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4" r:id="rId4"/>
    <p:sldId id="276" r:id="rId5"/>
    <p:sldId id="277" r:id="rId6"/>
    <p:sldId id="268" r:id="rId7"/>
    <p:sldId id="264" r:id="rId8"/>
    <p:sldId id="272" r:id="rId9"/>
    <p:sldId id="26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7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5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09600"/>
            <a:ext cx="1676400" cy="0"/>
          </a:xfrm>
          <a:prstGeom prst="line">
            <a:avLst/>
          </a:prstGeom>
          <a:ln w="190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626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8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5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09600"/>
            <a:ext cx="1676400" cy="0"/>
          </a:xfrm>
          <a:prstGeom prst="line">
            <a:avLst/>
          </a:prstGeom>
          <a:ln w="190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5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09600"/>
            <a:ext cx="1676400" cy="0"/>
          </a:xfrm>
          <a:prstGeom prst="line">
            <a:avLst/>
          </a:prstGeom>
          <a:ln w="190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4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09600"/>
            <a:ext cx="1676400" cy="0"/>
          </a:xfrm>
          <a:prstGeom prst="line">
            <a:avLst/>
          </a:prstGeom>
          <a:ln w="190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0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5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8735568" y="3024"/>
            <a:ext cx="0" cy="493776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8837676" y="3024"/>
            <a:ext cx="0" cy="374904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939784" y="3024"/>
            <a:ext cx="0" cy="256032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9041892" y="3024"/>
            <a:ext cx="0" cy="13716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144000" y="3024"/>
            <a:ext cx="0" cy="18288"/>
          </a:xfrm>
          <a:prstGeom prst="line">
            <a:avLst/>
          </a:prstGeom>
          <a:ln w="6350"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8633460" y="3024"/>
            <a:ext cx="0" cy="609600"/>
          </a:xfrm>
          <a:prstGeom prst="line">
            <a:avLst/>
          </a:prstGeom>
          <a:ln w="6350">
            <a:solidFill>
              <a:srgbClr val="F32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3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9206" y="6649759"/>
            <a:ext cx="1965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32200"/>
                </a:solidFill>
              </a:rPr>
              <a:t>Department of Informatics, UC Irvine</a:t>
            </a:r>
            <a:endParaRPr lang="en-US" sz="900" b="1" dirty="0">
              <a:solidFill>
                <a:srgbClr val="F322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32200"/>
                </a:solidFill>
              </a:rPr>
              <a:t>SDCL</a:t>
            </a:r>
            <a:endParaRPr lang="en-US" sz="2400" b="1" dirty="0">
              <a:solidFill>
                <a:srgbClr val="F322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319" y="6649759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4C4C4C"/>
                </a:solidFill>
              </a:rPr>
              <a:t>Collaboration</a:t>
            </a:r>
            <a:r>
              <a:rPr lang="en-US" sz="900" b="1" dirty="0" smtClean="0">
                <a:solidFill>
                  <a:prstClr val="black"/>
                </a:solidFill>
              </a:rPr>
              <a:t> </a:t>
            </a:r>
            <a:r>
              <a:rPr lang="en-US" sz="900" b="1" dirty="0" smtClean="0">
                <a:solidFill>
                  <a:srgbClr val="4C4C4C"/>
                </a:solidFill>
              </a:rPr>
              <a:t>Laboratory</a:t>
            </a:r>
            <a:endParaRPr lang="en-US" sz="900" b="1" dirty="0">
              <a:solidFill>
                <a:srgbClr val="4C4C4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319" y="6539298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4C4C4C"/>
                </a:solidFill>
              </a:rPr>
              <a:t>Software Design and</a:t>
            </a:r>
            <a:endParaRPr lang="en-US" sz="900" b="1" dirty="0">
              <a:solidFill>
                <a:srgbClr val="4C4C4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9150" y="6632916"/>
            <a:ext cx="1974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F32200"/>
                </a:solidFill>
              </a:rPr>
              <a:t>sdcl.ics.uci.edu  </a:t>
            </a:r>
            <a:fld id="{30ABF327-B19C-4A16-9796-EFEDB6CCAA30}" type="slidenum">
              <a:rPr lang="en-US" sz="900" b="1" smtClean="0">
                <a:solidFill>
                  <a:srgbClr val="F32200"/>
                </a:solidFill>
              </a:rPr>
              <a:pPr algn="r"/>
              <a:t>‹#›</a:t>
            </a:fld>
            <a:endParaRPr lang="en-US" sz="900" b="1" dirty="0">
              <a:solidFill>
                <a:srgbClr val="F32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2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4C4C4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C4C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4C4C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4C4C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4C4C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b="0" dirty="0" smtClean="0"/>
              <a:t>Trendy Bugs</a:t>
            </a:r>
            <a:br>
              <a:rPr lang="en-US" b="0" dirty="0" smtClean="0"/>
            </a:br>
            <a:r>
              <a:rPr lang="en-US" b="0" dirty="0" smtClean="0"/>
              <a:t>Topic </a:t>
            </a:r>
            <a:r>
              <a:rPr lang="en-US" b="0" dirty="0"/>
              <a:t>Trends in the Android Bug Reports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2469080"/>
            <a:ext cx="1527021" cy="2170010"/>
            <a:chOff x="2883790" y="2397187"/>
            <a:chExt cx="1527021" cy="2170010"/>
          </a:xfrm>
        </p:grpSpPr>
        <p:pic>
          <p:nvPicPr>
            <p:cNvPr id="13" name="Picture 15" descr="Vijay Krishna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776" r="20361" b="36906"/>
            <a:stretch/>
          </p:blipFill>
          <p:spPr bwMode="auto">
            <a:xfrm>
              <a:off x="3095836" y="2397187"/>
              <a:ext cx="1102930" cy="1530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28"/>
            <p:cNvSpPr txBox="1"/>
            <p:nvPr/>
          </p:nvSpPr>
          <p:spPr>
            <a:xfrm>
              <a:off x="2883790" y="3920866"/>
              <a:ext cx="1527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Vijay Krishna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Palepu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94168" y="2468968"/>
            <a:ext cx="1672253" cy="2031511"/>
            <a:chOff x="4794168" y="2397186"/>
            <a:chExt cx="1672253" cy="2031511"/>
          </a:xfrm>
        </p:grpSpPr>
        <p:pic>
          <p:nvPicPr>
            <p:cNvPr id="14" name="Picture 17" descr="http://www.ics.uci.edu/~hsajnani/Hitesh%20Sajnani's%20homepage_files/hitesh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6" b="14473"/>
            <a:stretch/>
          </p:blipFill>
          <p:spPr bwMode="auto">
            <a:xfrm>
              <a:off x="5078830" y="2397186"/>
              <a:ext cx="1102930" cy="1530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29"/>
            <p:cNvSpPr txBox="1"/>
            <p:nvPr/>
          </p:nvSpPr>
          <p:spPr>
            <a:xfrm>
              <a:off x="4794168" y="405936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Hitesh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Sajnani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18810" y="2468968"/>
            <a:ext cx="1659429" cy="2031511"/>
            <a:chOff x="6618810" y="2397186"/>
            <a:chExt cx="1659429" cy="2031511"/>
          </a:xfrm>
        </p:grpSpPr>
        <p:pic>
          <p:nvPicPr>
            <p:cNvPr id="15" name="Picture 19" descr="http://www.ics.uci.edu/~lopes/pics/crista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97060" y="2397186"/>
              <a:ext cx="1102930" cy="1530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0"/>
            <p:cNvSpPr txBox="1"/>
            <p:nvPr/>
          </p:nvSpPr>
          <p:spPr>
            <a:xfrm>
              <a:off x="6618810" y="4059365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Cristina Lopes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15375" y="2469080"/>
            <a:ext cx="1274708" cy="2031286"/>
            <a:chOff x="1228908" y="2397411"/>
            <a:chExt cx="1274708" cy="2031286"/>
          </a:xfrm>
        </p:grpSpPr>
        <p:sp>
          <p:nvSpPr>
            <p:cNvPr id="16" name="TextBox 16"/>
            <p:cNvSpPr txBox="1"/>
            <p:nvPr/>
          </p:nvSpPr>
          <p:spPr>
            <a:xfrm>
              <a:off x="1228908" y="4059365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Lee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Martie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83" y="2397411"/>
              <a:ext cx="1150816" cy="153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 descr="C:\Users\lee\Desktop\mondego-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5081051"/>
            <a:ext cx="2857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e\Desktop\spider_lab_logo-hi-r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151" y="4856261"/>
            <a:ext cx="1439824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6" y="5404901"/>
            <a:ext cx="326630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pic>
        <p:nvPicPr>
          <p:cNvPr id="2050" name="Picture 2" descr="C:\Users\hhsuanyu\Downloads\resul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48" y="1033272"/>
            <a:ext cx="5805208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1"/>
            <a:ext cx="8176260" cy="1219199"/>
          </a:xfrm>
        </p:spPr>
        <p:txBody>
          <a:bodyPr/>
          <a:lstStyle/>
          <a:p>
            <a:r>
              <a:rPr lang="en-US" dirty="0" smtClean="0"/>
              <a:t>Can the wisdom of the crowd be used </a:t>
            </a:r>
            <a:r>
              <a:rPr lang="en-US" dirty="0" smtClean="0"/>
              <a:t>to understand </a:t>
            </a:r>
            <a:r>
              <a:rPr lang="en-US" dirty="0" smtClean="0"/>
              <a:t>problematic trends in the Android Open Source Project?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209800" y="2209800"/>
            <a:ext cx="4724400" cy="3429000"/>
            <a:chOff x="3810000" y="3124200"/>
            <a:chExt cx="4724400" cy="3429000"/>
          </a:xfrm>
        </p:grpSpPr>
        <p:sp>
          <p:nvSpPr>
            <p:cNvPr id="6" name="Rectangle 5"/>
            <p:cNvSpPr/>
            <p:nvPr/>
          </p:nvSpPr>
          <p:spPr>
            <a:xfrm>
              <a:off x="3810000" y="3124200"/>
              <a:ext cx="4724400" cy="3429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268800"/>
              <a:ext cx="4432085" cy="313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66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00" y="810000"/>
            <a:ext cx="8046128" cy="525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9" y="914401"/>
            <a:ext cx="7884000" cy="506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issue tracker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3467100"/>
            <a:ext cx="6553200" cy="3086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61" y="3566641"/>
            <a:ext cx="6383078" cy="291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6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3100" y="5105400"/>
            <a:ext cx="31242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4050" y="4260542"/>
            <a:ext cx="394335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3100" y="5348056"/>
            <a:ext cx="2797946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/>
          <p:cNvSpPr/>
          <p:nvPr/>
        </p:nvSpPr>
        <p:spPr>
          <a:xfrm>
            <a:off x="1943100" y="1695450"/>
            <a:ext cx="1714500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4050" y="4495800"/>
            <a:ext cx="379095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3100" y="797511"/>
            <a:ext cx="5295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&lt;</a:t>
            </a:r>
            <a:r>
              <a:rPr lang="en-US" sz="1400" dirty="0"/>
              <a:t>bug&gt; 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bugid</a:t>
            </a:r>
            <a:r>
              <a:rPr lang="en-US" sz="1400" dirty="0"/>
              <a:t>&gt;bug number&lt;/</a:t>
            </a:r>
            <a:r>
              <a:rPr lang="en-US" sz="1400" dirty="0" err="1"/>
              <a:t>bugid</a:t>
            </a:r>
            <a:r>
              <a:rPr lang="en-US" sz="1400" dirty="0"/>
              <a:t>&gt; </a:t>
            </a:r>
          </a:p>
          <a:p>
            <a:r>
              <a:rPr lang="en-US" sz="1400" dirty="0"/>
              <a:t>&lt;title&gt;bug title&lt;/title&gt; </a:t>
            </a:r>
          </a:p>
          <a:p>
            <a:r>
              <a:rPr lang="en-US" sz="1400" dirty="0"/>
              <a:t>&lt;status&gt;bug status e.g. new, closed, etc.&lt;/status&gt; </a:t>
            </a:r>
          </a:p>
          <a:p>
            <a:r>
              <a:rPr lang="en-US" sz="1400" dirty="0"/>
              <a:t>&lt;owner&gt;developer who owns the bug&lt;/owner&gt; </a:t>
            </a:r>
          </a:p>
          <a:p>
            <a:r>
              <a:rPr lang="en-US" sz="1400" dirty="0"/>
              <a:t>&lt;type&gt;type of bug e.g. Defect, enhancement etc.&lt;/type&gt; </a:t>
            </a:r>
          </a:p>
          <a:p>
            <a:r>
              <a:rPr lang="en-US" sz="1400" dirty="0"/>
              <a:t>&lt;priority&gt;priority of the bug&lt;/priority&gt; </a:t>
            </a:r>
          </a:p>
          <a:p>
            <a:r>
              <a:rPr lang="en-US" sz="1400" dirty="0"/>
              <a:t>&lt;component&gt; </a:t>
            </a:r>
          </a:p>
          <a:p>
            <a:r>
              <a:rPr lang="en-US" sz="1400" dirty="0"/>
              <a:t>component of the project the bug belongs to </a:t>
            </a:r>
          </a:p>
          <a:p>
            <a:r>
              <a:rPr lang="en-US" sz="1400" dirty="0"/>
              <a:t>&lt;/component&gt; 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closedOn</a:t>
            </a:r>
            <a:r>
              <a:rPr lang="en-US" sz="1400" dirty="0"/>
              <a:t>&gt; when the bug was closed (“</a:t>
            </a:r>
            <a:r>
              <a:rPr lang="en-US" sz="1400" dirty="0" err="1"/>
              <a:t>null”if</a:t>
            </a:r>
            <a:r>
              <a:rPr lang="en-US" sz="1400" dirty="0"/>
              <a:t> not closed) &lt;/</a:t>
            </a:r>
            <a:r>
              <a:rPr lang="en-US" sz="1400" dirty="0" err="1"/>
              <a:t>closedOn</a:t>
            </a:r>
            <a:r>
              <a:rPr lang="en-US" sz="1400" dirty="0"/>
              <a:t>&gt; </a:t>
            </a:r>
          </a:p>
          <a:p>
            <a:r>
              <a:rPr lang="en-US" sz="1400" dirty="0"/>
              <a:t>&lt;stars&gt;how many people voted or starred the issue&lt;/stars&gt; 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reportedBy</a:t>
            </a:r>
            <a:r>
              <a:rPr lang="en-US" sz="1400" dirty="0"/>
              <a:t>&gt;email id of person reporting the bug&lt;/</a:t>
            </a:r>
            <a:r>
              <a:rPr lang="en-US" sz="1400" dirty="0" err="1"/>
              <a:t>reportedBy</a:t>
            </a:r>
            <a:r>
              <a:rPr lang="en-US" sz="1400" dirty="0"/>
              <a:t>&gt; 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openedDate</a:t>
            </a:r>
            <a:r>
              <a:rPr lang="en-US" sz="1400" dirty="0"/>
              <a:t>&gt;date the bug was </a:t>
            </a:r>
            <a:r>
              <a:rPr lang="en-US" sz="1400" dirty="0" smtClean="0"/>
              <a:t>filed&lt;/</a:t>
            </a:r>
            <a:r>
              <a:rPr lang="en-US" sz="1400" dirty="0" err="1"/>
              <a:t>openedDate</a:t>
            </a:r>
            <a:r>
              <a:rPr lang="en-US" sz="1400" dirty="0"/>
              <a:t>&gt; </a:t>
            </a:r>
          </a:p>
          <a:p>
            <a:r>
              <a:rPr lang="en-US" sz="1400" dirty="0"/>
              <a:t>&lt;description&gt;description of the bug&lt;/description&gt; </a:t>
            </a:r>
          </a:p>
          <a:p>
            <a:r>
              <a:rPr lang="en-US" sz="1400" dirty="0"/>
              <a:t>&lt;comment&gt; </a:t>
            </a:r>
          </a:p>
          <a:p>
            <a:r>
              <a:rPr lang="en-US" sz="1400" dirty="0"/>
              <a:t>&lt;who&gt;person who commented&lt;/who&gt; </a:t>
            </a:r>
          </a:p>
          <a:p>
            <a:r>
              <a:rPr lang="en-US" sz="1400" dirty="0"/>
              <a:t>&lt;when&gt;time when commented&lt;/when&gt; </a:t>
            </a:r>
          </a:p>
          <a:p>
            <a:r>
              <a:rPr lang="en-US" sz="1400" dirty="0"/>
              <a:t>&lt;what&gt;text of the comment&lt;/what&gt; </a:t>
            </a:r>
          </a:p>
          <a:p>
            <a:r>
              <a:rPr lang="en-US" sz="1400" dirty="0"/>
              <a:t>&lt;/comment&gt; </a:t>
            </a:r>
          </a:p>
          <a:p>
            <a:r>
              <a:rPr lang="en-US" sz="1400" dirty="0"/>
              <a:t>&lt;/bug&gt; </a:t>
            </a:r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1143000" y="4260542"/>
            <a:ext cx="676275" cy="40432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>
            <a:off x="1147439" y="5105399"/>
            <a:ext cx="676275" cy="40432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1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from the 87,899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14400"/>
            <a:ext cx="7821930" cy="508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/>
              <a:t>&lt;</a:t>
            </a:r>
            <a:r>
              <a:rPr lang="en-US" sz="1050" b="1" dirty="0" err="1"/>
              <a:t>openedDate</a:t>
            </a:r>
            <a:r>
              <a:rPr lang="en-US" sz="1050" b="1" dirty="0"/>
              <a:t>&gt;</a:t>
            </a:r>
            <a:r>
              <a:rPr lang="en-US" sz="1050" dirty="0"/>
              <a:t>Thu, 28 Apr 2011 03:24:06 +0000</a:t>
            </a:r>
            <a:r>
              <a:rPr lang="en-US" sz="1050" b="1" dirty="0"/>
              <a:t>&lt;/</a:t>
            </a:r>
            <a:r>
              <a:rPr lang="en-US" sz="1050" b="1" dirty="0" err="1"/>
              <a:t>openedDate</a:t>
            </a:r>
            <a:r>
              <a:rPr lang="en-US" sz="1050" b="1" dirty="0" smtClean="0"/>
              <a:t>&gt;</a:t>
            </a:r>
          </a:p>
          <a:p>
            <a:pPr marL="0" indent="0">
              <a:buNone/>
            </a:pPr>
            <a:r>
              <a:rPr lang="en-US" sz="1050" b="1" dirty="0" smtClean="0"/>
              <a:t>&lt;title&gt;</a:t>
            </a:r>
            <a:r>
              <a:rPr lang="en-US" altLang="zh-TW" sz="1050" dirty="0"/>
              <a:t>call this number until </a:t>
            </a:r>
            <a:r>
              <a:rPr lang="en-US" altLang="zh-TW" sz="1050" dirty="0" smtClean="0"/>
              <a:t>it’s </a:t>
            </a:r>
            <a:r>
              <a:rPr lang="en-US" altLang="zh-TW" sz="1050" dirty="0"/>
              <a:t>not </a:t>
            </a:r>
            <a:r>
              <a:rPr lang="en-US" altLang="zh-TW" sz="1050" dirty="0" smtClean="0"/>
              <a:t>busy</a:t>
            </a:r>
            <a:r>
              <a:rPr lang="en-US" altLang="zh-TW" sz="1050" b="1" dirty="0" smtClean="0"/>
              <a:t>&lt;/title&gt;</a:t>
            </a:r>
            <a:endParaRPr lang="en-US" sz="1050" b="1" dirty="0" smtClean="0"/>
          </a:p>
          <a:p>
            <a:pPr marL="0" indent="0">
              <a:buNone/>
            </a:pPr>
            <a:r>
              <a:rPr lang="en-US" sz="1050" b="1" dirty="0" smtClean="0"/>
              <a:t>&lt;</a:t>
            </a:r>
            <a:r>
              <a:rPr lang="en-US" sz="1050" b="1" dirty="0"/>
              <a:t>description</a:t>
            </a:r>
            <a:r>
              <a:rPr lang="en-US" sz="1050" b="1" dirty="0" smtClean="0"/>
              <a:t>&gt;</a:t>
            </a:r>
          </a:p>
          <a:p>
            <a:pPr marL="0" indent="0">
              <a:buNone/>
            </a:pPr>
            <a:r>
              <a:rPr lang="en-US" sz="1050" dirty="0" smtClean="0"/>
              <a:t>Instead </a:t>
            </a:r>
            <a:r>
              <a:rPr lang="en-US" sz="1050" dirty="0"/>
              <a:t>of just having </a:t>
            </a:r>
            <a:r>
              <a:rPr lang="en-US" sz="1050" dirty="0" smtClean="0"/>
              <a:t>"call </a:t>
            </a:r>
            <a:r>
              <a:rPr lang="en-US" sz="1050" dirty="0"/>
              <a:t>this </a:t>
            </a:r>
            <a:r>
              <a:rPr lang="en-US" sz="1050" dirty="0" smtClean="0"/>
              <a:t>number" </a:t>
            </a:r>
            <a:r>
              <a:rPr lang="en-US" sz="1050" dirty="0"/>
              <a:t>as an option, maybe add </a:t>
            </a:r>
            <a:r>
              <a:rPr lang="en-US" sz="1050" dirty="0" smtClean="0"/>
              <a:t>"call this </a:t>
            </a:r>
            <a:r>
              <a:rPr lang="en-US" sz="1050" dirty="0"/>
              <a:t>number until I get through</a:t>
            </a:r>
            <a:r>
              <a:rPr lang="en-US" sz="1050" dirty="0" smtClean="0"/>
              <a:t>." </a:t>
            </a:r>
            <a:r>
              <a:rPr lang="en-US" sz="1050" dirty="0"/>
              <a:t>I </a:t>
            </a:r>
            <a:r>
              <a:rPr lang="en-US" sz="1050" dirty="0" smtClean="0"/>
              <a:t>don't </a:t>
            </a:r>
            <a:r>
              <a:rPr lang="en-US" sz="1050" dirty="0"/>
              <a:t>know, though-- this might </a:t>
            </a:r>
            <a:r>
              <a:rPr lang="en-US" sz="1050" dirty="0" smtClean="0"/>
              <a:t> result </a:t>
            </a:r>
            <a:r>
              <a:rPr lang="en-US" sz="1050" dirty="0"/>
              <a:t>in folks </a:t>
            </a:r>
            <a:r>
              <a:rPr lang="en-US" sz="1050" dirty="0" smtClean="0"/>
              <a:t>"calling </a:t>
            </a:r>
            <a:r>
              <a:rPr lang="en-US" sz="1050" dirty="0"/>
              <a:t>a number until they get </a:t>
            </a:r>
            <a:r>
              <a:rPr lang="en-US" sz="1050" dirty="0" smtClean="0"/>
              <a:t>through", </a:t>
            </a:r>
            <a:r>
              <a:rPr lang="en-US" sz="1050" dirty="0"/>
              <a:t>and waiting </a:t>
            </a:r>
            <a:r>
              <a:rPr lang="en-US" sz="1050" dirty="0" smtClean="0"/>
              <a:t>so </a:t>
            </a:r>
            <a:r>
              <a:rPr lang="en-US" sz="1050" dirty="0"/>
              <a:t>long that they put the phone down </a:t>
            </a:r>
            <a:r>
              <a:rPr lang="en-US" sz="1050" dirty="0" smtClean="0"/>
              <a:t>&amp; </a:t>
            </a:r>
            <a:r>
              <a:rPr lang="en-US" sz="1050" dirty="0"/>
              <a:t>walk away, leaving the person </a:t>
            </a:r>
            <a:r>
              <a:rPr lang="en-US" sz="1050" dirty="0" smtClean="0"/>
              <a:t>they </a:t>
            </a:r>
            <a:r>
              <a:rPr lang="en-US" sz="1050" dirty="0"/>
              <a:t>called and finally got through to wondering why their phone rang </a:t>
            </a:r>
            <a:r>
              <a:rPr lang="en-US" sz="1050" dirty="0" smtClean="0"/>
              <a:t>with </a:t>
            </a:r>
            <a:r>
              <a:rPr lang="en-US" sz="1050" dirty="0"/>
              <a:t>no one on the other end? But assuming </a:t>
            </a:r>
            <a:r>
              <a:rPr lang="en-US" sz="1050" b="1" dirty="0"/>
              <a:t>*most*</a:t>
            </a:r>
            <a:r>
              <a:rPr lang="en-US" sz="1050" dirty="0"/>
              <a:t> people </a:t>
            </a:r>
            <a:r>
              <a:rPr lang="en-US" sz="1050" dirty="0" smtClean="0"/>
              <a:t>wouldn't </a:t>
            </a:r>
            <a:r>
              <a:rPr lang="en-US" sz="1050" dirty="0"/>
              <a:t>be </a:t>
            </a:r>
            <a:r>
              <a:rPr lang="en-US" sz="1050" dirty="0" smtClean="0"/>
              <a:t> that </a:t>
            </a:r>
            <a:r>
              <a:rPr lang="en-US" sz="1050" dirty="0"/>
              <a:t>irresponsible, </a:t>
            </a:r>
            <a:r>
              <a:rPr lang="en-US" sz="1050" b="1" dirty="0"/>
              <a:t>*maybe*</a:t>
            </a:r>
            <a:r>
              <a:rPr lang="en-US" sz="1050" dirty="0"/>
              <a:t> </a:t>
            </a:r>
            <a:r>
              <a:rPr lang="en-US" sz="1050" dirty="0" smtClean="0"/>
              <a:t>it's </a:t>
            </a:r>
            <a:r>
              <a:rPr lang="en-US" sz="1050" dirty="0"/>
              <a:t>a good idea. Maybe make it optional and </a:t>
            </a:r>
            <a:r>
              <a:rPr lang="en-US" sz="1050" dirty="0" smtClean="0"/>
              <a:t>default </a:t>
            </a:r>
            <a:r>
              <a:rPr lang="en-US" sz="1050" dirty="0"/>
              <a:t>to </a:t>
            </a:r>
            <a:r>
              <a:rPr lang="en-US" sz="1050" dirty="0" smtClean="0"/>
              <a:t>'not </a:t>
            </a:r>
            <a:r>
              <a:rPr lang="en-US" sz="1050" dirty="0"/>
              <a:t>available as a calling </a:t>
            </a:r>
            <a:r>
              <a:rPr lang="en-US" sz="1050" dirty="0" smtClean="0"/>
              <a:t>option', </a:t>
            </a:r>
            <a:r>
              <a:rPr lang="en-US" sz="1050" dirty="0"/>
              <a:t>as </a:t>
            </a:r>
            <a:r>
              <a:rPr lang="en-US" sz="1050" dirty="0" smtClean="0"/>
              <a:t>I'd </a:t>
            </a:r>
            <a:r>
              <a:rPr lang="en-US" sz="1050" dirty="0"/>
              <a:t>guess most folks </a:t>
            </a:r>
            <a:r>
              <a:rPr lang="en-US" sz="1050" dirty="0" smtClean="0"/>
              <a:t> don't </a:t>
            </a:r>
            <a:r>
              <a:rPr lang="en-US" sz="1050" dirty="0"/>
              <a:t>browse through their settings. Maybe </a:t>
            </a:r>
            <a:r>
              <a:rPr lang="en-US" sz="1050" dirty="0" smtClean="0"/>
              <a:t>it's </a:t>
            </a:r>
            <a:r>
              <a:rPr lang="en-US" sz="1050" b="1" dirty="0"/>
              <a:t>*only*</a:t>
            </a:r>
            <a:r>
              <a:rPr lang="en-US" sz="1050" dirty="0"/>
              <a:t> an option on a </a:t>
            </a:r>
            <a:br>
              <a:rPr lang="en-US" sz="1050" dirty="0"/>
            </a:br>
            <a:r>
              <a:rPr lang="en-US" sz="1050" dirty="0"/>
              <a:t>missed call in the call log due to a busy signal. And maybe once you </a:t>
            </a:r>
            <a:r>
              <a:rPr lang="en-US" sz="1050" dirty="0" smtClean="0"/>
              <a:t>connect</a:t>
            </a:r>
            <a:r>
              <a:rPr lang="en-US" sz="1050" dirty="0"/>
              <a:t>, </a:t>
            </a:r>
            <a:r>
              <a:rPr lang="en-US" sz="1050" dirty="0" smtClean="0"/>
              <a:t>it's </a:t>
            </a:r>
            <a:r>
              <a:rPr lang="en-US" sz="1050" dirty="0"/>
              <a:t>removed as an option from everything in the call log for </a:t>
            </a:r>
            <a:r>
              <a:rPr lang="en-US" sz="1050" dirty="0" smtClean="0"/>
              <a:t> this </a:t>
            </a:r>
            <a:r>
              <a:rPr lang="en-US" sz="1050" dirty="0"/>
              <a:t>number. This paragraph is so that folks </a:t>
            </a:r>
            <a:r>
              <a:rPr lang="en-US" sz="1050" dirty="0" smtClean="0"/>
              <a:t>don't </a:t>
            </a:r>
            <a:r>
              <a:rPr lang="en-US" sz="1050" dirty="0"/>
              <a:t>overuse (and maybe </a:t>
            </a:r>
            <a:r>
              <a:rPr lang="en-US" sz="1050" dirty="0" smtClean="0"/>
              <a:t>abuse</a:t>
            </a:r>
            <a:r>
              <a:rPr lang="en-US" sz="1050" dirty="0"/>
              <a:t>) the </a:t>
            </a:r>
            <a:r>
              <a:rPr lang="en-US" sz="1050" dirty="0" smtClean="0"/>
              <a:t>"call </a:t>
            </a:r>
            <a:r>
              <a:rPr lang="en-US" sz="1050" dirty="0"/>
              <a:t>until </a:t>
            </a:r>
            <a:r>
              <a:rPr lang="en-US" sz="1050" dirty="0" smtClean="0"/>
              <a:t>connected" </a:t>
            </a:r>
            <a:r>
              <a:rPr lang="en-US" sz="1050" dirty="0"/>
              <a:t>feature until they at least try ONCE, </a:t>
            </a:r>
            <a:r>
              <a:rPr lang="en-US" sz="1050" dirty="0" smtClean="0"/>
              <a:t> and </a:t>
            </a:r>
            <a:r>
              <a:rPr lang="en-US" sz="1050" dirty="0"/>
              <a:t>get a busy signal. After they try regular dial at least once, and </a:t>
            </a:r>
            <a:r>
              <a:rPr lang="en-US" sz="1050" dirty="0" smtClean="0"/>
              <a:t>it's </a:t>
            </a:r>
            <a:r>
              <a:rPr lang="en-US" sz="1050" dirty="0"/>
              <a:t>busy, if they then visit that entry in the call log, </a:t>
            </a:r>
            <a:r>
              <a:rPr lang="en-US" sz="1050" dirty="0" smtClean="0"/>
              <a:t>"call </a:t>
            </a:r>
            <a:r>
              <a:rPr lang="en-US" sz="1050" dirty="0"/>
              <a:t>until </a:t>
            </a:r>
            <a:r>
              <a:rPr lang="en-US" sz="1050" dirty="0" smtClean="0"/>
              <a:t> not busy" </a:t>
            </a:r>
            <a:r>
              <a:rPr lang="en-US" sz="1050" dirty="0"/>
              <a:t>has appeared. Just a thought</a:t>
            </a:r>
            <a:r>
              <a:rPr lang="en-US" sz="1050" dirty="0" smtClean="0"/>
              <a:t>.</a:t>
            </a:r>
          </a:p>
          <a:p>
            <a:pPr marL="0" indent="0">
              <a:buNone/>
            </a:pPr>
            <a:r>
              <a:rPr lang="en-US" sz="1050" b="1" dirty="0" smtClean="0"/>
              <a:t>&lt;/</a:t>
            </a:r>
            <a:r>
              <a:rPr lang="en-US" sz="1050" b="1" dirty="0"/>
              <a:t>description</a:t>
            </a:r>
            <a:r>
              <a:rPr lang="en-US" sz="1050" b="1" dirty="0" smtClean="0"/>
              <a:t>&gt;</a:t>
            </a:r>
          </a:p>
          <a:p>
            <a:pPr marL="0" indent="0">
              <a:buNone/>
            </a:pPr>
            <a:r>
              <a:rPr lang="en-US" sz="1050" dirty="0"/>
              <a:t/>
            </a:r>
            <a:br>
              <a:rPr lang="en-US" sz="1050" dirty="0"/>
            </a:br>
            <a:r>
              <a:rPr lang="en-US" sz="1050" b="1" dirty="0"/>
              <a:t>&lt;comment</a:t>
            </a:r>
            <a:r>
              <a:rPr lang="en-US" sz="1050" b="1" dirty="0" smtClean="0"/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1" dirty="0"/>
              <a:t>&lt;when&gt;</a:t>
            </a:r>
            <a:r>
              <a:rPr lang="en-US" sz="1050" dirty="0"/>
              <a:t>Wed, 04 May 2011 06:15:42 +0000</a:t>
            </a:r>
            <a:r>
              <a:rPr lang="en-US" sz="1050" b="1" dirty="0"/>
              <a:t>&lt;/when</a:t>
            </a:r>
            <a:r>
              <a:rPr lang="en-US" sz="1050" b="1" dirty="0" smtClean="0"/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1" dirty="0"/>
              <a:t>&lt;</a:t>
            </a:r>
            <a:r>
              <a:rPr lang="en-US" sz="1050" b="1" dirty="0" smtClean="0"/>
              <a:t>what&gt;</a:t>
            </a:r>
            <a:r>
              <a:rPr lang="en-US" sz="1050" dirty="0" smtClean="0"/>
              <a:t>Isn't </a:t>
            </a:r>
            <a:r>
              <a:rPr lang="en-US" sz="1050" dirty="0"/>
              <a:t>this what email is for?</a:t>
            </a:r>
            <a:r>
              <a:rPr lang="en-US" sz="1050" b="1" dirty="0"/>
              <a:t>&lt;/what</a:t>
            </a:r>
            <a:r>
              <a:rPr lang="en-US" sz="1050" b="1" dirty="0" smtClean="0"/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1" dirty="0"/>
              <a:t>&lt;/comment</a:t>
            </a:r>
            <a:r>
              <a:rPr lang="en-US" sz="1050" b="1" dirty="0" smtClean="0"/>
              <a:t>&gt;</a:t>
            </a:r>
            <a:r>
              <a:rPr lang="en-US" sz="1050" b="1" dirty="0"/>
              <a:t/>
            </a:r>
            <a:br>
              <a:rPr lang="en-US" sz="1050" b="1" dirty="0"/>
            </a:br>
            <a:endParaRPr lang="en-US" sz="1050" b="1" dirty="0" smtClean="0"/>
          </a:p>
          <a:p>
            <a:pPr marL="0" indent="0">
              <a:buNone/>
            </a:pPr>
            <a:r>
              <a:rPr lang="en-US" sz="1050" b="1" dirty="0" smtClean="0"/>
              <a:t>&lt;</a:t>
            </a:r>
            <a:r>
              <a:rPr lang="en-US" sz="1050" b="1" dirty="0"/>
              <a:t>comment</a:t>
            </a:r>
            <a:r>
              <a:rPr lang="en-US" sz="1050" b="1" dirty="0" smtClean="0"/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1" dirty="0" smtClean="0"/>
              <a:t>&lt;</a:t>
            </a:r>
            <a:r>
              <a:rPr lang="en-US" sz="1050" b="1" dirty="0"/>
              <a:t>when&gt;</a:t>
            </a:r>
            <a:r>
              <a:rPr lang="en-US" sz="1050" dirty="0"/>
              <a:t>Wed, 04 May 2011 13:00:25 +0000</a:t>
            </a:r>
            <a:r>
              <a:rPr lang="en-US" sz="1050" b="1" dirty="0"/>
              <a:t>&lt;/when</a:t>
            </a:r>
            <a:r>
              <a:rPr lang="en-US" sz="1050" b="1" dirty="0" smtClean="0"/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1" dirty="0"/>
              <a:t>&lt;what</a:t>
            </a:r>
            <a:r>
              <a:rPr lang="en-US" sz="1050" b="1" dirty="0" smtClean="0"/>
              <a:t>&gt;</a:t>
            </a:r>
          </a:p>
          <a:p>
            <a:pPr marL="0" indent="0">
              <a:buNone/>
            </a:pPr>
            <a:r>
              <a:rPr lang="en-US" sz="1050" dirty="0" smtClean="0"/>
              <a:t>Well</a:t>
            </a:r>
            <a:r>
              <a:rPr lang="en-US" sz="1050" dirty="0"/>
              <a:t>, to my thinking, yes </a:t>
            </a:r>
            <a:r>
              <a:rPr lang="en-US" sz="1050" dirty="0" smtClean="0"/>
              <a:t>&amp; </a:t>
            </a:r>
            <a:r>
              <a:rPr lang="en-US" sz="1050" dirty="0"/>
              <a:t>no.  With email-- IF this contact has email, does your grandma?-- you are pretty sure only that </a:t>
            </a:r>
            <a:r>
              <a:rPr lang="en-US" sz="1050" dirty="0" smtClean="0"/>
              <a:t>they'll </a:t>
            </a:r>
            <a:r>
              <a:rPr lang="en-US" sz="1050" dirty="0"/>
              <a:t>see the message someday.  That works for anything </a:t>
            </a:r>
            <a:r>
              <a:rPr lang="en-US" sz="1050" dirty="0" smtClean="0"/>
              <a:t>that's </a:t>
            </a:r>
            <a:r>
              <a:rPr lang="en-US" sz="1050" dirty="0"/>
              <a:t>not time sensitive.  But that </a:t>
            </a:r>
            <a:r>
              <a:rPr lang="en-US" sz="1050" dirty="0" smtClean="0"/>
              <a:t>doesn't </a:t>
            </a:r>
            <a:r>
              <a:rPr lang="en-US" sz="1050" dirty="0"/>
              <a:t>work when they REALLY </a:t>
            </a:r>
            <a:r>
              <a:rPr lang="en-US" sz="1050" dirty="0" smtClean="0"/>
              <a:t>don't </a:t>
            </a:r>
            <a:r>
              <a:rPr lang="en-US" sz="1050" dirty="0"/>
              <a:t>get to email very often-- remember, much of the world </a:t>
            </a:r>
            <a:r>
              <a:rPr lang="en-US" sz="1050" dirty="0" smtClean="0"/>
              <a:t>doesn't </a:t>
            </a:r>
            <a:r>
              <a:rPr lang="en-US" sz="1050" dirty="0"/>
              <a:t>get email on their cell phones-- and you really do need to deliver this message soon.  To me, the difference is </a:t>
            </a:r>
            <a:r>
              <a:rPr lang="en-US" sz="1050" dirty="0" smtClean="0"/>
              <a:t>"Hey</a:t>
            </a:r>
            <a:r>
              <a:rPr lang="en-US" sz="1050" dirty="0"/>
              <a:t>, I can check my email any </a:t>
            </a:r>
            <a:r>
              <a:rPr lang="en-US" sz="1050" dirty="0" err="1" smtClean="0"/>
              <a:t>ol</a:t>
            </a:r>
            <a:r>
              <a:rPr lang="en-US" sz="1050" dirty="0" smtClean="0"/>
              <a:t>' </a:t>
            </a:r>
            <a:r>
              <a:rPr lang="en-US" sz="1050" dirty="0"/>
              <a:t>time, so why </a:t>
            </a:r>
            <a:r>
              <a:rPr lang="en-US" sz="1050" dirty="0" smtClean="0"/>
              <a:t>now" </a:t>
            </a:r>
            <a:r>
              <a:rPr lang="en-US" sz="1050" dirty="0"/>
              <a:t>vs. </a:t>
            </a:r>
            <a:r>
              <a:rPr lang="en-US" sz="1050" dirty="0" smtClean="0"/>
              <a:t>"Ooh</a:t>
            </a:r>
            <a:r>
              <a:rPr lang="en-US" sz="1050" dirty="0"/>
              <a:t>, hey, the phone is ringing right now</a:t>
            </a:r>
            <a:r>
              <a:rPr lang="en-US" sz="1050" dirty="0" smtClean="0"/>
              <a:t>."</a:t>
            </a:r>
            <a:r>
              <a:rPr lang="en-US" sz="1050" dirty="0"/>
              <a:t>  I mean, even if an answering machine picks up, I highly suspect that gets checked more often than email in MOST cases.  Just food for the conversation-- thoughts?  I know this may turn into a somewhat controversial feature request, </a:t>
            </a:r>
            <a:r>
              <a:rPr lang="en-US" sz="1050" dirty="0" smtClean="0"/>
              <a:t>that's </a:t>
            </a:r>
            <a:r>
              <a:rPr lang="en-US" sz="1050" dirty="0"/>
              <a:t>why it should be talked out well.  But hey, open-source technology is changing the landscape of many models </a:t>
            </a:r>
            <a:r>
              <a:rPr lang="en-US" sz="1050" dirty="0" smtClean="0"/>
              <a:t>we've </a:t>
            </a:r>
            <a:r>
              <a:rPr lang="en-US" sz="1050" dirty="0"/>
              <a:t>held for years, why not change the way the phone game is played</a:t>
            </a:r>
            <a:r>
              <a:rPr lang="en-US" sz="1050" dirty="0" smtClean="0"/>
              <a:t>?</a:t>
            </a:r>
          </a:p>
          <a:p>
            <a:pPr marL="0" indent="0">
              <a:buNone/>
            </a:pPr>
            <a:r>
              <a:rPr lang="en-US" sz="1050" b="1" dirty="0" smtClean="0"/>
              <a:t>&lt;/</a:t>
            </a:r>
            <a:r>
              <a:rPr lang="en-US" sz="1050" b="1" dirty="0"/>
              <a:t>what</a:t>
            </a:r>
            <a:r>
              <a:rPr lang="en-US" sz="1050" b="1" dirty="0" smtClean="0"/>
              <a:t>&gt;</a:t>
            </a:r>
          </a:p>
          <a:p>
            <a:pPr marL="0" indent="0">
              <a:buNone/>
            </a:pPr>
            <a:r>
              <a:rPr lang="en-US" sz="1050" b="1" dirty="0"/>
              <a:t>&lt;/comment&gt;</a:t>
            </a:r>
          </a:p>
        </p:txBody>
      </p:sp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247647" y="1865927"/>
            <a:ext cx="676275" cy="40432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  <p:sp>
        <p:nvSpPr>
          <p:cNvPr id="5" name="Document"/>
          <p:cNvSpPr>
            <a:spLocks noEditPoints="1" noChangeArrowheads="1"/>
          </p:cNvSpPr>
          <p:nvPr/>
        </p:nvSpPr>
        <p:spPr bwMode="auto">
          <a:xfrm>
            <a:off x="247650" y="3481873"/>
            <a:ext cx="676275" cy="40432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247649" y="5098013"/>
            <a:ext cx="676275" cy="40432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58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8176260" cy="2285999"/>
          </a:xfrm>
        </p:spPr>
        <p:txBody>
          <a:bodyPr>
            <a:normAutofit/>
          </a:bodyPr>
          <a:lstStyle/>
          <a:p>
            <a:r>
              <a:rPr lang="en-US" dirty="0" smtClean="0"/>
              <a:t>We used machine learning to fit a LDA model to the data.  </a:t>
            </a:r>
          </a:p>
          <a:p>
            <a:r>
              <a:rPr lang="en-US" dirty="0" smtClean="0"/>
              <a:t>LDA is a method for extracting higher level topics in a corpus of documents.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64103" y="4581525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564103" y="4657725"/>
            <a:ext cx="676275" cy="904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1698" y="49625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0" y="3514725"/>
            <a:ext cx="6477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98" y="2557647"/>
            <a:ext cx="6000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25" y="3114028"/>
            <a:ext cx="5905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10" y="3009253"/>
            <a:ext cx="6572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685" y="2529072"/>
            <a:ext cx="571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26498" y="3291072"/>
            <a:ext cx="151892" cy="1213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74806" y="2912869"/>
            <a:ext cx="151892" cy="1213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34333" y="3114028"/>
            <a:ext cx="151892" cy="1389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50193" y="402689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Document"/>
          <p:cNvSpPr>
            <a:spLocks noEditPoints="1" noChangeArrowheads="1"/>
          </p:cNvSpPr>
          <p:nvPr/>
        </p:nvSpPr>
        <p:spPr bwMode="auto">
          <a:xfrm>
            <a:off x="1798097" y="4657724"/>
            <a:ext cx="676275" cy="904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2900500" y="4657723"/>
            <a:ext cx="676275" cy="904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6751098" y="4657725"/>
            <a:ext cx="676275" cy="904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  <p:sp>
        <p:nvSpPr>
          <p:cNvPr id="25" name="Document"/>
          <p:cNvSpPr>
            <a:spLocks noEditPoints="1" noChangeArrowheads="1"/>
          </p:cNvSpPr>
          <p:nvPr/>
        </p:nvSpPr>
        <p:spPr bwMode="auto">
          <a:xfrm>
            <a:off x="7917910" y="4657725"/>
            <a:ext cx="676275" cy="904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/>
              <a:t>comment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393187" y="2567842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</a:t>
            </a:r>
            <a:r>
              <a:rPr lang="en-US" sz="900" dirty="0" smtClean="0"/>
              <a:t>mail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9047" y="3756965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</a:t>
            </a:r>
            <a:r>
              <a:rPr lang="en-US" sz="900" dirty="0" smtClean="0"/>
              <a:t>mail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7349850" y="4126475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email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8251608" y="2224272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</a:t>
            </a:r>
            <a:r>
              <a:rPr lang="en-US" sz="900" dirty="0" smtClean="0"/>
              <a:t>mail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1122813" y="4127792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</a:t>
            </a:r>
            <a:r>
              <a:rPr lang="en-US" sz="900" dirty="0" smtClean="0"/>
              <a:t>mail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192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results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9" y="1166019"/>
            <a:ext cx="725168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6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lines</a:t>
            </a:r>
            <a:endParaRPr 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26498" y="1524000"/>
            <a:ext cx="8291005" cy="3795155"/>
            <a:chOff x="356141" y="1432954"/>
            <a:chExt cx="8291005" cy="3795155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274" y="2465053"/>
              <a:ext cx="590550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8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3295" y="1849486"/>
              <a:ext cx="571500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493746" y="3932551"/>
              <a:ext cx="815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2496312"/>
              <a:ext cx="591312" cy="138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Rectangle 12"/>
            <p:cNvSpPr/>
            <p:nvPr/>
          </p:nvSpPr>
          <p:spPr>
            <a:xfrm>
              <a:off x="6175643" y="2164314"/>
              <a:ext cx="151892" cy="1213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cument"/>
            <p:cNvSpPr>
              <a:spLocks noEditPoints="1" noChangeArrowheads="1"/>
            </p:cNvSpPr>
            <p:nvPr/>
          </p:nvSpPr>
          <p:spPr bwMode="auto">
            <a:xfrm>
              <a:off x="493746" y="4008751"/>
              <a:ext cx="676275" cy="9048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comment</a:t>
              </a:r>
              <a:endParaRPr lang="en-US" sz="800" dirty="0"/>
            </a:p>
          </p:txBody>
        </p:sp>
        <p:sp>
          <p:nvSpPr>
            <p:cNvPr id="43" name="Rectangle 12"/>
            <p:cNvSpPr/>
            <p:nvPr/>
          </p:nvSpPr>
          <p:spPr>
            <a:xfrm>
              <a:off x="6212436" y="1758194"/>
              <a:ext cx="151892" cy="1213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1341" y="4313551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3" y="2865751"/>
              <a:ext cx="647700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4" name="Straight Connector 43"/>
            <p:cNvCxnSpPr>
              <a:endCxn id="21" idx="1"/>
            </p:cNvCxnSpPr>
            <p:nvPr/>
          </p:nvCxnSpPr>
          <p:spPr>
            <a:xfrm>
              <a:off x="3856901" y="1908673"/>
              <a:ext cx="3106195" cy="13147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941" y="1908673"/>
              <a:ext cx="600075" cy="195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333" y="2367096"/>
              <a:ext cx="657225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56141" y="2642098"/>
              <a:ext cx="151892" cy="1213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4449" y="2263895"/>
              <a:ext cx="151892" cy="1213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3976" y="2465054"/>
              <a:ext cx="151892" cy="1389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79836" y="337792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6" name="Document"/>
            <p:cNvSpPr>
              <a:spLocks noEditPoints="1" noChangeArrowheads="1"/>
            </p:cNvSpPr>
            <p:nvPr/>
          </p:nvSpPr>
          <p:spPr bwMode="auto">
            <a:xfrm>
              <a:off x="1727740" y="4008750"/>
              <a:ext cx="676275" cy="9048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comment</a:t>
              </a:r>
              <a:endParaRPr lang="en-US" sz="800" dirty="0"/>
            </a:p>
          </p:txBody>
        </p:sp>
        <p:sp>
          <p:nvSpPr>
            <p:cNvPr id="17" name="Document"/>
            <p:cNvSpPr>
              <a:spLocks noEditPoints="1" noChangeArrowheads="1"/>
            </p:cNvSpPr>
            <p:nvPr/>
          </p:nvSpPr>
          <p:spPr bwMode="auto">
            <a:xfrm>
              <a:off x="6354549" y="4008748"/>
              <a:ext cx="676275" cy="9048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comment</a:t>
              </a:r>
              <a:endParaRPr lang="en-US" sz="800" dirty="0"/>
            </a:p>
          </p:txBody>
        </p:sp>
        <p:sp>
          <p:nvSpPr>
            <p:cNvPr id="18" name="Document"/>
            <p:cNvSpPr>
              <a:spLocks noEditPoints="1" noChangeArrowheads="1"/>
            </p:cNvSpPr>
            <p:nvPr/>
          </p:nvSpPr>
          <p:spPr bwMode="auto">
            <a:xfrm>
              <a:off x="7656283" y="4002422"/>
              <a:ext cx="676275" cy="9048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comment</a:t>
              </a:r>
              <a:endParaRPr lang="en-US" sz="800" dirty="0"/>
            </a:p>
          </p:txBody>
        </p:sp>
        <p:sp>
          <p:nvSpPr>
            <p:cNvPr id="19" name="Document"/>
            <p:cNvSpPr>
              <a:spLocks noEditPoints="1" noChangeArrowheads="1"/>
            </p:cNvSpPr>
            <p:nvPr/>
          </p:nvSpPr>
          <p:spPr bwMode="auto">
            <a:xfrm>
              <a:off x="3185066" y="4045779"/>
              <a:ext cx="676275" cy="9048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comment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96041" y="1932937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</a:t>
              </a:r>
              <a:r>
                <a:rPr lang="en-US" sz="900" dirty="0" smtClean="0"/>
                <a:t>mail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63096" y="3107990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</a:t>
              </a:r>
              <a:r>
                <a:rPr lang="en-US" sz="900" dirty="0" smtClean="0"/>
                <a:t>mail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70973" y="3484318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</a:t>
              </a:r>
              <a:r>
                <a:rPr lang="en-US" sz="900" dirty="0" smtClean="0"/>
                <a:t>mail</a:t>
              </a:r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3295" y="1905000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</a:t>
              </a:r>
              <a:r>
                <a:rPr lang="en-US" sz="900" dirty="0" smtClean="0"/>
                <a:t>mail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43000" y="3575700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</a:t>
              </a:r>
              <a:r>
                <a:rPr lang="en-US" sz="900" dirty="0" smtClean="0"/>
                <a:t>mail</a:t>
              </a:r>
              <a:endParaRPr lang="en-US" sz="9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447800" y="3861298"/>
              <a:ext cx="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63976" y="3853643"/>
              <a:ext cx="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19800" y="3829217"/>
              <a:ext cx="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78594" y="3835631"/>
              <a:ext cx="0" cy="184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52875" y="410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2008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69051" y="404700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2009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24875" y="410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2010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3669" y="416913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2011</a:t>
              </a:r>
              <a:endParaRPr lang="en-US" sz="800" dirty="0"/>
            </a:p>
          </p:txBody>
        </p:sp>
        <p:sp>
          <p:nvSpPr>
            <p:cNvPr id="35" name="Document"/>
            <p:cNvSpPr>
              <a:spLocks noEditPoints="1" noChangeArrowheads="1"/>
            </p:cNvSpPr>
            <p:nvPr/>
          </p:nvSpPr>
          <p:spPr bwMode="auto">
            <a:xfrm>
              <a:off x="3180626" y="4323234"/>
              <a:ext cx="676275" cy="9048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comment</a:t>
              </a:r>
              <a:endParaRPr lang="en-US" sz="800" dirty="0"/>
            </a:p>
          </p:txBody>
        </p:sp>
        <p:sp>
          <p:nvSpPr>
            <p:cNvPr id="36" name="Document"/>
            <p:cNvSpPr>
              <a:spLocks noEditPoints="1" noChangeArrowheads="1"/>
            </p:cNvSpPr>
            <p:nvPr/>
          </p:nvSpPr>
          <p:spPr bwMode="auto">
            <a:xfrm>
              <a:off x="6354549" y="4323233"/>
              <a:ext cx="676275" cy="9048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 smtClean="0"/>
                <a:t>comment</a:t>
              </a:r>
              <a:endParaRPr lang="en-US" sz="8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1143000" y="1905000"/>
              <a:ext cx="1167097" cy="182838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10097" y="1905000"/>
              <a:ext cx="1546804" cy="36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1" idx="1"/>
            </p:cNvCxnSpPr>
            <p:nvPr/>
          </p:nvCxnSpPr>
          <p:spPr>
            <a:xfrm>
              <a:off x="6963096" y="3223406"/>
              <a:ext cx="1266504" cy="48624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873044"/>
              <a:ext cx="576072" cy="2013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Rectangle 12"/>
            <p:cNvSpPr/>
            <p:nvPr/>
          </p:nvSpPr>
          <p:spPr>
            <a:xfrm>
              <a:off x="6324600" y="1432954"/>
              <a:ext cx="151892" cy="126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2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line results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97" y="777240"/>
            <a:ext cx="599160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9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434</Words>
  <Application>Microsoft Office PowerPoint</Application>
  <PresentationFormat>如螢幕大小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SDCL</vt:lpstr>
      <vt:lpstr>Trendy Bugs Topic Trends in the Android Bug Reports</vt:lpstr>
      <vt:lpstr>Research question</vt:lpstr>
      <vt:lpstr>Google issue tracker</vt:lpstr>
      <vt:lpstr>The data</vt:lpstr>
      <vt:lpstr>Example from the 87,899 comments</vt:lpstr>
      <vt:lpstr>LDA</vt:lpstr>
      <vt:lpstr>Topics results</vt:lpstr>
      <vt:lpstr>Trend lines</vt:lpstr>
      <vt:lpstr>Trend line results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Trendy Bugs</dc:title>
  <dc:creator>lee</dc:creator>
  <cp:lastModifiedBy>hhsuanyu</cp:lastModifiedBy>
  <cp:revision>94</cp:revision>
  <dcterms:created xsi:type="dcterms:W3CDTF">2012-05-02T18:36:00Z</dcterms:created>
  <dcterms:modified xsi:type="dcterms:W3CDTF">2012-05-30T08:21:54Z</dcterms:modified>
</cp:coreProperties>
</file>