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media/image45.jpeg" ContentType="image/jpeg"/>
  <Override PartName="/ppt/media/image42.jpeg" ContentType="image/jpeg"/>
  <Override PartName="/ppt/media/image41.jpeg" ContentType="image/jpeg"/>
  <Override PartName="/ppt/media/image37.jpeg" ContentType="image/jpeg"/>
  <Override PartName="/ppt/media/image14.jpeg" ContentType="image/jpeg"/>
  <Override PartName="/ppt/media/image13.jpeg" ContentType="image/jpeg"/>
  <Override PartName="/ppt/media/image44.jpeg" ContentType="image/jpeg"/>
  <Override PartName="/ppt/media/image11.jpeg" ContentType="image/jpeg"/>
  <Override PartName="/ppt/media/image43.jpeg" ContentType="image/jpeg"/>
  <Override PartName="/ppt/media/image40.wmf" ContentType="image/x-wmf"/>
  <Override PartName="/ppt/media/image10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12.png" ContentType="image/png"/>
  <Override PartName="/ppt/media/image9.jpeg" ContentType="image/jpeg"/>
  <Override PartName="/ppt/media/image8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media/image7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8.jpeg" ContentType="image/jpeg"/>
  <Override PartName="/ppt/media/image32.jpeg" ContentType="image/jpeg"/>
  <Override PartName="/ppt/media/image39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008812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0" y="0"/>
            <a:ext cx="7009200" cy="92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038400" cy="46512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&lt;header&gt;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3970440" y="0"/>
            <a:ext cx="3038400" cy="46512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Click to move the slide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0" y="8829720"/>
            <a:ext cx="3038400" cy="465120"/>
          </a:xfrm>
          <a:prstGeom prst="rect">
            <a:avLst/>
          </a:prstGeom>
        </p:spPr>
        <p:txBody>
          <a:bodyPr lIns="93240" rIns="93240" tIns="46440" bIns="4644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3970440" y="8829720"/>
            <a:ext cx="3038400" cy="465120"/>
          </a:xfrm>
          <a:prstGeom prst="rect">
            <a:avLst/>
          </a:prstGeom>
        </p:spPr>
        <p:txBody>
          <a:bodyPr lIns="93240" rIns="93240" tIns="46440" bIns="4644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C4C1BCA2-896D-47AD-AC46-445AFD4E0B67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Introduce myself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Acknowledgements for this presentation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Overview of my presentation: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- Essence of modeling, UML, history of UML, Basics of UML, UML modeling tools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1.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Describing the system at abstract level to comprehend its complexity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2.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Necessary to manage complexity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Good for quick understanding of the systems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Less chances of conflicting views b/w end-user and system designers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Evolution of analysis and design techniques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Transition from structured programming to object oriented programming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What does UML stand for?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Industry standard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Graphical notation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Modeling tool … simplifies software design process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More precise than natural language … less detailed than source code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Not dependent on any language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Standardized by various groups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000" cy="4182840"/>
          </a:xfrm>
          <a:prstGeom prst="rect">
            <a:avLst/>
          </a:prstGeom>
        </p:spPr>
        <p:txBody>
          <a:bodyPr lIns="93240" rIns="93240" tIns="46440" bIns="46440"/>
          <a:p>
            <a:pPr>
              <a:spcBef>
                <a:spcPts val="448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History: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- Rumbaugh – OMT – object modeling technique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Jacobson – OOSE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UML … unified approach since 1995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UML 1.5 current … UML 2.0 by the end of 2004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30640"/>
            <a:ext cx="822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13064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3064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13064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600" cy="63594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30640"/>
            <a:ext cx="822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30640"/>
            <a:ext cx="822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3064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13064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130640"/>
            <a:ext cx="264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600" cy="63594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3064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30640"/>
            <a:ext cx="8229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Click to 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edit 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the 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title 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text 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format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Click to edit the outline text </a:t>
            </a: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format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7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spcBef>
                <a:spcPts val="7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5" marL="2057400" indent="-22860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6" marL="2057400" indent="-22860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1AE0059-2582-4BE5-9247-22902DEADFF6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400" cy="1828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Click to edit the title text format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44B66A3-8F90-4DDA-A567-786D1A834884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799"/>
              </a:spcBef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457200" algn="ctr"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2" marL="914400" algn="ctr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3" marL="1371600" algn="ctr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4" marL="1828800" algn="ctr"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5" marL="1828800" algn="ctr"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6" marL="1828800" algn="ctr"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wmf"/><Relationship Id="rId3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447920" y="685440"/>
            <a:ext cx="7162560" cy="29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Introduction to UML</a:t>
            </a:r>
            <a:br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625760" y="3276720"/>
            <a:ext cx="6400800" cy="23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spcBef>
                <a:spcPts val="799"/>
              </a:spcBef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spcBef>
                <a:spcPts val="799"/>
              </a:spcBef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Majid Ali Khan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spcBef>
                <a:spcPts val="799"/>
              </a:spcBef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Spring 2005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Use Case Diagram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Used for describing a set of user </a:t>
            </a:r>
            <a:r>
              <a:rPr b="1" lang="en-IN" sz="3200" spc="-1" strike="noStrike">
                <a:solidFill>
                  <a:srgbClr val="ffcc00"/>
                </a:solidFill>
                <a:latin typeface="Tahoma"/>
              </a:rPr>
              <a:t>scenarios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Mainly used for capturing user requirements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Work like a </a:t>
            </a:r>
            <a:r>
              <a:rPr b="1" lang="en-IN" sz="3200" spc="-1" strike="noStrike">
                <a:solidFill>
                  <a:srgbClr val="ffcc00"/>
                </a:solidFill>
                <a:latin typeface="Tahoma"/>
              </a:rPr>
              <a:t>contract</a:t>
            </a: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 between end user and software developers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152280"/>
            <a:ext cx="54104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457200" y="609480"/>
            <a:ext cx="8077320" cy="30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Use Case Diagram (core components)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500"/>
              </a:spcBef>
            </a:pP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</a:pPr>
            <a:r>
              <a:rPr b="1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Actors: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 role that a user plays with respect to the system,including human users and other systems. e.g.,inanimate physical objects (e.g. robot); an external system that needs some information from the current system.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500"/>
              </a:spcBef>
            </a:pPr>
            <a:r>
              <a:rPr b="1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Use case: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Arial"/>
              </a:rPr>
              <a:t>A set of scenarios that describing an interaction  between a user and a system, including alternatives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523880" y="3886200"/>
            <a:ext cx="6096240" cy="12952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57200" y="5562720"/>
            <a:ext cx="807732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1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System boundary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rectangle diagram representing the boundary between the actors and the system.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Use Case Diagram(core relationship)</a:t>
            </a:r>
            <a:br/>
            <a:endParaRPr b="0" lang="en-IN" sz="2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60680" y="1946160"/>
            <a:ext cx="6568920" cy="41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Association: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 communication between an actor and a use case; Represented by a solid line.  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Generalization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: relationship between one general use case and a special use case (used for defining special alternatives)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Represented by a line with a triangular arrow head toward the parent use case.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Line 3"/>
          <p:cNvSpPr/>
          <p:nvPr/>
        </p:nvSpPr>
        <p:spPr>
          <a:xfrm>
            <a:off x="3657600" y="5791320"/>
            <a:ext cx="1143000" cy="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"/>
          <p:cNvSpPr/>
          <p:nvPr/>
        </p:nvSpPr>
        <p:spPr>
          <a:xfrm>
            <a:off x="4800600" y="5638680"/>
            <a:ext cx="0" cy="30492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>
            <a:off x="4800600" y="5638680"/>
            <a:ext cx="380880" cy="1526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V="1">
            <a:off x="4800600" y="5790960"/>
            <a:ext cx="380880" cy="1522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7"/>
          <p:cNvSpPr/>
          <p:nvPr/>
        </p:nvSpPr>
        <p:spPr>
          <a:xfrm>
            <a:off x="3581280" y="3124080"/>
            <a:ext cx="1600200" cy="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Use Case Diagram(core relationship)</a:t>
            </a:r>
            <a:br/>
            <a:endParaRPr b="0" lang="en-IN" sz="2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76520" y="3200400"/>
            <a:ext cx="6781680" cy="34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998"/>
              </a:spcBef>
            </a:pP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123"/>
              </a:spcBef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Extend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 dotted line labeled &lt;&lt;extend&gt;&gt;  with an arrow toward the base case.</a:t>
            </a:r>
            <a:r>
              <a:rPr b="0" lang="en-IN" sz="2000" spc="-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he extending use case may add behavior to the base use case. The base class declares “extension points”.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           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&lt;&lt;extend&gt;&gt; 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676520" y="1327320"/>
            <a:ext cx="6553080" cy="29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</a:rPr>
              <a:t>Include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 dotted line labeled &lt;&lt;include&gt;&gt; beginning at base use case and ending with an arrows pointing to the include use case.  The include relationship occurs when a chunk of behavior is similar across more than one use case. Use “include” in stead of copying the description of that behavior. 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         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&lt;&lt;include&gt;&gt;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2438280" y="3962520"/>
            <a:ext cx="1752840" cy="0"/>
          </a:xfrm>
          <a:prstGeom prst="line">
            <a:avLst/>
          </a:prstGeom>
          <a:ln w="9360">
            <a:solidFill>
              <a:srgbClr val="ffffff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5"/>
          <p:cNvSpPr/>
          <p:nvPr/>
        </p:nvSpPr>
        <p:spPr>
          <a:xfrm>
            <a:off x="2514600" y="6172200"/>
            <a:ext cx="1905120" cy="0"/>
          </a:xfrm>
          <a:prstGeom prst="line">
            <a:avLst/>
          </a:prstGeom>
          <a:ln w="9360">
            <a:solidFill>
              <a:srgbClr val="ffffff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65556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Use Case Diagrams</a:t>
            </a:r>
            <a:br/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419640" y="1859040"/>
            <a:ext cx="2438280" cy="3846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4114800" y="2230560"/>
            <a:ext cx="90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Library System</a:t>
            </a:r>
            <a:endParaRPr b="0" lang="en-IN" sz="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067280" y="2911320"/>
            <a:ext cx="923760" cy="432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4392720" y="3068640"/>
            <a:ext cx="3222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Borrow</a:t>
            </a:r>
            <a:endParaRPr b="0" lang="en-IN" sz="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4067280" y="3517920"/>
            <a:ext cx="923760" cy="511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7"/>
          <p:cNvSpPr/>
          <p:nvPr/>
        </p:nvSpPr>
        <p:spPr>
          <a:xfrm>
            <a:off x="4309560" y="3754440"/>
            <a:ext cx="48240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Order Title</a:t>
            </a:r>
            <a:endParaRPr b="0" lang="en-IN" sz="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3886200" y="4267080"/>
            <a:ext cx="1371600" cy="5241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"/>
          <p:cNvSpPr/>
          <p:nvPr/>
        </p:nvSpPr>
        <p:spPr>
          <a:xfrm>
            <a:off x="4199760" y="4440240"/>
            <a:ext cx="7444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</a:rPr>
              <a:t>Fine Remittance</a:t>
            </a:r>
            <a:endParaRPr b="0" lang="en-IN" sz="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Line 10"/>
          <p:cNvSpPr/>
          <p:nvPr/>
        </p:nvSpPr>
        <p:spPr>
          <a:xfrm>
            <a:off x="2583000" y="2894040"/>
            <a:ext cx="1484280" cy="177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1"/>
          <p:cNvSpPr/>
          <p:nvPr/>
        </p:nvSpPr>
        <p:spPr>
          <a:xfrm>
            <a:off x="2505240" y="3191040"/>
            <a:ext cx="1484280" cy="1247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2"/>
          <p:cNvSpPr/>
          <p:nvPr/>
        </p:nvSpPr>
        <p:spPr>
          <a:xfrm flipH="1">
            <a:off x="4905360" y="2786040"/>
            <a:ext cx="1332000" cy="963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3"/>
          <p:cNvSpPr/>
          <p:nvPr/>
        </p:nvSpPr>
        <p:spPr>
          <a:xfrm flipH="1">
            <a:off x="5209920" y="2894040"/>
            <a:ext cx="988920" cy="1498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4"/>
          <p:cNvSpPr/>
          <p:nvPr/>
        </p:nvSpPr>
        <p:spPr>
          <a:xfrm flipV="1">
            <a:off x="5019840" y="2679840"/>
            <a:ext cx="1217520" cy="320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5"/>
          <p:cNvSpPr/>
          <p:nvPr/>
        </p:nvSpPr>
        <p:spPr>
          <a:xfrm>
            <a:off x="4943520" y="3786120"/>
            <a:ext cx="1369800" cy="392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6"/>
          <p:cNvSpPr/>
          <p:nvPr/>
        </p:nvSpPr>
        <p:spPr>
          <a:xfrm flipV="1">
            <a:off x="5210280" y="4249440"/>
            <a:ext cx="1027080" cy="320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7"/>
          <p:cNvSpPr/>
          <p:nvPr/>
        </p:nvSpPr>
        <p:spPr>
          <a:xfrm>
            <a:off x="2143080" y="2597040"/>
            <a:ext cx="1800" cy="301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8"/>
          <p:cNvSpPr/>
          <p:nvPr/>
        </p:nvSpPr>
        <p:spPr>
          <a:xfrm>
            <a:off x="2035080" y="2689200"/>
            <a:ext cx="21600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9"/>
          <p:cNvSpPr/>
          <p:nvPr/>
        </p:nvSpPr>
        <p:spPr>
          <a:xfrm flipH="1">
            <a:off x="2035080" y="2898720"/>
            <a:ext cx="10800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20"/>
          <p:cNvSpPr/>
          <p:nvPr/>
        </p:nvSpPr>
        <p:spPr>
          <a:xfrm>
            <a:off x="2143080" y="2898720"/>
            <a:ext cx="10800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1"/>
          <p:cNvSpPr/>
          <p:nvPr/>
        </p:nvSpPr>
        <p:spPr>
          <a:xfrm>
            <a:off x="2084400" y="2276640"/>
            <a:ext cx="108000" cy="2444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2"/>
          <p:cNvSpPr/>
          <p:nvPr/>
        </p:nvSpPr>
        <p:spPr>
          <a:xfrm>
            <a:off x="2005560" y="3251160"/>
            <a:ext cx="3574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Client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Line 23"/>
          <p:cNvSpPr/>
          <p:nvPr/>
        </p:nvSpPr>
        <p:spPr>
          <a:xfrm>
            <a:off x="6620040" y="2432160"/>
            <a:ext cx="1440" cy="301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4"/>
          <p:cNvSpPr/>
          <p:nvPr/>
        </p:nvSpPr>
        <p:spPr>
          <a:xfrm>
            <a:off x="6512040" y="2523960"/>
            <a:ext cx="21564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5"/>
          <p:cNvSpPr/>
          <p:nvPr/>
        </p:nvSpPr>
        <p:spPr>
          <a:xfrm flipH="1">
            <a:off x="6512040" y="2733840"/>
            <a:ext cx="108000" cy="24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6"/>
          <p:cNvSpPr/>
          <p:nvPr/>
        </p:nvSpPr>
        <p:spPr>
          <a:xfrm>
            <a:off x="6620040" y="2733840"/>
            <a:ext cx="107640" cy="24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7"/>
          <p:cNvSpPr/>
          <p:nvPr/>
        </p:nvSpPr>
        <p:spPr>
          <a:xfrm>
            <a:off x="6561000" y="2108160"/>
            <a:ext cx="135000" cy="2444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8"/>
          <p:cNvSpPr/>
          <p:nvPr/>
        </p:nvSpPr>
        <p:spPr>
          <a:xfrm>
            <a:off x="6378480" y="3086280"/>
            <a:ext cx="6224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Line 29"/>
          <p:cNvSpPr/>
          <p:nvPr/>
        </p:nvSpPr>
        <p:spPr>
          <a:xfrm>
            <a:off x="6620040" y="4184640"/>
            <a:ext cx="1440" cy="301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30"/>
          <p:cNvSpPr/>
          <p:nvPr/>
        </p:nvSpPr>
        <p:spPr>
          <a:xfrm>
            <a:off x="6512040" y="4276800"/>
            <a:ext cx="21564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31"/>
          <p:cNvSpPr/>
          <p:nvPr/>
        </p:nvSpPr>
        <p:spPr>
          <a:xfrm flipH="1">
            <a:off x="6512040" y="4486320"/>
            <a:ext cx="10800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2"/>
          <p:cNvSpPr/>
          <p:nvPr/>
        </p:nvSpPr>
        <p:spPr>
          <a:xfrm>
            <a:off x="6620040" y="4486320"/>
            <a:ext cx="10764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3"/>
          <p:cNvSpPr/>
          <p:nvPr/>
        </p:nvSpPr>
        <p:spPr>
          <a:xfrm>
            <a:off x="6543720" y="3863880"/>
            <a:ext cx="152280" cy="241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4"/>
          <p:cNvSpPr/>
          <p:nvPr/>
        </p:nvSpPr>
        <p:spPr>
          <a:xfrm>
            <a:off x="6332040" y="4838760"/>
            <a:ext cx="66960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Supervisor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CustomShape 35"/>
          <p:cNvSpPr/>
          <p:nvPr/>
        </p:nvSpPr>
        <p:spPr>
          <a:xfrm>
            <a:off x="2362320" y="5867280"/>
            <a:ext cx="6172200" cy="107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998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 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 generalized description of how a system will be used.  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 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Provides an overview of the intended functionality of the system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998"/>
              </a:spcBef>
            </a:pP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CustomShape 36"/>
          <p:cNvSpPr/>
          <p:nvPr/>
        </p:nvSpPr>
        <p:spPr>
          <a:xfrm>
            <a:off x="2135160" y="1600200"/>
            <a:ext cx="10494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ff66cc"/>
                </a:solidFill>
                <a:latin typeface="Arial"/>
              </a:rPr>
              <a:t>Boundary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Line 37"/>
          <p:cNvSpPr/>
          <p:nvPr/>
        </p:nvSpPr>
        <p:spPr>
          <a:xfrm>
            <a:off x="3124080" y="1905120"/>
            <a:ext cx="228600" cy="7596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8"/>
          <p:cNvSpPr/>
          <p:nvPr/>
        </p:nvSpPr>
        <p:spPr>
          <a:xfrm>
            <a:off x="1066680" y="1905120"/>
            <a:ext cx="9907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ff66cc"/>
                </a:solidFill>
                <a:latin typeface="Arial"/>
              </a:rPr>
              <a:t>Actor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Line 39"/>
          <p:cNvSpPr/>
          <p:nvPr/>
        </p:nvSpPr>
        <p:spPr>
          <a:xfrm>
            <a:off x="1600200" y="2209680"/>
            <a:ext cx="304920" cy="15264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0"/>
          <p:cNvSpPr/>
          <p:nvPr/>
        </p:nvSpPr>
        <p:spPr>
          <a:xfrm flipH="1">
            <a:off x="4800240" y="1828800"/>
            <a:ext cx="2133720" cy="106668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1"/>
          <p:cNvSpPr/>
          <p:nvPr/>
        </p:nvSpPr>
        <p:spPr>
          <a:xfrm>
            <a:off x="7010280" y="1447920"/>
            <a:ext cx="137160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br/>
            <a:r>
              <a:rPr b="0" i="1" lang="en-IN" sz="1600" spc="-1" strike="noStrike">
                <a:solidFill>
                  <a:srgbClr val="ff66cc"/>
                </a:solidFill>
                <a:latin typeface="Arial"/>
              </a:rPr>
              <a:t>Use Case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380520"/>
            <a:ext cx="8229600" cy="10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Use Case Diagrams</a:t>
            </a:r>
            <a:r>
              <a:rPr b="1" lang="en-IN" sz="3200" spc="-1" strike="noStrike">
                <a:solidFill>
                  <a:srgbClr val="ffffff"/>
                </a:solidFill>
                <a:latin typeface="Tahoma"/>
              </a:rPr>
              <a:t>(cont.)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914400" y="1219320"/>
            <a:ext cx="7620120" cy="495288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3657600" y="6172200"/>
            <a:ext cx="228600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Verdana"/>
              </a:rPr>
              <a:t>(TogetherSoft, Inc)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Use Case Diagrams</a:t>
            </a:r>
            <a:r>
              <a:rPr b="1" lang="en-IN" sz="3200" spc="-1" strike="noStrike">
                <a:solidFill>
                  <a:srgbClr val="ffffff"/>
                </a:solidFill>
                <a:latin typeface="Tahoma"/>
              </a:rPr>
              <a:t>(cont.)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660680" y="2057400"/>
            <a:ext cx="7178400" cy="33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buClr>
                <a:srgbClr val="ffffff"/>
              </a:buClr>
              <a:buFont typeface="Times New Roman"/>
              <a:buChar char="•"/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Pay Bill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is a parent use case and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Bill Insurance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is the child use case. (generalization)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buClr>
                <a:srgbClr val="ffffff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Both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Make Appointment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and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Request Medication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include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Check Patient Record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as a subtask.(include) 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buClr>
                <a:srgbClr val="ffffff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extension point 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is written inside the base case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Pay bill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; the extending class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Defer payment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adds the behavior of this extension point. (extend)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Class diagram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Used for describing </a:t>
            </a:r>
            <a:r>
              <a:rPr b="0" lang="en-IN" sz="3200" spc="-1" strike="noStrike">
                <a:solidFill>
                  <a:srgbClr val="ffcc00"/>
                </a:solidFill>
                <a:latin typeface="Tahoma"/>
              </a:rPr>
              <a:t>structure and behavior</a:t>
            </a: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 in the use cases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Provide a conceptual model of the system in terms of entities and their relationships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Used for requirement capture, end-user interaction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Detailed class diagrams are used for developers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600" spc="-1" strike="noStrike">
                <a:solidFill>
                  <a:srgbClr val="e5ffff"/>
                </a:solidFill>
                <a:latin typeface="Tahoma"/>
              </a:rPr>
              <a:t>Class representation</a:t>
            </a:r>
            <a:endParaRPr b="0" lang="en-IN" sz="36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Each class is represented by a rectangle subdivided into three compartments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Name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Attributes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Operations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Modifiers are used to indicate visibility of attributes and operations.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‘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+’   is used to denote </a:t>
            </a:r>
            <a:r>
              <a:rPr b="0" i="1" lang="en-IN" sz="2000" spc="-1" strike="noStrike">
                <a:solidFill>
                  <a:srgbClr val="ffffff"/>
                </a:solidFill>
                <a:latin typeface="Tahoma"/>
              </a:rPr>
              <a:t>Public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 visibility (everyone)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‘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#’   is used to denote </a:t>
            </a:r>
            <a:r>
              <a:rPr b="0" i="1" lang="en-IN" sz="2000" spc="-1" strike="noStrike">
                <a:solidFill>
                  <a:srgbClr val="ffffff"/>
                </a:solidFill>
                <a:latin typeface="Tahoma"/>
              </a:rPr>
              <a:t>Protected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 visibility (friends and derived)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‘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-’    is used to denote </a:t>
            </a:r>
            <a:r>
              <a:rPr b="0" i="1" lang="en-IN" sz="2000" spc="-1" strike="noStrike">
                <a:solidFill>
                  <a:srgbClr val="ffffff"/>
                </a:solidFill>
                <a:latin typeface="Tahoma"/>
              </a:rPr>
              <a:t>Private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 visibility (no one)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By default, attributes are hidden and operations are visible.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br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An example of Class  </a:t>
            </a:r>
            <a:br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 </a:t>
            </a:r>
            <a:br/>
            <a:endParaRPr b="0" lang="en-IN" sz="2800" spc="-1" strike="noStrike">
              <a:solidFill>
                <a:srgbClr val="e5ffff"/>
              </a:solidFill>
              <a:latin typeface="Tahoma"/>
            </a:endParaRPr>
          </a:p>
        </p:txBody>
      </p:sp>
      <p:grpSp>
        <p:nvGrpSpPr>
          <p:cNvPr id="178" name="Group 2"/>
          <p:cNvGrpSpPr/>
          <p:nvPr/>
        </p:nvGrpSpPr>
        <p:grpSpPr>
          <a:xfrm>
            <a:off x="1771560" y="2251080"/>
            <a:ext cx="6221880" cy="3506040"/>
            <a:chOff x="1771560" y="2251080"/>
            <a:chExt cx="6221880" cy="3506040"/>
          </a:xfrm>
        </p:grpSpPr>
        <p:sp>
          <p:nvSpPr>
            <p:cNvPr id="179" name="CustomShape 3"/>
            <p:cNvSpPr/>
            <p:nvPr/>
          </p:nvSpPr>
          <p:spPr>
            <a:xfrm>
              <a:off x="1981080" y="3786120"/>
              <a:ext cx="3124440" cy="1700280"/>
            </a:xfrm>
            <a:prstGeom prst="rect">
              <a:avLst/>
            </a:prstGeom>
            <a:noFill/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"/>
            <p:cNvSpPr/>
            <p:nvPr/>
          </p:nvSpPr>
          <p:spPr>
            <a:xfrm>
              <a:off x="1981080" y="2871720"/>
              <a:ext cx="3124440" cy="914400"/>
            </a:xfrm>
            <a:prstGeom prst="rect">
              <a:avLst/>
            </a:prstGeom>
            <a:solidFill>
              <a:srgbClr val="ff9900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5"/>
            <p:cNvSpPr/>
            <p:nvPr/>
          </p:nvSpPr>
          <p:spPr>
            <a:xfrm>
              <a:off x="1981080" y="2338560"/>
              <a:ext cx="3124440" cy="533160"/>
            </a:xfrm>
            <a:prstGeom prst="rect">
              <a:avLst/>
            </a:prstGeom>
            <a:solidFill>
              <a:srgbClr val="ff7c80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6"/>
            <p:cNvSpPr/>
            <p:nvPr/>
          </p:nvSpPr>
          <p:spPr>
            <a:xfrm>
              <a:off x="1846440" y="2414520"/>
              <a:ext cx="32922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</a:rPr>
                <a:t> </a:t>
              </a:r>
              <a:r>
                <a:rPr b="0" lang="en-IN" sz="2800" spc="-1" strike="noStrike">
                  <a:solidFill>
                    <a:srgbClr val="ffffff"/>
                  </a:solidFill>
                  <a:latin typeface="Arial"/>
                </a:rPr>
                <a:t>Account_Name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83" name="CustomShape 7"/>
            <p:cNvSpPr/>
            <p:nvPr/>
          </p:nvSpPr>
          <p:spPr>
            <a:xfrm>
              <a:off x="2190600" y="2892600"/>
              <a:ext cx="184320" cy="47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8"/>
            <p:cNvSpPr/>
            <p:nvPr/>
          </p:nvSpPr>
          <p:spPr>
            <a:xfrm>
              <a:off x="1771560" y="2819520"/>
              <a:ext cx="3667320" cy="950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0" lang="en-US" sz="2800" spc="-1" strike="noStrike">
                  <a:solidFill>
                    <a:srgbClr val="ffffff"/>
                  </a:solidFill>
                  <a:latin typeface="Arial"/>
                </a:rPr>
                <a:t>- Customer_Name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0" lang="en-US" sz="2800" spc="-1" strike="noStrike">
                  <a:solidFill>
                    <a:srgbClr val="ffffff"/>
                  </a:solidFill>
                  <a:latin typeface="Arial"/>
                </a:rPr>
                <a:t>- Balance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85" name="CustomShape 9"/>
            <p:cNvSpPr/>
            <p:nvPr/>
          </p:nvSpPr>
          <p:spPr>
            <a:xfrm>
              <a:off x="2057400" y="3862440"/>
              <a:ext cx="2432160" cy="189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0" lang="en-US" sz="2800" spc="-1" strike="noStrike">
                  <a:solidFill>
                    <a:srgbClr val="ffffff"/>
                  </a:solidFill>
                  <a:latin typeface="Arial"/>
                </a:rPr>
                <a:t>+addFunds( )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0" lang="en-US" sz="2800" spc="-1" strike="noStrike">
                  <a:solidFill>
                    <a:srgbClr val="ffffff"/>
                  </a:solidFill>
                  <a:latin typeface="Arial"/>
                </a:rPr>
                <a:t>+withDraw( )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0" lang="en-US" sz="2800" spc="-1" strike="noStrike">
                  <a:solidFill>
                    <a:srgbClr val="ffffff"/>
                  </a:solidFill>
                  <a:latin typeface="Arial"/>
                </a:rPr>
                <a:t>+transfer( )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86" name="CustomShape 10"/>
            <p:cNvSpPr/>
            <p:nvPr/>
          </p:nvSpPr>
          <p:spPr>
            <a:xfrm>
              <a:off x="5727960" y="2251080"/>
              <a:ext cx="1573200" cy="42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0099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598"/>
                </a:spcBef>
              </a:pPr>
              <a:r>
                <a:rPr b="0" lang="en-IN" sz="2400" spc="-1" strike="noStrike">
                  <a:solidFill>
                    <a:srgbClr val="009999"/>
                  </a:solidFill>
                  <a:latin typeface="Arial"/>
                </a:rPr>
                <a:t>Name</a:t>
              </a:r>
              <a:endParaRPr b="0" lang="en-IN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87" name="CustomShape 11"/>
            <p:cNvSpPr/>
            <p:nvPr/>
          </p:nvSpPr>
          <p:spPr>
            <a:xfrm>
              <a:off x="5740920" y="3137040"/>
              <a:ext cx="2048760" cy="42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598"/>
                </a:spcBef>
              </a:pPr>
              <a:r>
                <a:rPr b="0" lang="en-IN" sz="2400" spc="-1" strike="noStrike">
                  <a:solidFill>
                    <a:srgbClr val="ffcc00"/>
                  </a:solidFill>
                  <a:latin typeface="Arial"/>
                </a:rPr>
                <a:t>Attributes</a:t>
              </a:r>
              <a:endParaRPr b="0" lang="en-IN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88" name="CustomShape 12"/>
            <p:cNvSpPr/>
            <p:nvPr/>
          </p:nvSpPr>
          <p:spPr>
            <a:xfrm>
              <a:off x="5742000" y="3975120"/>
              <a:ext cx="2251440" cy="42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598"/>
                </a:spcBef>
              </a:pPr>
              <a:r>
                <a:rPr b="0" lang="en-IN" sz="2400" spc="-1" strike="noStrike">
                  <a:solidFill>
                    <a:srgbClr val="ffffff"/>
                  </a:solidFill>
                  <a:latin typeface="Arial"/>
                </a:rPr>
                <a:t>Operations</a:t>
              </a:r>
              <a:endParaRPr b="0" lang="en-IN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89" name="Line 13"/>
            <p:cNvSpPr/>
            <p:nvPr/>
          </p:nvSpPr>
          <p:spPr>
            <a:xfrm flipH="1">
              <a:off x="5105520" y="2490840"/>
              <a:ext cx="914400" cy="152280"/>
            </a:xfrm>
            <a:prstGeom prst="line">
              <a:avLst/>
            </a:prstGeom>
            <a:ln w="19080">
              <a:solidFill>
                <a:srgbClr val="009999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Line 14"/>
            <p:cNvSpPr/>
            <p:nvPr/>
          </p:nvSpPr>
          <p:spPr>
            <a:xfrm flipH="1">
              <a:off x="5105520" y="3328920"/>
              <a:ext cx="914400" cy="152640"/>
            </a:xfrm>
            <a:prstGeom prst="line">
              <a:avLst/>
            </a:prstGeom>
            <a:ln w="19080">
              <a:solidFill>
                <a:srgbClr val="ff9900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Line 15"/>
            <p:cNvSpPr/>
            <p:nvPr/>
          </p:nvSpPr>
          <p:spPr>
            <a:xfrm flipH="1">
              <a:off x="5105520" y="4167360"/>
              <a:ext cx="914400" cy="152280"/>
            </a:xfrm>
            <a:prstGeom prst="line">
              <a:avLst/>
            </a:prstGeom>
            <a:ln w="1908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6"/>
            <p:cNvSpPr/>
            <p:nvPr/>
          </p:nvSpPr>
          <p:spPr>
            <a:xfrm>
              <a:off x="1981080" y="2262240"/>
              <a:ext cx="3429000" cy="60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Acknowledgements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980720"/>
            <a:ext cx="8229600" cy="44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Slides material are taken from different sources including: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Prashanth Aedunuthula UML presentation, Fall 2004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Lecture slides from Software Engineering course at UC Berkeley (Professor Necula – Fall 2004)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Lecture slides from a course on web at: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www.sts.tu-harburg.de/ teaching/ws-98.99/OOA+D/3-0-UML.pdf 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380880"/>
            <a:ext cx="8229600" cy="579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998"/>
              </a:spcBef>
            </a:pPr>
            <a:r>
              <a:rPr b="0" lang="en-IN" sz="3200" spc="-1" strike="noStrike">
                <a:solidFill>
                  <a:srgbClr val="e5ffff"/>
                </a:solidFill>
                <a:latin typeface="Times New Roman"/>
              </a:rPr>
              <a:t>OO Relationships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There are two kinds of Relationships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Generalization (parent-child relationship)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Association (student enrolls in course)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Associations can be further classified as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Aggregation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Composition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616120" y="2222640"/>
            <a:ext cx="381240" cy="457200"/>
          </a:xfrm>
          <a:custGeom>
            <a:avLst/>
            <a:gdLst/>
            <a:ahLst/>
            <a:rect l="0" t="0" r="r" b="b"/>
            <a:pathLst>
              <a:path w="1061" h="1272">
                <a:moveTo>
                  <a:pt x="530" y="0"/>
                </a:moveTo>
                <a:lnTo>
                  <a:pt x="1060" y="1271"/>
                </a:lnTo>
                <a:lnTo>
                  <a:pt x="0" y="1271"/>
                </a:lnTo>
                <a:lnTo>
                  <a:pt x="530" y="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2044800" y="1739880"/>
            <a:ext cx="1752480" cy="45720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"/>
          <p:cNvSpPr/>
          <p:nvPr/>
        </p:nvSpPr>
        <p:spPr>
          <a:xfrm>
            <a:off x="2044800" y="3263760"/>
            <a:ext cx="1752480" cy="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4"/>
          <p:cNvSpPr/>
          <p:nvPr/>
        </p:nvSpPr>
        <p:spPr>
          <a:xfrm>
            <a:off x="2044800" y="3263760"/>
            <a:ext cx="12600" cy="68580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1434960" y="3949560"/>
            <a:ext cx="1371600" cy="53352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3124080" y="3936960"/>
            <a:ext cx="1524240" cy="53352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Subtype2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2197080" y="1727280"/>
            <a:ext cx="1752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Supertype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1434960" y="3949560"/>
            <a:ext cx="1371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Subtype1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828800" y="511200"/>
            <a:ext cx="6224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9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OO Relationships:</a:t>
            </a:r>
            <a:r>
              <a:rPr b="0" lang="en-IN" sz="3200" spc="-1" strike="noStrike">
                <a:solidFill>
                  <a:srgbClr val="e5ffff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Generalization</a:t>
            </a:r>
            <a:endParaRPr b="0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304920" y="4724280"/>
            <a:ext cx="4190760" cy="17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- Generalization expresses a parent/child relationship among related classes. 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- Used for abstracting details in several layers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6781680" y="2171880"/>
            <a:ext cx="228600" cy="304560"/>
          </a:xfrm>
          <a:custGeom>
            <a:avLst/>
            <a:gdLst/>
            <a:ahLst/>
            <a:rect l="0" t="0" r="r" b="b"/>
            <a:pathLst>
              <a:path w="637" h="848">
                <a:moveTo>
                  <a:pt x="318" y="0"/>
                </a:moveTo>
                <a:lnTo>
                  <a:pt x="636" y="847"/>
                </a:lnTo>
                <a:lnTo>
                  <a:pt x="0" y="847"/>
                </a:lnTo>
                <a:lnTo>
                  <a:pt x="318" y="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2"/>
          <p:cNvSpPr/>
          <p:nvPr/>
        </p:nvSpPr>
        <p:spPr>
          <a:xfrm>
            <a:off x="6083280" y="1752480"/>
            <a:ext cx="1536840" cy="38124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3"/>
          <p:cNvSpPr/>
          <p:nvPr/>
        </p:nvSpPr>
        <p:spPr>
          <a:xfrm>
            <a:off x="6896160" y="2502000"/>
            <a:ext cx="0" cy="3045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4"/>
          <p:cNvSpPr/>
          <p:nvPr/>
        </p:nvSpPr>
        <p:spPr>
          <a:xfrm>
            <a:off x="5791320" y="2819520"/>
            <a:ext cx="2057400" cy="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5"/>
          <p:cNvSpPr/>
          <p:nvPr/>
        </p:nvSpPr>
        <p:spPr>
          <a:xfrm>
            <a:off x="5130720" y="3301920"/>
            <a:ext cx="1447920" cy="50796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Regular 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Customer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7162920" y="3314880"/>
            <a:ext cx="1523880" cy="49500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Loyalty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Customer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6235560" y="1752480"/>
            <a:ext cx="1752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Customer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4800600" y="1739880"/>
            <a:ext cx="11430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Example: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Line 19"/>
          <p:cNvSpPr/>
          <p:nvPr/>
        </p:nvSpPr>
        <p:spPr>
          <a:xfrm>
            <a:off x="3809880" y="3263760"/>
            <a:ext cx="0" cy="68580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20"/>
          <p:cNvSpPr/>
          <p:nvPr/>
        </p:nvSpPr>
        <p:spPr>
          <a:xfrm>
            <a:off x="5791320" y="2819520"/>
            <a:ext cx="0" cy="4572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21"/>
          <p:cNvSpPr/>
          <p:nvPr/>
        </p:nvSpPr>
        <p:spPr>
          <a:xfrm>
            <a:off x="7848720" y="2819520"/>
            <a:ext cx="0" cy="5331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22"/>
          <p:cNvSpPr/>
          <p:nvPr/>
        </p:nvSpPr>
        <p:spPr>
          <a:xfrm flipV="1">
            <a:off x="2819520" y="2666880"/>
            <a:ext cx="0" cy="6098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3"/>
          <p:cNvSpPr/>
          <p:nvPr/>
        </p:nvSpPr>
        <p:spPr>
          <a:xfrm>
            <a:off x="6172200" y="4343400"/>
            <a:ext cx="1536840" cy="38088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4"/>
          <p:cNvSpPr/>
          <p:nvPr/>
        </p:nvSpPr>
        <p:spPr>
          <a:xfrm>
            <a:off x="5219640" y="5892840"/>
            <a:ext cx="1447920" cy="50796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Regular 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Customer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CustomShape 25"/>
          <p:cNvSpPr/>
          <p:nvPr/>
        </p:nvSpPr>
        <p:spPr>
          <a:xfrm>
            <a:off x="7251840" y="5905440"/>
            <a:ext cx="1523880" cy="49536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Loyalty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Customer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CustomShape 26"/>
          <p:cNvSpPr/>
          <p:nvPr/>
        </p:nvSpPr>
        <p:spPr>
          <a:xfrm>
            <a:off x="6324480" y="4343400"/>
            <a:ext cx="1752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Customer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CustomShape 27"/>
          <p:cNvSpPr/>
          <p:nvPr/>
        </p:nvSpPr>
        <p:spPr>
          <a:xfrm>
            <a:off x="4889520" y="4330800"/>
            <a:ext cx="11430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or: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Line 28"/>
          <p:cNvSpPr/>
          <p:nvPr/>
        </p:nvSpPr>
        <p:spPr>
          <a:xfrm flipV="1">
            <a:off x="5905440" y="4952880"/>
            <a:ext cx="609840" cy="9144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9"/>
          <p:cNvSpPr/>
          <p:nvPr/>
        </p:nvSpPr>
        <p:spPr>
          <a:xfrm>
            <a:off x="6400800" y="4876920"/>
            <a:ext cx="228600" cy="1522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30"/>
          <p:cNvSpPr/>
          <p:nvPr/>
        </p:nvSpPr>
        <p:spPr>
          <a:xfrm flipV="1">
            <a:off x="6400800" y="4724280"/>
            <a:ext cx="304920" cy="1526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31"/>
          <p:cNvSpPr/>
          <p:nvPr/>
        </p:nvSpPr>
        <p:spPr>
          <a:xfrm flipH="1">
            <a:off x="6629400" y="4724280"/>
            <a:ext cx="76320" cy="30492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32"/>
          <p:cNvSpPr/>
          <p:nvPr/>
        </p:nvSpPr>
        <p:spPr>
          <a:xfrm flipH="1" flipV="1">
            <a:off x="7086600" y="4952880"/>
            <a:ext cx="914400" cy="9144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33"/>
          <p:cNvSpPr/>
          <p:nvPr/>
        </p:nvSpPr>
        <p:spPr>
          <a:xfrm>
            <a:off x="6858000" y="4724280"/>
            <a:ext cx="76320" cy="30492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34"/>
          <p:cNvSpPr/>
          <p:nvPr/>
        </p:nvSpPr>
        <p:spPr>
          <a:xfrm flipV="1">
            <a:off x="6934320" y="4876560"/>
            <a:ext cx="228600" cy="1522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35"/>
          <p:cNvSpPr/>
          <p:nvPr/>
        </p:nvSpPr>
        <p:spPr>
          <a:xfrm>
            <a:off x="6858000" y="4724280"/>
            <a:ext cx="304920" cy="1526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Represent relationship between instances of classes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Student enrolls in a course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Courses have students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Courses have exams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Etc.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Association has two ends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Role names (e.g. enrolls)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Multiplicity (e.g. One course can have many students)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Navigability (unidirectional, bidirectional)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380880"/>
            <a:ext cx="8229600" cy="579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998"/>
              </a:spcBef>
            </a:pP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OO Relationships: </a:t>
            </a:r>
            <a:r>
              <a:rPr b="1" lang="en-IN" sz="3200" spc="-1" strike="noStrike">
                <a:solidFill>
                  <a:srgbClr val="e5ffff"/>
                </a:solidFill>
                <a:latin typeface="Times New Roman"/>
              </a:rPr>
              <a:t>Association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Association: Multiplicity and Roles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701720" y="2254320"/>
            <a:ext cx="1752840" cy="914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2007000" y="2514600"/>
            <a:ext cx="10738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University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518160" y="2254320"/>
            <a:ext cx="1752840" cy="914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6961320" y="2514600"/>
            <a:ext cx="8236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Person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Line 6"/>
          <p:cNvSpPr/>
          <p:nvPr/>
        </p:nvSpPr>
        <p:spPr>
          <a:xfrm>
            <a:off x="3454560" y="3016080"/>
            <a:ext cx="3047760" cy="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7"/>
          <p:cNvSpPr/>
          <p:nvPr/>
        </p:nvSpPr>
        <p:spPr>
          <a:xfrm>
            <a:off x="3454560" y="2406600"/>
            <a:ext cx="3047760" cy="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3440160" y="2009880"/>
            <a:ext cx="2934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3532680" y="3168720"/>
            <a:ext cx="5191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0..1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6123240" y="2025720"/>
            <a:ext cx="2599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6123240" y="3168720"/>
            <a:ext cx="2599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1015920" y="4038480"/>
            <a:ext cx="3353040" cy="22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7200" algn="ctr">
              <a:lnSpc>
                <a:spcPct val="100000"/>
              </a:lnSpc>
              <a:spcBef>
                <a:spcPts val="873"/>
              </a:spcBef>
            </a:pPr>
            <a:r>
              <a:rPr b="1" lang="en-IN" sz="1400" spc="-1" strike="noStrike">
                <a:solidFill>
                  <a:srgbClr val="ffcc00"/>
                </a:solidFill>
                <a:latin typeface="Arial"/>
              </a:rPr>
              <a:t>Multiplicity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 u="sng">
                <a:solidFill>
                  <a:srgbClr val="ffffff"/>
                </a:solidFill>
                <a:uFillTx/>
                <a:latin typeface="Arial"/>
              </a:rPr>
              <a:t>Symbol</a:t>
            </a:r>
            <a:r>
              <a:rPr b="0" lang="en-IN" sz="1200" spc="-1" strike="noStrike" u="sng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en-IN" sz="1200" spc="-1" strike="noStrike" u="sng">
                <a:solidFill>
                  <a:srgbClr val="ffffff"/>
                </a:solidFill>
                <a:uFillTx/>
                <a:latin typeface="Arial"/>
              </a:rPr>
              <a:t>Meaning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One and only one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0..1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Zero or one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M..N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From M to N (natural language)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*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From zero to any positive integer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0..*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From zero to any positive integer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1..*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From one to any positive integer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5971320" y="3352680"/>
            <a:ext cx="8575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cc00"/>
                </a:solidFill>
                <a:latin typeface="Arial"/>
              </a:rPr>
              <a:t>teacher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3379680" y="3429000"/>
            <a:ext cx="10159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cc00"/>
                </a:solidFill>
                <a:latin typeface="Arial"/>
              </a:rPr>
              <a:t>employer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6249240" y="3809880"/>
            <a:ext cx="5983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i="1" lang="en-IN" sz="1600" spc="-1" strike="noStrike">
                <a:solidFill>
                  <a:srgbClr val="ffcc00"/>
                </a:solidFill>
                <a:latin typeface="Arial"/>
              </a:rPr>
              <a:t>Role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Line 16"/>
          <p:cNvSpPr/>
          <p:nvPr/>
        </p:nvSpPr>
        <p:spPr>
          <a:xfrm flipH="1" flipV="1">
            <a:off x="6502320" y="3657600"/>
            <a:ext cx="457200" cy="380880"/>
          </a:xfrm>
          <a:prstGeom prst="line">
            <a:avLst/>
          </a:prstGeom>
          <a:ln w="9360">
            <a:solidFill>
              <a:srgbClr val="009999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7"/>
          <p:cNvSpPr/>
          <p:nvPr/>
        </p:nvSpPr>
        <p:spPr>
          <a:xfrm>
            <a:off x="4952880" y="4495680"/>
            <a:ext cx="3657600" cy="17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1" lang="en-IN" sz="1600" spc="-1" strike="noStrike">
                <a:solidFill>
                  <a:srgbClr val="ffcc00"/>
                </a:solidFill>
                <a:latin typeface="Arial"/>
              </a:rPr>
              <a:t>Role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i="1" lang="en-IN" sz="14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i="1" lang="en-IN" sz="1400" spc="-1" strike="noStrike">
                <a:solidFill>
                  <a:srgbClr val="ffffff"/>
                </a:solidFill>
                <a:latin typeface="Arial"/>
              </a:rPr>
              <a:t>A given university groups many people; some act as students, others as teachers.  A given student belongs to a single university; a given teacher may or may not be working for the university at a particular time.”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CustomShape 18"/>
          <p:cNvSpPr/>
          <p:nvPr/>
        </p:nvSpPr>
        <p:spPr>
          <a:xfrm>
            <a:off x="5869440" y="1676520"/>
            <a:ext cx="846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cc00"/>
                </a:solidFill>
                <a:latin typeface="Arial"/>
              </a:rPr>
              <a:t>student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536840" y="380880"/>
            <a:ext cx="58197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Class Diagram</a:t>
            </a:r>
            <a:endParaRPr b="0" lang="en-IN" sz="2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338560" y="990720"/>
            <a:ext cx="973080" cy="131436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2668680" y="1012680"/>
            <a:ext cx="3603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Order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Line 4"/>
          <p:cNvSpPr/>
          <p:nvPr/>
        </p:nvSpPr>
        <p:spPr>
          <a:xfrm>
            <a:off x="2349360" y="1217520"/>
            <a:ext cx="95112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2428200" y="1251000"/>
            <a:ext cx="8161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-dateReceived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2554560" y="1409760"/>
            <a:ext cx="56916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-isPrepaid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2418840" y="1568520"/>
            <a:ext cx="870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-number :String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2446560" y="1727280"/>
            <a:ext cx="8024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-price : Money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Line 9"/>
          <p:cNvSpPr/>
          <p:nvPr/>
        </p:nvSpPr>
        <p:spPr>
          <a:xfrm>
            <a:off x="2349360" y="1920960"/>
            <a:ext cx="95112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0"/>
          <p:cNvSpPr/>
          <p:nvPr/>
        </p:nvSpPr>
        <p:spPr>
          <a:xfrm>
            <a:off x="2532960" y="1954080"/>
            <a:ext cx="6300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+dispatch()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2625840" y="2112840"/>
            <a:ext cx="4550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+close()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5815080" y="1376280"/>
            <a:ext cx="1449360" cy="81612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3"/>
          <p:cNvSpPr/>
          <p:nvPr/>
        </p:nvSpPr>
        <p:spPr>
          <a:xfrm>
            <a:off x="6258240" y="1387440"/>
            <a:ext cx="6087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Customer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Line 14"/>
          <p:cNvSpPr/>
          <p:nvPr/>
        </p:nvSpPr>
        <p:spPr>
          <a:xfrm>
            <a:off x="5826240" y="1592280"/>
            <a:ext cx="142704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>
            <a:off x="6389640" y="1625760"/>
            <a:ext cx="3589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-name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6321600" y="1784520"/>
            <a:ext cx="4946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-address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Line 17"/>
          <p:cNvSpPr/>
          <p:nvPr/>
        </p:nvSpPr>
        <p:spPr>
          <a:xfrm>
            <a:off x="5826240" y="1976400"/>
            <a:ext cx="142704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>
            <a:off x="5884560" y="2011320"/>
            <a:ext cx="1352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+creditRating() : String()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4842000" y="3292560"/>
            <a:ext cx="1403280" cy="115560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0"/>
          <p:cNvSpPr/>
          <p:nvPr/>
        </p:nvSpPr>
        <p:spPr>
          <a:xfrm>
            <a:off x="4929840" y="3314880"/>
            <a:ext cx="12718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Corporate Customer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Line 21"/>
          <p:cNvSpPr/>
          <p:nvPr/>
        </p:nvSpPr>
        <p:spPr>
          <a:xfrm>
            <a:off x="4853160" y="3519360"/>
            <a:ext cx="138096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2"/>
          <p:cNvSpPr/>
          <p:nvPr/>
        </p:nvSpPr>
        <p:spPr>
          <a:xfrm>
            <a:off x="5157000" y="3552840"/>
            <a:ext cx="78876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-contactName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CustomShape 23"/>
          <p:cNvSpPr/>
          <p:nvPr/>
        </p:nvSpPr>
        <p:spPr>
          <a:xfrm>
            <a:off x="5192640" y="3711600"/>
            <a:ext cx="7171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-creditRating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CustomShape 24"/>
          <p:cNvSpPr/>
          <p:nvPr/>
        </p:nvSpPr>
        <p:spPr>
          <a:xfrm>
            <a:off x="5249520" y="3870360"/>
            <a:ext cx="6181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-creditLimit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Line 25"/>
          <p:cNvSpPr/>
          <p:nvPr/>
        </p:nvSpPr>
        <p:spPr>
          <a:xfrm>
            <a:off x="4853160" y="4062240"/>
            <a:ext cx="138096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6"/>
          <p:cNvSpPr/>
          <p:nvPr/>
        </p:nvSpPr>
        <p:spPr>
          <a:xfrm>
            <a:off x="5299920" y="4097160"/>
            <a:ext cx="54468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+remind()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CustomShape 27"/>
          <p:cNvSpPr/>
          <p:nvPr/>
        </p:nvSpPr>
        <p:spPr>
          <a:xfrm>
            <a:off x="4956120" y="4255920"/>
            <a:ext cx="124596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+billForMonth(Integer)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CustomShape 28"/>
          <p:cNvSpPr/>
          <p:nvPr/>
        </p:nvSpPr>
        <p:spPr>
          <a:xfrm>
            <a:off x="6721560" y="3303720"/>
            <a:ext cx="1358640" cy="49824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9"/>
          <p:cNvSpPr/>
          <p:nvPr/>
        </p:nvSpPr>
        <p:spPr>
          <a:xfrm>
            <a:off x="6827760" y="3314880"/>
            <a:ext cx="12002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Personal Customer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Line 30"/>
          <p:cNvSpPr/>
          <p:nvPr/>
        </p:nvSpPr>
        <p:spPr>
          <a:xfrm>
            <a:off x="6732720" y="3519360"/>
            <a:ext cx="133668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1"/>
          <p:cNvSpPr/>
          <p:nvPr/>
        </p:nvSpPr>
        <p:spPr>
          <a:xfrm>
            <a:off x="7061040" y="3552840"/>
            <a:ext cx="6973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-creditCard#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Line 32"/>
          <p:cNvSpPr/>
          <p:nvPr/>
        </p:nvSpPr>
        <p:spPr>
          <a:xfrm>
            <a:off x="6732720" y="3745080"/>
            <a:ext cx="133668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3"/>
          <p:cNvSpPr/>
          <p:nvPr/>
        </p:nvSpPr>
        <p:spPr>
          <a:xfrm>
            <a:off x="5678640" y="2181240"/>
            <a:ext cx="815760" cy="1111320"/>
          </a:xfrm>
          <a:custGeom>
            <a:avLst/>
            <a:gdLst/>
            <a:ahLst/>
            <a:rect l="l" t="t" r="r" b="b"/>
            <a:pathLst>
              <a:path w="514" h="700">
                <a:moveTo>
                  <a:pt x="0" y="700"/>
                </a:moveTo>
                <a:lnTo>
                  <a:pt x="0" y="407"/>
                </a:lnTo>
                <a:lnTo>
                  <a:pt x="514" y="407"/>
                </a:lnTo>
                <a:lnTo>
                  <a:pt x="514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4"/>
          <p:cNvSpPr/>
          <p:nvPr/>
        </p:nvSpPr>
        <p:spPr>
          <a:xfrm>
            <a:off x="6415200" y="2192400"/>
            <a:ext cx="158760" cy="136440"/>
          </a:xfrm>
          <a:custGeom>
            <a:avLst/>
            <a:gdLst/>
            <a:ahLst/>
            <a:rect l="l" t="t" r="r" b="b"/>
            <a:pathLst>
              <a:path w="100" h="86">
                <a:moveTo>
                  <a:pt x="50" y="0"/>
                </a:moveTo>
                <a:lnTo>
                  <a:pt x="0" y="86"/>
                </a:lnTo>
                <a:lnTo>
                  <a:pt x="100" y="86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5"/>
          <p:cNvSpPr/>
          <p:nvPr/>
        </p:nvSpPr>
        <p:spPr>
          <a:xfrm>
            <a:off x="6494400" y="2181240"/>
            <a:ext cx="860400" cy="1122480"/>
          </a:xfrm>
          <a:custGeom>
            <a:avLst/>
            <a:gdLst/>
            <a:ahLst/>
            <a:rect l="l" t="t" r="r" b="b"/>
            <a:pathLst>
              <a:path w="542" h="707">
                <a:moveTo>
                  <a:pt x="542" y="707"/>
                </a:moveTo>
                <a:lnTo>
                  <a:pt x="542" y="407"/>
                </a:lnTo>
                <a:lnTo>
                  <a:pt x="0" y="407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6"/>
          <p:cNvSpPr/>
          <p:nvPr/>
        </p:nvSpPr>
        <p:spPr>
          <a:xfrm>
            <a:off x="6415200" y="2192400"/>
            <a:ext cx="158760" cy="136440"/>
          </a:xfrm>
          <a:custGeom>
            <a:avLst/>
            <a:gdLst/>
            <a:ahLst/>
            <a:rect l="l" t="t" r="r" b="b"/>
            <a:pathLst>
              <a:path w="100" h="86">
                <a:moveTo>
                  <a:pt x="50" y="0"/>
                </a:moveTo>
                <a:lnTo>
                  <a:pt x="0" y="86"/>
                </a:lnTo>
                <a:lnTo>
                  <a:pt x="100" y="86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37"/>
          <p:cNvSpPr/>
          <p:nvPr/>
        </p:nvSpPr>
        <p:spPr>
          <a:xfrm>
            <a:off x="3311640" y="1738440"/>
            <a:ext cx="250344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8"/>
          <p:cNvSpPr/>
          <p:nvPr/>
        </p:nvSpPr>
        <p:spPr>
          <a:xfrm>
            <a:off x="2338560" y="5411880"/>
            <a:ext cx="1245960" cy="81576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9"/>
          <p:cNvSpPr/>
          <p:nvPr/>
        </p:nvSpPr>
        <p:spPr>
          <a:xfrm>
            <a:off x="2643480" y="5423040"/>
            <a:ext cx="6238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OrderLine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Line 40"/>
          <p:cNvSpPr/>
          <p:nvPr/>
        </p:nvSpPr>
        <p:spPr>
          <a:xfrm>
            <a:off x="2349360" y="5627520"/>
            <a:ext cx="122400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1"/>
          <p:cNvSpPr/>
          <p:nvPr/>
        </p:nvSpPr>
        <p:spPr>
          <a:xfrm>
            <a:off x="2509200" y="5661000"/>
            <a:ext cx="94860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-quantity: Integer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CustomShape 42"/>
          <p:cNvSpPr/>
          <p:nvPr/>
        </p:nvSpPr>
        <p:spPr>
          <a:xfrm>
            <a:off x="2605680" y="5819760"/>
            <a:ext cx="76716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-price: Money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CustomShape 43"/>
          <p:cNvSpPr/>
          <p:nvPr/>
        </p:nvSpPr>
        <p:spPr>
          <a:xfrm>
            <a:off x="2395800" y="5978520"/>
            <a:ext cx="114984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-isSatisfied: Boolean</a:t>
            </a:r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Line 44"/>
          <p:cNvSpPr/>
          <p:nvPr/>
        </p:nvSpPr>
        <p:spPr>
          <a:xfrm>
            <a:off x="2349360" y="6172200"/>
            <a:ext cx="122400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5"/>
          <p:cNvSpPr/>
          <p:nvPr/>
        </p:nvSpPr>
        <p:spPr>
          <a:xfrm>
            <a:off x="5283360" y="5718240"/>
            <a:ext cx="610920" cy="29520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6"/>
          <p:cNvSpPr/>
          <p:nvPr/>
        </p:nvSpPr>
        <p:spPr>
          <a:xfrm>
            <a:off x="5375160" y="5729400"/>
            <a:ext cx="4838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Product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CustomShape 47"/>
          <p:cNvSpPr/>
          <p:nvPr/>
        </p:nvSpPr>
        <p:spPr>
          <a:xfrm>
            <a:off x="3584520" y="5910120"/>
            <a:ext cx="1698840" cy="1800"/>
          </a:xfrm>
          <a:custGeom>
            <a:avLst/>
            <a:gdLst/>
            <a:ahLst/>
            <a:rect l="l" t="t" r="r" b="b"/>
            <a:pathLst>
              <a:path w="1070" h="0">
                <a:moveTo>
                  <a:pt x="0" y="0"/>
                </a:moveTo>
                <a:lnTo>
                  <a:pt x="1063" y="0"/>
                </a:lnTo>
                <a:lnTo>
                  <a:pt x="107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8"/>
          <p:cNvSpPr/>
          <p:nvPr/>
        </p:nvSpPr>
        <p:spPr>
          <a:xfrm>
            <a:off x="3733560" y="5715000"/>
            <a:ext cx="799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CustomShape 49"/>
          <p:cNvSpPr/>
          <p:nvPr/>
        </p:nvSpPr>
        <p:spPr>
          <a:xfrm>
            <a:off x="4987440" y="5695920"/>
            <a:ext cx="784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Line 50"/>
          <p:cNvSpPr/>
          <p:nvPr/>
        </p:nvSpPr>
        <p:spPr>
          <a:xfrm>
            <a:off x="2916360" y="2305080"/>
            <a:ext cx="1440" cy="3106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1"/>
          <p:cNvSpPr/>
          <p:nvPr/>
        </p:nvSpPr>
        <p:spPr>
          <a:xfrm>
            <a:off x="2666520" y="2397240"/>
            <a:ext cx="784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CustomShape 52"/>
          <p:cNvSpPr/>
          <p:nvPr/>
        </p:nvSpPr>
        <p:spPr>
          <a:xfrm>
            <a:off x="2689200" y="5151600"/>
            <a:ext cx="799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CustomShape 53"/>
          <p:cNvSpPr/>
          <p:nvPr/>
        </p:nvSpPr>
        <p:spPr>
          <a:xfrm>
            <a:off x="5203800" y="5083200"/>
            <a:ext cx="770040" cy="29520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4"/>
          <p:cNvSpPr/>
          <p:nvPr/>
        </p:nvSpPr>
        <p:spPr>
          <a:xfrm>
            <a:off x="5300640" y="5094360"/>
            <a:ext cx="6224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Employee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Line 55"/>
          <p:cNvSpPr/>
          <p:nvPr/>
        </p:nvSpPr>
        <p:spPr>
          <a:xfrm>
            <a:off x="5634000" y="4437000"/>
            <a:ext cx="1800" cy="6462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6"/>
          <p:cNvSpPr/>
          <p:nvPr/>
        </p:nvSpPr>
        <p:spPr>
          <a:xfrm>
            <a:off x="5406840" y="4861080"/>
            <a:ext cx="799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CustomShape 57"/>
          <p:cNvSpPr/>
          <p:nvPr/>
        </p:nvSpPr>
        <p:spPr>
          <a:xfrm>
            <a:off x="3141720" y="2362320"/>
            <a:ext cx="2265480" cy="76176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8"/>
          <p:cNvSpPr/>
          <p:nvPr/>
        </p:nvSpPr>
        <p:spPr>
          <a:xfrm>
            <a:off x="3236760" y="2476440"/>
            <a:ext cx="206100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{if Order.customer.creditRating is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CustomShape 59"/>
          <p:cNvSpPr/>
          <p:nvPr/>
        </p:nvSpPr>
        <p:spPr>
          <a:xfrm>
            <a:off x="3224880" y="2646360"/>
            <a:ext cx="20991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"poor", then Order.isPrepaid must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CustomShape 60"/>
          <p:cNvSpPr/>
          <p:nvPr/>
        </p:nvSpPr>
        <p:spPr>
          <a:xfrm>
            <a:off x="4035600" y="2816280"/>
            <a:ext cx="5248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be true }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Line 61"/>
          <p:cNvSpPr/>
          <p:nvPr/>
        </p:nvSpPr>
        <p:spPr>
          <a:xfrm>
            <a:off x="3324240" y="2055960"/>
            <a:ext cx="860400" cy="363240"/>
          </a:xfrm>
          <a:prstGeom prst="line">
            <a:avLst/>
          </a:prstGeom>
          <a:ln w="11160">
            <a:solidFill>
              <a:srgbClr val="00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2"/>
          <p:cNvSpPr/>
          <p:nvPr/>
        </p:nvSpPr>
        <p:spPr>
          <a:xfrm>
            <a:off x="3336840" y="1371600"/>
            <a:ext cx="397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*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CustomShape 63"/>
          <p:cNvSpPr/>
          <p:nvPr/>
        </p:nvSpPr>
        <p:spPr>
          <a:xfrm>
            <a:off x="5334120" y="1447920"/>
            <a:ext cx="38088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1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Line 64"/>
          <p:cNvSpPr/>
          <p:nvPr/>
        </p:nvSpPr>
        <p:spPr>
          <a:xfrm flipV="1">
            <a:off x="3733920" y="3124080"/>
            <a:ext cx="304560" cy="45720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5"/>
          <p:cNvSpPr/>
          <p:nvPr/>
        </p:nvSpPr>
        <p:spPr>
          <a:xfrm>
            <a:off x="3124080" y="3581280"/>
            <a:ext cx="152424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Constraint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(inside braces{}}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CustomShape 66"/>
          <p:cNvSpPr/>
          <p:nvPr/>
        </p:nvSpPr>
        <p:spPr>
          <a:xfrm>
            <a:off x="1219320" y="1981080"/>
            <a:ext cx="106668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Operations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Line 67"/>
          <p:cNvSpPr/>
          <p:nvPr/>
        </p:nvSpPr>
        <p:spPr>
          <a:xfrm>
            <a:off x="1981080" y="1523880"/>
            <a:ext cx="3049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8"/>
          <p:cNvSpPr/>
          <p:nvPr/>
        </p:nvSpPr>
        <p:spPr>
          <a:xfrm>
            <a:off x="1219320" y="1295280"/>
            <a:ext cx="83808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Times New Roman"/>
              </a:rPr>
              <a:t>Attributes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CustomShape 69"/>
          <p:cNvSpPr/>
          <p:nvPr/>
        </p:nvSpPr>
        <p:spPr>
          <a:xfrm>
            <a:off x="1295280" y="914400"/>
            <a:ext cx="106704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Times New Roman"/>
              </a:rPr>
              <a:t>Name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Line 70"/>
          <p:cNvSpPr/>
          <p:nvPr/>
        </p:nvSpPr>
        <p:spPr>
          <a:xfrm flipV="1">
            <a:off x="4800600" y="1752480"/>
            <a:ext cx="380880" cy="15264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71"/>
          <p:cNvSpPr/>
          <p:nvPr/>
        </p:nvSpPr>
        <p:spPr>
          <a:xfrm>
            <a:off x="4419720" y="1905120"/>
            <a:ext cx="1143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Association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Line 72"/>
          <p:cNvSpPr/>
          <p:nvPr/>
        </p:nvSpPr>
        <p:spPr>
          <a:xfrm>
            <a:off x="5181480" y="1371600"/>
            <a:ext cx="228600" cy="7632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73"/>
          <p:cNvSpPr/>
          <p:nvPr/>
        </p:nvSpPr>
        <p:spPr>
          <a:xfrm>
            <a:off x="1905120" y="1066680"/>
            <a:ext cx="38088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4"/>
          <p:cNvSpPr/>
          <p:nvPr/>
        </p:nvSpPr>
        <p:spPr>
          <a:xfrm>
            <a:off x="3505320" y="1066680"/>
            <a:ext cx="220968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Multiplicity:   mandatory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Line 75"/>
          <p:cNvSpPr/>
          <p:nvPr/>
        </p:nvSpPr>
        <p:spPr>
          <a:xfrm>
            <a:off x="2514600" y="4419720"/>
            <a:ext cx="152280" cy="68580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76"/>
          <p:cNvSpPr/>
          <p:nvPr/>
        </p:nvSpPr>
        <p:spPr>
          <a:xfrm>
            <a:off x="1676520" y="3886200"/>
            <a:ext cx="1143000" cy="7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Multiplicity:  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Many value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CustomShape 77"/>
          <p:cNvSpPr/>
          <p:nvPr/>
        </p:nvSpPr>
        <p:spPr>
          <a:xfrm>
            <a:off x="3657600" y="4572000"/>
            <a:ext cx="121932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Multiplicity:   optional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Line 78"/>
          <p:cNvSpPr/>
          <p:nvPr/>
        </p:nvSpPr>
        <p:spPr>
          <a:xfrm>
            <a:off x="4800600" y="4876920"/>
            <a:ext cx="3049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79"/>
          <p:cNvSpPr/>
          <p:nvPr/>
        </p:nvSpPr>
        <p:spPr>
          <a:xfrm flipH="1" flipV="1">
            <a:off x="6629400" y="2285640"/>
            <a:ext cx="914400" cy="22860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0"/>
          <p:cNvSpPr/>
          <p:nvPr/>
        </p:nvSpPr>
        <p:spPr>
          <a:xfrm>
            <a:off x="7467480" y="2438280"/>
            <a:ext cx="129564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Generalization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Line 81"/>
          <p:cNvSpPr/>
          <p:nvPr/>
        </p:nvSpPr>
        <p:spPr>
          <a:xfrm>
            <a:off x="2133720" y="2133720"/>
            <a:ext cx="15228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2"/>
          <p:cNvSpPr/>
          <p:nvPr/>
        </p:nvSpPr>
        <p:spPr>
          <a:xfrm>
            <a:off x="2971800" y="6324480"/>
            <a:ext cx="35812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[from </a:t>
            </a:r>
            <a:r>
              <a:rPr b="0" i="1" lang="en-IN" sz="1600" spc="-1" strike="noStrike">
                <a:solidFill>
                  <a:srgbClr val="ffffff"/>
                </a:solidFill>
                <a:latin typeface="Times New Roman"/>
              </a:rPr>
              <a:t>UML Distilled    Third Edition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]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" name="CustomShape 83"/>
          <p:cNvSpPr/>
          <p:nvPr/>
        </p:nvSpPr>
        <p:spPr>
          <a:xfrm>
            <a:off x="6921360" y="900000"/>
            <a:ext cx="5752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class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Line 84"/>
          <p:cNvSpPr/>
          <p:nvPr/>
        </p:nvSpPr>
        <p:spPr>
          <a:xfrm flipH="1">
            <a:off x="6933960" y="1143000"/>
            <a:ext cx="75960" cy="22860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85"/>
          <p:cNvSpPr/>
          <p:nvPr/>
        </p:nvSpPr>
        <p:spPr>
          <a:xfrm>
            <a:off x="5329080" y="4556160"/>
            <a:ext cx="2354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</a:rPr>
              <a:t>0..1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380880"/>
            <a:ext cx="8229600" cy="1067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Association: Model to Implementation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457200" y="3123720"/>
            <a:ext cx="8153280" cy="29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Class Student {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 enrolls[4];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Class Course {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Student have[];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5546880" y="2013120"/>
            <a:ext cx="10062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1686600" y="1830240"/>
            <a:ext cx="13802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Student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4921200" y="1801800"/>
            <a:ext cx="1244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Line 6"/>
          <p:cNvSpPr/>
          <p:nvPr/>
        </p:nvSpPr>
        <p:spPr>
          <a:xfrm>
            <a:off x="3005280" y="2057400"/>
            <a:ext cx="1981080" cy="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7"/>
          <p:cNvSpPr/>
          <p:nvPr/>
        </p:nvSpPr>
        <p:spPr>
          <a:xfrm>
            <a:off x="4140000" y="2209680"/>
            <a:ext cx="947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cc00"/>
                </a:solidFill>
                <a:latin typeface="Tahoma"/>
              </a:rPr>
              <a:t>enrolls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2946240" y="2209680"/>
            <a:ext cx="584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cc00"/>
                </a:solidFill>
                <a:latin typeface="Tahoma"/>
              </a:rPr>
              <a:t>has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2963160" y="1555920"/>
            <a:ext cx="295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*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4624560" y="1631880"/>
            <a:ext cx="325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4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85800" y="304920"/>
            <a:ext cx="77724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/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OO Relationships:</a:t>
            </a:r>
            <a:r>
              <a:rPr b="0" lang="en-IN" sz="3200" spc="-1" strike="noStrike">
                <a:solidFill>
                  <a:srgbClr val="e5ffff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Composition</a:t>
            </a:r>
            <a:endParaRPr b="0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2004840" y="1360440"/>
            <a:ext cx="1143000" cy="3808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Class W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278000" y="2525760"/>
            <a:ext cx="1143000" cy="4348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2743200" y="2514600"/>
            <a:ext cx="1143000" cy="44604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</a:rPr>
              <a:t>2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1852560" y="2198520"/>
            <a:ext cx="1447920" cy="304920"/>
          </a:xfrm>
          <a:custGeom>
            <a:avLst/>
            <a:gdLst/>
            <a:ahLst/>
            <a:rect l="l" t="t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0" name="Group 6"/>
          <p:cNvGrpSpPr/>
          <p:nvPr/>
        </p:nvGrpSpPr>
        <p:grpSpPr>
          <a:xfrm>
            <a:off x="2457360" y="1739880"/>
            <a:ext cx="228600" cy="444600"/>
            <a:chOff x="2457360" y="1739880"/>
            <a:chExt cx="228600" cy="444600"/>
          </a:xfrm>
        </p:grpSpPr>
        <p:sp>
          <p:nvSpPr>
            <p:cNvPr id="351" name="Line 7"/>
            <p:cNvSpPr/>
            <p:nvPr/>
          </p:nvSpPr>
          <p:spPr>
            <a:xfrm>
              <a:off x="2571480" y="2032200"/>
              <a:ext cx="6480" cy="15228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8"/>
            <p:cNvSpPr/>
            <p:nvPr/>
          </p:nvSpPr>
          <p:spPr>
            <a:xfrm>
              <a:off x="2457360" y="1739880"/>
              <a:ext cx="228600" cy="30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99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3" name="CustomShape 9"/>
          <p:cNvSpPr/>
          <p:nvPr/>
        </p:nvSpPr>
        <p:spPr>
          <a:xfrm>
            <a:off x="3951720" y="914400"/>
            <a:ext cx="4938480" cy="47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ff0000"/>
                </a:solidFill>
                <a:latin typeface="Times New Roman"/>
              </a:rPr>
              <a:t>Composition: 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expresses a relationship among instances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of related classes.  It is a specific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</a:rPr>
              <a:t>kind of Whole-Part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relationship.  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It expresses a relationship where an instance of the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Whole-class has the responsibility to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</a:rPr>
              <a:t>create and initialize</a:t>
            </a:r>
            <a:br/>
            <a:r>
              <a:rPr b="1" lang="en-IN" sz="1400" spc="-1" strike="noStrike">
                <a:solidFill>
                  <a:srgbClr val="ffcc00"/>
                </a:solidFill>
                <a:latin typeface="Times New Roman"/>
              </a:rPr>
              <a:t> instances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of each Part-class.  </a:t>
            </a:r>
            <a:br/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It may also be used to express a relationship where instances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of the Part-classes have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</a:rPr>
              <a:t>privileged access or visibility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to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certain attributes and/or behaviors defined by the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Whole-class.  </a:t>
            </a:r>
            <a:br/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Composition should also be used to express relationship where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</a:rPr>
              <a:t>instances of the Whole-class have exclusive access to and </a:t>
            </a:r>
            <a:br/>
            <a:r>
              <a:rPr b="1" lang="en-IN" sz="1400" spc="-1" strike="noStrike">
                <a:solidFill>
                  <a:srgbClr val="ffcc00"/>
                </a:solidFill>
                <a:latin typeface="Times New Roman"/>
              </a:rPr>
              <a:t>control of instances of the Part-classes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Composition should be used to express a relationship where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the behavior of Part instances is undefined without being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related to an instance of the Whole.  And, conversely,  the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behavior of the Whole is ill-defined or incomplete if one or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more of the Part instances are undefined.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CustomShape 10"/>
          <p:cNvSpPr/>
          <p:nvPr/>
        </p:nvSpPr>
        <p:spPr>
          <a:xfrm>
            <a:off x="1507680" y="1077840"/>
            <a:ext cx="113004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Whole Class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CustomShape 11"/>
          <p:cNvSpPr/>
          <p:nvPr/>
        </p:nvSpPr>
        <p:spPr>
          <a:xfrm>
            <a:off x="2081160" y="3341520"/>
            <a:ext cx="11196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Part Classes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CustomShape 12"/>
          <p:cNvSpPr/>
          <p:nvPr/>
        </p:nvSpPr>
        <p:spPr>
          <a:xfrm rot="16200000">
            <a:off x="2500200" y="2312280"/>
            <a:ext cx="228600" cy="1828800"/>
          </a:xfrm>
          <a:custGeom>
            <a:avLst/>
            <a:gdLst/>
            <a:ahLst/>
            <a:rect l="0" t="0" r="r" b="b"/>
            <a:pathLst>
              <a:path w="637" h="5082">
                <a:moveTo>
                  <a:pt x="636" y="0"/>
                </a:moveTo>
                <a:cubicBezTo>
                  <a:pt x="477" y="0"/>
                  <a:pt x="318" y="211"/>
                  <a:pt x="318" y="423"/>
                </a:cubicBezTo>
                <a:lnTo>
                  <a:pt x="318" y="2117"/>
                </a:lnTo>
                <a:cubicBezTo>
                  <a:pt x="318" y="2328"/>
                  <a:pt x="159" y="2540"/>
                  <a:pt x="0" y="2540"/>
                </a:cubicBezTo>
                <a:cubicBezTo>
                  <a:pt x="159" y="2540"/>
                  <a:pt x="318" y="2752"/>
                  <a:pt x="318" y="2963"/>
                </a:cubicBezTo>
                <a:lnTo>
                  <a:pt x="318" y="4657"/>
                </a:lnTo>
                <a:cubicBezTo>
                  <a:pt x="318" y="4869"/>
                  <a:pt x="477" y="5081"/>
                  <a:pt x="636" y="5081"/>
                </a:cubicBez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7" name="Group 13"/>
          <p:cNvGrpSpPr/>
          <p:nvPr/>
        </p:nvGrpSpPr>
        <p:grpSpPr>
          <a:xfrm>
            <a:off x="1319040" y="4408560"/>
            <a:ext cx="2608200" cy="1600200"/>
            <a:chOff x="1319040" y="4408560"/>
            <a:chExt cx="2608200" cy="1600200"/>
          </a:xfrm>
        </p:grpSpPr>
        <p:sp>
          <p:nvSpPr>
            <p:cNvPr id="358" name="CustomShape 14"/>
            <p:cNvSpPr/>
            <p:nvPr/>
          </p:nvSpPr>
          <p:spPr>
            <a:xfrm>
              <a:off x="2046240" y="4408560"/>
              <a:ext cx="1143000" cy="380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/>
              <a:r>
                <a:rPr b="1" lang="en-IN" sz="1400" spc="-1" strike="noStrike">
                  <a:solidFill>
                    <a:srgbClr val="000000"/>
                  </a:solidFill>
                  <a:latin typeface="Times New Roman"/>
                </a:rPr>
                <a:t>Automobile</a:t>
              </a:r>
              <a:endParaRPr b="0" lang="en-IN" sz="1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359" name="CustomShape 15"/>
            <p:cNvSpPr/>
            <p:nvPr/>
          </p:nvSpPr>
          <p:spPr>
            <a:xfrm>
              <a:off x="1319040" y="5573520"/>
              <a:ext cx="1143000" cy="43524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/>
              <a:r>
                <a:rPr b="1" lang="en-IN" sz="1400" spc="-1" strike="noStrike">
                  <a:solidFill>
                    <a:srgbClr val="000000"/>
                  </a:solidFill>
                  <a:latin typeface="Times New Roman"/>
                </a:rPr>
                <a:t>Engine</a:t>
              </a:r>
              <a:endParaRPr b="0" lang="en-IN" sz="1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360" name="CustomShape 16"/>
            <p:cNvSpPr/>
            <p:nvPr/>
          </p:nvSpPr>
          <p:spPr>
            <a:xfrm>
              <a:off x="2784240" y="5562720"/>
              <a:ext cx="1143000" cy="44604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/>
              <a:r>
                <a:rPr b="1" lang="en-IN" sz="1400" spc="-1" strike="noStrike">
                  <a:solidFill>
                    <a:srgbClr val="000000"/>
                  </a:solidFill>
                  <a:latin typeface="Times New Roman"/>
                </a:rPr>
                <a:t>Transmission</a:t>
              </a:r>
              <a:r>
                <a:rPr b="1" lang="en-IN" sz="1400" spc="-1" strike="noStrike" baseline="-25000">
                  <a:solidFill>
                    <a:srgbClr val="ffffff"/>
                  </a:solidFill>
                  <a:latin typeface="Times New Roman"/>
                </a:rPr>
                <a:t> </a:t>
              </a:r>
              <a:endParaRPr b="0" lang="en-IN" sz="1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361" name="CustomShape 17"/>
            <p:cNvSpPr/>
            <p:nvPr/>
          </p:nvSpPr>
          <p:spPr>
            <a:xfrm>
              <a:off x="1893600" y="5246640"/>
              <a:ext cx="1447920" cy="304920"/>
            </a:xfrm>
            <a:custGeom>
              <a:avLst/>
              <a:gdLst/>
              <a:ahLst/>
              <a:rect l="l" t="t" r="r" b="b"/>
              <a:pathLst>
                <a:path w="1824" h="96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2" name="Group 18"/>
            <p:cNvGrpSpPr/>
            <p:nvPr/>
          </p:nvGrpSpPr>
          <p:grpSpPr>
            <a:xfrm>
              <a:off x="2479680" y="4800600"/>
              <a:ext cx="228600" cy="457200"/>
              <a:chOff x="2479680" y="4800600"/>
              <a:chExt cx="228600" cy="457200"/>
            </a:xfrm>
          </p:grpSpPr>
          <p:sp>
            <p:nvSpPr>
              <p:cNvPr id="363" name="Line 19"/>
              <p:cNvSpPr/>
              <p:nvPr/>
            </p:nvSpPr>
            <p:spPr>
              <a:xfrm>
                <a:off x="2593800" y="5067360"/>
                <a:ext cx="0" cy="190440"/>
              </a:xfrm>
              <a:prstGeom prst="line">
                <a:avLst/>
              </a:prstGeom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20"/>
              <p:cNvSpPr/>
              <p:nvPr/>
            </p:nvSpPr>
            <p:spPr>
              <a:xfrm>
                <a:off x="2479680" y="4800600"/>
                <a:ext cx="228600" cy="30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009999"/>
              </a:soli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65" name="CustomShape 21"/>
          <p:cNvSpPr/>
          <p:nvPr/>
        </p:nvSpPr>
        <p:spPr>
          <a:xfrm>
            <a:off x="1371600" y="3962520"/>
            <a:ext cx="8557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0000ff"/>
                </a:solidFill>
                <a:latin typeface="Times New Roman"/>
              </a:rPr>
              <a:t>Example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CustomShape 22"/>
          <p:cNvSpPr/>
          <p:nvPr/>
        </p:nvSpPr>
        <p:spPr>
          <a:xfrm>
            <a:off x="3413160" y="6172200"/>
            <a:ext cx="26877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[From Dr.David A. Workman]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123920" y="457200"/>
            <a:ext cx="7772400" cy="5335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OO Relationships: </a:t>
            </a:r>
            <a:r>
              <a:rPr b="1" lang="en-IN" sz="3200" spc="-1" strike="noStrike">
                <a:solidFill>
                  <a:srgbClr val="e5ffff"/>
                </a:solidFill>
                <a:latin typeface="Times New Roman"/>
              </a:rPr>
              <a:t>Aggregation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362320" y="1523880"/>
            <a:ext cx="1143000" cy="38124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1635120" y="2689200"/>
            <a:ext cx="1143000" cy="4348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Class E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3100320" y="2678040"/>
            <a:ext cx="1143000" cy="44604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Class E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IN" sz="1400" spc="-1" strike="noStrike" baseline="-25000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2209680" y="2362320"/>
            <a:ext cx="1447920" cy="304560"/>
          </a:xfrm>
          <a:custGeom>
            <a:avLst/>
            <a:gdLst/>
            <a:ahLst/>
            <a:rect l="l" t="t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2" name="Group 6"/>
          <p:cNvGrpSpPr/>
          <p:nvPr/>
        </p:nvGrpSpPr>
        <p:grpSpPr>
          <a:xfrm>
            <a:off x="2814480" y="1903320"/>
            <a:ext cx="228600" cy="444600"/>
            <a:chOff x="2814480" y="1903320"/>
            <a:chExt cx="228600" cy="444600"/>
          </a:xfrm>
        </p:grpSpPr>
        <p:sp>
          <p:nvSpPr>
            <p:cNvPr id="373" name="Line 7"/>
            <p:cNvSpPr/>
            <p:nvPr/>
          </p:nvSpPr>
          <p:spPr>
            <a:xfrm>
              <a:off x="2928600" y="2195640"/>
              <a:ext cx="6480" cy="15228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8"/>
            <p:cNvSpPr/>
            <p:nvPr/>
          </p:nvSpPr>
          <p:spPr>
            <a:xfrm>
              <a:off x="2814480" y="1903320"/>
              <a:ext cx="228600" cy="30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5" name="CustomShape 9"/>
          <p:cNvSpPr/>
          <p:nvPr/>
        </p:nvSpPr>
        <p:spPr>
          <a:xfrm>
            <a:off x="1297080" y="1981080"/>
            <a:ext cx="15552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ff0000"/>
                </a:solidFill>
                <a:latin typeface="Times New Roman"/>
              </a:rPr>
              <a:t>AGGREGATION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CustomShape 10"/>
          <p:cNvSpPr/>
          <p:nvPr/>
        </p:nvSpPr>
        <p:spPr>
          <a:xfrm>
            <a:off x="4248000" y="1523880"/>
            <a:ext cx="4667400" cy="393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en-US" sz="1400" spc="-1" strike="noStrike">
                <a:solidFill>
                  <a:srgbClr val="ff0000"/>
                </a:solidFill>
                <a:latin typeface="Times New Roman"/>
              </a:rPr>
              <a:t>Aggregation: </a:t>
            </a:r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expresses a relationship among instances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of related classes.  It is a specific </a:t>
            </a:r>
            <a:r>
              <a:rPr b="1" lang="en-US" sz="1400" spc="-1" strike="noStrike">
                <a:solidFill>
                  <a:srgbClr val="ffcc00"/>
                </a:solidFill>
                <a:latin typeface="Times New Roman"/>
              </a:rPr>
              <a:t>kind of Container-Containee</a:t>
            </a:r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relationship.  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It expresses a relationship where an instance of the 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Container-class has the responsibility to </a:t>
            </a:r>
            <a:r>
              <a:rPr b="1" lang="en-US" sz="1400" spc="-1" strike="noStrike">
                <a:solidFill>
                  <a:srgbClr val="ffcc00"/>
                </a:solidFill>
                <a:latin typeface="Times New Roman"/>
              </a:rPr>
              <a:t>hold and maintain</a:t>
            </a:r>
            <a:br/>
            <a:r>
              <a:rPr b="1" lang="en-US" sz="1400" spc="-1" strike="noStrike">
                <a:solidFill>
                  <a:srgbClr val="ffcc00"/>
                </a:solidFill>
                <a:latin typeface="Times New Roman"/>
              </a:rPr>
              <a:t> instances</a:t>
            </a:r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 of each Containee-class that have been created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outside the auspices of the Container-class.  </a:t>
            </a:r>
            <a:br/>
            <a:b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Aggregation should be used to express a more informal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relationship than composition expresses.  That is, it is an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appropriate relationship where the </a:t>
            </a:r>
            <a:r>
              <a:rPr b="1" lang="en-US" sz="1400" spc="-1" strike="noStrike">
                <a:solidFill>
                  <a:srgbClr val="ffcc00"/>
                </a:solidFill>
                <a:latin typeface="Times New Roman"/>
              </a:rPr>
              <a:t>Container and its </a:t>
            </a:r>
            <a:br/>
            <a:r>
              <a:rPr b="1" lang="en-US" sz="1400" spc="-1" strike="noStrike">
                <a:solidFill>
                  <a:srgbClr val="ffcc00"/>
                </a:solidFill>
                <a:latin typeface="Times New Roman"/>
              </a:rPr>
              <a:t>Containees</a:t>
            </a:r>
            <a:r>
              <a:rPr b="1" lang="en-US" sz="1400" spc="-1" strike="noStrike">
                <a:solidFill>
                  <a:srgbClr val="0000ff"/>
                </a:solidFill>
                <a:latin typeface="Times New Roman"/>
              </a:rPr>
              <a:t> </a:t>
            </a:r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can be manipulated independently.</a:t>
            </a:r>
            <a:br/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Aggregation is appropriate when </a:t>
            </a:r>
            <a:r>
              <a:rPr b="1" lang="en-US" sz="1400" spc="-1" strike="noStrike">
                <a:solidFill>
                  <a:srgbClr val="ffcc00"/>
                </a:solidFill>
                <a:latin typeface="Times New Roman"/>
              </a:rPr>
              <a:t>Container and Containees</a:t>
            </a:r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 have no special access privileges to each other.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2208600" y="1219320"/>
            <a:ext cx="14076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Container Class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2208240" y="3505320"/>
            <a:ext cx="1557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US" sz="1400" spc="-1" strike="noStrike">
                <a:solidFill>
                  <a:srgbClr val="ffffff"/>
                </a:solidFill>
                <a:latin typeface="Times New Roman"/>
              </a:rPr>
              <a:t>Containee Classes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CustomShape 13"/>
          <p:cNvSpPr/>
          <p:nvPr/>
        </p:nvSpPr>
        <p:spPr>
          <a:xfrm rot="16200000">
            <a:off x="2857320" y="2476080"/>
            <a:ext cx="228600" cy="1828800"/>
          </a:xfrm>
          <a:custGeom>
            <a:avLst/>
            <a:gdLst/>
            <a:ahLst/>
            <a:rect l="0" t="0" r="r" b="b"/>
            <a:pathLst>
              <a:path w="637" h="5082">
                <a:moveTo>
                  <a:pt x="636" y="0"/>
                </a:moveTo>
                <a:cubicBezTo>
                  <a:pt x="477" y="0"/>
                  <a:pt x="318" y="211"/>
                  <a:pt x="318" y="423"/>
                </a:cubicBezTo>
                <a:lnTo>
                  <a:pt x="318" y="2117"/>
                </a:lnTo>
                <a:cubicBezTo>
                  <a:pt x="318" y="2328"/>
                  <a:pt x="159" y="2540"/>
                  <a:pt x="0" y="2540"/>
                </a:cubicBezTo>
                <a:cubicBezTo>
                  <a:pt x="159" y="2540"/>
                  <a:pt x="318" y="2752"/>
                  <a:pt x="318" y="2963"/>
                </a:cubicBezTo>
                <a:lnTo>
                  <a:pt x="318" y="4657"/>
                </a:lnTo>
                <a:cubicBezTo>
                  <a:pt x="318" y="4869"/>
                  <a:pt x="477" y="5081"/>
                  <a:pt x="636" y="5081"/>
                </a:cubicBez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4"/>
          <p:cNvSpPr/>
          <p:nvPr/>
        </p:nvSpPr>
        <p:spPr>
          <a:xfrm>
            <a:off x="2403360" y="4572000"/>
            <a:ext cx="1143000" cy="3808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Bag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1" name="CustomShape 15"/>
          <p:cNvSpPr/>
          <p:nvPr/>
        </p:nvSpPr>
        <p:spPr>
          <a:xfrm>
            <a:off x="1676520" y="5737320"/>
            <a:ext cx="1143000" cy="4348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Apples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2" name="CustomShape 16"/>
          <p:cNvSpPr/>
          <p:nvPr/>
        </p:nvSpPr>
        <p:spPr>
          <a:xfrm>
            <a:off x="3141720" y="5726160"/>
            <a:ext cx="1143000" cy="44604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Milk</a:t>
            </a:r>
            <a:r>
              <a:rPr b="1" lang="en-IN" sz="1400" spc="-1" strike="noStrike" baseline="-25000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CustomShape 17"/>
          <p:cNvSpPr/>
          <p:nvPr/>
        </p:nvSpPr>
        <p:spPr>
          <a:xfrm>
            <a:off x="2251080" y="5410080"/>
            <a:ext cx="1447920" cy="304920"/>
          </a:xfrm>
          <a:custGeom>
            <a:avLst/>
            <a:gdLst/>
            <a:ahLst/>
            <a:rect l="l" t="t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4" name="Group 18"/>
          <p:cNvGrpSpPr/>
          <p:nvPr/>
        </p:nvGrpSpPr>
        <p:grpSpPr>
          <a:xfrm>
            <a:off x="2836800" y="4964040"/>
            <a:ext cx="228600" cy="457200"/>
            <a:chOff x="2836800" y="4964040"/>
            <a:chExt cx="228600" cy="457200"/>
          </a:xfrm>
        </p:grpSpPr>
        <p:sp>
          <p:nvSpPr>
            <p:cNvPr id="385" name="Line 19"/>
            <p:cNvSpPr/>
            <p:nvPr/>
          </p:nvSpPr>
          <p:spPr>
            <a:xfrm>
              <a:off x="2950920" y="5230800"/>
              <a:ext cx="0" cy="19044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0"/>
            <p:cNvSpPr/>
            <p:nvPr/>
          </p:nvSpPr>
          <p:spPr>
            <a:xfrm>
              <a:off x="2836800" y="4964040"/>
              <a:ext cx="228600" cy="30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7" name="CustomShape 21"/>
          <p:cNvSpPr/>
          <p:nvPr/>
        </p:nvSpPr>
        <p:spPr>
          <a:xfrm>
            <a:off x="1371600" y="4495680"/>
            <a:ext cx="8557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IN" sz="1400" spc="-1" strike="noStrike">
                <a:solidFill>
                  <a:srgbClr val="0000ff"/>
                </a:solidFill>
                <a:latin typeface="Times New Roman"/>
              </a:rPr>
              <a:t>Example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CustomShape 22"/>
          <p:cNvSpPr/>
          <p:nvPr/>
        </p:nvSpPr>
        <p:spPr>
          <a:xfrm>
            <a:off x="3413160" y="6248520"/>
            <a:ext cx="26877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[From Dr.David A. Workman]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745920"/>
            <a:ext cx="8229600" cy="10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br/>
            <a:r>
              <a:rPr b="1" lang="en-IN" sz="3200" spc="-1" strike="noStrike">
                <a:solidFill>
                  <a:srgbClr val="e5ffff"/>
                </a:solidFill>
                <a:latin typeface="Tahoma"/>
              </a:rPr>
              <a:t>Aggregation vs. Composition</a:t>
            </a:r>
            <a:br/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219320" y="1676520"/>
            <a:ext cx="701028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 lvl="1" marL="4572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</a:rPr>
              <a:t>Composition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is really a strong form of </a:t>
            </a:r>
            <a:r>
              <a:rPr b="1" lang="en-IN" sz="2000" spc="-1" strike="noStrike">
                <a:solidFill>
                  <a:srgbClr val="ffffff"/>
                </a:solidFill>
                <a:latin typeface="Times New Roman"/>
              </a:rPr>
              <a:t>aggregation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2" marL="9144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components have only one owner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2" marL="9144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components cannot exist independent of their owner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2" marL="9144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components live or die with their owner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2" marL="91440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e.g. Each car has an engine that can not be shared with other cars.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2" marL="9144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1" marL="4572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</a:rPr>
              <a:t>Aggregations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may form "part of" the aggregate, but may not be essential to it. They may also exist independent of the aggregate.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 lvl="1"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e.g. Apples may exist independent of the bag.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2451240" y="2895480"/>
            <a:ext cx="5257800" cy="358164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"/>
          <p:cNvSpPr/>
          <p:nvPr/>
        </p:nvSpPr>
        <p:spPr>
          <a:xfrm>
            <a:off x="5803920" y="2971800"/>
            <a:ext cx="0" cy="350532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"/>
          <p:cNvSpPr/>
          <p:nvPr/>
        </p:nvSpPr>
        <p:spPr>
          <a:xfrm>
            <a:off x="2451240" y="3962520"/>
            <a:ext cx="3352680" cy="1260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2755800" y="3137040"/>
            <a:ext cx="274320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Class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Reservations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2755800" y="4203720"/>
            <a:ext cx="2819520" cy="9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Responsibility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Keep list of reserved titles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Handle reservation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6946920" y="4280040"/>
            <a:ext cx="18396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7"/>
          <p:cNvSpPr/>
          <p:nvPr/>
        </p:nvSpPr>
        <p:spPr>
          <a:xfrm>
            <a:off x="5956200" y="3137040"/>
            <a:ext cx="1524240" cy="9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</a:rPr>
              <a:t>Collaborators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Catalog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User session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TextShape 8"/>
          <p:cNvSpPr txBox="1"/>
          <p:nvPr/>
        </p:nvSpPr>
        <p:spPr>
          <a:xfrm>
            <a:off x="457200" y="380520"/>
            <a:ext cx="8229600" cy="118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ahoma"/>
              </a:rPr>
              <a:t>Good Practice: CRC Card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99" name="CustomShape 9"/>
          <p:cNvSpPr/>
          <p:nvPr/>
        </p:nvSpPr>
        <p:spPr>
          <a:xfrm>
            <a:off x="2286000" y="1752480"/>
            <a:ext cx="5867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          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CustomShape 10"/>
          <p:cNvSpPr/>
          <p:nvPr/>
        </p:nvSpPr>
        <p:spPr>
          <a:xfrm>
            <a:off x="1295280" y="1828800"/>
            <a:ext cx="685800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Benefits: It is easy to describe how classes work by moving cards around; allows to quickly consider alternatives.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1" name="CustomShape 11"/>
          <p:cNvSpPr/>
          <p:nvPr/>
        </p:nvSpPr>
        <p:spPr>
          <a:xfrm>
            <a:off x="2357280" y="1219320"/>
            <a:ext cx="45835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(Class  Responsibility Collaborator)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Overview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What is Modeling?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What is UML?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 brief history of UML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Understanding the basics of UML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UML diagrams 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UML Modeling tools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697"/>
              </a:spcBef>
            </a:pP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Sequence Diagram(make a phone call)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1463760" y="1920960"/>
            <a:ext cx="1143000" cy="6858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"/>
          <p:cNvSpPr/>
          <p:nvPr/>
        </p:nvSpPr>
        <p:spPr>
          <a:xfrm>
            <a:off x="1524600" y="2057400"/>
            <a:ext cx="7110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 u="sng">
                <a:solidFill>
                  <a:srgbClr val="ffffff"/>
                </a:solidFill>
                <a:uFillTx/>
                <a:latin typeface="Arial"/>
              </a:rPr>
              <a:t>Caller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4222800" y="1920960"/>
            <a:ext cx="1143000" cy="6858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5"/>
          <p:cNvSpPr/>
          <p:nvPr/>
        </p:nvSpPr>
        <p:spPr>
          <a:xfrm>
            <a:off x="4284000" y="2057400"/>
            <a:ext cx="7675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 u="sng">
                <a:solidFill>
                  <a:srgbClr val="ffffff"/>
                </a:solidFill>
                <a:uFillTx/>
                <a:latin typeface="Arial"/>
              </a:rPr>
              <a:t>Phone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6966000" y="1920960"/>
            <a:ext cx="1143000" cy="6858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7"/>
          <p:cNvSpPr/>
          <p:nvPr/>
        </p:nvSpPr>
        <p:spPr>
          <a:xfrm>
            <a:off x="7026480" y="2057400"/>
            <a:ext cx="10281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 u="sng">
                <a:solidFill>
                  <a:srgbClr val="ffffff"/>
                </a:solidFill>
                <a:uFillTx/>
                <a:latin typeface="Arial"/>
              </a:rPr>
              <a:t>Recipient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9" name="Line 8"/>
          <p:cNvSpPr/>
          <p:nvPr/>
        </p:nvSpPr>
        <p:spPr>
          <a:xfrm>
            <a:off x="1996920" y="2606760"/>
            <a:ext cx="0" cy="3581280"/>
          </a:xfrm>
          <a:prstGeom prst="line">
            <a:avLst/>
          </a:prstGeom>
          <a:ln w="9360">
            <a:solidFill>
              <a:srgbClr val="ffffff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9"/>
          <p:cNvSpPr/>
          <p:nvPr/>
        </p:nvSpPr>
        <p:spPr>
          <a:xfrm>
            <a:off x="4816440" y="2606760"/>
            <a:ext cx="0" cy="3581280"/>
          </a:xfrm>
          <a:prstGeom prst="line">
            <a:avLst/>
          </a:prstGeom>
          <a:ln w="9360">
            <a:solidFill>
              <a:srgbClr val="ffffff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10"/>
          <p:cNvSpPr/>
          <p:nvPr/>
        </p:nvSpPr>
        <p:spPr>
          <a:xfrm>
            <a:off x="7635960" y="2606760"/>
            <a:ext cx="0" cy="3581280"/>
          </a:xfrm>
          <a:prstGeom prst="line">
            <a:avLst/>
          </a:prstGeom>
          <a:ln w="9360">
            <a:solidFill>
              <a:srgbClr val="ffffff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1"/>
          <p:cNvSpPr/>
          <p:nvPr/>
        </p:nvSpPr>
        <p:spPr>
          <a:xfrm>
            <a:off x="1996920" y="2987640"/>
            <a:ext cx="28195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12"/>
          <p:cNvSpPr/>
          <p:nvPr/>
        </p:nvSpPr>
        <p:spPr>
          <a:xfrm>
            <a:off x="1996920" y="3902040"/>
            <a:ext cx="28195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13"/>
          <p:cNvSpPr/>
          <p:nvPr/>
        </p:nvSpPr>
        <p:spPr>
          <a:xfrm flipH="1">
            <a:off x="1996920" y="3444840"/>
            <a:ext cx="28195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4"/>
          <p:cNvSpPr/>
          <p:nvPr/>
        </p:nvSpPr>
        <p:spPr>
          <a:xfrm flipH="1">
            <a:off x="1996920" y="4511520"/>
            <a:ext cx="28195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5"/>
          <p:cNvSpPr/>
          <p:nvPr/>
        </p:nvSpPr>
        <p:spPr>
          <a:xfrm>
            <a:off x="4816440" y="4511520"/>
            <a:ext cx="28195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16"/>
          <p:cNvSpPr/>
          <p:nvPr/>
        </p:nvSpPr>
        <p:spPr>
          <a:xfrm flipH="1">
            <a:off x="4816440" y="5121360"/>
            <a:ext cx="281952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17"/>
          <p:cNvSpPr/>
          <p:nvPr/>
        </p:nvSpPr>
        <p:spPr>
          <a:xfrm flipH="1">
            <a:off x="1996920" y="5654520"/>
            <a:ext cx="5639040" cy="0"/>
          </a:xfrm>
          <a:prstGeom prst="line">
            <a:avLst/>
          </a:prstGeom>
          <a:ln w="12600">
            <a:solidFill>
              <a:srgbClr val="ffffff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8"/>
          <p:cNvSpPr/>
          <p:nvPr/>
        </p:nvSpPr>
        <p:spPr>
          <a:xfrm>
            <a:off x="2590920" y="2666880"/>
            <a:ext cx="9504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Picks up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0" name="CustomShape 19"/>
          <p:cNvSpPr/>
          <p:nvPr/>
        </p:nvSpPr>
        <p:spPr>
          <a:xfrm>
            <a:off x="2607480" y="3108240"/>
            <a:ext cx="9824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Dial tone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1" name="CustomShape 20"/>
          <p:cNvSpPr/>
          <p:nvPr/>
        </p:nvSpPr>
        <p:spPr>
          <a:xfrm>
            <a:off x="2606760" y="3565440"/>
            <a:ext cx="5313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Dial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2" name="CustomShape 21"/>
          <p:cNvSpPr/>
          <p:nvPr/>
        </p:nvSpPr>
        <p:spPr>
          <a:xfrm>
            <a:off x="2606760" y="4175280"/>
            <a:ext cx="16268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3" name="CustomShape 22"/>
          <p:cNvSpPr/>
          <p:nvPr/>
        </p:nvSpPr>
        <p:spPr>
          <a:xfrm>
            <a:off x="6036480" y="4175280"/>
            <a:ext cx="5983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g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4" name="CustomShape 23"/>
          <p:cNvSpPr/>
          <p:nvPr/>
        </p:nvSpPr>
        <p:spPr>
          <a:xfrm>
            <a:off x="5807160" y="4816440"/>
            <a:ext cx="9504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p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5" name="CustomShape 24"/>
          <p:cNvSpPr/>
          <p:nvPr/>
        </p:nvSpPr>
        <p:spPr>
          <a:xfrm>
            <a:off x="4340520" y="5273640"/>
            <a:ext cx="6440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Hello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Sequence Diagram:Object interaction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1432080" y="2438280"/>
            <a:ext cx="3743280" cy="25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i="1" lang="en-IN" sz="2000" spc="-1" strike="noStrike">
                <a:solidFill>
                  <a:srgbClr val="ffffff"/>
                </a:solidFill>
                <a:latin typeface="Times New Roman"/>
              </a:rPr>
              <a:t>Self-Call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: A message that an 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Object sends to itself.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i="1" lang="en-IN" sz="2000" spc="-1" strike="noStrike">
                <a:solidFill>
                  <a:srgbClr val="ffffff"/>
                </a:solidFill>
                <a:latin typeface="Times New Roman"/>
              </a:rPr>
              <a:t>Condition: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indicates when a message is sent. The message is sent only if the condition is true.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4952880" y="1676520"/>
            <a:ext cx="1067040" cy="76176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"/>
          <p:cNvSpPr/>
          <p:nvPr/>
        </p:nvSpPr>
        <p:spPr>
          <a:xfrm>
            <a:off x="6934320" y="1676520"/>
            <a:ext cx="1066680" cy="76176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"/>
          <p:cNvSpPr/>
          <p:nvPr/>
        </p:nvSpPr>
        <p:spPr>
          <a:xfrm>
            <a:off x="3962520" y="5119560"/>
            <a:ext cx="1482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2000" spc="-1" strike="noStrike">
                <a:solidFill>
                  <a:srgbClr val="ff66cc"/>
                </a:solidFill>
                <a:latin typeface="Times New Roman"/>
              </a:rPr>
              <a:t>Iteration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4038480" y="4495680"/>
            <a:ext cx="1482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2000" spc="-1" strike="noStrike">
                <a:solidFill>
                  <a:srgbClr val="ff66cc"/>
                </a:solidFill>
                <a:latin typeface="Times New Roman"/>
              </a:rPr>
              <a:t>Condition</a:t>
            </a:r>
            <a:endParaRPr b="0" lang="en-IN" sz="20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432" name="Group 7"/>
          <p:cNvGrpSpPr/>
          <p:nvPr/>
        </p:nvGrpSpPr>
        <p:grpSpPr>
          <a:xfrm>
            <a:off x="4876920" y="1873080"/>
            <a:ext cx="2971800" cy="4604040"/>
            <a:chOff x="4876920" y="1873080"/>
            <a:chExt cx="2971800" cy="4604040"/>
          </a:xfrm>
        </p:grpSpPr>
        <p:sp>
          <p:nvSpPr>
            <p:cNvPr id="433" name="Line 8"/>
            <p:cNvSpPr/>
            <p:nvPr/>
          </p:nvSpPr>
          <p:spPr>
            <a:xfrm>
              <a:off x="5486400" y="6172200"/>
              <a:ext cx="0" cy="30492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9"/>
            <p:cNvSpPr/>
            <p:nvPr/>
          </p:nvSpPr>
          <p:spPr>
            <a:xfrm>
              <a:off x="5335200" y="1873080"/>
              <a:ext cx="31644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 u="sng">
                  <a:solidFill>
                    <a:srgbClr val="ffffff"/>
                  </a:solidFill>
                  <a:uFillTx/>
                  <a:latin typeface="Arial"/>
                </a:rPr>
                <a:t>A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35" name="CustomShape 10"/>
            <p:cNvSpPr/>
            <p:nvPr/>
          </p:nvSpPr>
          <p:spPr>
            <a:xfrm>
              <a:off x="7302240" y="1873080"/>
              <a:ext cx="31644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 u="sng">
                  <a:solidFill>
                    <a:srgbClr val="ffffff"/>
                  </a:solidFill>
                  <a:uFillTx/>
                  <a:latin typeface="Arial"/>
                </a:rPr>
                <a:t>B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36" name="Line 11"/>
            <p:cNvSpPr/>
            <p:nvPr/>
          </p:nvSpPr>
          <p:spPr>
            <a:xfrm>
              <a:off x="5486400" y="2743200"/>
              <a:ext cx="1981080" cy="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7" name="Group 12"/>
            <p:cNvGrpSpPr/>
            <p:nvPr/>
          </p:nvGrpSpPr>
          <p:grpSpPr>
            <a:xfrm>
              <a:off x="5486400" y="3429000"/>
              <a:ext cx="1981080" cy="76320"/>
              <a:chOff x="5486400" y="3429000"/>
              <a:chExt cx="1981080" cy="76320"/>
            </a:xfrm>
          </p:grpSpPr>
          <p:sp>
            <p:nvSpPr>
              <p:cNvPr id="438" name="Line 13"/>
              <p:cNvSpPr/>
              <p:nvPr/>
            </p:nvSpPr>
            <p:spPr>
              <a:xfrm>
                <a:off x="5486400" y="3505320"/>
                <a:ext cx="1981080" cy="0"/>
              </a:xfrm>
              <a:prstGeom prst="line">
                <a:avLst/>
              </a:prstGeom>
              <a:ln w="1260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Line 14"/>
              <p:cNvSpPr/>
              <p:nvPr/>
            </p:nvSpPr>
            <p:spPr>
              <a:xfrm>
                <a:off x="7315200" y="3429000"/>
                <a:ext cx="152280" cy="76320"/>
              </a:xfrm>
              <a:prstGeom prst="line">
                <a:avLst/>
              </a:prstGeom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0" name="CustomShape 15"/>
            <p:cNvSpPr/>
            <p:nvPr/>
          </p:nvSpPr>
          <p:spPr>
            <a:xfrm>
              <a:off x="5776200" y="2422440"/>
              <a:ext cx="136656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Synchronous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41" name="CustomShape 16"/>
            <p:cNvSpPr/>
            <p:nvPr/>
          </p:nvSpPr>
          <p:spPr>
            <a:xfrm>
              <a:off x="5792040" y="3168720"/>
              <a:ext cx="146844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Asynchronous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42" name="Line 17"/>
            <p:cNvSpPr/>
            <p:nvPr/>
          </p:nvSpPr>
          <p:spPr>
            <a:xfrm>
              <a:off x="5562720" y="3886200"/>
              <a:ext cx="1981080" cy="60948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8"/>
            <p:cNvSpPr/>
            <p:nvPr/>
          </p:nvSpPr>
          <p:spPr>
            <a:xfrm>
              <a:off x="5715000" y="3657600"/>
              <a:ext cx="2133720" cy="580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Transmission </a:t>
              </a: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	</a:t>
              </a: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delayed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44" name="Line 19"/>
            <p:cNvSpPr/>
            <p:nvPr/>
          </p:nvSpPr>
          <p:spPr>
            <a:xfrm flipH="1">
              <a:off x="5486400" y="5883120"/>
              <a:ext cx="45720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Line 20"/>
            <p:cNvSpPr/>
            <p:nvPr/>
          </p:nvSpPr>
          <p:spPr>
            <a:xfrm flipV="1">
              <a:off x="5943600" y="5654160"/>
              <a:ext cx="0" cy="22860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Line 21"/>
            <p:cNvSpPr/>
            <p:nvPr/>
          </p:nvSpPr>
          <p:spPr>
            <a:xfrm>
              <a:off x="5486400" y="5654520"/>
              <a:ext cx="45720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2"/>
            <p:cNvSpPr/>
            <p:nvPr/>
          </p:nvSpPr>
          <p:spPr>
            <a:xfrm>
              <a:off x="5638680" y="5257800"/>
              <a:ext cx="948960" cy="107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endParaRPr b="0" lang="en-IN" sz="2400" spc="-1" strike="noStrike">
                <a:solidFill>
                  <a:srgbClr val="ffffff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998"/>
                </a:spcBef>
              </a:pPr>
              <a:endParaRPr b="0" lang="en-IN" sz="2400" spc="-1" strike="noStrike">
                <a:solidFill>
                  <a:srgbClr val="ffffff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Self-Call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48" name="Line 23"/>
            <p:cNvSpPr/>
            <p:nvPr/>
          </p:nvSpPr>
          <p:spPr>
            <a:xfrm>
              <a:off x="7543800" y="5638680"/>
              <a:ext cx="0" cy="45720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Line 24"/>
            <p:cNvSpPr/>
            <p:nvPr/>
          </p:nvSpPr>
          <p:spPr>
            <a:xfrm>
              <a:off x="5486400" y="2438280"/>
              <a:ext cx="0" cy="22860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Line 25"/>
            <p:cNvSpPr/>
            <p:nvPr/>
          </p:nvSpPr>
          <p:spPr>
            <a:xfrm>
              <a:off x="7543800" y="2438280"/>
              <a:ext cx="0" cy="22860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Line 26"/>
            <p:cNvSpPr/>
            <p:nvPr/>
          </p:nvSpPr>
          <p:spPr>
            <a:xfrm>
              <a:off x="5486400" y="4876920"/>
              <a:ext cx="1981080" cy="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27"/>
            <p:cNvSpPr/>
            <p:nvPr/>
          </p:nvSpPr>
          <p:spPr>
            <a:xfrm>
              <a:off x="5548320" y="3546360"/>
              <a:ext cx="2570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/>
              <a:r>
                <a:rPr b="0" lang="en-IN" sz="2400" spc="-1" strike="noStrike">
                  <a:solidFill>
                    <a:srgbClr val="ffffff"/>
                  </a:solidFill>
                  <a:latin typeface="Times New Roman"/>
                </a:rPr>
                <a:t> </a:t>
              </a:r>
              <a:endParaRPr b="0" lang="en-IN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53" name="CustomShape 28"/>
            <p:cNvSpPr/>
            <p:nvPr/>
          </p:nvSpPr>
          <p:spPr>
            <a:xfrm>
              <a:off x="5486400" y="4572000"/>
              <a:ext cx="194940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0" lang="en-IN" sz="1600" spc="-1" strike="noStrike">
                  <a:solidFill>
                    <a:srgbClr val="ffffff"/>
                  </a:solidFill>
                  <a:latin typeface="Times New Roman"/>
                </a:rPr>
                <a:t>[condition]  remove()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54" name="Line 29"/>
            <p:cNvSpPr/>
            <p:nvPr/>
          </p:nvSpPr>
          <p:spPr>
            <a:xfrm>
              <a:off x="5486400" y="2514600"/>
              <a:ext cx="0" cy="380988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Line 30"/>
            <p:cNvSpPr/>
            <p:nvPr/>
          </p:nvSpPr>
          <p:spPr>
            <a:xfrm>
              <a:off x="7543800" y="2514600"/>
              <a:ext cx="0" cy="320040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1"/>
            <p:cNvSpPr/>
            <p:nvPr/>
          </p:nvSpPr>
          <p:spPr>
            <a:xfrm>
              <a:off x="5486400" y="5105520"/>
              <a:ext cx="194940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/>
              <a:r>
                <a:rPr b="0" lang="en-IN" sz="1600" spc="-1" strike="noStrike">
                  <a:solidFill>
                    <a:srgbClr val="ffffff"/>
                  </a:solidFill>
                  <a:latin typeface="Times New Roman"/>
                </a:rPr>
                <a:t>*[for each] remove()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57" name="Line 32"/>
            <p:cNvSpPr/>
            <p:nvPr/>
          </p:nvSpPr>
          <p:spPr>
            <a:xfrm>
              <a:off x="5524560" y="5410080"/>
              <a:ext cx="1981080" cy="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Line 33"/>
            <p:cNvSpPr/>
            <p:nvPr/>
          </p:nvSpPr>
          <p:spPr>
            <a:xfrm flipV="1">
              <a:off x="4876920" y="5257440"/>
              <a:ext cx="685800" cy="228600"/>
            </a:xfrm>
            <a:prstGeom prst="line">
              <a:avLst/>
            </a:prstGeom>
            <a:ln w="9360">
              <a:solidFill>
                <a:srgbClr val="ff66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Line 34"/>
            <p:cNvSpPr/>
            <p:nvPr/>
          </p:nvSpPr>
          <p:spPr>
            <a:xfrm flipV="1">
              <a:off x="5105520" y="4800240"/>
              <a:ext cx="685800" cy="228600"/>
            </a:xfrm>
            <a:prstGeom prst="line">
              <a:avLst/>
            </a:prstGeom>
            <a:ln w="9360">
              <a:solidFill>
                <a:srgbClr val="ff66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20" dur="indefinite" restart="never" nodeType="tmRoot">
          <p:childTnLst>
            <p:seq>
              <p:cTn id="1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2800" spc="-1" strike="noStrike">
                <a:solidFill>
                  <a:srgbClr val="e5ffff"/>
                </a:solidFill>
                <a:latin typeface="Tahoma"/>
              </a:rPr>
              <a:t>Sequence Diagrams – Object Life Spans</a:t>
            </a:r>
            <a:endParaRPr b="0" lang="en-IN" sz="28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696960" y="1828440"/>
            <a:ext cx="4713120" cy="434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90160" indent="-290160"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Creation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Create message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Object life starts at that point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marL="290160" indent="-290160"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Activation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Symbolized by rectangular stripes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Place on the lifeline where object is activated.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Rectangle also denotes when object is deactivated.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marL="290160" indent="-290160"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Deletion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Placing an ‘X’ on lifeline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Object’s life ends at that point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962520" y="4613400"/>
            <a:ext cx="1752480" cy="76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Activation bar</a:t>
            </a:r>
            <a:endParaRPr b="0" lang="en-IN" sz="16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463" name="Group 4"/>
          <p:cNvGrpSpPr/>
          <p:nvPr/>
        </p:nvGrpSpPr>
        <p:grpSpPr>
          <a:xfrm>
            <a:off x="5017320" y="1955880"/>
            <a:ext cx="3499200" cy="4158360"/>
            <a:chOff x="5017320" y="1955880"/>
            <a:chExt cx="3499200" cy="4158360"/>
          </a:xfrm>
        </p:grpSpPr>
        <p:sp>
          <p:nvSpPr>
            <p:cNvPr id="464" name="CustomShape 5"/>
            <p:cNvSpPr/>
            <p:nvPr/>
          </p:nvSpPr>
          <p:spPr>
            <a:xfrm>
              <a:off x="5423040" y="1955880"/>
              <a:ext cx="990360" cy="60948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"/>
            <p:cNvSpPr/>
            <p:nvPr/>
          </p:nvSpPr>
          <p:spPr>
            <a:xfrm>
              <a:off x="7480440" y="2870280"/>
              <a:ext cx="990360" cy="60948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7"/>
            <p:cNvSpPr/>
            <p:nvPr/>
          </p:nvSpPr>
          <p:spPr>
            <a:xfrm>
              <a:off x="5729400" y="2076480"/>
              <a:ext cx="32688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1" lang="en-IN" sz="1600" spc="-1" strike="noStrike" u="sng">
                  <a:solidFill>
                    <a:srgbClr val="ffffff"/>
                  </a:solidFill>
                  <a:uFillTx/>
                  <a:latin typeface="Arial"/>
                </a:rPr>
                <a:t>A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67" name="CustomShape 8"/>
            <p:cNvSpPr/>
            <p:nvPr/>
          </p:nvSpPr>
          <p:spPr>
            <a:xfrm>
              <a:off x="7837560" y="2990880"/>
              <a:ext cx="32688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1" lang="en-IN" sz="1600" spc="-1" strike="noStrike" u="sng">
                  <a:solidFill>
                    <a:srgbClr val="ffffff"/>
                  </a:solidFill>
                  <a:uFillTx/>
                  <a:latin typeface="Arial"/>
                </a:rPr>
                <a:t>B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68" name="Line 9"/>
            <p:cNvSpPr/>
            <p:nvPr/>
          </p:nvSpPr>
          <p:spPr>
            <a:xfrm>
              <a:off x="5880240" y="2565360"/>
              <a:ext cx="0" cy="342900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Line 10"/>
            <p:cNvSpPr/>
            <p:nvPr/>
          </p:nvSpPr>
          <p:spPr>
            <a:xfrm>
              <a:off x="8013600" y="3479760"/>
              <a:ext cx="0" cy="152388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Line 11"/>
            <p:cNvSpPr/>
            <p:nvPr/>
          </p:nvSpPr>
          <p:spPr>
            <a:xfrm>
              <a:off x="5880240" y="3174840"/>
              <a:ext cx="1600200" cy="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2"/>
            <p:cNvSpPr/>
            <p:nvPr/>
          </p:nvSpPr>
          <p:spPr>
            <a:xfrm>
              <a:off x="5957640" y="2873520"/>
              <a:ext cx="1369080" cy="31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400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</a:rPr>
                <a:t>Create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72" name="Line 13"/>
            <p:cNvSpPr/>
            <p:nvPr/>
          </p:nvSpPr>
          <p:spPr>
            <a:xfrm>
              <a:off x="5956200" y="3860640"/>
              <a:ext cx="2057400" cy="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4"/>
            <p:cNvSpPr/>
            <p:nvPr/>
          </p:nvSpPr>
          <p:spPr>
            <a:xfrm>
              <a:off x="7940520" y="3855960"/>
              <a:ext cx="155880" cy="75888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5"/>
            <p:cNvSpPr/>
            <p:nvPr/>
          </p:nvSpPr>
          <p:spPr>
            <a:xfrm>
              <a:off x="7519320" y="4799160"/>
              <a:ext cx="9972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90160">
                <a:lnSpc>
                  <a:spcPct val="90000"/>
                </a:lnSpc>
                <a:spcBef>
                  <a:spcPts val="697"/>
                </a:spcBef>
              </a:pPr>
              <a:r>
                <a:rPr b="1" lang="en-IN" sz="2800" spc="-1" strike="noStrike">
                  <a:solidFill>
                    <a:srgbClr val="ffffff"/>
                  </a:solidFill>
                  <a:latin typeface="Arial"/>
                </a:rPr>
                <a:t>X</a:t>
              </a:r>
              <a:endParaRPr b="0" lang="en-IN" sz="28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75" name="CustomShape 16"/>
            <p:cNvSpPr/>
            <p:nvPr/>
          </p:nvSpPr>
          <p:spPr>
            <a:xfrm>
              <a:off x="5800680" y="3174840"/>
              <a:ext cx="155520" cy="160020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Line 17"/>
            <p:cNvSpPr/>
            <p:nvPr/>
          </p:nvSpPr>
          <p:spPr>
            <a:xfrm flipH="1">
              <a:off x="5956200" y="4624560"/>
              <a:ext cx="1984320" cy="0"/>
            </a:xfrm>
            <a:prstGeom prst="line">
              <a:avLst/>
            </a:prstGeom>
            <a:ln w="9360">
              <a:solidFill>
                <a:srgbClr val="ffffff"/>
              </a:solidFill>
              <a:custDash>
                <a:ds d="400000" sp="300000"/>
              </a:custDash>
              <a:miter/>
              <a:tailEnd len="lg" type="arrow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18"/>
            <p:cNvSpPr/>
            <p:nvPr/>
          </p:nvSpPr>
          <p:spPr>
            <a:xfrm>
              <a:off x="7391520" y="5257800"/>
              <a:ext cx="1056960" cy="398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/>
              <a:r>
                <a:rPr b="0" lang="en-IN" sz="2000" spc="-1" strike="noStrike">
                  <a:solidFill>
                    <a:srgbClr val="ffffff"/>
                  </a:solidFill>
                  <a:latin typeface="Times New Roman"/>
                </a:rPr>
                <a:t>Deletion</a:t>
              </a:r>
              <a:endParaRPr b="0" lang="en-IN" sz="20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78" name="Line 19"/>
            <p:cNvSpPr/>
            <p:nvPr/>
          </p:nvSpPr>
          <p:spPr>
            <a:xfrm flipV="1">
              <a:off x="6400800" y="4723920"/>
              <a:ext cx="304920" cy="30492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20"/>
            <p:cNvSpPr/>
            <p:nvPr/>
          </p:nvSpPr>
          <p:spPr>
            <a:xfrm>
              <a:off x="6156720" y="5043600"/>
              <a:ext cx="87408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/>
              <a:r>
                <a:rPr b="0" lang="en-IN" sz="2000" spc="-1" strike="noStrike">
                  <a:solidFill>
                    <a:srgbClr val="ffffff"/>
                  </a:solidFill>
                  <a:latin typeface="Times New Roman"/>
                </a:rPr>
                <a:t>Return</a:t>
              </a:r>
              <a:endParaRPr b="0" lang="en-IN" sz="20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80" name="CustomShape 21"/>
            <p:cNvSpPr/>
            <p:nvPr/>
          </p:nvSpPr>
          <p:spPr>
            <a:xfrm>
              <a:off x="5017320" y="5776920"/>
              <a:ext cx="82224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/>
              <a:r>
                <a:rPr b="0" lang="en-IN" sz="1600" spc="-1" strike="noStrike">
                  <a:solidFill>
                    <a:srgbClr val="ffffff"/>
                  </a:solidFill>
                  <a:latin typeface="Times New Roman"/>
                </a:rPr>
                <a:t>Lifeline</a:t>
              </a:r>
              <a:endParaRPr b="0" lang="en-IN" sz="16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481" name="Line 22"/>
            <p:cNvSpPr/>
            <p:nvPr/>
          </p:nvSpPr>
          <p:spPr>
            <a:xfrm flipV="1">
              <a:off x="5334120" y="4266720"/>
              <a:ext cx="380880" cy="76212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1371600" y="88920"/>
            <a:ext cx="7391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Sequence Diagram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2"/>
          <a:stretch/>
        </p:blipFill>
        <p:spPr>
          <a:xfrm>
            <a:off x="2666880" y="914400"/>
            <a:ext cx="4953240" cy="4748040"/>
          </a:xfrm>
          <a:prstGeom prst="rect">
            <a:avLst/>
          </a:prstGeom>
          <a:ln>
            <a:noFill/>
          </a:ln>
        </p:spPr>
      </p:pic>
      <p:sp>
        <p:nvSpPr>
          <p:cNvPr id="484" name="CustomShape 2"/>
          <p:cNvSpPr/>
          <p:nvPr/>
        </p:nvSpPr>
        <p:spPr>
          <a:xfrm>
            <a:off x="2057400" y="5105520"/>
            <a:ext cx="6858000" cy="16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Sequence diagrams demonstrate the behavior of objects in a use case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by describing the objects and the messages they pass.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The horizontal dimension shows the objects participating in the interaction.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The vertical arrangement of messages indicates their order.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The labels may contain the seq. #  to indicate concurrency.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3352680" y="838080"/>
            <a:ext cx="9907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873"/>
              </a:spcBef>
            </a:pPr>
            <a:r>
              <a:rPr b="0" lang="en-IN" sz="1400" spc="-1" strike="noStrike">
                <a:solidFill>
                  <a:srgbClr val="ff66cc"/>
                </a:solidFill>
                <a:latin typeface="Times New Roman"/>
              </a:rPr>
              <a:t>Message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6" name="Line 4"/>
          <p:cNvSpPr/>
          <p:nvPr/>
        </p:nvSpPr>
        <p:spPr>
          <a:xfrm flipH="1">
            <a:off x="3276720" y="1143000"/>
            <a:ext cx="457200" cy="45720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8" dur="indefinite" restart="never" nodeType="tmRoot">
          <p:childTnLst>
            <p:seq>
              <p:cTn id="1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380520"/>
            <a:ext cx="8229600" cy="82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1" lang="en-IN" sz="3600" spc="-1" strike="noStrike">
                <a:solidFill>
                  <a:srgbClr val="942c2c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Interaction Diagrams: Collaboration diagrams</a:t>
            </a:r>
            <a:br/>
            <a:endParaRPr b="0" lang="en-IN" sz="20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3508200" y="2554200"/>
            <a:ext cx="804960" cy="316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"/>
          <p:cNvSpPr/>
          <p:nvPr/>
        </p:nvSpPr>
        <p:spPr>
          <a:xfrm>
            <a:off x="3733560" y="2565360"/>
            <a:ext cx="2962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User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3557520" y="4253040"/>
            <a:ext cx="704880" cy="369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5"/>
          <p:cNvSpPr/>
          <p:nvPr/>
        </p:nvSpPr>
        <p:spPr>
          <a:xfrm>
            <a:off x="3633840" y="4265640"/>
            <a:ext cx="48240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Catalog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6751800" y="2554200"/>
            <a:ext cx="1055520" cy="316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7"/>
          <p:cNvSpPr/>
          <p:nvPr/>
        </p:nvSpPr>
        <p:spPr>
          <a:xfrm>
            <a:off x="6814440" y="2565360"/>
            <a:ext cx="8175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Reservations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4" name="Line 8"/>
          <p:cNvSpPr/>
          <p:nvPr/>
        </p:nvSpPr>
        <p:spPr>
          <a:xfrm>
            <a:off x="3708360" y="1574640"/>
            <a:ext cx="1800" cy="990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9"/>
          <p:cNvSpPr/>
          <p:nvPr/>
        </p:nvSpPr>
        <p:spPr>
          <a:xfrm>
            <a:off x="3659040" y="2424240"/>
            <a:ext cx="100080" cy="18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10"/>
          <p:cNvSpPr/>
          <p:nvPr/>
        </p:nvSpPr>
        <p:spPr>
          <a:xfrm flipH="1">
            <a:off x="3708000" y="2424240"/>
            <a:ext cx="50760" cy="1411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1"/>
          <p:cNvSpPr/>
          <p:nvPr/>
        </p:nvSpPr>
        <p:spPr>
          <a:xfrm>
            <a:off x="3156120" y="1668600"/>
            <a:ext cx="401400" cy="33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2"/>
          <p:cNvSpPr/>
          <p:nvPr/>
        </p:nvSpPr>
        <p:spPr>
          <a:xfrm>
            <a:off x="3204360" y="1681200"/>
            <a:ext cx="2750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start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Line 13"/>
          <p:cNvSpPr/>
          <p:nvPr/>
        </p:nvSpPr>
        <p:spPr>
          <a:xfrm>
            <a:off x="3909960" y="2849400"/>
            <a:ext cx="1800" cy="13924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14"/>
          <p:cNvSpPr/>
          <p:nvPr/>
        </p:nvSpPr>
        <p:spPr>
          <a:xfrm>
            <a:off x="4010040" y="3392640"/>
            <a:ext cx="1440" cy="18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5"/>
          <p:cNvSpPr/>
          <p:nvPr/>
        </p:nvSpPr>
        <p:spPr>
          <a:xfrm>
            <a:off x="3973680" y="3486240"/>
            <a:ext cx="74520" cy="82440"/>
          </a:xfrm>
          <a:custGeom>
            <a:avLst/>
            <a:gdLst/>
            <a:ahLst/>
            <a:rect l="l" t="t" r="r" b="b"/>
            <a:pathLst>
              <a:path w="47" h="52">
                <a:moveTo>
                  <a:pt x="47" y="0"/>
                </a:moveTo>
                <a:lnTo>
                  <a:pt x="23" y="52"/>
                </a:lnTo>
                <a:lnTo>
                  <a:pt x="0" y="0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6"/>
          <p:cNvSpPr/>
          <p:nvPr/>
        </p:nvSpPr>
        <p:spPr>
          <a:xfrm>
            <a:off x="4109760" y="3238560"/>
            <a:ext cx="6087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1: look up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3" name="Line 17"/>
          <p:cNvSpPr/>
          <p:nvPr/>
        </p:nvSpPr>
        <p:spPr>
          <a:xfrm>
            <a:off x="3708360" y="3498840"/>
            <a:ext cx="1800" cy="189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8"/>
          <p:cNvSpPr/>
          <p:nvPr/>
        </p:nvSpPr>
        <p:spPr>
          <a:xfrm>
            <a:off x="3672000" y="3510000"/>
            <a:ext cx="74520" cy="82440"/>
          </a:xfrm>
          <a:custGeom>
            <a:avLst/>
            <a:gdLst/>
            <a:ahLst/>
            <a:rect l="l" t="t" r="r" b="b"/>
            <a:pathLst>
              <a:path w="47" h="52">
                <a:moveTo>
                  <a:pt x="0" y="52"/>
                </a:moveTo>
                <a:lnTo>
                  <a:pt x="23" y="0"/>
                </a:lnTo>
                <a:lnTo>
                  <a:pt x="47" y="52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9"/>
          <p:cNvSpPr/>
          <p:nvPr/>
        </p:nvSpPr>
        <p:spPr>
          <a:xfrm>
            <a:off x="2863800" y="3344760"/>
            <a:ext cx="6879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2: title data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6" name="Line 20"/>
          <p:cNvSpPr/>
          <p:nvPr/>
        </p:nvSpPr>
        <p:spPr>
          <a:xfrm>
            <a:off x="4300560" y="2708280"/>
            <a:ext cx="243828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1"/>
          <p:cNvSpPr/>
          <p:nvPr/>
        </p:nvSpPr>
        <p:spPr>
          <a:xfrm>
            <a:off x="6373800" y="2565360"/>
            <a:ext cx="20160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22"/>
          <p:cNvSpPr/>
          <p:nvPr/>
        </p:nvSpPr>
        <p:spPr>
          <a:xfrm>
            <a:off x="6475320" y="2530440"/>
            <a:ext cx="87480" cy="71640"/>
          </a:xfrm>
          <a:custGeom>
            <a:avLst/>
            <a:gdLst/>
            <a:ahLst/>
            <a:rect l="l" t="t" r="r" b="b"/>
            <a:pathLst>
              <a:path w="55" h="45">
                <a:moveTo>
                  <a:pt x="0" y="0"/>
                </a:moveTo>
                <a:lnTo>
                  <a:pt x="55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23"/>
          <p:cNvSpPr/>
          <p:nvPr/>
        </p:nvSpPr>
        <p:spPr>
          <a:xfrm>
            <a:off x="4330080" y="2317680"/>
            <a:ext cx="18266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3 : [not available] reserve title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0" name="CustomShape 24"/>
          <p:cNvSpPr/>
          <p:nvPr/>
        </p:nvSpPr>
        <p:spPr>
          <a:xfrm>
            <a:off x="4249800" y="2849400"/>
            <a:ext cx="3030480" cy="1557360"/>
          </a:xfrm>
          <a:custGeom>
            <a:avLst/>
            <a:gdLst/>
            <a:ahLst/>
            <a:rect l="l" t="t" r="r" b="b"/>
            <a:pathLst>
              <a:path w="1909" h="981">
                <a:moveTo>
                  <a:pt x="0" y="981"/>
                </a:moveTo>
                <a:lnTo>
                  <a:pt x="1909" y="981"/>
                </a:lnTo>
                <a:lnTo>
                  <a:pt x="1909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25"/>
          <p:cNvSpPr/>
          <p:nvPr/>
        </p:nvSpPr>
        <p:spPr>
          <a:xfrm>
            <a:off x="6122880" y="426564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6"/>
          <p:cNvSpPr/>
          <p:nvPr/>
        </p:nvSpPr>
        <p:spPr>
          <a:xfrm>
            <a:off x="6222960" y="4230720"/>
            <a:ext cx="88920" cy="69840"/>
          </a:xfrm>
          <a:custGeom>
            <a:avLst/>
            <a:gdLst/>
            <a:ahLst/>
            <a:rect l="l" t="t" r="r" b="b"/>
            <a:pathLst>
              <a:path w="56" h="44">
                <a:moveTo>
                  <a:pt x="0" y="0"/>
                </a:moveTo>
                <a:lnTo>
                  <a:pt x="56" y="22"/>
                </a:lnTo>
                <a:lnTo>
                  <a:pt x="0" y="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7"/>
          <p:cNvSpPr/>
          <p:nvPr/>
        </p:nvSpPr>
        <p:spPr>
          <a:xfrm>
            <a:off x="5049360" y="4017960"/>
            <a:ext cx="9777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4 : title returned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4" name="Line 28"/>
          <p:cNvSpPr/>
          <p:nvPr/>
        </p:nvSpPr>
        <p:spPr>
          <a:xfrm>
            <a:off x="6273720" y="454824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9"/>
          <p:cNvSpPr/>
          <p:nvPr/>
        </p:nvSpPr>
        <p:spPr>
          <a:xfrm>
            <a:off x="6286680" y="4513320"/>
            <a:ext cx="87120" cy="71280"/>
          </a:xfrm>
          <a:custGeom>
            <a:avLst/>
            <a:gdLst/>
            <a:ahLst/>
            <a:rect l="l" t="t" r="r" b="b"/>
            <a:pathLst>
              <a:path w="55" h="45">
                <a:moveTo>
                  <a:pt x="55" y="45"/>
                </a:moveTo>
                <a:lnTo>
                  <a:pt x="0" y="22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0"/>
          <p:cNvSpPr/>
          <p:nvPr/>
        </p:nvSpPr>
        <p:spPr>
          <a:xfrm>
            <a:off x="5478840" y="4606920"/>
            <a:ext cx="7185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5 : hold title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7" name="Line 31"/>
          <p:cNvSpPr/>
          <p:nvPr/>
        </p:nvSpPr>
        <p:spPr>
          <a:xfrm>
            <a:off x="2703600" y="3179880"/>
            <a:ext cx="1440" cy="18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2"/>
          <p:cNvSpPr/>
          <p:nvPr/>
        </p:nvSpPr>
        <p:spPr>
          <a:xfrm>
            <a:off x="2665440" y="3273480"/>
            <a:ext cx="76320" cy="82440"/>
          </a:xfrm>
          <a:custGeom>
            <a:avLst/>
            <a:gdLst/>
            <a:ahLst/>
            <a:rect l="l" t="t" r="r" b="b"/>
            <a:pathLst>
              <a:path w="48" h="52">
                <a:moveTo>
                  <a:pt x="48" y="0"/>
                </a:moveTo>
                <a:lnTo>
                  <a:pt x="24" y="52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33"/>
          <p:cNvSpPr/>
          <p:nvPr/>
        </p:nvSpPr>
        <p:spPr>
          <a:xfrm>
            <a:off x="1631160" y="3025800"/>
            <a:ext cx="88308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6 : borrow title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0" name="Line 34"/>
          <p:cNvSpPr/>
          <p:nvPr/>
        </p:nvSpPr>
        <p:spPr>
          <a:xfrm>
            <a:off x="6273720" y="223524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5"/>
          <p:cNvSpPr/>
          <p:nvPr/>
        </p:nvSpPr>
        <p:spPr>
          <a:xfrm>
            <a:off x="6373800" y="2200320"/>
            <a:ext cx="88920" cy="71280"/>
          </a:xfrm>
          <a:custGeom>
            <a:avLst/>
            <a:gdLst/>
            <a:ahLst/>
            <a:rect l="l" t="t" r="r" b="b"/>
            <a:pathLst>
              <a:path w="56" h="45">
                <a:moveTo>
                  <a:pt x="0" y="0"/>
                </a:moveTo>
                <a:lnTo>
                  <a:pt x="56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6"/>
          <p:cNvSpPr/>
          <p:nvPr/>
        </p:nvSpPr>
        <p:spPr>
          <a:xfrm>
            <a:off x="4747680" y="1987560"/>
            <a:ext cx="13586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6: remove reservation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3" name="Line 37"/>
          <p:cNvSpPr/>
          <p:nvPr/>
        </p:nvSpPr>
        <p:spPr>
          <a:xfrm>
            <a:off x="5972040" y="289728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8"/>
          <p:cNvSpPr/>
          <p:nvPr/>
        </p:nvSpPr>
        <p:spPr>
          <a:xfrm>
            <a:off x="5985000" y="2860560"/>
            <a:ext cx="87120" cy="71640"/>
          </a:xfrm>
          <a:custGeom>
            <a:avLst/>
            <a:gdLst/>
            <a:ahLst/>
            <a:rect l="l" t="t" r="r" b="b"/>
            <a:pathLst>
              <a:path w="55" h="45">
                <a:moveTo>
                  <a:pt x="55" y="45"/>
                </a:moveTo>
                <a:lnTo>
                  <a:pt x="0" y="23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9"/>
          <p:cNvSpPr/>
          <p:nvPr/>
        </p:nvSpPr>
        <p:spPr>
          <a:xfrm>
            <a:off x="4890240" y="2955960"/>
            <a:ext cx="96552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</a:rPr>
              <a:t>5: title available</a:t>
            </a:r>
            <a:endParaRPr b="0" lang="en-IN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6" name="CustomShape 40"/>
          <p:cNvSpPr/>
          <p:nvPr/>
        </p:nvSpPr>
        <p:spPr>
          <a:xfrm>
            <a:off x="1295280" y="5029200"/>
            <a:ext cx="76201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Shows the relationship between objects and the order of messages passed between  them. 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between them.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The objects are listed as rectangles and arrows indicate the messages being passed          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The numbers next to the messages are called sequence numbers. They show the sequence    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of the messages as they are passed between the objects. 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convey the same information as sequence diagrams, but focus on object roles instead of the   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time sequence</a:t>
            </a: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Arial"/>
              </a:rPr>
              <a:t>.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  <a:p>
            <a:pPr/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130" dur="indefinite" restart="never" nodeType="tmRoot">
          <p:childTnLst>
            <p:seq>
              <p:cTn id="1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56840" y="380520"/>
            <a:ext cx="7149960" cy="10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State Diagrams</a:t>
            </a:r>
            <a:br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ffffff"/>
                </a:solidFill>
                <a:latin typeface="Tahoma"/>
              </a:rPr>
              <a:t>Billing Example)</a:t>
            </a:r>
            <a:endParaRPr b="0" lang="en-IN" sz="2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133720" y="1676520"/>
            <a:ext cx="594360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State Diagrams show the sequences of states an object goes through during its life cycle in response to stimuli, together with its responses and actions; an abstraction of all possible behaviors.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200400" y="4013280"/>
            <a:ext cx="977760" cy="380880"/>
          </a:xfrm>
          <a:prstGeom prst="flowChartAlternateProcess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Unpaid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1714680" y="4076640"/>
            <a:ext cx="304560" cy="304920"/>
          </a:xfrm>
          <a:prstGeom prst="ellipse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"/>
          <p:cNvSpPr/>
          <p:nvPr/>
        </p:nvSpPr>
        <p:spPr>
          <a:xfrm>
            <a:off x="7709040" y="4064040"/>
            <a:ext cx="304560" cy="304920"/>
          </a:xfrm>
          <a:prstGeom prst="ellipse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6"/>
          <p:cNvSpPr/>
          <p:nvPr/>
        </p:nvSpPr>
        <p:spPr>
          <a:xfrm>
            <a:off x="7632720" y="3987720"/>
            <a:ext cx="457200" cy="45720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7"/>
          <p:cNvSpPr/>
          <p:nvPr/>
        </p:nvSpPr>
        <p:spPr>
          <a:xfrm>
            <a:off x="1447920" y="3556080"/>
            <a:ext cx="990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Start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7543800" y="3479760"/>
            <a:ext cx="685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End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5194440" y="4038480"/>
            <a:ext cx="990360" cy="381240"/>
          </a:xfrm>
          <a:prstGeom prst="flowChartAlternateProcess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Paid</a:t>
            </a:r>
            <a:endParaRPr b="0" lang="en-IN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6" name="Line 10"/>
          <p:cNvSpPr/>
          <p:nvPr/>
        </p:nvSpPr>
        <p:spPr>
          <a:xfrm>
            <a:off x="2057400" y="4191120"/>
            <a:ext cx="1143000" cy="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1"/>
          <p:cNvSpPr/>
          <p:nvPr/>
        </p:nvSpPr>
        <p:spPr>
          <a:xfrm>
            <a:off x="1979640" y="4343400"/>
            <a:ext cx="13237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Invoice  created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8" name="Line 12"/>
          <p:cNvSpPr/>
          <p:nvPr/>
        </p:nvSpPr>
        <p:spPr>
          <a:xfrm>
            <a:off x="4191120" y="4191120"/>
            <a:ext cx="990360" cy="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3"/>
          <p:cNvSpPr/>
          <p:nvPr/>
        </p:nvSpPr>
        <p:spPr>
          <a:xfrm>
            <a:off x="4343400" y="4343400"/>
            <a:ext cx="6681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paying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0" name="Line 14"/>
          <p:cNvSpPr/>
          <p:nvPr/>
        </p:nvSpPr>
        <p:spPr>
          <a:xfrm>
            <a:off x="6172200" y="4191120"/>
            <a:ext cx="1447920" cy="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5"/>
          <p:cNvSpPr/>
          <p:nvPr/>
        </p:nvSpPr>
        <p:spPr>
          <a:xfrm>
            <a:off x="6167880" y="4343400"/>
            <a:ext cx="15217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Invoice destroying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132" dur="indefinite" restart="never" nodeType="tmRoot">
          <p:childTnLst>
            <p:seq>
              <p:cTn id="1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State Diagrams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 </a:t>
            </a:r>
            <a:br/>
            <a:r>
              <a:rPr b="0" lang="en-IN" sz="2400" spc="-1" strike="noStrike">
                <a:solidFill>
                  <a:srgbClr val="e5ffff"/>
                </a:solidFill>
                <a:latin typeface="Tahoma"/>
              </a:rPr>
              <a:t>(Traffic light example)</a:t>
            </a:r>
            <a:endParaRPr b="0" lang="en-IN" sz="2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4262400" y="1905120"/>
            <a:ext cx="2214720" cy="3657600"/>
          </a:xfrm>
          <a:custGeom>
            <a:avLst/>
            <a:gdLst/>
            <a:ahLst/>
            <a:rect l="l" t="t" r="r" b="b"/>
            <a:pathLst>
              <a:path w="1395" h="2304">
                <a:moveTo>
                  <a:pt x="0" y="0"/>
                </a:moveTo>
                <a:lnTo>
                  <a:pt x="1203" y="0"/>
                </a:lnTo>
                <a:lnTo>
                  <a:pt x="1203" y="240"/>
                </a:lnTo>
                <a:lnTo>
                  <a:pt x="1395" y="240"/>
                </a:lnTo>
                <a:lnTo>
                  <a:pt x="1197" y="0"/>
                </a:lnTo>
                <a:lnTo>
                  <a:pt x="1395" y="246"/>
                </a:lnTo>
                <a:lnTo>
                  <a:pt x="1395" y="2304"/>
                </a:lnTo>
                <a:lnTo>
                  <a:pt x="3" y="2304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"/>
          <p:cNvSpPr/>
          <p:nvPr/>
        </p:nvSpPr>
        <p:spPr>
          <a:xfrm>
            <a:off x="4495680" y="2590920"/>
            <a:ext cx="1600200" cy="838080"/>
          </a:xfrm>
          <a:custGeom>
            <a:avLst/>
            <a:gdLst/>
            <a:ahLst/>
            <a:rect l="0" t="0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solidFill>
            <a:srgbClr val="009999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"/>
          <p:cNvSpPr/>
          <p:nvPr/>
        </p:nvSpPr>
        <p:spPr>
          <a:xfrm>
            <a:off x="4495680" y="3581280"/>
            <a:ext cx="1600200" cy="838440"/>
          </a:xfrm>
          <a:custGeom>
            <a:avLst/>
            <a:gdLst/>
            <a:ahLst/>
            <a:rect l="0" t="0" r="r" b="b"/>
            <a:pathLst>
              <a:path w="4447" h="2331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1"/>
                </a:lnTo>
                <a:cubicBezTo>
                  <a:pt x="0" y="2135"/>
                  <a:pt x="194" y="2330"/>
                  <a:pt x="388" y="2330"/>
                </a:cubicBezTo>
                <a:lnTo>
                  <a:pt x="4057" y="2330"/>
                </a:lnTo>
                <a:cubicBezTo>
                  <a:pt x="4251" y="2330"/>
                  <a:pt x="4446" y="2135"/>
                  <a:pt x="4446" y="1941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solidFill>
            <a:srgbClr val="ffff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5"/>
          <p:cNvSpPr/>
          <p:nvPr/>
        </p:nvSpPr>
        <p:spPr>
          <a:xfrm>
            <a:off x="4495680" y="4572000"/>
            <a:ext cx="1600200" cy="838080"/>
          </a:xfrm>
          <a:custGeom>
            <a:avLst/>
            <a:gdLst/>
            <a:ahLst/>
            <a:rect l="0" t="0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solidFill>
            <a:srgbClr val="00ff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6"/>
          <p:cNvSpPr/>
          <p:nvPr/>
        </p:nvSpPr>
        <p:spPr>
          <a:xfrm>
            <a:off x="4361040" y="3790800"/>
            <a:ext cx="180792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9016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Yellow</a:t>
            </a:r>
            <a:endParaRPr b="0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CustomShape 7"/>
          <p:cNvSpPr/>
          <p:nvPr/>
        </p:nvSpPr>
        <p:spPr>
          <a:xfrm>
            <a:off x="4589280" y="2743200"/>
            <a:ext cx="141336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9016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Red</a:t>
            </a:r>
            <a:endParaRPr b="0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CustomShape 8"/>
          <p:cNvSpPr/>
          <p:nvPr/>
        </p:nvSpPr>
        <p:spPr>
          <a:xfrm>
            <a:off x="4360680" y="4781520"/>
            <a:ext cx="174996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9016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Green</a:t>
            </a:r>
            <a:endParaRPr b="0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0" name="CustomShape 9"/>
          <p:cNvSpPr/>
          <p:nvPr/>
        </p:nvSpPr>
        <p:spPr>
          <a:xfrm>
            <a:off x="4054680" y="2017800"/>
            <a:ext cx="23536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901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Traffic Light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Line 10"/>
          <p:cNvSpPr/>
          <p:nvPr/>
        </p:nvSpPr>
        <p:spPr>
          <a:xfrm>
            <a:off x="3962520" y="2590920"/>
            <a:ext cx="457200" cy="380880"/>
          </a:xfrm>
          <a:prstGeom prst="line">
            <a:avLst/>
          </a:prstGeom>
          <a:ln w="19080">
            <a:solidFill>
              <a:srgbClr val="009999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1"/>
          <p:cNvSpPr/>
          <p:nvPr/>
        </p:nvSpPr>
        <p:spPr>
          <a:xfrm>
            <a:off x="2759400" y="2362320"/>
            <a:ext cx="159156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9016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99"/>
                </a:solidFill>
                <a:latin typeface="Arial"/>
              </a:rPr>
              <a:t>State</a:t>
            </a:r>
            <a:endParaRPr b="0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CustomShape 12"/>
          <p:cNvSpPr/>
          <p:nvPr/>
        </p:nvSpPr>
        <p:spPr>
          <a:xfrm>
            <a:off x="4495680" y="2590920"/>
            <a:ext cx="1600200" cy="838080"/>
          </a:xfrm>
          <a:custGeom>
            <a:avLst/>
            <a:gdLst/>
            <a:ahLst/>
            <a:rect l="0" t="0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3"/>
          <p:cNvSpPr/>
          <p:nvPr/>
        </p:nvSpPr>
        <p:spPr>
          <a:xfrm>
            <a:off x="4495680" y="3581280"/>
            <a:ext cx="1600200" cy="838440"/>
          </a:xfrm>
          <a:custGeom>
            <a:avLst/>
            <a:gdLst/>
            <a:ahLst/>
            <a:rect l="0" t="0" r="r" b="b"/>
            <a:pathLst>
              <a:path w="4447" h="2331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1"/>
                </a:lnTo>
                <a:cubicBezTo>
                  <a:pt x="0" y="2135"/>
                  <a:pt x="194" y="2330"/>
                  <a:pt x="388" y="2330"/>
                </a:cubicBezTo>
                <a:lnTo>
                  <a:pt x="4057" y="2330"/>
                </a:lnTo>
                <a:cubicBezTo>
                  <a:pt x="4251" y="2330"/>
                  <a:pt x="4446" y="2135"/>
                  <a:pt x="4446" y="1941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4"/>
          <p:cNvSpPr/>
          <p:nvPr/>
        </p:nvSpPr>
        <p:spPr>
          <a:xfrm>
            <a:off x="4495680" y="4572000"/>
            <a:ext cx="1600200" cy="838080"/>
          </a:xfrm>
          <a:custGeom>
            <a:avLst/>
            <a:gdLst/>
            <a:ahLst/>
            <a:rect l="0" t="0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56" name="Line 15"/>
          <p:cNvCxnSpPr>
            <a:stCxn id="546" idx="3"/>
            <a:endCxn id="545" idx="3"/>
          </p:cNvCxnSpPr>
          <p:nvPr/>
        </p:nvCxnSpPr>
        <p:spPr>
          <a:xfrm flipV="1">
            <a:off x="6095880" y="4000320"/>
            <a:ext cx="360" cy="991080"/>
          </a:xfrm>
          <a:prstGeom prst="curvedConnector3">
            <a:avLst/>
          </a:prstGeom>
          <a:ln w="19080">
            <a:solidFill>
              <a:srgbClr val="ffffff"/>
            </a:solidFill>
            <a:miter/>
            <a:tailEnd len="lg" type="arrow" w="lg"/>
          </a:ln>
        </p:spPr>
      </p:cxnSp>
      <p:cxnSp>
        <p:nvCxnSpPr>
          <p:cNvPr id="557" name="Line 16"/>
          <p:cNvCxnSpPr/>
          <p:nvPr/>
        </p:nvCxnSpPr>
        <p:spPr>
          <a:xfrm flipV="1">
            <a:off x="6095520" y="2971440"/>
            <a:ext cx="2520" cy="991440"/>
          </a:xfrm>
          <a:prstGeom prst="curvedConnector3">
            <a:avLst/>
          </a:prstGeom>
          <a:ln w="19080">
            <a:solidFill>
              <a:srgbClr val="ffffff"/>
            </a:solidFill>
            <a:miter/>
            <a:tailEnd len="lg" type="arrow" w="lg"/>
          </a:ln>
        </p:spPr>
      </p:cxnSp>
      <p:cxnSp>
        <p:nvCxnSpPr>
          <p:cNvPr id="558" name="Line 17"/>
          <p:cNvCxnSpPr>
            <a:stCxn id="553" idx="1"/>
            <a:endCxn id="546" idx="1"/>
          </p:cNvCxnSpPr>
          <p:nvPr/>
        </p:nvCxnSpPr>
        <p:spPr>
          <a:xfrm>
            <a:off x="4495680" y="3009960"/>
            <a:ext cx="360" cy="1981440"/>
          </a:xfrm>
          <a:prstGeom prst="curvedConnector3">
            <a:avLst/>
          </a:prstGeom>
          <a:ln w="19080">
            <a:solidFill>
              <a:srgbClr val="ffffff"/>
            </a:solidFill>
            <a:miter/>
            <a:tailEnd len="lg" type="arrow" w="lg"/>
          </a:ln>
        </p:spPr>
      </p:cxnSp>
      <p:sp>
        <p:nvSpPr>
          <p:cNvPr id="559" name="CustomShape 18"/>
          <p:cNvSpPr/>
          <p:nvPr/>
        </p:nvSpPr>
        <p:spPr>
          <a:xfrm>
            <a:off x="1465200" y="2895480"/>
            <a:ext cx="2324520" cy="4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9016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33cc33"/>
                </a:solidFill>
                <a:latin typeface="Arial"/>
              </a:rPr>
              <a:t>Tra</a:t>
            </a:r>
            <a:r>
              <a:rPr b="0" lang="en-IN" sz="2800" spc="-1" strike="noStrike">
                <a:solidFill>
                  <a:srgbClr val="33cc33"/>
                </a:solidFill>
                <a:latin typeface="Arial"/>
              </a:rPr>
              <a:t>n</a:t>
            </a:r>
            <a:r>
              <a:rPr b="0" lang="en-IN" sz="2800" spc="-1" strike="noStrike">
                <a:solidFill>
                  <a:srgbClr val="33cc33"/>
                </a:solidFill>
                <a:latin typeface="Arial"/>
              </a:rPr>
              <a:t>si</a:t>
            </a:r>
            <a:r>
              <a:rPr b="0" lang="en-IN" sz="2800" spc="-1" strike="noStrike">
                <a:solidFill>
                  <a:srgbClr val="33cc33"/>
                </a:solidFill>
                <a:latin typeface="Arial"/>
              </a:rPr>
              <a:t>ti</a:t>
            </a:r>
            <a:r>
              <a:rPr b="0" lang="en-IN" sz="2800" spc="-1" strike="noStrike">
                <a:solidFill>
                  <a:srgbClr val="33cc33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33cc33"/>
                </a:solidFill>
                <a:latin typeface="Arial"/>
              </a:rPr>
              <a:t>n</a:t>
            </a:r>
            <a:endParaRPr b="0" lang="en-IN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0" name="Line 19"/>
          <p:cNvSpPr/>
          <p:nvPr/>
        </p:nvSpPr>
        <p:spPr>
          <a:xfrm>
            <a:off x="3429000" y="3124080"/>
            <a:ext cx="762120" cy="0"/>
          </a:xfrm>
          <a:prstGeom prst="line">
            <a:avLst/>
          </a:prstGeom>
          <a:ln w="19080">
            <a:solidFill>
              <a:srgbClr val="339966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0"/>
          <p:cNvSpPr/>
          <p:nvPr/>
        </p:nvSpPr>
        <p:spPr>
          <a:xfrm>
            <a:off x="6705720" y="2057400"/>
            <a:ext cx="228600" cy="2286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62" name="Line 21"/>
          <p:cNvCxnSpPr>
            <a:stCxn id="561" idx="4"/>
            <a:endCxn id="544" idx="3"/>
          </p:cNvCxnSpPr>
          <p:nvPr/>
        </p:nvCxnSpPr>
        <p:spPr>
          <a:xfrm flipH="1">
            <a:off x="6095880" y="2286000"/>
            <a:ext cx="724680" cy="724320"/>
          </a:xfrm>
          <a:prstGeom prst="curvedConnector3">
            <a:avLst/>
          </a:prstGeom>
          <a:ln w="19080">
            <a:solidFill>
              <a:srgbClr val="ffffff"/>
            </a:solidFill>
            <a:miter/>
            <a:tailEnd len="lg" type="arrow" w="lg"/>
          </a:ln>
        </p:spPr>
      </p:cxnSp>
      <p:sp>
        <p:nvSpPr>
          <p:cNvPr id="563" name="CustomShape 22"/>
          <p:cNvSpPr/>
          <p:nvPr/>
        </p:nvSpPr>
        <p:spPr>
          <a:xfrm rot="6828600">
            <a:off x="5880240" y="4177440"/>
            <a:ext cx="1219320" cy="941400"/>
          </a:xfrm>
          <a:custGeom>
            <a:avLst/>
            <a:gdLst/>
            <a:ahLst/>
            <a:rect l="0" t="0" r="r" b="b"/>
            <a:pathLst>
              <a:path w="3389" h="1312">
                <a:moveTo>
                  <a:pt x="0" y="1311"/>
                </a:moveTo>
                <a:lnTo>
                  <a:pt x="2" y="1245"/>
                </a:lnTo>
                <a:lnTo>
                  <a:pt x="9" y="1179"/>
                </a:lnTo>
                <a:lnTo>
                  <a:pt x="19" y="1113"/>
                </a:lnTo>
                <a:lnTo>
                  <a:pt x="34" y="1048"/>
                </a:lnTo>
                <a:lnTo>
                  <a:pt x="54" y="983"/>
                </a:lnTo>
                <a:lnTo>
                  <a:pt x="78" y="919"/>
                </a:lnTo>
                <a:lnTo>
                  <a:pt x="105" y="856"/>
                </a:lnTo>
                <a:lnTo>
                  <a:pt x="136" y="794"/>
                </a:lnTo>
                <a:lnTo>
                  <a:pt x="172" y="734"/>
                </a:lnTo>
                <a:lnTo>
                  <a:pt x="212" y="675"/>
                </a:lnTo>
                <a:lnTo>
                  <a:pt x="255" y="618"/>
                </a:lnTo>
                <a:lnTo>
                  <a:pt x="303" y="563"/>
                </a:lnTo>
                <a:lnTo>
                  <a:pt x="352" y="509"/>
                </a:lnTo>
                <a:lnTo>
                  <a:pt x="408" y="458"/>
                </a:lnTo>
                <a:lnTo>
                  <a:pt x="464" y="409"/>
                </a:lnTo>
                <a:lnTo>
                  <a:pt x="526" y="362"/>
                </a:lnTo>
                <a:lnTo>
                  <a:pt x="589" y="318"/>
                </a:lnTo>
                <a:lnTo>
                  <a:pt x="656" y="275"/>
                </a:lnTo>
                <a:lnTo>
                  <a:pt x="725" y="236"/>
                </a:lnTo>
                <a:lnTo>
                  <a:pt x="796" y="200"/>
                </a:lnTo>
                <a:lnTo>
                  <a:pt x="871" y="166"/>
                </a:lnTo>
                <a:lnTo>
                  <a:pt x="946" y="136"/>
                </a:lnTo>
                <a:lnTo>
                  <a:pt x="1024" y="107"/>
                </a:lnTo>
                <a:lnTo>
                  <a:pt x="1104" y="82"/>
                </a:lnTo>
                <a:lnTo>
                  <a:pt x="1185" y="61"/>
                </a:lnTo>
                <a:lnTo>
                  <a:pt x="1267" y="43"/>
                </a:lnTo>
                <a:lnTo>
                  <a:pt x="1351" y="27"/>
                </a:lnTo>
                <a:lnTo>
                  <a:pt x="1435" y="15"/>
                </a:lnTo>
                <a:lnTo>
                  <a:pt x="1521" y="8"/>
                </a:lnTo>
                <a:lnTo>
                  <a:pt x="1606" y="2"/>
                </a:lnTo>
                <a:lnTo>
                  <a:pt x="1692" y="0"/>
                </a:lnTo>
                <a:lnTo>
                  <a:pt x="1778" y="2"/>
                </a:lnTo>
                <a:lnTo>
                  <a:pt x="1863" y="7"/>
                </a:lnTo>
                <a:lnTo>
                  <a:pt x="1949" y="15"/>
                </a:lnTo>
                <a:lnTo>
                  <a:pt x="2033" y="27"/>
                </a:lnTo>
                <a:lnTo>
                  <a:pt x="2117" y="41"/>
                </a:lnTo>
                <a:lnTo>
                  <a:pt x="2199" y="59"/>
                </a:lnTo>
                <a:lnTo>
                  <a:pt x="2280" y="80"/>
                </a:lnTo>
                <a:lnTo>
                  <a:pt x="2360" y="105"/>
                </a:lnTo>
                <a:lnTo>
                  <a:pt x="2438" y="133"/>
                </a:lnTo>
                <a:lnTo>
                  <a:pt x="2514" y="163"/>
                </a:lnTo>
                <a:lnTo>
                  <a:pt x="2588" y="196"/>
                </a:lnTo>
                <a:lnTo>
                  <a:pt x="2660" y="232"/>
                </a:lnTo>
                <a:lnTo>
                  <a:pt x="2729" y="273"/>
                </a:lnTo>
                <a:lnTo>
                  <a:pt x="2796" y="314"/>
                </a:lnTo>
                <a:lnTo>
                  <a:pt x="2859" y="359"/>
                </a:lnTo>
                <a:lnTo>
                  <a:pt x="2920" y="405"/>
                </a:lnTo>
                <a:lnTo>
                  <a:pt x="2978" y="454"/>
                </a:lnTo>
                <a:lnTo>
                  <a:pt x="3032" y="505"/>
                </a:lnTo>
                <a:lnTo>
                  <a:pt x="3083" y="559"/>
                </a:lnTo>
                <a:lnTo>
                  <a:pt x="3131" y="613"/>
                </a:lnTo>
                <a:lnTo>
                  <a:pt x="3174" y="671"/>
                </a:lnTo>
                <a:lnTo>
                  <a:pt x="3214" y="730"/>
                </a:lnTo>
                <a:lnTo>
                  <a:pt x="3250" y="789"/>
                </a:lnTo>
                <a:lnTo>
                  <a:pt x="3282" y="851"/>
                </a:lnTo>
                <a:lnTo>
                  <a:pt x="3310" y="914"/>
                </a:lnTo>
                <a:lnTo>
                  <a:pt x="3334" y="977"/>
                </a:lnTo>
                <a:lnTo>
                  <a:pt x="3353" y="1042"/>
                </a:lnTo>
                <a:lnTo>
                  <a:pt x="3367" y="1108"/>
                </a:lnTo>
                <a:lnTo>
                  <a:pt x="3379" y="1173"/>
                </a:lnTo>
                <a:lnTo>
                  <a:pt x="3386" y="1240"/>
                </a:lnTo>
                <a:lnTo>
                  <a:pt x="3388" y="1305"/>
                </a:ln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1" strike="noStrike">
                <a:latin typeface="Arial"/>
              </a:rPr>
              <a:t>Green </a:t>
            </a:r>
            <a:r>
              <a:rPr b="0" lang="en-IN" sz="1600" spc="1" strike="noStrike">
                <a:latin typeface="Arial"/>
              </a:rPr>
              <a:t>timer </a:t>
            </a:r>
            <a:r>
              <a:rPr b="0" lang="en-IN" sz="1600" spc="1" strike="noStrike">
                <a:latin typeface="Arial"/>
              </a:rPr>
              <a:t>expire</a:t>
            </a:r>
            <a:r>
              <a:rPr b="0" lang="en-IN" sz="1600" spc="1" strike="noStrike">
                <a:latin typeface="Arial"/>
              </a:rPr>
              <a:t>s</a:t>
            </a:r>
            <a:endParaRPr b="0" lang="en-IN" sz="1600" spc="1" strike="noStrike">
              <a:latin typeface="Arial"/>
              <a:ea typeface="Arial"/>
            </a:endParaRPr>
          </a:p>
        </p:txBody>
      </p:sp>
      <p:sp>
        <p:nvSpPr>
          <p:cNvPr id="564" name="CustomShape 23"/>
          <p:cNvSpPr/>
          <p:nvPr/>
        </p:nvSpPr>
        <p:spPr>
          <a:xfrm rot="5913600">
            <a:off x="6095880" y="2971440"/>
            <a:ext cx="914400" cy="914400"/>
          </a:xfrm>
          <a:custGeom>
            <a:avLst/>
            <a:gdLst/>
            <a:ahLst/>
            <a:rect l="0" t="0" r="r" b="b"/>
            <a:pathLst>
              <a:path w="2541" h="1272">
                <a:moveTo>
                  <a:pt x="0" y="1271"/>
                </a:moveTo>
                <a:lnTo>
                  <a:pt x="2" y="1207"/>
                </a:lnTo>
                <a:lnTo>
                  <a:pt x="7" y="1143"/>
                </a:lnTo>
                <a:lnTo>
                  <a:pt x="15" y="1079"/>
                </a:lnTo>
                <a:lnTo>
                  <a:pt x="26" y="1016"/>
                </a:lnTo>
                <a:lnTo>
                  <a:pt x="41" y="954"/>
                </a:lnTo>
                <a:lnTo>
                  <a:pt x="58" y="891"/>
                </a:lnTo>
                <a:lnTo>
                  <a:pt x="79" y="831"/>
                </a:lnTo>
                <a:lnTo>
                  <a:pt x="103" y="770"/>
                </a:lnTo>
                <a:lnTo>
                  <a:pt x="130" y="713"/>
                </a:lnTo>
                <a:lnTo>
                  <a:pt x="159" y="655"/>
                </a:lnTo>
                <a:lnTo>
                  <a:pt x="191" y="599"/>
                </a:lnTo>
                <a:lnTo>
                  <a:pt x="228" y="545"/>
                </a:lnTo>
                <a:lnTo>
                  <a:pt x="265" y="494"/>
                </a:lnTo>
                <a:lnTo>
                  <a:pt x="306" y="444"/>
                </a:lnTo>
                <a:lnTo>
                  <a:pt x="349" y="396"/>
                </a:lnTo>
                <a:lnTo>
                  <a:pt x="395" y="351"/>
                </a:lnTo>
                <a:lnTo>
                  <a:pt x="443" y="307"/>
                </a:lnTo>
                <a:lnTo>
                  <a:pt x="492" y="267"/>
                </a:lnTo>
                <a:lnTo>
                  <a:pt x="543" y="229"/>
                </a:lnTo>
                <a:lnTo>
                  <a:pt x="597" y="193"/>
                </a:lnTo>
                <a:lnTo>
                  <a:pt x="653" y="161"/>
                </a:lnTo>
                <a:lnTo>
                  <a:pt x="710" y="130"/>
                </a:lnTo>
                <a:lnTo>
                  <a:pt x="768" y="103"/>
                </a:lnTo>
                <a:lnTo>
                  <a:pt x="828" y="80"/>
                </a:lnTo>
                <a:lnTo>
                  <a:pt x="889" y="59"/>
                </a:lnTo>
                <a:lnTo>
                  <a:pt x="951" y="41"/>
                </a:lnTo>
                <a:lnTo>
                  <a:pt x="1013" y="27"/>
                </a:lnTo>
                <a:lnTo>
                  <a:pt x="1077" y="15"/>
                </a:lnTo>
                <a:lnTo>
                  <a:pt x="1141" y="7"/>
                </a:lnTo>
                <a:lnTo>
                  <a:pt x="1205" y="3"/>
                </a:lnTo>
                <a:lnTo>
                  <a:pt x="1269" y="0"/>
                </a:lnTo>
                <a:lnTo>
                  <a:pt x="1333" y="3"/>
                </a:lnTo>
                <a:lnTo>
                  <a:pt x="1397" y="7"/>
                </a:lnTo>
                <a:lnTo>
                  <a:pt x="1461" y="16"/>
                </a:lnTo>
                <a:lnTo>
                  <a:pt x="1525" y="26"/>
                </a:lnTo>
                <a:lnTo>
                  <a:pt x="1587" y="41"/>
                </a:lnTo>
                <a:lnTo>
                  <a:pt x="1649" y="58"/>
                </a:lnTo>
                <a:lnTo>
                  <a:pt x="1710" y="79"/>
                </a:lnTo>
                <a:lnTo>
                  <a:pt x="1770" y="103"/>
                </a:lnTo>
                <a:lnTo>
                  <a:pt x="1828" y="130"/>
                </a:lnTo>
                <a:lnTo>
                  <a:pt x="1885" y="160"/>
                </a:lnTo>
                <a:lnTo>
                  <a:pt x="1941" y="192"/>
                </a:lnTo>
                <a:lnTo>
                  <a:pt x="1995" y="228"/>
                </a:lnTo>
                <a:lnTo>
                  <a:pt x="2046" y="266"/>
                </a:lnTo>
                <a:lnTo>
                  <a:pt x="2096" y="306"/>
                </a:lnTo>
                <a:lnTo>
                  <a:pt x="2144" y="349"/>
                </a:lnTo>
                <a:lnTo>
                  <a:pt x="2189" y="395"/>
                </a:lnTo>
                <a:lnTo>
                  <a:pt x="2233" y="443"/>
                </a:lnTo>
                <a:lnTo>
                  <a:pt x="2273" y="493"/>
                </a:lnTo>
                <a:lnTo>
                  <a:pt x="2311" y="544"/>
                </a:lnTo>
                <a:lnTo>
                  <a:pt x="2347" y="598"/>
                </a:lnTo>
                <a:lnTo>
                  <a:pt x="2379" y="654"/>
                </a:lnTo>
                <a:lnTo>
                  <a:pt x="2410" y="711"/>
                </a:lnTo>
                <a:lnTo>
                  <a:pt x="2437" y="768"/>
                </a:lnTo>
                <a:lnTo>
                  <a:pt x="2460" y="828"/>
                </a:lnTo>
                <a:lnTo>
                  <a:pt x="2482" y="890"/>
                </a:lnTo>
                <a:lnTo>
                  <a:pt x="2499" y="951"/>
                </a:lnTo>
                <a:lnTo>
                  <a:pt x="2513" y="1013"/>
                </a:lnTo>
                <a:lnTo>
                  <a:pt x="2525" y="1077"/>
                </a:lnTo>
                <a:lnTo>
                  <a:pt x="2533" y="1141"/>
                </a:lnTo>
                <a:lnTo>
                  <a:pt x="2537" y="1205"/>
                </a:lnTo>
                <a:lnTo>
                  <a:pt x="2540" y="1269"/>
                </a:ln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1" strike="noStrike">
                <a:latin typeface="Arial"/>
              </a:rPr>
              <a:t>Y</a:t>
            </a:r>
            <a:r>
              <a:rPr b="0" lang="en-IN" sz="1600" spc="1" strike="noStrike">
                <a:latin typeface="Arial"/>
              </a:rPr>
              <a:t>e</a:t>
            </a:r>
            <a:r>
              <a:rPr b="0" lang="en-IN" sz="1600" spc="1" strike="noStrike">
                <a:latin typeface="Arial"/>
              </a:rPr>
              <a:t>ll</a:t>
            </a:r>
            <a:r>
              <a:rPr b="0" lang="en-IN" sz="1600" spc="1" strike="noStrike">
                <a:latin typeface="Arial"/>
              </a:rPr>
              <a:t>o</a:t>
            </a:r>
            <a:r>
              <a:rPr b="0" lang="en-IN" sz="1600" spc="1" strike="noStrike">
                <a:latin typeface="Arial"/>
              </a:rPr>
              <a:t>w </a:t>
            </a:r>
            <a:r>
              <a:rPr b="0" lang="en-IN" sz="1600" spc="1" strike="noStrike">
                <a:latin typeface="Arial"/>
              </a:rPr>
              <a:t>ti</a:t>
            </a:r>
            <a:r>
              <a:rPr b="0" lang="en-IN" sz="1600" spc="1" strike="noStrike">
                <a:latin typeface="Arial"/>
              </a:rPr>
              <a:t>m</a:t>
            </a:r>
            <a:r>
              <a:rPr b="0" lang="en-IN" sz="1600" spc="1" strike="noStrike">
                <a:latin typeface="Arial"/>
              </a:rPr>
              <a:t>e</a:t>
            </a:r>
            <a:r>
              <a:rPr b="0" lang="en-IN" sz="1600" spc="1" strike="noStrike">
                <a:latin typeface="Arial"/>
              </a:rPr>
              <a:t>r </a:t>
            </a:r>
            <a:r>
              <a:rPr b="0" lang="en-IN" sz="1600" spc="1" strike="noStrike">
                <a:latin typeface="Arial"/>
              </a:rPr>
              <a:t>e</a:t>
            </a:r>
            <a:r>
              <a:rPr b="0" lang="en-IN" sz="1600" spc="1" strike="noStrike">
                <a:latin typeface="Arial"/>
              </a:rPr>
              <a:t>x</a:t>
            </a:r>
            <a:r>
              <a:rPr b="0" lang="en-IN" sz="1600" spc="1" strike="noStrike">
                <a:latin typeface="Arial"/>
              </a:rPr>
              <a:t>p</a:t>
            </a:r>
            <a:r>
              <a:rPr b="0" lang="en-IN" sz="1600" spc="1" strike="noStrike">
                <a:latin typeface="Arial"/>
              </a:rPr>
              <a:t>ir</a:t>
            </a:r>
            <a:r>
              <a:rPr b="0" lang="en-IN" sz="1600" spc="1" strike="noStrike">
                <a:latin typeface="Arial"/>
              </a:rPr>
              <a:t>e</a:t>
            </a:r>
            <a:r>
              <a:rPr b="0" lang="en-IN" sz="1600" spc="1" strike="noStrike">
                <a:latin typeface="Arial"/>
              </a:rPr>
              <a:t>s</a:t>
            </a:r>
            <a:endParaRPr b="0" lang="en-IN" sz="1600" spc="1" strike="noStrike">
              <a:latin typeface="Arial"/>
              <a:ea typeface="Arial"/>
            </a:endParaRPr>
          </a:p>
        </p:txBody>
      </p:sp>
      <p:sp>
        <p:nvSpPr>
          <p:cNvPr id="565" name="CustomShape 24"/>
          <p:cNvSpPr/>
          <p:nvPr/>
        </p:nvSpPr>
        <p:spPr>
          <a:xfrm rot="15716400">
            <a:off x="3274920" y="3863880"/>
            <a:ext cx="1371600" cy="609480"/>
          </a:xfrm>
          <a:custGeom>
            <a:avLst/>
            <a:gdLst/>
            <a:ahLst/>
            <a:rect l="0" t="0" r="r" b="b"/>
            <a:pathLst>
              <a:path w="3810" h="850">
                <a:moveTo>
                  <a:pt x="0" y="849"/>
                </a:moveTo>
                <a:lnTo>
                  <a:pt x="2" y="806"/>
                </a:lnTo>
                <a:lnTo>
                  <a:pt x="10" y="764"/>
                </a:lnTo>
                <a:lnTo>
                  <a:pt x="22" y="721"/>
                </a:lnTo>
                <a:lnTo>
                  <a:pt x="39" y="679"/>
                </a:lnTo>
                <a:lnTo>
                  <a:pt x="60" y="638"/>
                </a:lnTo>
                <a:lnTo>
                  <a:pt x="86" y="595"/>
                </a:lnTo>
                <a:lnTo>
                  <a:pt x="118" y="555"/>
                </a:lnTo>
                <a:lnTo>
                  <a:pt x="153" y="515"/>
                </a:lnTo>
                <a:lnTo>
                  <a:pt x="195" y="476"/>
                </a:lnTo>
                <a:lnTo>
                  <a:pt x="238" y="438"/>
                </a:lnTo>
                <a:lnTo>
                  <a:pt x="287" y="401"/>
                </a:lnTo>
                <a:lnTo>
                  <a:pt x="340" y="365"/>
                </a:lnTo>
                <a:lnTo>
                  <a:pt x="398" y="331"/>
                </a:lnTo>
                <a:lnTo>
                  <a:pt x="459" y="297"/>
                </a:lnTo>
                <a:lnTo>
                  <a:pt x="523" y="264"/>
                </a:lnTo>
                <a:lnTo>
                  <a:pt x="592" y="235"/>
                </a:lnTo>
                <a:lnTo>
                  <a:pt x="663" y="205"/>
                </a:lnTo>
                <a:lnTo>
                  <a:pt x="738" y="178"/>
                </a:lnTo>
                <a:lnTo>
                  <a:pt x="816" y="153"/>
                </a:lnTo>
                <a:lnTo>
                  <a:pt x="896" y="129"/>
                </a:lnTo>
                <a:lnTo>
                  <a:pt x="979" y="107"/>
                </a:lnTo>
                <a:lnTo>
                  <a:pt x="1065" y="88"/>
                </a:lnTo>
                <a:lnTo>
                  <a:pt x="1152" y="70"/>
                </a:lnTo>
                <a:lnTo>
                  <a:pt x="1241" y="54"/>
                </a:lnTo>
                <a:lnTo>
                  <a:pt x="1333" y="40"/>
                </a:lnTo>
                <a:lnTo>
                  <a:pt x="1427" y="28"/>
                </a:lnTo>
                <a:lnTo>
                  <a:pt x="1520" y="18"/>
                </a:lnTo>
                <a:lnTo>
                  <a:pt x="1615" y="11"/>
                </a:lnTo>
                <a:lnTo>
                  <a:pt x="1711" y="4"/>
                </a:lnTo>
                <a:lnTo>
                  <a:pt x="1807" y="2"/>
                </a:lnTo>
                <a:lnTo>
                  <a:pt x="1903" y="0"/>
                </a:lnTo>
                <a:lnTo>
                  <a:pt x="1999" y="1"/>
                </a:lnTo>
                <a:lnTo>
                  <a:pt x="2097" y="4"/>
                </a:lnTo>
                <a:lnTo>
                  <a:pt x="2192" y="10"/>
                </a:lnTo>
                <a:lnTo>
                  <a:pt x="2287" y="16"/>
                </a:lnTo>
                <a:lnTo>
                  <a:pt x="2380" y="27"/>
                </a:lnTo>
                <a:lnTo>
                  <a:pt x="2474" y="39"/>
                </a:lnTo>
                <a:lnTo>
                  <a:pt x="2566" y="53"/>
                </a:lnTo>
                <a:lnTo>
                  <a:pt x="2654" y="68"/>
                </a:lnTo>
                <a:lnTo>
                  <a:pt x="2743" y="87"/>
                </a:lnTo>
                <a:lnTo>
                  <a:pt x="2829" y="106"/>
                </a:lnTo>
                <a:lnTo>
                  <a:pt x="2911" y="127"/>
                </a:lnTo>
                <a:lnTo>
                  <a:pt x="2992" y="151"/>
                </a:lnTo>
                <a:lnTo>
                  <a:pt x="3070" y="176"/>
                </a:lnTo>
                <a:lnTo>
                  <a:pt x="3145" y="203"/>
                </a:lnTo>
                <a:lnTo>
                  <a:pt x="3216" y="232"/>
                </a:lnTo>
                <a:lnTo>
                  <a:pt x="3284" y="262"/>
                </a:lnTo>
                <a:lnTo>
                  <a:pt x="3349" y="294"/>
                </a:lnTo>
                <a:lnTo>
                  <a:pt x="3409" y="328"/>
                </a:lnTo>
                <a:lnTo>
                  <a:pt x="3468" y="361"/>
                </a:lnTo>
                <a:lnTo>
                  <a:pt x="3521" y="398"/>
                </a:lnTo>
                <a:lnTo>
                  <a:pt x="3570" y="434"/>
                </a:lnTo>
                <a:lnTo>
                  <a:pt x="3614" y="473"/>
                </a:lnTo>
                <a:lnTo>
                  <a:pt x="3655" y="512"/>
                </a:lnTo>
                <a:lnTo>
                  <a:pt x="3690" y="551"/>
                </a:lnTo>
                <a:lnTo>
                  <a:pt x="3722" y="592"/>
                </a:lnTo>
                <a:lnTo>
                  <a:pt x="3748" y="634"/>
                </a:lnTo>
                <a:lnTo>
                  <a:pt x="3771" y="675"/>
                </a:lnTo>
                <a:lnTo>
                  <a:pt x="3787" y="717"/>
                </a:lnTo>
                <a:lnTo>
                  <a:pt x="3799" y="759"/>
                </a:lnTo>
                <a:lnTo>
                  <a:pt x="3807" y="803"/>
                </a:lnTo>
                <a:lnTo>
                  <a:pt x="3809" y="845"/>
                </a:ln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200" spc="1" strike="noStrike">
                <a:latin typeface="Arial Black"/>
              </a:rPr>
              <a:t>C</a:t>
            </a:r>
            <a:r>
              <a:rPr b="0" lang="en-IN" sz="1200" spc="1" strike="noStrike">
                <a:latin typeface="Arial Black"/>
              </a:rPr>
              <a:t>a</a:t>
            </a:r>
            <a:r>
              <a:rPr b="0" lang="en-IN" sz="1200" spc="1" strike="noStrike">
                <a:latin typeface="Arial Black"/>
              </a:rPr>
              <a:t>r </a:t>
            </a:r>
            <a:r>
              <a:rPr b="0" lang="en-IN" sz="1200" spc="1" strike="noStrike">
                <a:latin typeface="Arial Black"/>
              </a:rPr>
              <a:t>tr</a:t>
            </a:r>
            <a:r>
              <a:rPr b="0" lang="en-IN" sz="1200" spc="1" strike="noStrike">
                <a:latin typeface="Arial Black"/>
              </a:rPr>
              <a:t>ip</a:t>
            </a:r>
            <a:r>
              <a:rPr b="0" lang="en-IN" sz="1200" spc="1" strike="noStrike">
                <a:latin typeface="Arial Black"/>
              </a:rPr>
              <a:t>s </a:t>
            </a:r>
            <a:r>
              <a:rPr b="0" lang="en-IN" sz="1200" spc="1" strike="noStrike">
                <a:latin typeface="Arial Black"/>
              </a:rPr>
              <a:t>s</a:t>
            </a:r>
            <a:r>
              <a:rPr b="0" lang="en-IN" sz="1200" spc="1" strike="noStrike">
                <a:latin typeface="Arial Black"/>
              </a:rPr>
              <a:t>e</a:t>
            </a:r>
            <a:r>
              <a:rPr b="0" lang="en-IN" sz="1200" spc="1" strike="noStrike">
                <a:latin typeface="Arial Black"/>
              </a:rPr>
              <a:t>n</a:t>
            </a:r>
            <a:r>
              <a:rPr b="0" lang="en-IN" sz="1200" spc="1" strike="noStrike">
                <a:latin typeface="Arial Black"/>
              </a:rPr>
              <a:t>s</a:t>
            </a:r>
            <a:r>
              <a:rPr b="0" lang="en-IN" sz="1200" spc="1" strike="noStrike">
                <a:latin typeface="Arial Black"/>
              </a:rPr>
              <a:t>o</a:t>
            </a:r>
            <a:r>
              <a:rPr b="0" lang="en-IN" sz="1200" spc="1" strike="noStrike">
                <a:latin typeface="Arial Black"/>
              </a:rPr>
              <a:t>r</a:t>
            </a:r>
            <a:endParaRPr b="0" lang="en-IN" sz="1200" spc="1" strike="noStrike">
              <a:latin typeface="Arial Black"/>
              <a:ea typeface="Arial Black"/>
            </a:endParaRPr>
          </a:p>
        </p:txBody>
      </p:sp>
      <p:sp>
        <p:nvSpPr>
          <p:cNvPr id="566" name="Line 25"/>
          <p:cNvSpPr/>
          <p:nvPr/>
        </p:nvSpPr>
        <p:spPr>
          <a:xfrm flipV="1">
            <a:off x="2629080" y="4572000"/>
            <a:ext cx="838080" cy="990720"/>
          </a:xfrm>
          <a:prstGeom prst="line">
            <a:avLst/>
          </a:prstGeom>
          <a:ln w="19080">
            <a:solidFill>
              <a:srgbClr val="ffcc00"/>
            </a:solidFill>
            <a:miter/>
            <a:tailEnd len="lg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TextShape 26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90160" indent="-29016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cc9900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8" name="CustomShape 27"/>
          <p:cNvSpPr/>
          <p:nvPr/>
        </p:nvSpPr>
        <p:spPr>
          <a:xfrm>
            <a:off x="2209680" y="5562720"/>
            <a:ext cx="1143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Event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9" name="CustomShape 28"/>
          <p:cNvSpPr/>
          <p:nvPr/>
        </p:nvSpPr>
        <p:spPr>
          <a:xfrm>
            <a:off x="7010280" y="1905120"/>
            <a:ext cx="7621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Start</a:t>
            </a:r>
            <a:endParaRPr b="0" lang="en-IN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371600" y="838080"/>
            <a:ext cx="739152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UML Modeling Tools</a:t>
            </a:r>
            <a:r>
              <a:rPr b="1" lang="en-IN" sz="4400" spc="-1" strike="noStrike">
                <a:solidFill>
                  <a:srgbClr val="942c2c"/>
                </a:solidFill>
                <a:latin typeface="Arial"/>
              </a:rPr>
              <a:t> </a:t>
            </a:r>
            <a:br/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1193760" y="2120400"/>
            <a:ext cx="7416720" cy="37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Rational Rose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   (www.rational.com) by IBM</a:t>
            </a: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TogetherSoft Control Center, Borland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(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http://www.borland.com/together/index.html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)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ffcc00"/>
                </a:solidFill>
                <a:latin typeface="Arial"/>
              </a:rPr>
              <a:t>ArgoUML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(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free software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http://argouml.tigris.org/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)</a:t>
            </a: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OpenSource;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written in  java </a:t>
            </a: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00"/>
              </a:spcBef>
            </a:pP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Others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(http://www.objectsbydesign.com/tools/umltools_byCompany.html )</a:t>
            </a: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400"/>
              </a:spcBef>
            </a:pP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86" dur="indefinite" restart="never" nodeType="tmRoot">
          <p:childTnLst>
            <p:seq>
              <p:cTn id="1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Reference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685440" y="1981080"/>
            <a:ext cx="8001000" cy="33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1.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UML Distilled: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A Brief Guide to the  Standard Object Modeling Language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Martin Fowler, Kendall Scott</a:t>
            </a:r>
            <a:br/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1800" spc="-1" strike="noStrike">
                <a:solidFill>
                  <a:srgbClr val="ffffff"/>
                </a:solidFill>
                <a:latin typeface="Verdana"/>
              </a:rPr>
              <a:t> IBM Rational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34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http://www-306.ibm.com/software/rational/uml/</a:t>
            </a:r>
            <a:endParaRPr b="0" lang="en-IN" sz="1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endParaRPr b="0" lang="en-IN" sz="1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Verdana"/>
              </a:rPr>
              <a:t>Practical UML --- A Hands-On Introduction for Developers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34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http://www.togethersoft.com/services/practical_guides/umlonlinecourse/</a:t>
            </a:r>
            <a:endParaRPr b="0" lang="en-IN" sz="1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00"/>
              </a:spcBef>
            </a:pPr>
            <a:endParaRPr b="0" lang="en-IN" sz="1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Verdana"/>
              </a:rPr>
              <a:t>4.</a:t>
            </a:r>
            <a:r>
              <a:rPr b="0" lang="en-US" sz="1600" spc="-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Verdana"/>
              </a:rPr>
              <a:t>Software Engineering  Principles and Practice.</a:t>
            </a:r>
            <a:r>
              <a:rPr b="0" lang="en-US" sz="1600" spc="-1" strike="noStrike">
                <a:solidFill>
                  <a:srgbClr val="ffffff"/>
                </a:solidFill>
                <a:latin typeface="Verdana"/>
              </a:rPr>
              <a:t> Second Edition; Hans van Vliet.</a:t>
            </a: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00"/>
              </a:spcBef>
            </a:pPr>
            <a:endParaRPr b="0" lang="en-IN" sz="16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5. http://www-inst.eecs.berkeley.edu/~cs169/</a:t>
            </a: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endParaRPr b="0" lang="en-IN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88" dur="indefinite" restart="never" nodeType="tmRoot">
          <p:childTnLst>
            <p:seq>
              <p:cTn id="1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Modeling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Describing a system at a high level of abstraction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 model of the system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Used for requirements and specifications</a:t>
            </a: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lvl="1" marL="742680" indent="-285480"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endParaRPr b="0" lang="en-IN" sz="28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Is it necessary to model software systems?</a:t>
            </a: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Object Oriented Modeling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graphicFrame>
        <p:nvGraphicFramePr>
          <p:cNvPr id="98" name="Object 2"/>
          <p:cNvGraphicFramePr/>
          <p:nvPr/>
        </p:nvGraphicFramePr>
        <p:xfrm>
          <a:off x="1447920" y="1676520"/>
          <a:ext cx="6324480" cy="48117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9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7920" y="1676520"/>
                    <a:ext cx="6324480" cy="4811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38088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What is UML?</a:t>
            </a:r>
            <a:endParaRPr b="0" lang="en-IN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240" y="1447560"/>
            <a:ext cx="716292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    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UML stands for “Unified Modeling Language”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It is a industry-standard graphical language for specifying, visualizing, constructing, and documenting the artifacts of software systems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The UML uses mostly graphical notations to express the OO analysis and design of software projects.  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Simplifies the complex process of software design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Why UML for Modeling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66320" y="1828800"/>
            <a:ext cx="7620120" cy="449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Use graphical notation  to communicate more clearly than natural language (imprecise) and code(too detailed).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Help acquire an overall view of a system.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UML is </a:t>
            </a:r>
            <a:r>
              <a:rPr b="0" i="1" lang="en-IN" sz="2400" spc="-1" strike="noStrike">
                <a:solidFill>
                  <a:srgbClr val="ffffff"/>
                </a:solidFill>
                <a:latin typeface="Tahoma"/>
              </a:rPr>
              <a:t>not 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dependent on any one language or technology.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UML moves us from fragmentation</a:t>
            </a:r>
            <a:r>
              <a:rPr b="1" i="1" lang="en-IN" sz="24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to standardization</a:t>
            </a:r>
            <a:r>
              <a:rPr b="1" i="1" lang="en-IN" sz="24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33520" y="228600"/>
            <a:ext cx="8229600" cy="83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History of UML</a:t>
            </a:r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graphicFrame>
        <p:nvGraphicFramePr>
          <p:cNvPr id="105" name="Object 2"/>
          <p:cNvGraphicFramePr/>
          <p:nvPr/>
        </p:nvGraphicFramePr>
        <p:xfrm>
          <a:off x="990720" y="1371600"/>
          <a:ext cx="7010280" cy="52959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06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990720" y="1371600"/>
                    <a:ext cx="7010280" cy="5295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380520"/>
            <a:ext cx="8229600" cy="118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Types of UML Diagrams</a:t>
            </a:r>
            <a:br/>
            <a:endParaRPr b="0" lang="en-IN" sz="32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371240" y="1447560"/>
            <a:ext cx="76201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32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Class Diagram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Sequence Diagram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Collaboration Diagram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State Diagram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This is only a subset of diagrams … but are most widely used</a:t>
            </a:r>
            <a:endParaRPr b="0" lang="en-IN" sz="2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2002-09-22T23:13:30Z</dcterms:created>
  <dc:creator>sjin</dc:creator>
  <dc:description/>
  <dc:language>en-IN</dc:language>
  <cp:lastModifiedBy>Majid Khan</cp:lastModifiedBy>
  <dcterms:modified xsi:type="dcterms:W3CDTF">2005-02-02T21:41:09Z</dcterms:modified>
  <cp:revision>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-726852541</vt:i4>
  </property>
  <property fmtid="{D5CDD505-2E9C-101B-9397-08002B2CF9AE}" pid="3" name="_AuthorEmail">
    <vt:lpwstr>khan@bond.cs.ucf.edu</vt:lpwstr>
  </property>
  <property fmtid="{D5CDD505-2E9C-101B-9397-08002B2CF9AE}" pid="4" name="_AuthorEmailDisplayName">
    <vt:lpwstr>Majid Ali Khan</vt:lpwstr>
  </property>
  <property fmtid="{D5CDD505-2E9C-101B-9397-08002B2CF9AE}" pid="5" name="_EmailSubject">
    <vt:lpwstr>Presentation and updated homework</vt:lpwstr>
  </property>
</Properties>
</file>