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89" r:id="rId4"/>
    <p:sldId id="258" r:id="rId5"/>
    <p:sldId id="259" r:id="rId6"/>
    <p:sldId id="285" r:id="rId7"/>
    <p:sldId id="290" r:id="rId8"/>
    <p:sldId id="291" r:id="rId9"/>
    <p:sldId id="264" r:id="rId10"/>
    <p:sldId id="293" r:id="rId11"/>
    <p:sldId id="292" r:id="rId12"/>
    <p:sldId id="279" r:id="rId13"/>
    <p:sldId id="294" r:id="rId14"/>
    <p:sldId id="295" r:id="rId15"/>
    <p:sldId id="296" r:id="rId16"/>
    <p:sldId id="297" r:id="rId17"/>
    <p:sldId id="281" r:id="rId18"/>
    <p:sldId id="266" r:id="rId19"/>
    <p:sldId id="267" r:id="rId20"/>
    <p:sldId id="304" r:id="rId21"/>
    <p:sldId id="299" r:id="rId22"/>
    <p:sldId id="269" r:id="rId23"/>
    <p:sldId id="270" r:id="rId24"/>
    <p:sldId id="282" r:id="rId25"/>
    <p:sldId id="301" r:id="rId26"/>
    <p:sldId id="271" r:id="rId27"/>
    <p:sldId id="302" r:id="rId28"/>
    <p:sldId id="272" r:id="rId29"/>
    <p:sldId id="298" r:id="rId30"/>
    <p:sldId id="277" r:id="rId31"/>
    <p:sldId id="275" r:id="rId32"/>
    <p:sldId id="276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25398-6439-4CFA-9E76-725AD4F3008E}" type="datetimeFigureOut">
              <a:rPr lang="en-IN" smtClean="0"/>
              <a:t>02-01-2016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D4794-2E0F-446D-8807-00DE20300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D4794-2E0F-446D-8807-00DE2030036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4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61644" y="4749506"/>
            <a:ext cx="3865099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i="0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SME NAME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1048637" y="3964773"/>
            <a:ext cx="9055100" cy="746633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Helvetica LT Std Cond Light" panose="020B0406020202030204" pitchFamily="34" charset="0"/>
              </a:defRPr>
            </a:lvl1pPr>
          </a:lstStyle>
          <a:p>
            <a:r>
              <a:rPr lang="en-US" dirty="0" smtClean="0"/>
              <a:t>TITLE OF THE PRESENTATION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94691" y="4762673"/>
            <a:ext cx="529409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rgbClr val="8EE2DE"/>
                </a:solidFill>
                <a:latin typeface="Helvetica LT Std Cond" panose="020B05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by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46911" y="6576308"/>
            <a:ext cx="294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©2015 Manipal Global Education Services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13285" r="36357" b="43584"/>
          <a:stretch/>
        </p:blipFill>
        <p:spPr>
          <a:xfrm>
            <a:off x="106872" y="66262"/>
            <a:ext cx="76691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3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499"/>
            <a:ext cx="10622576" cy="4572241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674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353" y="2719878"/>
            <a:ext cx="11133559" cy="3684588"/>
          </a:xfrm>
          <a:prstGeom prst="rect">
            <a:avLst/>
          </a:prstGeom>
          <a:solidFill>
            <a:srgbClr val="ECFAFA"/>
          </a:solidFill>
          <a:ln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499"/>
            <a:ext cx="10622576" cy="788666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634369" y="2812642"/>
            <a:ext cx="10934777" cy="34953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Font typeface="Wingdings" panose="05000000000000000000" pitchFamily="2" charset="2"/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660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2174" y="1742498"/>
            <a:ext cx="6029738" cy="4661968"/>
          </a:xfrm>
          <a:prstGeom prst="rect">
            <a:avLst/>
          </a:prstGeom>
          <a:solidFill>
            <a:srgbClr val="ECFAFA"/>
          </a:solidFill>
          <a:ln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498"/>
            <a:ext cx="4984550" cy="4661967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5738191" y="1842052"/>
            <a:ext cx="5830955" cy="44659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Font typeface="Wingdings" panose="05000000000000000000" pitchFamily="2" charset="2"/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541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853" y="1480168"/>
            <a:ext cx="10946294" cy="48278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 smtClean="0"/>
              <a:t>Click to place a screenshot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011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763" y="1716789"/>
            <a:ext cx="5373687" cy="4563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763" y="2422472"/>
            <a:ext cx="5157787" cy="3684588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0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716789"/>
            <a:ext cx="5183188" cy="4563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422472"/>
            <a:ext cx="5183188" cy="3684588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0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335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39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U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98" y="2112122"/>
            <a:ext cx="5366929" cy="39106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9941" y="2407603"/>
            <a:ext cx="5193253" cy="3831796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q"/>
              <a:defRPr sz="2400" baseline="0">
                <a:latin typeface="Helvetica LT Std Cond Light" panose="020B0406020202030204" pitchFamily="34" charset="0"/>
              </a:defRPr>
            </a:lvl1pPr>
            <a:lvl2pPr marL="457200" indent="0">
              <a:buNone/>
              <a:defRPr>
                <a:latin typeface="Helvetica LT Std Cond Light" panose="020B0406020202030204" pitchFamily="34" charset="0"/>
              </a:defRPr>
            </a:lvl2pPr>
            <a:lvl3pPr>
              <a:defRPr>
                <a:latin typeface="Helvetica LT Std Cond Light" panose="020B0406020202030204" pitchFamily="34" charset="0"/>
              </a:defRPr>
            </a:lvl3pPr>
            <a:lvl4pPr>
              <a:defRPr>
                <a:latin typeface="Helvetica LT Std Cond Light" panose="020B0406020202030204" pitchFamily="34" charset="0"/>
              </a:defRPr>
            </a:lvl4pPr>
            <a:lvl5pPr>
              <a:defRPr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2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3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4</a:t>
            </a:r>
          </a:p>
          <a:p>
            <a:pPr lvl="0"/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528888" y="1721063"/>
            <a:ext cx="9317020" cy="665024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8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U Question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98" y="2112122"/>
            <a:ext cx="5366929" cy="39106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8038" y="3550023"/>
            <a:ext cx="10144460" cy="268937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q"/>
              <a:defRPr sz="2400" baseline="0">
                <a:latin typeface="Helvetica LT Std Cond Light" panose="020B0406020202030204" pitchFamily="34" charset="0"/>
              </a:defRPr>
            </a:lvl1pPr>
            <a:lvl2pPr marL="457200" indent="0">
              <a:buNone/>
              <a:defRPr>
                <a:latin typeface="Helvetica LT Std Cond Light" panose="020B0406020202030204" pitchFamily="34" charset="0"/>
              </a:defRPr>
            </a:lvl2pPr>
            <a:lvl3pPr>
              <a:defRPr>
                <a:latin typeface="Helvetica LT Std Cond Light" panose="020B0406020202030204" pitchFamily="34" charset="0"/>
              </a:defRPr>
            </a:lvl3pPr>
            <a:lvl4pPr>
              <a:defRPr>
                <a:latin typeface="Helvetica LT Std Cond Light" panose="020B0406020202030204" pitchFamily="34" charset="0"/>
              </a:defRPr>
            </a:lvl4pPr>
            <a:lvl5pPr>
              <a:defRPr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2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3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4</a:t>
            </a:r>
          </a:p>
          <a:p>
            <a:pPr lvl="0"/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528887" y="1721062"/>
            <a:ext cx="10723611" cy="1742899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4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U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98" y="2112122"/>
            <a:ext cx="5366929" cy="391060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528887" y="1721062"/>
            <a:ext cx="10723611" cy="4518336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961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42555" y="3441813"/>
            <a:ext cx="479077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61" y="2686453"/>
            <a:ext cx="898036" cy="8980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42633" y="2788863"/>
            <a:ext cx="479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SUMMARY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9580" y="2488725"/>
            <a:ext cx="6637469" cy="397260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0"/>
              </a:spcBef>
              <a:buSzPct val="137000"/>
              <a:buFont typeface="Courier New" panose="02070309020205020404" pitchFamily="49" charset="0"/>
              <a:buChar char="o"/>
              <a:defRPr sz="2000" baseline="0"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400">
                <a:latin typeface="Helvetica LT Std Cond" panose="020B0506020202030204" pitchFamily="34" charset="0"/>
              </a:defRPr>
            </a:lvl4pPr>
            <a:lvl5pPr>
              <a:defRPr sz="2400"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n-US" dirty="0" smtClean="0"/>
              <a:t>The first summary point.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second summary point is described here.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71242" y="1711914"/>
            <a:ext cx="61886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 smtClean="0">
                <a:latin typeface="Helvetica LT Std Cond Light" panose="020B0406020202030204" pitchFamily="34" charset="0"/>
              </a:rPr>
              <a:t>In </a:t>
            </a:r>
            <a:r>
              <a:rPr lang="en-IN" sz="2600" dirty="0">
                <a:latin typeface="Helvetica LT Std Cond Light" panose="020B0406020202030204" pitchFamily="34" charset="0"/>
              </a:rPr>
              <a:t>this </a:t>
            </a:r>
            <a:r>
              <a:rPr lang="en-IN" sz="2600" dirty="0" smtClean="0">
                <a:latin typeface="Helvetica LT Std Cond Light" panose="020B0406020202030204" pitchFamily="34" charset="0"/>
              </a:rPr>
              <a:t>lesson, you’ve learned to:</a:t>
            </a:r>
            <a:endParaRPr lang="en-IN" sz="2600" dirty="0">
              <a:latin typeface="Helvetica LT Std Cond Light" panose="020B04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621" y="875714"/>
            <a:ext cx="479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604020202020204" pitchFamily="34" charset="0"/>
              </a:rPr>
              <a:t>SUMMARY</a:t>
            </a:r>
            <a:endParaRPr lang="en-IN" sz="2400" b="1" dirty="0">
              <a:solidFill>
                <a:srgbClr val="02918B"/>
              </a:solidFill>
              <a:latin typeface="Helvetica LT Std Cond" panose="020B05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0" t="3326" r="7454" b="7445"/>
          <a:stretch/>
        </p:blipFill>
        <p:spPr>
          <a:xfrm rot="20700000">
            <a:off x="969308" y="2089306"/>
            <a:ext cx="3364903" cy="39541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9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42555" y="3498963"/>
            <a:ext cx="479077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79" y="2743603"/>
            <a:ext cx="907200" cy="8980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42633" y="2846013"/>
            <a:ext cx="479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INTRODUCTION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6922" y="1470994"/>
            <a:ext cx="1139687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01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1057" y="1470994"/>
            <a:ext cx="8774752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30570" y="1577011"/>
            <a:ext cx="8575970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6922" y="2782960"/>
            <a:ext cx="1139687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02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51057" y="2782960"/>
            <a:ext cx="8774752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2330570" y="2888977"/>
            <a:ext cx="8575970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6922" y="4094926"/>
            <a:ext cx="1139687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03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1057" y="4094926"/>
            <a:ext cx="8774752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2330570" y="4200943"/>
            <a:ext cx="8575970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6922" y="5291270"/>
            <a:ext cx="1139687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04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51057" y="5291270"/>
            <a:ext cx="8774752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2330570" y="5397287"/>
            <a:ext cx="8575970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2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390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17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45263-E29A-4CCE-9B3B-11F130B4B9D5}" type="datetimeFigureOut">
              <a:rPr lang="en-IN" smtClean="0"/>
              <a:t>02-01-2016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37982" y="6593180"/>
            <a:ext cx="3154013" cy="26012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7D4067-F03B-4F75-B5DD-4CF7D8F0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66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45263-E29A-4CCE-9B3B-11F130B4B9D5}" type="datetimeFigureOut">
              <a:rPr lang="en-IN" smtClean="0"/>
              <a:t>02-01-2016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37982" y="6593180"/>
            <a:ext cx="3154013" cy="26012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7D4067-F03B-4F75-B5DD-4CF7D8F0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92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45263-E29A-4CCE-9B3B-11F130B4B9D5}" type="datetimeFigureOut">
              <a:rPr lang="en-IN" smtClean="0"/>
              <a:t>02-01-2016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37982" y="6593180"/>
            <a:ext cx="3154013" cy="26012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7D4067-F03B-4F75-B5DD-4CF7D8F0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35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45263-E29A-4CCE-9B3B-11F130B4B9D5}" type="datetimeFigureOut">
              <a:rPr lang="en-IN" smtClean="0"/>
              <a:t>02-01-2016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37982" y="6593180"/>
            <a:ext cx="3154013" cy="26012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7D4067-F03B-4F75-B5DD-4CF7D8F0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13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45263-E29A-4CCE-9B3B-11F130B4B9D5}" type="datetimeFigureOut">
              <a:rPr lang="en-IN" smtClean="0"/>
              <a:t>02-01-2016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4067-F03B-4F75-B5DD-4CF7D8F0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08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42555" y="3498963"/>
            <a:ext cx="479077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79" y="2743603"/>
            <a:ext cx="907199" cy="8980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42633" y="2846013"/>
            <a:ext cx="479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OBJECTIVES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2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42555" y="3441813"/>
            <a:ext cx="479077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79" y="2686453"/>
            <a:ext cx="907200" cy="8980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42633" y="2788863"/>
            <a:ext cx="479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CONCEPT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 Your Under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642633" y="2788863"/>
            <a:ext cx="479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CHECK YOUR UNDERSTANDING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645479" y="2686453"/>
            <a:ext cx="882127" cy="882127"/>
          </a:xfrm>
          <a:prstGeom prst="ellipse">
            <a:avLst/>
          </a:prstGeom>
          <a:solidFill>
            <a:srgbClr val="029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Helvetica LT Std" panose="020B0504020202020204" pitchFamily="34" charset="0"/>
              </a:rPr>
              <a:t>?</a:t>
            </a:r>
            <a:endParaRPr lang="en-IN" sz="6600" dirty="0">
              <a:latin typeface="Helvetica LT Std" panose="020B05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47400" y="1968391"/>
            <a:ext cx="4444600" cy="35737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6746" y="2488725"/>
            <a:ext cx="10515600" cy="397260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0"/>
              </a:spcBef>
              <a:buSzPct val="137000"/>
              <a:buFont typeface="Courier New" panose="02070309020205020404" pitchFamily="49" charset="0"/>
              <a:buChar char="o"/>
              <a:defRPr sz="2400"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400">
                <a:latin typeface="Helvetica LT Std Cond" panose="020B0506020202030204" pitchFamily="34" charset="0"/>
              </a:defRPr>
            </a:lvl4pPr>
            <a:lvl5pPr>
              <a:defRPr sz="2400"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n-US" dirty="0" smtClean="0"/>
              <a:t>Define the first objective of this lecture.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Identify the second objective of this lecture.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8354" y="1711914"/>
            <a:ext cx="61886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Helvetica LT Std Cond Light" panose="020B0406020202030204" pitchFamily="34" charset="0"/>
              </a:rPr>
              <a:t>At the end of this </a:t>
            </a:r>
            <a:r>
              <a:rPr lang="en-IN" sz="2600" dirty="0" smtClean="0">
                <a:latin typeface="Helvetica LT Std Cond Light" panose="020B0406020202030204" pitchFamily="34" charset="0"/>
              </a:rPr>
              <a:t>lesson, </a:t>
            </a:r>
            <a:r>
              <a:rPr lang="en-IN" sz="2600" dirty="0">
                <a:latin typeface="Helvetica LT Std Cond Light" panose="020B0406020202030204" pitchFamily="34" charset="0"/>
              </a:rPr>
              <a:t>you will be able </a:t>
            </a:r>
            <a:r>
              <a:rPr lang="en-IN" sz="2600" dirty="0" smtClean="0">
                <a:latin typeface="Helvetica LT Std Cond Light" panose="020B0406020202030204" pitchFamily="34" charset="0"/>
              </a:rPr>
              <a:t>to:</a:t>
            </a:r>
            <a:endParaRPr lang="en-IN" sz="2600" dirty="0">
              <a:latin typeface="Helvetica LT Std Cond Light" panose="020B04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621" y="875715"/>
            <a:ext cx="479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604020202020204" pitchFamily="34" charset="0"/>
              </a:rPr>
              <a:t>LEARNING</a:t>
            </a:r>
            <a:r>
              <a:rPr lang="en-IN" sz="2400" b="1" baseline="0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604020202020204" pitchFamily="34" charset="0"/>
              </a:rPr>
              <a:t> OBJECTIVES</a:t>
            </a:r>
            <a:endParaRPr lang="en-IN" sz="2400" b="1" dirty="0">
              <a:solidFill>
                <a:srgbClr val="02918B"/>
              </a:solidFill>
              <a:latin typeface="Helvetica LT Std Cond" panose="020B05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500"/>
            <a:ext cx="6797997" cy="4351338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7412020" y="1742500"/>
            <a:ext cx="477998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226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499"/>
            <a:ext cx="10622576" cy="239781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28355" y="4272147"/>
            <a:ext cx="10622575" cy="19452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889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499"/>
            <a:ext cx="10622576" cy="239781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528354" y="4192916"/>
            <a:ext cx="10622576" cy="212182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037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rot="10800000" flipH="1">
            <a:off x="-1" y="-11"/>
            <a:ext cx="12192001" cy="906874"/>
          </a:xfrm>
          <a:prstGeom prst="rtTriangle">
            <a:avLst/>
          </a:prstGeom>
          <a:solidFill>
            <a:srgbClr val="30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/>
          <p:cNvSpPr/>
          <p:nvPr/>
        </p:nvSpPr>
        <p:spPr>
          <a:xfrm rot="10800000" flipH="1">
            <a:off x="-1" y="-5"/>
            <a:ext cx="12192001" cy="649361"/>
          </a:xfrm>
          <a:prstGeom prst="rtTriangle">
            <a:avLst/>
          </a:prstGeom>
          <a:solidFill>
            <a:srgbClr val="029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7" t="183" b="91936"/>
          <a:stretch/>
        </p:blipFill>
        <p:spPr>
          <a:xfrm>
            <a:off x="9840003" y="132099"/>
            <a:ext cx="2293938" cy="624114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 flipH="1">
            <a:off x="0" y="6488182"/>
            <a:ext cx="12191996" cy="369819"/>
          </a:xfrm>
          <a:prstGeom prst="rtTriangle">
            <a:avLst/>
          </a:prstGeom>
          <a:solidFill>
            <a:srgbClr val="FBB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10"/>
          <p:cNvSpPr/>
          <p:nvPr/>
        </p:nvSpPr>
        <p:spPr>
          <a:xfrm flipH="1">
            <a:off x="0" y="6593187"/>
            <a:ext cx="12191996" cy="264807"/>
          </a:xfrm>
          <a:prstGeom prst="rtTriangle">
            <a:avLst/>
          </a:prstGeom>
          <a:solidFill>
            <a:srgbClr val="F8A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246911" y="6576308"/>
            <a:ext cx="294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©2015 Manipal Global Education Services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7" t="14361" r="36121" b="43757"/>
          <a:stretch/>
        </p:blipFill>
        <p:spPr>
          <a:xfrm>
            <a:off x="174618" y="39756"/>
            <a:ext cx="457200" cy="5150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73674" y="6317304"/>
            <a:ext cx="606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4067-F03B-4F75-B5DD-4CF7D8F0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3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1.4.2/docs/api/java/util/List.html" TargetMode="External"/><Relationship Id="rId2" Type="http://schemas.openxmlformats.org/officeDocument/2006/relationships/hyperlink" Target="http://download.oracle.com/javase/1.4.2/docs/api/java/util/AbstractList.html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Java_Reference\ReferenceDocs_Oracle\JAVA%207%20API\api\java\util\Queue.html#offer%28E%29" TargetMode="External"/><Relationship Id="rId7" Type="http://schemas.openxmlformats.org/officeDocument/2006/relationships/hyperlink" Target="file:///D:\Java_Reference\ReferenceDocs_Oracle\JAVA%207%20API\api\java\util\Queue.html#peek%28%29" TargetMode="External"/><Relationship Id="rId2" Type="http://schemas.openxmlformats.org/officeDocument/2006/relationships/hyperlink" Target="file:///D:\Java_Reference\ReferenceDocs_Oracle\JAVA%207%20API\api\java\util\Queue.html#add%28E%29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file:///D:\Java_Reference\ReferenceDocs_Oracle\JAVA%207%20API\api\java\util\Queue.html#element%28%29" TargetMode="External"/><Relationship Id="rId5" Type="http://schemas.openxmlformats.org/officeDocument/2006/relationships/hyperlink" Target="file:///D:\Java_Reference\ReferenceDocs_Oracle\JAVA%207%20API\api\java\util\Queue.html#poll%28%29" TargetMode="External"/><Relationship Id="rId4" Type="http://schemas.openxmlformats.org/officeDocument/2006/relationships/hyperlink" Target="file:///D:\Java_Reference\ReferenceDocs_Oracle\JAVA%207%20API\api\java\util\Queue.html#remove%28%29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5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Vector</a:t>
            </a:r>
          </a:p>
          <a:p>
            <a:pPr lvl="1"/>
            <a:r>
              <a:rPr lang="en-IN" dirty="0"/>
              <a:t>Same as an </a:t>
            </a:r>
            <a:r>
              <a:rPr lang="en-IN" dirty="0" err="1"/>
              <a:t>ArrayList</a:t>
            </a:r>
            <a:r>
              <a:rPr lang="en-IN" dirty="0"/>
              <a:t>, but has synchronized methods for thread safety </a:t>
            </a:r>
            <a:endParaRPr lang="en-IN" dirty="0" smtClean="0"/>
          </a:p>
          <a:p>
            <a:pPr lvl="1"/>
            <a:endParaRPr lang="en-IN" dirty="0"/>
          </a:p>
          <a:p>
            <a:r>
              <a:rPr lang="en-IN" dirty="0" smtClean="0"/>
              <a:t>Stack </a:t>
            </a:r>
            <a:r>
              <a:rPr lang="en-IN" dirty="0"/>
              <a:t>is a subclass of Vector that implements a standard last-in, first-out stack (LIFO</a:t>
            </a:r>
            <a:r>
              <a:rPr lang="en-IN" dirty="0" smtClean="0"/>
              <a:t>).</a:t>
            </a:r>
          </a:p>
          <a:p>
            <a:pPr lvl="1"/>
            <a:r>
              <a:rPr lang="en-IN" dirty="0" smtClean="0"/>
              <a:t>Elements </a:t>
            </a:r>
            <a:r>
              <a:rPr lang="en-IN" dirty="0"/>
              <a:t>can </a:t>
            </a:r>
            <a:r>
              <a:rPr lang="en-IN" dirty="0" smtClean="0"/>
              <a:t>retrieved, inserted, </a:t>
            </a:r>
            <a:r>
              <a:rPr lang="en-IN" dirty="0"/>
              <a:t>or </a:t>
            </a:r>
            <a:r>
              <a:rPr lang="en-IN" dirty="0" smtClean="0"/>
              <a:t>removed from </a:t>
            </a:r>
            <a:r>
              <a:rPr lang="en-IN" dirty="0"/>
              <a:t>the top of the stack</a:t>
            </a:r>
            <a:r>
              <a:rPr lang="en-IN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LIST CONCRETE IMPLEMENTATIONS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4258" y="3770871"/>
            <a:ext cx="4807574" cy="22449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Methods of Stack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IN" b="1" dirty="0" smtClean="0">
              <a:solidFill>
                <a:schemeClr val="tx1"/>
              </a:solidFill>
            </a:endParaRPr>
          </a:p>
          <a:p>
            <a:pPr lvl="1"/>
            <a:r>
              <a:rPr lang="en-IN" sz="2000" dirty="0" smtClean="0">
                <a:solidFill>
                  <a:schemeClr val="tx1"/>
                </a:solidFill>
              </a:rPr>
              <a:t>+</a:t>
            </a:r>
            <a:r>
              <a:rPr lang="en-IN" sz="2000" dirty="0">
                <a:solidFill>
                  <a:schemeClr val="tx1"/>
                </a:solidFill>
              </a:rPr>
              <a:t>empty() </a:t>
            </a:r>
            <a:r>
              <a:rPr lang="en-IN" sz="2000" dirty="0" smtClean="0">
                <a:solidFill>
                  <a:schemeClr val="tx1"/>
                </a:solidFill>
              </a:rPr>
              <a:t>: </a:t>
            </a:r>
            <a:r>
              <a:rPr lang="en-IN" sz="2000" dirty="0" err="1" smtClean="0">
                <a:solidFill>
                  <a:schemeClr val="tx1"/>
                </a:solidFill>
              </a:rPr>
              <a:t>boolean</a:t>
            </a:r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+peek() </a:t>
            </a:r>
            <a:r>
              <a:rPr lang="en-IN" sz="2000" dirty="0" smtClean="0">
                <a:solidFill>
                  <a:schemeClr val="tx1"/>
                </a:solidFill>
              </a:rPr>
              <a:t>: Object</a:t>
            </a:r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+pop() </a:t>
            </a:r>
            <a:r>
              <a:rPr lang="en-IN" sz="2000" dirty="0" smtClean="0">
                <a:solidFill>
                  <a:schemeClr val="tx1"/>
                </a:solidFill>
              </a:rPr>
              <a:t>: Object</a:t>
            </a:r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+</a:t>
            </a:r>
            <a:r>
              <a:rPr lang="en-IN" sz="2000" dirty="0" smtClean="0">
                <a:solidFill>
                  <a:schemeClr val="tx1"/>
                </a:solidFill>
              </a:rPr>
              <a:t>push (</a:t>
            </a:r>
            <a:r>
              <a:rPr lang="en-IN" sz="2000" dirty="0" err="1">
                <a:solidFill>
                  <a:schemeClr val="tx1"/>
                </a:solidFill>
              </a:rPr>
              <a:t>element:Object</a:t>
            </a:r>
            <a:r>
              <a:rPr lang="en-IN" sz="2000" dirty="0">
                <a:solidFill>
                  <a:schemeClr val="tx1"/>
                </a:solidFill>
              </a:rPr>
              <a:t>) </a:t>
            </a:r>
            <a:r>
              <a:rPr lang="en-IN" sz="2000" dirty="0" smtClean="0">
                <a:solidFill>
                  <a:schemeClr val="tx1"/>
                </a:solidFill>
              </a:rPr>
              <a:t>: void</a:t>
            </a:r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+</a:t>
            </a:r>
            <a:r>
              <a:rPr lang="en-IN" sz="2000" dirty="0" smtClean="0">
                <a:solidFill>
                  <a:schemeClr val="tx1"/>
                </a:solidFill>
              </a:rPr>
              <a:t>search (</a:t>
            </a:r>
            <a:r>
              <a:rPr lang="en-IN" sz="2000" dirty="0" err="1">
                <a:solidFill>
                  <a:schemeClr val="tx1"/>
                </a:solidFill>
              </a:rPr>
              <a:t>element:Object</a:t>
            </a:r>
            <a:r>
              <a:rPr lang="en-IN" sz="2000" dirty="0">
                <a:solidFill>
                  <a:schemeClr val="tx1"/>
                </a:solidFill>
              </a:rPr>
              <a:t>) </a:t>
            </a:r>
            <a:r>
              <a:rPr lang="en-IN" sz="2000" dirty="0" smtClean="0">
                <a:solidFill>
                  <a:schemeClr val="tx1"/>
                </a:solidFill>
              </a:rPr>
              <a:t>: </a:t>
            </a:r>
            <a:r>
              <a:rPr lang="en-IN" sz="2000" dirty="0" err="1" smtClean="0">
                <a:solidFill>
                  <a:schemeClr val="tx1"/>
                </a:solidFill>
              </a:rPr>
              <a:t>int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/>
              <a:t>LinkedList</a:t>
            </a:r>
            <a:endParaRPr lang="en-IN" dirty="0"/>
          </a:p>
          <a:p>
            <a:pPr lvl="1"/>
            <a:r>
              <a:rPr lang="en-IN" dirty="0" smtClean="0"/>
              <a:t>Elements </a:t>
            </a:r>
            <a:r>
              <a:rPr lang="en-IN" dirty="0"/>
              <a:t>are doubly-linked to one </a:t>
            </a:r>
            <a:r>
              <a:rPr lang="en-IN" dirty="0" smtClean="0"/>
              <a:t>another</a:t>
            </a:r>
          </a:p>
          <a:p>
            <a:pPr lvl="1"/>
            <a:r>
              <a:rPr lang="en-IN" dirty="0"/>
              <a:t>Each Node </a:t>
            </a:r>
            <a:r>
              <a:rPr lang="en-IN" dirty="0" smtClean="0"/>
              <a:t>holds </a:t>
            </a:r>
            <a:r>
              <a:rPr lang="en-IN" dirty="0"/>
              <a:t>Data and Address of previous and next </a:t>
            </a:r>
            <a:r>
              <a:rPr lang="en-IN" dirty="0" smtClean="0"/>
              <a:t>node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r>
              <a:rPr lang="en-IN" dirty="0" smtClean="0"/>
              <a:t>Features</a:t>
            </a:r>
          </a:p>
          <a:p>
            <a:pPr lvl="1"/>
            <a:r>
              <a:rPr lang="en-IN" dirty="0" smtClean="0"/>
              <a:t>Insertion/Deletion </a:t>
            </a:r>
            <a:r>
              <a:rPr lang="en-IN" dirty="0"/>
              <a:t>of elements is </a:t>
            </a:r>
            <a:r>
              <a:rPr lang="en-IN" dirty="0" smtClean="0"/>
              <a:t>less </a:t>
            </a:r>
            <a:r>
              <a:rPr lang="en-IN" dirty="0"/>
              <a:t>expensive </a:t>
            </a:r>
            <a:r>
              <a:rPr lang="en-IN" dirty="0" smtClean="0"/>
              <a:t>compared to </a:t>
            </a:r>
            <a:r>
              <a:rPr lang="en-IN" dirty="0" err="1" smtClean="0"/>
              <a:t>ArrayList</a:t>
            </a:r>
            <a:endParaRPr lang="en-IN" dirty="0" smtClean="0"/>
          </a:p>
          <a:p>
            <a:pPr lvl="1"/>
            <a:r>
              <a:rPr lang="en-IN" dirty="0"/>
              <a:t>Iteration over linked list is required, to retrieve any element</a:t>
            </a:r>
          </a:p>
          <a:p>
            <a:pPr lvl="1"/>
            <a:r>
              <a:rPr lang="en-IN" dirty="0" smtClean="0"/>
              <a:t>Gives </a:t>
            </a:r>
            <a:r>
              <a:rPr lang="en-IN" dirty="0"/>
              <a:t>extra methods for adding and removing elements from the beginning or end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LIST CONCRETE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1365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 smtClean="0"/>
              <a:t>ArrayList</a:t>
            </a:r>
            <a:r>
              <a:rPr lang="en-IN" dirty="0" smtClean="0"/>
              <a:t> is </a:t>
            </a:r>
            <a:r>
              <a:rPr lang="en-IN" dirty="0"/>
              <a:t>not synchronized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ArrayList</a:t>
            </a:r>
            <a:r>
              <a:rPr lang="en-IN" dirty="0" smtClean="0"/>
              <a:t> increments </a:t>
            </a:r>
            <a:r>
              <a:rPr lang="en-IN" dirty="0"/>
              <a:t>50%of current array size if number of element exceeds from its capacity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ArrayList</a:t>
            </a:r>
            <a:r>
              <a:rPr lang="en-IN" dirty="0" smtClean="0"/>
              <a:t> is faster as its methods are non-synchronized</a:t>
            </a:r>
          </a:p>
          <a:p>
            <a:r>
              <a:rPr lang="en-IN" dirty="0" err="1" smtClean="0"/>
              <a:t>ArrayList</a:t>
            </a:r>
            <a:r>
              <a:rPr lang="en-IN" dirty="0" smtClean="0"/>
              <a:t> uses Iterator interface </a:t>
            </a:r>
            <a:r>
              <a:rPr lang="en-IN" dirty="0"/>
              <a:t>to traverse the elements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170612" y="2422472"/>
            <a:ext cx="5716588" cy="3684588"/>
          </a:xfrm>
        </p:spPr>
        <p:txBody>
          <a:bodyPr/>
          <a:lstStyle/>
          <a:p>
            <a:r>
              <a:rPr lang="en-IN" dirty="0"/>
              <a:t>Vector is synchronized</a:t>
            </a:r>
            <a:r>
              <a:rPr lang="en-IN" dirty="0" smtClean="0"/>
              <a:t>.</a:t>
            </a:r>
          </a:p>
          <a:p>
            <a:r>
              <a:rPr lang="en-IN" dirty="0"/>
              <a:t>Vector increments 100</a:t>
            </a:r>
            <a:r>
              <a:rPr lang="en-IN" dirty="0" smtClean="0"/>
              <a:t>% means </a:t>
            </a:r>
            <a:r>
              <a:rPr lang="en-IN" dirty="0"/>
              <a:t>doubles the array size if total number of element </a:t>
            </a:r>
            <a:r>
              <a:rPr lang="en-IN" dirty="0" smtClean="0"/>
              <a:t>exceeds </a:t>
            </a:r>
            <a:r>
              <a:rPr lang="en-IN" dirty="0"/>
              <a:t>its capacity</a:t>
            </a:r>
            <a:r>
              <a:rPr lang="en-IN" dirty="0" smtClean="0"/>
              <a:t>.</a:t>
            </a:r>
          </a:p>
          <a:p>
            <a:r>
              <a:rPr lang="en-IN" dirty="0"/>
              <a:t>Vector is </a:t>
            </a:r>
            <a:r>
              <a:rPr lang="en-IN" dirty="0" smtClean="0"/>
              <a:t>slow because its methods are synchronized</a:t>
            </a:r>
          </a:p>
          <a:p>
            <a:r>
              <a:rPr lang="en-IN" dirty="0" smtClean="0"/>
              <a:t>Vector </a:t>
            </a:r>
            <a:r>
              <a:rPr lang="en-IN" dirty="0"/>
              <a:t>uses </a:t>
            </a:r>
            <a:r>
              <a:rPr lang="en-IN" dirty="0" smtClean="0"/>
              <a:t>Enumeration interface </a:t>
            </a:r>
            <a:r>
              <a:rPr lang="en-IN" dirty="0"/>
              <a:t>to traverse the elements. </a:t>
            </a:r>
            <a:r>
              <a:rPr lang="en-IN" dirty="0" smtClean="0"/>
              <a:t>(can </a:t>
            </a:r>
            <a:r>
              <a:rPr lang="en-IN" dirty="0"/>
              <a:t>use Iterator </a:t>
            </a:r>
            <a:r>
              <a:rPr lang="en-IN" dirty="0" smtClean="0"/>
              <a:t>also)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ARRAYLIST AND VECTOR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1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/>
              <a:t>ArrayList</a:t>
            </a:r>
            <a:r>
              <a:rPr lang="en-IN" dirty="0"/>
              <a:t> class as defined in Java API for holding objects before version 5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ARRAYLIST – BEFORE JAVA VERSION 5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49621" y="2638108"/>
            <a:ext cx="11151615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extends 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AbstractList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 List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add(Object o)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	Appends the specified element to the end of this list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public Object get(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 index)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	Returns the element at the specified position in this list.</a:t>
            </a:r>
          </a:p>
          <a:p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621" y="5195710"/>
            <a:ext cx="9124261" cy="369332"/>
          </a:xfrm>
          <a:prstGeom prst="rect">
            <a:avLst/>
          </a:prstGeom>
          <a:solidFill>
            <a:srgbClr val="ECFAFA"/>
          </a:solidFill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TestList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 public </a:t>
            </a:r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228600" lvl="1" indent="0">
              <a:buNone/>
            </a:pPr>
            <a:r>
              <a:rPr lang="en-IN" dirty="0" smtClean="0"/>
              <a:t>Integer </a:t>
            </a:r>
            <a:r>
              <a:rPr lang="en-IN" dirty="0"/>
              <a:t>i1 = new Integer(10);</a:t>
            </a:r>
          </a:p>
          <a:p>
            <a:pPr marL="228600" lvl="1" indent="0">
              <a:buNone/>
            </a:pPr>
            <a:r>
              <a:rPr lang="en-IN" dirty="0" smtClean="0"/>
              <a:t>String </a:t>
            </a:r>
            <a:r>
              <a:rPr lang="en-IN" dirty="0"/>
              <a:t>s1  = "Hello";</a:t>
            </a:r>
          </a:p>
          <a:p>
            <a:pPr marL="228600" lvl="1" indent="0">
              <a:buNone/>
            </a:pPr>
            <a:r>
              <a:rPr lang="en-IN" dirty="0" err="1" smtClean="0"/>
              <a:t>ArrayList</a:t>
            </a:r>
            <a:r>
              <a:rPr lang="en-IN" dirty="0" smtClean="0"/>
              <a:t> </a:t>
            </a:r>
            <a:r>
              <a:rPr lang="en-IN" dirty="0"/>
              <a:t>list = new </a:t>
            </a:r>
            <a:r>
              <a:rPr lang="en-IN" dirty="0" err="1"/>
              <a:t>ArrayList</a:t>
            </a:r>
            <a:r>
              <a:rPr lang="en-IN" dirty="0"/>
              <a:t>();</a:t>
            </a:r>
          </a:p>
          <a:p>
            <a:pPr marL="228600" lvl="1" indent="0">
              <a:buNone/>
            </a:pPr>
            <a:r>
              <a:rPr lang="en-IN" dirty="0" err="1" smtClean="0"/>
              <a:t>list.add</a:t>
            </a:r>
            <a:r>
              <a:rPr lang="en-IN" dirty="0" smtClean="0"/>
              <a:t>(i1</a:t>
            </a:r>
            <a:r>
              <a:rPr lang="en-IN" dirty="0"/>
              <a:t>);</a:t>
            </a:r>
          </a:p>
          <a:p>
            <a:pPr marL="228600" lvl="1" indent="0">
              <a:buNone/>
            </a:pPr>
            <a:r>
              <a:rPr lang="en-IN" dirty="0" err="1" smtClean="0"/>
              <a:t>list.add</a:t>
            </a:r>
            <a:r>
              <a:rPr lang="en-IN" dirty="0" smtClean="0"/>
              <a:t>(s1</a:t>
            </a:r>
            <a:r>
              <a:rPr lang="en-IN" dirty="0"/>
              <a:t>);</a:t>
            </a:r>
          </a:p>
          <a:p>
            <a:pPr marL="228600" lvl="1" indent="0">
              <a:buNone/>
            </a:pPr>
            <a:endParaRPr lang="en-IN" dirty="0"/>
          </a:p>
          <a:p>
            <a:pPr marL="228600" lvl="1" indent="0">
              <a:buNone/>
            </a:pPr>
            <a:r>
              <a:rPr lang="en-IN" dirty="0" smtClean="0"/>
              <a:t>Object </a:t>
            </a:r>
            <a:r>
              <a:rPr lang="en-IN" dirty="0"/>
              <a:t>o1 = </a:t>
            </a:r>
            <a:r>
              <a:rPr lang="en-IN" dirty="0" err="1"/>
              <a:t>list.get</a:t>
            </a:r>
            <a:r>
              <a:rPr lang="en-IN" dirty="0"/>
              <a:t>(1);</a:t>
            </a:r>
          </a:p>
          <a:p>
            <a:pPr marL="228600" lvl="1" indent="0">
              <a:buNone/>
            </a:pPr>
            <a:r>
              <a:rPr lang="en-IN" dirty="0" smtClean="0"/>
              <a:t>String </a:t>
            </a:r>
            <a:r>
              <a:rPr lang="en-IN" dirty="0"/>
              <a:t>s2 = (String)o1;</a:t>
            </a:r>
          </a:p>
          <a:p>
            <a:pPr marL="228600" lvl="1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(s2.length());</a:t>
            </a:r>
          </a:p>
          <a:p>
            <a:pPr marL="0" indent="0">
              <a:buNone/>
            </a:pPr>
            <a:r>
              <a:rPr lang="en-IN" sz="1800" dirty="0" smtClean="0"/>
              <a:t> }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 – BEFORE JAVA VERSION 5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507705" y="2374233"/>
            <a:ext cx="4109280" cy="3774934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 smtClean="0">
              <a:latin typeface="+mj-lt"/>
            </a:endParaRPr>
          </a:p>
          <a:p>
            <a:r>
              <a:rPr lang="en-US" b="1" dirty="0" err="1" smtClean="0">
                <a:latin typeface="+mj-lt"/>
              </a:rPr>
              <a:t>DrawBacks</a:t>
            </a:r>
            <a:endParaRPr lang="en-US" b="1" dirty="0" smtClean="0">
              <a:latin typeface="+mj-lt"/>
            </a:endParaRPr>
          </a:p>
          <a:p>
            <a:endParaRPr lang="en-US" sz="1000" b="1" dirty="0" smtClean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</a:rPr>
              <a:t>Any object can be added to the list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</a:rPr>
              <a:t>If the List is supposed to hold one particular type of object, it cant be restricted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</a:rPr>
              <a:t>The object retrieved from the list has to be casted back to required type before use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</a:rPr>
              <a:t>Type casting is unsafe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239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Generics</a:t>
            </a:r>
            <a:endParaRPr lang="en-US" sz="4400" dirty="0"/>
          </a:p>
          <a:p>
            <a:r>
              <a:rPr lang="en-US" dirty="0"/>
              <a:t>Provides capability to parameterize Types</a:t>
            </a:r>
          </a:p>
          <a:p>
            <a:r>
              <a:rPr lang="en-US" dirty="0"/>
              <a:t>Helps define class or methods independent of data </a:t>
            </a:r>
            <a:r>
              <a:rPr lang="en-US" dirty="0" smtClean="0"/>
              <a:t>type</a:t>
            </a:r>
          </a:p>
          <a:p>
            <a:r>
              <a:rPr lang="en-IN" dirty="0"/>
              <a:t>Diamond operator (&lt;&gt;) is </a:t>
            </a:r>
            <a:r>
              <a:rPr lang="en-IN" dirty="0" smtClean="0"/>
              <a:t>used for </a:t>
            </a:r>
            <a:r>
              <a:rPr lang="en-IN" dirty="0"/>
              <a:t>type </a:t>
            </a:r>
            <a:r>
              <a:rPr lang="en-IN" dirty="0" smtClean="0"/>
              <a:t>Inference</a:t>
            </a:r>
            <a:endParaRPr lang="en-US" dirty="0" smtClean="0"/>
          </a:p>
          <a:p>
            <a:pPr marL="0" indent="0">
              <a:buNone/>
            </a:pPr>
            <a:endParaRPr lang="en-US" sz="1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cs typeface="Courier New" pitchFamily="49" charset="0"/>
              </a:rPr>
              <a:t>ArrayList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class using Generics is defined in JAVA API as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ARRAYLIST WITH GENERICS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4798" y="4061265"/>
            <a:ext cx="11152568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endParaRPr lang="en-US" sz="1600" dirty="0" smtClean="0"/>
          </a:p>
          <a:p>
            <a:r>
              <a:rPr lang="en-US" sz="1600" dirty="0" smtClean="0"/>
              <a:t>Public </a:t>
            </a:r>
            <a:r>
              <a:rPr lang="en-US" sz="1600" dirty="0"/>
              <a:t>class </a:t>
            </a:r>
            <a:r>
              <a:rPr lang="en-US" sz="1600" dirty="0" err="1"/>
              <a:t>ArrayList</a:t>
            </a:r>
            <a:r>
              <a:rPr lang="en-US" sz="1600" dirty="0"/>
              <a:t>&lt;E&gt; extends </a:t>
            </a:r>
            <a:r>
              <a:rPr lang="en-US" sz="1600" dirty="0" err="1">
                <a:hlinkClick r:id="rId2" tooltip="class in java.util"/>
              </a:rPr>
              <a:t>AbstractList</a:t>
            </a:r>
            <a:r>
              <a:rPr lang="en-US" sz="1600" dirty="0"/>
              <a:t>&lt;E&gt; implements </a:t>
            </a:r>
            <a:r>
              <a:rPr lang="en-US" sz="1600" dirty="0">
                <a:hlinkClick r:id="rId3" tooltip="interface in java.util"/>
              </a:rPr>
              <a:t>List</a:t>
            </a:r>
            <a:r>
              <a:rPr lang="en-US" sz="1600" dirty="0"/>
              <a:t>&lt;E&gt;</a:t>
            </a:r>
          </a:p>
          <a:p>
            <a:r>
              <a:rPr lang="en-US" sz="1600" dirty="0"/>
              <a:t>	public </a:t>
            </a:r>
            <a:r>
              <a:rPr lang="en-US" sz="1600" dirty="0" err="1"/>
              <a:t>boolean</a:t>
            </a:r>
            <a:r>
              <a:rPr lang="en-US" sz="1600" dirty="0"/>
              <a:t> add(E e)</a:t>
            </a:r>
          </a:p>
          <a:p>
            <a:r>
              <a:rPr lang="en-US" sz="1600" dirty="0"/>
              <a:t>		Appends the specified element to the end of this list</a:t>
            </a:r>
          </a:p>
          <a:p>
            <a:r>
              <a:rPr lang="en-US" sz="1600" dirty="0"/>
              <a:t>	public E get(</a:t>
            </a:r>
            <a:r>
              <a:rPr lang="en-US" sz="1600" dirty="0" err="1"/>
              <a:t>int</a:t>
            </a:r>
            <a:r>
              <a:rPr lang="en-US" sz="1600" dirty="0"/>
              <a:t> index)</a:t>
            </a:r>
          </a:p>
          <a:p>
            <a:r>
              <a:rPr lang="en-US" sz="1600" dirty="0"/>
              <a:t>		Returns the element at the specified position in this list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459579" y="2261937"/>
            <a:ext cx="4153951" cy="1996836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+mj-lt"/>
              </a:rPr>
              <a:t>E </a:t>
            </a:r>
            <a:r>
              <a:rPr lang="en-US" dirty="0">
                <a:latin typeface="+mj-lt"/>
              </a:rPr>
              <a:t>is Type parameter</a:t>
            </a:r>
          </a:p>
          <a:p>
            <a:r>
              <a:rPr lang="en-US" dirty="0">
                <a:latin typeface="+mj-lt"/>
              </a:rPr>
              <a:t>Elements added to the List can be of only Type E or its subtypes</a:t>
            </a:r>
          </a:p>
          <a:p>
            <a:r>
              <a:rPr lang="en-US" dirty="0">
                <a:latin typeface="+mj-lt"/>
              </a:rPr>
              <a:t>If the List is of Type String, Only Strings can be stored in the list</a:t>
            </a:r>
          </a:p>
          <a:p>
            <a:r>
              <a:rPr lang="en-US" dirty="0">
                <a:latin typeface="+mj-lt"/>
              </a:rPr>
              <a:t>No Type casting required as compiler knows the type of object </a:t>
            </a:r>
            <a:r>
              <a:rPr lang="en-US" dirty="0" smtClean="0">
                <a:latin typeface="+mj-lt"/>
              </a:rPr>
              <a:t>stored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798" y="5712639"/>
            <a:ext cx="9124261" cy="338554"/>
          </a:xfrm>
          <a:prstGeom prst="rect">
            <a:avLst/>
          </a:prstGeom>
          <a:solidFill>
            <a:srgbClr val="ECFAFA"/>
          </a:solidFill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798" y="6186320"/>
            <a:ext cx="9124261" cy="338554"/>
          </a:xfrm>
          <a:prstGeom prst="rect">
            <a:avLst/>
          </a:prstGeom>
          <a:solidFill>
            <a:srgbClr val="ECFAFA"/>
          </a:solidFill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&lt;&gt;(); // From Java </a:t>
            </a:r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000" dirty="0">
                <a:cs typeface="Courier New" pitchFamily="49" charset="0"/>
              </a:rPr>
              <a:t>import </a:t>
            </a:r>
            <a:r>
              <a:rPr lang="en-US" sz="2000" dirty="0" err="1">
                <a:cs typeface="Courier New" pitchFamily="49" charset="0"/>
              </a:rPr>
              <a:t>java.util</a:t>
            </a:r>
            <a:r>
              <a:rPr lang="en-US" sz="2000" dirty="0">
                <a:cs typeface="Courier New" pitchFamily="49" charset="0"/>
              </a:rPr>
              <a:t>.*;</a:t>
            </a:r>
          </a:p>
          <a:p>
            <a:pPr marL="365760" lvl="1" indent="0">
              <a:buNone/>
            </a:pPr>
            <a:r>
              <a:rPr lang="en-US" sz="2000" dirty="0">
                <a:cs typeface="Courier New" pitchFamily="49" charset="0"/>
              </a:rPr>
              <a:t>class </a:t>
            </a:r>
            <a:r>
              <a:rPr lang="en-US" sz="2000" dirty="0" err="1">
                <a:cs typeface="Courier New" pitchFamily="49" charset="0"/>
              </a:rPr>
              <a:t>TestList</a:t>
            </a:r>
            <a:r>
              <a:rPr lang="en-US" sz="2000" dirty="0">
                <a:cs typeface="Courier New" pitchFamily="49" charset="0"/>
              </a:rPr>
              <a:t>{</a:t>
            </a:r>
          </a:p>
          <a:p>
            <a:pPr marL="365760" lvl="1" indent="0">
              <a:buNone/>
            </a:pPr>
            <a:r>
              <a:rPr lang="en-US" sz="2000" dirty="0">
                <a:cs typeface="Courier New" pitchFamily="49" charset="0"/>
              </a:rPr>
              <a:t>	public static void main(String[] </a:t>
            </a:r>
            <a:r>
              <a:rPr lang="en-US" sz="2000" dirty="0" err="1">
                <a:cs typeface="Courier New" pitchFamily="49" charset="0"/>
              </a:rPr>
              <a:t>args</a:t>
            </a:r>
            <a:r>
              <a:rPr lang="en-US" sz="2000" dirty="0">
                <a:cs typeface="Courier New" pitchFamily="49" charset="0"/>
              </a:rPr>
              <a:t>) {</a:t>
            </a:r>
          </a:p>
          <a:p>
            <a:pPr marL="365760" lvl="1" indent="0">
              <a:buNone/>
            </a:pPr>
            <a:r>
              <a:rPr lang="en-US" sz="2000" dirty="0">
                <a:cs typeface="Courier New" pitchFamily="49" charset="0"/>
              </a:rPr>
              <a:t>	  Integer i1 = new Integer(10);</a:t>
            </a:r>
          </a:p>
          <a:p>
            <a:pPr marL="365760" lvl="1" indent="0">
              <a:buNone/>
            </a:pPr>
            <a:r>
              <a:rPr lang="en-US" sz="2000" dirty="0">
                <a:cs typeface="Courier New" pitchFamily="49" charset="0"/>
              </a:rPr>
              <a:t>	  String s1  = "Hello";</a:t>
            </a:r>
          </a:p>
          <a:p>
            <a:pPr marL="640080" lvl="2" indent="0">
              <a:buNone/>
            </a:pPr>
            <a:r>
              <a:rPr lang="en-US" dirty="0">
                <a:cs typeface="Courier New" pitchFamily="49" charset="0"/>
              </a:rPr>
              <a:t> 	 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ArrayList</a:t>
            </a:r>
            <a:r>
              <a:rPr lang="en-US" dirty="0">
                <a:cs typeface="Courier New" pitchFamily="49" charset="0"/>
              </a:rPr>
              <a:t>&lt;String&gt; list = new </a:t>
            </a:r>
            <a:r>
              <a:rPr lang="en-US" dirty="0" err="1">
                <a:cs typeface="Courier New" pitchFamily="49" charset="0"/>
              </a:rPr>
              <a:t>ArrayList</a:t>
            </a:r>
            <a:r>
              <a:rPr lang="en-US" dirty="0">
                <a:cs typeface="Courier New" pitchFamily="49" charset="0"/>
              </a:rPr>
              <a:t>&lt;String&gt;();</a:t>
            </a:r>
          </a:p>
          <a:p>
            <a:pPr marL="640080" lvl="2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 //</a:t>
            </a:r>
            <a:r>
              <a:rPr lang="en-US" dirty="0" err="1">
                <a:cs typeface="Courier New" pitchFamily="49" charset="0"/>
              </a:rPr>
              <a:t>list.add</a:t>
            </a:r>
            <a:r>
              <a:rPr lang="en-US" dirty="0">
                <a:cs typeface="Courier New" pitchFamily="49" charset="0"/>
              </a:rPr>
              <a:t>(i1);   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- Compile Error</a:t>
            </a:r>
          </a:p>
          <a:p>
            <a:pPr marL="640080" lvl="2" indent="0">
              <a:buNone/>
            </a:pPr>
            <a:r>
              <a:rPr lang="en-US" dirty="0">
                <a:cs typeface="Courier New" pitchFamily="49" charset="0"/>
              </a:rPr>
              <a:t>	  </a:t>
            </a:r>
            <a:r>
              <a:rPr lang="en-US" dirty="0" err="1">
                <a:cs typeface="Courier New" pitchFamily="49" charset="0"/>
              </a:rPr>
              <a:t>list.add</a:t>
            </a:r>
            <a:r>
              <a:rPr lang="en-US" dirty="0">
                <a:cs typeface="Courier New" pitchFamily="49" charset="0"/>
              </a:rPr>
              <a:t>(s1);</a:t>
            </a:r>
          </a:p>
          <a:p>
            <a:pPr marL="640080" lvl="2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dirty="0" smtClean="0">
                <a:cs typeface="Courier New" pitchFamily="49" charset="0"/>
              </a:rPr>
              <a:t>    </a:t>
            </a:r>
            <a:r>
              <a:rPr lang="en-US" dirty="0">
                <a:cs typeface="Courier New" pitchFamily="49" charset="0"/>
              </a:rPr>
              <a:t>	String s3 = </a:t>
            </a:r>
            <a:r>
              <a:rPr lang="en-US" dirty="0" err="1">
                <a:cs typeface="Courier New" pitchFamily="49" charset="0"/>
              </a:rPr>
              <a:t>list.get</a:t>
            </a:r>
            <a:r>
              <a:rPr lang="en-US" dirty="0">
                <a:cs typeface="Courier New" pitchFamily="49" charset="0"/>
              </a:rPr>
              <a:t>(1);</a:t>
            </a:r>
          </a:p>
          <a:p>
            <a:pPr marL="640080" lvl="2" indent="0">
              <a:buNone/>
            </a:pPr>
            <a:r>
              <a:rPr lang="en-US" dirty="0">
                <a:cs typeface="Courier New" pitchFamily="49" charset="0"/>
              </a:rPr>
              <a:t>  	</a:t>
            </a:r>
            <a:r>
              <a:rPr lang="en-US" dirty="0" err="1">
                <a:cs typeface="Courier New" pitchFamily="49" charset="0"/>
              </a:rPr>
              <a:t>System.</a:t>
            </a:r>
            <a:r>
              <a:rPr lang="en-US" i="1" dirty="0" err="1">
                <a:cs typeface="Courier New" pitchFamily="49" charset="0"/>
              </a:rPr>
              <a:t>out.println</a:t>
            </a:r>
            <a:r>
              <a:rPr lang="en-US" i="1" dirty="0">
                <a:cs typeface="Courier New" pitchFamily="49" charset="0"/>
              </a:rPr>
              <a:t>(s3.length()); 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- No Casting required</a:t>
            </a:r>
            <a:endParaRPr lang="en-US" dirty="0"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dirty="0">
                <a:cs typeface="Courier New" pitchFamily="49" charset="0"/>
              </a:rPr>
              <a:t>}</a:t>
            </a:r>
          </a:p>
          <a:p>
            <a:pPr marL="365760" lvl="1" indent="0">
              <a:buNone/>
            </a:pPr>
            <a:r>
              <a:rPr lang="en-US" sz="2000" dirty="0"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WITH GENERICS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475302" y="834698"/>
            <a:ext cx="2716698" cy="9078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l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130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8354" y="1481071"/>
            <a:ext cx="10622576" cy="4833670"/>
          </a:xfrm>
        </p:spPr>
        <p:txBody>
          <a:bodyPr/>
          <a:lstStyle/>
          <a:p>
            <a:r>
              <a:rPr lang="en-IN" dirty="0"/>
              <a:t>Enables traversing through a collection in forward direction</a:t>
            </a:r>
          </a:p>
          <a:p>
            <a:r>
              <a:rPr lang="en-IN" dirty="0"/>
              <a:t>Remove elements from the collection selectively while iterating</a:t>
            </a:r>
          </a:p>
          <a:p>
            <a:r>
              <a:rPr lang="en-IN" dirty="0" smtClean="0"/>
              <a:t>The </a:t>
            </a:r>
            <a:r>
              <a:rPr lang="en-IN" dirty="0"/>
              <a:t>Iterator Interface has three </a:t>
            </a:r>
            <a:r>
              <a:rPr lang="en-IN" dirty="0" smtClean="0"/>
              <a:t>methods</a:t>
            </a:r>
          </a:p>
          <a:p>
            <a:pPr lvl="1"/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hasNext</a:t>
            </a:r>
            <a:r>
              <a:rPr lang="en-IN" dirty="0" smtClean="0"/>
              <a:t>()   	-  Check </a:t>
            </a:r>
            <a:r>
              <a:rPr lang="en-IN" dirty="0"/>
              <a:t>the </a:t>
            </a:r>
            <a:r>
              <a:rPr lang="en-IN" dirty="0" err="1"/>
              <a:t>existense</a:t>
            </a:r>
            <a:r>
              <a:rPr lang="en-IN" dirty="0"/>
              <a:t> of next </a:t>
            </a:r>
            <a:r>
              <a:rPr lang="en-IN" dirty="0" smtClean="0"/>
              <a:t>element</a:t>
            </a:r>
            <a:endParaRPr lang="en-IN" dirty="0"/>
          </a:p>
          <a:p>
            <a:pPr lvl="1"/>
            <a:r>
              <a:rPr lang="en-IN" dirty="0" smtClean="0"/>
              <a:t>object </a:t>
            </a:r>
            <a:r>
              <a:rPr lang="en-IN" dirty="0"/>
              <a:t>next</a:t>
            </a:r>
            <a:r>
              <a:rPr lang="en-IN" dirty="0" smtClean="0"/>
              <a:t>() 	-  Retrieves </a:t>
            </a:r>
            <a:r>
              <a:rPr lang="en-IN" dirty="0"/>
              <a:t>next </a:t>
            </a:r>
            <a:r>
              <a:rPr lang="en-IN" dirty="0" smtClean="0"/>
              <a:t>element</a:t>
            </a:r>
            <a:endParaRPr lang="en-IN" dirty="0"/>
          </a:p>
          <a:p>
            <a:pPr lvl="1"/>
            <a:r>
              <a:rPr lang="en-IN" dirty="0" smtClean="0"/>
              <a:t>void </a:t>
            </a:r>
            <a:r>
              <a:rPr lang="en-IN" dirty="0"/>
              <a:t>remove</a:t>
            </a:r>
            <a:r>
              <a:rPr lang="en-IN" dirty="0" smtClean="0"/>
              <a:t>() 	-  Removes </a:t>
            </a:r>
            <a:r>
              <a:rPr lang="en-IN" dirty="0"/>
              <a:t>last element obtained using next() </a:t>
            </a:r>
            <a:r>
              <a:rPr lang="en-IN" dirty="0" smtClean="0"/>
              <a:t>method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ListIterator</a:t>
            </a:r>
            <a:r>
              <a:rPr lang="en-IN" dirty="0" smtClean="0"/>
              <a:t>  </a:t>
            </a:r>
            <a:r>
              <a:rPr lang="en-IN" dirty="0"/>
              <a:t>-  </a:t>
            </a:r>
            <a:endParaRPr lang="en-IN" dirty="0" smtClean="0"/>
          </a:p>
          <a:p>
            <a:pPr lvl="1"/>
            <a:r>
              <a:rPr lang="en-IN" dirty="0" smtClean="0"/>
              <a:t>An </a:t>
            </a:r>
            <a:r>
              <a:rPr lang="en-IN" dirty="0"/>
              <a:t>iterator for </a:t>
            </a:r>
            <a:r>
              <a:rPr lang="en-IN" dirty="0" smtClean="0"/>
              <a:t>lists to </a:t>
            </a:r>
            <a:r>
              <a:rPr lang="en-IN" dirty="0"/>
              <a:t>traverse the list in either </a:t>
            </a:r>
            <a:r>
              <a:rPr lang="en-IN" dirty="0" smtClean="0"/>
              <a:t>direction and modify </a:t>
            </a:r>
            <a:r>
              <a:rPr lang="en-IN" dirty="0"/>
              <a:t>the list during </a:t>
            </a:r>
            <a:r>
              <a:rPr lang="en-IN" dirty="0" smtClean="0"/>
              <a:t>iteration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ITERATOR INTERFACE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97303" y="4220724"/>
            <a:ext cx="9124261" cy="584775"/>
          </a:xfrm>
          <a:prstGeom prst="rect">
            <a:avLst/>
          </a:prstGeom>
          <a:solidFill>
            <a:srgbClr val="ECFAFA"/>
          </a:solidFill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 it = </a:t>
            </a:r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myList.iterator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494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 smtClean="0"/>
              <a:t>Collections.sort</a:t>
            </a:r>
            <a:r>
              <a:rPr lang="en-IN" dirty="0"/>
              <a:t>() method </a:t>
            </a:r>
            <a:r>
              <a:rPr lang="en-IN" dirty="0" smtClean="0"/>
              <a:t>is used to </a:t>
            </a:r>
            <a:r>
              <a:rPr lang="en-IN" dirty="0"/>
              <a:t>sort Lists of </a:t>
            </a:r>
            <a:r>
              <a:rPr lang="en-IN" dirty="0" smtClean="0"/>
              <a:t>objects</a:t>
            </a:r>
          </a:p>
          <a:p>
            <a:endParaRPr lang="en-IN" dirty="0"/>
          </a:p>
          <a:p>
            <a:r>
              <a:rPr lang="en-IN" dirty="0"/>
              <a:t>A class must implement Comparable interface, so that objects </a:t>
            </a:r>
            <a:r>
              <a:rPr lang="en-IN" dirty="0" smtClean="0"/>
              <a:t>its objects can </a:t>
            </a:r>
            <a:r>
              <a:rPr lang="en-IN" dirty="0"/>
              <a:t>be </a:t>
            </a:r>
            <a:r>
              <a:rPr lang="en-IN" dirty="0" smtClean="0"/>
              <a:t>compared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Comparable interface has one </a:t>
            </a:r>
            <a:r>
              <a:rPr lang="en-IN" dirty="0"/>
              <a:t>method </a:t>
            </a:r>
            <a:r>
              <a:rPr lang="en-IN" dirty="0" err="1" smtClean="0"/>
              <a:t>compareTo</a:t>
            </a:r>
            <a:r>
              <a:rPr lang="en-IN" dirty="0" smtClean="0"/>
              <a:t> which must be overridden by the class for comparing objects</a:t>
            </a:r>
          </a:p>
          <a:p>
            <a:endParaRPr lang="en-IN" dirty="0"/>
          </a:p>
          <a:p>
            <a:r>
              <a:rPr lang="en-IN" dirty="0" smtClean="0"/>
              <a:t>JVM calls the </a:t>
            </a:r>
            <a:r>
              <a:rPr lang="en-IN" dirty="0" err="1" smtClean="0"/>
              <a:t>compareTo</a:t>
            </a:r>
            <a:r>
              <a:rPr lang="en-IN" dirty="0" smtClean="0"/>
              <a:t> method automatically when objects need to be compared</a:t>
            </a:r>
          </a:p>
          <a:p>
            <a:endParaRPr lang="en-IN" dirty="0"/>
          </a:p>
          <a:p>
            <a:r>
              <a:rPr lang="en-IN" dirty="0" smtClean="0"/>
              <a:t>Comparable interfaces provides the natural ordering of elements in a collection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LISTS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9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/>
              <a:t>compareTo</a:t>
            </a:r>
            <a:r>
              <a:rPr lang="en-IN" dirty="0"/>
              <a:t> method defines the criteria for comparing objects. It takes object to be compared as parameter.</a:t>
            </a:r>
          </a:p>
          <a:p>
            <a:pPr marL="457200" lvl="1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compareTo</a:t>
            </a:r>
            <a:r>
              <a:rPr lang="en-IN" dirty="0" smtClean="0"/>
              <a:t>(T </a:t>
            </a:r>
            <a:r>
              <a:rPr lang="en-IN" dirty="0"/>
              <a:t>o)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compareTo</a:t>
            </a:r>
            <a:r>
              <a:rPr lang="en-IN" dirty="0"/>
              <a:t>() method returns an </a:t>
            </a:r>
            <a:r>
              <a:rPr lang="en-IN" dirty="0" err="1"/>
              <a:t>int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negative 	</a:t>
            </a:r>
            <a:r>
              <a:rPr lang="en-IN" dirty="0" err="1"/>
              <a:t>thisObject</a:t>
            </a:r>
            <a:r>
              <a:rPr lang="en-IN" dirty="0"/>
              <a:t>    &lt;    </a:t>
            </a:r>
            <a:r>
              <a:rPr lang="en-IN" dirty="0" err="1"/>
              <a:t>passedObject</a:t>
            </a:r>
            <a:endParaRPr lang="en-IN" dirty="0"/>
          </a:p>
          <a:p>
            <a:pPr lvl="1"/>
            <a:r>
              <a:rPr lang="en-IN" dirty="0"/>
              <a:t>zero 	</a:t>
            </a:r>
            <a:r>
              <a:rPr lang="en-IN" dirty="0" err="1"/>
              <a:t>thisObject</a:t>
            </a:r>
            <a:r>
              <a:rPr lang="en-IN" dirty="0"/>
              <a:t>    ==  </a:t>
            </a:r>
            <a:r>
              <a:rPr lang="en-IN" dirty="0" err="1"/>
              <a:t>passedObject</a:t>
            </a:r>
            <a:endParaRPr lang="en-IN" dirty="0"/>
          </a:p>
          <a:p>
            <a:pPr lvl="1"/>
            <a:r>
              <a:rPr lang="en-IN" dirty="0"/>
              <a:t>positive 	</a:t>
            </a:r>
            <a:r>
              <a:rPr lang="en-IN" dirty="0" err="1"/>
              <a:t>thisObject</a:t>
            </a:r>
            <a:r>
              <a:rPr lang="en-IN" dirty="0"/>
              <a:t>    &gt;    </a:t>
            </a:r>
            <a:r>
              <a:rPr lang="en-IN" dirty="0" err="1"/>
              <a:t>passedObject</a:t>
            </a:r>
            <a:endParaRPr lang="en-IN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LISTS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04795" y="5013938"/>
            <a:ext cx="9124261" cy="1200329"/>
          </a:xfrm>
          <a:prstGeom prst="rect">
            <a:avLst/>
          </a:prstGeom>
          <a:solidFill>
            <a:srgbClr val="ECFAFA"/>
          </a:solidFill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Employee implements Comparable&lt;Employee&gt; { </a:t>
            </a:r>
          </a:p>
          <a:p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(Employee e1) {</a:t>
            </a:r>
          </a:p>
          <a:p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(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this.empId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e1.empId);</a:t>
            </a:r>
          </a:p>
          <a:p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40219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19642" y="1821557"/>
            <a:ext cx="9124261" cy="2585323"/>
          </a:xfrm>
          <a:prstGeom prst="rect">
            <a:avLst/>
          </a:prstGeom>
          <a:solidFill>
            <a:srgbClr val="ECFAFA"/>
          </a:solidFill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Stack&lt;String&gt; </a:t>
            </a:r>
            <a:r>
              <a:rPr lang="en-IN" dirty="0" err="1">
                <a:solidFill>
                  <a:srgbClr val="6A3E3E"/>
                </a:solidFill>
                <a:latin typeface="Courier New" panose="02070309020205020404" pitchFamily="49" charset="0"/>
              </a:rPr>
              <a:t>st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Stack&lt;String&gt;();</a:t>
            </a:r>
          </a:p>
          <a:p>
            <a:endParaRPr lang="en-IN" dirty="0">
              <a:latin typeface="Courier New" panose="02070309020205020404" pitchFamily="49" charset="0"/>
            </a:endParaRPr>
          </a:p>
          <a:p>
            <a:r>
              <a:rPr lang="en-IN" dirty="0" err="1">
                <a:solidFill>
                  <a:srgbClr val="6A3E3E"/>
                </a:solidFill>
                <a:latin typeface="Courier New" panose="02070309020205020404" pitchFamily="49" charset="0"/>
              </a:rPr>
              <a:t>st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.push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urier New" panose="02070309020205020404" pitchFamily="49" charset="0"/>
              </a:rPr>
              <a:t>"a"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urier New" panose="02070309020205020404" pitchFamily="49" charset="0"/>
              </a:rPr>
              <a:t>st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.push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urier New" panose="02070309020205020404" pitchFamily="49" charset="0"/>
              </a:rPr>
              <a:t>"b"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urier New" panose="02070309020205020404" pitchFamily="49" charset="0"/>
              </a:rPr>
              <a:t>st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.push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urier New" panose="02070309020205020404" pitchFamily="49" charset="0"/>
              </a:rPr>
              <a:t>"c"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IN" dirty="0">
              <a:latin typeface="Courier New" panose="020703090202050204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</a:t>
            </a:r>
            <a:r>
              <a:rPr lang="en-I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.pop</a:t>
            </a:r>
            <a:r>
              <a:rPr lang="en-I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</a:t>
            </a:r>
            <a:r>
              <a:rPr lang="en-I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.pop</a:t>
            </a:r>
            <a:r>
              <a:rPr lang="en-I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</a:t>
            </a:r>
            <a:r>
              <a:rPr lang="en-I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.pop</a:t>
            </a:r>
            <a:r>
              <a:rPr lang="en-I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Set is a Collection that cannot contain duplicate </a:t>
            </a:r>
            <a:r>
              <a:rPr lang="en-IN" dirty="0" smtClean="0"/>
              <a:t>elements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Sets </a:t>
            </a:r>
            <a:r>
              <a:rPr lang="en-IN" dirty="0"/>
              <a:t>contain no pair of elements e1 and e2 such that e1.equals(e2)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Java platform contains three general-purpose Set implementations: </a:t>
            </a:r>
            <a:r>
              <a:rPr lang="en-IN" dirty="0" err="1"/>
              <a:t>HashSet</a:t>
            </a:r>
            <a:r>
              <a:rPr lang="en-IN" dirty="0"/>
              <a:t>, </a:t>
            </a:r>
            <a:r>
              <a:rPr lang="en-IN" dirty="0" err="1" smtClean="0"/>
              <a:t>TreeSet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err="1" smtClean="0"/>
              <a:t>LinkedHashSet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SortedSet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IN" dirty="0" smtClean="0"/>
              <a:t>Set that </a:t>
            </a:r>
            <a:r>
              <a:rPr lang="en-IN" dirty="0"/>
              <a:t>provides a total ordering on its elements. The elements are ordered using their natural ordering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3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01850" y="1596254"/>
            <a:ext cx="10622576" cy="5045178"/>
          </a:xfrm>
        </p:spPr>
        <p:txBody>
          <a:bodyPr/>
          <a:lstStyle/>
          <a:p>
            <a:r>
              <a:rPr lang="en-IN" dirty="0" err="1" smtClean="0"/>
              <a:t>HashSet</a:t>
            </a:r>
            <a:endParaRPr lang="en-IN" dirty="0" smtClean="0"/>
          </a:p>
          <a:p>
            <a:pPr lvl="1"/>
            <a:r>
              <a:rPr lang="en-IN" dirty="0"/>
              <a:t>Unsorted, Unordered Set</a:t>
            </a:r>
          </a:p>
          <a:p>
            <a:pPr lvl="1"/>
            <a:r>
              <a:rPr lang="en-IN" dirty="0" smtClean="0"/>
              <a:t>Use </a:t>
            </a:r>
            <a:r>
              <a:rPr lang="en-IN" dirty="0"/>
              <a:t>when duplicates are not allowed and order is not </a:t>
            </a:r>
            <a:r>
              <a:rPr lang="en-IN" dirty="0" smtClean="0"/>
              <a:t>important</a:t>
            </a:r>
            <a:endParaRPr lang="en-IN" dirty="0"/>
          </a:p>
          <a:p>
            <a:endParaRPr lang="en-IN" dirty="0" smtClean="0"/>
          </a:p>
          <a:p>
            <a:r>
              <a:rPr lang="en-IN" dirty="0" err="1" smtClean="0"/>
              <a:t>LinkedHashSet</a:t>
            </a:r>
            <a:endParaRPr lang="en-IN" dirty="0" smtClean="0"/>
          </a:p>
          <a:p>
            <a:pPr lvl="1"/>
            <a:r>
              <a:rPr lang="en-IN" dirty="0"/>
              <a:t>Ordered, Unsorted Set</a:t>
            </a:r>
          </a:p>
          <a:p>
            <a:pPr lvl="1"/>
            <a:r>
              <a:rPr lang="en-IN" dirty="0" err="1"/>
              <a:t>HashSet</a:t>
            </a:r>
            <a:r>
              <a:rPr lang="en-IN" dirty="0"/>
              <a:t> that maintains a doubly-linked List across all elements</a:t>
            </a:r>
          </a:p>
          <a:p>
            <a:pPr lvl="1"/>
            <a:r>
              <a:rPr lang="en-IN" dirty="0"/>
              <a:t>Use when duplicates are not allowed and order is </a:t>
            </a:r>
            <a:r>
              <a:rPr lang="en-IN" dirty="0" smtClean="0"/>
              <a:t>important</a:t>
            </a:r>
            <a:endParaRPr lang="en-IN" dirty="0"/>
          </a:p>
          <a:p>
            <a:endParaRPr lang="en-IN" dirty="0" smtClean="0"/>
          </a:p>
          <a:p>
            <a:r>
              <a:rPr lang="en-IN" dirty="0" err="1" smtClean="0"/>
              <a:t>TreeSet</a:t>
            </a:r>
            <a:endParaRPr lang="en-IN" dirty="0" smtClean="0"/>
          </a:p>
          <a:p>
            <a:pPr lvl="1"/>
            <a:r>
              <a:rPr lang="en-IN" dirty="0"/>
              <a:t>Keeps the elements in Sorted Order</a:t>
            </a:r>
          </a:p>
          <a:p>
            <a:pPr lvl="1"/>
            <a:r>
              <a:rPr lang="en-IN" dirty="0"/>
              <a:t>Elements will be in ascending order, according to natural order</a:t>
            </a:r>
          </a:p>
          <a:p>
            <a:pPr lvl="1"/>
            <a:r>
              <a:rPr lang="en-IN" dirty="0"/>
              <a:t>Use when duplicates are not allowed and sorted order is </a:t>
            </a:r>
            <a:r>
              <a:rPr lang="en-IN" dirty="0" smtClean="0"/>
              <a:t>important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CONCRETE IMPLEMENTATIONS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72406" y="1083988"/>
            <a:ext cx="3680518" cy="27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 smtClean="0"/>
          </a:p>
          <a:p>
            <a:pPr lvl="1"/>
            <a:r>
              <a:rPr lang="en-IN" dirty="0"/>
              <a:t>Uses </a:t>
            </a:r>
            <a:r>
              <a:rPr lang="en-IN" dirty="0" err="1"/>
              <a:t>hashcode</a:t>
            </a:r>
            <a:r>
              <a:rPr lang="en-IN" dirty="0"/>
              <a:t> and equals() to prevent duplicates</a:t>
            </a:r>
          </a:p>
          <a:p>
            <a:pPr lvl="1"/>
            <a:r>
              <a:rPr lang="en-IN" dirty="0" smtClean="0"/>
              <a:t>Uses </a:t>
            </a:r>
            <a:r>
              <a:rPr lang="en-IN" dirty="0" err="1"/>
              <a:t>hashcode</a:t>
            </a:r>
            <a:r>
              <a:rPr lang="en-IN" dirty="0"/>
              <a:t> of object to </a:t>
            </a:r>
            <a:r>
              <a:rPr lang="en-IN" dirty="0" smtClean="0"/>
              <a:t>insert </a:t>
            </a:r>
            <a:r>
              <a:rPr lang="en-IN" dirty="0"/>
              <a:t>and </a:t>
            </a:r>
            <a:r>
              <a:rPr lang="en-IN" dirty="0" smtClean="0"/>
              <a:t>search elements</a:t>
            </a:r>
            <a:endParaRPr lang="en-IN" dirty="0"/>
          </a:p>
          <a:p>
            <a:pPr lvl="1"/>
            <a:r>
              <a:rPr lang="en-IN" dirty="0" smtClean="0"/>
              <a:t>Elements of </a:t>
            </a:r>
            <a:r>
              <a:rPr lang="en-IN" dirty="0" err="1" smtClean="0"/>
              <a:t>Hashset</a:t>
            </a:r>
            <a:r>
              <a:rPr lang="en-IN" dirty="0" smtClean="0"/>
              <a:t> need </a:t>
            </a:r>
            <a:r>
              <a:rPr lang="en-IN" dirty="0"/>
              <a:t>to override </a:t>
            </a:r>
            <a:r>
              <a:rPr lang="en-IN" dirty="0" err="1"/>
              <a:t>hashCode</a:t>
            </a:r>
            <a:r>
              <a:rPr lang="en-IN" dirty="0"/>
              <a:t>() method and equals() method to provide object equality</a:t>
            </a:r>
          </a:p>
          <a:p>
            <a:pPr lvl="1"/>
            <a:endParaRPr lang="en-IN" dirty="0"/>
          </a:p>
          <a:p>
            <a:r>
              <a:rPr lang="en-US" dirty="0" err="1" smtClean="0"/>
              <a:t>TreeSet</a:t>
            </a:r>
            <a:endParaRPr lang="en-US" dirty="0" smtClean="0"/>
          </a:p>
          <a:p>
            <a:pPr lvl="1"/>
            <a:r>
              <a:rPr lang="en-IN" dirty="0"/>
              <a:t>Uses Comparable /Comparator for keeping the elements in sorted Order and checking the equality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CONCRETE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4973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 smtClean="0"/>
              <a:t>HashSet</a:t>
            </a:r>
            <a:r>
              <a:rPr lang="en-IN" dirty="0" smtClean="0"/>
              <a:t> is </a:t>
            </a:r>
            <a:r>
              <a:rPr lang="en-IN" dirty="0"/>
              <a:t>a good choice for representing sets if </a:t>
            </a:r>
            <a:r>
              <a:rPr lang="en-IN" dirty="0" smtClean="0"/>
              <a:t>element ordering</a:t>
            </a:r>
            <a:r>
              <a:rPr lang="en-IN" dirty="0"/>
              <a:t> </a:t>
            </a:r>
            <a:r>
              <a:rPr lang="en-IN" dirty="0" smtClean="0"/>
              <a:t>is not important</a:t>
            </a:r>
          </a:p>
          <a:p>
            <a:r>
              <a:rPr lang="en-IN" dirty="0" smtClean="0"/>
              <a:t>if </a:t>
            </a:r>
            <a:r>
              <a:rPr lang="en-IN" dirty="0"/>
              <a:t>ordering is important, </a:t>
            </a:r>
            <a:r>
              <a:rPr lang="en-IN" dirty="0" err="1" smtClean="0"/>
              <a:t>LinkedHashSet</a:t>
            </a:r>
            <a:r>
              <a:rPr lang="en-IN" dirty="0" smtClean="0"/>
              <a:t> or </a:t>
            </a:r>
            <a:r>
              <a:rPr lang="en-IN" dirty="0" err="1" smtClean="0"/>
              <a:t>TreeSet</a:t>
            </a:r>
            <a:r>
              <a:rPr lang="en-IN" dirty="0" smtClean="0"/>
              <a:t> are </a:t>
            </a:r>
            <a:r>
              <a:rPr lang="en-IN" dirty="0"/>
              <a:t>better choices. However they come with an additional speed and space cost.</a:t>
            </a:r>
          </a:p>
          <a:p>
            <a:r>
              <a:rPr lang="en-IN" dirty="0" smtClean="0"/>
              <a:t>Iteration </a:t>
            </a:r>
            <a:r>
              <a:rPr lang="en-IN" dirty="0"/>
              <a:t>over a </a:t>
            </a:r>
            <a:r>
              <a:rPr lang="en-IN" dirty="0" err="1" smtClean="0"/>
              <a:t>LinkedHashSet</a:t>
            </a:r>
            <a:r>
              <a:rPr lang="en-IN" dirty="0" smtClean="0"/>
              <a:t> is </a:t>
            </a:r>
            <a:r>
              <a:rPr lang="en-IN" dirty="0"/>
              <a:t>generally faster than iteration over a </a:t>
            </a:r>
            <a:r>
              <a:rPr lang="en-IN" dirty="0" err="1"/>
              <a:t>HashSet</a:t>
            </a:r>
            <a:r>
              <a:rPr lang="en-IN" dirty="0"/>
              <a:t>.</a:t>
            </a:r>
          </a:p>
          <a:p>
            <a:r>
              <a:rPr lang="en-IN" dirty="0" smtClean="0"/>
              <a:t>Tree-based data </a:t>
            </a:r>
            <a:r>
              <a:rPr lang="en-IN" dirty="0"/>
              <a:t>structures get slower as the number of elements get larger.</a:t>
            </a:r>
          </a:p>
          <a:p>
            <a:r>
              <a:rPr lang="en-IN" dirty="0" smtClean="0"/>
              <a:t>Since </a:t>
            </a:r>
            <a:r>
              <a:rPr lang="en-IN" dirty="0" err="1" smtClean="0"/>
              <a:t>TreeSet</a:t>
            </a:r>
            <a:r>
              <a:rPr lang="en-IN" dirty="0" smtClean="0"/>
              <a:t> keeps </a:t>
            </a:r>
            <a:r>
              <a:rPr lang="en-IN" dirty="0"/>
              <a:t>its elements sorted, it can offer other features, such as the first and last methods, that is, the lowest and highest elements in a set, respectively</a:t>
            </a:r>
            <a:r>
              <a:rPr lang="en-IN" dirty="0" smtClean="0"/>
              <a:t>.</a:t>
            </a:r>
            <a:r>
              <a:rPr lang="en-US" dirty="0" smtClean="0"/>
              <a:t>                              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SET TO CHOOSE AND WHEN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6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Objects </a:t>
            </a:r>
            <a:r>
              <a:rPr lang="en-IN" dirty="0" smtClean="0"/>
              <a:t>arranged in </a:t>
            </a:r>
            <a:r>
              <a:rPr lang="en-IN" dirty="0"/>
              <a:t>the order in which they are to be processed</a:t>
            </a:r>
          </a:p>
          <a:p>
            <a:r>
              <a:rPr lang="en-IN" dirty="0"/>
              <a:t>Queues typically, but do not necessarily, order elements in a FIFO (first-in-first-out) </a:t>
            </a:r>
            <a:r>
              <a:rPr lang="en-IN" dirty="0" smtClean="0"/>
              <a:t>manner</a:t>
            </a:r>
          </a:p>
          <a:p>
            <a:r>
              <a:rPr lang="en-IN" dirty="0" smtClean="0"/>
              <a:t>Besides </a:t>
            </a:r>
            <a:r>
              <a:rPr lang="en-IN" dirty="0"/>
              <a:t>basic Collection operations, queues provide additional insertion, extraction, and inspection operations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95633"/>
              </p:ext>
            </p:extLst>
          </p:nvPr>
        </p:nvGraphicFramePr>
        <p:xfrm>
          <a:off x="1062021" y="3325267"/>
          <a:ext cx="7680927" cy="13258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69937"/>
                <a:gridCol w="2614863"/>
                <a:gridCol w="3096127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Throws exception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Returns special value</a:t>
                      </a: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Insert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add(e)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>
                          <a:solidFill>
                            <a:schemeClr val="tx1"/>
                          </a:solidFill>
                          <a:hlinkClick r:id="rId3"/>
                        </a:rPr>
                        <a:t>offer(e)</a:t>
                      </a:r>
                      <a:endParaRPr lang="en-IN" u="none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Remove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dirty="0">
                          <a:solidFill>
                            <a:schemeClr val="tx1"/>
                          </a:solidFill>
                          <a:hlinkClick r:id="rId4"/>
                        </a:rPr>
                        <a:t>remove()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>
                          <a:solidFill>
                            <a:schemeClr val="tx1"/>
                          </a:solidFill>
                          <a:hlinkClick r:id="rId5"/>
                        </a:rPr>
                        <a:t>poll()</a:t>
                      </a:r>
                      <a:endParaRPr lang="en-IN" u="none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Examine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dirty="0">
                          <a:solidFill>
                            <a:schemeClr val="tx1"/>
                          </a:solidFill>
                          <a:hlinkClick r:id="rId6"/>
                        </a:rPr>
                        <a:t>element()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dirty="0">
                          <a:solidFill>
                            <a:schemeClr val="tx1"/>
                          </a:solidFill>
                          <a:hlinkClick r:id="rId7"/>
                        </a:rPr>
                        <a:t>peek()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66274" y="51009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000" dirty="0" smtClean="0"/>
              <a:t>offer</a:t>
            </a:r>
            <a:r>
              <a:rPr lang="en-IN" sz="2000" dirty="0"/>
              <a:t>– used to add element to the tail of the Queue</a:t>
            </a:r>
          </a:p>
          <a:p>
            <a:pPr lvl="1"/>
            <a:r>
              <a:rPr lang="en-IN" sz="2000" dirty="0"/>
              <a:t>poll – used to get elements from the head of the Queue</a:t>
            </a:r>
          </a:p>
          <a:p>
            <a:pPr lvl="1"/>
            <a:r>
              <a:rPr lang="en-IN" sz="2000" dirty="0"/>
              <a:t>peek – used to review the element at the head of the Queue</a:t>
            </a:r>
          </a:p>
        </p:txBody>
      </p:sp>
    </p:spTree>
    <p:extLst>
      <p:ext uri="{BB962C8B-B14F-4D97-AF65-F5344CB8AC3E}">
        <p14:creationId xmlns:p14="http://schemas.microsoft.com/office/powerpoint/2010/main" val="2441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 smtClean="0"/>
              <a:t>LinkedList</a:t>
            </a:r>
            <a:endParaRPr lang="en-IN" dirty="0" smtClean="0"/>
          </a:p>
          <a:p>
            <a:pPr lvl="1"/>
            <a:r>
              <a:rPr lang="en-IN" dirty="0"/>
              <a:t>First in First </a:t>
            </a:r>
            <a:r>
              <a:rPr lang="en-IN" dirty="0" smtClean="0"/>
              <a:t>out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Priority Queue</a:t>
            </a:r>
          </a:p>
          <a:p>
            <a:pPr lvl="1"/>
            <a:r>
              <a:rPr lang="en-IN" dirty="0"/>
              <a:t>Stores element based on priority set by the </a:t>
            </a:r>
            <a:r>
              <a:rPr lang="en-IN" dirty="0" smtClean="0"/>
              <a:t>Comparable/Comparator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 CONCRETE IMPLEMENTATIONS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57724" y="2760892"/>
            <a:ext cx="9124261" cy="584775"/>
          </a:xfrm>
          <a:prstGeom prst="rect">
            <a:avLst/>
          </a:prstGeom>
          <a:solidFill>
            <a:srgbClr val="ECFAFA"/>
          </a:solidFill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myQueue.offer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(“first”);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723" y="4822303"/>
            <a:ext cx="9124261" cy="584775"/>
          </a:xfrm>
          <a:prstGeom prst="rect">
            <a:avLst/>
          </a:prstGeom>
          <a:solidFill>
            <a:srgbClr val="ECFAFA"/>
          </a:solidFill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I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myQueue.offer</a:t>
            </a:r>
            <a:r>
              <a:rPr lang="en-I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(“first”);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8750" y="972097"/>
            <a:ext cx="2573302" cy="15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An object </a:t>
            </a:r>
            <a:r>
              <a:rPr lang="en-IN" dirty="0" smtClean="0"/>
              <a:t>maps </a:t>
            </a:r>
            <a:r>
              <a:rPr lang="en-IN" dirty="0"/>
              <a:t>a unique key to a specific value, where key and value are objects</a:t>
            </a:r>
          </a:p>
          <a:p>
            <a:r>
              <a:rPr lang="en-IN" dirty="0" smtClean="0"/>
              <a:t>Elements of Map are stored as key-value pair</a:t>
            </a:r>
          </a:p>
          <a:p>
            <a:r>
              <a:rPr lang="en-IN" dirty="0"/>
              <a:t>map cannot contain duplicate </a:t>
            </a:r>
            <a:r>
              <a:rPr lang="en-IN" dirty="0" smtClean="0"/>
              <a:t>keys</a:t>
            </a:r>
          </a:p>
          <a:p>
            <a:endParaRPr lang="en-IN" dirty="0"/>
          </a:p>
          <a:p>
            <a:r>
              <a:rPr lang="en-IN" dirty="0"/>
              <a:t>Allows to</a:t>
            </a:r>
          </a:p>
          <a:p>
            <a:pPr lvl="1"/>
            <a:r>
              <a:rPr lang="en-IN" dirty="0"/>
              <a:t>Search for a value based on the key</a:t>
            </a:r>
          </a:p>
          <a:p>
            <a:pPr lvl="1"/>
            <a:r>
              <a:rPr lang="en-IN" dirty="0"/>
              <a:t>Get a collection of just Keys using </a:t>
            </a:r>
            <a:r>
              <a:rPr lang="en-IN" dirty="0" err="1"/>
              <a:t>keySet</a:t>
            </a:r>
            <a:r>
              <a:rPr lang="en-IN" dirty="0"/>
              <a:t> method</a:t>
            </a:r>
          </a:p>
          <a:p>
            <a:pPr lvl="1"/>
            <a:r>
              <a:rPr lang="en-IN" dirty="0"/>
              <a:t>Get a collection of just values using values method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77011" y="4950434"/>
            <a:ext cx="6678371" cy="15129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 smtClean="0"/>
              <a:t>Key </a:t>
            </a:r>
            <a:r>
              <a:rPr lang="en-US" sz="2000" dirty="0"/>
              <a:t>Methods :  </a:t>
            </a:r>
            <a:r>
              <a:rPr lang="en-US" sz="2000" dirty="0" smtClean="0"/>
              <a:t>	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smtClean="0"/>
              <a:t>put(Key </a:t>
            </a:r>
            <a:r>
              <a:rPr lang="en-US" sz="2000" dirty="0"/>
              <a:t>k, Value v)               get(Key)                       </a:t>
            </a:r>
          </a:p>
          <a:p>
            <a:r>
              <a:rPr lang="en-US" sz="2000" dirty="0"/>
              <a:t>                               </a:t>
            </a:r>
            <a:r>
              <a:rPr lang="en-US" sz="2000" dirty="0" smtClean="0"/>
              <a:t>	remove(Key </a:t>
            </a:r>
            <a:r>
              <a:rPr lang="en-US" sz="2000" dirty="0"/>
              <a:t>)                        </a:t>
            </a:r>
            <a:r>
              <a:rPr lang="en-US" sz="2000" dirty="0" err="1" smtClean="0"/>
              <a:t>keySet</a:t>
            </a:r>
            <a:r>
              <a:rPr lang="en-US" sz="2000" dirty="0"/>
              <a:t>()                 </a:t>
            </a:r>
          </a:p>
          <a:p>
            <a:r>
              <a:rPr lang="en-US" sz="2000" dirty="0"/>
              <a:t>                               </a:t>
            </a:r>
            <a:r>
              <a:rPr lang="en-US" sz="2000" dirty="0" smtClean="0"/>
              <a:t>	values</a:t>
            </a:r>
            <a:r>
              <a:rPr lang="en-US" sz="2000" dirty="0"/>
              <a:t>()</a:t>
            </a:r>
          </a:p>
          <a:p>
            <a:endParaRPr lang="en-US" sz="20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7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 smtClean="0"/>
              <a:t>HashMap</a:t>
            </a:r>
            <a:endParaRPr lang="en-IN" dirty="0" smtClean="0"/>
          </a:p>
          <a:p>
            <a:pPr lvl="1"/>
            <a:r>
              <a:rPr lang="en-IN" dirty="0"/>
              <a:t>Unsorted, Unordered Map</a:t>
            </a:r>
          </a:p>
          <a:p>
            <a:pPr lvl="1"/>
            <a:r>
              <a:rPr lang="en-IN" dirty="0" err="1"/>
              <a:t>Relys</a:t>
            </a:r>
            <a:r>
              <a:rPr lang="en-IN" dirty="0"/>
              <a:t> on equals() and </a:t>
            </a:r>
            <a:r>
              <a:rPr lang="en-IN" dirty="0" err="1"/>
              <a:t>hashCode</a:t>
            </a:r>
            <a:r>
              <a:rPr lang="en-IN" dirty="0"/>
              <a:t> for equality of Keys</a:t>
            </a:r>
          </a:p>
          <a:p>
            <a:pPr lvl="1"/>
            <a:endParaRPr lang="en-IN" dirty="0"/>
          </a:p>
          <a:p>
            <a:r>
              <a:rPr lang="en-US" dirty="0" err="1"/>
              <a:t>LinkedHashMap</a:t>
            </a:r>
            <a:endParaRPr lang="en-US" dirty="0"/>
          </a:p>
          <a:p>
            <a:pPr lvl="1"/>
            <a:r>
              <a:rPr lang="en-IN" dirty="0"/>
              <a:t>Unsorted </a:t>
            </a:r>
            <a:r>
              <a:rPr lang="en-IN" dirty="0" err="1"/>
              <a:t>Map,Ordered</a:t>
            </a:r>
            <a:r>
              <a:rPr lang="en-IN" dirty="0"/>
              <a:t> on keys</a:t>
            </a:r>
          </a:p>
          <a:p>
            <a:pPr lvl="1"/>
            <a:r>
              <a:rPr lang="en-IN" dirty="0" err="1"/>
              <a:t>Relys</a:t>
            </a:r>
            <a:r>
              <a:rPr lang="en-IN" dirty="0"/>
              <a:t> on equals() and </a:t>
            </a:r>
            <a:r>
              <a:rPr lang="en-IN" dirty="0" err="1"/>
              <a:t>hashCode</a:t>
            </a:r>
            <a:r>
              <a:rPr lang="en-IN" dirty="0"/>
              <a:t> for equality of Keys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TreeMap</a:t>
            </a:r>
            <a:endParaRPr lang="en-US" dirty="0"/>
          </a:p>
          <a:p>
            <a:pPr lvl="1"/>
            <a:r>
              <a:rPr lang="en-IN" dirty="0"/>
              <a:t>Sorted based on Keys</a:t>
            </a:r>
          </a:p>
          <a:p>
            <a:pPr lvl="1"/>
            <a:r>
              <a:rPr lang="en-IN" dirty="0"/>
              <a:t>Sorted using comparable or comparator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CONCRETE IMPLEMENTATIONS</a:t>
            </a:r>
            <a:endParaRPr lang="en-IN" dirty="0"/>
          </a:p>
        </p:txBody>
      </p:sp>
      <p:pic>
        <p:nvPicPr>
          <p:cNvPr id="4" name="Picture 6" descr="http://4.bp.blogspot.com/-o9Jk4Z4Tohs/U3Be46CxGTI/AAAAAAAAAeo/Wq8-hhZ8dCA/s1600/Collection-Classes_Map.t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395" y="1106547"/>
            <a:ext cx="4439478" cy="23834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830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Comparator interface provides the </a:t>
            </a:r>
            <a:r>
              <a:rPr lang="en-IN" dirty="0" smtClean="0"/>
              <a:t>alternate ordering to sort objects in a collection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implementing Comparator interface has to override compare method</a:t>
            </a:r>
          </a:p>
          <a:p>
            <a:endParaRPr lang="en-IN" dirty="0"/>
          </a:p>
          <a:p>
            <a:r>
              <a:rPr lang="en-IN" dirty="0"/>
              <a:t>Compare method is used to define the criteria of comparison between two objects</a:t>
            </a:r>
          </a:p>
          <a:p>
            <a:endParaRPr lang="en-IN" dirty="0"/>
          </a:p>
          <a:p>
            <a:r>
              <a:rPr lang="en-IN" dirty="0"/>
              <a:t>It takes two objects as parameter and returns an </a:t>
            </a:r>
            <a:r>
              <a:rPr lang="en-IN" dirty="0" err="1"/>
              <a:t>int</a:t>
            </a:r>
            <a:endParaRPr lang="en-IN" dirty="0"/>
          </a:p>
          <a:p>
            <a:pPr lvl="1"/>
            <a:r>
              <a:rPr lang="fr-FR" dirty="0" err="1"/>
              <a:t>int</a:t>
            </a:r>
            <a:r>
              <a:rPr lang="fr-FR" dirty="0"/>
              <a:t> compare(T o1, T o2)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USING COMPARATOR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36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classes/interfaces in Collection Framework </a:t>
            </a:r>
          </a:p>
          <a:p>
            <a:r>
              <a:rPr lang="en-US" dirty="0" smtClean="0"/>
              <a:t>Distinguish and use concrete classes of List, Set and Queue interface</a:t>
            </a:r>
          </a:p>
          <a:p>
            <a:r>
              <a:rPr lang="en-US" dirty="0" smtClean="0"/>
              <a:t>Distinguish </a:t>
            </a:r>
            <a:r>
              <a:rPr lang="en-US" dirty="0"/>
              <a:t>and use concrete classes of </a:t>
            </a:r>
            <a:r>
              <a:rPr lang="en-US" dirty="0" smtClean="0"/>
              <a:t>Map interface</a:t>
            </a:r>
          </a:p>
          <a:p>
            <a:r>
              <a:rPr lang="en-US" dirty="0" smtClean="0"/>
              <a:t>Understand Legacy classes in Collections API</a:t>
            </a:r>
          </a:p>
          <a:p>
            <a:r>
              <a:rPr lang="en-US" dirty="0" smtClean="0"/>
              <a:t>Use Collections Utility class</a:t>
            </a:r>
          </a:p>
          <a:p>
            <a:r>
              <a:rPr lang="en-US" dirty="0" smtClean="0"/>
              <a:t>Implement Comparable and Comparator Interface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8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Enumeration interface </a:t>
            </a:r>
            <a:r>
              <a:rPr lang="en-IN" dirty="0"/>
              <a:t>defines a way to traverse all the members of a collection of objects</a:t>
            </a:r>
            <a:r>
              <a:rPr lang="en-IN" dirty="0" smtClean="0"/>
              <a:t>.</a:t>
            </a:r>
          </a:p>
          <a:p>
            <a:r>
              <a:rPr lang="en-IN" dirty="0"/>
              <a:t>Enumeration is only used in legacy classes such as Vector and Properties, this interface has been </a:t>
            </a:r>
            <a:r>
              <a:rPr lang="en-IN" dirty="0" err="1" smtClean="0"/>
              <a:t>superceded</a:t>
            </a:r>
            <a:r>
              <a:rPr lang="en-IN" dirty="0" smtClean="0"/>
              <a:t> </a:t>
            </a:r>
            <a:r>
              <a:rPr lang="en-IN" dirty="0"/>
              <a:t>by </a:t>
            </a:r>
            <a:r>
              <a:rPr lang="en-IN" dirty="0" smtClean="0"/>
              <a:t>Iterator</a:t>
            </a:r>
          </a:p>
          <a:p>
            <a:r>
              <a:rPr lang="en-IN" b="1" dirty="0" smtClean="0"/>
              <a:t>Methods</a:t>
            </a:r>
          </a:p>
          <a:p>
            <a:pPr lvl="1"/>
            <a:r>
              <a:rPr lang="en-IN" dirty="0" err="1"/>
              <a:t>hasMoreElements</a:t>
            </a:r>
            <a:r>
              <a:rPr lang="en-IN" dirty="0" smtClean="0"/>
              <a:t>()</a:t>
            </a:r>
          </a:p>
          <a:p>
            <a:pPr lvl="2"/>
            <a:r>
              <a:rPr lang="en-IN" dirty="0"/>
              <a:t>Checks to see if there are more </a:t>
            </a:r>
            <a:r>
              <a:rPr lang="en-IN" dirty="0" smtClean="0"/>
              <a:t>elements</a:t>
            </a:r>
          </a:p>
          <a:p>
            <a:pPr lvl="2"/>
            <a:r>
              <a:rPr lang="en-IN" dirty="0"/>
              <a:t>Then returns a Boolean</a:t>
            </a:r>
            <a:endParaRPr lang="en-IN" dirty="0" smtClean="0"/>
          </a:p>
          <a:p>
            <a:pPr lvl="1"/>
            <a:r>
              <a:rPr lang="en-IN" dirty="0" err="1"/>
              <a:t>nextElement</a:t>
            </a:r>
            <a:r>
              <a:rPr lang="en-IN" dirty="0" smtClean="0"/>
              <a:t>()</a:t>
            </a:r>
          </a:p>
          <a:p>
            <a:pPr lvl="2"/>
            <a:r>
              <a:rPr lang="en-IN" dirty="0"/>
              <a:t>Checks to see if there are more </a:t>
            </a:r>
            <a:r>
              <a:rPr lang="en-IN" dirty="0" smtClean="0"/>
              <a:t>elements</a:t>
            </a:r>
          </a:p>
          <a:p>
            <a:pPr lvl="2"/>
            <a:r>
              <a:rPr lang="en-IN" dirty="0"/>
              <a:t>If yes, then returns the next element as an </a:t>
            </a:r>
            <a:r>
              <a:rPr lang="en-IN" dirty="0" smtClean="0"/>
              <a:t>object</a:t>
            </a:r>
            <a:endParaRPr lang="en-US" dirty="0"/>
          </a:p>
          <a:p>
            <a:pPr lvl="2"/>
            <a:endParaRPr lang="en-US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If there aren’t any more elements when </a:t>
            </a:r>
            <a:r>
              <a:rPr lang="en-IN" dirty="0" err="1" smtClean="0">
                <a:solidFill>
                  <a:srgbClr val="FF0000"/>
                </a:solidFill>
              </a:rPr>
              <a:t>nextElement</a:t>
            </a:r>
            <a:r>
              <a:rPr lang="en-IN" dirty="0" smtClean="0">
                <a:solidFill>
                  <a:srgbClr val="FF0000"/>
                </a:solidFill>
              </a:rPr>
              <a:t>() is called, the runtime </a:t>
            </a:r>
            <a:r>
              <a:rPr lang="en-IN" dirty="0" err="1" smtClean="0">
                <a:solidFill>
                  <a:srgbClr val="FF0000"/>
                </a:solidFill>
              </a:rPr>
              <a:t>NoSuchElementExceptionwill</a:t>
            </a:r>
            <a:r>
              <a:rPr lang="en-IN" dirty="0" smtClean="0">
                <a:solidFill>
                  <a:srgbClr val="FF0000"/>
                </a:solidFill>
              </a:rPr>
              <a:t> be thrown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ENUMERATION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59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8354" y="1416677"/>
            <a:ext cx="10622576" cy="4898064"/>
          </a:xfrm>
        </p:spPr>
        <p:txBody>
          <a:bodyPr/>
          <a:lstStyle/>
          <a:p>
            <a:r>
              <a:rPr lang="en-IN" dirty="0"/>
              <a:t>Multiple </a:t>
            </a:r>
            <a:r>
              <a:rPr lang="en-IN" dirty="0" smtClean="0"/>
              <a:t>Parameters</a:t>
            </a:r>
          </a:p>
          <a:p>
            <a:pPr lvl="1"/>
            <a:r>
              <a:rPr lang="en-IN" dirty="0"/>
              <a:t>A class can use multiple type parameters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A generic can restrict the type of object that can be used as the parameter by using Bounded </a:t>
            </a:r>
            <a:r>
              <a:rPr lang="en-IN" dirty="0" smtClean="0"/>
              <a:t>Types</a:t>
            </a:r>
          </a:p>
          <a:p>
            <a:pPr lvl="1"/>
            <a:r>
              <a:rPr lang="en-IN" dirty="0" err="1"/>
              <a:t>UpperBound</a:t>
            </a:r>
            <a:endParaRPr lang="en-IN" dirty="0"/>
          </a:p>
          <a:p>
            <a:pPr lvl="2"/>
            <a:r>
              <a:rPr lang="en-IN" dirty="0" err="1"/>
              <a:t>ArrayList</a:t>
            </a:r>
            <a:r>
              <a:rPr lang="en-IN" dirty="0"/>
              <a:t>&lt;? extends Employee&gt; means </a:t>
            </a:r>
            <a:r>
              <a:rPr lang="en-IN" dirty="0" err="1"/>
              <a:t>ArrayList</a:t>
            </a:r>
            <a:r>
              <a:rPr lang="en-IN" dirty="0"/>
              <a:t> of any object of class which extends Employee class can be passed as argument to </a:t>
            </a:r>
            <a:r>
              <a:rPr lang="en-IN" dirty="0" err="1"/>
              <a:t>printName</a:t>
            </a:r>
            <a:r>
              <a:rPr lang="en-IN" dirty="0"/>
              <a:t> </a:t>
            </a:r>
            <a:r>
              <a:rPr lang="en-IN" dirty="0" smtClean="0"/>
              <a:t>Method</a:t>
            </a:r>
            <a:endParaRPr lang="en-IN" dirty="0"/>
          </a:p>
          <a:p>
            <a:pPr lvl="1"/>
            <a:r>
              <a:rPr lang="en-IN" dirty="0" err="1"/>
              <a:t>LowerBound</a:t>
            </a:r>
            <a:endParaRPr lang="en-IN" dirty="0"/>
          </a:p>
          <a:p>
            <a:pPr lvl="2"/>
            <a:r>
              <a:rPr lang="en-IN" dirty="0" err="1"/>
              <a:t>ArrayList</a:t>
            </a:r>
            <a:r>
              <a:rPr lang="en-IN" dirty="0"/>
              <a:t>&lt;? super Manager&gt; means </a:t>
            </a:r>
            <a:r>
              <a:rPr lang="en-IN" dirty="0" err="1"/>
              <a:t>ArrayList</a:t>
            </a:r>
            <a:r>
              <a:rPr lang="en-IN" dirty="0"/>
              <a:t> of any object of class Manager and its </a:t>
            </a:r>
            <a:r>
              <a:rPr lang="en-IN" dirty="0" err="1"/>
              <a:t>supertypes</a:t>
            </a:r>
            <a:r>
              <a:rPr lang="en-IN" dirty="0"/>
              <a:t>  can be passed as argument to </a:t>
            </a:r>
            <a:r>
              <a:rPr lang="en-IN" dirty="0" err="1"/>
              <a:t>printName</a:t>
            </a:r>
            <a:r>
              <a:rPr lang="en-IN" dirty="0"/>
              <a:t> 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862" y="2404268"/>
            <a:ext cx="10200068" cy="923330"/>
          </a:xfrm>
          <a:prstGeom prst="rect">
            <a:avLst/>
          </a:prstGeom>
          <a:solidFill>
            <a:srgbClr val="ECFAFA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&lt;K,V&gt; extends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AbstractMap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&lt;K,V&gt; implements Map&lt;K,V&gt;{</a:t>
            </a:r>
          </a:p>
          <a:p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 put(K key, V value)</a:t>
            </a:r>
          </a:p>
          <a:p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……}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41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Method declarations can be made generic even if the class doesn’t use generic </a:t>
            </a:r>
            <a:r>
              <a:rPr lang="en-IN" dirty="0" smtClean="0"/>
              <a:t>types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Generic Interfaces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Generic </a:t>
            </a:r>
            <a:r>
              <a:rPr lang="en-IN" dirty="0"/>
              <a:t>Type parameter cannot be of primitive type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4490" y="2481451"/>
            <a:ext cx="7084202" cy="923330"/>
          </a:xfrm>
          <a:prstGeom prst="rect">
            <a:avLst/>
          </a:prstGeom>
          <a:solidFill>
            <a:srgbClr val="ECFAFA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&lt;T extends Employee&gt;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 t){</a:t>
            </a:r>
          </a:p>
          <a:p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(t.name);</a:t>
            </a:r>
          </a:p>
          <a:p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4490" y="4230574"/>
            <a:ext cx="7765961" cy="1200329"/>
          </a:xfrm>
          <a:prstGeom prst="rect">
            <a:avLst/>
          </a:prstGeom>
          <a:solidFill>
            <a:srgbClr val="ECFAFA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List&lt;T&gt;{</a:t>
            </a:r>
          </a:p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public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put(T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position);</a:t>
            </a:r>
          </a:p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public T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position);</a:t>
            </a:r>
          </a:p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12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Collection Framework</a:t>
            </a:r>
          </a:p>
          <a:p>
            <a:r>
              <a:rPr lang="en-US" dirty="0" smtClean="0"/>
              <a:t>Distinguish between various Collection Implementations</a:t>
            </a:r>
          </a:p>
          <a:p>
            <a:r>
              <a:rPr lang="en-US" dirty="0" smtClean="0"/>
              <a:t>Use appropriate Collection implementations based on the need</a:t>
            </a:r>
          </a:p>
          <a:p>
            <a:r>
              <a:rPr lang="en-IN" dirty="0" smtClean="0"/>
              <a:t>Compare and Sort objects in a 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Collections </a:t>
            </a:r>
            <a:r>
              <a:rPr lang="en-IN" dirty="0" smtClean="0"/>
              <a:t>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5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Collection </a:t>
            </a:r>
          </a:p>
          <a:p>
            <a:pPr lvl="1"/>
            <a:r>
              <a:rPr lang="en-IN" dirty="0" smtClean="0"/>
              <a:t>represents </a:t>
            </a:r>
            <a:r>
              <a:rPr lang="en-IN" dirty="0"/>
              <a:t>a group of </a:t>
            </a:r>
            <a:r>
              <a:rPr lang="en-IN" dirty="0" smtClean="0"/>
              <a:t>objects of similar type, </a:t>
            </a:r>
            <a:r>
              <a:rPr lang="en-IN" dirty="0"/>
              <a:t>known as its </a:t>
            </a:r>
            <a:r>
              <a:rPr lang="en-IN" i="1" dirty="0"/>
              <a:t>elements</a:t>
            </a:r>
            <a:endParaRPr lang="en-IN" dirty="0" smtClean="0"/>
          </a:p>
          <a:p>
            <a:pPr lvl="1"/>
            <a:r>
              <a:rPr lang="en-IN" dirty="0" smtClean="0"/>
              <a:t>provide </a:t>
            </a:r>
            <a:r>
              <a:rPr lang="en-IN" dirty="0"/>
              <a:t>flexibility to </a:t>
            </a:r>
            <a:r>
              <a:rPr lang="en-IN" dirty="0" smtClean="0"/>
              <a:t>add or remove objects </a:t>
            </a:r>
            <a:endParaRPr lang="en-IN" dirty="0"/>
          </a:p>
          <a:p>
            <a:pPr lvl="1"/>
            <a:r>
              <a:rPr lang="en-IN" dirty="0" smtClean="0"/>
              <a:t>provide capability to store objects in an ordered way</a:t>
            </a:r>
            <a:endParaRPr lang="en-IN" dirty="0"/>
          </a:p>
          <a:p>
            <a:pPr lvl="1"/>
            <a:r>
              <a:rPr lang="en-IN" dirty="0"/>
              <a:t>provide capability </a:t>
            </a:r>
            <a:r>
              <a:rPr lang="en-IN" dirty="0" smtClean="0"/>
              <a:t>to prevent </a:t>
            </a:r>
            <a:r>
              <a:rPr lang="en-IN" dirty="0"/>
              <a:t>duplicate </a:t>
            </a:r>
            <a:r>
              <a:rPr lang="en-IN" dirty="0" smtClean="0"/>
              <a:t>objects</a:t>
            </a:r>
            <a:endParaRPr lang="en-IN" dirty="0"/>
          </a:p>
          <a:p>
            <a:pPr lvl="1"/>
            <a:r>
              <a:rPr lang="en-IN" dirty="0" smtClean="0"/>
              <a:t>provides capability to store objects with key-value pairing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COLLECTIONS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5716" y="4401906"/>
            <a:ext cx="1047689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b="1" dirty="0" smtClean="0"/>
              <a:t>Basic operations</a:t>
            </a:r>
          </a:p>
          <a:p>
            <a:pPr algn="ctr"/>
            <a:endParaRPr lang="en-IN" sz="2400" b="1" dirty="0" smtClean="0"/>
          </a:p>
          <a:p>
            <a:pPr algn="ctr"/>
            <a:endParaRPr lang="en-IN" sz="2400" dirty="0"/>
          </a:p>
          <a:p>
            <a:pPr algn="ctr"/>
            <a:endParaRPr lang="en-IN" sz="24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315278" y="5046196"/>
            <a:ext cx="1828800" cy="5698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Add objects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86703" y="5046196"/>
            <a:ext cx="1828800" cy="5698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Remove </a:t>
            </a:r>
            <a:r>
              <a:rPr lang="en-IN" sz="2000" dirty="0"/>
              <a:t>objects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58128" y="5046195"/>
            <a:ext cx="1828800" cy="5698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Search objects</a:t>
            </a:r>
            <a:endParaRPr lang="en-IN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7528780" y="5046194"/>
            <a:ext cx="1828800" cy="5698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Retrieve objects</a:t>
            </a:r>
            <a:endParaRPr lang="en-IN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9458352" y="5046194"/>
            <a:ext cx="1828800" cy="5698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Iterate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521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Collections Framework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172" y="2084997"/>
            <a:ext cx="1917409" cy="1562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2.bp.blogspot.com/-M0M8nv5s2lQ/U3BcbRQcRvI/AAAAAAAAAec/oBBmQCPDm9Y/s1600/Collection-Classes.tif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0" y="1635686"/>
            <a:ext cx="7271665" cy="29628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4.bp.blogspot.com/-o9Jk4Z4Tohs/U3Be46CxGTI/AAAAAAAAAeo/Wq8-hhZ8dCA/s1600/Collection-Classes_Map.tif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90" y="4096853"/>
            <a:ext cx="4439478" cy="23834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57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Root interface in Collection Hierarchy</a:t>
            </a:r>
          </a:p>
          <a:p>
            <a:r>
              <a:rPr lang="en-US" dirty="0" smtClean="0"/>
              <a:t>Does not have any direct implementation</a:t>
            </a:r>
          </a:p>
          <a:p>
            <a:r>
              <a:rPr lang="en-US" dirty="0" smtClean="0"/>
              <a:t>Extended by interface like List, Set and Queue</a:t>
            </a:r>
          </a:p>
          <a:p>
            <a:r>
              <a:rPr lang="en-US" dirty="0" smtClean="0"/>
              <a:t>Collection framework classes/interface belong to </a:t>
            </a:r>
            <a:r>
              <a:rPr lang="en-US" dirty="0" err="1" smtClean="0"/>
              <a:t>java.util</a:t>
            </a:r>
            <a:r>
              <a:rPr lang="en-US" dirty="0" smtClean="0"/>
              <a:t> package</a:t>
            </a:r>
            <a:endParaRPr lang="en-US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INTERFACE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7322" y="3758371"/>
            <a:ext cx="7463332" cy="22253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 smtClean="0"/>
              <a:t>Key </a:t>
            </a:r>
            <a:r>
              <a:rPr lang="en-US" sz="2000" dirty="0"/>
              <a:t>Methods :  </a:t>
            </a:r>
            <a:r>
              <a:rPr lang="en-US" sz="2000" dirty="0" smtClean="0"/>
              <a:t>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add(element </a:t>
            </a:r>
            <a:r>
              <a:rPr lang="en-US" sz="2000" dirty="0"/>
              <a:t>e)		remove(Element o)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addAll</a:t>
            </a:r>
            <a:r>
              <a:rPr lang="en-US" sz="2000" dirty="0" smtClean="0"/>
              <a:t>(Collection c)		</a:t>
            </a:r>
            <a:r>
              <a:rPr lang="en-US" sz="2000" dirty="0" err="1" smtClean="0"/>
              <a:t>removeAll</a:t>
            </a:r>
            <a:r>
              <a:rPr lang="en-US" sz="2000" dirty="0" smtClean="0"/>
              <a:t>(Collection </a:t>
            </a:r>
            <a:r>
              <a:rPr lang="en-US" sz="2000" dirty="0"/>
              <a:t>c)</a:t>
            </a:r>
          </a:p>
          <a:p>
            <a:r>
              <a:rPr lang="en-US" sz="2000" dirty="0" smtClean="0"/>
              <a:t>		contains(Element </a:t>
            </a:r>
            <a:r>
              <a:rPr lang="en-US" sz="2000" dirty="0"/>
              <a:t>o)           </a:t>
            </a:r>
            <a:r>
              <a:rPr lang="en-US" sz="2000" dirty="0" smtClean="0"/>
              <a:t>	</a:t>
            </a:r>
            <a:r>
              <a:rPr lang="en-US" sz="2000" dirty="0" err="1" smtClean="0"/>
              <a:t>isEmpty</a:t>
            </a:r>
            <a:r>
              <a:rPr lang="en-US" sz="2000" dirty="0"/>
              <a:t>()</a:t>
            </a:r>
          </a:p>
          <a:p>
            <a:r>
              <a:rPr lang="en-US" sz="2000" dirty="0" smtClean="0"/>
              <a:t>		size</a:t>
            </a:r>
            <a:r>
              <a:rPr lang="en-US" sz="2000" dirty="0"/>
              <a:t>()                                  </a:t>
            </a:r>
            <a:r>
              <a:rPr lang="en-US" sz="2000" dirty="0" smtClean="0"/>
              <a:t>	</a:t>
            </a:r>
            <a:r>
              <a:rPr lang="en-US" sz="2000" dirty="0" err="1" smtClean="0"/>
              <a:t>toArray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                 </a:t>
            </a:r>
            <a:r>
              <a:rPr lang="en-US" sz="2000" dirty="0" smtClean="0"/>
              <a:t>	iterator()	</a:t>
            </a:r>
            <a:r>
              <a:rPr lang="en-US" sz="2000" dirty="0"/>
              <a:t>		</a:t>
            </a:r>
            <a:r>
              <a:rPr lang="en-US" sz="2000" dirty="0" smtClean="0"/>
              <a:t>clear()</a:t>
            </a:r>
            <a:endParaRPr lang="en-US" sz="2000" dirty="0"/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0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 ordered collection (</a:t>
            </a:r>
            <a:r>
              <a:rPr lang="en-IN" dirty="0" smtClean="0"/>
              <a:t>aka</a:t>
            </a:r>
            <a:r>
              <a:rPr lang="en-IN" dirty="0"/>
              <a:t> </a:t>
            </a:r>
            <a:r>
              <a:rPr lang="en-IN" i="1" dirty="0"/>
              <a:t>sequence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orders objects based on the index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allows </a:t>
            </a:r>
            <a:r>
              <a:rPr lang="en-US" dirty="0"/>
              <a:t>duplicate elements</a:t>
            </a:r>
          </a:p>
          <a:p>
            <a:r>
              <a:rPr lang="en-IN" dirty="0" smtClean="0"/>
              <a:t>precise </a:t>
            </a:r>
            <a:r>
              <a:rPr lang="en-IN" dirty="0"/>
              <a:t>control over where in the list each element is </a:t>
            </a:r>
            <a:r>
              <a:rPr lang="en-IN" dirty="0" smtClean="0"/>
              <a:t>inserted</a:t>
            </a:r>
          </a:p>
          <a:p>
            <a:r>
              <a:rPr lang="en-IN" dirty="0"/>
              <a:t>provides </a:t>
            </a:r>
            <a:r>
              <a:rPr lang="en-IN" dirty="0" smtClean="0"/>
              <a:t>methods </a:t>
            </a:r>
            <a:r>
              <a:rPr lang="en-IN" dirty="0"/>
              <a:t>for positional (indexed) access </a:t>
            </a:r>
            <a:r>
              <a:rPr lang="en-IN" dirty="0" smtClean="0"/>
              <a:t>of </a:t>
            </a:r>
            <a:r>
              <a:rPr lang="en-IN" dirty="0"/>
              <a:t>list </a:t>
            </a:r>
            <a:r>
              <a:rPr lang="en-IN" dirty="0" smtClean="0"/>
              <a:t>elements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29937" y="4228587"/>
            <a:ext cx="6678371" cy="15129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 smtClean="0"/>
              <a:t>Key </a:t>
            </a:r>
            <a:r>
              <a:rPr lang="en-US" sz="2000" dirty="0"/>
              <a:t>Methods :  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	get(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index)                           </a:t>
            </a:r>
            <a:r>
              <a:rPr lang="en-US" sz="2000" dirty="0" err="1"/>
              <a:t>indexOf</a:t>
            </a:r>
            <a:r>
              <a:rPr lang="en-US" sz="2000" dirty="0"/>
              <a:t>(Element o)                 </a:t>
            </a:r>
          </a:p>
          <a:p>
            <a:r>
              <a:rPr lang="en-US" sz="2000" dirty="0" smtClean="0"/>
              <a:t>		add(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index, Element o)      </a:t>
            </a:r>
            <a:r>
              <a:rPr lang="en-US" sz="2000" dirty="0" smtClean="0"/>
              <a:t>	remove(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Index)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lastIndexOf</a:t>
            </a:r>
            <a:r>
              <a:rPr lang="en-US" sz="2000" dirty="0" smtClean="0"/>
              <a:t>(Element </a:t>
            </a:r>
            <a:r>
              <a:rPr lang="en-US" sz="2000" dirty="0"/>
              <a:t>o)          </a:t>
            </a:r>
            <a:r>
              <a:rPr lang="en-US" sz="2000" dirty="0" smtClean="0"/>
              <a:t>	</a:t>
            </a:r>
            <a:r>
              <a:rPr lang="en-US" sz="2000" dirty="0" err="1" smtClean="0"/>
              <a:t>listIterator</a:t>
            </a:r>
            <a:r>
              <a:rPr lang="en-US" sz="2000" dirty="0" smtClean="0"/>
              <a:t>()</a:t>
            </a:r>
          </a:p>
          <a:p>
            <a:endParaRPr lang="en-US" sz="20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8354" y="1661264"/>
            <a:ext cx="10622576" cy="4653475"/>
          </a:xfrm>
        </p:spPr>
        <p:txBody>
          <a:bodyPr/>
          <a:lstStyle/>
          <a:p>
            <a:r>
              <a:rPr lang="en-IN" dirty="0" err="1" smtClean="0"/>
              <a:t>ArrayList</a:t>
            </a:r>
            <a:endParaRPr lang="en-IN" dirty="0" smtClean="0"/>
          </a:p>
          <a:p>
            <a:pPr lvl="1"/>
            <a:r>
              <a:rPr lang="en-IN" dirty="0"/>
              <a:t>Dynamically growing </a:t>
            </a:r>
            <a:r>
              <a:rPr lang="en-IN" dirty="0" smtClean="0"/>
              <a:t>Array (initial capacity 10)</a:t>
            </a:r>
          </a:p>
          <a:p>
            <a:pPr lvl="1"/>
            <a:r>
              <a:rPr lang="en-IN" dirty="0" smtClean="0"/>
              <a:t>Elements stored contiguously in memory</a:t>
            </a:r>
          </a:p>
          <a:p>
            <a:pPr lvl="1"/>
            <a:r>
              <a:rPr lang="en-IN" dirty="0" smtClean="0"/>
              <a:t>Methods of </a:t>
            </a:r>
            <a:r>
              <a:rPr lang="en-IN" dirty="0" err="1" smtClean="0"/>
              <a:t>ArrayList</a:t>
            </a:r>
            <a:r>
              <a:rPr lang="en-IN" dirty="0" smtClean="0"/>
              <a:t> are not synchronized</a:t>
            </a:r>
          </a:p>
          <a:p>
            <a:endParaRPr lang="en-IN" dirty="0" smtClean="0"/>
          </a:p>
          <a:p>
            <a:r>
              <a:rPr lang="en-IN" dirty="0" smtClean="0"/>
              <a:t>Features</a:t>
            </a:r>
            <a:endParaRPr lang="en-IN" dirty="0"/>
          </a:p>
          <a:p>
            <a:pPr lvl="1"/>
            <a:r>
              <a:rPr lang="en-IN" dirty="0" err="1" smtClean="0"/>
              <a:t>Effecient</a:t>
            </a:r>
            <a:r>
              <a:rPr lang="en-IN" dirty="0" smtClean="0"/>
              <a:t> </a:t>
            </a:r>
            <a:r>
              <a:rPr lang="en-IN" dirty="0"/>
              <a:t>iteration and random access</a:t>
            </a:r>
          </a:p>
          <a:p>
            <a:pPr lvl="1"/>
            <a:r>
              <a:rPr lang="en-IN" dirty="0" smtClean="0"/>
              <a:t>Insertion/Deletion </a:t>
            </a:r>
            <a:r>
              <a:rPr lang="en-IN" dirty="0"/>
              <a:t>of elements at specific indexes from a large list is </a:t>
            </a:r>
            <a:r>
              <a:rPr lang="en-IN" dirty="0" smtClean="0"/>
              <a:t>expensive</a:t>
            </a:r>
          </a:p>
          <a:p>
            <a:endParaRPr lang="en-IN" dirty="0" smtClean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LIST CONCRETE IMPLEMENTATIONS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22" y="1291453"/>
            <a:ext cx="4355115" cy="24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T PPT Template_V1_1">
  <a:themeElements>
    <a:clrScheme name="MAIT Colors">
      <a:dk1>
        <a:sysClr val="windowText" lastClr="000000"/>
      </a:dk1>
      <a:lt1>
        <a:sysClr val="window" lastClr="FFFFFF"/>
      </a:lt1>
      <a:dk2>
        <a:srgbClr val="A65E06"/>
      </a:dk2>
      <a:lt2>
        <a:srgbClr val="D7F5F4"/>
      </a:lt2>
      <a:accent1>
        <a:srgbClr val="02918B"/>
      </a:accent1>
      <a:accent2>
        <a:srgbClr val="30BDB7"/>
      </a:accent2>
      <a:accent3>
        <a:srgbClr val="F8AC52"/>
      </a:accent3>
      <a:accent4>
        <a:srgbClr val="FBBD5A"/>
      </a:accent4>
      <a:accent5>
        <a:srgbClr val="02918B"/>
      </a:accent5>
      <a:accent6>
        <a:srgbClr val="A65E06"/>
      </a:accent6>
      <a:hlink>
        <a:srgbClr val="0563C1"/>
      </a:hlink>
      <a:folHlink>
        <a:srgbClr val="954F72"/>
      </a:folHlink>
    </a:clrScheme>
    <a:fontScheme name="MAIT Fonts">
      <a:majorFont>
        <a:latin typeface="Helvetica LT Std Cond"/>
        <a:ea typeface=""/>
        <a:cs typeface=""/>
      </a:majorFont>
      <a:minorFont>
        <a:latin typeface="Helvetica LT Std Co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T PPT Template.potx" id="{2DEBA90B-8E01-455C-8AD2-F892E0B8B95A}" vid="{4C817FF6-74D7-43E7-B347-2476930AA5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MAIT PPT Template_V1_1</Template>
  <TotalTime>753</TotalTime>
  <Words>1647</Words>
  <Application>Microsoft Office PowerPoint</Application>
  <PresentationFormat>Widescreen</PresentationFormat>
  <Paragraphs>357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Helvetica LT Std</vt:lpstr>
      <vt:lpstr>Helvetica LT Std Cond</vt:lpstr>
      <vt:lpstr>Helvetica LT Std Cond Light</vt:lpstr>
      <vt:lpstr>Wingdings</vt:lpstr>
      <vt:lpstr>MAIT PPT Template_V1_1</vt:lpstr>
      <vt:lpstr>Collections</vt:lpstr>
      <vt:lpstr>PowerPoint Presentation</vt:lpstr>
      <vt:lpstr>PowerPoint Presentation</vt:lpstr>
      <vt:lpstr>PowerPoint Presentation</vt:lpstr>
      <vt:lpstr>INTRODUCTION TO COLLECTIONS</vt:lpstr>
      <vt:lpstr>Collections Framework</vt:lpstr>
      <vt:lpstr>COLLECTION INTERFACE</vt:lpstr>
      <vt:lpstr>LIST</vt:lpstr>
      <vt:lpstr> LIST CONCRETE IMPLEMENTATIONS</vt:lpstr>
      <vt:lpstr> LIST CONCRETE IMPLEMENTATIONS</vt:lpstr>
      <vt:lpstr> LIST CONCRETE IMPLEMENTATIONS</vt:lpstr>
      <vt:lpstr>DIFFERENCE BETWEEN ARRAYLIST AND VECTOR</vt:lpstr>
      <vt:lpstr>ARRAYLIST – BEFORE JAVA VERSION 5</vt:lpstr>
      <vt:lpstr>ARRAYLIST – BEFORE JAVA VERSION 5</vt:lpstr>
      <vt:lpstr>ARRAYLIST WITH GENERICS</vt:lpstr>
      <vt:lpstr>ARRAYLIST WITH GENERICS</vt:lpstr>
      <vt:lpstr>ITERATOR INTERFACE</vt:lpstr>
      <vt:lpstr>SORTING LISTS</vt:lpstr>
      <vt:lpstr>SORTING LISTS</vt:lpstr>
      <vt:lpstr>STACK </vt:lpstr>
      <vt:lpstr>SET</vt:lpstr>
      <vt:lpstr>SET CONCRETE IMPLEMENTATIONS</vt:lpstr>
      <vt:lpstr>SET CONCRETE IMPLEMENTATIONS</vt:lpstr>
      <vt:lpstr>WHAT SET TO CHOOSE AND WHEN</vt:lpstr>
      <vt:lpstr>QUEUE</vt:lpstr>
      <vt:lpstr>QUEUE CONCRETE IMPLEMENTATIONS</vt:lpstr>
      <vt:lpstr>MAP</vt:lpstr>
      <vt:lpstr>MAP CONCRETE IMPLEMENTATIONS</vt:lpstr>
      <vt:lpstr>SORTING USING COMPARATOR</vt:lpstr>
      <vt:lpstr>ENUMERATION INTERFACE</vt:lpstr>
      <vt:lpstr>Generics</vt:lpstr>
      <vt:lpstr>Generics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Farha N. Tabassum [MaGE]</dc:creator>
  <cp:lastModifiedBy>Mohammed Ghouse [MaGE]</cp:lastModifiedBy>
  <cp:revision>120</cp:revision>
  <dcterms:created xsi:type="dcterms:W3CDTF">2015-12-17T05:35:31Z</dcterms:created>
  <dcterms:modified xsi:type="dcterms:W3CDTF">2016-01-02T08:29:04Z</dcterms:modified>
</cp:coreProperties>
</file>