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56"/>
  </p:notesMasterIdLst>
  <p:handoutMasterIdLst>
    <p:handoutMasterId r:id="rId57"/>
  </p:handoutMasterIdLst>
  <p:sldIdLst>
    <p:sldId id="257" r:id="rId5"/>
    <p:sldId id="258" r:id="rId6"/>
    <p:sldId id="260" r:id="rId7"/>
    <p:sldId id="261" r:id="rId8"/>
    <p:sldId id="262" r:id="rId9"/>
    <p:sldId id="263" r:id="rId10"/>
    <p:sldId id="343" r:id="rId11"/>
    <p:sldId id="336" r:id="rId12"/>
    <p:sldId id="339" r:id="rId13"/>
    <p:sldId id="356" r:id="rId14"/>
    <p:sldId id="357" r:id="rId15"/>
    <p:sldId id="358" r:id="rId16"/>
    <p:sldId id="359" r:id="rId17"/>
    <p:sldId id="360" r:id="rId18"/>
    <p:sldId id="361" r:id="rId19"/>
    <p:sldId id="270" r:id="rId20"/>
    <p:sldId id="271" r:id="rId21"/>
    <p:sldId id="274" r:id="rId22"/>
    <p:sldId id="275" r:id="rId23"/>
    <p:sldId id="337" r:id="rId24"/>
    <p:sldId id="338" r:id="rId25"/>
    <p:sldId id="345" r:id="rId26"/>
    <p:sldId id="279" r:id="rId27"/>
    <p:sldId id="280" r:id="rId28"/>
    <p:sldId id="281" r:id="rId29"/>
    <p:sldId id="340" r:id="rId30"/>
    <p:sldId id="341" r:id="rId31"/>
    <p:sldId id="331" r:id="rId32"/>
    <p:sldId id="284" r:id="rId33"/>
    <p:sldId id="285" r:id="rId34"/>
    <p:sldId id="286" r:id="rId35"/>
    <p:sldId id="287" r:id="rId36"/>
    <p:sldId id="288" r:id="rId37"/>
    <p:sldId id="326" r:id="rId38"/>
    <p:sldId id="371" r:id="rId39"/>
    <p:sldId id="291" r:id="rId40"/>
    <p:sldId id="292" r:id="rId41"/>
    <p:sldId id="293" r:id="rId42"/>
    <p:sldId id="324" r:id="rId43"/>
    <p:sldId id="368" r:id="rId44"/>
    <p:sldId id="369" r:id="rId45"/>
    <p:sldId id="362" r:id="rId46"/>
    <p:sldId id="300" r:id="rId47"/>
    <p:sldId id="355" r:id="rId48"/>
    <p:sldId id="370" r:id="rId49"/>
    <p:sldId id="363" r:id="rId50"/>
    <p:sldId id="307" r:id="rId51"/>
    <p:sldId id="308" r:id="rId52"/>
    <p:sldId id="309" r:id="rId53"/>
    <p:sldId id="318" r:id="rId54"/>
    <p:sldId id="319" r:id="rId55"/>
  </p:sldIdLst>
  <p:sldSz cx="9144000" cy="6858000" type="screen4x3"/>
  <p:notesSz cx="7010400" cy="92964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0055"/>
    <a:srgbClr val="DE4610"/>
    <a:srgbClr val="003344"/>
    <a:srgbClr val="0070C0"/>
    <a:srgbClr val="557799"/>
    <a:srgbClr val="FF9900"/>
    <a:srgbClr val="AA11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38" autoAdjust="0"/>
    <p:restoredTop sz="81636" autoAdjust="0"/>
  </p:normalViewPr>
  <p:slideViewPr>
    <p:cSldViewPr snapToGrid="0">
      <p:cViewPr varScale="1">
        <p:scale>
          <a:sx n="69" d="100"/>
          <a:sy n="69" d="100"/>
        </p:scale>
        <p:origin x="-1602" y="-108"/>
      </p:cViewPr>
      <p:guideLst>
        <p:guide orient="horz" pos="622"/>
        <p:guide orient="horz" pos="825"/>
        <p:guide pos="2880"/>
        <p:guide pos="1584"/>
        <p:guide pos="288"/>
        <p:guide pos="54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500" y="93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GB" smtClean="0"/>
              <a:t>ADF 2.0: Java: Java Programming: Inheritance</a:t>
            </a:r>
            <a:endParaRPr lang="en-GB"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endParaRPr lang="en-GB"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GB" smtClean="0"/>
              <a:t>Copyright © Accenture 2012</a:t>
            </a:r>
            <a:endParaRPr lang="en-GB"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12BCC41-E1DB-40D3-A729-C70DFD84C086}" type="slidenum">
              <a:rPr lang="en-GB" smtClean="0"/>
              <a:pPr/>
              <a:t>‹#›</a:t>
            </a:fld>
            <a:endParaRPr lang="en-GB" dirty="0"/>
          </a:p>
        </p:txBody>
      </p:sp>
    </p:spTree>
    <p:extLst>
      <p:ext uri="{BB962C8B-B14F-4D97-AF65-F5344CB8AC3E}">
        <p14:creationId xmlns:p14="http://schemas.microsoft.com/office/powerpoint/2010/main" val="61319738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000">
                <a:latin typeface="Arial" pitchFamily="34" charset="0"/>
                <a:cs typeface="Arial" pitchFamily="34" charset="0"/>
              </a:defRPr>
            </a:lvl1pPr>
          </a:lstStyle>
          <a:p>
            <a:r>
              <a:rPr lang="en-GB" dirty="0" smtClean="0"/>
              <a:t>ADF 2.0: Java: Java Programming: Inheritance</a:t>
            </a:r>
            <a:endParaRPr lang="en-GB"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GB"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000">
                <a:latin typeface="Arial" pitchFamily="34" charset="0"/>
                <a:cs typeface="Arial" pitchFamily="34" charset="0"/>
              </a:defRPr>
            </a:lvl1pPr>
          </a:lstStyle>
          <a:p>
            <a:r>
              <a:rPr lang="en-GB" dirty="0" smtClean="0"/>
              <a:t>Copyright © Accenture 2012</a:t>
            </a:r>
            <a:endParaRPr lang="en-GB"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000">
                <a:latin typeface="Arial" pitchFamily="34" charset="0"/>
                <a:cs typeface="Arial" pitchFamily="34" charset="0"/>
              </a:defRPr>
            </a:lvl1pPr>
          </a:lstStyle>
          <a:p>
            <a:fld id="{27CE0CED-C9FC-4C42-8AD7-7E9A6B171AE0}" type="slidenum">
              <a:rPr lang="en-GB" smtClean="0"/>
              <a:pPr/>
              <a:t>‹#›</a:t>
            </a:fld>
            <a:endParaRPr lang="en-GB" dirty="0"/>
          </a:p>
        </p:txBody>
      </p:sp>
    </p:spTree>
    <p:extLst>
      <p:ext uri="{BB962C8B-B14F-4D97-AF65-F5344CB8AC3E}">
        <p14:creationId xmlns:p14="http://schemas.microsoft.com/office/powerpoint/2010/main" val="350736481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r>
              <a:rPr lang="en-GB" dirty="0"/>
              <a:t>Review the objectives for the module. </a:t>
            </a:r>
          </a:p>
          <a:p>
            <a:endParaRPr lang="en-GB" b="0" dirty="0" smtClean="0"/>
          </a:p>
          <a:p>
            <a:endParaRPr lang="en-GB" b="1" dirty="0" smtClean="0"/>
          </a:p>
          <a:p>
            <a:r>
              <a:rPr lang="en-GB" b="1" dirty="0" smtClean="0"/>
              <a:t>Participant Notes:</a:t>
            </a:r>
            <a:endParaRPr lang="en-GB" b="0" dirty="0" smtClean="0"/>
          </a:p>
          <a:p>
            <a:r>
              <a:rPr lang="en-GB" dirty="0" smtClean="0"/>
              <a:t>N/A</a:t>
            </a:r>
          </a:p>
        </p:txBody>
      </p:sp>
      <p:sp>
        <p:nvSpPr>
          <p:cNvPr id="8" name="Slide Number Placeholder 7"/>
          <p:cNvSpPr>
            <a:spLocks noGrp="1"/>
          </p:cNvSpPr>
          <p:nvPr>
            <p:ph type="sldNum" sz="quarter" idx="12"/>
          </p:nvPr>
        </p:nvSpPr>
        <p:spPr/>
        <p:txBody>
          <a:bodyPr/>
          <a:lstStyle/>
          <a:p>
            <a:fld id="{27CE0CED-C9FC-4C42-8AD7-7E9A6B171AE0}" type="slidenum">
              <a:rPr lang="en-GB" smtClean="0"/>
              <a:pPr/>
              <a:t>1</a:t>
            </a:fld>
            <a:endParaRPr lang="en-GB" dirty="0"/>
          </a:p>
        </p:txBody>
      </p:sp>
      <p:sp>
        <p:nvSpPr>
          <p:cNvPr id="9" name="Footer Placeholder 8"/>
          <p:cNvSpPr>
            <a:spLocks noGrp="1"/>
          </p:cNvSpPr>
          <p:nvPr>
            <p:ph type="ftr" sz="quarter" idx="13"/>
          </p:nvPr>
        </p:nvSpPr>
        <p:spPr/>
        <p:txBody>
          <a:bodyPr/>
          <a:lstStyle/>
          <a:p>
            <a:r>
              <a:rPr lang="en-GB" dirty="0" smtClean="0"/>
              <a:t>Copyright © Accenture 2012</a:t>
            </a:r>
            <a:endParaRPr lang="en-GB" dirty="0"/>
          </a:p>
        </p:txBody>
      </p:sp>
      <p:sp>
        <p:nvSpPr>
          <p:cNvPr id="10" name="Header Placeholder 9"/>
          <p:cNvSpPr>
            <a:spLocks noGrp="1"/>
          </p:cNvSpPr>
          <p:nvPr>
            <p:ph type="hdr" sz="quarter" idx="14"/>
          </p:nvPr>
        </p:nvSpPr>
        <p:spPr/>
        <p:txBody>
          <a:bodyPr/>
          <a:lstStyle/>
          <a:p>
            <a:r>
              <a:rPr lang="en-GB" smtClean="0"/>
              <a:t>ADF 2.0: Java: Java Programming: Inheritance</a:t>
            </a:r>
            <a:endParaRPr lang="en-GB" dirty="0"/>
          </a:p>
        </p:txBody>
      </p:sp>
      <p:sp>
        <p:nvSpPr>
          <p:cNvPr id="14" name="Slide Image Placeholder 13"/>
          <p:cNvSpPr>
            <a:spLocks noGrp="1" noRot="1" noChangeAspect="1"/>
          </p:cNvSpPr>
          <p:nvPr>
            <p:ph type="sldImg"/>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pPr defTabSz="931774">
              <a:defRPr/>
            </a:pPr>
            <a:r>
              <a:rPr lang="en-GB" dirty="0" smtClean="0"/>
              <a:t>Review information</a:t>
            </a:r>
            <a:r>
              <a:rPr lang="en-GB" baseline="0" dirty="0" smtClean="0"/>
              <a:t> on the slide and in participant notes.</a:t>
            </a:r>
            <a:endParaRPr lang="en-GB" dirty="0" smtClean="0"/>
          </a:p>
          <a:p>
            <a:endParaRPr lang="en-GB" b="1" dirty="0" smtClean="0"/>
          </a:p>
          <a:p>
            <a:r>
              <a:rPr lang="en-GB" b="1" dirty="0" smtClean="0"/>
              <a:t>Participant Notes:</a:t>
            </a:r>
          </a:p>
          <a:p>
            <a:r>
              <a:rPr lang="en-GB" b="0" dirty="0" smtClean="0"/>
              <a:t>When an object of a class is constructed, it calls the constructor of that</a:t>
            </a:r>
            <a:r>
              <a:rPr lang="en-GB" b="0" baseline="0" dirty="0" smtClean="0"/>
              <a:t> class. If this class inherits from another class, it also calls its base class’ constructor. </a:t>
            </a:r>
          </a:p>
          <a:p>
            <a:pPr marL="186355" indent="-93177">
              <a:buFont typeface="Arial" pitchFamily="34" charset="0"/>
              <a:buChar char="•"/>
            </a:pPr>
            <a:r>
              <a:rPr lang="en-GB" b="0" baseline="0" dirty="0" smtClean="0"/>
              <a:t>For example: in the visual, when</a:t>
            </a:r>
            <a:r>
              <a:rPr lang="en-GB" b="0" dirty="0" smtClean="0"/>
              <a:t> </a:t>
            </a:r>
            <a:r>
              <a:rPr lang="en-GB" dirty="0" smtClean="0"/>
              <a:t>Car </a:t>
            </a:r>
            <a:r>
              <a:rPr lang="en-GB" dirty="0"/>
              <a:t>myCar = new Car(); is </a:t>
            </a:r>
            <a:r>
              <a:rPr lang="en-GB" dirty="0" smtClean="0"/>
              <a:t>executed:</a:t>
            </a:r>
          </a:p>
          <a:p>
            <a:pPr marL="365760" indent="-82296">
              <a:buFont typeface="Courier New" pitchFamily="49" charset="0"/>
              <a:buChar char="o"/>
            </a:pPr>
            <a:r>
              <a:rPr lang="en-GB" dirty="0" smtClean="0"/>
              <a:t>It </a:t>
            </a:r>
            <a:r>
              <a:rPr lang="en-GB" dirty="0"/>
              <a:t>not only calls Car’s constructor but also Vehicle’s </a:t>
            </a:r>
            <a:r>
              <a:rPr lang="en-GB" dirty="0" smtClean="0"/>
              <a:t>constructor.</a:t>
            </a:r>
          </a:p>
          <a:p>
            <a:pPr marL="365760" indent="-82296">
              <a:buFont typeface="Courier New" pitchFamily="49" charset="0"/>
              <a:buChar char="o"/>
            </a:pPr>
            <a:r>
              <a:rPr lang="en-GB" dirty="0" smtClean="0"/>
              <a:t>Vehicle </a:t>
            </a:r>
            <a:r>
              <a:rPr lang="en-GB" dirty="0"/>
              <a:t>in turn will call Object class’ constructor</a:t>
            </a:r>
            <a:r>
              <a:rPr lang="en-GB" b="0" baseline="0" dirty="0" smtClean="0"/>
              <a:t>. </a:t>
            </a:r>
            <a:endParaRPr lang="en-GB" dirty="0"/>
          </a:p>
          <a:p>
            <a:pPr marL="365760" indent="-82296">
              <a:buFont typeface="Courier New" pitchFamily="49" charset="0"/>
              <a:buChar char="o"/>
            </a:pPr>
            <a:r>
              <a:rPr lang="en-GB" dirty="0" smtClean="0"/>
              <a:t>T</a:t>
            </a:r>
            <a:r>
              <a:rPr lang="en-GB" b="0" baseline="0" dirty="0" smtClean="0"/>
              <a:t>he constructor invocation would be: Object &gt; Vehicle &gt; Car</a:t>
            </a:r>
          </a:p>
          <a:p>
            <a:pPr marL="236179" indent="-236179"/>
            <a:endParaRPr lang="en-GB" b="0" baseline="0" dirty="0" smtClean="0"/>
          </a:p>
          <a:p>
            <a:pPr marL="236179" indent="-236179"/>
            <a:endParaRPr lang="en-GB" b="0" baseline="0" dirty="0" smtClean="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10</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pPr defTabSz="931774">
              <a:defRPr/>
            </a:pPr>
            <a:r>
              <a:rPr lang="en-GB" dirty="0" smtClean="0"/>
              <a:t>Review information</a:t>
            </a:r>
            <a:r>
              <a:rPr lang="en-GB" baseline="0" dirty="0" smtClean="0"/>
              <a:t> on the slide and in participant notes.</a:t>
            </a:r>
            <a:endParaRPr lang="en-GB" dirty="0" smtClean="0"/>
          </a:p>
          <a:p>
            <a:endParaRPr lang="en-GB" b="1" dirty="0" smtClean="0"/>
          </a:p>
          <a:p>
            <a:r>
              <a:rPr lang="en-GB" b="1" dirty="0" smtClean="0"/>
              <a:t>Participant Notes:</a:t>
            </a:r>
          </a:p>
          <a:p>
            <a:pPr marL="236179" indent="-236179">
              <a:buFont typeface="Arial" pitchFamily="34" charset="0"/>
              <a:buChar char="•"/>
            </a:pPr>
            <a:r>
              <a:rPr lang="en-GB" b="0" baseline="0" dirty="0" smtClean="0"/>
              <a:t>The Java compiler automatically puts in a call to super() which calls the superclass constructor</a:t>
            </a:r>
            <a:r>
              <a:rPr lang="en-GB" b="0" dirty="0" smtClean="0"/>
              <a:t> making </a:t>
            </a:r>
            <a:r>
              <a:rPr lang="en-GB" b="0" baseline="0" dirty="0" smtClean="0"/>
              <a:t>the Car() constructor look like this:</a:t>
            </a:r>
          </a:p>
          <a:p>
            <a:pPr marL="274320"/>
            <a:r>
              <a:rPr lang="en-US" sz="900" b="1" dirty="0">
                <a:solidFill>
                  <a:srgbClr val="7F0055"/>
                </a:solidFill>
              </a:rPr>
              <a:t>public</a:t>
            </a:r>
            <a:r>
              <a:rPr lang="en-US" sz="900" b="1" dirty="0">
                <a:solidFill>
                  <a:srgbClr val="000000"/>
                </a:solidFill>
              </a:rPr>
              <a:t> </a:t>
            </a:r>
            <a:r>
              <a:rPr lang="en-US" sz="900" b="1" dirty="0">
                <a:solidFill>
                  <a:srgbClr val="7F0055"/>
                </a:solidFill>
              </a:rPr>
              <a:t>class</a:t>
            </a:r>
            <a:r>
              <a:rPr lang="en-US" sz="900" b="1" dirty="0">
                <a:solidFill>
                  <a:srgbClr val="000000"/>
                </a:solidFill>
              </a:rPr>
              <a:t> Car </a:t>
            </a:r>
            <a:r>
              <a:rPr lang="en-US" sz="900" b="1" dirty="0">
                <a:solidFill>
                  <a:srgbClr val="7F0055"/>
                </a:solidFill>
                <a:highlight>
                  <a:srgbClr val="E8F2FE"/>
                </a:highlight>
              </a:rPr>
              <a:t>extends</a:t>
            </a:r>
            <a:r>
              <a:rPr lang="en-US" sz="900" b="1" dirty="0">
                <a:solidFill>
                  <a:srgbClr val="000000"/>
                </a:solidFill>
                <a:highlight>
                  <a:srgbClr val="E8F2FE"/>
                </a:highlight>
              </a:rPr>
              <a:t> Vehicle </a:t>
            </a:r>
            <a:r>
              <a:rPr lang="en-US" sz="900" b="1" dirty="0">
                <a:solidFill>
                  <a:srgbClr val="000000"/>
                </a:solidFill>
              </a:rPr>
              <a:t>{</a:t>
            </a:r>
          </a:p>
          <a:p>
            <a:pPr marL="274320"/>
            <a:endParaRPr lang="en-US" sz="900" dirty="0"/>
          </a:p>
          <a:p>
            <a:pPr marL="365760" lvl="1"/>
            <a:r>
              <a:rPr lang="en-US" sz="900" dirty="0">
                <a:solidFill>
                  <a:srgbClr val="000000"/>
                </a:solidFill>
              </a:rPr>
              <a:t>Car() {</a:t>
            </a:r>
          </a:p>
          <a:p>
            <a:pPr marL="274320" lvl="1"/>
            <a:r>
              <a:rPr lang="en-US" sz="900" dirty="0">
                <a:solidFill>
                  <a:srgbClr val="000000"/>
                </a:solidFill>
              </a:rPr>
              <a:t>	super();</a:t>
            </a:r>
          </a:p>
          <a:p>
            <a:pPr marL="274320" lvl="1"/>
            <a:r>
              <a:rPr lang="en-US" sz="900" dirty="0">
                <a:solidFill>
                  <a:srgbClr val="000000"/>
                </a:solidFill>
              </a:rPr>
              <a:t>	System.</a:t>
            </a:r>
            <a:r>
              <a:rPr lang="en-US" sz="900" i="1" dirty="0">
                <a:solidFill>
                  <a:srgbClr val="0000C0"/>
                </a:solidFill>
              </a:rPr>
              <a:t>out</a:t>
            </a:r>
            <a:r>
              <a:rPr lang="en-US" sz="900" i="1" dirty="0">
                <a:solidFill>
                  <a:srgbClr val="000000"/>
                </a:solidFill>
              </a:rPr>
              <a:t>.println(</a:t>
            </a:r>
            <a:r>
              <a:rPr lang="en-US" sz="900" i="1" dirty="0">
                <a:solidFill>
                  <a:srgbClr val="2A00FF"/>
                </a:solidFill>
              </a:rPr>
              <a:t>“Create a Car."</a:t>
            </a:r>
            <a:r>
              <a:rPr lang="en-US" sz="900" i="1" dirty="0">
                <a:solidFill>
                  <a:srgbClr val="000000"/>
                </a:solidFill>
              </a:rPr>
              <a:t>);</a:t>
            </a:r>
          </a:p>
          <a:p>
            <a:pPr marL="365760" lvl="1"/>
            <a:r>
              <a:rPr lang="en-US" sz="900" dirty="0">
                <a:solidFill>
                  <a:srgbClr val="000000"/>
                </a:solidFill>
              </a:rPr>
              <a:t>}</a:t>
            </a:r>
          </a:p>
          <a:p>
            <a:pPr marL="274320"/>
            <a:r>
              <a:rPr lang="en-US" sz="900" dirty="0" smtClean="0">
                <a:solidFill>
                  <a:srgbClr val="000000"/>
                </a:solidFill>
              </a:rPr>
              <a:t>}</a:t>
            </a:r>
            <a:endParaRPr lang="en-GB" b="0" baseline="0" dirty="0" smtClean="0"/>
          </a:p>
          <a:p>
            <a:pPr marL="236179" indent="-236179"/>
            <a:endParaRPr lang="en-GB" b="0" baseline="0" dirty="0" smtClean="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11</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pPr defTabSz="931774">
              <a:defRPr/>
            </a:pPr>
            <a:r>
              <a:rPr lang="en-GB" dirty="0" smtClean="0"/>
              <a:t>Review information</a:t>
            </a:r>
            <a:r>
              <a:rPr lang="en-GB" baseline="0" dirty="0" smtClean="0"/>
              <a:t> on the slide.</a:t>
            </a:r>
            <a:endParaRPr lang="en-GB" dirty="0" smtClean="0"/>
          </a:p>
          <a:p>
            <a:endParaRPr lang="en-GB" b="1" dirty="0" smtClean="0"/>
          </a:p>
          <a:p>
            <a:r>
              <a:rPr lang="en-GB" b="1" dirty="0" smtClean="0"/>
              <a:t>Participant Notes:</a:t>
            </a:r>
          </a:p>
          <a:p>
            <a:pPr marL="236179" indent="-236179"/>
            <a:r>
              <a:rPr lang="en-GB" b="0" baseline="0" dirty="0" smtClean="0"/>
              <a:t>N/A</a:t>
            </a:r>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12</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pPr defTabSz="931774">
              <a:defRPr/>
            </a:pPr>
            <a:r>
              <a:rPr lang="en-GB" dirty="0" smtClean="0"/>
              <a:t>Review information</a:t>
            </a:r>
            <a:r>
              <a:rPr lang="en-GB" baseline="0" dirty="0" smtClean="0"/>
              <a:t> on the slide.</a:t>
            </a:r>
            <a:endParaRPr lang="en-GB" dirty="0" smtClean="0"/>
          </a:p>
          <a:p>
            <a:endParaRPr lang="en-GB" b="1" dirty="0" smtClean="0"/>
          </a:p>
          <a:p>
            <a:r>
              <a:rPr lang="en-GB" b="1" dirty="0" smtClean="0"/>
              <a:t>Participant Notes:</a:t>
            </a:r>
          </a:p>
          <a:p>
            <a:r>
              <a:rPr lang="en-GB" b="0" dirty="0" smtClean="0"/>
              <a:t>As the execution continues, items are popped off the stack.</a:t>
            </a:r>
          </a:p>
          <a:p>
            <a:pPr marL="236179" indent="-236179">
              <a:buFont typeface="Arial" pitchFamily="34" charset="0"/>
              <a:buChar char="•"/>
            </a:pPr>
            <a:endParaRPr lang="en-GB" b="0" baseline="0" dirty="0" smtClean="0"/>
          </a:p>
          <a:p>
            <a:pPr marL="236179" indent="-236179"/>
            <a:endParaRPr lang="en-GB" b="0" baseline="0" dirty="0" smtClean="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13</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pPr defTabSz="931774">
              <a:defRPr/>
            </a:pPr>
            <a:r>
              <a:rPr lang="en-GB" dirty="0" smtClean="0"/>
              <a:t>Review information</a:t>
            </a:r>
            <a:r>
              <a:rPr lang="en-GB" baseline="0" dirty="0" smtClean="0"/>
              <a:t> on the slide and in participant notes.</a:t>
            </a:r>
            <a:endParaRPr lang="en-GB" dirty="0" smtClean="0"/>
          </a:p>
          <a:p>
            <a:endParaRPr lang="en-GB" b="1" dirty="0" smtClean="0"/>
          </a:p>
          <a:p>
            <a:endParaRPr lang="en-GB" b="1" dirty="0" smtClean="0"/>
          </a:p>
          <a:p>
            <a:r>
              <a:rPr lang="en-GB" b="1" dirty="0" smtClean="0"/>
              <a:t>Participant Notes:</a:t>
            </a:r>
          </a:p>
          <a:p>
            <a:pPr marL="236179" indent="-236179"/>
            <a:r>
              <a:rPr lang="en-GB" b="0" baseline="0" dirty="0" smtClean="0"/>
              <a:t>N/A</a:t>
            </a:r>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14</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pPr defTabSz="931774">
              <a:defRPr/>
            </a:pPr>
            <a:r>
              <a:rPr lang="en-GB" dirty="0" smtClean="0"/>
              <a:t>Review information</a:t>
            </a:r>
            <a:r>
              <a:rPr lang="en-GB" baseline="0" dirty="0" smtClean="0"/>
              <a:t> on the slide and in participant notes.</a:t>
            </a:r>
            <a:endParaRPr lang="en-GB" dirty="0" smtClean="0"/>
          </a:p>
          <a:p>
            <a:endParaRPr lang="en-GB" b="1" dirty="0" smtClean="0"/>
          </a:p>
          <a:p>
            <a:r>
              <a:rPr lang="en-GB" b="1" dirty="0" smtClean="0"/>
              <a:t>Participant Notes:</a:t>
            </a:r>
          </a:p>
          <a:p>
            <a:r>
              <a:rPr lang="en-GB" b="0" dirty="0" smtClean="0"/>
              <a:t>Notice the output now that the program execution is complete.</a:t>
            </a:r>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15</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r>
              <a:rPr lang="en-GB" b="0" dirty="0" smtClean="0"/>
              <a:t>Introduce Participants to the </a:t>
            </a:r>
            <a:r>
              <a:rPr lang="en-GB" b="0" baseline="0" dirty="0" smtClean="0"/>
              <a:t>Java keyword – super. </a:t>
            </a:r>
            <a:endParaRPr lang="en-GB" b="0" dirty="0" smtClean="0"/>
          </a:p>
          <a:p>
            <a:endParaRPr lang="en-GB" b="1" dirty="0" smtClean="0"/>
          </a:p>
          <a:p>
            <a:r>
              <a:rPr lang="en-GB" b="1" dirty="0" smtClean="0"/>
              <a:t>Participant Notes:</a:t>
            </a:r>
            <a:endParaRPr lang="en-GB" b="0" baseline="0" dirty="0" smtClean="0"/>
          </a:p>
          <a:p>
            <a:pPr defTabSz="931774">
              <a:defRPr/>
            </a:pPr>
            <a:r>
              <a:rPr lang="en-US" dirty="0"/>
              <a:t>The ‘super’ keyword allows a subclass to reference a field or a method that belongs to its immediate parent class.</a:t>
            </a:r>
          </a:p>
          <a:p>
            <a:endParaRPr lang="en-GB" b="1" dirty="0" smtClean="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16</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r>
              <a:rPr lang="en-GB" dirty="0" smtClean="0"/>
              <a:t>Review information</a:t>
            </a:r>
            <a:r>
              <a:rPr lang="en-GB" baseline="0" dirty="0" smtClean="0"/>
              <a:t> on the slide.</a:t>
            </a:r>
            <a:endParaRPr lang="en-GB" dirty="0" smtClean="0"/>
          </a:p>
          <a:p>
            <a:r>
              <a:rPr lang="en-GB" dirty="0"/>
              <a:t>Animation on Slide:</a:t>
            </a:r>
            <a:endParaRPr lang="en-US" dirty="0"/>
          </a:p>
          <a:p>
            <a:r>
              <a:rPr lang="en-GB" dirty="0"/>
              <a:t>Top text appears on slide launch</a:t>
            </a:r>
            <a:endParaRPr lang="en-US" dirty="0"/>
          </a:p>
          <a:p>
            <a:r>
              <a:rPr lang="en-GB" dirty="0"/>
              <a:t>On Click: chart appears.</a:t>
            </a:r>
            <a:endParaRPr lang="en-US" dirty="0"/>
          </a:p>
          <a:p>
            <a:endParaRPr lang="en-GB" b="1" dirty="0" smtClean="0"/>
          </a:p>
          <a:p>
            <a:endParaRPr lang="en-GB" b="1" dirty="0" smtClean="0"/>
          </a:p>
          <a:p>
            <a:endParaRPr lang="en-GB" b="1" dirty="0" smtClean="0"/>
          </a:p>
          <a:p>
            <a:r>
              <a:rPr lang="en-GB" b="1" dirty="0" smtClean="0"/>
              <a:t>Participant Notes:</a:t>
            </a:r>
          </a:p>
          <a:p>
            <a:r>
              <a:rPr lang="en-GB" dirty="0" smtClean="0"/>
              <a:t>N/A</a:t>
            </a:r>
          </a:p>
          <a:p>
            <a:endParaRPr lang="en-GB" b="1" dirty="0" smtClean="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17</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r>
              <a:rPr lang="en-GB" b="0" dirty="0" smtClean="0"/>
              <a:t>Overloading</a:t>
            </a:r>
            <a:r>
              <a:rPr lang="en-GB" b="0" baseline="0" dirty="0" smtClean="0"/>
              <a:t> was discussed in earlier in this course.</a:t>
            </a:r>
          </a:p>
          <a:p>
            <a:r>
              <a:rPr lang="en-GB" b="0" baseline="0" dirty="0" smtClean="0"/>
              <a:t>Review information on the slide and in the participant notes.</a:t>
            </a:r>
            <a:endParaRPr lang="en-GB" b="0" dirty="0" smtClean="0"/>
          </a:p>
          <a:p>
            <a:r>
              <a:rPr lang="en-GB" dirty="0"/>
              <a:t>Animation on Slide:</a:t>
            </a:r>
            <a:endParaRPr lang="en-US" dirty="0"/>
          </a:p>
          <a:p>
            <a:r>
              <a:rPr lang="en-GB" dirty="0" smtClean="0"/>
              <a:t>Left-side </a:t>
            </a:r>
            <a:r>
              <a:rPr lang="en-GB" dirty="0"/>
              <a:t>question appears on slide launch</a:t>
            </a:r>
            <a:endParaRPr lang="en-US" dirty="0"/>
          </a:p>
          <a:p>
            <a:r>
              <a:rPr lang="en-GB" dirty="0"/>
              <a:t>On Click: Right-side box appears.</a:t>
            </a:r>
            <a:endParaRPr lang="en-US" dirty="0"/>
          </a:p>
          <a:p>
            <a:endParaRPr lang="en-GB" b="1" dirty="0" smtClean="0"/>
          </a:p>
          <a:p>
            <a:endParaRPr lang="en-GB" b="1" dirty="0" smtClean="0"/>
          </a:p>
          <a:p>
            <a:r>
              <a:rPr lang="en-GB" b="1" dirty="0" smtClean="0"/>
              <a:t>Participant Notes:</a:t>
            </a:r>
          </a:p>
          <a:p>
            <a:pPr defTabSz="931774">
              <a:defRPr/>
            </a:pPr>
            <a:r>
              <a:rPr lang="en-US" dirty="0"/>
              <a:t>The override feature in Java allows you to rewrite the way a method behaves:</a:t>
            </a:r>
            <a:endParaRPr lang="en-GB" b="1" dirty="0" smtClean="0"/>
          </a:p>
          <a:p>
            <a:pPr marL="186355" indent="-93177" defTabSz="931774">
              <a:buFont typeface="Arial" pitchFamily="34" charset="0"/>
              <a:buChar char="•"/>
              <a:defRPr/>
            </a:pPr>
            <a:r>
              <a:rPr lang="en-GB" b="0" dirty="0" smtClean="0"/>
              <a:t>Subclasses receive a copy of all non-private methods of all of their superclasses: </a:t>
            </a:r>
            <a:r>
              <a:rPr lang="en-US" dirty="0"/>
              <a:t>from the parent classes, through inheritance.</a:t>
            </a:r>
          </a:p>
          <a:p>
            <a:pPr marL="186355" indent="-93177" defTabSz="931774">
              <a:buFont typeface="Arial" pitchFamily="34" charset="0"/>
              <a:buChar char="•"/>
              <a:defRPr/>
            </a:pPr>
            <a:r>
              <a:rPr lang="en-US" dirty="0" smtClean="0"/>
              <a:t>Sometimes the </a:t>
            </a:r>
            <a:r>
              <a:rPr lang="en-US" dirty="0"/>
              <a:t>copy received from the parent </a:t>
            </a:r>
            <a:r>
              <a:rPr lang="en-US" dirty="0" smtClean="0"/>
              <a:t>class must be rewritten </a:t>
            </a:r>
            <a:r>
              <a:rPr lang="en-GB" b="0" baseline="0" dirty="0" smtClean="0"/>
              <a:t>redefining the methods to suit the requirements of the subclass.</a:t>
            </a:r>
            <a:endParaRPr lang="en-US" dirty="0" smtClean="0"/>
          </a:p>
          <a:p>
            <a:pPr marL="186355" indent="-93177">
              <a:buFont typeface="Arial" pitchFamily="34" charset="0"/>
              <a:buChar char="•"/>
            </a:pPr>
            <a:r>
              <a:rPr lang="en-US" dirty="0" smtClean="0"/>
              <a:t>Method overriding allows a subclass to redefine methods of the super class.</a:t>
            </a:r>
            <a:endParaRPr lang="en-US" dirty="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18</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pPr marL="0" lvl="1" defTabSz="931774">
              <a:defRPr/>
            </a:pPr>
            <a:r>
              <a:rPr lang="en-US" b="0" dirty="0" smtClean="0"/>
              <a:t>Briefly</a:t>
            </a:r>
            <a:r>
              <a:rPr lang="en-US" b="0" baseline="0" dirty="0" smtClean="0"/>
              <a:t> l</a:t>
            </a:r>
            <a:r>
              <a:rPr lang="en-US" b="0" dirty="0" smtClean="0"/>
              <a:t>ook </a:t>
            </a:r>
            <a:r>
              <a:rPr lang="en-US" dirty="0" smtClean="0"/>
              <a:t>at the rules governing overriding.</a:t>
            </a:r>
          </a:p>
          <a:p>
            <a:pPr lvl="1"/>
            <a:endParaRPr lang="en-GB" dirty="0" smtClean="0"/>
          </a:p>
          <a:p>
            <a:r>
              <a:rPr lang="en-GB" b="1" dirty="0" smtClean="0"/>
              <a:t>Participant Notes:</a:t>
            </a:r>
          </a:p>
          <a:p>
            <a:r>
              <a:rPr lang="en-US" dirty="0" smtClean="0"/>
              <a:t>An overridden method must be the same as the original method in the following ways:</a:t>
            </a:r>
          </a:p>
          <a:p>
            <a:pPr marL="186355" indent="-93177">
              <a:buFont typeface="Arial" pitchFamily="34" charset="0"/>
              <a:buChar char="•"/>
            </a:pPr>
            <a:r>
              <a:rPr lang="en-US" dirty="0" smtClean="0"/>
              <a:t>The same name</a:t>
            </a:r>
          </a:p>
          <a:p>
            <a:pPr marL="186355" indent="-93177">
              <a:buFont typeface="Arial" pitchFamily="34" charset="0"/>
              <a:buChar char="•"/>
            </a:pPr>
            <a:r>
              <a:rPr lang="en-US" dirty="0" smtClean="0"/>
              <a:t>The same number of parameters and data types</a:t>
            </a:r>
          </a:p>
          <a:p>
            <a:pPr marL="186355" indent="-93177">
              <a:buFont typeface="Arial" pitchFamily="34" charset="0"/>
              <a:buChar char="•"/>
            </a:pPr>
            <a:r>
              <a:rPr lang="en-US" dirty="0" smtClean="0"/>
              <a:t>The same/compatible return type</a:t>
            </a:r>
          </a:p>
          <a:p>
            <a:endParaRPr lang="en-US" dirty="0" smtClean="0"/>
          </a:p>
          <a:p>
            <a:pPr marL="0" lvl="1"/>
            <a:r>
              <a:rPr lang="en-US" dirty="0" smtClean="0"/>
              <a:t>It is possible to have a compatible return type in the subclass method.</a:t>
            </a:r>
          </a:p>
          <a:p>
            <a:pPr marL="186355" lvl="1" indent="-93177">
              <a:buFont typeface="Arial" pitchFamily="34" charset="0"/>
              <a:buChar char="•"/>
            </a:pPr>
            <a:r>
              <a:rPr lang="en-US" dirty="0" smtClean="0"/>
              <a:t>For example, if the base class’ method’s return type is Object, the subclass’ method may have any of the following as its return type:</a:t>
            </a:r>
          </a:p>
          <a:p>
            <a:pPr marL="270214" lvl="3" indent="-83860">
              <a:buFont typeface="Courier New" pitchFamily="49" charset="0"/>
              <a:buChar char="o"/>
            </a:pPr>
            <a:r>
              <a:rPr lang="en-US" dirty="0" smtClean="0"/>
              <a:t>Object</a:t>
            </a:r>
          </a:p>
          <a:p>
            <a:pPr marL="270214" lvl="3" indent="-83860">
              <a:buFont typeface="Courier New" pitchFamily="49" charset="0"/>
              <a:buChar char="o"/>
            </a:pPr>
            <a:r>
              <a:rPr lang="en-US" dirty="0" smtClean="0"/>
              <a:t>Any subclass of the Object class</a:t>
            </a:r>
          </a:p>
          <a:p>
            <a:pPr lvl="3"/>
            <a:endParaRPr lang="en-US" dirty="0" smtClean="0"/>
          </a:p>
          <a:p>
            <a:pPr defTabSz="931774">
              <a:defRPr/>
            </a:pPr>
            <a:r>
              <a:rPr lang="en-US" dirty="0" smtClean="0"/>
              <a:t>The String class is compatible with Object class; String inherits from</a:t>
            </a:r>
            <a:r>
              <a:rPr lang="en-US" baseline="0" dirty="0" smtClean="0"/>
              <a:t> Object</a:t>
            </a:r>
            <a:r>
              <a:rPr lang="en-US" dirty="0" smtClean="0"/>
              <a:t>. </a:t>
            </a:r>
          </a:p>
          <a:p>
            <a:endParaRPr lang="en-US" dirty="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19</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pPr defTabSz="931774">
              <a:defRPr/>
            </a:pPr>
            <a:r>
              <a:rPr lang="en-GB" dirty="0" smtClean="0"/>
              <a:t>Briefly review the</a:t>
            </a:r>
            <a:r>
              <a:rPr lang="en-GB" baseline="0" dirty="0" smtClean="0"/>
              <a:t> a</a:t>
            </a:r>
            <a:r>
              <a:rPr lang="en-GB" dirty="0" smtClean="0"/>
              <a:t>genda.</a:t>
            </a:r>
            <a:endParaRPr lang="en-GB" b="1" dirty="0" smtClean="0">
              <a:solidFill>
                <a:srgbClr val="C00000"/>
              </a:solidFill>
            </a:endParaRPr>
          </a:p>
          <a:p>
            <a:endParaRPr lang="en-GB" b="1" dirty="0" smtClean="0"/>
          </a:p>
          <a:p>
            <a:r>
              <a:rPr lang="en-GB" b="1" dirty="0" smtClean="0"/>
              <a:t>Participant Notes:</a:t>
            </a:r>
          </a:p>
          <a:p>
            <a:r>
              <a:rPr lang="en-GB" dirty="0" smtClean="0"/>
              <a:t>N/A</a:t>
            </a:r>
          </a:p>
          <a:p>
            <a:endParaRPr lang="en-GB" dirty="0" smtClean="0"/>
          </a:p>
        </p:txBody>
      </p:sp>
      <p:sp>
        <p:nvSpPr>
          <p:cNvPr id="8" name="Slide Number Placeholder 7"/>
          <p:cNvSpPr>
            <a:spLocks noGrp="1"/>
          </p:cNvSpPr>
          <p:nvPr>
            <p:ph type="sldNum" sz="quarter" idx="12"/>
          </p:nvPr>
        </p:nvSpPr>
        <p:spPr/>
        <p:txBody>
          <a:bodyPr/>
          <a:lstStyle/>
          <a:p>
            <a:fld id="{27CE0CED-C9FC-4C42-8AD7-7E9A6B171AE0}" type="slidenum">
              <a:rPr lang="en-GB" smtClean="0"/>
              <a:pPr/>
              <a:t>2</a:t>
            </a:fld>
            <a:endParaRPr lang="en-GB" dirty="0"/>
          </a:p>
        </p:txBody>
      </p:sp>
      <p:sp>
        <p:nvSpPr>
          <p:cNvPr id="9" name="Footer Placeholder 8"/>
          <p:cNvSpPr>
            <a:spLocks noGrp="1"/>
          </p:cNvSpPr>
          <p:nvPr>
            <p:ph type="ftr" sz="quarter" idx="13"/>
          </p:nvPr>
        </p:nvSpPr>
        <p:spPr/>
        <p:txBody>
          <a:bodyPr/>
          <a:lstStyle/>
          <a:p>
            <a:r>
              <a:rPr lang="en-GB" dirty="0" smtClean="0"/>
              <a:t>Copyright © Accenture 2012</a:t>
            </a:r>
            <a:endParaRPr lang="en-GB" dirty="0"/>
          </a:p>
        </p:txBody>
      </p:sp>
      <p:sp>
        <p:nvSpPr>
          <p:cNvPr id="10" name="Header Placeholder 9"/>
          <p:cNvSpPr>
            <a:spLocks noGrp="1"/>
          </p:cNvSpPr>
          <p:nvPr>
            <p:ph type="hdr" sz="quarter" idx="14"/>
          </p:nvPr>
        </p:nvSpPr>
        <p:spPr/>
        <p:txBody>
          <a:bodyPr/>
          <a:lstStyle/>
          <a:p>
            <a:r>
              <a:rPr lang="en-GB" smtClean="0"/>
              <a:t>ADF 2.0: Java: Java Programming: Inheritance</a:t>
            </a:r>
            <a:endParaRPr lang="en-GB" dirty="0"/>
          </a:p>
        </p:txBody>
      </p:sp>
      <p:sp>
        <p:nvSpPr>
          <p:cNvPr id="14" name="Slide Image Placeholder 13"/>
          <p:cNvSpPr>
            <a:spLocks noGrp="1" noRot="1" noChangeAspect="1"/>
          </p:cNvSpPr>
          <p:nvPr>
            <p:ph type="sldImg"/>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TextEdit="1"/>
          </p:cNvSpPr>
          <p:nvPr>
            <p:ph type="sldImg"/>
          </p:nvPr>
        </p:nvSpPr>
        <p:spPr bwMode="auto">
          <a:noFill/>
          <a:ln>
            <a:solidFill>
              <a:srgbClr val="000000"/>
            </a:solidFill>
            <a:miter lim="800000"/>
            <a:headEnd/>
            <a:tailEnd/>
          </a:ln>
        </p:spPr>
      </p:sp>
      <p:sp>
        <p:nvSpPr>
          <p:cNvPr id="75778" name="Rectangle 3"/>
          <p:cNvSpPr>
            <a:spLocks noGrp="1"/>
          </p:cNvSpPr>
          <p:nvPr>
            <p:ph type="body" idx="1"/>
          </p:nvPr>
        </p:nvSpPr>
        <p:spPr bwMode="auto">
          <a:noFill/>
        </p:spPr>
        <p:txBody>
          <a:bodyPr wrap="square" numCol="1" anchor="t" anchorCtr="0" compatLnSpc="1">
            <a:prstTxWarp prst="textNoShape">
              <a:avLst/>
            </a:prstTxWarp>
          </a:bodyPr>
          <a:lstStyle/>
          <a:p>
            <a:r>
              <a:rPr lang="en-GB" b="1" dirty="0"/>
              <a:t>Faculty Notes:</a:t>
            </a:r>
          </a:p>
          <a:p>
            <a:pPr marL="0" lvl="1">
              <a:defRPr/>
            </a:pPr>
            <a:r>
              <a:rPr lang="en-US" dirty="0"/>
              <a:t>The fully annotated demonstration code is found in the Faculty Guide.  You may use this to guide you through the demo.  However, for the purposes of the demonstration, please create new code from scratch while sharing your screen with the entire class and talking through each step. </a:t>
            </a:r>
          </a:p>
          <a:p>
            <a:pPr marL="0" lvl="1">
              <a:defRPr/>
            </a:pPr>
            <a:endParaRPr lang="en-US" dirty="0"/>
          </a:p>
          <a:p>
            <a:pPr marL="94947" lvl="1" indent="-94947">
              <a:buFont typeface="Arial" pitchFamily="34" charset="0"/>
              <a:buChar char="•"/>
              <a:defRPr/>
            </a:pPr>
            <a:r>
              <a:rPr lang="en-US" dirty="0"/>
              <a:t>Demonstrate </a:t>
            </a:r>
            <a:r>
              <a:rPr lang="en-US" dirty="0" smtClean="0"/>
              <a:t>how to override a method. </a:t>
            </a:r>
            <a:endParaRPr lang="en-US" dirty="0"/>
          </a:p>
          <a:p>
            <a:pPr marL="404416" indent="-312209">
              <a:buFont typeface="+mj-lt"/>
              <a:buAutoNum type="arabicPeriod"/>
            </a:pPr>
            <a:r>
              <a:rPr lang="en-US" dirty="0"/>
              <a:t>Open CompanyDemo.java</a:t>
            </a:r>
          </a:p>
          <a:p>
            <a:pPr marL="870302" lvl="1" indent="-312209">
              <a:buFont typeface="+mj-lt"/>
              <a:buAutoNum type="alphaLcParenR"/>
            </a:pPr>
            <a:r>
              <a:rPr lang="en-US" dirty="0"/>
              <a:t>Add the statement m1.printDetails();  at the end of the main method</a:t>
            </a:r>
          </a:p>
          <a:p>
            <a:pPr marL="404416" indent="-312209">
              <a:buFont typeface="+mj-lt"/>
              <a:buAutoNum type="arabicPeriod"/>
            </a:pPr>
            <a:r>
              <a:rPr lang="en-US" dirty="0"/>
              <a:t>Run </a:t>
            </a:r>
            <a:r>
              <a:rPr lang="en-US" dirty="0" smtClean="0"/>
              <a:t>CompanyDemo.java and </a:t>
            </a:r>
            <a:r>
              <a:rPr lang="en-US" dirty="0"/>
              <a:t>observe the results.</a:t>
            </a:r>
          </a:p>
          <a:p>
            <a:pPr marL="404416" indent="-312209">
              <a:buFont typeface="+mj-lt"/>
              <a:buAutoNum type="arabicPeriod"/>
            </a:pPr>
            <a:r>
              <a:rPr lang="en-US" dirty="0"/>
              <a:t>Open the Manager class</a:t>
            </a:r>
          </a:p>
          <a:p>
            <a:pPr marL="870302" lvl="1" indent="-312209">
              <a:buFont typeface="+mj-lt"/>
              <a:buAutoNum type="alphaLcParenR"/>
            </a:pPr>
            <a:r>
              <a:rPr lang="en-US" dirty="0"/>
              <a:t>Override the printDetails() </a:t>
            </a:r>
            <a:r>
              <a:rPr lang="en-US" dirty="0" smtClean="0"/>
              <a:t>method</a:t>
            </a:r>
            <a:r>
              <a:rPr lang="en-US" baseline="0" dirty="0" smtClean="0"/>
              <a:t> to label and d</a:t>
            </a:r>
            <a:r>
              <a:rPr lang="en-US" dirty="0" smtClean="0"/>
              <a:t>isplay </a:t>
            </a:r>
            <a:r>
              <a:rPr lang="en-US" dirty="0"/>
              <a:t>the Employee class </a:t>
            </a:r>
            <a:r>
              <a:rPr lang="en-US" dirty="0" smtClean="0"/>
              <a:t>attributes.</a:t>
            </a:r>
          </a:p>
          <a:p>
            <a:pPr marL="931774" lvl="2"/>
            <a:r>
              <a:rPr lang="en-US" dirty="0" smtClean="0"/>
              <a:t>Use</a:t>
            </a:r>
            <a:r>
              <a:rPr lang="en-US" baseline="0" dirty="0" smtClean="0"/>
              <a:t> System.out.println to display the name and value for each Employee class attributes.</a:t>
            </a:r>
            <a:endParaRPr lang="en-US" dirty="0"/>
          </a:p>
          <a:p>
            <a:pPr marL="404416" indent="-312209">
              <a:buFont typeface="+mj-lt"/>
              <a:buAutoNum type="arabicPeriod"/>
            </a:pPr>
            <a:r>
              <a:rPr lang="en-US" dirty="0" smtClean="0"/>
              <a:t>Run CompanyDemo.java </a:t>
            </a:r>
            <a:r>
              <a:rPr lang="en-US" dirty="0"/>
              <a:t>and observe the results</a:t>
            </a:r>
          </a:p>
          <a:p>
            <a:pPr lvl="1"/>
            <a:endParaRPr lang="en-GB" b="1" dirty="0"/>
          </a:p>
          <a:p>
            <a:pPr marL="0" lvl="1"/>
            <a:r>
              <a:rPr lang="en-GB" b="1" dirty="0"/>
              <a:t>Participant Notes:</a:t>
            </a:r>
          </a:p>
          <a:p>
            <a:pPr marL="174708" lvl="1" indent="-174708">
              <a:buFont typeface="Arial" pitchFamily="34" charset="0"/>
              <a:buChar char="•"/>
              <a:defRPr/>
            </a:pPr>
            <a:r>
              <a:rPr lang="en-US" dirty="0"/>
              <a:t>Pay attention as your faculty member </a:t>
            </a:r>
            <a:r>
              <a:rPr lang="en-US" dirty="0" smtClean="0"/>
              <a:t>demonstrates how to override a method. </a:t>
            </a:r>
            <a:r>
              <a:rPr lang="en-US" dirty="0"/>
              <a:t>You will be asked to </a:t>
            </a:r>
            <a:r>
              <a:rPr lang="en-US" dirty="0" smtClean="0"/>
              <a:t>override a method </a:t>
            </a:r>
            <a:r>
              <a:rPr lang="en-US" dirty="0"/>
              <a:t>after this demonstration</a:t>
            </a:r>
            <a:r>
              <a:rPr lang="en-US" dirty="0" smtClean="0"/>
              <a:t>.</a:t>
            </a:r>
            <a:endParaRPr lang="en-GB" b="1" dirty="0"/>
          </a:p>
        </p:txBody>
      </p:sp>
      <p:sp>
        <p:nvSpPr>
          <p:cNvPr id="4" name="Header Placeholder 3"/>
          <p:cNvSpPr>
            <a:spLocks noGrp="1"/>
          </p:cNvSpPr>
          <p:nvPr>
            <p:ph type="hdr" sz="quarter"/>
          </p:nvPr>
        </p:nvSpPr>
        <p:spPr>
          <a:xfrm>
            <a:off x="0" y="0"/>
            <a:ext cx="3037840" cy="257175"/>
          </a:xfrm>
        </p:spPr>
        <p:txBody>
          <a:bodyPr/>
          <a:lstStyle/>
          <a:p>
            <a:r>
              <a:rPr lang="en-GB" smtClean="0"/>
              <a:t>ADF 2.0: Java: Java Programming: Inheritance</a:t>
            </a:r>
            <a:endParaRPr lang="en-GB" dirty="0"/>
          </a:p>
        </p:txBody>
      </p:sp>
      <p:sp>
        <p:nvSpPr>
          <p:cNvPr id="5" name="Footer Placeholder 5"/>
          <p:cNvSpPr>
            <a:spLocks noGrp="1"/>
          </p:cNvSpPr>
          <p:nvPr>
            <p:ph type="ftr" sz="quarter" idx="4"/>
          </p:nvPr>
        </p:nvSpPr>
        <p:spPr>
          <a:xfrm>
            <a:off x="0" y="8829967"/>
            <a:ext cx="3037840" cy="464820"/>
          </a:xfrm>
        </p:spPr>
        <p:txBody>
          <a:bodyPr/>
          <a:lstStyle/>
          <a:p>
            <a:r>
              <a:rPr lang="en-GB" dirty="0" smtClean="0"/>
              <a:t>Copyright © Accenture 2012</a:t>
            </a:r>
            <a:endParaRPr lang="en-GB" dirty="0"/>
          </a:p>
        </p:txBody>
      </p:sp>
      <p:sp>
        <p:nvSpPr>
          <p:cNvPr id="6" name="Slide Number Placeholder 6"/>
          <p:cNvSpPr>
            <a:spLocks noGrp="1"/>
          </p:cNvSpPr>
          <p:nvPr>
            <p:ph type="sldNum" sz="quarter" idx="5"/>
          </p:nvPr>
        </p:nvSpPr>
        <p:spPr>
          <a:xfrm>
            <a:off x="3970938" y="8829967"/>
            <a:ext cx="3037840" cy="464820"/>
          </a:xfrm>
        </p:spPr>
        <p:txBody>
          <a:bodyPr/>
          <a:lstStyle/>
          <a:p>
            <a:fld id="{27CE0CED-C9FC-4C42-8AD7-7E9A6B171AE0}" type="slidenum">
              <a:rPr lang="en-GB" smtClean="0"/>
              <a:pPr/>
              <a:t>20</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TextEdit="1"/>
          </p:cNvSpPr>
          <p:nvPr>
            <p:ph type="sldImg"/>
          </p:nvPr>
        </p:nvSpPr>
        <p:spPr bwMode="auto">
          <a:noFill/>
          <a:ln>
            <a:solidFill>
              <a:srgbClr val="000000"/>
            </a:solidFill>
            <a:miter lim="800000"/>
            <a:headEnd/>
            <a:tailEnd/>
          </a:ln>
        </p:spPr>
      </p:sp>
      <p:sp>
        <p:nvSpPr>
          <p:cNvPr id="7782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b="1" dirty="0" smtClean="0">
                <a:latin typeface="Arial" charset="0"/>
                <a:cs typeface="Arial" charset="0"/>
              </a:rPr>
              <a:t>Faculty</a:t>
            </a:r>
            <a:r>
              <a:rPr lang="en-US" b="1" baseline="0" dirty="0" smtClean="0">
                <a:latin typeface="Arial" charset="0"/>
                <a:cs typeface="Arial" charset="0"/>
              </a:rPr>
              <a:t> </a:t>
            </a:r>
            <a:r>
              <a:rPr lang="en-US" b="1" dirty="0" smtClean="0">
                <a:latin typeface="Arial" charset="0"/>
                <a:cs typeface="Arial" charset="0"/>
              </a:rPr>
              <a:t>Notes: </a:t>
            </a:r>
          </a:p>
          <a:p>
            <a:pPr eaLnBrk="1" hangingPunct="1"/>
            <a:r>
              <a:rPr lang="en-US" b="0" dirty="0" smtClean="0"/>
              <a:t>The fully annotated solution code is found in the Faculty Guide.</a:t>
            </a:r>
          </a:p>
          <a:p>
            <a:pPr marL="178027" indent="-178027">
              <a:buFont typeface="Arial" pitchFamily="34" charset="0"/>
              <a:buChar char="•"/>
            </a:pPr>
            <a:r>
              <a:rPr lang="en-GB" dirty="0" smtClean="0"/>
              <a:t>Present the task that participants must try themselves.</a:t>
            </a:r>
          </a:p>
          <a:p>
            <a:pPr marL="178027" indent="-178027">
              <a:buFont typeface="Arial" pitchFamily="34" charset="0"/>
              <a:buChar char="•"/>
            </a:pPr>
            <a:r>
              <a:rPr lang="en-GB" baseline="0" dirty="0" smtClean="0"/>
              <a:t>Walk</a:t>
            </a:r>
            <a:r>
              <a:rPr lang="en-GB" dirty="0" smtClean="0"/>
              <a:t> around the room in case anyone needs assistance.</a:t>
            </a:r>
          </a:p>
          <a:p>
            <a:endParaRPr lang="en-US" dirty="0" smtClean="0">
              <a:latin typeface="Arial" charset="0"/>
              <a:cs typeface="Arial" charset="0"/>
            </a:endParaRPr>
          </a:p>
          <a:p>
            <a:r>
              <a:rPr lang="en-US" b="1" dirty="0" smtClean="0">
                <a:latin typeface="Arial" charset="0"/>
                <a:cs typeface="Arial" charset="0"/>
              </a:rPr>
              <a:t>Participant Notes:</a:t>
            </a:r>
          </a:p>
          <a:p>
            <a:pPr marL="93177" lvl="1" indent="-186355" defTabSz="931774">
              <a:buFont typeface="Arial" pitchFamily="34" charset="0"/>
              <a:buChar char="•"/>
              <a:defRPr/>
            </a:pPr>
            <a:r>
              <a:rPr lang="en-US" dirty="0"/>
              <a:t>Override a method.</a:t>
            </a:r>
            <a:endParaRPr lang="en-US" b="1" dirty="0" smtClean="0">
              <a:latin typeface="Arial" charset="0"/>
              <a:cs typeface="Arial" charset="0"/>
            </a:endParaRPr>
          </a:p>
          <a:p>
            <a:pPr marL="232943" indent="-232943">
              <a:buFont typeface="+mj-lt"/>
              <a:buAutoNum type="arabicPeriod"/>
            </a:pPr>
            <a:r>
              <a:rPr lang="en-US" dirty="0">
                <a:latin typeface="Arial" charset="0"/>
                <a:cs typeface="Arial" charset="0"/>
              </a:rPr>
              <a:t>Open </a:t>
            </a:r>
            <a:r>
              <a:rPr lang="en-US" dirty="0" smtClean="0">
                <a:latin typeface="Arial" charset="0"/>
                <a:cs typeface="Arial" charset="0"/>
              </a:rPr>
              <a:t>ParkingTryIt.java.</a:t>
            </a:r>
            <a:endParaRPr lang="en-US" dirty="0">
              <a:latin typeface="Arial" charset="0"/>
              <a:cs typeface="Arial" charset="0"/>
            </a:endParaRPr>
          </a:p>
          <a:p>
            <a:pPr marL="698830" lvl="1" indent="-232943">
              <a:buFont typeface="+mj-lt"/>
              <a:buAutoNum type="alphaLcParenR"/>
            </a:pPr>
            <a:r>
              <a:rPr lang="en-US" dirty="0">
                <a:latin typeface="Arial" charset="0"/>
                <a:cs typeface="Arial" charset="0"/>
              </a:rPr>
              <a:t>Add the statement car1.drive(); </a:t>
            </a:r>
            <a:r>
              <a:rPr lang="en-US" dirty="0" smtClean="0">
                <a:latin typeface="Arial" charset="0"/>
                <a:cs typeface="Arial" charset="0"/>
              </a:rPr>
              <a:t>at </a:t>
            </a:r>
            <a:r>
              <a:rPr lang="en-US" dirty="0">
                <a:latin typeface="Arial" charset="0"/>
                <a:cs typeface="Arial" charset="0"/>
              </a:rPr>
              <a:t>the end of the main </a:t>
            </a:r>
            <a:r>
              <a:rPr lang="en-US" dirty="0" smtClean="0">
                <a:latin typeface="Arial" charset="0"/>
                <a:cs typeface="Arial" charset="0"/>
              </a:rPr>
              <a:t>method.</a:t>
            </a:r>
            <a:endParaRPr lang="en-US" dirty="0">
              <a:latin typeface="Arial" charset="0"/>
              <a:cs typeface="Arial" charset="0"/>
            </a:endParaRPr>
          </a:p>
          <a:p>
            <a:pPr marL="232943" indent="-232943">
              <a:buFont typeface="+mj-lt"/>
              <a:buAutoNum type="arabicPeriod"/>
            </a:pPr>
            <a:r>
              <a:rPr lang="en-US" dirty="0">
                <a:latin typeface="Arial" charset="0"/>
                <a:cs typeface="Arial" charset="0"/>
              </a:rPr>
              <a:t>Run ParkingTryIt.java and observe the results.</a:t>
            </a:r>
          </a:p>
          <a:p>
            <a:pPr marL="232943" indent="-232943">
              <a:buFont typeface="+mj-lt"/>
              <a:buAutoNum type="arabicPeriod"/>
            </a:pPr>
            <a:r>
              <a:rPr lang="en-US" dirty="0">
                <a:latin typeface="Arial" charset="0"/>
                <a:cs typeface="Arial" charset="0"/>
              </a:rPr>
              <a:t>Open the Car </a:t>
            </a:r>
            <a:r>
              <a:rPr lang="en-US" dirty="0" smtClean="0">
                <a:latin typeface="Arial" charset="0"/>
                <a:cs typeface="Arial" charset="0"/>
              </a:rPr>
              <a:t>class.</a:t>
            </a:r>
            <a:endParaRPr lang="en-US" dirty="0">
              <a:latin typeface="Arial" charset="0"/>
              <a:cs typeface="Arial" charset="0"/>
            </a:endParaRPr>
          </a:p>
          <a:p>
            <a:pPr marL="698830" lvl="1" indent="-232943">
              <a:buFont typeface="+mj-lt"/>
              <a:buAutoNum type="alphaLcParenR"/>
            </a:pPr>
            <a:r>
              <a:rPr lang="en-US" dirty="0">
                <a:latin typeface="Arial" charset="0"/>
                <a:cs typeface="Arial" charset="0"/>
              </a:rPr>
              <a:t>Override the drive() method </a:t>
            </a:r>
            <a:r>
              <a:rPr lang="en-US" dirty="0" smtClean="0">
                <a:latin typeface="Arial" charset="0"/>
                <a:cs typeface="Arial" charset="0"/>
              </a:rPr>
              <a:t>changing the displayed message from ‘Driving Vehicle’ to ‘Driving </a:t>
            </a:r>
            <a:r>
              <a:rPr lang="en-US" dirty="0">
                <a:latin typeface="Arial" charset="0"/>
                <a:cs typeface="Arial" charset="0"/>
              </a:rPr>
              <a:t>Car’.</a:t>
            </a:r>
          </a:p>
          <a:p>
            <a:pPr marL="232943" indent="-232943">
              <a:buFont typeface="+mj-lt"/>
              <a:buAutoNum type="arabicPeriod"/>
            </a:pPr>
            <a:r>
              <a:rPr lang="en-US" dirty="0">
                <a:latin typeface="Arial" charset="0"/>
                <a:cs typeface="Arial" charset="0"/>
              </a:rPr>
              <a:t>Run ParkingTryIt.java and observe the results.</a:t>
            </a:r>
          </a:p>
          <a:p>
            <a:endParaRPr lang="en-US" b="1" dirty="0" smtClean="0">
              <a:solidFill>
                <a:srgbClr val="FF0000"/>
              </a:solidFill>
              <a:latin typeface="Arial" charset="0"/>
              <a:cs typeface="Arial" charset="0"/>
            </a:endParaRPr>
          </a:p>
          <a:p>
            <a:endParaRPr lang="en-US" dirty="0" smtClean="0">
              <a:latin typeface="Arial" charset="0"/>
              <a:cs typeface="Arial" charset="0"/>
            </a:endParaRPr>
          </a:p>
        </p:txBody>
      </p:sp>
      <p:sp>
        <p:nvSpPr>
          <p:cNvPr id="6" name="Footer Placeholder 5"/>
          <p:cNvSpPr>
            <a:spLocks noGrp="1"/>
          </p:cNvSpPr>
          <p:nvPr>
            <p:ph type="ftr" sz="quarter" idx="4"/>
          </p:nvPr>
        </p:nvSpPr>
        <p:spPr>
          <a:xfrm>
            <a:off x="0" y="8829967"/>
            <a:ext cx="3037840" cy="464820"/>
          </a:xfrm>
        </p:spPr>
        <p:txBody>
          <a:bodyPr/>
          <a:lstStyle/>
          <a:p>
            <a:r>
              <a:rPr lang="en-GB" dirty="0" smtClean="0"/>
              <a:t>Copyright © Accenture 2012</a:t>
            </a:r>
            <a:endParaRPr lang="en-GB" dirty="0"/>
          </a:p>
        </p:txBody>
      </p:sp>
      <p:sp>
        <p:nvSpPr>
          <p:cNvPr id="8" name="Slide Number Placeholder 6"/>
          <p:cNvSpPr>
            <a:spLocks noGrp="1"/>
          </p:cNvSpPr>
          <p:nvPr>
            <p:ph type="sldNum" sz="quarter" idx="5"/>
          </p:nvPr>
        </p:nvSpPr>
        <p:spPr>
          <a:xfrm>
            <a:off x="3970938" y="8829967"/>
            <a:ext cx="3037840" cy="464820"/>
          </a:xfrm>
        </p:spPr>
        <p:txBody>
          <a:bodyPr/>
          <a:lstStyle/>
          <a:p>
            <a:fld id="{27CE0CED-C9FC-4C42-8AD7-7E9A6B171AE0}" type="slidenum">
              <a:rPr lang="en-GB" smtClean="0"/>
              <a:pPr/>
              <a:t>21</a:t>
            </a:fld>
            <a:endParaRPr lang="en-GB" dirty="0"/>
          </a:p>
        </p:txBody>
      </p:sp>
      <p:sp>
        <p:nvSpPr>
          <p:cNvPr id="7" name="Header Placeholder 3"/>
          <p:cNvSpPr>
            <a:spLocks noGrp="1"/>
          </p:cNvSpPr>
          <p:nvPr>
            <p:ph type="hdr" sz="quarter"/>
          </p:nvPr>
        </p:nvSpPr>
        <p:spPr>
          <a:xfrm>
            <a:off x="0" y="0"/>
            <a:ext cx="3037840" cy="257175"/>
          </a:xfrm>
        </p:spPr>
        <p:txBody>
          <a:bodyPr/>
          <a:lstStyle/>
          <a:p>
            <a:r>
              <a:rPr lang="en-GB" smtClean="0"/>
              <a:t>ADF 2.0: Java: Java Programming: Inheritance</a:t>
            </a: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Faculty Notes:</a:t>
            </a:r>
          </a:p>
          <a:p>
            <a:r>
              <a:rPr lang="en-US" dirty="0"/>
              <a:t>The fully annotated solution code is found in the Faculty Guide. </a:t>
            </a:r>
          </a:p>
          <a:p>
            <a:pPr marL="0" lvl="1"/>
            <a:endParaRPr lang="en-GB" b="1" dirty="0"/>
          </a:p>
          <a:p>
            <a:pPr marL="0" lvl="1"/>
            <a:r>
              <a:rPr lang="en-GB" b="1" dirty="0"/>
              <a:t>Participant Notes:</a:t>
            </a:r>
          </a:p>
          <a:p>
            <a:pPr marL="0" lvl="1" defTabSz="931723">
              <a:defRPr/>
            </a:pPr>
            <a:r>
              <a:rPr lang="en-US" dirty="0" smtClean="0"/>
              <a:t>N/A</a:t>
            </a:r>
            <a:endParaRPr lang="en-GB" b="1" dirty="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22</a:t>
            </a:fld>
            <a:endParaRPr lang="en-GB" dirty="0"/>
          </a:p>
        </p:txBody>
      </p:sp>
    </p:spTree>
    <p:extLst>
      <p:ext uri="{BB962C8B-B14F-4D97-AF65-F5344CB8AC3E}">
        <p14:creationId xmlns:p14="http://schemas.microsoft.com/office/powerpoint/2010/main" val="4029519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r>
              <a:rPr lang="en-GB" dirty="0" smtClean="0"/>
              <a:t>Review information on the slide and</a:t>
            </a:r>
            <a:r>
              <a:rPr lang="en-GB" baseline="0" dirty="0" smtClean="0"/>
              <a:t> in the participant notes.</a:t>
            </a:r>
          </a:p>
          <a:p>
            <a:endParaRPr lang="en-GB" b="1" baseline="0" dirty="0" smtClean="0"/>
          </a:p>
          <a:p>
            <a:r>
              <a:rPr lang="en-GB" b="1" baseline="0" dirty="0" smtClean="0"/>
              <a:t>State:  </a:t>
            </a:r>
            <a:r>
              <a:rPr lang="en-GB" b="0" baseline="0" dirty="0" smtClean="0"/>
              <a:t>This is a quick overview before we see Non-Access Modifiers in action.</a:t>
            </a:r>
            <a:endParaRPr lang="en-GB" b="1" baseline="0" dirty="0" smtClean="0"/>
          </a:p>
          <a:p>
            <a:endParaRPr lang="en-GB" b="1" dirty="0" smtClean="0"/>
          </a:p>
          <a:p>
            <a:endParaRPr lang="en-GB" b="1" dirty="0" smtClean="0"/>
          </a:p>
          <a:p>
            <a:r>
              <a:rPr lang="en-GB" b="1" dirty="0" smtClean="0"/>
              <a:t>Participant Notes:</a:t>
            </a:r>
          </a:p>
          <a:p>
            <a:pPr defTabSz="931774">
              <a:defRPr/>
            </a:pPr>
            <a:r>
              <a:rPr lang="en-GB" b="0" dirty="0" smtClean="0"/>
              <a:t>Access modifiers are used to specify access </a:t>
            </a:r>
            <a:r>
              <a:rPr lang="en-GB" b="0" u="sng" dirty="0" smtClean="0"/>
              <a:t>restrictions</a:t>
            </a:r>
            <a:r>
              <a:rPr lang="en-GB" b="0" dirty="0" smtClean="0"/>
              <a:t>. Non-access modifiers are used to specify the way a class behaves.</a:t>
            </a:r>
          </a:p>
          <a:p>
            <a:endParaRPr lang="en-GB" dirty="0" smtClean="0"/>
          </a:p>
          <a:p>
            <a:endParaRPr lang="en-GB" b="0" dirty="0" smtClean="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23</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pPr defTabSz="931774">
              <a:defRPr/>
            </a:pPr>
            <a:r>
              <a:rPr lang="en-GB" b="0" dirty="0" smtClean="0"/>
              <a:t>Non-access modifiers were discussed briefly earlier. </a:t>
            </a:r>
          </a:p>
          <a:p>
            <a:pPr defTabSz="931774">
              <a:defRPr/>
            </a:pPr>
            <a:r>
              <a:rPr lang="en-GB" dirty="0"/>
              <a:t>L</a:t>
            </a:r>
            <a:r>
              <a:rPr lang="en-GB" b="0" dirty="0" smtClean="0"/>
              <a:t>ook</a:t>
            </a:r>
            <a:r>
              <a:rPr lang="en-GB" b="0" baseline="0" dirty="0" smtClean="0"/>
              <a:t> at them in more detail now.</a:t>
            </a:r>
          </a:p>
          <a:p>
            <a:pPr defTabSz="931774">
              <a:defRPr/>
            </a:pPr>
            <a:endParaRPr lang="en-GB" b="0" baseline="0" dirty="0" smtClean="0"/>
          </a:p>
          <a:p>
            <a:pPr defTabSz="931774">
              <a:defRPr/>
            </a:pPr>
            <a:r>
              <a:rPr lang="en-GB" b="0" baseline="0" dirty="0" smtClean="0"/>
              <a:t>Review information in the participant notes.</a:t>
            </a:r>
          </a:p>
          <a:p>
            <a:r>
              <a:rPr lang="en-GB" dirty="0"/>
              <a:t>Animation on Slide:</a:t>
            </a:r>
            <a:endParaRPr lang="en-US" dirty="0"/>
          </a:p>
          <a:p>
            <a:r>
              <a:rPr lang="en-GB" dirty="0"/>
              <a:t>Left-side figures appear on slide launch</a:t>
            </a:r>
            <a:endParaRPr lang="en-US" dirty="0"/>
          </a:p>
          <a:p>
            <a:r>
              <a:rPr lang="en-GB" dirty="0"/>
              <a:t>On Click: Top right box appears.</a:t>
            </a:r>
            <a:endParaRPr lang="en-US" dirty="0"/>
          </a:p>
          <a:p>
            <a:r>
              <a:rPr lang="en-GB" dirty="0"/>
              <a:t>On Click: Bottom right box appears.</a:t>
            </a:r>
            <a:endParaRPr lang="en-GB" dirty="0" smtClean="0"/>
          </a:p>
          <a:p>
            <a:endParaRPr lang="en-GB" b="1" dirty="0" smtClean="0"/>
          </a:p>
          <a:p>
            <a:endParaRPr lang="en-GB" b="1" dirty="0" smtClean="0"/>
          </a:p>
          <a:p>
            <a:r>
              <a:rPr lang="en-GB" b="1" dirty="0" smtClean="0"/>
              <a:t>Participant Notes:</a:t>
            </a:r>
          </a:p>
          <a:p>
            <a:pPr marL="186355" indent="-93177" defTabSz="931774">
              <a:buFont typeface="Arial" pitchFamily="34" charset="0"/>
              <a:buChar char="•"/>
              <a:defRPr/>
            </a:pPr>
            <a:r>
              <a:rPr lang="en-US" dirty="0" smtClean="0">
                <a:latin typeface="Arial" pitchFamily="34" charset="0"/>
                <a:cs typeface="Arial" pitchFamily="34" charset="0"/>
              </a:rPr>
              <a:t>The final keyword is used in different contexts to define an entity which cannot be changed later.</a:t>
            </a:r>
          </a:p>
          <a:p>
            <a:pPr marL="186355" indent="-93177" defTabSz="931774">
              <a:buFont typeface="Arial" pitchFamily="34" charset="0"/>
              <a:buChar char="•"/>
              <a:defRPr/>
            </a:pPr>
            <a:r>
              <a:rPr lang="en-US" dirty="0" smtClean="0">
                <a:latin typeface="Arial" pitchFamily="34" charset="0"/>
                <a:cs typeface="Arial" pitchFamily="34" charset="0"/>
              </a:rPr>
              <a:t>This</a:t>
            </a:r>
            <a:r>
              <a:rPr lang="en-US" baseline="0" dirty="0" smtClean="0">
                <a:latin typeface="Arial" pitchFamily="34" charset="0"/>
                <a:cs typeface="Arial" pitchFamily="34" charset="0"/>
              </a:rPr>
              <a:t> </a:t>
            </a:r>
            <a:r>
              <a:rPr lang="en-US" dirty="0" smtClean="0">
                <a:latin typeface="Arial" pitchFamily="34" charset="0"/>
                <a:cs typeface="Arial" pitchFamily="34" charset="0"/>
              </a:rPr>
              <a:t>keyword can be used with variables, methods, and classes.</a:t>
            </a:r>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24</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25</a:t>
            </a:fld>
            <a:endParaRPr lang="en-GB"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normAutofit/>
          </a:bodyPr>
          <a:lstStyle/>
          <a:p>
            <a:r>
              <a:rPr lang="en-GB" b="1" dirty="0" smtClean="0"/>
              <a:t>Faculty Notes:</a:t>
            </a:r>
          </a:p>
          <a:p>
            <a:r>
              <a:rPr lang="en-GB" b="0" baseline="0" dirty="0" smtClean="0"/>
              <a:t>Review information on the slide.</a:t>
            </a:r>
          </a:p>
          <a:p>
            <a:endParaRPr lang="en-GB" dirty="0"/>
          </a:p>
          <a:p>
            <a:r>
              <a:rPr lang="en-GB" dirty="0"/>
              <a:t>Animation on Slide:</a:t>
            </a:r>
            <a:endParaRPr lang="en-US" dirty="0"/>
          </a:p>
          <a:p>
            <a:r>
              <a:rPr lang="en-GB" dirty="0"/>
              <a:t>Top text appears on slide launch</a:t>
            </a:r>
            <a:endParaRPr lang="en-US" dirty="0"/>
          </a:p>
          <a:p>
            <a:r>
              <a:rPr lang="en-GB" dirty="0"/>
              <a:t>On Click: chart appears.</a:t>
            </a:r>
            <a:endParaRPr lang="en-US" dirty="0"/>
          </a:p>
          <a:p>
            <a:endParaRPr lang="en-GB" b="0" dirty="0" smtClean="0"/>
          </a:p>
          <a:p>
            <a:endParaRPr lang="en-GB" b="1" dirty="0" smtClean="0"/>
          </a:p>
          <a:p>
            <a:r>
              <a:rPr lang="en-GB" b="1" dirty="0" smtClean="0"/>
              <a:t>Participant Notes:</a:t>
            </a:r>
          </a:p>
          <a:p>
            <a:r>
              <a:rPr lang="en-GB" dirty="0" smtClean="0"/>
              <a:t>N/A</a:t>
            </a: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noTextEdit="1"/>
          </p:cNvSpPr>
          <p:nvPr>
            <p:ph type="sldImg"/>
          </p:nvPr>
        </p:nvSpPr>
        <p:spPr bwMode="auto">
          <a:noFill/>
          <a:ln>
            <a:solidFill>
              <a:srgbClr val="000000"/>
            </a:solidFill>
            <a:miter lim="800000"/>
            <a:headEnd/>
            <a:tailEnd/>
          </a:ln>
        </p:spPr>
      </p:sp>
      <p:sp>
        <p:nvSpPr>
          <p:cNvPr id="92162" name="Rectangle 3"/>
          <p:cNvSpPr>
            <a:spLocks noGrp="1"/>
          </p:cNvSpPr>
          <p:nvPr>
            <p:ph type="body" idx="1"/>
          </p:nvPr>
        </p:nvSpPr>
        <p:spPr bwMode="auto">
          <a:noFill/>
        </p:spPr>
        <p:txBody>
          <a:bodyPr wrap="square" numCol="1" anchor="t" anchorCtr="0" compatLnSpc="1">
            <a:prstTxWarp prst="textNoShape">
              <a:avLst/>
            </a:prstTxWarp>
          </a:bodyPr>
          <a:lstStyle/>
          <a:p>
            <a:r>
              <a:rPr lang="en-GB" b="1" dirty="0"/>
              <a:t>Faculty Notes:</a:t>
            </a:r>
          </a:p>
          <a:p>
            <a:pPr marL="0" lvl="1">
              <a:defRPr/>
            </a:pPr>
            <a:r>
              <a:rPr lang="en-US" dirty="0"/>
              <a:t>The fully annotated demonstration code is found in the Faculty Guide.  You may use this to guide you through the demo.  However, for the purposes of the demonstration, please create new code from scratch while sharing your screen with the entire class and talking through each step. </a:t>
            </a:r>
          </a:p>
          <a:p>
            <a:pPr marL="0" lvl="1">
              <a:defRPr/>
            </a:pPr>
            <a:endParaRPr lang="en-US" dirty="0"/>
          </a:p>
          <a:p>
            <a:pPr marL="94947" lvl="1" indent="-94947">
              <a:buFont typeface="Arial" pitchFamily="34" charset="0"/>
              <a:buChar char="•"/>
              <a:defRPr/>
            </a:pPr>
            <a:r>
              <a:rPr lang="en-US" dirty="0"/>
              <a:t>Demonstrate how to </a:t>
            </a:r>
            <a:r>
              <a:rPr lang="en-US" dirty="0" smtClean="0"/>
              <a:t>write</a:t>
            </a:r>
            <a:r>
              <a:rPr lang="en-US" baseline="0" dirty="0" smtClean="0"/>
              <a:t> code using the ‘final’ non-access modifier</a:t>
            </a:r>
            <a:r>
              <a:rPr lang="en-US" dirty="0" smtClean="0"/>
              <a:t>. </a:t>
            </a:r>
          </a:p>
          <a:p>
            <a:pPr marL="0" lvl="1">
              <a:defRPr/>
            </a:pPr>
            <a:r>
              <a:rPr lang="en-US" b="1" dirty="0" smtClean="0"/>
              <a:t>NOTE: This code will </a:t>
            </a:r>
            <a:r>
              <a:rPr lang="en-US" b="1" u="sng" dirty="0" smtClean="0"/>
              <a:t>not</a:t>
            </a:r>
            <a:r>
              <a:rPr lang="en-US" b="1" dirty="0" smtClean="0"/>
              <a:t> be executed</a:t>
            </a:r>
            <a:r>
              <a:rPr lang="en-US" b="1" baseline="0" dirty="0" smtClean="0"/>
              <a:t> at this time. The focus is on the syntax used for the ‘final’ non-access modifier</a:t>
            </a:r>
            <a:r>
              <a:rPr lang="en-US" baseline="0" dirty="0" smtClean="0"/>
              <a:t>.</a:t>
            </a:r>
            <a:endParaRPr lang="en-US" dirty="0"/>
          </a:p>
          <a:p>
            <a:pPr marL="404416" indent="-312209">
              <a:buFont typeface="+mj-lt"/>
              <a:buAutoNum type="arabicPeriod"/>
            </a:pPr>
            <a:r>
              <a:rPr lang="en-US" dirty="0"/>
              <a:t>Open the Employee class</a:t>
            </a:r>
            <a:r>
              <a:rPr lang="en-US" dirty="0" smtClean="0"/>
              <a:t>.</a:t>
            </a:r>
            <a:endParaRPr lang="en-US" dirty="0"/>
          </a:p>
          <a:p>
            <a:pPr marL="404416" indent="-312209">
              <a:buFont typeface="+mj-lt"/>
              <a:buAutoNum type="arabicPeriod"/>
            </a:pPr>
            <a:r>
              <a:rPr lang="en-US" dirty="0"/>
              <a:t>Add a variable to store the company name using the ‘final’ modifier</a:t>
            </a:r>
            <a:r>
              <a:rPr lang="en-US" dirty="0" smtClean="0"/>
              <a:t>. The variable will be of type String and will contain the name of the Employee’s company, such as “Accenture”.</a:t>
            </a:r>
            <a:endParaRPr lang="en-US" dirty="0"/>
          </a:p>
          <a:p>
            <a:pPr marL="404416" indent="-312209">
              <a:buFont typeface="+mj-lt"/>
              <a:buAutoNum type="arabicPeriod"/>
            </a:pPr>
            <a:r>
              <a:rPr lang="en-US" dirty="0"/>
              <a:t>Confirm the code </a:t>
            </a:r>
            <a:r>
              <a:rPr lang="en-US" dirty="0" smtClean="0"/>
              <a:t>compiles, i.e. there are no errors displayed in the Eclipse window.</a:t>
            </a:r>
          </a:p>
          <a:p>
            <a:pPr marL="92206"/>
            <a:endParaRPr lang="en-GB" b="1" dirty="0"/>
          </a:p>
          <a:p>
            <a:pPr marL="0" lvl="1"/>
            <a:r>
              <a:rPr lang="en-GB" b="1" dirty="0"/>
              <a:t>Participant Notes:</a:t>
            </a:r>
          </a:p>
          <a:p>
            <a:pPr marL="174708" lvl="1" indent="-174708">
              <a:buFont typeface="Arial" pitchFamily="34" charset="0"/>
              <a:buChar char="•"/>
              <a:defRPr/>
            </a:pPr>
            <a:r>
              <a:rPr lang="en-US" dirty="0"/>
              <a:t>Pay attention as your faculty member </a:t>
            </a:r>
            <a:r>
              <a:rPr lang="en-US" dirty="0" smtClean="0"/>
              <a:t>writes</a:t>
            </a:r>
            <a:r>
              <a:rPr lang="en-US" baseline="0" dirty="0" smtClean="0"/>
              <a:t> code using the ‘final’ non-access modifier</a:t>
            </a:r>
            <a:r>
              <a:rPr lang="en-US" dirty="0" smtClean="0"/>
              <a:t>. </a:t>
            </a:r>
            <a:r>
              <a:rPr lang="en-US" dirty="0"/>
              <a:t>You will be asked </a:t>
            </a:r>
            <a:r>
              <a:rPr lang="en-US" dirty="0" smtClean="0"/>
              <a:t>to write</a:t>
            </a:r>
            <a:r>
              <a:rPr lang="en-US" baseline="0" dirty="0" smtClean="0"/>
              <a:t> code using the ‘final’ non-access modifier </a:t>
            </a:r>
            <a:r>
              <a:rPr lang="en-US" dirty="0" smtClean="0"/>
              <a:t>after </a:t>
            </a:r>
            <a:r>
              <a:rPr lang="en-US" dirty="0"/>
              <a:t>this demonstration.</a:t>
            </a:r>
            <a:endParaRPr lang="en-GB" b="1" dirty="0"/>
          </a:p>
          <a:p>
            <a:endParaRPr lang="en-US" i="1" dirty="0" smtClean="0">
              <a:latin typeface="Arial" charset="0"/>
              <a:cs typeface="Arial" charset="0"/>
            </a:endParaRPr>
          </a:p>
        </p:txBody>
      </p:sp>
      <p:sp>
        <p:nvSpPr>
          <p:cNvPr id="4" name="Header Placeholder 3"/>
          <p:cNvSpPr>
            <a:spLocks noGrp="1"/>
          </p:cNvSpPr>
          <p:nvPr>
            <p:ph type="hdr" sz="quarter"/>
          </p:nvPr>
        </p:nvSpPr>
        <p:spPr>
          <a:xfrm>
            <a:off x="0" y="0"/>
            <a:ext cx="3037840" cy="464820"/>
          </a:xfrm>
        </p:spPr>
        <p:txBody>
          <a:bodyPr/>
          <a:lstStyle/>
          <a:p>
            <a:r>
              <a:rPr lang="en-GB" smtClean="0"/>
              <a:t>ADF 2.0: Java: Java Programming: Inheritance</a:t>
            </a:r>
            <a:endParaRPr lang="en-GB" dirty="0"/>
          </a:p>
        </p:txBody>
      </p:sp>
      <p:sp>
        <p:nvSpPr>
          <p:cNvPr id="5" name="Footer Placeholder 5"/>
          <p:cNvSpPr>
            <a:spLocks noGrp="1"/>
          </p:cNvSpPr>
          <p:nvPr>
            <p:ph type="ftr" sz="quarter" idx="4"/>
          </p:nvPr>
        </p:nvSpPr>
        <p:spPr>
          <a:xfrm>
            <a:off x="0" y="8829967"/>
            <a:ext cx="3037840" cy="464820"/>
          </a:xfrm>
        </p:spPr>
        <p:txBody>
          <a:bodyPr/>
          <a:lstStyle/>
          <a:p>
            <a:r>
              <a:rPr lang="en-GB" dirty="0" smtClean="0"/>
              <a:t>Copyright © Accenture 2012</a:t>
            </a:r>
            <a:endParaRPr lang="en-GB" dirty="0"/>
          </a:p>
        </p:txBody>
      </p:sp>
      <p:sp>
        <p:nvSpPr>
          <p:cNvPr id="6" name="Slide Number Placeholder 6"/>
          <p:cNvSpPr>
            <a:spLocks noGrp="1"/>
          </p:cNvSpPr>
          <p:nvPr>
            <p:ph type="sldNum" sz="quarter" idx="5"/>
          </p:nvPr>
        </p:nvSpPr>
        <p:spPr>
          <a:xfrm>
            <a:off x="3970938" y="8829967"/>
            <a:ext cx="3037840" cy="464820"/>
          </a:xfrm>
        </p:spPr>
        <p:txBody>
          <a:bodyPr/>
          <a:lstStyle/>
          <a:p>
            <a:fld id="{27CE0CED-C9FC-4C42-8AD7-7E9A6B171AE0}" type="slidenum">
              <a:rPr lang="en-GB" smtClean="0"/>
              <a:pPr/>
              <a:t>26</a:t>
            </a:fld>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TextEdit="1"/>
          </p:cNvSpPr>
          <p:nvPr>
            <p:ph type="sldImg"/>
          </p:nvPr>
        </p:nvSpPr>
        <p:spPr bwMode="auto">
          <a:noFill/>
          <a:ln>
            <a:solidFill>
              <a:srgbClr val="000000"/>
            </a:solidFill>
            <a:miter lim="800000"/>
            <a:headEnd/>
            <a:tailEnd/>
          </a:ln>
        </p:spPr>
      </p:sp>
      <p:sp>
        <p:nvSpPr>
          <p:cNvPr id="9421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b="1" dirty="0" smtClean="0">
                <a:latin typeface="Arial" charset="0"/>
                <a:cs typeface="Arial" charset="0"/>
              </a:rPr>
              <a:t>Faculty</a:t>
            </a:r>
            <a:r>
              <a:rPr lang="en-US" b="1" baseline="0" dirty="0" smtClean="0">
                <a:latin typeface="Arial" charset="0"/>
                <a:cs typeface="Arial" charset="0"/>
              </a:rPr>
              <a:t> </a:t>
            </a:r>
            <a:r>
              <a:rPr lang="en-US" b="1" dirty="0" smtClean="0">
                <a:latin typeface="Arial" charset="0"/>
                <a:cs typeface="Arial" charset="0"/>
              </a:rPr>
              <a:t>Notes: </a:t>
            </a:r>
          </a:p>
          <a:p>
            <a:pPr eaLnBrk="1" hangingPunct="1"/>
            <a:r>
              <a:rPr lang="en-US" b="0" dirty="0" smtClean="0"/>
              <a:t>The fully annotated solution code is found in the Faculty Guide.</a:t>
            </a:r>
            <a:endParaRPr lang="en-GB" b="1" dirty="0" smtClean="0"/>
          </a:p>
          <a:p>
            <a:pPr marL="178027" indent="-178027">
              <a:buFont typeface="Arial" pitchFamily="34" charset="0"/>
              <a:buChar char="•"/>
            </a:pPr>
            <a:r>
              <a:rPr lang="en-GB" dirty="0" smtClean="0"/>
              <a:t>Present the task that participants must try themselves.</a:t>
            </a:r>
          </a:p>
          <a:p>
            <a:pPr marL="178027" indent="-178027">
              <a:buFont typeface="Arial" pitchFamily="34" charset="0"/>
              <a:buChar char="•"/>
            </a:pPr>
            <a:r>
              <a:rPr lang="en-GB" baseline="0" dirty="0" smtClean="0"/>
              <a:t>Walk</a:t>
            </a:r>
            <a:r>
              <a:rPr lang="en-GB" dirty="0" smtClean="0"/>
              <a:t> around the room in case anyone needs assistance.</a:t>
            </a:r>
          </a:p>
          <a:p>
            <a:pPr lvl="2" eaLnBrk="1" hangingPunct="1"/>
            <a:endParaRPr lang="en-US" dirty="0" smtClean="0">
              <a:latin typeface="Arial" charset="0"/>
              <a:cs typeface="Arial" charset="0"/>
            </a:endParaRPr>
          </a:p>
          <a:p>
            <a:pPr eaLnBrk="1" hangingPunct="1"/>
            <a:r>
              <a:rPr lang="en-US" b="1" dirty="0" smtClean="0">
                <a:latin typeface="Arial" charset="0"/>
                <a:cs typeface="Arial" charset="0"/>
              </a:rPr>
              <a:t>Participant Notes:</a:t>
            </a:r>
          </a:p>
          <a:p>
            <a:pPr marL="94947" lvl="1" indent="-94947">
              <a:buFont typeface="Arial" pitchFamily="34" charset="0"/>
              <a:buChar char="•"/>
              <a:defRPr/>
            </a:pPr>
            <a:r>
              <a:rPr lang="en-US" dirty="0"/>
              <a:t>W</a:t>
            </a:r>
            <a:r>
              <a:rPr lang="en-US" dirty="0" smtClean="0"/>
              <a:t>rite </a:t>
            </a:r>
            <a:r>
              <a:rPr lang="en-US" dirty="0"/>
              <a:t>code using the ‘final’ non-access modifier. </a:t>
            </a:r>
          </a:p>
          <a:p>
            <a:pPr marL="0" lvl="1">
              <a:defRPr/>
            </a:pPr>
            <a:r>
              <a:rPr lang="en-US" b="1" dirty="0"/>
              <a:t>NOTE: This code will </a:t>
            </a:r>
            <a:r>
              <a:rPr lang="en-US" b="1" u="sng" dirty="0"/>
              <a:t>not</a:t>
            </a:r>
            <a:r>
              <a:rPr lang="en-US" b="1" dirty="0"/>
              <a:t> be executed at this time. The focus is on the syntax used for the ‘final’ non-access modifier</a:t>
            </a:r>
            <a:r>
              <a:rPr lang="en-US" dirty="0"/>
              <a:t>.</a:t>
            </a:r>
          </a:p>
          <a:p>
            <a:pPr marL="404416" indent="-312209">
              <a:buFont typeface="+mj-lt"/>
              <a:buAutoNum type="arabicPeriod"/>
            </a:pPr>
            <a:r>
              <a:rPr lang="en-US" dirty="0"/>
              <a:t>Open the </a:t>
            </a:r>
            <a:r>
              <a:rPr lang="en-US" dirty="0" smtClean="0"/>
              <a:t>Car class.</a:t>
            </a:r>
            <a:endParaRPr lang="en-US" dirty="0"/>
          </a:p>
          <a:p>
            <a:pPr marL="404416" indent="-312209">
              <a:buFont typeface="+mj-lt"/>
              <a:buAutoNum type="arabicPeriod"/>
            </a:pPr>
            <a:r>
              <a:rPr lang="en-US" dirty="0"/>
              <a:t>Add a variable to store the </a:t>
            </a:r>
            <a:r>
              <a:rPr lang="en-US" dirty="0" smtClean="0"/>
              <a:t>color of the car using </a:t>
            </a:r>
            <a:r>
              <a:rPr lang="en-US" dirty="0"/>
              <a:t>the ‘final’ modifier. The variable will be of type String and will contain </a:t>
            </a:r>
            <a:r>
              <a:rPr lang="en-US" dirty="0" smtClean="0"/>
              <a:t>your choice for the color of the car, </a:t>
            </a:r>
            <a:r>
              <a:rPr lang="en-US" dirty="0"/>
              <a:t>such as </a:t>
            </a:r>
            <a:r>
              <a:rPr lang="en-US" dirty="0" smtClean="0"/>
              <a:t>“Red”.</a:t>
            </a:r>
            <a:endParaRPr lang="en-US" dirty="0"/>
          </a:p>
          <a:p>
            <a:pPr marL="404416" indent="-312209">
              <a:buFont typeface="+mj-lt"/>
              <a:buAutoNum type="arabicPeriod"/>
            </a:pPr>
            <a:r>
              <a:rPr lang="en-US" dirty="0"/>
              <a:t>Confirm the code compiles, i.e. there are no errors displayed in the Eclipse window.</a:t>
            </a:r>
          </a:p>
          <a:p>
            <a:pPr eaLnBrk="1" hangingPunct="1"/>
            <a:endParaRPr lang="en-US" b="1" dirty="0" smtClean="0">
              <a:latin typeface="Arial" charset="0"/>
              <a:cs typeface="Arial" charset="0"/>
            </a:endParaRPr>
          </a:p>
        </p:txBody>
      </p:sp>
      <p:sp>
        <p:nvSpPr>
          <p:cNvPr id="4" name="Header Placeholder 3"/>
          <p:cNvSpPr>
            <a:spLocks noGrp="1"/>
          </p:cNvSpPr>
          <p:nvPr>
            <p:ph type="hdr" sz="quarter"/>
          </p:nvPr>
        </p:nvSpPr>
        <p:spPr>
          <a:xfrm>
            <a:off x="0" y="0"/>
            <a:ext cx="3037840" cy="464820"/>
          </a:xfrm>
        </p:spPr>
        <p:txBody>
          <a:bodyPr/>
          <a:lstStyle/>
          <a:p>
            <a:r>
              <a:rPr lang="en-GB" smtClean="0"/>
              <a:t>ADF 2.0: Java: Java Programming: Inheritance</a:t>
            </a:r>
            <a:endParaRPr lang="en-GB" dirty="0"/>
          </a:p>
        </p:txBody>
      </p:sp>
      <p:sp>
        <p:nvSpPr>
          <p:cNvPr id="5" name="Footer Placeholder 5"/>
          <p:cNvSpPr>
            <a:spLocks noGrp="1"/>
          </p:cNvSpPr>
          <p:nvPr>
            <p:ph type="ftr" sz="quarter" idx="4"/>
          </p:nvPr>
        </p:nvSpPr>
        <p:spPr>
          <a:xfrm>
            <a:off x="0" y="8829967"/>
            <a:ext cx="3037840" cy="464820"/>
          </a:xfrm>
        </p:spPr>
        <p:txBody>
          <a:bodyPr/>
          <a:lstStyle/>
          <a:p>
            <a:r>
              <a:rPr lang="en-GB" dirty="0" smtClean="0"/>
              <a:t>Copyright © Accenture 2012</a:t>
            </a:r>
            <a:endParaRPr lang="en-GB" dirty="0"/>
          </a:p>
        </p:txBody>
      </p:sp>
      <p:sp>
        <p:nvSpPr>
          <p:cNvPr id="6" name="Slide Number Placeholder 6"/>
          <p:cNvSpPr>
            <a:spLocks noGrp="1"/>
          </p:cNvSpPr>
          <p:nvPr>
            <p:ph type="sldNum" sz="quarter" idx="5"/>
          </p:nvPr>
        </p:nvSpPr>
        <p:spPr>
          <a:xfrm>
            <a:off x="3970938" y="8829967"/>
            <a:ext cx="3037840" cy="464820"/>
          </a:xfrm>
        </p:spPr>
        <p:txBody>
          <a:bodyPr/>
          <a:lstStyle/>
          <a:p>
            <a:fld id="{27CE0CED-C9FC-4C42-8AD7-7E9A6B171AE0}" type="slidenum">
              <a:rPr lang="en-GB" smtClean="0"/>
              <a:pPr/>
              <a:t>27</a:t>
            </a:fld>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Faculty Notes:</a:t>
            </a:r>
          </a:p>
          <a:p>
            <a:pPr marL="87354" indent="-87354" defTabSz="931774">
              <a:defRPr/>
            </a:pPr>
            <a:r>
              <a:rPr lang="en-US" dirty="0"/>
              <a:t>The fully annotated solution code is found in the Faculty Guide. </a:t>
            </a:r>
          </a:p>
          <a:p>
            <a:pPr marL="87354" indent="-87354" defTabSz="931774">
              <a:defRPr/>
            </a:pPr>
            <a:endParaRPr lang="en-GB" b="1" dirty="0" smtClean="0"/>
          </a:p>
          <a:p>
            <a:endParaRPr lang="en-US" dirty="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28</a:t>
            </a:fld>
            <a:endParaRPr lang="en-GB" dirty="0"/>
          </a:p>
        </p:txBody>
      </p:sp>
    </p:spTree>
    <p:extLst>
      <p:ext uri="{BB962C8B-B14F-4D97-AF65-F5344CB8AC3E}">
        <p14:creationId xmlns:p14="http://schemas.microsoft.com/office/powerpoint/2010/main" val="1232509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r>
              <a:rPr lang="en-GB" b="0" baseline="0" dirty="0" smtClean="0"/>
              <a:t>Review information on the slide and in the participant notes.</a:t>
            </a:r>
          </a:p>
          <a:p>
            <a:pPr defTabSz="931774">
              <a:defRPr/>
            </a:pPr>
            <a:r>
              <a:rPr lang="en-US" b="1" dirty="0"/>
              <a:t>State: </a:t>
            </a:r>
            <a:r>
              <a:rPr lang="en-US" dirty="0"/>
              <a:t>The abstract keyword can be used with methods and classes. </a:t>
            </a:r>
            <a:endParaRPr lang="en-US" b="1" dirty="0"/>
          </a:p>
          <a:p>
            <a:pPr defTabSz="931774">
              <a:defRPr/>
            </a:pPr>
            <a:r>
              <a:rPr lang="en-US" b="1" dirty="0" smtClean="0"/>
              <a:t>Ask: </a:t>
            </a:r>
            <a:r>
              <a:rPr lang="en-US" dirty="0" smtClean="0"/>
              <a:t>Why would you use / write an abstract class? </a:t>
            </a:r>
          </a:p>
          <a:p>
            <a:pPr defTabSz="931774">
              <a:defRPr/>
            </a:pPr>
            <a:r>
              <a:rPr lang="en-US" b="1" dirty="0" smtClean="0"/>
              <a:t>Answer: </a:t>
            </a:r>
            <a:r>
              <a:rPr lang="en-US" dirty="0" smtClean="0"/>
              <a:t>For</a:t>
            </a:r>
            <a:r>
              <a:rPr lang="en-US" baseline="0" dirty="0" smtClean="0"/>
              <a:t> </a:t>
            </a:r>
            <a:r>
              <a:rPr lang="en-US" dirty="0" smtClean="0"/>
              <a:t>objects and classes that</a:t>
            </a:r>
            <a:r>
              <a:rPr lang="en-US" baseline="0" dirty="0" smtClean="0"/>
              <a:t> are not specific and concrete.</a:t>
            </a:r>
            <a:endParaRPr lang="en-US" dirty="0" smtClean="0"/>
          </a:p>
          <a:p>
            <a:endParaRPr lang="en-GB" b="1" dirty="0" smtClean="0"/>
          </a:p>
          <a:p>
            <a:endParaRPr lang="en-GB" b="1" dirty="0" smtClean="0"/>
          </a:p>
          <a:p>
            <a:r>
              <a:rPr lang="en-GB" b="1" dirty="0" smtClean="0"/>
              <a:t>Participant Notes:</a:t>
            </a:r>
          </a:p>
          <a:p>
            <a:pPr marL="186355" indent="-93177" defTabSz="931774">
              <a:buFont typeface="Arial" pitchFamily="34" charset="0"/>
              <a:buChar char="•"/>
              <a:defRPr/>
            </a:pPr>
            <a:r>
              <a:rPr lang="en-US" dirty="0"/>
              <a:t>We extend a</a:t>
            </a:r>
            <a:r>
              <a:rPr lang="en-GB" dirty="0"/>
              <a:t>bstract classes and override abstract methods.</a:t>
            </a:r>
            <a:endParaRPr lang="en-GB" b="0" dirty="0" smtClean="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29</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pPr marL="0" lvl="1"/>
            <a:r>
              <a:rPr lang="en-GB" dirty="0" smtClean="0"/>
              <a:t>Review information on the slide</a:t>
            </a:r>
            <a:r>
              <a:rPr lang="en-GB" baseline="0" dirty="0" smtClean="0"/>
              <a:t> and in Participant Notes.</a:t>
            </a:r>
          </a:p>
          <a:p>
            <a:pPr marL="0" lvl="1"/>
            <a:endParaRPr lang="en-GB" dirty="0" smtClean="0"/>
          </a:p>
          <a:p>
            <a:r>
              <a:rPr lang="en-GB" dirty="0"/>
              <a:t>Animation on Slide:</a:t>
            </a:r>
            <a:endParaRPr lang="en-US" dirty="0"/>
          </a:p>
          <a:p>
            <a:r>
              <a:rPr lang="en-GB" dirty="0"/>
              <a:t>Questions appear on slide launch</a:t>
            </a:r>
            <a:endParaRPr lang="en-US" dirty="0"/>
          </a:p>
          <a:p>
            <a:r>
              <a:rPr lang="en-GB" dirty="0"/>
              <a:t>On Click: Response to the first question appears.</a:t>
            </a:r>
            <a:endParaRPr lang="en-US" dirty="0"/>
          </a:p>
          <a:p>
            <a:r>
              <a:rPr lang="en-GB" dirty="0"/>
              <a:t>On Click: Response to the second question appears.</a:t>
            </a:r>
            <a:endParaRPr lang="en-GB" dirty="0" smtClean="0"/>
          </a:p>
          <a:p>
            <a:pPr defTabSz="931774">
              <a:defRPr/>
            </a:pPr>
            <a:r>
              <a:rPr lang="en-GB" dirty="0"/>
              <a:t>On Click: Notes text appears.</a:t>
            </a:r>
            <a:endParaRPr lang="en-GB" dirty="0" smtClean="0"/>
          </a:p>
          <a:p>
            <a:endParaRPr lang="en-GB" dirty="0" smtClean="0"/>
          </a:p>
          <a:p>
            <a:endParaRPr lang="en-GB" dirty="0" smtClean="0"/>
          </a:p>
          <a:p>
            <a:r>
              <a:rPr lang="en-GB" b="1" dirty="0" smtClean="0"/>
              <a:t>Participant Notes:</a:t>
            </a:r>
          </a:p>
          <a:p>
            <a:endParaRPr lang="en-GB" b="1" dirty="0" smtClean="0"/>
          </a:p>
          <a:p>
            <a:r>
              <a:rPr lang="en-US" dirty="0"/>
              <a:t>Inheritance is a feature in Java that allows you to extend an existing class to make a more specialized class. </a:t>
            </a:r>
          </a:p>
          <a:p>
            <a:r>
              <a:rPr lang="en-US" dirty="0"/>
              <a:t>Inheritance:</a:t>
            </a:r>
          </a:p>
          <a:p>
            <a:pPr marL="186355" indent="-93177">
              <a:buFont typeface="Arial" pitchFamily="34" charset="0"/>
              <a:buChar char="•"/>
            </a:pPr>
            <a:r>
              <a:rPr lang="en-US" dirty="0"/>
              <a:t>Defines a hierarchical relationship among classes</a:t>
            </a:r>
          </a:p>
          <a:p>
            <a:pPr marL="186355" indent="-93177">
              <a:buFont typeface="Arial" pitchFamily="34" charset="0"/>
              <a:buChar char="•"/>
            </a:pPr>
            <a:r>
              <a:rPr lang="en-US" dirty="0"/>
              <a:t>Allows you to reuse existing code</a:t>
            </a:r>
          </a:p>
          <a:p>
            <a:pPr marL="296033" indent="-296033">
              <a:buFont typeface="Arial" pitchFamily="34" charset="0"/>
              <a:buChar char="•"/>
            </a:pPr>
            <a:endParaRPr lang="en-US" dirty="0" smtClean="0"/>
          </a:p>
          <a:p>
            <a:pPr marL="236179" indent="-236179"/>
            <a:r>
              <a:rPr lang="en-US" dirty="0" smtClean="0"/>
              <a:t>The inherit</a:t>
            </a:r>
            <a:r>
              <a:rPr lang="en-US" u="sng" dirty="0" smtClean="0"/>
              <a:t>ing</a:t>
            </a:r>
            <a:r>
              <a:rPr lang="en-US" baseline="0" dirty="0" smtClean="0"/>
              <a:t> class is an example of Specialization.</a:t>
            </a:r>
          </a:p>
          <a:p>
            <a:pPr marL="236179" indent="-236179"/>
            <a:r>
              <a:rPr lang="en-US" baseline="0" dirty="0" smtClean="0"/>
              <a:t>The inherit</a:t>
            </a:r>
            <a:r>
              <a:rPr lang="en-US" u="sng" baseline="0" dirty="0" smtClean="0"/>
              <a:t>ed</a:t>
            </a:r>
            <a:r>
              <a:rPr lang="en-US" baseline="0" dirty="0" smtClean="0"/>
              <a:t> class is an example of Generalization.</a:t>
            </a:r>
            <a:endParaRPr lang="en-US" dirty="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3</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r>
              <a:rPr lang="en-GB" b="0" baseline="0" dirty="0" smtClean="0"/>
              <a:t>Review information on the slide and in participant notes.</a:t>
            </a:r>
          </a:p>
          <a:p>
            <a:r>
              <a:rPr lang="en-GB" dirty="0"/>
              <a:t>Animation on Slide:</a:t>
            </a:r>
            <a:endParaRPr lang="en-US" dirty="0"/>
          </a:p>
          <a:p>
            <a:r>
              <a:rPr lang="en-GB" dirty="0"/>
              <a:t>Top text appears on slide launch</a:t>
            </a:r>
            <a:endParaRPr lang="en-US" dirty="0"/>
          </a:p>
          <a:p>
            <a:r>
              <a:rPr lang="en-GB" dirty="0"/>
              <a:t>On Click: chart appears.</a:t>
            </a:r>
            <a:endParaRPr lang="en-US" dirty="0"/>
          </a:p>
          <a:p>
            <a:endParaRPr lang="en-GB" b="1" dirty="0" smtClean="0"/>
          </a:p>
          <a:p>
            <a:endParaRPr lang="en-GB" b="1" dirty="0" smtClean="0"/>
          </a:p>
          <a:p>
            <a:r>
              <a:rPr lang="en-GB" b="1" dirty="0" smtClean="0"/>
              <a:t>Participant Notes:</a:t>
            </a:r>
          </a:p>
          <a:p>
            <a:pPr marL="186355" indent="-93177">
              <a:buFont typeface="Arial" pitchFamily="34" charset="0"/>
              <a:buChar char="•"/>
            </a:pPr>
            <a:r>
              <a:rPr lang="en-GB" b="0" dirty="0" smtClean="0"/>
              <a:t>An abstract method does </a:t>
            </a:r>
            <a:r>
              <a:rPr lang="en-GB" b="0" baseline="0" dirty="0" smtClean="0"/>
              <a:t>not have a body. It is terminated by a semicolon.</a:t>
            </a:r>
          </a:p>
          <a:p>
            <a:pPr marL="264628" indent="-82296">
              <a:buFont typeface="Courier New" pitchFamily="49" charset="0"/>
              <a:buChar char="o"/>
            </a:pPr>
            <a:r>
              <a:rPr lang="en-GB" dirty="0"/>
              <a:t>For example: public abstract void draw();</a:t>
            </a:r>
          </a:p>
          <a:p>
            <a:pPr marL="186355" indent="-93177">
              <a:buFont typeface="Arial" pitchFamily="34" charset="0"/>
              <a:buChar char="•"/>
            </a:pPr>
            <a:r>
              <a:rPr lang="en-GB" b="0" dirty="0" smtClean="0"/>
              <a:t>An abstract class is one that cannot be instantiated. </a:t>
            </a:r>
          </a:p>
          <a:p>
            <a:pPr marL="267885" indent="-83860">
              <a:buFont typeface="Courier New" pitchFamily="49" charset="0"/>
              <a:buChar char="o"/>
            </a:pPr>
            <a:r>
              <a:rPr lang="en-GB" b="0" dirty="0" smtClean="0"/>
              <a:t>For example, </a:t>
            </a:r>
            <a:r>
              <a:rPr lang="en-GB" b="0" baseline="0" dirty="0" smtClean="0"/>
              <a:t>If Shape is an abstract class,</a:t>
            </a:r>
            <a:r>
              <a:rPr lang="en-GB" b="0" dirty="0" smtClean="0"/>
              <a:t> </a:t>
            </a:r>
            <a:r>
              <a:rPr lang="en-GB" dirty="0"/>
              <a:t>t</a:t>
            </a:r>
            <a:r>
              <a:rPr lang="en-GB" dirty="0" smtClean="0"/>
              <a:t>he </a:t>
            </a:r>
            <a:r>
              <a:rPr lang="en-GB" dirty="0"/>
              <a:t>statement Shape s = new Shape(); </a:t>
            </a:r>
            <a:r>
              <a:rPr lang="en-GB" dirty="0" smtClean="0"/>
              <a:t>would </a:t>
            </a:r>
            <a:r>
              <a:rPr lang="en-GB" dirty="0"/>
              <a:t>result in an </a:t>
            </a:r>
            <a:r>
              <a:rPr lang="en-GB" dirty="0" smtClean="0"/>
              <a:t>error.</a:t>
            </a:r>
            <a:endParaRPr lang="en-GB" dirty="0"/>
          </a:p>
          <a:p>
            <a:endParaRPr lang="en-GB" b="1" dirty="0" smtClean="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30</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pPr defTabSz="931774">
              <a:defRPr/>
            </a:pPr>
            <a:r>
              <a:rPr lang="en-GB" b="0" baseline="0" dirty="0" smtClean="0"/>
              <a:t>Review information on the slide and in participant notes.</a:t>
            </a:r>
          </a:p>
          <a:p>
            <a:r>
              <a:rPr lang="en-GB" dirty="0"/>
              <a:t>Animation on Slide:</a:t>
            </a:r>
            <a:endParaRPr lang="en-US" dirty="0"/>
          </a:p>
          <a:p>
            <a:r>
              <a:rPr lang="en-GB" dirty="0"/>
              <a:t>Right-side question appears on slide launch</a:t>
            </a:r>
            <a:endParaRPr lang="en-US" dirty="0"/>
          </a:p>
          <a:p>
            <a:r>
              <a:rPr lang="en-GB" dirty="0"/>
              <a:t>On Click: Right-side box appears and</a:t>
            </a:r>
            <a:r>
              <a:rPr lang="en-US" dirty="0"/>
              <a:t> </a:t>
            </a:r>
            <a:r>
              <a:rPr lang="en-GB" dirty="0"/>
              <a:t>note text appears.</a:t>
            </a:r>
            <a:endParaRPr lang="en-GB" dirty="0" smtClean="0"/>
          </a:p>
          <a:p>
            <a:endParaRPr lang="en-GB" dirty="0" smtClean="0"/>
          </a:p>
          <a:p>
            <a:endParaRPr lang="en-GB" dirty="0" smtClean="0"/>
          </a:p>
          <a:p>
            <a:r>
              <a:rPr lang="en-GB" b="1" dirty="0" smtClean="0"/>
              <a:t>Participant Notes:</a:t>
            </a:r>
            <a:endParaRPr lang="en-US" dirty="0"/>
          </a:p>
          <a:p>
            <a:r>
              <a:rPr lang="en-US" dirty="0"/>
              <a:t>You may want to define a super class that defines the structure of a given abstraction without providing complete implementation of its method(s).</a:t>
            </a:r>
          </a:p>
          <a:p>
            <a:pPr marL="186355" indent="-93177">
              <a:buFont typeface="Arial" pitchFamily="34" charset="0"/>
              <a:buChar char="•"/>
            </a:pPr>
            <a:r>
              <a:rPr lang="en-US" dirty="0"/>
              <a:t>In such a case, that method as well as the class containing it, must be declared as abstract.</a:t>
            </a:r>
          </a:p>
          <a:p>
            <a:pPr defTabSz="931774">
              <a:defRPr/>
            </a:pPr>
            <a:r>
              <a:rPr lang="en-US" dirty="0"/>
              <a:t>An Abstract class </a:t>
            </a:r>
            <a:r>
              <a:rPr lang="en-US" dirty="0" smtClean="0"/>
              <a:t>defines </a:t>
            </a:r>
            <a:r>
              <a:rPr lang="en-US" dirty="0"/>
              <a:t>a generalized form that will be shared by all of its </a:t>
            </a:r>
            <a:r>
              <a:rPr lang="en-US" dirty="0" smtClean="0"/>
              <a:t>subclasses. </a:t>
            </a:r>
            <a:r>
              <a:rPr lang="en-US" dirty="0"/>
              <a:t>E</a:t>
            </a:r>
            <a:r>
              <a:rPr lang="en-US" dirty="0" smtClean="0"/>
              <a:t>ach </a:t>
            </a:r>
            <a:r>
              <a:rPr lang="en-US" dirty="0"/>
              <a:t>subclass </a:t>
            </a:r>
            <a:r>
              <a:rPr lang="en-US" dirty="0" smtClean="0"/>
              <a:t>is responsible for filling </a:t>
            </a:r>
            <a:r>
              <a:rPr lang="en-US" dirty="0"/>
              <a:t>in the details.</a:t>
            </a:r>
            <a:endParaRPr lang="en-GB" dirty="0"/>
          </a:p>
          <a:p>
            <a:pPr>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31</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endParaRPr lang="en-GB" b="0" dirty="0" smtClean="0"/>
          </a:p>
          <a:p>
            <a:pPr defTabSz="931774">
              <a:defRPr/>
            </a:pPr>
            <a:r>
              <a:rPr lang="en-GB" b="0" baseline="0" dirty="0" smtClean="0"/>
              <a:t>Review information on the slide and in participant notes.</a:t>
            </a:r>
          </a:p>
          <a:p>
            <a:r>
              <a:rPr lang="en-GB" dirty="0" smtClean="0"/>
              <a:t>Animation </a:t>
            </a:r>
            <a:r>
              <a:rPr lang="en-GB" dirty="0"/>
              <a:t>on Slide:</a:t>
            </a:r>
            <a:endParaRPr lang="en-US" dirty="0"/>
          </a:p>
          <a:p>
            <a:r>
              <a:rPr lang="en-GB" dirty="0"/>
              <a:t>Top question appears on slide launch</a:t>
            </a:r>
            <a:endParaRPr lang="en-US" dirty="0"/>
          </a:p>
          <a:p>
            <a:r>
              <a:rPr lang="en-GB" dirty="0"/>
              <a:t>On Click: First bullet appears.</a:t>
            </a:r>
            <a:endParaRPr lang="en-US" dirty="0"/>
          </a:p>
          <a:p>
            <a:pPr defTabSz="931774">
              <a:defRPr/>
            </a:pPr>
            <a:r>
              <a:rPr lang="en-GB" dirty="0"/>
              <a:t>On Click: Second bullet appears.</a:t>
            </a:r>
          </a:p>
          <a:p>
            <a:pPr defTabSz="931774">
              <a:defRPr/>
            </a:pPr>
            <a:r>
              <a:rPr lang="en-GB" dirty="0"/>
              <a:t>On Click: Graphic appears.</a:t>
            </a:r>
            <a:endParaRPr lang="en-GB" dirty="0" smtClean="0"/>
          </a:p>
          <a:p>
            <a:endParaRPr lang="en-GB" dirty="0" smtClean="0"/>
          </a:p>
          <a:p>
            <a:endParaRPr lang="en-GB" dirty="0" smtClean="0"/>
          </a:p>
          <a:p>
            <a:r>
              <a:rPr lang="en-GB" b="1" dirty="0" smtClean="0"/>
              <a:t>Participant Notes:</a:t>
            </a:r>
          </a:p>
          <a:p>
            <a:pPr marL="186355" lvl="1" indent="-93177">
              <a:buFont typeface="Arial" pitchFamily="34" charset="0"/>
              <a:buChar char="•"/>
            </a:pPr>
            <a:r>
              <a:rPr lang="en-US" dirty="0" smtClean="0"/>
              <a:t>Shape is too abstract (generalized) to work with. However, </a:t>
            </a:r>
            <a:r>
              <a:rPr lang="en-US" dirty="0"/>
              <a:t>y</a:t>
            </a:r>
            <a:r>
              <a:rPr lang="en-US" dirty="0" smtClean="0"/>
              <a:t>our application may have some common variables and methods to be shared among all shape classes. </a:t>
            </a:r>
          </a:p>
          <a:p>
            <a:pPr marL="182880" lvl="1"/>
            <a:r>
              <a:rPr lang="en-US" dirty="0" smtClean="0"/>
              <a:t>In this situation, it makes sense to create </a:t>
            </a:r>
            <a:r>
              <a:rPr lang="en-US" u="sng" dirty="0" smtClean="0"/>
              <a:t>Shape</a:t>
            </a:r>
            <a:r>
              <a:rPr lang="en-US" dirty="0" smtClean="0"/>
              <a:t> as an abstract class and </a:t>
            </a:r>
            <a:r>
              <a:rPr lang="en-US" u="sng" dirty="0" smtClean="0"/>
              <a:t>derive</a:t>
            </a:r>
            <a:r>
              <a:rPr lang="en-US" dirty="0" smtClean="0"/>
              <a:t> specific shape classes (Circle, Square, Rectangle, etc.) from the Shape class.</a:t>
            </a:r>
          </a:p>
          <a:p>
            <a:pPr marL="186355" lvl="1" indent="-93177">
              <a:buFont typeface="Arial" pitchFamily="34" charset="0"/>
              <a:buChar char="•"/>
            </a:pPr>
            <a:r>
              <a:rPr lang="en-US" dirty="0" smtClean="0"/>
              <a:t>Creating Shape as an abstract class serves two purposes:</a:t>
            </a:r>
          </a:p>
          <a:p>
            <a:pPr marL="270214" lvl="3" indent="-83860">
              <a:buFont typeface="Courier New" pitchFamily="49" charset="0"/>
              <a:buChar char="o"/>
            </a:pPr>
            <a:r>
              <a:rPr lang="en-US" dirty="0" smtClean="0"/>
              <a:t>You cannot create an object of the Shape class.</a:t>
            </a:r>
          </a:p>
          <a:p>
            <a:pPr marL="270214" lvl="3" indent="-83860">
              <a:buFont typeface="Courier New" pitchFamily="49" charset="0"/>
              <a:buChar char="o"/>
            </a:pPr>
            <a:r>
              <a:rPr lang="en-US" dirty="0" smtClean="0"/>
              <a:t>You can reuse common things through inheritance.</a:t>
            </a:r>
          </a:p>
          <a:p>
            <a:endParaRPr lang="en-US" dirty="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32</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33</a:t>
            </a:fld>
            <a:endParaRPr lang="en-GB" dirty="0"/>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r>
              <a:rPr lang="en-GB" b="1" dirty="0" smtClean="0"/>
              <a:t>Faculty Notes:</a:t>
            </a:r>
          </a:p>
          <a:p>
            <a:r>
              <a:rPr lang="en-GB" b="0" dirty="0" smtClean="0"/>
              <a:t>Review each point and make sure that participants understand the concepts.</a:t>
            </a:r>
          </a:p>
          <a:p>
            <a:r>
              <a:rPr lang="en-GB" dirty="0"/>
              <a:t>Animation on Slide:</a:t>
            </a:r>
            <a:endParaRPr lang="en-US" dirty="0"/>
          </a:p>
          <a:p>
            <a:r>
              <a:rPr lang="en-GB" dirty="0" smtClean="0"/>
              <a:t>Two purple </a:t>
            </a:r>
            <a:r>
              <a:rPr lang="en-GB" dirty="0"/>
              <a:t>boxes appear on slide launch</a:t>
            </a:r>
            <a:endParaRPr lang="en-US" dirty="0"/>
          </a:p>
          <a:p>
            <a:r>
              <a:rPr lang="en-GB" dirty="0"/>
              <a:t>On Click: Right-side blue box and text appear.</a:t>
            </a:r>
            <a:endParaRPr lang="en-US" dirty="0"/>
          </a:p>
          <a:p>
            <a:pPr defTabSz="931774">
              <a:defRPr/>
            </a:pPr>
            <a:r>
              <a:rPr lang="en-GB" dirty="0"/>
              <a:t>On Click: Left-side blue box and text appear.</a:t>
            </a:r>
            <a:endParaRPr lang="en-GB" dirty="0" smtClean="0"/>
          </a:p>
          <a:p>
            <a:endParaRPr lang="en-GB" b="1" dirty="0" smtClean="0"/>
          </a:p>
          <a:p>
            <a:endParaRPr lang="en-GB" b="1" dirty="0" smtClean="0"/>
          </a:p>
          <a:p>
            <a:r>
              <a:rPr lang="en-GB" b="1" dirty="0" smtClean="0"/>
              <a:t>Participant Notes:</a:t>
            </a:r>
          </a:p>
          <a:p>
            <a:r>
              <a:rPr lang="en-GB" dirty="0" smtClean="0"/>
              <a:t>N/A</a:t>
            </a:r>
          </a:p>
          <a:p>
            <a:endParaRPr lang="en-GB" b="1" dirty="0" smtClean="0"/>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464050" cy="3348037"/>
          </a:xfrm>
        </p:spPr>
      </p:sp>
      <p:sp>
        <p:nvSpPr>
          <p:cNvPr id="3" name="Notes Placeholder 2"/>
          <p:cNvSpPr>
            <a:spLocks noGrp="1"/>
          </p:cNvSpPr>
          <p:nvPr>
            <p:ph type="body" idx="1"/>
          </p:nvPr>
        </p:nvSpPr>
        <p:spPr>
          <a:xfrm>
            <a:off x="701040" y="4090416"/>
            <a:ext cx="5608320" cy="4741164"/>
          </a:xfrm>
        </p:spPr>
        <p:txBody>
          <a:bodyPr/>
          <a:lstStyle/>
          <a:p>
            <a:r>
              <a:rPr lang="en-GB" b="1" dirty="0" smtClean="0"/>
              <a:t>Faculty Notes:</a:t>
            </a:r>
          </a:p>
          <a:p>
            <a:pPr marL="0" lvl="1">
              <a:defRPr/>
            </a:pPr>
            <a:r>
              <a:rPr lang="en-US" dirty="0" smtClean="0"/>
              <a:t>The fully annotated demonstration code is found in the Faculty Guide.  You may use this to guide you through the demo.  However, for the purposes of the demonstration, please create new code from scratch while sharing your screen with the entire class and talking through each step. </a:t>
            </a:r>
          </a:p>
          <a:p>
            <a:pPr marL="0" lvl="1">
              <a:defRPr/>
            </a:pPr>
            <a:endParaRPr lang="en-US" dirty="0" smtClean="0"/>
          </a:p>
          <a:p>
            <a:pPr marL="94947" lvl="1" indent="-94947">
              <a:buFont typeface="Arial" pitchFamily="34" charset="0"/>
              <a:buChar char="•"/>
              <a:defRPr/>
            </a:pPr>
            <a:r>
              <a:rPr lang="en-US" dirty="0" smtClean="0"/>
              <a:t>Demonstrate how to create</a:t>
            </a:r>
            <a:r>
              <a:rPr lang="en-US" baseline="0" dirty="0" smtClean="0"/>
              <a:t> classes that contain abstract methods</a:t>
            </a:r>
            <a:r>
              <a:rPr lang="en-US" dirty="0" smtClean="0"/>
              <a:t>.</a:t>
            </a:r>
          </a:p>
          <a:p>
            <a:pPr marL="0" lvl="1">
              <a:defRPr/>
            </a:pPr>
            <a:r>
              <a:rPr lang="en-US" b="1" dirty="0"/>
              <a:t>This demonstration covers </a:t>
            </a:r>
            <a:r>
              <a:rPr lang="en-US" b="1" dirty="0" smtClean="0"/>
              <a:t>two slides</a:t>
            </a:r>
            <a:r>
              <a:rPr lang="en-US" b="1" dirty="0"/>
              <a:t>. Do </a:t>
            </a:r>
            <a:r>
              <a:rPr lang="en-US" b="1" dirty="0" smtClean="0"/>
              <a:t>both parts </a:t>
            </a:r>
            <a:r>
              <a:rPr lang="en-US" b="1" dirty="0"/>
              <a:t>as a single demonstration.</a:t>
            </a:r>
          </a:p>
          <a:p>
            <a:pPr marL="0" lvl="1">
              <a:defRPr/>
            </a:pPr>
            <a:r>
              <a:rPr lang="en-US" b="1" dirty="0"/>
              <a:t>NOTE: </a:t>
            </a:r>
            <a:r>
              <a:rPr lang="en-US" b="1" dirty="0" smtClean="0"/>
              <a:t>There </a:t>
            </a:r>
            <a:r>
              <a:rPr lang="en-US" b="1" dirty="0"/>
              <a:t>is no associated Try It for this demo</a:t>
            </a:r>
            <a:r>
              <a:rPr lang="en-US" b="1" dirty="0" smtClean="0"/>
              <a:t>. Practice is part of Activity 1.</a:t>
            </a:r>
          </a:p>
          <a:p>
            <a:pPr marL="404416" indent="-312209">
              <a:buFont typeface="+mj-lt"/>
              <a:buAutoNum type="arabicPeriod"/>
            </a:pPr>
            <a:r>
              <a:rPr lang="en-US" dirty="0" smtClean="0"/>
              <a:t>Create a new class: Place</a:t>
            </a:r>
          </a:p>
          <a:p>
            <a:pPr marL="870302" lvl="1" indent="-312209">
              <a:buFont typeface="+mj-lt"/>
              <a:buAutoNum type="alphaLcParenR"/>
            </a:pPr>
            <a:r>
              <a:rPr lang="en-US" dirty="0" smtClean="0"/>
              <a:t>Declare the following variables: Place name, Capacity, Place description, and Working hours.</a:t>
            </a:r>
          </a:p>
          <a:p>
            <a:pPr marL="870302" lvl="1" indent="-312209">
              <a:buFont typeface="+mj-lt"/>
              <a:buAutoNum type="alphaLcParenR"/>
            </a:pPr>
            <a:r>
              <a:rPr lang="en-US" dirty="0" smtClean="0"/>
              <a:t>Using the Eclipse shortcuts, create Setters and Getters for the variables.</a:t>
            </a:r>
          </a:p>
          <a:p>
            <a:pPr marL="885185" lvl="2"/>
            <a:r>
              <a:rPr lang="en-US" dirty="0" smtClean="0"/>
              <a:t>In Eclipse,</a:t>
            </a:r>
            <a:r>
              <a:rPr lang="en-US" baseline="0" dirty="0" smtClean="0"/>
              <a:t> r</a:t>
            </a:r>
            <a:r>
              <a:rPr lang="en-US" dirty="0" smtClean="0"/>
              <a:t>ight click and select</a:t>
            </a:r>
            <a:r>
              <a:rPr lang="en-US" baseline="0" dirty="0" smtClean="0"/>
              <a:t> the Source option.</a:t>
            </a:r>
          </a:p>
          <a:p>
            <a:pPr marL="885185" lvl="2"/>
            <a:r>
              <a:rPr lang="en-US" dirty="0" smtClean="0"/>
              <a:t>From</a:t>
            </a:r>
            <a:r>
              <a:rPr lang="en-US" baseline="0" dirty="0" smtClean="0"/>
              <a:t> the dropdown list, select Generate Setters and Getters.</a:t>
            </a:r>
            <a:endParaRPr lang="en-US" dirty="0" smtClean="0"/>
          </a:p>
          <a:p>
            <a:pPr marL="870302" lvl="1" indent="-312209">
              <a:buFont typeface="+mj-lt"/>
              <a:buAutoNum type="alphaLcParenR"/>
            </a:pPr>
            <a:r>
              <a:rPr lang="en-US" dirty="0" smtClean="0"/>
              <a:t>Add an abstract method: showEvents. The method is public.</a:t>
            </a:r>
          </a:p>
          <a:p>
            <a:pPr marL="404416" indent="-312209">
              <a:buFont typeface="+mj-lt"/>
              <a:buAutoNum type="arabicPeriod"/>
            </a:pPr>
            <a:r>
              <a:rPr lang="en-US" dirty="0" smtClean="0"/>
              <a:t>Create a new class: Building that extends Place.</a:t>
            </a:r>
          </a:p>
          <a:p>
            <a:pPr marL="870302" lvl="1" indent="-312209">
              <a:buFont typeface="+mj-lt"/>
              <a:buAutoNum type="alphaLcParenR"/>
            </a:pPr>
            <a:r>
              <a:rPr lang="en-US" dirty="0" smtClean="0"/>
              <a:t>Add an abstract method: showArea. The method is public</a:t>
            </a:r>
            <a:r>
              <a:rPr lang="en-US" baseline="0" dirty="0" smtClean="0"/>
              <a:t> and has a parameter of size. Size is an integer.</a:t>
            </a:r>
            <a:endParaRPr lang="en-US" dirty="0"/>
          </a:p>
          <a:p>
            <a:pPr marL="558093" lvl="1"/>
            <a:endParaRPr lang="en-GB" b="1" dirty="0" smtClean="0"/>
          </a:p>
          <a:p>
            <a:pPr marL="0" lvl="1"/>
            <a:r>
              <a:rPr lang="en-GB" b="1" dirty="0" smtClean="0"/>
              <a:t>Participant Notes:</a:t>
            </a:r>
          </a:p>
          <a:p>
            <a:pPr marL="174708" lvl="1" indent="-174708">
              <a:buFont typeface="Arial" pitchFamily="34" charset="0"/>
              <a:buChar char="•"/>
              <a:defRPr/>
            </a:pPr>
            <a:r>
              <a:rPr lang="en-US" dirty="0" smtClean="0"/>
              <a:t>Pay attention as your faculty member creates</a:t>
            </a:r>
            <a:r>
              <a:rPr lang="en-US" baseline="0" dirty="0" smtClean="0"/>
              <a:t> classes that contain abstract methods</a:t>
            </a:r>
            <a:r>
              <a:rPr lang="en-US" dirty="0" smtClean="0"/>
              <a:t>. You will be asked to create</a:t>
            </a:r>
            <a:r>
              <a:rPr lang="en-US" baseline="0" dirty="0" smtClean="0"/>
              <a:t> classes that contain abstract methods </a:t>
            </a:r>
            <a:r>
              <a:rPr lang="en-US" dirty="0" smtClean="0"/>
              <a:t>in a later activity.</a:t>
            </a:r>
            <a:endParaRPr lang="en-GB" b="1" dirty="0" smtClean="0"/>
          </a:p>
          <a:p>
            <a:pPr marL="0" lvl="1" defTabSz="931774">
              <a:defRPr/>
            </a:pPr>
            <a:endParaRPr lang="en-GB" b="0" dirty="0" smtClean="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34</a:t>
            </a:fld>
            <a:endParaRPr lang="en-GB" dirty="0"/>
          </a:p>
        </p:txBody>
      </p:sp>
    </p:spTree>
    <p:extLst>
      <p:ext uri="{BB962C8B-B14F-4D97-AF65-F5344CB8AC3E}">
        <p14:creationId xmlns:p14="http://schemas.microsoft.com/office/powerpoint/2010/main" val="27163673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Faculty Notes:</a:t>
            </a:r>
          </a:p>
          <a:p>
            <a:pPr marL="0" lvl="1">
              <a:defRPr/>
            </a:pPr>
            <a:r>
              <a:rPr lang="en-US" dirty="0" smtClean="0"/>
              <a:t>The fully annotated demonstration code is found in the Faculty Guide.  You may use this to guide you through the demo.  However, for the purposes of the demonstration, please create new code from scratch while sharing your screen with the entire class and talking through each step. </a:t>
            </a:r>
          </a:p>
          <a:p>
            <a:pPr marL="0" lvl="1">
              <a:defRPr/>
            </a:pPr>
            <a:endParaRPr lang="en-US" dirty="0" smtClean="0"/>
          </a:p>
          <a:p>
            <a:pPr marL="94947" lvl="1" indent="-94947">
              <a:buFont typeface="Arial" pitchFamily="34" charset="0"/>
              <a:buChar char="•"/>
              <a:defRPr/>
            </a:pPr>
            <a:r>
              <a:rPr lang="en-US" dirty="0" smtClean="0"/>
              <a:t>Demonstrate how to create</a:t>
            </a:r>
            <a:r>
              <a:rPr lang="en-US" baseline="0" dirty="0" smtClean="0"/>
              <a:t> classes that contain abstract methods</a:t>
            </a:r>
            <a:r>
              <a:rPr lang="en-US" dirty="0" smtClean="0"/>
              <a:t>. </a:t>
            </a:r>
          </a:p>
          <a:p>
            <a:pPr marL="404416" indent="-312209">
              <a:buFont typeface="+mj-lt"/>
              <a:buAutoNum type="arabicPeriod" startAt="3"/>
            </a:pPr>
            <a:r>
              <a:rPr lang="en-US" dirty="0" smtClean="0"/>
              <a:t>Create a new class: Theater that extends Building.</a:t>
            </a:r>
          </a:p>
          <a:p>
            <a:pPr marL="870302" lvl="1" indent="-312209">
              <a:buFont typeface="+mj-lt"/>
              <a:buAutoNum type="alphaLcParenR"/>
            </a:pPr>
            <a:r>
              <a:rPr lang="en-US" dirty="0" smtClean="0"/>
              <a:t>Override the showArea method to calculate</a:t>
            </a:r>
            <a:r>
              <a:rPr lang="en-US" baseline="0" dirty="0" smtClean="0"/>
              <a:t> and display </a:t>
            </a:r>
            <a:r>
              <a:rPr lang="en-US" dirty="0" smtClean="0"/>
              <a:t>the Theater size.</a:t>
            </a:r>
          </a:p>
          <a:p>
            <a:pPr marL="885185" lvl="2"/>
            <a:r>
              <a:rPr lang="en-US" dirty="0" smtClean="0"/>
              <a:t>The Theater</a:t>
            </a:r>
            <a:r>
              <a:rPr lang="en-US" baseline="0" dirty="0" smtClean="0"/>
              <a:t> size is calculated as 12 times the value of the ‘size’ parameter.</a:t>
            </a:r>
          </a:p>
          <a:p>
            <a:pPr marL="870302" lvl="1" indent="-312209">
              <a:buFont typeface="+mj-lt"/>
              <a:buAutoNum type="alphaLcParenR"/>
            </a:pPr>
            <a:r>
              <a:rPr lang="en-US" dirty="0"/>
              <a:t>Override the </a:t>
            </a:r>
            <a:r>
              <a:rPr lang="en-US" dirty="0" smtClean="0"/>
              <a:t>showEvents method </a:t>
            </a:r>
            <a:r>
              <a:rPr lang="en-US" dirty="0"/>
              <a:t>to display a message ‘Events ready to be hosted </a:t>
            </a:r>
            <a:r>
              <a:rPr lang="en-US" dirty="0" smtClean="0"/>
              <a:t>!!’ </a:t>
            </a:r>
          </a:p>
          <a:p>
            <a:pPr marL="885185" lvl="1"/>
            <a:r>
              <a:rPr lang="en-US" dirty="0" smtClean="0"/>
              <a:t>This is a placeholder that will be replaced with the full override in a later demo.</a:t>
            </a:r>
          </a:p>
          <a:p>
            <a:pPr marL="404416" indent="-312209">
              <a:buFont typeface="+mj-lt"/>
              <a:buAutoNum type="arabicPeriod" startAt="3"/>
            </a:pPr>
            <a:r>
              <a:rPr lang="en-US" dirty="0" smtClean="0"/>
              <a:t>Run CodingtonDemo.java.</a:t>
            </a:r>
          </a:p>
          <a:p>
            <a:pPr lvl="1"/>
            <a:endParaRPr lang="en-GB" b="1" dirty="0" smtClean="0"/>
          </a:p>
          <a:p>
            <a:pPr marL="0" lvl="1"/>
            <a:r>
              <a:rPr lang="en-GB" b="1" dirty="0" smtClean="0"/>
              <a:t>Participant Notes:</a:t>
            </a:r>
          </a:p>
          <a:p>
            <a:pPr marL="174708" lvl="1" indent="-174708">
              <a:buFont typeface="Arial" pitchFamily="34" charset="0"/>
              <a:buChar char="•"/>
              <a:defRPr/>
            </a:pPr>
            <a:r>
              <a:rPr lang="en-US" dirty="0" smtClean="0"/>
              <a:t>Pay attention as your faculty member continues to create</a:t>
            </a:r>
            <a:r>
              <a:rPr lang="en-US" baseline="0" dirty="0" smtClean="0"/>
              <a:t> classes that contain abstract methods</a:t>
            </a:r>
            <a:r>
              <a:rPr lang="en-US" dirty="0" smtClean="0"/>
              <a:t>.</a:t>
            </a:r>
            <a:endParaRPr lang="en-GB" b="0" dirty="0" smtClean="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35</a:t>
            </a:fld>
            <a:endParaRPr lang="en-GB" dirty="0"/>
          </a:p>
        </p:txBody>
      </p:sp>
    </p:spTree>
    <p:extLst>
      <p:ext uri="{BB962C8B-B14F-4D97-AF65-F5344CB8AC3E}">
        <p14:creationId xmlns:p14="http://schemas.microsoft.com/office/powerpoint/2010/main" val="27163673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92500"/>
          </a:bodyPr>
          <a:lstStyle/>
          <a:p>
            <a:r>
              <a:rPr lang="en-GB" sz="1100" b="1" dirty="0" smtClean="0"/>
              <a:t>Faculty Notes:</a:t>
            </a:r>
            <a:endParaRPr lang="en-GB" sz="1100" dirty="0" smtClean="0"/>
          </a:p>
          <a:p>
            <a:pPr marL="0" lvl="1"/>
            <a:r>
              <a:rPr lang="en-GB" sz="1100" dirty="0" smtClean="0"/>
              <a:t>Review information</a:t>
            </a:r>
            <a:r>
              <a:rPr lang="en-GB" sz="1100" baseline="0" dirty="0" smtClean="0"/>
              <a:t> on the slide, in this section, and in the participant Notes.</a:t>
            </a:r>
          </a:p>
          <a:p>
            <a:pPr defTabSz="931774">
              <a:defRPr/>
            </a:pPr>
            <a:r>
              <a:rPr lang="en-GB" sz="1100" dirty="0"/>
              <a:t>Animation on Slide:</a:t>
            </a:r>
            <a:endParaRPr lang="en-US" sz="1100" dirty="0"/>
          </a:p>
          <a:p>
            <a:r>
              <a:rPr lang="en-GB" sz="1100" dirty="0"/>
              <a:t>Questions appear on slide launch</a:t>
            </a:r>
            <a:endParaRPr lang="en-US" sz="1100" dirty="0"/>
          </a:p>
          <a:p>
            <a:r>
              <a:rPr lang="en-GB" sz="1100" dirty="0"/>
              <a:t>On Click: Response to the first question appears.</a:t>
            </a:r>
            <a:endParaRPr lang="en-US" sz="1100" dirty="0"/>
          </a:p>
          <a:p>
            <a:r>
              <a:rPr lang="en-GB" sz="1100" dirty="0"/>
              <a:t>On Click: Response to the second question appears.</a:t>
            </a:r>
            <a:endParaRPr lang="en-GB" sz="1100" dirty="0" smtClean="0"/>
          </a:p>
          <a:p>
            <a:endParaRPr lang="en-GB" sz="1100" b="1" dirty="0" smtClean="0"/>
          </a:p>
          <a:p>
            <a:r>
              <a:rPr lang="en-GB" sz="1100" b="1" dirty="0" smtClean="0"/>
              <a:t>Participant Notes:</a:t>
            </a:r>
          </a:p>
          <a:p>
            <a:pPr marL="186355" lvl="1" indent="-93177">
              <a:buFont typeface="Arial" pitchFamily="34" charset="0"/>
              <a:buChar char="•"/>
            </a:pPr>
            <a:r>
              <a:rPr lang="en-US" sz="1100" dirty="0" smtClean="0"/>
              <a:t>A pure abstract class is a class that has no implementation for any of its methods.</a:t>
            </a:r>
          </a:p>
          <a:p>
            <a:pPr marL="186355" lvl="1" indent="-93177">
              <a:buFont typeface="Arial" pitchFamily="34" charset="0"/>
              <a:buChar char="•"/>
            </a:pPr>
            <a:r>
              <a:rPr lang="en-US" sz="1100" dirty="0" smtClean="0"/>
              <a:t>A class implementing interfaces is required to override all its inherited methods.</a:t>
            </a:r>
          </a:p>
          <a:p>
            <a:pPr marL="186355" lvl="1" indent="-93177">
              <a:buFont typeface="Arial" pitchFamily="34" charset="0"/>
              <a:buChar char="•"/>
            </a:pPr>
            <a:r>
              <a:rPr lang="en-US" sz="1100" dirty="0" smtClean="0"/>
              <a:t>All overriding rules apply to subclasses when implementing methods.</a:t>
            </a:r>
          </a:p>
          <a:p>
            <a:pPr marL="186355" lvl="1" indent="-93177"/>
            <a:endParaRPr lang="en-US" sz="1100" dirty="0" smtClean="0"/>
          </a:p>
          <a:p>
            <a:pPr marL="186355" lvl="1" indent="-93177"/>
            <a:r>
              <a:rPr lang="en-US" sz="1100" b="1" dirty="0" smtClean="0"/>
              <a:t>Usage of Interfaces:</a:t>
            </a:r>
          </a:p>
          <a:p>
            <a:pPr marL="186355" lvl="1" indent="-93177">
              <a:buFont typeface="Arial" pitchFamily="34" charset="0"/>
              <a:buChar char="•"/>
            </a:pPr>
            <a:r>
              <a:rPr lang="en-US" sz="1100" b="0" dirty="0" smtClean="0"/>
              <a:t>Interfaces</a:t>
            </a:r>
            <a:r>
              <a:rPr lang="en-US" sz="1100" b="0" baseline="0" dirty="0" smtClean="0"/>
              <a:t> serve as a contract between a class and the outside world. The implementing class must fulfill this contract by implementing (overriding) all methods mentioned in its interface.</a:t>
            </a:r>
          </a:p>
          <a:p>
            <a:pPr marL="186355" lvl="1" indent="-93177">
              <a:buFont typeface="Arial" pitchFamily="34" charset="0"/>
              <a:buChar char="•"/>
            </a:pPr>
            <a:r>
              <a:rPr lang="en-US" sz="1100" b="0" dirty="0" smtClean="0"/>
              <a:t>Interfaces are required to set standards that all</a:t>
            </a:r>
            <a:r>
              <a:rPr lang="en-US" sz="1100" b="0" baseline="0" dirty="0" smtClean="0"/>
              <a:t> the implementing classes must </a:t>
            </a:r>
            <a:r>
              <a:rPr lang="en-US" sz="1100" dirty="0" smtClean="0"/>
              <a:t>follow</a:t>
            </a:r>
            <a:r>
              <a:rPr lang="en-US" sz="1100" b="0" baseline="0" dirty="0" smtClean="0"/>
              <a:t>.</a:t>
            </a:r>
          </a:p>
          <a:p>
            <a:pPr marL="186355" lvl="1" indent="-93177">
              <a:buFont typeface="Arial" pitchFamily="34" charset="0"/>
              <a:buChar char="•"/>
            </a:pPr>
            <a:r>
              <a:rPr lang="en-US" sz="1100" b="0" baseline="0" dirty="0" smtClean="0"/>
              <a:t>Interfaces are especially</a:t>
            </a:r>
            <a:r>
              <a:rPr lang="en-US" sz="1100" b="0" dirty="0" smtClean="0"/>
              <a:t> </a:t>
            </a:r>
            <a:r>
              <a:rPr lang="en-US" sz="1100" b="0" baseline="0" dirty="0" smtClean="0"/>
              <a:t>useful</a:t>
            </a:r>
            <a:r>
              <a:rPr lang="en-US" sz="1100" b="0" dirty="0" smtClean="0"/>
              <a:t> </a:t>
            </a:r>
            <a:r>
              <a:rPr lang="en-US" sz="1100" b="0" baseline="0" dirty="0" smtClean="0"/>
              <a:t>when a third party component needs to be called by your application. You will have an interface to call</a:t>
            </a:r>
            <a:r>
              <a:rPr lang="en-US" sz="1100" b="0" dirty="0" smtClean="0"/>
              <a:t> the third party component. </a:t>
            </a:r>
            <a:r>
              <a:rPr lang="en-US" sz="1100" dirty="0"/>
              <a:t>T</a:t>
            </a:r>
            <a:r>
              <a:rPr lang="en-US" sz="1100" b="0" baseline="0" dirty="0" smtClean="0"/>
              <a:t>he actual implementation (the class that implements this interface) </a:t>
            </a:r>
            <a:r>
              <a:rPr lang="en-US" sz="1100" dirty="0"/>
              <a:t> </a:t>
            </a:r>
            <a:r>
              <a:rPr lang="en-US" sz="1100" dirty="0" smtClean="0"/>
              <a:t>is neither known to you or of your concern.</a:t>
            </a:r>
            <a:endParaRPr lang="en-US" sz="1100" b="0" baseline="0" dirty="0" smtClean="0"/>
          </a:p>
          <a:p>
            <a:pPr marL="186355" lvl="1" indent="-93177">
              <a:buFont typeface="Arial" pitchFamily="34" charset="0"/>
              <a:buChar char="•"/>
            </a:pPr>
            <a:r>
              <a:rPr lang="en-US" sz="1100" b="0" baseline="0" dirty="0" smtClean="0"/>
              <a:t>Web Services are based on this concept</a:t>
            </a:r>
            <a:r>
              <a:rPr lang="en-US" sz="1100" dirty="0"/>
              <a:t> </a:t>
            </a:r>
            <a:r>
              <a:rPr lang="en-US" sz="1100" dirty="0" smtClean="0"/>
              <a:t>of access via interfaces. </a:t>
            </a:r>
            <a:endParaRPr lang="en-US" sz="1100" b="0" baseline="0" dirty="0" smtClean="0"/>
          </a:p>
          <a:p>
            <a:pPr marL="186355" lvl="1" indent="-93177"/>
            <a:endParaRPr lang="en-US" b="0" dirty="0" smtClean="0"/>
          </a:p>
          <a:p>
            <a:pPr marL="186355" lvl="1" indent="-93177"/>
            <a:endParaRPr lang="en-US" b="1" dirty="0" smtClean="0"/>
          </a:p>
          <a:p>
            <a:endParaRPr lang="en-US" dirty="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36</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r>
              <a:rPr lang="en-GB" dirty="0" smtClean="0"/>
              <a:t>Review</a:t>
            </a:r>
            <a:r>
              <a:rPr lang="en-GB" baseline="0" dirty="0" smtClean="0"/>
              <a:t> information on the slide and in the participant notes.</a:t>
            </a:r>
          </a:p>
          <a:p>
            <a:r>
              <a:rPr lang="en-GB" baseline="0" dirty="0" smtClean="0"/>
              <a:t>Compare interface (implement keyword) with class (extend keyword).</a:t>
            </a:r>
            <a:endParaRPr lang="en-GB" dirty="0" smtClean="0"/>
          </a:p>
          <a:p>
            <a:pPr defTabSz="931774">
              <a:defRPr/>
            </a:pPr>
            <a:r>
              <a:rPr lang="en-GB" dirty="0"/>
              <a:t>Animation on Slide:</a:t>
            </a:r>
            <a:endParaRPr lang="en-US" dirty="0"/>
          </a:p>
          <a:p>
            <a:r>
              <a:rPr lang="en-GB" dirty="0"/>
              <a:t>Questions appear on slide launch</a:t>
            </a:r>
            <a:endParaRPr lang="en-US" dirty="0"/>
          </a:p>
          <a:p>
            <a:r>
              <a:rPr lang="en-GB" dirty="0"/>
              <a:t>On Click: Response to the first question appears.</a:t>
            </a:r>
            <a:endParaRPr lang="en-US" dirty="0"/>
          </a:p>
          <a:p>
            <a:r>
              <a:rPr lang="en-GB" dirty="0"/>
              <a:t>On Click: Response to the second question appears.</a:t>
            </a:r>
            <a:endParaRPr lang="en-GB" dirty="0" smtClean="0"/>
          </a:p>
          <a:p>
            <a:endParaRPr lang="en-GB" b="1" dirty="0" smtClean="0"/>
          </a:p>
          <a:p>
            <a:r>
              <a:rPr lang="en-GB" b="1" dirty="0" smtClean="0"/>
              <a:t>Participant Notes:</a:t>
            </a:r>
          </a:p>
          <a:p>
            <a:pPr marL="186355" indent="-93177">
              <a:buFont typeface="Arial" pitchFamily="34" charset="0"/>
              <a:buChar char="•"/>
            </a:pPr>
            <a:r>
              <a:rPr lang="en-GB" b="0" dirty="0" smtClean="0"/>
              <a:t>Interfaces are</a:t>
            </a:r>
            <a:r>
              <a:rPr lang="en-GB" b="0" baseline="0" dirty="0" smtClean="0"/>
              <a:t> best explained as templates that define what needs to be done. They only contain method declaration.</a:t>
            </a:r>
            <a:r>
              <a:rPr lang="en-GB" b="0" dirty="0" smtClean="0"/>
              <a:t> I</a:t>
            </a:r>
            <a:r>
              <a:rPr lang="en-GB" b="0" baseline="0" dirty="0" smtClean="0"/>
              <a:t>mplementation of the methods is left to the implementing classes.</a:t>
            </a:r>
          </a:p>
          <a:p>
            <a:pPr marL="186355" indent="-93177">
              <a:buFont typeface="Arial" pitchFamily="34" charset="0"/>
              <a:buChar char="•"/>
            </a:pPr>
            <a:r>
              <a:rPr lang="en-US" b="0" dirty="0" smtClean="0"/>
              <a:t>The extends keyword is associated with a </a:t>
            </a:r>
            <a:r>
              <a:rPr lang="en-US" b="0" u="sng" dirty="0" smtClean="0"/>
              <a:t>class</a:t>
            </a:r>
            <a:r>
              <a:rPr lang="en-US" b="0" dirty="0" smtClean="0"/>
              <a:t>.</a:t>
            </a:r>
          </a:p>
          <a:p>
            <a:pPr marL="186355" indent="-93177">
              <a:buFont typeface="Arial" pitchFamily="34" charset="0"/>
              <a:buChar char="•"/>
            </a:pPr>
            <a:r>
              <a:rPr lang="en-US" dirty="0"/>
              <a:t>T</a:t>
            </a:r>
            <a:r>
              <a:rPr lang="en-US" b="0" dirty="0" smtClean="0"/>
              <a:t>he implements keyword is associated with </a:t>
            </a:r>
            <a:r>
              <a:rPr lang="en-US" b="0" u="sng" dirty="0" smtClean="0"/>
              <a:t>interfaces</a:t>
            </a:r>
            <a:r>
              <a:rPr lang="en-US" b="0" dirty="0" smtClean="0"/>
              <a:t>.</a:t>
            </a:r>
            <a:endParaRPr lang="en-GB" b="0" dirty="0" smtClean="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37</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r>
              <a:rPr lang="en-GB" b="0" dirty="0" smtClean="0"/>
              <a:t>Review the rules shown on the slide.</a:t>
            </a:r>
          </a:p>
          <a:p>
            <a:endParaRPr lang="en-GB" b="1" dirty="0" smtClean="0"/>
          </a:p>
          <a:p>
            <a:endParaRPr lang="en-GB" b="1" dirty="0" smtClean="0"/>
          </a:p>
          <a:p>
            <a:r>
              <a:rPr lang="en-GB" b="1" dirty="0" smtClean="0"/>
              <a:t>Participant Notes:</a:t>
            </a:r>
          </a:p>
          <a:p>
            <a:pPr marL="186355" indent="-93177">
              <a:buFont typeface="Arial" pitchFamily="34" charset="0"/>
              <a:buChar char="•"/>
            </a:pPr>
            <a:r>
              <a:rPr lang="en-GB" b="0" dirty="0" smtClean="0"/>
              <a:t>When a class implements more than one interface, it must override </a:t>
            </a:r>
            <a:r>
              <a:rPr lang="en-GB" b="0" u="sng" dirty="0" smtClean="0"/>
              <a:t>all</a:t>
            </a:r>
            <a:r>
              <a:rPr lang="en-GB" b="0" dirty="0" smtClean="0"/>
              <a:t> the </a:t>
            </a:r>
            <a:r>
              <a:rPr lang="en-GB" b="0" u="sng" dirty="0" smtClean="0"/>
              <a:t>methods</a:t>
            </a:r>
            <a:r>
              <a:rPr lang="en-GB" b="0" baseline="0" dirty="0" smtClean="0"/>
              <a:t> of </a:t>
            </a:r>
            <a:r>
              <a:rPr lang="en-GB" b="0" u="sng" baseline="0" dirty="0" smtClean="0"/>
              <a:t>all</a:t>
            </a:r>
            <a:r>
              <a:rPr lang="en-GB" b="0" baseline="0" dirty="0" smtClean="0"/>
              <a:t> the </a:t>
            </a:r>
            <a:r>
              <a:rPr lang="en-GB" b="0" u="sng" baseline="0" dirty="0" smtClean="0"/>
              <a:t>interfaces</a:t>
            </a:r>
            <a:r>
              <a:rPr lang="en-GB" b="0" baseline="0" dirty="0" smtClean="0"/>
              <a:t>.</a:t>
            </a:r>
          </a:p>
          <a:p>
            <a:pPr marL="186355" indent="-93177">
              <a:buFont typeface="Arial" pitchFamily="34" charset="0"/>
              <a:buChar char="•"/>
            </a:pPr>
            <a:r>
              <a:rPr lang="en-GB" b="0" baseline="0" dirty="0" smtClean="0"/>
              <a:t>Interfaces cannot be instantiated, however they can be used as a reference variable. You will learn more about this in another module of this course.</a:t>
            </a:r>
            <a:endParaRPr lang="en-GB" b="0" dirty="0" smtClean="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38</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pPr marL="0" lvl="1">
              <a:defRPr/>
            </a:pPr>
            <a:r>
              <a:rPr lang="en-US" dirty="0"/>
              <a:t>The fully annotated demonstration code is found in the Faculty Guide.  You may use this to guide you through the demo.  However, for the purposes of the demonstration, please create new code from scratch while sharing your screen with the entire class and talking through each step. </a:t>
            </a:r>
          </a:p>
          <a:p>
            <a:pPr marL="0" lvl="1">
              <a:defRPr/>
            </a:pPr>
            <a:endParaRPr lang="en-US" dirty="0"/>
          </a:p>
          <a:p>
            <a:pPr marL="94947" lvl="1" indent="-94947">
              <a:buFont typeface="Arial" pitchFamily="34" charset="0"/>
              <a:buChar char="•"/>
              <a:defRPr/>
            </a:pPr>
            <a:r>
              <a:rPr lang="en-US" dirty="0" smtClean="0"/>
              <a:t>Demonstrate how to create an</a:t>
            </a:r>
            <a:r>
              <a:rPr lang="en-US" baseline="0" dirty="0" smtClean="0"/>
              <a:t> interface</a:t>
            </a:r>
            <a:endParaRPr lang="en-US" dirty="0" smtClean="0"/>
          </a:p>
          <a:p>
            <a:pPr marL="93177" lvl="2">
              <a:defRPr/>
            </a:pPr>
            <a:r>
              <a:rPr lang="en-US" b="1" dirty="0" smtClean="0"/>
              <a:t>This demonstration covers three slides. Do all three parts as a single demonstration.</a:t>
            </a:r>
          </a:p>
          <a:p>
            <a:pPr marL="93177" lvl="2">
              <a:defRPr/>
            </a:pPr>
            <a:r>
              <a:rPr lang="en-US" b="1" dirty="0" smtClean="0"/>
              <a:t>NOTE: There is no associated Try It for this demo.</a:t>
            </a:r>
            <a:r>
              <a:rPr lang="en-US" b="1" baseline="0" dirty="0" smtClean="0"/>
              <a:t> </a:t>
            </a:r>
            <a:r>
              <a:rPr lang="en-US" b="1" dirty="0" smtClean="0"/>
              <a:t>Practice </a:t>
            </a:r>
            <a:r>
              <a:rPr lang="en-US" b="1" baseline="0" dirty="0" smtClean="0"/>
              <a:t>for Interfaces is built into Activity 1.</a:t>
            </a:r>
            <a:endParaRPr lang="en-US" b="1" dirty="0" smtClean="0"/>
          </a:p>
          <a:p>
            <a:pPr marL="547687" indent="-457200">
              <a:buFont typeface="+mj-lt"/>
              <a:buAutoNum type="arabicPeriod"/>
            </a:pPr>
            <a:r>
              <a:rPr lang="en-US" sz="1000" dirty="0" smtClean="0">
                <a:latin typeface="Arial" pitchFamily="34" charset="0"/>
                <a:cs typeface="Arial" pitchFamily="34" charset="0"/>
              </a:rPr>
              <a:t>In the module 10 package create a new interface: Shape</a:t>
            </a:r>
          </a:p>
          <a:p>
            <a:pPr marL="547687" indent="-457200">
              <a:buFont typeface="+mj-lt"/>
              <a:buAutoNum type="arabicPeriod"/>
            </a:pPr>
            <a:r>
              <a:rPr lang="en-US" sz="1000" dirty="0" smtClean="0">
                <a:latin typeface="Arial" pitchFamily="34" charset="0"/>
                <a:cs typeface="Arial" pitchFamily="34" charset="0"/>
              </a:rPr>
              <a:t>Declare the variable PI and initialize to 3.14</a:t>
            </a:r>
          </a:p>
          <a:p>
            <a:pPr marL="547687" indent="-457200">
              <a:buFont typeface="+mj-lt"/>
              <a:buAutoNum type="arabicPeriod"/>
            </a:pPr>
            <a:r>
              <a:rPr lang="en-US" sz="1000" dirty="0" smtClean="0">
                <a:latin typeface="Arial" pitchFamily="34" charset="0"/>
                <a:cs typeface="Arial" pitchFamily="34" charset="0"/>
              </a:rPr>
              <a:t>Add the </a:t>
            </a:r>
            <a:r>
              <a:rPr lang="en-US" sz="1000" dirty="0" err="1" smtClean="0">
                <a:latin typeface="Arial" pitchFamily="34" charset="0"/>
                <a:cs typeface="Arial" pitchFamily="34" charset="0"/>
              </a:rPr>
              <a:t>calculateArea</a:t>
            </a:r>
            <a:r>
              <a:rPr lang="en-US" sz="1000" dirty="0" smtClean="0">
                <a:latin typeface="Arial" pitchFamily="34" charset="0"/>
                <a:cs typeface="Arial" pitchFamily="34" charset="0"/>
              </a:rPr>
              <a:t> and </a:t>
            </a:r>
            <a:r>
              <a:rPr lang="en-US" sz="1000" dirty="0" err="1" smtClean="0">
                <a:latin typeface="Arial" pitchFamily="34" charset="0"/>
                <a:cs typeface="Arial" pitchFamily="34" charset="0"/>
              </a:rPr>
              <a:t>calculatePerimeter</a:t>
            </a:r>
            <a:r>
              <a:rPr lang="en-US" sz="1000" dirty="0" smtClean="0">
                <a:latin typeface="Arial" pitchFamily="34" charset="0"/>
                <a:cs typeface="Arial" pitchFamily="34" charset="0"/>
              </a:rPr>
              <a:t> methods</a:t>
            </a:r>
          </a:p>
          <a:p>
            <a:pPr lvl="1"/>
            <a:endParaRPr lang="en-GB" b="1" dirty="0"/>
          </a:p>
          <a:p>
            <a:pPr marL="0" lvl="1"/>
            <a:r>
              <a:rPr lang="en-GB" b="1" dirty="0"/>
              <a:t>Participant Notes:</a:t>
            </a:r>
          </a:p>
          <a:p>
            <a:pPr marL="174708" lvl="1" indent="-174708">
              <a:buFont typeface="Arial" pitchFamily="34" charset="0"/>
              <a:buChar char="•"/>
              <a:defRPr/>
            </a:pPr>
            <a:r>
              <a:rPr lang="en-US" dirty="0"/>
              <a:t>Pay attention as your faculty member </a:t>
            </a:r>
            <a:r>
              <a:rPr lang="en-US" dirty="0" smtClean="0"/>
              <a:t>demonstrates how </a:t>
            </a:r>
            <a:r>
              <a:rPr lang="en-US" dirty="0"/>
              <a:t>to </a:t>
            </a:r>
            <a:r>
              <a:rPr lang="en-US" dirty="0" smtClean="0"/>
              <a:t>create an interface. </a:t>
            </a:r>
            <a:r>
              <a:rPr lang="en-US" dirty="0"/>
              <a:t>You will be asked </a:t>
            </a:r>
            <a:r>
              <a:rPr lang="en-US" dirty="0" smtClean="0"/>
              <a:t>to create an interface</a:t>
            </a:r>
            <a:r>
              <a:rPr lang="en-US" baseline="0" dirty="0" smtClean="0"/>
              <a:t> </a:t>
            </a:r>
            <a:r>
              <a:rPr lang="en-US" dirty="0" smtClean="0"/>
              <a:t>in the activity that follows this </a:t>
            </a:r>
            <a:r>
              <a:rPr lang="en-US" dirty="0"/>
              <a:t>demonstration.</a:t>
            </a:r>
            <a:endParaRPr lang="en-GB" b="1" dirty="0"/>
          </a:p>
          <a:p>
            <a:endParaRPr lang="en-US" dirty="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39</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r>
              <a:rPr lang="en-GB" dirty="0" smtClean="0"/>
              <a:t>Review information on the slide and in participant notes.</a:t>
            </a:r>
          </a:p>
          <a:p>
            <a:endParaRPr lang="en-GB" dirty="0" smtClean="0"/>
          </a:p>
          <a:p>
            <a:r>
              <a:rPr lang="en-GB" dirty="0"/>
              <a:t>Animation on Slide:</a:t>
            </a:r>
            <a:endParaRPr lang="en-US" dirty="0"/>
          </a:p>
          <a:p>
            <a:r>
              <a:rPr lang="en-GB" dirty="0"/>
              <a:t>Left-side boxes appear on slide launch</a:t>
            </a:r>
            <a:endParaRPr lang="en-US" dirty="0"/>
          </a:p>
          <a:p>
            <a:r>
              <a:rPr lang="en-GB" dirty="0"/>
              <a:t>On Click: Top right box appears.</a:t>
            </a:r>
            <a:endParaRPr lang="en-US" dirty="0"/>
          </a:p>
          <a:p>
            <a:r>
              <a:rPr lang="en-GB" dirty="0"/>
              <a:t>On Click: Bottom right box appears.</a:t>
            </a:r>
            <a:endParaRPr lang="en-GB" dirty="0" smtClean="0"/>
          </a:p>
          <a:p>
            <a:pPr defTabSz="931774">
              <a:defRPr/>
            </a:pPr>
            <a:r>
              <a:rPr lang="en-GB" dirty="0"/>
              <a:t>On Click: Note text appears.</a:t>
            </a:r>
            <a:endParaRPr lang="en-GB" dirty="0" smtClean="0"/>
          </a:p>
          <a:p>
            <a:endParaRPr lang="en-GB" dirty="0" smtClean="0"/>
          </a:p>
          <a:p>
            <a:pPr lvl="1">
              <a:buNone/>
            </a:pPr>
            <a:endParaRPr lang="en-GB" baseline="0" dirty="0" smtClean="0"/>
          </a:p>
          <a:p>
            <a:endParaRPr lang="en-GB" dirty="0" smtClean="0"/>
          </a:p>
          <a:p>
            <a:r>
              <a:rPr lang="en-GB" b="1" dirty="0" smtClean="0"/>
              <a:t>Participant Notes:</a:t>
            </a:r>
          </a:p>
          <a:p>
            <a:pPr marL="186355" lvl="1" indent="-93177">
              <a:buFont typeface="Arial" pitchFamily="34" charset="0"/>
              <a:buChar char="•"/>
            </a:pPr>
            <a:r>
              <a:rPr lang="en-GB" dirty="0" smtClean="0"/>
              <a:t>An is-a relationship is between classes where, for example, class B is a type of class A. Because</a:t>
            </a:r>
            <a:r>
              <a:rPr lang="en-GB" baseline="0" dirty="0" smtClean="0"/>
              <a:t> </a:t>
            </a:r>
            <a:r>
              <a:rPr lang="en-GB" dirty="0" smtClean="0"/>
              <a:t>Circle is a Shape, it makes sense to create a generalized Shape class and inherit the more specific Circle class from it.</a:t>
            </a:r>
          </a:p>
          <a:p>
            <a:pPr marL="186355" indent="-93177">
              <a:buFont typeface="Arial" pitchFamily="34" charset="0"/>
              <a:buChar char="•"/>
            </a:pPr>
            <a:r>
              <a:rPr lang="en-US" dirty="0" smtClean="0"/>
              <a:t>Inheritance gives you a copy of all the non-private member variables and methods of a super class and all the other classes up the hierarchy. </a:t>
            </a:r>
          </a:p>
          <a:p>
            <a:endParaRPr lang="en-US" dirty="0" smtClean="0"/>
          </a:p>
          <a:p>
            <a:endParaRPr lang="en-US" dirty="0" smtClean="0"/>
          </a:p>
          <a:p>
            <a:pPr lvl="1"/>
            <a:endParaRPr lang="en-US" dirty="0" smtClean="0"/>
          </a:p>
          <a:p>
            <a:pPr lvl="1"/>
            <a:endParaRPr lang="en-US" dirty="0" smtClean="0"/>
          </a:p>
          <a:p>
            <a:endParaRPr lang="en-US" dirty="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4</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pPr marL="0" lvl="1">
              <a:defRPr/>
            </a:pPr>
            <a:r>
              <a:rPr lang="en-US" dirty="0"/>
              <a:t>The fully annotated demonstration code is found in the Faculty Guide.  You may use this to guide you through the demo.  However, for the purposes of the demonstration, please create new code from scratch while sharing your screen with the entire class and talking through each step. </a:t>
            </a:r>
          </a:p>
          <a:p>
            <a:pPr marL="0" lvl="1">
              <a:defRPr/>
            </a:pPr>
            <a:endParaRPr lang="en-US" dirty="0"/>
          </a:p>
          <a:p>
            <a:pPr marL="94947" lvl="1" indent="-94947">
              <a:buFont typeface="Arial" pitchFamily="34" charset="0"/>
              <a:buChar char="•"/>
              <a:defRPr/>
            </a:pPr>
            <a:r>
              <a:rPr lang="en-US" dirty="0"/>
              <a:t>Demonstrate how to </a:t>
            </a:r>
            <a:r>
              <a:rPr lang="en-US" dirty="0" smtClean="0"/>
              <a:t>create an</a:t>
            </a:r>
            <a:r>
              <a:rPr lang="en-US" baseline="0" dirty="0" smtClean="0"/>
              <a:t> interface: Create class that implements method.</a:t>
            </a:r>
            <a:r>
              <a:rPr lang="en-US" dirty="0" smtClean="0"/>
              <a:t> </a:t>
            </a:r>
            <a:endParaRPr lang="en-US" dirty="0"/>
          </a:p>
          <a:p>
            <a:pPr marL="92207" indent="0">
              <a:buFont typeface="+mj-lt"/>
              <a:buNone/>
            </a:pPr>
            <a:r>
              <a:rPr lang="en-US" dirty="0"/>
              <a:t>Create a new class: </a:t>
            </a:r>
            <a:r>
              <a:rPr lang="en-US" dirty="0" smtClean="0"/>
              <a:t>Rectangle.</a:t>
            </a:r>
            <a:endParaRPr lang="en-US" dirty="0"/>
          </a:p>
          <a:p>
            <a:pPr marL="870302" lvl="1" indent="-312209">
              <a:buFont typeface="+mj-lt"/>
              <a:buAutoNum type="arabicPeriod"/>
            </a:pPr>
            <a:r>
              <a:rPr lang="en-US" dirty="0"/>
              <a:t>Rectangle implements  Shape and inherits the abstract methods.</a:t>
            </a:r>
          </a:p>
          <a:p>
            <a:pPr marL="870302" lvl="1" indent="-312209">
              <a:buFont typeface="+mj-lt"/>
              <a:buAutoNum type="arabicPeriod"/>
            </a:pPr>
            <a:r>
              <a:rPr lang="en-US" dirty="0"/>
              <a:t>Declare variables: length and </a:t>
            </a:r>
            <a:r>
              <a:rPr lang="en-US" dirty="0" smtClean="0"/>
              <a:t>breadth.</a:t>
            </a:r>
            <a:endParaRPr lang="en-US" dirty="0"/>
          </a:p>
          <a:p>
            <a:pPr marL="870302" lvl="1" indent="-312209">
              <a:buFont typeface="+mj-lt"/>
              <a:buAutoNum type="arabicPeriod"/>
            </a:pPr>
            <a:r>
              <a:rPr lang="en-US" dirty="0" smtClean="0"/>
              <a:t>Using Eclipse shortcuts, create </a:t>
            </a:r>
            <a:r>
              <a:rPr lang="en-US" dirty="0"/>
              <a:t>a parameterized constructor with length and breadth as the parameters</a:t>
            </a:r>
            <a:r>
              <a:rPr lang="en-US" dirty="0" smtClean="0"/>
              <a:t>.</a:t>
            </a:r>
          </a:p>
          <a:p>
            <a:pPr marL="885185" lvl="1"/>
            <a:r>
              <a:rPr lang="en-US" dirty="0"/>
              <a:t>In Eclipse, right click and select the Source option.</a:t>
            </a:r>
          </a:p>
          <a:p>
            <a:pPr marL="885185" lvl="1"/>
            <a:r>
              <a:rPr lang="en-US" dirty="0"/>
              <a:t>From the dropdown list, select Generate </a:t>
            </a:r>
            <a:r>
              <a:rPr lang="en-US" dirty="0" smtClean="0"/>
              <a:t>Constructor using Fields.</a:t>
            </a:r>
            <a:endParaRPr lang="en-US" dirty="0"/>
          </a:p>
          <a:p>
            <a:pPr lvl="1"/>
            <a:endParaRPr lang="en-GB" b="1" dirty="0"/>
          </a:p>
          <a:p>
            <a:pPr marL="0" lvl="1"/>
            <a:r>
              <a:rPr lang="en-GB" b="1" dirty="0"/>
              <a:t>Participant Notes:</a:t>
            </a:r>
          </a:p>
          <a:p>
            <a:pPr marL="174708" lvl="1" indent="-174708">
              <a:buFont typeface="Arial" pitchFamily="34" charset="0"/>
              <a:buChar char="•"/>
              <a:defRPr/>
            </a:pPr>
            <a:r>
              <a:rPr lang="en-US" dirty="0"/>
              <a:t>Pay attention as your faculty member </a:t>
            </a:r>
            <a:r>
              <a:rPr lang="en-US" dirty="0" smtClean="0"/>
              <a:t>continues to demonstrate</a:t>
            </a:r>
            <a:r>
              <a:rPr lang="en-US" baseline="0" dirty="0" smtClean="0"/>
              <a:t> </a:t>
            </a:r>
            <a:r>
              <a:rPr lang="en-US" dirty="0" smtClean="0"/>
              <a:t>how </a:t>
            </a:r>
            <a:r>
              <a:rPr lang="en-US" dirty="0"/>
              <a:t>to </a:t>
            </a:r>
            <a:r>
              <a:rPr lang="en-US" dirty="0" smtClean="0"/>
              <a:t>create an interface.</a:t>
            </a:r>
            <a:endParaRPr lang="en-US" dirty="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40</a:t>
            </a:fld>
            <a:endParaRPr lang="en-GB"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pPr marL="0" lvl="1">
              <a:defRPr/>
            </a:pPr>
            <a:r>
              <a:rPr lang="en-US" dirty="0"/>
              <a:t>The fully annotated demonstration code is found in the Faculty Guide.  You may use this to guide you through the demo.  However, for the purposes of the demonstration, please create new code from scratch while sharing your screen with the entire class and talking through each step. </a:t>
            </a:r>
          </a:p>
          <a:p>
            <a:pPr marL="0" lvl="1">
              <a:defRPr/>
            </a:pPr>
            <a:endParaRPr lang="en-US" dirty="0"/>
          </a:p>
          <a:p>
            <a:pPr marL="94947" lvl="1" indent="-94947">
              <a:buFont typeface="Arial" pitchFamily="34" charset="0"/>
              <a:buChar char="•"/>
              <a:defRPr/>
            </a:pPr>
            <a:r>
              <a:rPr lang="en-US" dirty="0"/>
              <a:t>Demonstrate how to </a:t>
            </a:r>
            <a:r>
              <a:rPr lang="en-US" dirty="0" smtClean="0"/>
              <a:t>create an</a:t>
            </a:r>
            <a:r>
              <a:rPr lang="en-US" baseline="0" dirty="0" smtClean="0"/>
              <a:t> interface: Implement abstract methods.</a:t>
            </a:r>
            <a:endParaRPr lang="en-US" dirty="0"/>
          </a:p>
          <a:p>
            <a:pPr marL="92207" indent="0">
              <a:buFont typeface="+mj-lt"/>
              <a:buNone/>
            </a:pPr>
            <a:r>
              <a:rPr lang="en-US" dirty="0"/>
              <a:t>Implement the calculateArea and calculatePerimeter abstract methods.</a:t>
            </a:r>
          </a:p>
          <a:p>
            <a:pPr marL="870302" lvl="1" indent="-312209">
              <a:buFont typeface="+mj-lt"/>
              <a:buAutoNum type="arabicPeriod"/>
            </a:pPr>
            <a:r>
              <a:rPr lang="en-US" dirty="0"/>
              <a:t>Replace the </a:t>
            </a:r>
            <a:r>
              <a:rPr lang="en-US" dirty="0" smtClean="0"/>
              <a:t>//TODO </a:t>
            </a:r>
            <a:r>
              <a:rPr lang="en-US" dirty="0"/>
              <a:t>stub code with the area </a:t>
            </a:r>
            <a:r>
              <a:rPr lang="en-US" dirty="0" smtClean="0"/>
              <a:t>(length * breadth) and </a:t>
            </a:r>
            <a:r>
              <a:rPr lang="en-US" dirty="0"/>
              <a:t>perimeter </a:t>
            </a:r>
            <a:r>
              <a:rPr lang="en-US" dirty="0" smtClean="0"/>
              <a:t>(2* (length + breadth)) calculation </a:t>
            </a:r>
            <a:r>
              <a:rPr lang="en-US" dirty="0"/>
              <a:t>formulas.</a:t>
            </a:r>
          </a:p>
          <a:p>
            <a:pPr marL="870302" lvl="1" indent="-312209">
              <a:buFont typeface="+mj-lt"/>
              <a:buAutoNum type="arabicPeriod"/>
            </a:pPr>
            <a:r>
              <a:rPr lang="en-US" dirty="0"/>
              <a:t>Return the </a:t>
            </a:r>
            <a:r>
              <a:rPr lang="en-US" dirty="0" smtClean="0"/>
              <a:t>area and perimeter calculation values as doubles.</a:t>
            </a:r>
          </a:p>
          <a:p>
            <a:pPr marL="870302" lvl="1" indent="-312209">
              <a:buFont typeface="+mj-lt"/>
              <a:buAutoNum type="arabicPeriod"/>
            </a:pPr>
            <a:r>
              <a:rPr lang="en-US" dirty="0" smtClean="0"/>
              <a:t>Run the file RectangleDemo.java</a:t>
            </a:r>
            <a:endParaRPr lang="en-US" dirty="0"/>
          </a:p>
          <a:p>
            <a:pPr lvl="1"/>
            <a:endParaRPr lang="en-GB" b="1" dirty="0"/>
          </a:p>
          <a:p>
            <a:pPr marL="0" lvl="1"/>
            <a:r>
              <a:rPr lang="en-GB" b="1" dirty="0"/>
              <a:t>Participant Notes:</a:t>
            </a:r>
          </a:p>
          <a:p>
            <a:pPr marL="174708" lvl="1" indent="-174708">
              <a:buFont typeface="Arial" pitchFamily="34" charset="0"/>
              <a:buChar char="•"/>
              <a:defRPr/>
            </a:pPr>
            <a:r>
              <a:rPr lang="en-US" dirty="0"/>
              <a:t>Pay attention as your faculty </a:t>
            </a:r>
            <a:r>
              <a:rPr lang="en-US" dirty="0" smtClean="0"/>
              <a:t>member continues to demonstrate how </a:t>
            </a:r>
            <a:r>
              <a:rPr lang="en-US" dirty="0"/>
              <a:t>to </a:t>
            </a:r>
            <a:r>
              <a:rPr lang="en-US" dirty="0" smtClean="0"/>
              <a:t>create an</a:t>
            </a:r>
            <a:r>
              <a:rPr lang="en-US" baseline="0" dirty="0" smtClean="0"/>
              <a:t> </a:t>
            </a:r>
            <a:r>
              <a:rPr lang="en-US" dirty="0" smtClean="0"/>
              <a:t>interface. </a:t>
            </a:r>
            <a:endParaRPr lang="en-US" dirty="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41</a:t>
            </a:fld>
            <a:endParaRPr lang="en-GB"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Notes Placeholder 2"/>
          <p:cNvSpPr>
            <a:spLocks noGrp="1"/>
          </p:cNvSpPr>
          <p:nvPr>
            <p:ph type="body" idx="1"/>
          </p:nvPr>
        </p:nvSpPr>
        <p:spPr>
          <a:xfrm>
            <a:off x="683325" y="4391394"/>
            <a:ext cx="5140749" cy="4184344"/>
          </a:xfrm>
          <a:noFill/>
          <a:ln w="9525"/>
        </p:spPr>
        <p:txBody>
          <a:bodyPr/>
          <a:lstStyle/>
          <a:p>
            <a:r>
              <a:rPr lang="en-GB" b="1" dirty="0" smtClean="0"/>
              <a:t>Faculty Notes:</a:t>
            </a:r>
          </a:p>
          <a:p>
            <a:r>
              <a:rPr lang="en-GB" dirty="0" smtClean="0"/>
              <a:t>This </a:t>
            </a:r>
            <a:r>
              <a:rPr lang="en-GB" dirty="0"/>
              <a:t>activity extends the skills acquired through the individual See it / Try it coding demonstration and practice sessions.</a:t>
            </a:r>
          </a:p>
          <a:p>
            <a:pPr marL="183717" lvl="1" indent="-91859" eaLnBrk="0" fontAlgn="base" hangingPunct="0">
              <a:spcBef>
                <a:spcPct val="30000"/>
              </a:spcBef>
              <a:buFont typeface="Arial" pitchFamily="34" charset="0"/>
              <a:buChar char="•"/>
              <a:defRPr/>
            </a:pPr>
            <a:r>
              <a:rPr lang="en-GB" dirty="0">
                <a:latin typeface="Arial" charset="0"/>
              </a:rPr>
              <a:t>Introduce the objectives of the activity. </a:t>
            </a:r>
          </a:p>
          <a:p>
            <a:pPr marL="183717" lvl="1" indent="-91859" eaLnBrk="0" fontAlgn="base" hangingPunct="0">
              <a:spcBef>
                <a:spcPct val="30000"/>
              </a:spcBef>
              <a:buFont typeface="Arial" pitchFamily="34" charset="0"/>
              <a:buChar char="•"/>
              <a:defRPr/>
            </a:pPr>
            <a:r>
              <a:rPr lang="en-GB" dirty="0">
                <a:latin typeface="Arial" charset="0"/>
              </a:rPr>
              <a:t>You may choose to briefly review the activity instructions once participants have navigated to the instructions location (consult your faculty guide).</a:t>
            </a:r>
          </a:p>
          <a:p>
            <a:pPr marL="183717" lvl="1" indent="-91859" eaLnBrk="0" fontAlgn="base" hangingPunct="0">
              <a:spcBef>
                <a:spcPct val="30000"/>
              </a:spcBef>
              <a:buFont typeface="Arial" pitchFamily="34" charset="0"/>
              <a:buChar char="•"/>
              <a:defRPr/>
            </a:pPr>
            <a:r>
              <a:rPr lang="en-GB" dirty="0">
                <a:latin typeface="Arial" charset="0"/>
              </a:rPr>
              <a:t>The suggested duration </a:t>
            </a:r>
            <a:r>
              <a:rPr lang="en-GB" dirty="0" smtClean="0">
                <a:latin typeface="Arial" charset="0"/>
              </a:rPr>
              <a:t>is 30 minutes</a:t>
            </a:r>
            <a:r>
              <a:rPr lang="en-GB" dirty="0">
                <a:latin typeface="Arial" charset="0"/>
              </a:rPr>
              <a:t>. </a:t>
            </a:r>
            <a:r>
              <a:rPr lang="en-GB" dirty="0" smtClean="0">
                <a:latin typeface="Arial" charset="0"/>
              </a:rPr>
              <a:t>Conclude the activity early if participants complete the activity.</a:t>
            </a:r>
            <a:endParaRPr lang="en-GB" dirty="0">
              <a:latin typeface="Arial" charset="0"/>
            </a:endParaRPr>
          </a:p>
          <a:p>
            <a:pPr marL="87349"/>
            <a:endParaRPr lang="en-GB" dirty="0" smtClean="0"/>
          </a:p>
          <a:p>
            <a:r>
              <a:rPr lang="en-GB" b="1" dirty="0" smtClean="0"/>
              <a:t>Participant Notes:</a:t>
            </a:r>
          </a:p>
          <a:p>
            <a:pPr marL="174698" indent="-174698"/>
            <a:r>
              <a:rPr lang="en-US" dirty="0"/>
              <a:t>Navigate to the Module </a:t>
            </a:r>
            <a:r>
              <a:rPr lang="en-US" dirty="0" smtClean="0"/>
              <a:t>10, </a:t>
            </a:r>
            <a:r>
              <a:rPr lang="en-US" dirty="0"/>
              <a:t>Activity 1 </a:t>
            </a:r>
            <a:r>
              <a:rPr lang="en-US" dirty="0" smtClean="0"/>
              <a:t>page </a:t>
            </a:r>
            <a:r>
              <a:rPr lang="en-US" dirty="0"/>
              <a:t>on the course web site.</a:t>
            </a:r>
          </a:p>
          <a:p>
            <a:pPr marL="174698" indent="-174698"/>
            <a:r>
              <a:rPr lang="en-US" dirty="0" smtClean="0"/>
              <a:t>Follow </a:t>
            </a:r>
            <a:r>
              <a:rPr lang="en-US" dirty="0"/>
              <a:t>the instructions provided on the web page to complete the activity</a:t>
            </a:r>
            <a:r>
              <a:rPr lang="en-US" dirty="0" smtClean="0"/>
              <a:t>.</a:t>
            </a:r>
          </a:p>
        </p:txBody>
      </p:sp>
      <p:sp>
        <p:nvSpPr>
          <p:cNvPr id="98306" name="Slide Image Placeholder 4"/>
          <p:cNvSpPr>
            <a:spLocks noGrp="1" noRot="1" noChangeAspect="1"/>
          </p:cNvSpPr>
          <p:nvPr>
            <p:ph type="sldImg"/>
          </p:nvPr>
        </p:nvSpPr>
        <p:spPr>
          <a:ln/>
        </p:spPr>
      </p:sp>
      <p:sp>
        <p:nvSpPr>
          <p:cNvPr id="98307"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GB" dirty="0" smtClean="0">
                <a:solidFill>
                  <a:prstClr val="black"/>
                </a:solidFill>
              </a:rPr>
              <a:t>Copyright © Accenture 2012</a:t>
            </a:r>
          </a:p>
        </p:txBody>
      </p:sp>
      <p:sp>
        <p:nvSpPr>
          <p:cNvPr id="98308"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EE6DBF1-DDCB-4F2C-B272-B9EDFC5B5041}" type="slidenum">
              <a:rPr lang="en-GB" smtClean="0">
                <a:solidFill>
                  <a:prstClr val="black"/>
                </a:solidFill>
              </a:rPr>
              <a:pPr/>
              <a:t>42</a:t>
            </a:fld>
            <a:endParaRPr lang="en-GB" dirty="0" smtClean="0">
              <a:solidFill>
                <a:prstClr val="black"/>
              </a:solidFill>
            </a:endParaRPr>
          </a:p>
        </p:txBody>
      </p:sp>
      <p:sp>
        <p:nvSpPr>
          <p:cNvPr id="98309" name="Header Placeholder 6"/>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r>
              <a:rPr lang="en-US" smtClean="0">
                <a:solidFill>
                  <a:prstClr val="black"/>
                </a:solidFill>
              </a:rPr>
              <a:t>ADF 2.0: Java: Java Programming: Inheritance</a:t>
            </a:r>
            <a:endParaRPr lang="en-GB" dirty="0" smtClean="0">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Review</a:t>
            </a:r>
            <a:r>
              <a:rPr lang="en-GB" baseline="0" dirty="0" smtClean="0"/>
              <a:t> information on the slide and below.</a:t>
            </a:r>
          </a:p>
          <a:p>
            <a:endParaRPr lang="en-GB" b="1" dirty="0" smtClean="0"/>
          </a:p>
          <a:p>
            <a:r>
              <a:rPr lang="en-GB" dirty="0"/>
              <a:t>Animation on Slide:</a:t>
            </a:r>
            <a:endParaRPr lang="en-US" dirty="0"/>
          </a:p>
          <a:p>
            <a:r>
              <a:rPr lang="en-GB" dirty="0"/>
              <a:t>Top blue box and text appear on slide launch</a:t>
            </a:r>
            <a:endParaRPr lang="en-US" dirty="0"/>
          </a:p>
          <a:p>
            <a:r>
              <a:rPr lang="en-GB" dirty="0"/>
              <a:t>On Click: First box and text appear.</a:t>
            </a:r>
            <a:endParaRPr lang="en-US" dirty="0"/>
          </a:p>
          <a:p>
            <a:pPr defTabSz="931774">
              <a:defRPr/>
            </a:pPr>
            <a:r>
              <a:rPr lang="en-GB" dirty="0"/>
              <a:t>On Click: Second box and text appear.</a:t>
            </a:r>
            <a:endParaRPr lang="en-GB" dirty="0" smtClean="0"/>
          </a:p>
          <a:p>
            <a:pPr defTabSz="931774">
              <a:defRPr/>
            </a:pPr>
            <a:r>
              <a:rPr lang="en-GB" dirty="0"/>
              <a:t>On Click: Third box and text appear.</a:t>
            </a:r>
            <a:endParaRPr lang="en-GB" dirty="0" smtClean="0"/>
          </a:p>
          <a:p>
            <a:pPr lvl="1">
              <a:buNone/>
            </a:pPr>
            <a:endParaRPr lang="en-GB" dirty="0" smtClean="0"/>
          </a:p>
          <a:p>
            <a:pPr marL="0" lvl="1"/>
            <a:r>
              <a:rPr lang="en-GB" b="1" dirty="0" smtClean="0"/>
              <a:t>You may wish to add the following information depending on the participants.</a:t>
            </a:r>
          </a:p>
          <a:p>
            <a:pPr marL="0" lvl="1"/>
            <a:r>
              <a:rPr lang="en-GB" dirty="0" smtClean="0"/>
              <a:t>Composition is a type of relationship where a class’ reference is added as a member variable in another class. </a:t>
            </a:r>
          </a:p>
          <a:p>
            <a:pPr marL="0" lvl="1"/>
            <a:endParaRPr lang="en-GB" dirty="0" smtClean="0"/>
          </a:p>
          <a:p>
            <a:pPr marL="0" lvl="1"/>
            <a:r>
              <a:rPr lang="en-GB" dirty="0" smtClean="0"/>
              <a:t>Example:</a:t>
            </a:r>
          </a:p>
          <a:p>
            <a:pPr marL="0" lvl="1"/>
            <a:r>
              <a:rPr lang="en-GB" dirty="0" smtClean="0"/>
              <a:t>class System</a:t>
            </a:r>
          </a:p>
          <a:p>
            <a:pPr marL="0" lvl="1"/>
            <a:r>
              <a:rPr lang="en-GB" dirty="0" smtClean="0"/>
              <a:t>{</a:t>
            </a:r>
          </a:p>
          <a:p>
            <a:pPr marL="0" lvl="1"/>
            <a:r>
              <a:rPr lang="en-GB" dirty="0"/>
              <a:t> </a:t>
            </a:r>
            <a:r>
              <a:rPr lang="en-GB" dirty="0" smtClean="0"/>
              <a:t>  //out is a reference to the PrintStream class added as a member variable in System class</a:t>
            </a:r>
          </a:p>
          <a:p>
            <a:pPr marL="0" lvl="1"/>
            <a:r>
              <a:rPr lang="en-GB" dirty="0"/>
              <a:t> </a:t>
            </a:r>
            <a:r>
              <a:rPr lang="en-GB" dirty="0" smtClean="0"/>
              <a:t>     PrintStream out;</a:t>
            </a:r>
          </a:p>
          <a:p>
            <a:pPr marL="0" lvl="1"/>
            <a:r>
              <a:rPr lang="en-GB" dirty="0" smtClean="0"/>
              <a:t>}</a:t>
            </a:r>
          </a:p>
          <a:p>
            <a:pPr lvl="1">
              <a:buNone/>
            </a:pPr>
            <a:endParaRPr lang="en-GB" dirty="0" smtClean="0"/>
          </a:p>
          <a:p>
            <a:pPr lvl="1">
              <a:buNone/>
            </a:pPr>
            <a:endParaRPr lang="en-GB" dirty="0" smtClean="0"/>
          </a:p>
          <a:p>
            <a:r>
              <a:rPr lang="en-GB" b="1" dirty="0" smtClean="0"/>
              <a:t>Participant Notes:</a:t>
            </a:r>
          </a:p>
          <a:p>
            <a:r>
              <a:rPr lang="en-GB" dirty="0" smtClean="0"/>
              <a:t>N/A</a:t>
            </a:r>
          </a:p>
          <a:p>
            <a:endParaRPr lang="en-GB" b="1" dirty="0" smtClean="0"/>
          </a:p>
          <a:p>
            <a:pPr lvl="1"/>
            <a:endParaRPr lang="en-GB" dirty="0" smtClean="0"/>
          </a:p>
          <a:p>
            <a:endParaRPr lang="en-US" dirty="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43</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pPr marL="0" lvl="1">
              <a:defRPr/>
            </a:pPr>
            <a:r>
              <a:rPr lang="en-US" dirty="0"/>
              <a:t>The fully annotated demonstration code is found in the Faculty Guide.  You may use this to guide you through the demo.  However, for the purposes of the demonstration, please create new code from scratch while sharing your screen with the entire class and talking through each step. </a:t>
            </a:r>
          </a:p>
          <a:p>
            <a:pPr marL="0" lvl="1">
              <a:defRPr/>
            </a:pPr>
            <a:endParaRPr lang="en-US" dirty="0"/>
          </a:p>
          <a:p>
            <a:pPr marL="94947" lvl="1" indent="-94947">
              <a:buFont typeface="Arial" pitchFamily="34" charset="0"/>
              <a:buChar char="•"/>
              <a:defRPr/>
            </a:pPr>
            <a:r>
              <a:rPr lang="en-US" dirty="0"/>
              <a:t>Demonstrate how to </a:t>
            </a:r>
            <a:r>
              <a:rPr lang="en-US" dirty="0" smtClean="0"/>
              <a:t>establish a composition</a:t>
            </a:r>
            <a:r>
              <a:rPr lang="en-US" baseline="0" dirty="0" smtClean="0"/>
              <a:t> relationship</a:t>
            </a:r>
            <a:r>
              <a:rPr lang="en-US" dirty="0" smtClean="0"/>
              <a:t>.</a:t>
            </a:r>
          </a:p>
          <a:p>
            <a:pPr marL="93177" lvl="2">
              <a:defRPr/>
            </a:pPr>
            <a:r>
              <a:rPr lang="en-US" b="1" dirty="0" smtClean="0"/>
              <a:t>This demonstration covers two slides. Do both parts as a single demonstration.</a:t>
            </a:r>
          </a:p>
          <a:p>
            <a:pPr marL="93177" lvl="2">
              <a:defRPr/>
            </a:pPr>
            <a:r>
              <a:rPr lang="en-US" b="1" dirty="0" smtClean="0"/>
              <a:t>NOTE: </a:t>
            </a:r>
            <a:r>
              <a:rPr lang="en-US" b="1" dirty="0"/>
              <a:t>There is no associated Try It for this demo. Practice</a:t>
            </a:r>
            <a:r>
              <a:rPr lang="en-US" b="1" baseline="0" dirty="0" smtClean="0"/>
              <a:t> for Composition is built into Activity 2.</a:t>
            </a:r>
            <a:endParaRPr lang="en-US" b="1" dirty="0"/>
          </a:p>
          <a:p>
            <a:pPr marL="404416" indent="-312209">
              <a:buFont typeface="+mj-lt"/>
              <a:buAutoNum type="arabicPeriod"/>
            </a:pPr>
            <a:r>
              <a:rPr lang="en-US" dirty="0"/>
              <a:t>Create a new Event class. Declare the </a:t>
            </a:r>
            <a:r>
              <a:rPr lang="en-US" dirty="0" smtClean="0"/>
              <a:t>instance </a:t>
            </a:r>
            <a:r>
              <a:rPr lang="en-US" dirty="0"/>
              <a:t>variables, eventName, Description, Duration, eventType, </a:t>
            </a:r>
            <a:r>
              <a:rPr lang="en-US" dirty="0" smtClean="0"/>
              <a:t>and </a:t>
            </a:r>
            <a:r>
              <a:rPr lang="en-US" dirty="0"/>
              <a:t>ticketPrice, per the UML specification. Create associated Setters and Getters using </a:t>
            </a:r>
            <a:r>
              <a:rPr lang="en-US" dirty="0" smtClean="0"/>
              <a:t>the Eclipse </a:t>
            </a:r>
            <a:r>
              <a:rPr lang="en-US" dirty="0"/>
              <a:t>shortcut.</a:t>
            </a:r>
          </a:p>
          <a:p>
            <a:pPr marL="404416" indent="-312209">
              <a:buFont typeface="+mj-lt"/>
              <a:buAutoNum type="arabicPeriod"/>
            </a:pPr>
            <a:r>
              <a:rPr lang="en-US" dirty="0" smtClean="0"/>
              <a:t>Open </a:t>
            </a:r>
            <a:r>
              <a:rPr lang="en-US" dirty="0"/>
              <a:t>the Place class. Declare </a:t>
            </a:r>
            <a:r>
              <a:rPr lang="en-US" dirty="0" smtClean="0"/>
              <a:t>an </a:t>
            </a:r>
            <a:r>
              <a:rPr lang="en-US" dirty="0"/>
              <a:t>Event variable. Create associated Setters and </a:t>
            </a:r>
            <a:r>
              <a:rPr lang="en-US" dirty="0" smtClean="0"/>
              <a:t>Getters using the Eclipse shortcut.</a:t>
            </a:r>
            <a:endParaRPr lang="en-US" dirty="0"/>
          </a:p>
          <a:p>
            <a:pPr marL="92206"/>
            <a:endParaRPr lang="en-GB" b="1" dirty="0"/>
          </a:p>
          <a:p>
            <a:pPr marL="0" lvl="1"/>
            <a:r>
              <a:rPr lang="en-GB" b="1" dirty="0"/>
              <a:t>Participant Notes:</a:t>
            </a:r>
          </a:p>
          <a:p>
            <a:pPr marL="174708" lvl="1" indent="-174708">
              <a:buFont typeface="Arial" pitchFamily="34" charset="0"/>
              <a:buChar char="•"/>
              <a:defRPr/>
            </a:pPr>
            <a:r>
              <a:rPr lang="en-US" dirty="0"/>
              <a:t>Pay attention as your faculty member </a:t>
            </a:r>
            <a:r>
              <a:rPr lang="en-US" dirty="0" smtClean="0"/>
              <a:t>demonstrates how </a:t>
            </a:r>
            <a:r>
              <a:rPr lang="en-US" dirty="0"/>
              <a:t>to </a:t>
            </a:r>
            <a:r>
              <a:rPr lang="en-US" dirty="0" smtClean="0"/>
              <a:t>establish a composition</a:t>
            </a:r>
            <a:r>
              <a:rPr lang="en-US" baseline="0" dirty="0" smtClean="0"/>
              <a:t> relationship</a:t>
            </a:r>
            <a:r>
              <a:rPr lang="en-US" dirty="0" smtClean="0"/>
              <a:t>. </a:t>
            </a:r>
            <a:r>
              <a:rPr lang="en-US" dirty="0"/>
              <a:t>You will be asked to </a:t>
            </a:r>
            <a:r>
              <a:rPr lang="en-US" dirty="0" smtClean="0"/>
              <a:t>establish a composition relationship in </a:t>
            </a:r>
            <a:r>
              <a:rPr lang="en-US" dirty="0"/>
              <a:t>the activity that follows this demonstration.</a:t>
            </a:r>
            <a:endParaRPr lang="en-GB" b="1" dirty="0"/>
          </a:p>
          <a:p>
            <a:endParaRPr lang="en-US" dirty="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44</a:t>
            </a:fld>
            <a:endParaRPr lang="en-GB"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pPr marL="0" lvl="1">
              <a:defRPr/>
            </a:pPr>
            <a:r>
              <a:rPr lang="en-US" dirty="0"/>
              <a:t>The fully annotated demonstration code is found in the Faculty Guide.  You may use this to guide you through the demo.  However, for the purposes of the demonstration, please create new code from scratch while sharing your screen with the entire class and talking through each step. </a:t>
            </a:r>
          </a:p>
          <a:p>
            <a:pPr marL="0" lvl="1">
              <a:defRPr/>
            </a:pPr>
            <a:endParaRPr lang="en-US" dirty="0"/>
          </a:p>
          <a:p>
            <a:pPr marL="94947" lvl="1" indent="-94947">
              <a:buFont typeface="Arial" pitchFamily="34" charset="0"/>
              <a:buChar char="•"/>
              <a:defRPr/>
            </a:pPr>
            <a:r>
              <a:rPr lang="en-US" dirty="0"/>
              <a:t>Demonstrate how to </a:t>
            </a:r>
            <a:r>
              <a:rPr lang="en-US" dirty="0" smtClean="0"/>
              <a:t>establish a composition</a:t>
            </a:r>
            <a:r>
              <a:rPr lang="en-US" baseline="0" dirty="0" smtClean="0"/>
              <a:t> relationship</a:t>
            </a:r>
            <a:r>
              <a:rPr lang="en-US" dirty="0" smtClean="0"/>
              <a:t>. </a:t>
            </a:r>
            <a:endParaRPr lang="en-US" dirty="0"/>
          </a:p>
          <a:p>
            <a:pPr marL="866549" indent="-349415" fontAlgn="base">
              <a:spcBef>
                <a:spcPct val="0"/>
              </a:spcBef>
              <a:spcAft>
                <a:spcPct val="0"/>
              </a:spcAft>
              <a:buFont typeface="+mj-lt"/>
              <a:buAutoNum type="arabicPeriod" startAt="3"/>
            </a:pPr>
            <a:r>
              <a:rPr lang="en-US" dirty="0">
                <a:latin typeface="Arial" charset="0"/>
                <a:cs typeface="Arial" charset="0"/>
              </a:rPr>
              <a:t>In the Theater class, override the showEvents() method </a:t>
            </a:r>
            <a:r>
              <a:rPr lang="en-US" dirty="0" smtClean="0">
                <a:latin typeface="Arial" charset="0"/>
                <a:cs typeface="Arial" charset="0"/>
              </a:rPr>
              <a:t>using System.out.println to label and display the Event attribute values Name, Description, Duration, Type, and Ticket Price. </a:t>
            </a:r>
          </a:p>
          <a:p>
            <a:pPr marL="868680" fontAlgn="base">
              <a:spcBef>
                <a:spcPct val="0"/>
              </a:spcBef>
              <a:spcAft>
                <a:spcPct val="0"/>
              </a:spcAft>
            </a:pPr>
            <a:r>
              <a:rPr lang="en-US" dirty="0" smtClean="0">
                <a:latin typeface="Arial" charset="0"/>
                <a:cs typeface="Arial" charset="0"/>
              </a:rPr>
              <a:t>The values are populated in CodingtonDemo.java.</a:t>
            </a:r>
            <a:endParaRPr lang="en-US" dirty="0">
              <a:latin typeface="Arial" charset="0"/>
              <a:cs typeface="Arial" charset="0"/>
            </a:endParaRPr>
          </a:p>
          <a:p>
            <a:pPr marL="866549" indent="-349415" fontAlgn="base">
              <a:spcBef>
                <a:spcPct val="0"/>
              </a:spcBef>
              <a:spcAft>
                <a:spcPct val="0"/>
              </a:spcAft>
              <a:buFont typeface="+mj-lt"/>
              <a:buAutoNum type="arabicPeriod" startAt="4"/>
            </a:pPr>
            <a:r>
              <a:rPr lang="en-US" dirty="0" smtClean="0">
                <a:latin typeface="Arial" charset="0"/>
                <a:cs typeface="Arial" charset="0"/>
              </a:rPr>
              <a:t>Edit</a:t>
            </a:r>
            <a:r>
              <a:rPr lang="en-US" baseline="0" dirty="0" smtClean="0">
                <a:latin typeface="Arial" charset="0"/>
                <a:cs typeface="Arial" charset="0"/>
              </a:rPr>
              <a:t> </a:t>
            </a:r>
            <a:r>
              <a:rPr lang="en-US" dirty="0" smtClean="0">
                <a:latin typeface="Arial" charset="0"/>
                <a:cs typeface="Arial" charset="0"/>
              </a:rPr>
              <a:t>CodingtonDemo.java to set an</a:t>
            </a:r>
            <a:r>
              <a:rPr lang="en-US" baseline="0" dirty="0" smtClean="0">
                <a:latin typeface="Arial" charset="0"/>
                <a:cs typeface="Arial" charset="0"/>
              </a:rPr>
              <a:t> Event object and </a:t>
            </a:r>
            <a:r>
              <a:rPr lang="en-US" dirty="0" smtClean="0">
                <a:latin typeface="Arial" charset="0"/>
                <a:cs typeface="Arial" charset="0"/>
              </a:rPr>
              <a:t>invoke </a:t>
            </a:r>
            <a:r>
              <a:rPr lang="en-US" dirty="0">
                <a:latin typeface="Arial" charset="0"/>
                <a:cs typeface="Arial" charset="0"/>
              </a:rPr>
              <a:t>the showEvents() method using the Theater object</a:t>
            </a:r>
            <a:r>
              <a:rPr lang="en-US" dirty="0" smtClean="0">
                <a:latin typeface="Arial" charset="0"/>
                <a:cs typeface="Arial" charset="0"/>
              </a:rPr>
              <a:t>.</a:t>
            </a:r>
          </a:p>
          <a:p>
            <a:pPr marL="866549" indent="-349415" fontAlgn="base">
              <a:spcBef>
                <a:spcPct val="0"/>
              </a:spcBef>
              <a:spcAft>
                <a:spcPct val="0"/>
              </a:spcAft>
              <a:buFont typeface="+mj-lt"/>
              <a:buAutoNum type="arabicPeriod" startAt="5"/>
            </a:pPr>
            <a:r>
              <a:rPr lang="en-US" dirty="0" smtClean="0">
                <a:latin typeface="Arial" charset="0"/>
                <a:cs typeface="Arial" charset="0"/>
              </a:rPr>
              <a:t>Run CodingtonDemo.Java.</a:t>
            </a:r>
            <a:endParaRPr lang="en-US" dirty="0">
              <a:latin typeface="Arial" charset="0"/>
              <a:cs typeface="Arial" charset="0"/>
            </a:endParaRPr>
          </a:p>
          <a:p>
            <a:pPr lvl="1"/>
            <a:endParaRPr lang="en-GB" b="1" dirty="0"/>
          </a:p>
          <a:p>
            <a:pPr marL="0" lvl="1"/>
            <a:r>
              <a:rPr lang="en-GB" b="1" dirty="0"/>
              <a:t>Participant Notes:</a:t>
            </a:r>
          </a:p>
          <a:p>
            <a:pPr marL="174708" lvl="1" indent="-174708">
              <a:buFont typeface="Arial" pitchFamily="34" charset="0"/>
              <a:buChar char="•"/>
              <a:defRPr/>
            </a:pPr>
            <a:r>
              <a:rPr lang="en-US" dirty="0"/>
              <a:t>Pay attention as your faculty </a:t>
            </a:r>
            <a:r>
              <a:rPr lang="en-US" dirty="0" smtClean="0"/>
              <a:t>member continues to demonstrate </a:t>
            </a:r>
            <a:r>
              <a:rPr lang="en-US" dirty="0"/>
              <a:t>how to </a:t>
            </a:r>
            <a:r>
              <a:rPr lang="en-US" dirty="0" smtClean="0"/>
              <a:t>establish a composition</a:t>
            </a:r>
            <a:r>
              <a:rPr lang="en-US" baseline="0" dirty="0" smtClean="0"/>
              <a:t> relationship</a:t>
            </a:r>
            <a:r>
              <a:rPr lang="en-US" dirty="0" smtClean="0"/>
              <a:t>.</a:t>
            </a:r>
            <a:endParaRPr lang="en-US" dirty="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45</a:t>
            </a:fld>
            <a:endParaRPr lang="en-GB"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Notes Placeholder 2"/>
          <p:cNvSpPr>
            <a:spLocks noGrp="1"/>
          </p:cNvSpPr>
          <p:nvPr>
            <p:ph type="body" idx="1"/>
          </p:nvPr>
        </p:nvSpPr>
        <p:spPr>
          <a:xfrm>
            <a:off x="683325" y="4391394"/>
            <a:ext cx="5140749" cy="4184344"/>
          </a:xfrm>
          <a:noFill/>
          <a:ln w="9525"/>
        </p:spPr>
        <p:txBody>
          <a:bodyPr/>
          <a:lstStyle/>
          <a:p>
            <a:r>
              <a:rPr lang="en-GB" b="1" dirty="0" smtClean="0"/>
              <a:t>Faculty Notes:</a:t>
            </a:r>
          </a:p>
          <a:p>
            <a:r>
              <a:rPr lang="en-GB" dirty="0" smtClean="0"/>
              <a:t>This </a:t>
            </a:r>
            <a:r>
              <a:rPr lang="en-GB" dirty="0"/>
              <a:t>activity extends the skills acquired through the individual See it / Try it coding demonstration and practice sessions.</a:t>
            </a:r>
          </a:p>
          <a:p>
            <a:pPr marL="183717" lvl="1" indent="-91859" eaLnBrk="0" fontAlgn="base" hangingPunct="0">
              <a:spcBef>
                <a:spcPct val="30000"/>
              </a:spcBef>
              <a:buFont typeface="Arial" pitchFamily="34" charset="0"/>
              <a:buChar char="•"/>
              <a:defRPr/>
            </a:pPr>
            <a:r>
              <a:rPr lang="en-GB" dirty="0">
                <a:latin typeface="Arial" charset="0"/>
              </a:rPr>
              <a:t>Introduce the objectives of the activity. </a:t>
            </a:r>
          </a:p>
          <a:p>
            <a:pPr marL="183717" lvl="1" indent="-91859" eaLnBrk="0" fontAlgn="base" hangingPunct="0">
              <a:spcBef>
                <a:spcPct val="30000"/>
              </a:spcBef>
              <a:buFont typeface="Arial" pitchFamily="34" charset="0"/>
              <a:buChar char="•"/>
              <a:defRPr/>
            </a:pPr>
            <a:r>
              <a:rPr lang="en-GB" dirty="0">
                <a:latin typeface="Arial" charset="0"/>
              </a:rPr>
              <a:t>You may choose to briefly review the activity instructions once participants have navigated to the instructions location (consult your faculty guide).</a:t>
            </a:r>
          </a:p>
          <a:p>
            <a:pPr marL="183717" lvl="1" indent="-91859" eaLnBrk="0" fontAlgn="base" hangingPunct="0">
              <a:spcBef>
                <a:spcPct val="30000"/>
              </a:spcBef>
              <a:buFont typeface="Arial" pitchFamily="34" charset="0"/>
              <a:buChar char="•"/>
              <a:defRPr/>
            </a:pPr>
            <a:r>
              <a:rPr lang="en-GB" dirty="0">
                <a:latin typeface="Arial" charset="0"/>
              </a:rPr>
              <a:t>The suggested duration </a:t>
            </a:r>
            <a:r>
              <a:rPr lang="en-GB" dirty="0" smtClean="0">
                <a:latin typeface="Arial" charset="0"/>
              </a:rPr>
              <a:t>is 15  minutes</a:t>
            </a:r>
            <a:r>
              <a:rPr lang="en-GB" dirty="0">
                <a:latin typeface="Arial" charset="0"/>
              </a:rPr>
              <a:t>. </a:t>
            </a:r>
            <a:r>
              <a:rPr lang="en-GB" dirty="0" smtClean="0">
                <a:latin typeface="Arial" charset="0"/>
              </a:rPr>
              <a:t>Conclude the activity early if participants complete the activity.</a:t>
            </a:r>
            <a:endParaRPr lang="en-GB" dirty="0">
              <a:latin typeface="Arial" charset="0"/>
            </a:endParaRPr>
          </a:p>
          <a:p>
            <a:pPr marL="87349"/>
            <a:endParaRPr lang="en-GB" dirty="0" smtClean="0"/>
          </a:p>
          <a:p>
            <a:r>
              <a:rPr lang="en-GB" b="1" dirty="0" smtClean="0"/>
              <a:t>Participant Notes:</a:t>
            </a:r>
          </a:p>
          <a:p>
            <a:pPr marL="174698" indent="-174698"/>
            <a:r>
              <a:rPr lang="en-US" dirty="0"/>
              <a:t>Navigate to the Module </a:t>
            </a:r>
            <a:r>
              <a:rPr lang="en-US" dirty="0" smtClean="0"/>
              <a:t>10, </a:t>
            </a:r>
            <a:r>
              <a:rPr lang="en-US" dirty="0"/>
              <a:t>Activity </a:t>
            </a:r>
            <a:r>
              <a:rPr lang="en-US" dirty="0" smtClean="0"/>
              <a:t>2 </a:t>
            </a:r>
            <a:r>
              <a:rPr lang="en-US" dirty="0"/>
              <a:t>page on the course web site.</a:t>
            </a:r>
          </a:p>
          <a:p>
            <a:pPr marL="174698" indent="-174698"/>
            <a:r>
              <a:rPr lang="en-US" dirty="0" smtClean="0"/>
              <a:t>Follow </a:t>
            </a:r>
            <a:r>
              <a:rPr lang="en-US" dirty="0"/>
              <a:t>the instructions provided on the web page to complete the activity</a:t>
            </a:r>
            <a:r>
              <a:rPr lang="en-US" dirty="0" smtClean="0"/>
              <a:t>.</a:t>
            </a:r>
          </a:p>
        </p:txBody>
      </p:sp>
      <p:sp>
        <p:nvSpPr>
          <p:cNvPr id="98306" name="Slide Image Placeholder 4"/>
          <p:cNvSpPr>
            <a:spLocks noGrp="1" noRot="1" noChangeAspect="1"/>
          </p:cNvSpPr>
          <p:nvPr>
            <p:ph type="sldImg"/>
          </p:nvPr>
        </p:nvSpPr>
        <p:spPr>
          <a:ln/>
        </p:spPr>
      </p:sp>
      <p:sp>
        <p:nvSpPr>
          <p:cNvPr id="98307"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GB" dirty="0" smtClean="0">
                <a:solidFill>
                  <a:prstClr val="black"/>
                </a:solidFill>
              </a:rPr>
              <a:t>Copyright © Accenture 2012</a:t>
            </a:r>
          </a:p>
        </p:txBody>
      </p:sp>
      <p:sp>
        <p:nvSpPr>
          <p:cNvPr id="98308"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EE6DBF1-DDCB-4F2C-B272-B9EDFC5B5041}" type="slidenum">
              <a:rPr lang="en-GB" smtClean="0">
                <a:solidFill>
                  <a:prstClr val="black"/>
                </a:solidFill>
              </a:rPr>
              <a:pPr/>
              <a:t>46</a:t>
            </a:fld>
            <a:endParaRPr lang="en-GB" dirty="0" smtClean="0">
              <a:solidFill>
                <a:prstClr val="black"/>
              </a:solidFill>
            </a:endParaRPr>
          </a:p>
        </p:txBody>
      </p:sp>
      <p:sp>
        <p:nvSpPr>
          <p:cNvPr id="98309" name="Header Placeholder 6"/>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r>
              <a:rPr lang="en-US" smtClean="0">
                <a:solidFill>
                  <a:prstClr val="black"/>
                </a:solidFill>
              </a:rPr>
              <a:t>ADF 2.0: Java: Java Programming: Inheritance</a:t>
            </a:r>
            <a:endParaRPr lang="en-GB" dirty="0" smtClean="0">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r>
              <a:rPr lang="en-GB" dirty="0" smtClean="0"/>
              <a:t>Review information on the slide and in participant notes.</a:t>
            </a:r>
          </a:p>
          <a:p>
            <a:pPr defTabSz="931774">
              <a:defRPr/>
            </a:pPr>
            <a:r>
              <a:rPr lang="en-GB" dirty="0"/>
              <a:t>Animation on Slide:</a:t>
            </a:r>
            <a:endParaRPr lang="en-US" dirty="0"/>
          </a:p>
          <a:p>
            <a:r>
              <a:rPr lang="en-GB" dirty="0"/>
              <a:t>Question appears on slide launch</a:t>
            </a:r>
            <a:endParaRPr lang="en-US" dirty="0"/>
          </a:p>
          <a:p>
            <a:r>
              <a:rPr lang="en-GB" dirty="0"/>
              <a:t>On Click: Response to the question appears.</a:t>
            </a:r>
            <a:endParaRPr lang="en-GB" dirty="0" smtClean="0"/>
          </a:p>
          <a:p>
            <a:pPr lvl="1">
              <a:buNone/>
            </a:pPr>
            <a:endParaRPr lang="en-GB" dirty="0" smtClean="0"/>
          </a:p>
          <a:p>
            <a:pPr lvl="1"/>
            <a:endParaRPr lang="en-GB" dirty="0" smtClean="0"/>
          </a:p>
          <a:p>
            <a:r>
              <a:rPr lang="en-GB" b="1" dirty="0" smtClean="0"/>
              <a:t>Participant Notes:</a:t>
            </a:r>
          </a:p>
          <a:p>
            <a:r>
              <a:rPr lang="en-US" dirty="0" smtClean="0"/>
              <a:t>A role sometimes is confused with an is-a relationship. </a:t>
            </a:r>
          </a:p>
          <a:p>
            <a:pPr marL="186355" indent="-93177">
              <a:buFont typeface="Arial" pitchFamily="34" charset="0"/>
              <a:buChar char="•"/>
            </a:pPr>
            <a:r>
              <a:rPr lang="en-US" dirty="0" smtClean="0"/>
              <a:t>For example, given the class Employee, it would not be a good idea to model classes like manager and clerk as subclasses of Employee.</a:t>
            </a:r>
          </a:p>
          <a:p>
            <a:pPr marL="264628" indent="-82296">
              <a:buFont typeface="Courier New" pitchFamily="49" charset="0"/>
              <a:buChar char="o"/>
            </a:pPr>
            <a:r>
              <a:rPr lang="en-US" dirty="0" smtClean="0"/>
              <a:t>Changing roles would involve a new object to represent the new role every time a change occurs.</a:t>
            </a:r>
          </a:p>
          <a:p>
            <a:pPr marL="186355" indent="-93177">
              <a:buFont typeface="Arial" pitchFamily="34" charset="0"/>
              <a:buChar char="•"/>
            </a:pPr>
            <a:r>
              <a:rPr lang="en-US" dirty="0" smtClean="0"/>
              <a:t>Code reuse is best achieved by composition when there is no is-a relationship. </a:t>
            </a:r>
          </a:p>
          <a:p>
            <a:endParaRPr lang="en-US" dirty="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47</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r>
              <a:rPr lang="en-GB" dirty="0" smtClean="0"/>
              <a:t>Review information on the slide</a:t>
            </a:r>
            <a:r>
              <a:rPr lang="en-GB" baseline="0" dirty="0" smtClean="0"/>
              <a:t> </a:t>
            </a:r>
            <a:r>
              <a:rPr lang="en-GB" dirty="0" smtClean="0"/>
              <a:t>and in participant notes.</a:t>
            </a:r>
          </a:p>
          <a:p>
            <a:pPr lvl="1"/>
            <a:endParaRPr lang="en-GB" dirty="0" smtClean="0"/>
          </a:p>
          <a:p>
            <a:r>
              <a:rPr lang="en-GB" b="1" dirty="0" smtClean="0"/>
              <a:t>Participant Notes:</a:t>
            </a:r>
          </a:p>
          <a:p>
            <a:pPr marL="186355" lvl="1" indent="-93177">
              <a:buFont typeface="Arial" pitchFamily="34" charset="0"/>
              <a:buChar char="•"/>
            </a:pPr>
            <a:r>
              <a:rPr lang="en-US" b="1" dirty="0" smtClean="0"/>
              <a:t>Make sure inheritance models the is-a relationship</a:t>
            </a:r>
            <a:r>
              <a:rPr lang="en-US" dirty="0" smtClean="0"/>
              <a:t>: Inheritance should be used only when a subclass truly shares an is-a relation with the super class. For instance, a Snake is a Reptile, so inheritance would be a good choice in this situation.</a:t>
            </a:r>
          </a:p>
          <a:p>
            <a:pPr>
              <a:buFont typeface="Arial" pitchFamily="34" charset="0"/>
              <a:buChar char="•"/>
            </a:pPr>
            <a:endParaRPr lang="en-US" dirty="0" smtClean="0"/>
          </a:p>
          <a:p>
            <a:pPr marL="186355" lvl="1" indent="-93177">
              <a:buFont typeface="Arial" pitchFamily="34" charset="0"/>
              <a:buChar char="•"/>
            </a:pPr>
            <a:r>
              <a:rPr lang="en-US" b="1" dirty="0" smtClean="0"/>
              <a:t>Do not use inheritance just to get code reuse</a:t>
            </a:r>
            <a:r>
              <a:rPr lang="en-US" dirty="0" smtClean="0"/>
              <a:t>: If the primary reason for inheritance is code reuse and there is no is-a relationship between the classes in question, use composition.</a:t>
            </a:r>
          </a:p>
          <a:p>
            <a:endParaRPr lang="en-US" dirty="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48</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r>
              <a:rPr lang="en-GB" dirty="0" smtClean="0"/>
              <a:t>Answer any questions that participants have.</a:t>
            </a:r>
          </a:p>
          <a:p>
            <a:endParaRPr lang="en-GB" b="1" dirty="0" smtClean="0"/>
          </a:p>
          <a:p>
            <a:endParaRPr lang="en-GB" b="1" dirty="0" smtClean="0"/>
          </a:p>
          <a:p>
            <a:r>
              <a:rPr lang="en-GB" b="1" dirty="0" smtClean="0"/>
              <a:t>Participant Notes:</a:t>
            </a:r>
          </a:p>
          <a:p>
            <a:r>
              <a:rPr lang="en-GB" dirty="0" smtClean="0"/>
              <a:t>N/A</a:t>
            </a:r>
          </a:p>
          <a:p>
            <a:endParaRPr lang="en-GB" b="1" dirty="0" smtClean="0"/>
          </a:p>
        </p:txBody>
      </p:sp>
      <p:sp>
        <p:nvSpPr>
          <p:cNvPr id="8" name="Slide Number Placeholder 7"/>
          <p:cNvSpPr>
            <a:spLocks noGrp="1"/>
          </p:cNvSpPr>
          <p:nvPr>
            <p:ph type="sldNum" sz="quarter" idx="12"/>
          </p:nvPr>
        </p:nvSpPr>
        <p:spPr/>
        <p:txBody>
          <a:bodyPr/>
          <a:lstStyle/>
          <a:p>
            <a:fld id="{27CE0CED-C9FC-4C42-8AD7-7E9A6B171AE0}" type="slidenum">
              <a:rPr lang="en-GB" smtClean="0"/>
              <a:pPr/>
              <a:t>49</a:t>
            </a:fld>
            <a:endParaRPr lang="en-GB" dirty="0"/>
          </a:p>
        </p:txBody>
      </p:sp>
      <p:sp>
        <p:nvSpPr>
          <p:cNvPr id="9" name="Footer Placeholder 8"/>
          <p:cNvSpPr>
            <a:spLocks noGrp="1"/>
          </p:cNvSpPr>
          <p:nvPr>
            <p:ph type="ftr" sz="quarter" idx="13"/>
          </p:nvPr>
        </p:nvSpPr>
        <p:spPr/>
        <p:txBody>
          <a:bodyPr/>
          <a:lstStyle/>
          <a:p>
            <a:r>
              <a:rPr lang="en-GB" dirty="0" smtClean="0"/>
              <a:t>Copyright © Accenture 2012</a:t>
            </a:r>
            <a:endParaRPr lang="en-GB" dirty="0"/>
          </a:p>
        </p:txBody>
      </p:sp>
      <p:sp>
        <p:nvSpPr>
          <p:cNvPr id="10" name="Header Placeholder 9"/>
          <p:cNvSpPr>
            <a:spLocks noGrp="1"/>
          </p:cNvSpPr>
          <p:nvPr>
            <p:ph type="hdr" sz="quarter" idx="14"/>
          </p:nvPr>
        </p:nvSpPr>
        <p:spPr/>
        <p:txBody>
          <a:bodyPr/>
          <a:lstStyle/>
          <a:p>
            <a:r>
              <a:rPr lang="en-GB" smtClean="0"/>
              <a:t>ADF 2.0: Java: Java Programming: Inheritance</a:t>
            </a:r>
            <a:endParaRPr lang="en-GB" dirty="0"/>
          </a:p>
        </p:txBody>
      </p:sp>
      <p:sp>
        <p:nvSpPr>
          <p:cNvPr id="14" name="Slide Image Placeholder 13"/>
          <p:cNvSpPr>
            <a:spLocks noGrp="1" noRot="1" noChangeAspect="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endParaRPr lang="en-GB" dirty="0" smtClean="0"/>
          </a:p>
          <a:p>
            <a:pPr marL="0" lvl="1"/>
            <a:r>
              <a:rPr lang="en-GB" dirty="0"/>
              <a:t>Review information on the slide and in participant notes.</a:t>
            </a:r>
          </a:p>
          <a:p>
            <a:pPr lvl="1"/>
            <a:endParaRPr lang="en-GB" dirty="0" smtClean="0"/>
          </a:p>
          <a:p>
            <a:r>
              <a:rPr lang="en-GB" b="1" dirty="0" smtClean="0"/>
              <a:t>Participant Notes:</a:t>
            </a:r>
            <a:endParaRPr lang="en-US" dirty="0" smtClean="0"/>
          </a:p>
          <a:p>
            <a:pPr marL="186355" lvl="1" indent="-93177" defTabSz="931774">
              <a:defRPr/>
            </a:pPr>
            <a:r>
              <a:rPr lang="en-GB" dirty="0" smtClean="0"/>
              <a:t>To check your</a:t>
            </a:r>
            <a:r>
              <a:rPr lang="en-GB" baseline="0" dirty="0" smtClean="0"/>
              <a:t> understanding, h</a:t>
            </a:r>
            <a:r>
              <a:rPr lang="en-GB" dirty="0" smtClean="0"/>
              <a:t>ow is the finalize() method available to all Java classes?</a:t>
            </a:r>
          </a:p>
          <a:p>
            <a:pPr marL="186355" lvl="1" indent="-93177"/>
            <a:endParaRPr lang="en-US" dirty="0" smtClean="0"/>
          </a:p>
          <a:p>
            <a:pPr marL="186355" lvl="1" indent="-93177"/>
            <a:r>
              <a:rPr lang="en-US" dirty="0" smtClean="0"/>
              <a:t>Clue:</a:t>
            </a:r>
            <a:r>
              <a:rPr lang="en-US" baseline="0" dirty="0" smtClean="0"/>
              <a:t> </a:t>
            </a:r>
            <a:r>
              <a:rPr lang="en-US" dirty="0" smtClean="0"/>
              <a:t>When one class inherits from another class,</a:t>
            </a:r>
            <a:r>
              <a:rPr lang="en-US" baseline="0" dirty="0" smtClean="0"/>
              <a:t> the inheriting class receives a copy of all its non-private</a:t>
            </a:r>
            <a:r>
              <a:rPr lang="en-US" dirty="0" smtClean="0"/>
              <a:t> </a:t>
            </a:r>
            <a:r>
              <a:rPr lang="en-US" baseline="0" dirty="0" smtClean="0"/>
              <a:t>methods through inheritance.</a:t>
            </a:r>
            <a:endParaRPr lang="en-US" dirty="0" smtClean="0"/>
          </a:p>
          <a:p>
            <a:endParaRPr lang="en-US" dirty="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5</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r>
              <a:rPr lang="en-GB" dirty="0" smtClean="0"/>
              <a:t>Review information on the slide.</a:t>
            </a:r>
          </a:p>
          <a:p>
            <a:endParaRPr lang="en-GB" b="1" dirty="0" smtClean="0"/>
          </a:p>
          <a:p>
            <a:endParaRPr lang="en-GB" b="1" dirty="0" smtClean="0"/>
          </a:p>
          <a:p>
            <a:r>
              <a:rPr lang="en-GB" b="1" dirty="0" smtClean="0"/>
              <a:t>Participant Notes:</a:t>
            </a:r>
          </a:p>
          <a:p>
            <a:r>
              <a:rPr lang="en-GB" dirty="0" smtClean="0"/>
              <a:t>N/A</a:t>
            </a:r>
          </a:p>
          <a:p>
            <a:endParaRPr lang="en-GB" b="1" dirty="0" smtClean="0"/>
          </a:p>
        </p:txBody>
      </p:sp>
      <p:sp>
        <p:nvSpPr>
          <p:cNvPr id="8" name="Slide Number Placeholder 7"/>
          <p:cNvSpPr>
            <a:spLocks noGrp="1"/>
          </p:cNvSpPr>
          <p:nvPr>
            <p:ph type="sldNum" sz="quarter" idx="12"/>
          </p:nvPr>
        </p:nvSpPr>
        <p:spPr/>
        <p:txBody>
          <a:bodyPr/>
          <a:lstStyle/>
          <a:p>
            <a:fld id="{27CE0CED-C9FC-4C42-8AD7-7E9A6B171AE0}" type="slidenum">
              <a:rPr lang="en-GB" smtClean="0"/>
              <a:pPr/>
              <a:t>50</a:t>
            </a:fld>
            <a:endParaRPr lang="en-GB" dirty="0"/>
          </a:p>
        </p:txBody>
      </p:sp>
      <p:sp>
        <p:nvSpPr>
          <p:cNvPr id="9" name="Footer Placeholder 8"/>
          <p:cNvSpPr>
            <a:spLocks noGrp="1"/>
          </p:cNvSpPr>
          <p:nvPr>
            <p:ph type="ftr" sz="quarter" idx="13"/>
          </p:nvPr>
        </p:nvSpPr>
        <p:spPr/>
        <p:txBody>
          <a:bodyPr/>
          <a:lstStyle/>
          <a:p>
            <a:r>
              <a:rPr lang="en-GB" dirty="0" smtClean="0"/>
              <a:t>Copyright © Accenture 2012</a:t>
            </a:r>
            <a:endParaRPr lang="en-GB" dirty="0"/>
          </a:p>
        </p:txBody>
      </p:sp>
      <p:sp>
        <p:nvSpPr>
          <p:cNvPr id="10" name="Header Placeholder 9"/>
          <p:cNvSpPr>
            <a:spLocks noGrp="1"/>
          </p:cNvSpPr>
          <p:nvPr>
            <p:ph type="hdr" sz="quarter" idx="14"/>
          </p:nvPr>
        </p:nvSpPr>
        <p:spPr/>
        <p:txBody>
          <a:bodyPr/>
          <a:lstStyle/>
          <a:p>
            <a:r>
              <a:rPr lang="en-GB" smtClean="0"/>
              <a:t>ADF 2.0: Java: Java Programming: Inheritance</a:t>
            </a:r>
            <a:endParaRPr lang="en-GB" dirty="0"/>
          </a:p>
        </p:txBody>
      </p:sp>
      <p:sp>
        <p:nvSpPr>
          <p:cNvPr id="14" name="Slide Image Placeholder 13"/>
          <p:cNvSpPr>
            <a:spLocks noGrp="1" noRot="1" noChangeAspect="1"/>
          </p:cNvSpPr>
          <p:nvPr>
            <p:ph type="sldImg"/>
          </p:nvPr>
        </p:nvSpPr>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51</a:t>
            </a:fld>
            <a:endParaRPr lang="en-GB" dirty="0"/>
          </a:p>
        </p:txBody>
      </p:sp>
      <p:sp>
        <p:nvSpPr>
          <p:cNvPr id="13" name="Slide Image Placeholder 12"/>
          <p:cNvSpPr>
            <a:spLocks noGrp="1" noRot="1" noChangeAspect="1"/>
          </p:cNvSpPr>
          <p:nvPr>
            <p:ph type="sldImg"/>
          </p:nvPr>
        </p:nvSpPr>
        <p:spPr/>
      </p:sp>
      <p:sp>
        <p:nvSpPr>
          <p:cNvPr id="14" name="Notes Placeholder 13"/>
          <p:cNvSpPr>
            <a:spLocks noGrp="1"/>
          </p:cNvSpPr>
          <p:nvPr>
            <p:ph type="body" idx="1"/>
          </p:nvPr>
        </p:nvSpPr>
        <p:spPr/>
        <p:txBody>
          <a:bodyPr>
            <a:normAutofit/>
          </a:bodyPr>
          <a:lstStyle/>
          <a:p>
            <a:r>
              <a:rPr lang="en-GB" b="1" dirty="0" smtClean="0"/>
              <a:t>Faculty Notes:</a:t>
            </a:r>
          </a:p>
          <a:p>
            <a:pPr defTabSz="931774">
              <a:defRPr/>
            </a:pPr>
            <a:r>
              <a:rPr lang="en-GB" dirty="0" smtClean="0"/>
              <a:t>Review information on the slide.</a:t>
            </a:r>
          </a:p>
          <a:p>
            <a:endParaRPr lang="en-GB" dirty="0" smtClean="0"/>
          </a:p>
          <a:p>
            <a:endParaRPr lang="en-GB" b="1" dirty="0" smtClean="0"/>
          </a:p>
          <a:p>
            <a:endParaRPr lang="en-GB" b="1" dirty="0" smtClean="0"/>
          </a:p>
          <a:p>
            <a:r>
              <a:rPr lang="en-GB" b="1" dirty="0" smtClean="0"/>
              <a:t>Participant Notes:</a:t>
            </a:r>
          </a:p>
          <a:p>
            <a:r>
              <a:rPr lang="en-GB" dirty="0" smtClean="0"/>
              <a:t>N/A</a:t>
            </a:r>
          </a:p>
          <a:p>
            <a:endParaRPr lang="en-GB" b="1"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pPr defTabSz="931774">
              <a:defRPr/>
            </a:pPr>
            <a:r>
              <a:rPr lang="en-GB" dirty="0" smtClean="0"/>
              <a:t>Review information on the slide</a:t>
            </a:r>
            <a:r>
              <a:rPr lang="en-GB" baseline="0" dirty="0" smtClean="0"/>
              <a:t> </a:t>
            </a:r>
            <a:r>
              <a:rPr lang="en-GB" dirty="0" smtClean="0"/>
              <a:t>and in participant notes.</a:t>
            </a:r>
          </a:p>
          <a:p>
            <a:endParaRPr lang="en-GB" b="0" dirty="0" smtClean="0"/>
          </a:p>
          <a:p>
            <a:r>
              <a:rPr lang="en-GB" b="1" dirty="0" smtClean="0"/>
              <a:t>Participant Notes:</a:t>
            </a:r>
          </a:p>
          <a:p>
            <a:pPr marL="186355" indent="-93177" defTabSz="931774">
              <a:buFont typeface="Arial" pitchFamily="34" charset="0"/>
              <a:buChar char="•"/>
              <a:defRPr/>
            </a:pPr>
            <a:r>
              <a:rPr lang="en-GB" b="1" baseline="0" dirty="0" smtClean="0"/>
              <a:t>Multi-level</a:t>
            </a:r>
            <a:r>
              <a:rPr lang="en-GB" b="0" baseline="0" dirty="0" smtClean="0"/>
              <a:t> inheritance is possible in Java. </a:t>
            </a:r>
          </a:p>
          <a:p>
            <a:pPr marL="363392" lvl="1" indent="-83860" defTabSz="931774">
              <a:buFont typeface="Courier New" pitchFamily="49" charset="0"/>
              <a:buChar char="o"/>
              <a:defRPr/>
            </a:pPr>
            <a:r>
              <a:rPr lang="en-GB" b="0" baseline="0" dirty="0" smtClean="0"/>
              <a:t>For example: </a:t>
            </a:r>
            <a:r>
              <a:rPr lang="en-GB" b="0" dirty="0" smtClean="0"/>
              <a:t>Class C may inherit from Class B, which may, </a:t>
            </a:r>
            <a:r>
              <a:rPr lang="en-GB" b="0" u="sng" dirty="0" smtClean="0"/>
              <a:t>in turn</a:t>
            </a:r>
            <a:r>
              <a:rPr lang="en-GB" b="0" dirty="0" smtClean="0"/>
              <a:t>, inherit from Class A.</a:t>
            </a:r>
          </a:p>
          <a:p>
            <a:pPr marL="186355" indent="-93177">
              <a:buFont typeface="Arial" pitchFamily="34" charset="0"/>
              <a:buChar char="•"/>
            </a:pPr>
            <a:r>
              <a:rPr lang="en-GB" b="1" dirty="0" smtClean="0"/>
              <a:t>Multiple Inheritance: </a:t>
            </a:r>
            <a:r>
              <a:rPr lang="en-GB" b="0" dirty="0" smtClean="0"/>
              <a:t>When a class inherits from more than one class, the process is known as Multiple inheritance. </a:t>
            </a:r>
          </a:p>
          <a:p>
            <a:pPr marL="363392" indent="-83860">
              <a:buFont typeface="Courier New" pitchFamily="49" charset="0"/>
              <a:buChar char="o"/>
            </a:pPr>
            <a:r>
              <a:rPr lang="en-GB" dirty="0"/>
              <a:t>To avoid its inherent </a:t>
            </a:r>
            <a:r>
              <a:rPr lang="en-GB" dirty="0" smtClean="0"/>
              <a:t>complexities, multiple </a:t>
            </a:r>
            <a:r>
              <a:rPr lang="en-GB" dirty="0"/>
              <a:t>inheritance is not supported in Java. </a:t>
            </a:r>
          </a:p>
          <a:p>
            <a:pPr marL="372709"/>
            <a:r>
              <a:rPr lang="en-GB" b="0" dirty="0" smtClean="0"/>
              <a:t>For example - Class C cannot inherit from Class A and Class</a:t>
            </a:r>
            <a:r>
              <a:rPr lang="en-GB" b="0" baseline="0" dirty="0" smtClean="0"/>
              <a:t> B </a:t>
            </a:r>
            <a:r>
              <a:rPr lang="en-GB" b="0" u="sng" baseline="0" dirty="0" smtClean="0"/>
              <a:t>at the same time</a:t>
            </a:r>
            <a:r>
              <a:rPr lang="en-GB" b="0" baseline="0" dirty="0" smtClean="0"/>
              <a:t>.</a:t>
            </a:r>
          </a:p>
          <a:p>
            <a:pPr marL="186355" indent="-93177">
              <a:buFont typeface="Arial" pitchFamily="34" charset="0"/>
              <a:buChar char="•"/>
            </a:pPr>
            <a:endParaRPr lang="en-GB" b="0" baseline="0" dirty="0" smtClean="0"/>
          </a:p>
          <a:p>
            <a:pPr marL="186355" indent="-93177">
              <a:buFont typeface="Arial" pitchFamily="34" charset="0"/>
              <a:buChar char="•"/>
            </a:pPr>
            <a:endParaRPr lang="en-GB" b="0" dirty="0" smtClean="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6</a:t>
            </a:fld>
            <a:endParaRPr lang="en-GB" dirty="0"/>
          </a:p>
        </p:txBody>
      </p:sp>
      <p:sp>
        <p:nvSpPr>
          <p:cNvPr id="12" name="Slide Image Placeholder 11"/>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TextEdit="1"/>
          </p:cNvSpPr>
          <p:nvPr>
            <p:ph type="sldImg"/>
          </p:nvPr>
        </p:nvSpPr>
        <p:spPr bwMode="auto">
          <a:noFill/>
          <a:ln>
            <a:solidFill>
              <a:srgbClr val="000000"/>
            </a:solidFill>
            <a:miter lim="800000"/>
            <a:headEnd/>
            <a:tailEnd/>
          </a:ln>
        </p:spPr>
      </p:sp>
      <p:sp>
        <p:nvSpPr>
          <p:cNvPr id="55298" name="Rectangle 3"/>
          <p:cNvSpPr>
            <a:spLocks noGrp="1"/>
          </p:cNvSpPr>
          <p:nvPr>
            <p:ph type="body" idx="1"/>
          </p:nvPr>
        </p:nvSpPr>
        <p:spPr bwMode="auto">
          <a:noFill/>
        </p:spPr>
        <p:txBody>
          <a:bodyPr wrap="square" numCol="1" anchor="t" anchorCtr="0" compatLnSpc="1">
            <a:prstTxWarp prst="textNoShape">
              <a:avLst/>
            </a:prstTxWarp>
          </a:bodyPr>
          <a:lstStyle/>
          <a:p>
            <a:r>
              <a:rPr lang="en-GB" b="1" dirty="0" smtClean="0"/>
              <a:t>Faculty Notes:</a:t>
            </a:r>
          </a:p>
          <a:p>
            <a:pPr marL="0" lvl="1" defTabSz="931774">
              <a:defRPr/>
            </a:pPr>
            <a:r>
              <a:rPr lang="en-US" dirty="0"/>
              <a:t>The fully annotated demonstration code is found in the Faculty Guide.  You may use this to guide you through the demo.  However, for the purposes of the demonstration, please create new code from scratch while sharing your screen with the entire class and talking through each step. </a:t>
            </a:r>
          </a:p>
          <a:p>
            <a:pPr marL="0" lvl="1" defTabSz="931774">
              <a:defRPr/>
            </a:pPr>
            <a:endParaRPr lang="en-US" dirty="0"/>
          </a:p>
          <a:p>
            <a:pPr marL="94947" lvl="1" indent="-94947">
              <a:buFont typeface="Arial" pitchFamily="34" charset="0"/>
              <a:buChar char="•"/>
              <a:defRPr/>
            </a:pPr>
            <a:r>
              <a:rPr lang="en-US" dirty="0"/>
              <a:t>Demonstrate the </a:t>
            </a:r>
            <a:r>
              <a:rPr lang="en-US" dirty="0" smtClean="0"/>
              <a:t>Java inheritance property and class extension. </a:t>
            </a:r>
          </a:p>
          <a:p>
            <a:pPr marL="404416" indent="-312209">
              <a:buFont typeface="+mj-lt"/>
              <a:buAutoNum type="arabicPeriod"/>
            </a:pPr>
            <a:r>
              <a:rPr lang="en-US" dirty="0" smtClean="0"/>
              <a:t>Open </a:t>
            </a:r>
            <a:r>
              <a:rPr lang="en-US" dirty="0"/>
              <a:t>the project </a:t>
            </a:r>
            <a:r>
              <a:rPr lang="en-US" dirty="0" smtClean="0"/>
              <a:t>Week1n2Codebase_participant in Eclipse.</a:t>
            </a:r>
          </a:p>
          <a:p>
            <a:pPr marL="404416" indent="-312209">
              <a:buFont typeface="+mj-lt"/>
              <a:buAutoNum type="arabicPeriod"/>
            </a:pPr>
            <a:r>
              <a:rPr lang="en-US" dirty="0" smtClean="0"/>
              <a:t>Go to the src folder</a:t>
            </a:r>
          </a:p>
          <a:p>
            <a:pPr marL="404416" indent="-312209">
              <a:buFont typeface="+mj-lt"/>
              <a:buAutoNum type="arabicPeriod"/>
            </a:pPr>
            <a:r>
              <a:rPr lang="en-US" dirty="0" smtClean="0"/>
              <a:t>Open </a:t>
            </a:r>
            <a:r>
              <a:rPr lang="en-US" dirty="0"/>
              <a:t>the </a:t>
            </a:r>
            <a:r>
              <a:rPr lang="en-US" dirty="0" smtClean="0"/>
              <a:t>package</a:t>
            </a:r>
            <a:r>
              <a:rPr lang="en-US" baseline="0" dirty="0" smtClean="0"/>
              <a:t> </a:t>
            </a:r>
            <a:r>
              <a:rPr lang="en-US" dirty="0" smtClean="0"/>
              <a:t>com.accenture.adf.newcodington.module10.sample.</a:t>
            </a:r>
            <a:endParaRPr lang="en-US" dirty="0"/>
          </a:p>
          <a:p>
            <a:pPr marL="404416" indent="-312209">
              <a:buFont typeface="+mj-lt"/>
              <a:buAutoNum type="arabicPeriod" startAt="4"/>
            </a:pPr>
            <a:r>
              <a:rPr lang="en-US" dirty="0" smtClean="0"/>
              <a:t>Per the UML diagram specifications, create </a:t>
            </a:r>
            <a:r>
              <a:rPr lang="en-US" dirty="0"/>
              <a:t>a new </a:t>
            </a:r>
            <a:r>
              <a:rPr lang="en-US" dirty="0" smtClean="0"/>
              <a:t>class: </a:t>
            </a:r>
            <a:r>
              <a:rPr lang="en-US" dirty="0"/>
              <a:t>Employee.</a:t>
            </a:r>
          </a:p>
          <a:p>
            <a:pPr marL="870302" lvl="1" indent="-312209">
              <a:buFont typeface="+mj-lt"/>
              <a:buAutoNum type="alphaLcParenR"/>
            </a:pPr>
            <a:r>
              <a:rPr lang="en-US" dirty="0"/>
              <a:t>Declare variables for id, ename, email, and </a:t>
            </a:r>
            <a:r>
              <a:rPr lang="en-US" dirty="0" err="1" smtClean="0"/>
              <a:t>vacationDays</a:t>
            </a:r>
            <a:r>
              <a:rPr lang="en-US" dirty="0" smtClean="0"/>
              <a:t>.</a:t>
            </a:r>
          </a:p>
          <a:p>
            <a:pPr marL="870302" lvl="1" indent="-312209">
              <a:buFont typeface="+mj-lt"/>
              <a:buAutoNum type="alphaLcParenR"/>
            </a:pPr>
            <a:r>
              <a:rPr lang="en-US" dirty="0" smtClean="0"/>
              <a:t>Create </a:t>
            </a:r>
            <a:r>
              <a:rPr lang="en-US" dirty="0"/>
              <a:t>a method to print employee details.</a:t>
            </a:r>
          </a:p>
          <a:p>
            <a:pPr marL="404416" indent="-312209">
              <a:buFont typeface="+mj-lt"/>
              <a:buAutoNum type="arabicPeriod" startAt="4"/>
            </a:pPr>
            <a:r>
              <a:rPr lang="en-US" dirty="0"/>
              <a:t>Create a new class: Manager that extends the Employee </a:t>
            </a:r>
            <a:r>
              <a:rPr lang="en-US" dirty="0" smtClean="0"/>
              <a:t>class.</a:t>
            </a:r>
            <a:endParaRPr lang="en-US" dirty="0"/>
          </a:p>
          <a:p>
            <a:pPr marL="870302" lvl="1" indent="-312209">
              <a:buFont typeface="+mj-lt"/>
              <a:buAutoNum type="alphaLcParenR"/>
            </a:pPr>
            <a:r>
              <a:rPr lang="en-US" dirty="0"/>
              <a:t>Declare a variable for </a:t>
            </a:r>
            <a:r>
              <a:rPr lang="en-US" dirty="0" smtClean="0"/>
              <a:t>the number </a:t>
            </a:r>
            <a:r>
              <a:rPr lang="en-US" dirty="0"/>
              <a:t>of reportees.</a:t>
            </a:r>
          </a:p>
          <a:p>
            <a:pPr marL="404416" indent="-312209">
              <a:buFont typeface="+mj-lt"/>
              <a:buAutoNum type="arabicPeriod" startAt="4"/>
            </a:pPr>
            <a:r>
              <a:rPr lang="en-US" dirty="0"/>
              <a:t>R</a:t>
            </a:r>
            <a:r>
              <a:rPr lang="en-US" dirty="0" smtClean="0"/>
              <a:t>un CompanyDemo.java.</a:t>
            </a:r>
          </a:p>
          <a:p>
            <a:pPr marL="404416" indent="-312209">
              <a:buFont typeface="+mj-lt"/>
              <a:buAutoNum type="arabicPeriod" startAt="4"/>
            </a:pPr>
            <a:endParaRPr lang="en-US" dirty="0" smtClean="0"/>
          </a:p>
          <a:p>
            <a:pPr marL="0" lvl="1"/>
            <a:endParaRPr lang="en-GB" b="1" dirty="0" smtClean="0"/>
          </a:p>
          <a:p>
            <a:pPr marL="0" lvl="1"/>
            <a:r>
              <a:rPr lang="en-GB" b="1" dirty="0" smtClean="0"/>
              <a:t>Participant Notes:</a:t>
            </a:r>
          </a:p>
          <a:p>
            <a:pPr marL="174708" lvl="1" indent="-174708">
              <a:buFont typeface="Arial" pitchFamily="34" charset="0"/>
              <a:buChar char="•"/>
              <a:defRPr/>
            </a:pPr>
            <a:r>
              <a:rPr lang="en-US" dirty="0"/>
              <a:t>Pay attention as your faculty member d</a:t>
            </a:r>
            <a:r>
              <a:rPr lang="en-US" dirty="0" smtClean="0"/>
              <a:t>emonstrates </a:t>
            </a:r>
            <a:r>
              <a:rPr lang="en-US" dirty="0"/>
              <a:t>the Java inheritance property and class </a:t>
            </a:r>
            <a:r>
              <a:rPr lang="en-US" dirty="0" smtClean="0"/>
              <a:t>extension.</a:t>
            </a:r>
            <a:r>
              <a:rPr lang="en-US" dirty="0"/>
              <a:t> You will be asked to use </a:t>
            </a:r>
            <a:r>
              <a:rPr lang="en-US" dirty="0" smtClean="0"/>
              <a:t>the </a:t>
            </a:r>
            <a:r>
              <a:rPr lang="en-US" dirty="0"/>
              <a:t>Java inheritance property and class extension </a:t>
            </a:r>
            <a:r>
              <a:rPr lang="en-US" dirty="0" smtClean="0"/>
              <a:t>after </a:t>
            </a:r>
            <a:r>
              <a:rPr lang="en-US" dirty="0"/>
              <a:t>this demonstration</a:t>
            </a:r>
            <a:r>
              <a:rPr lang="en-US" dirty="0" smtClean="0"/>
              <a:t>.</a:t>
            </a:r>
            <a:endParaRPr lang="en-GB" b="1" dirty="0" smtClean="0"/>
          </a:p>
        </p:txBody>
      </p:sp>
      <p:sp>
        <p:nvSpPr>
          <p:cNvPr id="5" name="Header Placeholder 3"/>
          <p:cNvSpPr>
            <a:spLocks noGrp="1"/>
          </p:cNvSpPr>
          <p:nvPr>
            <p:ph type="hdr" sz="quarter"/>
          </p:nvPr>
        </p:nvSpPr>
        <p:spPr>
          <a:xfrm>
            <a:off x="0" y="0"/>
            <a:ext cx="3037840" cy="464820"/>
          </a:xfrm>
        </p:spPr>
        <p:txBody>
          <a:bodyPr/>
          <a:lstStyle/>
          <a:p>
            <a:r>
              <a:rPr lang="en-GB" smtClean="0"/>
              <a:t>ADF 2.0: Java: Java Programming: Inheritance</a:t>
            </a:r>
            <a:endParaRPr lang="en-GB" dirty="0"/>
          </a:p>
        </p:txBody>
      </p:sp>
      <p:sp>
        <p:nvSpPr>
          <p:cNvPr id="6" name="Footer Placeholder 5"/>
          <p:cNvSpPr>
            <a:spLocks noGrp="1"/>
          </p:cNvSpPr>
          <p:nvPr>
            <p:ph type="ftr" sz="quarter" idx="4"/>
          </p:nvPr>
        </p:nvSpPr>
        <p:spPr>
          <a:xfrm>
            <a:off x="0" y="8829967"/>
            <a:ext cx="3037840" cy="464820"/>
          </a:xfrm>
        </p:spPr>
        <p:txBody>
          <a:bodyPr/>
          <a:lstStyle/>
          <a:p>
            <a:r>
              <a:rPr lang="en-GB" dirty="0" smtClean="0"/>
              <a:t>Copyright © Accenture 2012</a:t>
            </a:r>
            <a:endParaRPr lang="en-GB" dirty="0"/>
          </a:p>
        </p:txBody>
      </p:sp>
      <p:sp>
        <p:nvSpPr>
          <p:cNvPr id="7" name="Slide Number Placeholder 6"/>
          <p:cNvSpPr>
            <a:spLocks noGrp="1"/>
          </p:cNvSpPr>
          <p:nvPr>
            <p:ph type="sldNum" sz="quarter" idx="5"/>
          </p:nvPr>
        </p:nvSpPr>
        <p:spPr>
          <a:xfrm>
            <a:off x="3970938" y="8829967"/>
            <a:ext cx="3037840" cy="464820"/>
          </a:xfrm>
        </p:spPr>
        <p:txBody>
          <a:bodyPr/>
          <a:lstStyle/>
          <a:p>
            <a:fld id="{27CE0CED-C9FC-4C42-8AD7-7E9A6B171AE0}" type="slidenum">
              <a:rPr lang="en-GB" smtClean="0"/>
              <a:pPr/>
              <a:t>7</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TextEdit="1"/>
          </p:cNvSpPr>
          <p:nvPr>
            <p:ph type="sldImg"/>
          </p:nvPr>
        </p:nvSpPr>
        <p:spPr bwMode="auto">
          <a:noFill/>
          <a:ln>
            <a:solidFill>
              <a:srgbClr val="000000"/>
            </a:solidFill>
            <a:miter lim="800000"/>
            <a:headEnd/>
            <a:tailEnd/>
          </a:ln>
        </p:spPr>
      </p:sp>
      <p:sp>
        <p:nvSpPr>
          <p:cNvPr id="5734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b="1" dirty="0" smtClean="0">
                <a:latin typeface="Arial" charset="0"/>
                <a:cs typeface="Arial" charset="0"/>
              </a:rPr>
              <a:t>Faculty</a:t>
            </a:r>
            <a:r>
              <a:rPr lang="en-US" b="1" baseline="0" dirty="0" smtClean="0">
                <a:latin typeface="Arial" charset="0"/>
                <a:cs typeface="Arial" charset="0"/>
              </a:rPr>
              <a:t> </a:t>
            </a:r>
            <a:r>
              <a:rPr lang="en-US" b="1" dirty="0" smtClean="0">
                <a:latin typeface="Arial" charset="0"/>
                <a:cs typeface="Arial" charset="0"/>
              </a:rPr>
              <a:t>Notes: </a:t>
            </a:r>
          </a:p>
          <a:p>
            <a:pPr eaLnBrk="1" hangingPunct="1"/>
            <a:r>
              <a:rPr lang="en-US" b="0" dirty="0" smtClean="0"/>
              <a:t>The fully annotated solution code is found in the Faculty Guide.</a:t>
            </a:r>
            <a:endParaRPr lang="en-GB" b="1" dirty="0" smtClean="0"/>
          </a:p>
          <a:p>
            <a:pPr marL="178027" indent="-178027">
              <a:buFont typeface="Arial" pitchFamily="34" charset="0"/>
              <a:buChar char="•"/>
            </a:pPr>
            <a:r>
              <a:rPr lang="en-GB" dirty="0" smtClean="0"/>
              <a:t>Present the task that participants must try themselves.</a:t>
            </a:r>
          </a:p>
          <a:p>
            <a:pPr marL="178027" indent="-178027">
              <a:buFont typeface="Arial" pitchFamily="34" charset="0"/>
              <a:buChar char="•"/>
            </a:pPr>
            <a:r>
              <a:rPr lang="en-GB" baseline="0" dirty="0" smtClean="0"/>
              <a:t>Walk</a:t>
            </a:r>
            <a:r>
              <a:rPr lang="en-GB" dirty="0" smtClean="0"/>
              <a:t> around the room in case anyone needs assistance.</a:t>
            </a:r>
          </a:p>
          <a:p>
            <a:pPr lvl="2" eaLnBrk="1" hangingPunct="1"/>
            <a:endParaRPr lang="en-US" dirty="0" smtClean="0">
              <a:latin typeface="Arial" charset="0"/>
              <a:cs typeface="Arial" charset="0"/>
            </a:endParaRPr>
          </a:p>
          <a:p>
            <a:pPr eaLnBrk="1" hangingPunct="1"/>
            <a:r>
              <a:rPr lang="en-US" b="1" dirty="0" smtClean="0">
                <a:latin typeface="Arial" charset="0"/>
                <a:cs typeface="Arial" charset="0"/>
              </a:rPr>
              <a:t>Participant Notes:</a:t>
            </a:r>
          </a:p>
          <a:p>
            <a:pPr marL="93177" lvl="1" indent="-186355" defTabSz="931774">
              <a:buFont typeface="Arial" pitchFamily="34" charset="0"/>
              <a:buChar char="•"/>
              <a:defRPr/>
            </a:pPr>
            <a:r>
              <a:rPr lang="en-US" dirty="0"/>
              <a:t>Use the Java inheritance property and class extension.</a:t>
            </a:r>
            <a:endParaRPr lang="en-US" b="1" dirty="0" smtClean="0">
              <a:latin typeface="Arial" charset="0"/>
              <a:cs typeface="Arial" charset="0"/>
            </a:endParaRPr>
          </a:p>
          <a:p>
            <a:pPr marL="404416" indent="-312209">
              <a:buFont typeface="+mj-lt"/>
              <a:buAutoNum type="arabicPeriod"/>
            </a:pPr>
            <a:r>
              <a:rPr lang="en-US" dirty="0" smtClean="0"/>
              <a:t>Open the project Week1n2Codebase_participant in Eclipse.</a:t>
            </a:r>
          </a:p>
          <a:p>
            <a:pPr marL="404416" indent="-312209">
              <a:buFont typeface="+mj-lt"/>
              <a:buAutoNum type="arabicPeriod"/>
            </a:pPr>
            <a:r>
              <a:rPr lang="en-US" dirty="0" smtClean="0"/>
              <a:t>Go to the src folder</a:t>
            </a:r>
          </a:p>
          <a:p>
            <a:pPr marL="404416" indent="-312209">
              <a:buFont typeface="+mj-lt"/>
              <a:buAutoNum type="arabicPeriod"/>
            </a:pPr>
            <a:r>
              <a:rPr lang="en-US" dirty="0" smtClean="0"/>
              <a:t>Open the package</a:t>
            </a:r>
            <a:r>
              <a:rPr lang="en-US" baseline="0" dirty="0" smtClean="0"/>
              <a:t> </a:t>
            </a:r>
            <a:r>
              <a:rPr lang="en-US" dirty="0" smtClean="0"/>
              <a:t>com.accenture.adf.newcodington.module10.sample.</a:t>
            </a:r>
          </a:p>
          <a:p>
            <a:pPr marL="404416" indent="-312209">
              <a:buFont typeface="+mj-lt"/>
              <a:buAutoNum type="arabicPeriod"/>
            </a:pPr>
            <a:r>
              <a:rPr lang="en-US" dirty="0" smtClean="0"/>
              <a:t>Per </a:t>
            </a:r>
            <a:r>
              <a:rPr lang="en-US" dirty="0"/>
              <a:t>the UML diagram specifications, </a:t>
            </a:r>
            <a:r>
              <a:rPr lang="en-US" dirty="0" smtClean="0"/>
              <a:t>create a new class: Vehicle.</a:t>
            </a:r>
          </a:p>
          <a:p>
            <a:pPr marL="870302" lvl="1" indent="-312209">
              <a:buFont typeface="+mj-lt"/>
              <a:buAutoNum type="alphaLcParenR"/>
            </a:pPr>
            <a:r>
              <a:rPr lang="en-US" dirty="0" smtClean="0"/>
              <a:t>Declare variables for doors, seats, and wheels.</a:t>
            </a:r>
          </a:p>
          <a:p>
            <a:pPr marL="870302" lvl="1" indent="-312209">
              <a:buFont typeface="+mj-lt"/>
              <a:buAutoNum type="alphaLcParenR"/>
            </a:pPr>
            <a:r>
              <a:rPr lang="en-US" dirty="0" smtClean="0"/>
              <a:t>Create setters and getters for the variables.</a:t>
            </a:r>
          </a:p>
          <a:p>
            <a:pPr marL="870302" lvl="1" indent="-312209">
              <a:buFont typeface="+mj-lt"/>
              <a:buAutoNum type="alphaLcParenR"/>
            </a:pPr>
            <a:r>
              <a:rPr lang="en-US" dirty="0" smtClean="0"/>
              <a:t>Create two constructors: a default constructor and a constructor that </a:t>
            </a:r>
            <a:r>
              <a:rPr lang="en-US" dirty="0" smtClean="0">
                <a:latin typeface="Arial" charset="0"/>
                <a:cs typeface="Arial" charset="0"/>
              </a:rPr>
              <a:t>receives the number of doors, number of seats and the number of wheels as input.</a:t>
            </a:r>
          </a:p>
          <a:p>
            <a:pPr marL="870302" lvl="1" indent="-312209">
              <a:buFont typeface="+mj-lt"/>
              <a:buAutoNum type="alphaLcParenR"/>
            </a:pPr>
            <a:r>
              <a:rPr lang="en-US" dirty="0" smtClean="0"/>
              <a:t>Create a method to display a message: ‘Driving Vehicle’.</a:t>
            </a:r>
          </a:p>
          <a:p>
            <a:pPr marL="404416" indent="-312209">
              <a:buFont typeface="+mj-lt"/>
              <a:buAutoNum type="arabicPeriod"/>
            </a:pPr>
            <a:r>
              <a:rPr lang="en-US" dirty="0"/>
              <a:t>Per the UML diagram specifications, </a:t>
            </a:r>
            <a:r>
              <a:rPr lang="en-US" dirty="0" smtClean="0"/>
              <a:t>create a new class: Car that extends the vehicle class and inherits the Vehicle class properties.</a:t>
            </a:r>
          </a:p>
          <a:p>
            <a:pPr marL="404416" indent="-312209">
              <a:buFont typeface="+mj-lt"/>
              <a:buAutoNum type="arabicPeriod"/>
            </a:pPr>
            <a:r>
              <a:rPr lang="en-US" dirty="0" smtClean="0"/>
              <a:t>Run ParkingTryIt.java</a:t>
            </a:r>
            <a:r>
              <a:rPr lang="en-US" dirty="0" smtClean="0">
                <a:latin typeface="Arial" charset="0"/>
                <a:cs typeface="Arial" charset="0"/>
              </a:rPr>
              <a:t>.</a:t>
            </a:r>
          </a:p>
          <a:p>
            <a:endParaRPr lang="en-US" dirty="0" smtClean="0">
              <a:latin typeface="Arial" charset="0"/>
              <a:cs typeface="Arial" charset="0"/>
            </a:endParaRPr>
          </a:p>
        </p:txBody>
      </p:sp>
      <p:sp>
        <p:nvSpPr>
          <p:cNvPr id="4" name="Header Placeholder 3"/>
          <p:cNvSpPr>
            <a:spLocks noGrp="1"/>
          </p:cNvSpPr>
          <p:nvPr>
            <p:ph type="hdr" sz="quarter"/>
          </p:nvPr>
        </p:nvSpPr>
        <p:spPr>
          <a:xfrm>
            <a:off x="0" y="0"/>
            <a:ext cx="3037840" cy="464820"/>
          </a:xfrm>
        </p:spPr>
        <p:txBody>
          <a:bodyPr/>
          <a:lstStyle/>
          <a:p>
            <a:r>
              <a:rPr lang="en-GB" smtClean="0"/>
              <a:t>ADF 2.0: Java: Java Programming: Inheritance</a:t>
            </a:r>
            <a:endParaRPr lang="en-GB" dirty="0"/>
          </a:p>
        </p:txBody>
      </p:sp>
      <p:sp>
        <p:nvSpPr>
          <p:cNvPr id="5" name="Footer Placeholder 5"/>
          <p:cNvSpPr>
            <a:spLocks noGrp="1"/>
          </p:cNvSpPr>
          <p:nvPr>
            <p:ph type="ftr" sz="quarter" idx="4"/>
          </p:nvPr>
        </p:nvSpPr>
        <p:spPr>
          <a:xfrm>
            <a:off x="0" y="8829967"/>
            <a:ext cx="3037840" cy="464820"/>
          </a:xfrm>
        </p:spPr>
        <p:txBody>
          <a:bodyPr/>
          <a:lstStyle/>
          <a:p>
            <a:r>
              <a:rPr lang="en-GB" dirty="0" smtClean="0"/>
              <a:t>Copyright © Accenture 2012</a:t>
            </a:r>
            <a:endParaRPr lang="en-GB" dirty="0"/>
          </a:p>
        </p:txBody>
      </p:sp>
      <p:sp>
        <p:nvSpPr>
          <p:cNvPr id="6" name="Slide Number Placeholder 6"/>
          <p:cNvSpPr>
            <a:spLocks noGrp="1"/>
          </p:cNvSpPr>
          <p:nvPr>
            <p:ph type="sldNum" sz="quarter" idx="5"/>
          </p:nvPr>
        </p:nvSpPr>
        <p:spPr>
          <a:xfrm>
            <a:off x="3970938" y="8848559"/>
            <a:ext cx="3037840" cy="464820"/>
          </a:xfrm>
        </p:spPr>
        <p:txBody>
          <a:bodyPr/>
          <a:lstStyle/>
          <a:p>
            <a:fld id="{27CE0CED-C9FC-4C42-8AD7-7E9A6B171AE0}" type="slidenum">
              <a:rPr lang="en-GB" smtClean="0"/>
              <a:pPr/>
              <a:t>8</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r>
              <a:rPr lang="en-US" dirty="0" smtClean="0"/>
              <a:t>The fully annotated solution code is found in the Faculty Guide. </a:t>
            </a:r>
          </a:p>
          <a:p>
            <a:pPr marL="0" lvl="1"/>
            <a:endParaRPr lang="en-GB" b="1" dirty="0" smtClean="0"/>
          </a:p>
          <a:p>
            <a:pPr marL="0" lvl="1"/>
            <a:r>
              <a:rPr lang="en-GB" b="1" dirty="0" smtClean="0"/>
              <a:t>Participant Notes:</a:t>
            </a:r>
          </a:p>
          <a:p>
            <a:pPr marL="0" lvl="1" defTabSz="931723">
              <a:defRPr/>
            </a:pPr>
            <a:r>
              <a:rPr lang="en-US" dirty="0" smtClean="0"/>
              <a:t>N/A</a:t>
            </a:r>
            <a:endParaRPr lang="en-GB" b="1" dirty="0" smtClean="0"/>
          </a:p>
          <a:p>
            <a:pPr marL="0" lvl="1"/>
            <a:endParaRPr lang="en-GB" b="1" dirty="0" smtClean="0"/>
          </a:p>
        </p:txBody>
      </p:sp>
      <p:sp>
        <p:nvSpPr>
          <p:cNvPr id="4" name="Header Placeholder 3"/>
          <p:cNvSpPr>
            <a:spLocks noGrp="1"/>
          </p:cNvSpPr>
          <p:nvPr>
            <p:ph type="hdr" sz="quarter" idx="10"/>
          </p:nvPr>
        </p:nvSpPr>
        <p:spPr/>
        <p:txBody>
          <a:bodyPr/>
          <a:lstStyle/>
          <a:p>
            <a:r>
              <a:rPr lang="en-GB" smtClean="0"/>
              <a:t>ADF 2.0: Java: Java Programming: Inheritance</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9</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54736A8-B669-44F6-994B-10934023F6C0}" type="datetimeFigureOut">
              <a:rPr lang="en-IN" smtClean="0"/>
              <a:t>02-02-2018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96318-9994-4662-BEF2-67B211BD8735}" type="slidenum">
              <a:rPr lang="en-IN" smtClean="0"/>
              <a:t>‹#›</a:t>
            </a:fld>
            <a:endParaRPr lang="en-IN"/>
          </a:p>
        </p:txBody>
      </p:sp>
    </p:spTree>
    <p:extLst>
      <p:ext uri="{BB962C8B-B14F-4D97-AF65-F5344CB8AC3E}">
        <p14:creationId xmlns:p14="http://schemas.microsoft.com/office/powerpoint/2010/main" val="419883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4736A8-B669-44F6-994B-10934023F6C0}" type="datetimeFigureOut">
              <a:rPr lang="en-IN" smtClean="0"/>
              <a:t>02-02-2018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96318-9994-4662-BEF2-67B211BD8735}" type="slidenum">
              <a:rPr lang="en-IN" smtClean="0"/>
              <a:t>‹#›</a:t>
            </a:fld>
            <a:endParaRPr lang="en-IN"/>
          </a:p>
        </p:txBody>
      </p:sp>
    </p:spTree>
    <p:extLst>
      <p:ext uri="{BB962C8B-B14F-4D97-AF65-F5344CB8AC3E}">
        <p14:creationId xmlns:p14="http://schemas.microsoft.com/office/powerpoint/2010/main" val="2586628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4736A8-B669-44F6-994B-10934023F6C0}" type="datetimeFigureOut">
              <a:rPr lang="en-IN" smtClean="0"/>
              <a:t>02-02-2018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96318-9994-4662-BEF2-67B211BD8735}" type="slidenum">
              <a:rPr lang="en-IN" smtClean="0"/>
              <a:t>‹#›</a:t>
            </a:fld>
            <a:endParaRPr lang="en-IN"/>
          </a:p>
        </p:txBody>
      </p:sp>
    </p:spTree>
    <p:extLst>
      <p:ext uri="{BB962C8B-B14F-4D97-AF65-F5344CB8AC3E}">
        <p14:creationId xmlns:p14="http://schemas.microsoft.com/office/powerpoint/2010/main" val="1400098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Module Objectives NEW">
    <p:spTree>
      <p:nvGrpSpPr>
        <p:cNvPr id="1" name=""/>
        <p:cNvGrpSpPr/>
        <p:nvPr/>
      </p:nvGrpSpPr>
      <p:grpSpPr>
        <a:xfrm>
          <a:off x="0" y="0"/>
          <a:ext cx="0" cy="0"/>
          <a:chOff x="0" y="0"/>
          <a:chExt cx="0" cy="0"/>
        </a:xfrm>
      </p:grpSpPr>
      <p:pic>
        <p:nvPicPr>
          <p:cNvPr id="6" name="Picture 5" descr="ADF_Java_Generic_PD_g_Objectives.jpg"/>
          <p:cNvPicPr>
            <a:picLocks noChangeAspect="1"/>
          </p:cNvPicPr>
          <p:nvPr userDrawn="1"/>
        </p:nvPicPr>
        <p:blipFill>
          <a:blip r:embed="rId2" cstate="email"/>
          <a:stretch>
            <a:fillRect/>
          </a:stretch>
        </p:blipFill>
        <p:spPr>
          <a:xfrm>
            <a:off x="6300000" y="1946382"/>
            <a:ext cx="2400300" cy="3609974"/>
          </a:xfrm>
          <a:prstGeom prst="rect">
            <a:avLst/>
          </a:prstGeom>
        </p:spPr>
      </p:pic>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645920"/>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
        <p:nvSpPr>
          <p:cNvPr id="7" name="Content Placeholder 6"/>
          <p:cNvSpPr>
            <a:spLocks noGrp="1"/>
          </p:cNvSpPr>
          <p:nvPr>
            <p:ph sz="quarter" idx="10"/>
          </p:nvPr>
        </p:nvSpPr>
        <p:spPr>
          <a:xfrm>
            <a:off x="463550" y="1201738"/>
            <a:ext cx="8093075" cy="4222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genda NEW">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872343"/>
            <a:ext cx="5597371" cy="4564714"/>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pic>
        <p:nvPicPr>
          <p:cNvPr id="6" name="Picture 5" descr="ADF_Java_Generic_PD_g_Agenda.jpg"/>
          <p:cNvPicPr>
            <a:picLocks noChangeAspect="1"/>
          </p:cNvPicPr>
          <p:nvPr userDrawn="1"/>
        </p:nvPicPr>
        <p:blipFill>
          <a:blip r:embed="rId2" cstate="email"/>
          <a:stretch>
            <a:fillRect/>
          </a:stretch>
        </p:blipFill>
        <p:spPr>
          <a:xfrm>
            <a:off x="6300000" y="1946382"/>
            <a:ext cx="2400300" cy="3609974"/>
          </a:xfrm>
          <a:prstGeom prst="rect">
            <a:avLst/>
          </a:prstGeom>
        </p:spPr>
      </p:pic>
      <p:sp>
        <p:nvSpPr>
          <p:cNvPr id="7" name="Content Placeholder 6"/>
          <p:cNvSpPr>
            <a:spLocks noGrp="1"/>
          </p:cNvSpPr>
          <p:nvPr>
            <p:ph sz="quarter" idx="10"/>
          </p:nvPr>
        </p:nvSpPr>
        <p:spPr>
          <a:xfrm>
            <a:off x="479425" y="1219200"/>
            <a:ext cx="8150225" cy="6667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slid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185738"/>
            <a:ext cx="8077200" cy="868362"/>
          </a:xfrm>
        </p:spPr>
        <p:txBody>
          <a:bodyPr>
            <a:noAutofit/>
          </a:bodyPr>
          <a:lstStyle>
            <a:lvl1pPr>
              <a:defRPr sz="2800"/>
            </a:lvl1pPr>
          </a:lstStyle>
          <a:p>
            <a:r>
              <a:rPr lang="en-US" dirty="0" smtClean="0"/>
              <a:t>Slide title: can span two lines of the slide and uses this font color (28pt) </a:t>
            </a:r>
            <a:endParaRPr lang="en-GB"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See I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8"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46743" y="1616202"/>
            <a:ext cx="1660707" cy="9687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7733117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ry I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8"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46743" y="1619906"/>
            <a:ext cx="1654357" cy="9650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9975103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Solution">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8"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Tree>
    <p:extLst>
      <p:ext uri="{BB962C8B-B14F-4D97-AF65-F5344CB8AC3E}">
        <p14:creationId xmlns:p14="http://schemas.microsoft.com/office/powerpoint/2010/main" val="74735006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ntent with Portrait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6300000" y="1946275"/>
            <a:ext cx="2401200" cy="3610800"/>
          </a:xfrm>
        </p:spPr>
        <p:txBody>
          <a:bodyPr/>
          <a:lstStyle/>
          <a:p>
            <a:r>
              <a:rPr lang="en-GB" dirty="0" smtClean="0">
                <a:solidFill>
                  <a:schemeClr val="tx1"/>
                </a:solidFill>
              </a:rPr>
              <a:t>Image</a:t>
            </a:r>
            <a:r>
              <a:rPr lang="en-GB" baseline="0" dirty="0" smtClean="0">
                <a:solidFill>
                  <a:schemeClr val="tx1"/>
                </a:solidFill>
              </a:rPr>
              <a:t> Placeholder</a:t>
            </a:r>
            <a:endParaRPr lang="en-US" dirty="0"/>
          </a:p>
        </p:txBody>
      </p:sp>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
        <p:nvSpPr>
          <p:cNvPr id="8" name="Rectangle 7"/>
          <p:cNvSpPr/>
          <p:nvPr userDrawn="1"/>
        </p:nvSpPr>
        <p:spPr>
          <a:xfrm>
            <a:off x="6300000" y="1947600"/>
            <a:ext cx="2401200" cy="361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aseline="0" dirty="0" smtClean="0">
                <a:solidFill>
                  <a:schemeClr val="tx1"/>
                </a:solidFill>
              </a:rPr>
              <a:t/>
            </a:r>
            <a:br>
              <a:rPr lang="en-GB" baseline="0" dirty="0" smtClean="0">
                <a:solidFill>
                  <a:schemeClr val="tx1"/>
                </a:solidFill>
              </a:rPr>
            </a:br>
            <a:r>
              <a:rPr lang="en-GB" baseline="0" dirty="0" smtClean="0">
                <a:solidFill>
                  <a:schemeClr val="tx1"/>
                </a:solidFill>
              </a:rPr>
              <a:t/>
            </a:r>
            <a:br>
              <a:rPr lang="en-GB" baseline="0" dirty="0" smtClean="0">
                <a:solidFill>
                  <a:schemeClr val="tx1"/>
                </a:solidFill>
              </a:rPr>
            </a:br>
            <a:r>
              <a:rPr lang="en-GB" baseline="0" dirty="0" smtClean="0">
                <a:solidFill>
                  <a:srgbClr val="FF0000"/>
                </a:solidFill>
              </a:rPr>
              <a:t>[Portrait image size:</a:t>
            </a:r>
          </a:p>
          <a:p>
            <a:pPr algn="ctr"/>
            <a:r>
              <a:rPr lang="en-GB" baseline="0" dirty="0" smtClean="0">
                <a:solidFill>
                  <a:srgbClr val="FF0000"/>
                </a:solidFill>
              </a:rPr>
              <a:t>10.03cm x 6.67cm,</a:t>
            </a:r>
            <a:br>
              <a:rPr lang="en-GB" baseline="0" dirty="0" smtClean="0">
                <a:solidFill>
                  <a:srgbClr val="FF0000"/>
                </a:solidFill>
              </a:rPr>
            </a:br>
            <a:r>
              <a:rPr lang="en-GB" baseline="0" dirty="0" smtClean="0">
                <a:solidFill>
                  <a:srgbClr val="FF0000"/>
                </a:solidFill>
              </a:rPr>
              <a:t>position: 17.5cm x 5.41cm]</a:t>
            </a:r>
          </a:p>
          <a:p>
            <a:pPr algn="ctr"/>
            <a:endParaRPr lang="en-GB" dirty="0">
              <a:solidFill>
                <a:schemeClr val="tx1"/>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Content with Portrait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6300000" y="1946275"/>
            <a:ext cx="2401200" cy="3610800"/>
          </a:xfrm>
        </p:spPr>
        <p:txBody>
          <a:bodyPr/>
          <a:lstStyle/>
          <a:p>
            <a:r>
              <a:rPr lang="en-GB" dirty="0" smtClean="0">
                <a:solidFill>
                  <a:schemeClr val="tx1"/>
                </a:solidFill>
              </a:rPr>
              <a:t>Image</a:t>
            </a:r>
            <a:r>
              <a:rPr lang="en-GB" baseline="0" dirty="0" smtClean="0">
                <a:solidFill>
                  <a:schemeClr val="tx1"/>
                </a:solidFill>
              </a:rPr>
              <a:t> Placeholder</a:t>
            </a:r>
            <a:endParaRPr lang="en-US" dirty="0"/>
          </a:p>
        </p:txBody>
      </p:sp>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
        <p:nvSpPr>
          <p:cNvPr id="8" name="Rectangle 7"/>
          <p:cNvSpPr/>
          <p:nvPr userDrawn="1"/>
        </p:nvSpPr>
        <p:spPr>
          <a:xfrm>
            <a:off x="6300000" y="1947600"/>
            <a:ext cx="2401200" cy="361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aseline="0" dirty="0" smtClean="0">
                <a:solidFill>
                  <a:schemeClr val="tx1"/>
                </a:solidFill>
              </a:rPr>
              <a:t/>
            </a:r>
            <a:br>
              <a:rPr lang="en-GB" baseline="0" dirty="0" smtClean="0">
                <a:solidFill>
                  <a:schemeClr val="tx1"/>
                </a:solidFill>
              </a:rPr>
            </a:br>
            <a:r>
              <a:rPr lang="en-GB" baseline="0" dirty="0" smtClean="0">
                <a:solidFill>
                  <a:schemeClr val="tx1"/>
                </a:solidFill>
              </a:rPr>
              <a:t/>
            </a:r>
            <a:br>
              <a:rPr lang="en-GB" baseline="0" dirty="0" smtClean="0">
                <a:solidFill>
                  <a:schemeClr val="tx1"/>
                </a:solidFill>
              </a:rPr>
            </a:br>
            <a:r>
              <a:rPr lang="en-GB" baseline="0" dirty="0" smtClean="0">
                <a:solidFill>
                  <a:srgbClr val="FF0000"/>
                </a:solidFill>
              </a:rPr>
              <a:t>[Portrait image size:</a:t>
            </a:r>
          </a:p>
          <a:p>
            <a:pPr algn="ctr"/>
            <a:r>
              <a:rPr lang="en-GB" baseline="0" dirty="0" smtClean="0">
                <a:solidFill>
                  <a:srgbClr val="FF0000"/>
                </a:solidFill>
              </a:rPr>
              <a:t>10.03cm x 6.67cm,</a:t>
            </a:r>
            <a:br>
              <a:rPr lang="en-GB" baseline="0" dirty="0" smtClean="0">
                <a:solidFill>
                  <a:srgbClr val="FF0000"/>
                </a:solidFill>
              </a:rPr>
            </a:br>
            <a:r>
              <a:rPr lang="en-GB" baseline="0" dirty="0" smtClean="0">
                <a:solidFill>
                  <a:srgbClr val="FF0000"/>
                </a:solidFill>
              </a:rPr>
              <a:t>position: 17.5cm x 5.41cm]</a:t>
            </a:r>
          </a:p>
          <a:p>
            <a:pPr algn="ctr"/>
            <a:endParaRPr lang="en-GB" dirty="0">
              <a:solidFill>
                <a:schemeClr val="tx1"/>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4736A8-B669-44F6-994B-10934023F6C0}" type="datetimeFigureOut">
              <a:rPr lang="en-IN" smtClean="0"/>
              <a:t>02-02-2018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96318-9994-4662-BEF2-67B211BD8735}" type="slidenum">
              <a:rPr lang="en-IN" smtClean="0"/>
              <a:t>‹#›</a:t>
            </a:fld>
            <a:endParaRPr lang="en-IN"/>
          </a:p>
        </p:txBody>
      </p:sp>
    </p:spTree>
    <p:extLst>
      <p:ext uri="{BB962C8B-B14F-4D97-AF65-F5344CB8AC3E}">
        <p14:creationId xmlns:p14="http://schemas.microsoft.com/office/powerpoint/2010/main" val="39451477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Content with Portrait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6300000" y="1946275"/>
            <a:ext cx="2401200" cy="3610800"/>
          </a:xfrm>
        </p:spPr>
        <p:txBody>
          <a:bodyPr/>
          <a:lstStyle/>
          <a:p>
            <a:r>
              <a:rPr lang="en-GB" dirty="0" smtClean="0">
                <a:solidFill>
                  <a:schemeClr val="tx1"/>
                </a:solidFill>
              </a:rPr>
              <a:t>Image</a:t>
            </a:r>
            <a:r>
              <a:rPr lang="en-GB" baseline="0" dirty="0" smtClean="0">
                <a:solidFill>
                  <a:schemeClr val="tx1"/>
                </a:solidFill>
              </a:rPr>
              <a:t> Placeholder</a:t>
            </a:r>
            <a:endParaRPr lang="en-US" dirty="0"/>
          </a:p>
        </p:txBody>
      </p:sp>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
        <p:nvSpPr>
          <p:cNvPr id="8" name="Rectangle 7"/>
          <p:cNvSpPr/>
          <p:nvPr userDrawn="1"/>
        </p:nvSpPr>
        <p:spPr>
          <a:xfrm>
            <a:off x="6300000" y="1947600"/>
            <a:ext cx="2401200" cy="361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aseline="0" dirty="0" smtClean="0">
                <a:solidFill>
                  <a:schemeClr val="tx1"/>
                </a:solidFill>
              </a:rPr>
              <a:t/>
            </a:r>
            <a:br>
              <a:rPr lang="en-GB" baseline="0" dirty="0" smtClean="0">
                <a:solidFill>
                  <a:schemeClr val="tx1"/>
                </a:solidFill>
              </a:rPr>
            </a:br>
            <a:r>
              <a:rPr lang="en-GB" baseline="0" dirty="0" smtClean="0">
                <a:solidFill>
                  <a:schemeClr val="tx1"/>
                </a:solidFill>
              </a:rPr>
              <a:t/>
            </a:r>
            <a:br>
              <a:rPr lang="en-GB" baseline="0" dirty="0" smtClean="0">
                <a:solidFill>
                  <a:schemeClr val="tx1"/>
                </a:solidFill>
              </a:rPr>
            </a:br>
            <a:r>
              <a:rPr lang="en-GB" baseline="0" dirty="0" smtClean="0">
                <a:solidFill>
                  <a:srgbClr val="FF0000"/>
                </a:solidFill>
              </a:rPr>
              <a:t>[Portrait image size:</a:t>
            </a:r>
          </a:p>
          <a:p>
            <a:pPr algn="ctr"/>
            <a:r>
              <a:rPr lang="en-GB" baseline="0" dirty="0" smtClean="0">
                <a:solidFill>
                  <a:srgbClr val="FF0000"/>
                </a:solidFill>
              </a:rPr>
              <a:t>10.03cm x 6.67cm,</a:t>
            </a:r>
            <a:br>
              <a:rPr lang="en-GB" baseline="0" dirty="0" smtClean="0">
                <a:solidFill>
                  <a:srgbClr val="FF0000"/>
                </a:solidFill>
              </a:rPr>
            </a:br>
            <a:r>
              <a:rPr lang="en-GB" baseline="0" dirty="0" smtClean="0">
                <a:solidFill>
                  <a:srgbClr val="FF0000"/>
                </a:solidFill>
              </a:rPr>
              <a:t>position: 17.5cm x 5.41cm]</a:t>
            </a:r>
          </a:p>
          <a:p>
            <a:pPr algn="ctr"/>
            <a:endParaRPr lang="en-GB" dirty="0">
              <a:solidFill>
                <a:schemeClr val="tx1"/>
              </a:solidFil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pic>
        <p:nvPicPr>
          <p:cNvPr id="5" name="Picture 4" descr="ADF_Java_Generic_PD_g_QandA.jpg"/>
          <p:cNvPicPr>
            <a:picLocks noChangeAspect="1"/>
          </p:cNvPicPr>
          <p:nvPr userDrawn="1"/>
        </p:nvPicPr>
        <p:blipFill>
          <a:blip r:embed="rId2" cstate="email"/>
          <a:stretch>
            <a:fillRect/>
          </a:stretch>
        </p:blipFill>
        <p:spPr>
          <a:xfrm>
            <a:off x="0" y="0"/>
            <a:ext cx="9144000" cy="6858000"/>
          </a:xfrm>
          <a:prstGeom prst="rect">
            <a:avLst/>
          </a:prstGeom>
        </p:spPr>
      </p:pic>
      <p:sp>
        <p:nvSpPr>
          <p:cNvPr id="6" name="Title 5"/>
          <p:cNvSpPr>
            <a:spLocks noGrp="1"/>
          </p:cNvSpPr>
          <p:nvPr userDrawn="1">
            <p:ph type="title"/>
          </p:nvPr>
        </p:nvSpPr>
        <p:spPr>
          <a:xfrm>
            <a:off x="457200" y="127000"/>
            <a:ext cx="8229600" cy="928670"/>
          </a:xfrm>
        </p:spPr>
        <p:txBody>
          <a:bodyPr/>
          <a:lstStyle/>
          <a:p>
            <a:pPr algn="ctr"/>
            <a:r>
              <a:rPr lang="en-US" sz="3200" dirty="0" smtClean="0">
                <a:solidFill>
                  <a:schemeClr val="bg1"/>
                </a:solidFill>
              </a:rPr>
              <a:t>Questions and Comments</a:t>
            </a:r>
            <a:endParaRPr lang="en-US" sz="3200" dirty="0">
              <a:solidFill>
                <a:schemeClr val="bg1"/>
              </a:solidFill>
            </a:endParaRPr>
          </a:p>
        </p:txBody>
      </p:sp>
      <p:sp>
        <p:nvSpPr>
          <p:cNvPr id="7" name="Text Box 111"/>
          <p:cNvSpPr txBox="1">
            <a:spLocks noChangeArrowheads="1"/>
          </p:cNvSpPr>
          <p:nvPr userDrawn="1"/>
        </p:nvSpPr>
        <p:spPr bwMode="gray">
          <a:xfrm>
            <a:off x="357158" y="6557963"/>
            <a:ext cx="8478838" cy="243656"/>
          </a:xfrm>
          <a:prstGeom prst="rect">
            <a:avLst/>
          </a:prstGeom>
          <a:noFill/>
          <a:ln w="12700">
            <a:noFill/>
            <a:miter lim="800000"/>
            <a:headEnd/>
            <a:tailEnd/>
          </a:ln>
          <a:effectLst/>
        </p:spPr>
        <p:txBody>
          <a:bodyPr lIns="90488" tIns="44450" rIns="90488" bIns="44450">
            <a:spAutoFit/>
          </a:bodyPr>
          <a:lstStyle/>
          <a:p>
            <a:pPr>
              <a:defRPr/>
            </a:pPr>
            <a:r>
              <a:rPr lang="en-GB" sz="1000" b="0" dirty="0" smtClean="0">
                <a:solidFill>
                  <a:schemeClr val="bg1"/>
                </a:solidFill>
                <a:latin typeface="Arial" pitchFamily="34" charset="0"/>
                <a:cs typeface="Arial" pitchFamily="34" charset="0"/>
              </a:rPr>
              <a:t>Copyright © 2012 Accenture All Rights Reserved. </a:t>
            </a:r>
            <a:endParaRPr lang="en-GB" sz="1000" b="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Module 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8621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pic>
        <p:nvPicPr>
          <p:cNvPr id="6" name="Picture 5" descr="ADF_Java_Generic_PD_g_Summary.jpg"/>
          <p:cNvPicPr>
            <a:picLocks noChangeAspect="1"/>
          </p:cNvPicPr>
          <p:nvPr userDrawn="1"/>
        </p:nvPicPr>
        <p:blipFill>
          <a:blip r:embed="rId2" cstate="email"/>
          <a:stretch>
            <a:fillRect/>
          </a:stretch>
        </p:blipFill>
        <p:spPr>
          <a:xfrm>
            <a:off x="6300792" y="1944000"/>
            <a:ext cx="2398716" cy="3607594"/>
          </a:xfrm>
          <a:prstGeom prst="rect">
            <a:avLst/>
          </a:prstGeom>
        </p:spPr>
      </p:pic>
      <p:sp>
        <p:nvSpPr>
          <p:cNvPr id="8" name="Content Placeholder 6"/>
          <p:cNvSpPr>
            <a:spLocks noGrp="1"/>
          </p:cNvSpPr>
          <p:nvPr>
            <p:ph sz="quarter" idx="10"/>
          </p:nvPr>
        </p:nvSpPr>
        <p:spPr>
          <a:xfrm>
            <a:off x="457200" y="1216152"/>
            <a:ext cx="8229600" cy="64122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heckpoint Question NEW">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999622"/>
            <a:ext cx="5597371" cy="37407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pic>
        <p:nvPicPr>
          <p:cNvPr id="6" name="Picture 5" descr="ADF_Java_Generic_PD_g_CheckpointQandA.jpg"/>
          <p:cNvPicPr>
            <a:picLocks noChangeAspect="1"/>
          </p:cNvPicPr>
          <p:nvPr userDrawn="1"/>
        </p:nvPicPr>
        <p:blipFill>
          <a:blip r:embed="rId2" cstate="email"/>
          <a:stretch>
            <a:fillRect/>
          </a:stretch>
        </p:blipFill>
        <p:spPr>
          <a:xfrm>
            <a:off x="6300000" y="1947600"/>
            <a:ext cx="2514600" cy="3609975"/>
          </a:xfrm>
          <a:prstGeom prst="rect">
            <a:avLst/>
          </a:prstGeom>
        </p:spPr>
      </p:pic>
      <p:sp>
        <p:nvSpPr>
          <p:cNvPr id="7" name="Content Placeholder 6"/>
          <p:cNvSpPr>
            <a:spLocks noGrp="1"/>
          </p:cNvSpPr>
          <p:nvPr>
            <p:ph sz="quarter" idx="10"/>
          </p:nvPr>
        </p:nvSpPr>
        <p:spPr>
          <a:xfrm>
            <a:off x="462223" y="1245996"/>
            <a:ext cx="7867389" cy="74420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Content with Portrait Image">
    <p:spTree>
      <p:nvGrpSpPr>
        <p:cNvPr id="1" name=""/>
        <p:cNvGrpSpPr/>
        <p:nvPr/>
      </p:nvGrpSpPr>
      <p:grpSpPr>
        <a:xfrm>
          <a:off x="0" y="0"/>
          <a:ext cx="0" cy="0"/>
          <a:chOff x="0" y="0"/>
          <a:chExt cx="0" cy="0"/>
        </a:xfrm>
      </p:grpSpPr>
      <p:sp>
        <p:nvSpPr>
          <p:cNvPr id="5" name="Rectangle 7"/>
          <p:cNvSpPr/>
          <p:nvPr userDrawn="1"/>
        </p:nvSpPr>
        <p:spPr>
          <a:xfrm>
            <a:off x="6300788" y="1947863"/>
            <a:ext cx="2400300" cy="3609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dirty="0">
                <a:solidFill>
                  <a:schemeClr val="tx1"/>
                </a:solidFill>
              </a:rPr>
              <a:t/>
            </a:r>
            <a:br>
              <a:rPr lang="en-GB" dirty="0">
                <a:solidFill>
                  <a:schemeClr val="tx1"/>
                </a:solidFill>
              </a:rPr>
            </a:br>
            <a:r>
              <a:rPr lang="en-GB" dirty="0">
                <a:solidFill>
                  <a:schemeClr val="tx1"/>
                </a:solidFill>
              </a:rPr>
              <a:t/>
            </a:r>
            <a:br>
              <a:rPr lang="en-GB" dirty="0">
                <a:solidFill>
                  <a:schemeClr val="tx1"/>
                </a:solidFill>
              </a:rPr>
            </a:br>
            <a:r>
              <a:rPr lang="en-GB" dirty="0">
                <a:solidFill>
                  <a:srgbClr val="FF0000"/>
                </a:solidFill>
              </a:rPr>
              <a:t>[Portrait image size:</a:t>
            </a:r>
          </a:p>
          <a:p>
            <a:pPr algn="ctr" fontAlgn="auto">
              <a:spcBef>
                <a:spcPts val="0"/>
              </a:spcBef>
              <a:spcAft>
                <a:spcPts val="0"/>
              </a:spcAft>
              <a:defRPr/>
            </a:pPr>
            <a:r>
              <a:rPr lang="en-GB" dirty="0">
                <a:solidFill>
                  <a:srgbClr val="FF0000"/>
                </a:solidFill>
              </a:rPr>
              <a:t>10.03cm x 6.67cm,</a:t>
            </a:r>
            <a:br>
              <a:rPr lang="en-GB" dirty="0">
                <a:solidFill>
                  <a:srgbClr val="FF0000"/>
                </a:solidFill>
              </a:rPr>
            </a:br>
            <a:r>
              <a:rPr lang="en-GB" dirty="0">
                <a:solidFill>
                  <a:srgbClr val="FF0000"/>
                </a:solidFill>
              </a:rPr>
              <a:t>position: 17.5cm x 5.41cm]</a:t>
            </a:r>
          </a:p>
          <a:p>
            <a:pPr algn="ctr" fontAlgn="auto">
              <a:spcBef>
                <a:spcPts val="0"/>
              </a:spcBef>
              <a:spcAft>
                <a:spcPts val="0"/>
              </a:spcAft>
              <a:defRPr/>
            </a:pPr>
            <a:endParaRPr lang="en-GB" dirty="0">
              <a:solidFill>
                <a:schemeClr val="tx1"/>
              </a:solidFill>
            </a:endParaRPr>
          </a:p>
        </p:txBody>
      </p:sp>
      <p:sp>
        <p:nvSpPr>
          <p:cNvPr id="6" name="Picture Placeholder 5"/>
          <p:cNvSpPr>
            <a:spLocks noGrp="1"/>
          </p:cNvSpPr>
          <p:nvPr>
            <p:ph type="pic" sz="quarter" idx="10"/>
          </p:nvPr>
        </p:nvSpPr>
        <p:spPr>
          <a:xfrm>
            <a:off x="6300000" y="1946275"/>
            <a:ext cx="2401200" cy="3610800"/>
          </a:xfrm>
        </p:spPr>
        <p:txBody>
          <a:bodyPr rtlCol="0">
            <a:normAutofit/>
          </a:bodyPr>
          <a:lstStyle/>
          <a:p>
            <a:pPr lvl="0"/>
            <a:r>
              <a:rPr lang="en-US" noProof="0" dirty="0" smtClean="0"/>
              <a:t>Click icon to add picture</a:t>
            </a:r>
            <a:endParaRPr lang="en-US" noProof="0" dirty="0"/>
          </a:p>
        </p:txBody>
      </p:sp>
      <p:sp>
        <p:nvSpPr>
          <p:cNvPr id="2" name="Title 1"/>
          <p:cNvSpPr>
            <a:spLocks noGrp="1"/>
          </p:cNvSpPr>
          <p:nvPr>
            <p:ph type="title"/>
          </p:nvPr>
        </p:nvSpPr>
        <p:spPr>
          <a:xfrm>
            <a:off x="457200" y="185738"/>
            <a:ext cx="8229600" cy="868362"/>
          </a:xfrm>
        </p:spPr>
        <p:txBody>
          <a:bodyPr>
            <a:noAutofit/>
          </a:bodyPr>
          <a:lstStyle>
            <a:lvl1pPr>
              <a:defRPr sz="2800"/>
            </a:lvl1pPr>
          </a:lstStyle>
          <a:p>
            <a:r>
              <a:rPr lang="en-US" dirty="0" smtClean="0"/>
              <a:t>Click to edit Master title style</a:t>
            </a:r>
            <a:endParaRPr lang="en-GB" dirty="0"/>
          </a:p>
        </p:txBody>
      </p:sp>
      <p:sp>
        <p:nvSpPr>
          <p:cNvPr id="3" name="Content Placeholder 2"/>
          <p:cNvSpPr>
            <a:spLocks noGrp="1"/>
          </p:cNvSpPr>
          <p:nvPr>
            <p:ph idx="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Content with Portrait Image">
    <p:spTree>
      <p:nvGrpSpPr>
        <p:cNvPr id="1" name=""/>
        <p:cNvGrpSpPr/>
        <p:nvPr/>
      </p:nvGrpSpPr>
      <p:grpSpPr>
        <a:xfrm>
          <a:off x="0" y="0"/>
          <a:ext cx="0" cy="0"/>
          <a:chOff x="0" y="0"/>
          <a:chExt cx="0" cy="0"/>
        </a:xfrm>
      </p:grpSpPr>
      <p:sp>
        <p:nvSpPr>
          <p:cNvPr id="5" name="Rectangle 7"/>
          <p:cNvSpPr/>
          <p:nvPr userDrawn="1"/>
        </p:nvSpPr>
        <p:spPr>
          <a:xfrm>
            <a:off x="6300788" y="1947863"/>
            <a:ext cx="2400300" cy="3609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dirty="0">
                <a:solidFill>
                  <a:schemeClr val="tx1"/>
                </a:solidFill>
              </a:rPr>
              <a:t/>
            </a:r>
            <a:br>
              <a:rPr lang="en-GB" dirty="0">
                <a:solidFill>
                  <a:schemeClr val="tx1"/>
                </a:solidFill>
              </a:rPr>
            </a:br>
            <a:r>
              <a:rPr lang="en-GB" dirty="0">
                <a:solidFill>
                  <a:schemeClr val="tx1"/>
                </a:solidFill>
              </a:rPr>
              <a:t/>
            </a:r>
            <a:br>
              <a:rPr lang="en-GB" dirty="0">
                <a:solidFill>
                  <a:schemeClr val="tx1"/>
                </a:solidFill>
              </a:rPr>
            </a:br>
            <a:r>
              <a:rPr lang="en-GB" dirty="0">
                <a:solidFill>
                  <a:srgbClr val="FF0000"/>
                </a:solidFill>
              </a:rPr>
              <a:t>[Portrait image size:</a:t>
            </a:r>
          </a:p>
          <a:p>
            <a:pPr algn="ctr" fontAlgn="auto">
              <a:spcBef>
                <a:spcPts val="0"/>
              </a:spcBef>
              <a:spcAft>
                <a:spcPts val="0"/>
              </a:spcAft>
              <a:defRPr/>
            </a:pPr>
            <a:r>
              <a:rPr lang="en-GB" dirty="0">
                <a:solidFill>
                  <a:srgbClr val="FF0000"/>
                </a:solidFill>
              </a:rPr>
              <a:t>10.03cm x 6.67cm,</a:t>
            </a:r>
            <a:br>
              <a:rPr lang="en-GB" dirty="0">
                <a:solidFill>
                  <a:srgbClr val="FF0000"/>
                </a:solidFill>
              </a:rPr>
            </a:br>
            <a:r>
              <a:rPr lang="en-GB" dirty="0">
                <a:solidFill>
                  <a:srgbClr val="FF0000"/>
                </a:solidFill>
              </a:rPr>
              <a:t>position: 17.5cm x 5.41cm]</a:t>
            </a:r>
          </a:p>
          <a:p>
            <a:pPr algn="ctr" fontAlgn="auto">
              <a:spcBef>
                <a:spcPts val="0"/>
              </a:spcBef>
              <a:spcAft>
                <a:spcPts val="0"/>
              </a:spcAft>
              <a:defRPr/>
            </a:pPr>
            <a:endParaRPr lang="en-GB" dirty="0">
              <a:solidFill>
                <a:schemeClr val="tx1"/>
              </a:solidFill>
            </a:endParaRPr>
          </a:p>
        </p:txBody>
      </p:sp>
      <p:sp>
        <p:nvSpPr>
          <p:cNvPr id="6" name="Picture Placeholder 5"/>
          <p:cNvSpPr>
            <a:spLocks noGrp="1"/>
          </p:cNvSpPr>
          <p:nvPr>
            <p:ph type="pic" sz="quarter" idx="10"/>
          </p:nvPr>
        </p:nvSpPr>
        <p:spPr>
          <a:xfrm>
            <a:off x="6300000" y="1946275"/>
            <a:ext cx="2401200" cy="3610800"/>
          </a:xfrm>
        </p:spPr>
        <p:txBody>
          <a:bodyPr rtlCol="0">
            <a:normAutofit/>
          </a:bodyPr>
          <a:lstStyle/>
          <a:p>
            <a:pPr lvl="0"/>
            <a:r>
              <a:rPr lang="en-US" noProof="0" dirty="0" smtClean="0"/>
              <a:t>Click icon to add picture</a:t>
            </a:r>
            <a:endParaRPr lang="en-US" noProof="0" dirty="0"/>
          </a:p>
        </p:txBody>
      </p:sp>
      <p:sp>
        <p:nvSpPr>
          <p:cNvPr id="2" name="Title 1"/>
          <p:cNvSpPr>
            <a:spLocks noGrp="1"/>
          </p:cNvSpPr>
          <p:nvPr>
            <p:ph type="title"/>
          </p:nvPr>
        </p:nvSpPr>
        <p:spPr>
          <a:xfrm>
            <a:off x="457200" y="185738"/>
            <a:ext cx="8229600" cy="868362"/>
          </a:xfrm>
        </p:spPr>
        <p:txBody>
          <a:bodyPr>
            <a:noAutofit/>
          </a:bodyPr>
          <a:lstStyle>
            <a:lvl1pPr>
              <a:defRPr sz="2800"/>
            </a:lvl1pPr>
          </a:lstStyle>
          <a:p>
            <a:r>
              <a:rPr lang="en-US" dirty="0" smtClean="0"/>
              <a:t>Click to edit Master title style</a:t>
            </a:r>
            <a:endParaRPr lang="en-GB" dirty="0"/>
          </a:p>
        </p:txBody>
      </p:sp>
      <p:sp>
        <p:nvSpPr>
          <p:cNvPr id="3" name="Content Placeholder 2"/>
          <p:cNvSpPr>
            <a:spLocks noGrp="1"/>
          </p:cNvSpPr>
          <p:nvPr>
            <p:ph idx="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4736A8-B669-44F6-994B-10934023F6C0}" type="datetimeFigureOut">
              <a:rPr lang="en-IN" smtClean="0"/>
              <a:t>02-02-2018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96318-9994-4662-BEF2-67B211BD8735}" type="slidenum">
              <a:rPr lang="en-IN" smtClean="0"/>
              <a:t>‹#›</a:t>
            </a:fld>
            <a:endParaRPr lang="en-IN"/>
          </a:p>
        </p:txBody>
      </p:sp>
    </p:spTree>
    <p:extLst>
      <p:ext uri="{BB962C8B-B14F-4D97-AF65-F5344CB8AC3E}">
        <p14:creationId xmlns:p14="http://schemas.microsoft.com/office/powerpoint/2010/main" val="661735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54736A8-B669-44F6-994B-10934023F6C0}" type="datetimeFigureOut">
              <a:rPr lang="en-IN" smtClean="0"/>
              <a:t>02-02-2018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96318-9994-4662-BEF2-67B211BD8735}" type="slidenum">
              <a:rPr lang="en-IN" smtClean="0"/>
              <a:t>‹#›</a:t>
            </a:fld>
            <a:endParaRPr lang="en-IN"/>
          </a:p>
        </p:txBody>
      </p:sp>
    </p:spTree>
    <p:extLst>
      <p:ext uri="{BB962C8B-B14F-4D97-AF65-F5344CB8AC3E}">
        <p14:creationId xmlns:p14="http://schemas.microsoft.com/office/powerpoint/2010/main" val="1190216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54736A8-B669-44F6-994B-10934023F6C0}" type="datetimeFigureOut">
              <a:rPr lang="en-IN" smtClean="0"/>
              <a:t>02-02-2018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E96318-9994-4662-BEF2-67B211BD8735}" type="slidenum">
              <a:rPr lang="en-IN" smtClean="0"/>
              <a:t>‹#›</a:t>
            </a:fld>
            <a:endParaRPr lang="en-IN"/>
          </a:p>
        </p:txBody>
      </p:sp>
    </p:spTree>
    <p:extLst>
      <p:ext uri="{BB962C8B-B14F-4D97-AF65-F5344CB8AC3E}">
        <p14:creationId xmlns:p14="http://schemas.microsoft.com/office/powerpoint/2010/main" val="82333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54736A8-B669-44F6-994B-10934023F6C0}" type="datetimeFigureOut">
              <a:rPr lang="en-IN" smtClean="0"/>
              <a:t>02-02-2018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E96318-9994-4662-BEF2-67B211BD8735}" type="slidenum">
              <a:rPr lang="en-IN" smtClean="0"/>
              <a:t>‹#›</a:t>
            </a:fld>
            <a:endParaRPr lang="en-IN"/>
          </a:p>
        </p:txBody>
      </p:sp>
    </p:spTree>
    <p:extLst>
      <p:ext uri="{BB962C8B-B14F-4D97-AF65-F5344CB8AC3E}">
        <p14:creationId xmlns:p14="http://schemas.microsoft.com/office/powerpoint/2010/main" val="2879126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4736A8-B669-44F6-994B-10934023F6C0}" type="datetimeFigureOut">
              <a:rPr lang="en-IN" smtClean="0"/>
              <a:t>02-02-2018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E96318-9994-4662-BEF2-67B211BD8735}" type="slidenum">
              <a:rPr lang="en-IN" smtClean="0"/>
              <a:t>‹#›</a:t>
            </a:fld>
            <a:endParaRPr lang="en-IN"/>
          </a:p>
        </p:txBody>
      </p:sp>
    </p:spTree>
    <p:extLst>
      <p:ext uri="{BB962C8B-B14F-4D97-AF65-F5344CB8AC3E}">
        <p14:creationId xmlns:p14="http://schemas.microsoft.com/office/powerpoint/2010/main" val="2392748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4736A8-B669-44F6-994B-10934023F6C0}" type="datetimeFigureOut">
              <a:rPr lang="en-IN" smtClean="0"/>
              <a:t>02-02-2018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96318-9994-4662-BEF2-67B211BD8735}" type="slidenum">
              <a:rPr lang="en-IN" smtClean="0"/>
              <a:t>‹#›</a:t>
            </a:fld>
            <a:endParaRPr lang="en-IN"/>
          </a:p>
        </p:txBody>
      </p:sp>
    </p:spTree>
    <p:extLst>
      <p:ext uri="{BB962C8B-B14F-4D97-AF65-F5344CB8AC3E}">
        <p14:creationId xmlns:p14="http://schemas.microsoft.com/office/powerpoint/2010/main" val="2096484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4736A8-B669-44F6-994B-10934023F6C0}" type="datetimeFigureOut">
              <a:rPr lang="en-IN" smtClean="0"/>
              <a:t>02-02-2018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96318-9994-4662-BEF2-67B211BD8735}" type="slidenum">
              <a:rPr lang="en-IN" smtClean="0"/>
              <a:t>‹#›</a:t>
            </a:fld>
            <a:endParaRPr lang="en-IN"/>
          </a:p>
        </p:txBody>
      </p:sp>
    </p:spTree>
    <p:extLst>
      <p:ext uri="{BB962C8B-B14F-4D97-AF65-F5344CB8AC3E}">
        <p14:creationId xmlns:p14="http://schemas.microsoft.com/office/powerpoint/2010/main" val="342739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736A8-B669-44F6-994B-10934023F6C0}" type="datetimeFigureOut">
              <a:rPr lang="en-IN" smtClean="0"/>
              <a:t>02-02-2018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96318-9994-4662-BEF2-67B211BD8735}" type="slidenum">
              <a:rPr lang="en-IN" smtClean="0"/>
              <a:t>‹#›</a:t>
            </a:fld>
            <a:endParaRPr lang="en-IN"/>
          </a:p>
        </p:txBody>
      </p:sp>
    </p:spTree>
    <p:extLst>
      <p:ext uri="{BB962C8B-B14F-4D97-AF65-F5344CB8AC3E}">
        <p14:creationId xmlns:p14="http://schemas.microsoft.com/office/powerpoint/2010/main" val="116170728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683" r:id="rId23"/>
    <p:sldLayoutId id="2147483687" r:id="rId24"/>
    <p:sldLayoutId id="2147483688" r:id="rId2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tags" Target="../tags/tag17.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tags" Target="../tags/tag20.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7.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4.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7.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0.xml"/><Relationship Id="rId1" Type="http://schemas.openxmlformats.org/officeDocument/2006/relationships/tags" Target="../tags/tag30.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4.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4.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4.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4.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5.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5.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5.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4.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5.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5.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4.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4.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1.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2.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smtClean="0"/>
              <a:t>Module Objective</a:t>
            </a:r>
            <a:endParaRPr lang="en-US" sz="2800" dirty="0"/>
          </a:p>
        </p:txBody>
      </p:sp>
      <p:sp>
        <p:nvSpPr>
          <p:cNvPr id="3" name="Content Placeholder 2"/>
          <p:cNvSpPr>
            <a:spLocks noGrp="1"/>
          </p:cNvSpPr>
          <p:nvPr>
            <p:ph idx="1"/>
          </p:nvPr>
        </p:nvSpPr>
        <p:spPr/>
        <p:txBody>
          <a:bodyPr>
            <a:normAutofit/>
          </a:bodyPr>
          <a:lstStyle/>
          <a:p>
            <a:pPr lvl="1"/>
            <a:r>
              <a:rPr lang="en-GB" dirty="0" smtClean="0"/>
              <a:t>Demonstrate how to implement the Object-Oriented Programming concept of inheritance.</a:t>
            </a:r>
            <a:endParaRPr lang="en-US" dirty="0" smtClean="0"/>
          </a:p>
        </p:txBody>
      </p:sp>
      <p:sp>
        <p:nvSpPr>
          <p:cNvPr id="5" name="Content Placeholder 4"/>
          <p:cNvSpPr>
            <a:spLocks noGrp="1"/>
          </p:cNvSpPr>
          <p:nvPr>
            <p:ph sz="quarter" idx="10"/>
          </p:nvPr>
        </p:nvSpPr>
        <p:spPr/>
        <p:txBody>
          <a:bodyPr>
            <a:normAutofit fontScale="85000" lnSpcReduction="20000"/>
          </a:bodyPr>
          <a:lstStyle/>
          <a:p>
            <a:pPr lvl="0"/>
            <a:r>
              <a:rPr lang="en-US" dirty="0" smtClean="0"/>
              <a:t>At the end of this module, you will be able to:</a:t>
            </a:r>
          </a:p>
          <a:p>
            <a:endParaRPr lang="en-US" dirty="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2</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Order of Constructor Invocation (1 of 6)</a:t>
            </a:r>
            <a:endParaRPr lang="en-US" dirty="0"/>
          </a:p>
        </p:txBody>
      </p:sp>
      <p:sp>
        <p:nvSpPr>
          <p:cNvPr id="3" name="Content Placeholder 2"/>
          <p:cNvSpPr>
            <a:spLocks noGrp="1"/>
          </p:cNvSpPr>
          <p:nvPr>
            <p:ph idx="1"/>
          </p:nvPr>
        </p:nvSpPr>
        <p:spPr>
          <a:xfrm>
            <a:off x="457200" y="1214423"/>
            <a:ext cx="8229600" cy="820439"/>
          </a:xfrm>
        </p:spPr>
        <p:txBody>
          <a:bodyPr>
            <a:normAutofit fontScale="77500" lnSpcReduction="20000"/>
          </a:bodyPr>
          <a:lstStyle/>
          <a:p>
            <a:r>
              <a:rPr lang="en-US" dirty="0" smtClean="0"/>
              <a:t>When an object of a class is created, it not only calls its constructor, it also calls all the constructors in the hierarchy.</a:t>
            </a:r>
            <a:endParaRPr lang="en-US" dirty="0"/>
          </a:p>
        </p:txBody>
      </p:sp>
      <p:sp>
        <p:nvSpPr>
          <p:cNvPr id="24" name="Rectangle 23"/>
          <p:cNvSpPr/>
          <p:nvPr/>
        </p:nvSpPr>
        <p:spPr>
          <a:xfrm>
            <a:off x="5855467" y="2405154"/>
            <a:ext cx="2628490" cy="3443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600" dirty="0">
              <a:latin typeface="Arial" pitchFamily="34" charset="0"/>
              <a:cs typeface="Arial" pitchFamily="34" charset="0"/>
            </a:endParaRPr>
          </a:p>
        </p:txBody>
      </p:sp>
      <p:sp>
        <p:nvSpPr>
          <p:cNvPr id="29" name="Rectangle 28"/>
          <p:cNvSpPr/>
          <p:nvPr/>
        </p:nvSpPr>
        <p:spPr>
          <a:xfrm>
            <a:off x="6555342" y="4766723"/>
            <a:ext cx="1197735" cy="5078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2"/>
                </a:solidFill>
                <a:latin typeface="Arial" pitchFamily="34" charset="0"/>
                <a:cs typeface="Arial" pitchFamily="34" charset="0"/>
              </a:rPr>
              <a:t>Car()</a:t>
            </a:r>
            <a:endParaRPr lang="en-US" sz="1600" dirty="0">
              <a:solidFill>
                <a:schemeClr val="tx2"/>
              </a:solidFill>
              <a:latin typeface="Arial" pitchFamily="34" charset="0"/>
              <a:cs typeface="Arial" pitchFamily="34" charset="0"/>
            </a:endParaRPr>
          </a:p>
        </p:txBody>
      </p:sp>
      <p:sp>
        <p:nvSpPr>
          <p:cNvPr id="38" name="TextBox 16"/>
          <p:cNvSpPr txBox="1"/>
          <p:nvPr/>
        </p:nvSpPr>
        <p:spPr>
          <a:xfrm>
            <a:off x="5949481" y="2496328"/>
            <a:ext cx="954153"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Arial" pitchFamily="34" charset="0"/>
                <a:cs typeface="Arial" pitchFamily="34" charset="0"/>
              </a:rPr>
              <a:t>Stack</a:t>
            </a:r>
            <a:endParaRPr lang="en-US" sz="2400" dirty="0">
              <a:latin typeface="Arial" pitchFamily="34" charset="0"/>
              <a:cs typeface="Arial" pitchFamily="34" charset="0"/>
            </a:endParaRPr>
          </a:p>
        </p:txBody>
      </p:sp>
      <p:sp>
        <p:nvSpPr>
          <p:cNvPr id="7" name="TextBox 6"/>
          <p:cNvSpPr txBox="1"/>
          <p:nvPr/>
        </p:nvSpPr>
        <p:spPr>
          <a:xfrm>
            <a:off x="489399" y="2202652"/>
            <a:ext cx="4816698" cy="1280835"/>
          </a:xfrm>
          <a:prstGeom prst="rect">
            <a:avLst/>
          </a:prstGeom>
        </p:spPr>
        <p:txBody>
          <a:bodyPr vert="horz" wrap="square" lIns="0" tIns="0" rIns="0" bIns="0" rtlCol="0" anchor="b" anchorCtr="0">
            <a:noAutofit/>
          </a:bodyPr>
          <a:lstStyle/>
          <a:p>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Vehicle {</a:t>
            </a:r>
          </a:p>
          <a:p>
            <a:endParaRPr lang="en-US" sz="1200" dirty="0">
              <a:latin typeface="Consolas"/>
            </a:endParaRPr>
          </a:p>
          <a:p>
            <a:pPr lvl="1"/>
            <a:r>
              <a:rPr lang="en-US" sz="1200" dirty="0" smtClean="0">
                <a:solidFill>
                  <a:srgbClr val="000000"/>
                </a:solidFill>
                <a:latin typeface="Consolas"/>
              </a:rPr>
              <a:t>Vehicle() {</a:t>
            </a:r>
            <a:endParaRPr lang="en-US" sz="1200" dirty="0">
              <a:solidFill>
                <a:srgbClr val="000000"/>
              </a:solidFill>
              <a:latin typeface="Consolas"/>
            </a:endParaRPr>
          </a:p>
          <a:p>
            <a:pPr lvl="1"/>
            <a:r>
              <a:rPr lang="en-US" sz="1200" dirty="0" smtClean="0">
                <a:solidFill>
                  <a:srgbClr val="000000"/>
                </a:solidFill>
                <a:latin typeface="Consolas"/>
              </a:rPr>
              <a:t>	System.</a:t>
            </a:r>
            <a:r>
              <a:rPr lang="en-US" sz="1200" i="1" dirty="0" smtClean="0">
                <a:solidFill>
                  <a:srgbClr val="0000C0"/>
                </a:solidFill>
                <a:latin typeface="Consolas"/>
              </a:rPr>
              <a:t>out</a:t>
            </a:r>
            <a:r>
              <a:rPr lang="en-US" sz="1200" i="1" dirty="0" smtClean="0">
                <a:solidFill>
                  <a:srgbClr val="000000"/>
                </a:solidFill>
                <a:latin typeface="Consolas"/>
              </a:rPr>
              <a:t>.println(</a:t>
            </a:r>
            <a:r>
              <a:rPr lang="en-US" sz="1200" i="1" dirty="0" smtClean="0">
                <a:solidFill>
                  <a:srgbClr val="2A00FF"/>
                </a:solidFill>
                <a:latin typeface="Consolas"/>
              </a:rPr>
              <a:t>“Create a Vehicle."</a:t>
            </a:r>
            <a:r>
              <a:rPr lang="en-US" sz="1200" i="1" dirty="0" smtClean="0">
                <a:solidFill>
                  <a:srgbClr val="000000"/>
                </a:solidFill>
                <a:latin typeface="Consolas"/>
              </a:rPr>
              <a:t>);</a:t>
            </a:r>
          </a:p>
          <a:p>
            <a:pPr lvl="1"/>
            <a:r>
              <a:rPr lang="en-US" sz="1200" dirty="0" smtClean="0">
                <a:solidFill>
                  <a:srgbClr val="000000"/>
                </a:solidFill>
                <a:latin typeface="Consolas"/>
              </a:rPr>
              <a:t>}</a:t>
            </a:r>
          </a:p>
          <a:p>
            <a:r>
              <a:rPr lang="en-US" sz="1200" dirty="0">
                <a:solidFill>
                  <a:srgbClr val="000000"/>
                </a:solidFill>
                <a:latin typeface="Consolas"/>
              </a:rPr>
              <a:t>}</a:t>
            </a:r>
            <a:endParaRPr lang="en-US" sz="1200" dirty="0" smtClean="0">
              <a:solidFill>
                <a:srgbClr val="000000"/>
              </a:solidFill>
              <a:latin typeface="Consolas"/>
            </a:endParaRPr>
          </a:p>
          <a:p>
            <a:endParaRPr kumimoji="0" lang="en-US" sz="12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42" name="TextBox 41"/>
          <p:cNvSpPr txBox="1"/>
          <p:nvPr/>
        </p:nvSpPr>
        <p:spPr>
          <a:xfrm>
            <a:off x="489399" y="3596754"/>
            <a:ext cx="4816698" cy="1280835"/>
          </a:xfrm>
          <a:prstGeom prst="rect">
            <a:avLst/>
          </a:prstGeom>
        </p:spPr>
        <p:txBody>
          <a:bodyPr vert="horz" wrap="square" lIns="0" tIns="0" rIns="0" bIns="0" rtlCol="0" anchor="b" anchorCtr="0">
            <a:noAutofit/>
          </a:bodyPr>
          <a:lstStyle/>
          <a:p>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a:t>
            </a:r>
            <a:r>
              <a:rPr lang="en-US" sz="1200" b="1" dirty="0" smtClean="0">
                <a:solidFill>
                  <a:srgbClr val="000000"/>
                </a:solidFill>
                <a:latin typeface="Consolas"/>
              </a:rPr>
              <a:t>Car </a:t>
            </a:r>
            <a:r>
              <a:rPr lang="en-US" sz="1200" b="1" dirty="0">
                <a:solidFill>
                  <a:srgbClr val="7F0055"/>
                </a:solidFill>
                <a:highlight>
                  <a:srgbClr val="E8F2FE"/>
                </a:highlight>
                <a:latin typeface="Consolas"/>
              </a:rPr>
              <a:t>extends</a:t>
            </a:r>
            <a:r>
              <a:rPr lang="en-US" sz="1200" b="1" dirty="0">
                <a:solidFill>
                  <a:srgbClr val="000000"/>
                </a:solidFill>
                <a:highlight>
                  <a:srgbClr val="E8F2FE"/>
                </a:highlight>
                <a:latin typeface="Consolas"/>
              </a:rPr>
              <a:t> Vehicle </a:t>
            </a:r>
            <a:r>
              <a:rPr lang="en-US" sz="1200" b="1" dirty="0" smtClean="0">
                <a:solidFill>
                  <a:srgbClr val="000000"/>
                </a:solidFill>
                <a:latin typeface="Consolas"/>
              </a:rPr>
              <a:t>{</a:t>
            </a:r>
            <a:endParaRPr lang="en-US" sz="1200" b="1" dirty="0">
              <a:solidFill>
                <a:srgbClr val="000000"/>
              </a:solidFill>
              <a:latin typeface="Consolas"/>
            </a:endParaRPr>
          </a:p>
          <a:p>
            <a:endParaRPr lang="en-US" sz="1200" dirty="0">
              <a:latin typeface="Consolas"/>
            </a:endParaRPr>
          </a:p>
          <a:p>
            <a:pPr lvl="1"/>
            <a:r>
              <a:rPr lang="en-US" sz="1200" dirty="0" smtClean="0">
                <a:solidFill>
                  <a:srgbClr val="000000"/>
                </a:solidFill>
                <a:latin typeface="Consolas"/>
              </a:rPr>
              <a:t>Car() {</a:t>
            </a:r>
            <a:endParaRPr lang="en-US" sz="1200" dirty="0">
              <a:solidFill>
                <a:srgbClr val="000000"/>
              </a:solidFill>
              <a:latin typeface="Consolas"/>
            </a:endParaRPr>
          </a:p>
          <a:p>
            <a:pPr lvl="1"/>
            <a:r>
              <a:rPr lang="en-US" sz="1200" dirty="0" smtClean="0">
                <a:solidFill>
                  <a:srgbClr val="000000"/>
                </a:solidFill>
                <a:latin typeface="Consolas"/>
              </a:rPr>
              <a:t>	System.</a:t>
            </a:r>
            <a:r>
              <a:rPr lang="en-US" sz="1200" i="1" dirty="0" smtClean="0">
                <a:solidFill>
                  <a:srgbClr val="0000C0"/>
                </a:solidFill>
                <a:latin typeface="Consolas"/>
              </a:rPr>
              <a:t>out</a:t>
            </a:r>
            <a:r>
              <a:rPr lang="en-US" sz="1200" i="1" dirty="0" smtClean="0">
                <a:solidFill>
                  <a:srgbClr val="000000"/>
                </a:solidFill>
                <a:latin typeface="Consolas"/>
              </a:rPr>
              <a:t>.println(</a:t>
            </a:r>
            <a:r>
              <a:rPr lang="en-US" sz="1200" i="1" dirty="0" smtClean="0">
                <a:solidFill>
                  <a:srgbClr val="2A00FF"/>
                </a:solidFill>
                <a:latin typeface="Consolas"/>
              </a:rPr>
              <a:t>“Create a Car."</a:t>
            </a:r>
            <a:r>
              <a:rPr lang="en-US" sz="1200" i="1" dirty="0" smtClean="0">
                <a:solidFill>
                  <a:srgbClr val="000000"/>
                </a:solidFill>
                <a:latin typeface="Consolas"/>
              </a:rPr>
              <a:t>);</a:t>
            </a:r>
          </a:p>
          <a:p>
            <a:pPr lvl="1"/>
            <a:r>
              <a:rPr lang="en-US" sz="1200" dirty="0" smtClean="0">
                <a:solidFill>
                  <a:srgbClr val="000000"/>
                </a:solidFill>
                <a:latin typeface="Consolas"/>
              </a:rPr>
              <a:t>}</a:t>
            </a:r>
          </a:p>
          <a:p>
            <a:r>
              <a:rPr lang="en-US" sz="1200" dirty="0">
                <a:solidFill>
                  <a:srgbClr val="000000"/>
                </a:solidFill>
                <a:latin typeface="Consolas"/>
              </a:rPr>
              <a:t>}</a:t>
            </a:r>
            <a:endParaRPr lang="en-US" sz="1200" dirty="0" smtClean="0">
              <a:solidFill>
                <a:srgbClr val="000000"/>
              </a:solidFill>
              <a:latin typeface="Consolas"/>
            </a:endParaRPr>
          </a:p>
          <a:p>
            <a:endParaRPr kumimoji="0" lang="en-US" sz="12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43" name="TextBox 42"/>
          <p:cNvSpPr txBox="1"/>
          <p:nvPr/>
        </p:nvSpPr>
        <p:spPr>
          <a:xfrm>
            <a:off x="489399" y="5020632"/>
            <a:ext cx="4816698" cy="1280835"/>
          </a:xfrm>
          <a:prstGeom prst="rect">
            <a:avLst/>
          </a:prstGeom>
        </p:spPr>
        <p:txBody>
          <a:bodyPr vert="horz" wrap="square" lIns="0" tIns="0" rIns="0" bIns="0" rtlCol="0" anchor="b" anchorCtr="0">
            <a:noAutofit/>
          </a:bodyPr>
          <a:lstStyle/>
          <a:p>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a:t>
            </a:r>
            <a:r>
              <a:rPr lang="en-US" sz="1200" b="1" dirty="0" smtClean="0">
                <a:solidFill>
                  <a:srgbClr val="000000"/>
                </a:solidFill>
                <a:latin typeface="Consolas"/>
              </a:rPr>
              <a:t>Parking </a:t>
            </a:r>
            <a:r>
              <a:rPr lang="en-US" sz="1200" b="1" dirty="0">
                <a:solidFill>
                  <a:srgbClr val="000000"/>
                </a:solidFill>
                <a:latin typeface="Consolas"/>
              </a:rPr>
              <a:t>{</a:t>
            </a:r>
          </a:p>
          <a:p>
            <a:endParaRPr lang="en-US" sz="1200" dirty="0">
              <a:latin typeface="Consolas"/>
            </a:endParaRPr>
          </a:p>
          <a:p>
            <a:r>
              <a:rPr lang="en-US" sz="1200" b="1" dirty="0">
                <a:solidFill>
                  <a:srgbClr val="7F0055"/>
                </a:solidFill>
                <a:latin typeface="Consolas"/>
              </a:rPr>
              <a:t> </a:t>
            </a:r>
            <a:r>
              <a:rPr lang="en-US" sz="1200" b="1" dirty="0" smtClean="0">
                <a:solidFill>
                  <a:srgbClr val="7F0055"/>
                </a:solidFill>
                <a:latin typeface="Consolas"/>
              </a:rPr>
              <a:t>   public</a:t>
            </a:r>
            <a:r>
              <a:rPr lang="en-US" sz="1200" b="1" dirty="0" smtClean="0">
                <a:solidFill>
                  <a:srgbClr val="000000"/>
                </a:solidFill>
                <a:latin typeface="Consolas"/>
              </a:rPr>
              <a:t> </a:t>
            </a:r>
            <a:r>
              <a:rPr lang="en-US" sz="1200" b="1" dirty="0">
                <a:solidFill>
                  <a:srgbClr val="7F0055"/>
                </a:solidFill>
                <a:latin typeface="Consolas"/>
              </a:rPr>
              <a:t>static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main(String[] args) {</a:t>
            </a:r>
          </a:p>
          <a:p>
            <a:r>
              <a:rPr lang="en-US" sz="1200" dirty="0" smtClean="0">
                <a:solidFill>
                  <a:srgbClr val="000000"/>
                </a:solidFill>
                <a:latin typeface="Consolas"/>
              </a:rPr>
              <a:t>	Car </a:t>
            </a:r>
            <a:r>
              <a:rPr lang="en-US" sz="1200" dirty="0">
                <a:solidFill>
                  <a:srgbClr val="000000"/>
                </a:solidFill>
                <a:latin typeface="Consolas"/>
              </a:rPr>
              <a:t>car1 = </a:t>
            </a:r>
            <a:r>
              <a:rPr lang="en-US" sz="1200" b="1" dirty="0">
                <a:solidFill>
                  <a:srgbClr val="7F0055"/>
                </a:solidFill>
                <a:latin typeface="Consolas"/>
              </a:rPr>
              <a:t>new</a:t>
            </a:r>
            <a:r>
              <a:rPr lang="en-US" sz="1200" b="1" dirty="0">
                <a:solidFill>
                  <a:srgbClr val="000000"/>
                </a:solidFill>
                <a:latin typeface="Consolas"/>
              </a:rPr>
              <a:t> Car</a:t>
            </a:r>
            <a:r>
              <a:rPr lang="en-US" sz="1200" b="1" dirty="0" smtClean="0">
                <a:solidFill>
                  <a:srgbClr val="000000"/>
                </a:solidFill>
                <a:latin typeface="Consolas"/>
              </a:rPr>
              <a:t>();</a:t>
            </a:r>
          </a:p>
          <a:p>
            <a:r>
              <a:rPr lang="en-US" sz="1200" b="1" dirty="0" smtClean="0">
                <a:solidFill>
                  <a:srgbClr val="000000"/>
                </a:solidFill>
                <a:latin typeface="Consolas"/>
              </a:rPr>
              <a:t>    }</a:t>
            </a:r>
          </a:p>
          <a:p>
            <a:r>
              <a:rPr lang="en-US" sz="1200" b="1" dirty="0">
                <a:solidFill>
                  <a:srgbClr val="000000"/>
                </a:solidFill>
                <a:latin typeface="Consolas"/>
              </a:rPr>
              <a:t>}</a:t>
            </a:r>
          </a:p>
          <a:p>
            <a:endParaRPr kumimoji="0" lang="en-US" sz="12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12" name="TextBox 11"/>
          <p:cNvSpPr txBox="1"/>
          <p:nvPr/>
        </p:nvSpPr>
        <p:spPr>
          <a:xfrm>
            <a:off x="1700011" y="6027313"/>
            <a:ext cx="6246254" cy="489398"/>
          </a:xfrm>
          <a:prstGeom prst="rect">
            <a:avLst/>
          </a:prstGeom>
          <a:ln>
            <a:solidFill>
              <a:schemeClr val="tx1"/>
            </a:solidFill>
          </a:ln>
        </p:spPr>
        <p:txBody>
          <a:bodyPr vert="horz" wrap="square" lIns="0" tIns="0" rIns="0" bIns="0" rtlCol="0" anchor="b" anchorCtr="0">
            <a:noAutofit/>
          </a:bodyPr>
          <a:lstStyle/>
          <a:p>
            <a:pPr marL="166688" marR="0" algn="l" defTabSz="914400" rtl="0" eaLnBrk="1" fontAlgn="auto" latinLnBrk="0" hangingPunct="1">
              <a:lnSpc>
                <a:spcPct val="100000"/>
              </a:lnSpc>
              <a:spcBef>
                <a:spcPct val="0"/>
              </a:spcBef>
              <a:spcAft>
                <a:spcPts val="0"/>
              </a:spcAft>
              <a:buClrTx/>
              <a:buSzTx/>
              <a:buFontTx/>
              <a:buNone/>
              <a:tabLst/>
            </a:pPr>
            <a:r>
              <a:rPr lang="en-US" sz="1400" b="1" noProof="0" dirty="0" smtClean="0">
                <a:latin typeface="Arial" pitchFamily="34" charset="0"/>
                <a:ea typeface="+mj-ea"/>
                <a:cs typeface="Arial" pitchFamily="34" charset="0"/>
              </a:rPr>
              <a:t>Call to new Car() puts Car() constructor on  top of the stack frame</a:t>
            </a:r>
          </a:p>
          <a:p>
            <a:pPr marL="166688" marR="0" algn="l" defTabSz="914400" rtl="0" eaLnBrk="1" fontAlgn="auto" latinLnBrk="0" hangingPunct="1">
              <a:lnSpc>
                <a:spcPct val="100000"/>
              </a:lnSpc>
              <a:spcBef>
                <a:spcPct val="0"/>
              </a:spcBef>
              <a:spcAft>
                <a:spcPts val="0"/>
              </a:spcAft>
              <a:buClrTx/>
              <a:buSzTx/>
              <a:buFontTx/>
              <a:buNone/>
              <a:tabLst/>
            </a:pPr>
            <a:endParaRPr kumimoji="0" lang="en-US" sz="9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14" name="Right Arrow 13"/>
          <p:cNvSpPr/>
          <p:nvPr/>
        </p:nvSpPr>
        <p:spPr>
          <a:xfrm>
            <a:off x="567777" y="5595028"/>
            <a:ext cx="714775" cy="157374"/>
          </a:xfrm>
          <a:prstGeom prst="rightArrow">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endParaRPr>
          </a:p>
        </p:txBody>
      </p:sp>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11</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extLst>
      <p:ext uri="{BB962C8B-B14F-4D97-AF65-F5344CB8AC3E}">
        <p14:creationId xmlns:p14="http://schemas.microsoft.com/office/powerpoint/2010/main" val="3442892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Order of Constructor </a:t>
            </a:r>
            <a:r>
              <a:rPr lang="en-US" dirty="0"/>
              <a:t>Invocation </a:t>
            </a:r>
            <a:r>
              <a:rPr lang="en-US" dirty="0" smtClean="0"/>
              <a:t>(2 </a:t>
            </a:r>
            <a:r>
              <a:rPr lang="en-US" dirty="0"/>
              <a:t>of 6)</a:t>
            </a:r>
          </a:p>
        </p:txBody>
      </p:sp>
      <p:sp>
        <p:nvSpPr>
          <p:cNvPr id="3" name="Content Placeholder 2"/>
          <p:cNvSpPr>
            <a:spLocks noGrp="1"/>
          </p:cNvSpPr>
          <p:nvPr>
            <p:ph idx="1"/>
          </p:nvPr>
        </p:nvSpPr>
        <p:spPr>
          <a:xfrm>
            <a:off x="457200" y="1214423"/>
            <a:ext cx="8229600" cy="820439"/>
          </a:xfrm>
        </p:spPr>
        <p:txBody>
          <a:bodyPr>
            <a:normAutofit fontScale="77500" lnSpcReduction="20000"/>
          </a:bodyPr>
          <a:lstStyle/>
          <a:p>
            <a:r>
              <a:rPr lang="en-US" dirty="0" smtClean="0"/>
              <a:t>When an object of a class is created, it not only calls its constructor, it also calls all the constructors in the hierarchy.</a:t>
            </a:r>
            <a:endParaRPr lang="en-US" dirty="0"/>
          </a:p>
        </p:txBody>
      </p:sp>
      <p:sp>
        <p:nvSpPr>
          <p:cNvPr id="24" name="Rectangle 23"/>
          <p:cNvSpPr/>
          <p:nvPr/>
        </p:nvSpPr>
        <p:spPr>
          <a:xfrm>
            <a:off x="5855467" y="2405154"/>
            <a:ext cx="2628490" cy="3443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600" dirty="0">
              <a:latin typeface="Arial" pitchFamily="34" charset="0"/>
              <a:cs typeface="Arial" pitchFamily="34" charset="0"/>
            </a:endParaRPr>
          </a:p>
        </p:txBody>
      </p:sp>
      <p:sp>
        <p:nvSpPr>
          <p:cNvPr id="29" name="Rectangle 28"/>
          <p:cNvSpPr/>
          <p:nvPr/>
        </p:nvSpPr>
        <p:spPr>
          <a:xfrm>
            <a:off x="6555342" y="4766723"/>
            <a:ext cx="1197735" cy="5078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2"/>
                </a:solidFill>
                <a:latin typeface="Arial" pitchFamily="34" charset="0"/>
                <a:cs typeface="Arial" pitchFamily="34" charset="0"/>
              </a:rPr>
              <a:t>Car()</a:t>
            </a:r>
            <a:endParaRPr lang="en-US" sz="1600" dirty="0">
              <a:solidFill>
                <a:schemeClr val="tx2"/>
              </a:solidFill>
              <a:latin typeface="Arial" pitchFamily="34" charset="0"/>
              <a:cs typeface="Arial" pitchFamily="34" charset="0"/>
            </a:endParaRPr>
          </a:p>
        </p:txBody>
      </p:sp>
      <p:sp>
        <p:nvSpPr>
          <p:cNvPr id="38" name="TextBox 16"/>
          <p:cNvSpPr txBox="1"/>
          <p:nvPr/>
        </p:nvSpPr>
        <p:spPr>
          <a:xfrm>
            <a:off x="5949481" y="2496328"/>
            <a:ext cx="954153"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Arial" pitchFamily="34" charset="0"/>
                <a:cs typeface="Arial" pitchFamily="34" charset="0"/>
              </a:rPr>
              <a:t>Stack</a:t>
            </a:r>
            <a:endParaRPr lang="en-US" sz="2400" dirty="0">
              <a:latin typeface="Arial" pitchFamily="34" charset="0"/>
              <a:cs typeface="Arial" pitchFamily="34" charset="0"/>
            </a:endParaRPr>
          </a:p>
        </p:txBody>
      </p:sp>
      <p:sp>
        <p:nvSpPr>
          <p:cNvPr id="39" name="Rectangle 38"/>
          <p:cNvSpPr/>
          <p:nvPr/>
        </p:nvSpPr>
        <p:spPr>
          <a:xfrm>
            <a:off x="6555345" y="3983262"/>
            <a:ext cx="1197735" cy="5078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2"/>
                </a:solidFill>
                <a:latin typeface="Arial" pitchFamily="34" charset="0"/>
                <a:cs typeface="Arial" pitchFamily="34" charset="0"/>
              </a:rPr>
              <a:t>Vehicle()</a:t>
            </a:r>
            <a:endParaRPr lang="en-US" sz="1600" dirty="0">
              <a:solidFill>
                <a:schemeClr val="tx2"/>
              </a:solidFill>
              <a:latin typeface="Arial" pitchFamily="34" charset="0"/>
              <a:cs typeface="Arial" pitchFamily="34" charset="0"/>
            </a:endParaRPr>
          </a:p>
        </p:txBody>
      </p:sp>
      <p:sp>
        <p:nvSpPr>
          <p:cNvPr id="7" name="TextBox 6"/>
          <p:cNvSpPr txBox="1"/>
          <p:nvPr/>
        </p:nvSpPr>
        <p:spPr>
          <a:xfrm>
            <a:off x="489399" y="2202652"/>
            <a:ext cx="4816698" cy="1280835"/>
          </a:xfrm>
          <a:prstGeom prst="rect">
            <a:avLst/>
          </a:prstGeom>
        </p:spPr>
        <p:txBody>
          <a:bodyPr vert="horz" wrap="square" lIns="0" tIns="0" rIns="0" bIns="0" rtlCol="0" anchor="b" anchorCtr="0">
            <a:noAutofit/>
          </a:bodyPr>
          <a:lstStyle/>
          <a:p>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Vehicle {</a:t>
            </a:r>
          </a:p>
          <a:p>
            <a:endParaRPr lang="en-US" sz="1200" dirty="0">
              <a:latin typeface="Consolas"/>
            </a:endParaRPr>
          </a:p>
          <a:p>
            <a:pPr lvl="1"/>
            <a:r>
              <a:rPr lang="en-US" sz="1200" dirty="0" smtClean="0">
                <a:solidFill>
                  <a:srgbClr val="000000"/>
                </a:solidFill>
                <a:latin typeface="Consolas"/>
              </a:rPr>
              <a:t>Vehicle() {</a:t>
            </a:r>
            <a:endParaRPr lang="en-US" sz="1200" dirty="0">
              <a:solidFill>
                <a:srgbClr val="000000"/>
              </a:solidFill>
              <a:latin typeface="Consolas"/>
            </a:endParaRPr>
          </a:p>
          <a:p>
            <a:pPr lvl="1"/>
            <a:r>
              <a:rPr lang="en-US" sz="1200" dirty="0" smtClean="0">
                <a:solidFill>
                  <a:srgbClr val="000000"/>
                </a:solidFill>
                <a:latin typeface="Consolas"/>
              </a:rPr>
              <a:t>	System.</a:t>
            </a:r>
            <a:r>
              <a:rPr lang="en-US" sz="1200" i="1" dirty="0" smtClean="0">
                <a:solidFill>
                  <a:srgbClr val="0000C0"/>
                </a:solidFill>
                <a:latin typeface="Consolas"/>
              </a:rPr>
              <a:t>out</a:t>
            </a:r>
            <a:r>
              <a:rPr lang="en-US" sz="1200" i="1" dirty="0" smtClean="0">
                <a:solidFill>
                  <a:srgbClr val="000000"/>
                </a:solidFill>
                <a:latin typeface="Consolas"/>
              </a:rPr>
              <a:t>.println(</a:t>
            </a:r>
            <a:r>
              <a:rPr lang="en-US" sz="1200" i="1" dirty="0" smtClean="0">
                <a:solidFill>
                  <a:srgbClr val="2A00FF"/>
                </a:solidFill>
                <a:latin typeface="Consolas"/>
              </a:rPr>
              <a:t>“Create a Vehicle."</a:t>
            </a:r>
            <a:r>
              <a:rPr lang="en-US" sz="1200" i="1" dirty="0" smtClean="0">
                <a:solidFill>
                  <a:srgbClr val="000000"/>
                </a:solidFill>
                <a:latin typeface="Consolas"/>
              </a:rPr>
              <a:t>);</a:t>
            </a:r>
          </a:p>
          <a:p>
            <a:pPr lvl="1"/>
            <a:r>
              <a:rPr lang="en-US" sz="1200" dirty="0" smtClean="0">
                <a:solidFill>
                  <a:srgbClr val="000000"/>
                </a:solidFill>
                <a:latin typeface="Consolas"/>
              </a:rPr>
              <a:t>}</a:t>
            </a:r>
          </a:p>
          <a:p>
            <a:r>
              <a:rPr lang="en-US" sz="1200" dirty="0">
                <a:solidFill>
                  <a:srgbClr val="000000"/>
                </a:solidFill>
                <a:latin typeface="Consolas"/>
              </a:rPr>
              <a:t>}</a:t>
            </a:r>
            <a:endParaRPr lang="en-US" sz="1200" dirty="0" smtClean="0">
              <a:solidFill>
                <a:srgbClr val="000000"/>
              </a:solidFill>
              <a:latin typeface="Consolas"/>
            </a:endParaRPr>
          </a:p>
          <a:p>
            <a:endParaRPr kumimoji="0" lang="en-US" sz="12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42" name="TextBox 41"/>
          <p:cNvSpPr txBox="1"/>
          <p:nvPr/>
        </p:nvSpPr>
        <p:spPr>
          <a:xfrm>
            <a:off x="489399" y="3596754"/>
            <a:ext cx="4816698" cy="1280835"/>
          </a:xfrm>
          <a:prstGeom prst="rect">
            <a:avLst/>
          </a:prstGeom>
        </p:spPr>
        <p:txBody>
          <a:bodyPr vert="horz" wrap="square" lIns="0" tIns="0" rIns="0" bIns="0" rtlCol="0" anchor="b" anchorCtr="0">
            <a:noAutofit/>
          </a:bodyPr>
          <a:lstStyle/>
          <a:p>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a:t>
            </a:r>
            <a:r>
              <a:rPr lang="en-US" sz="1200" b="1" dirty="0" smtClean="0">
                <a:solidFill>
                  <a:srgbClr val="000000"/>
                </a:solidFill>
                <a:latin typeface="Consolas"/>
              </a:rPr>
              <a:t>Car </a:t>
            </a:r>
            <a:r>
              <a:rPr lang="en-US" sz="1200" b="1" dirty="0">
                <a:solidFill>
                  <a:srgbClr val="7F0055"/>
                </a:solidFill>
                <a:highlight>
                  <a:srgbClr val="E8F2FE"/>
                </a:highlight>
                <a:latin typeface="Consolas"/>
              </a:rPr>
              <a:t>extends</a:t>
            </a:r>
            <a:r>
              <a:rPr lang="en-US" sz="1200" b="1" dirty="0">
                <a:solidFill>
                  <a:srgbClr val="000000"/>
                </a:solidFill>
                <a:highlight>
                  <a:srgbClr val="E8F2FE"/>
                </a:highlight>
                <a:latin typeface="Consolas"/>
              </a:rPr>
              <a:t> Vehicle </a:t>
            </a:r>
            <a:r>
              <a:rPr lang="en-US" sz="1200" b="1" dirty="0" smtClean="0">
                <a:solidFill>
                  <a:srgbClr val="000000"/>
                </a:solidFill>
                <a:latin typeface="Consolas"/>
              </a:rPr>
              <a:t>{</a:t>
            </a:r>
            <a:endParaRPr lang="en-US" sz="1200" b="1" dirty="0">
              <a:solidFill>
                <a:srgbClr val="000000"/>
              </a:solidFill>
              <a:latin typeface="Consolas"/>
            </a:endParaRPr>
          </a:p>
          <a:p>
            <a:endParaRPr lang="en-US" sz="1200" dirty="0">
              <a:latin typeface="Consolas"/>
            </a:endParaRPr>
          </a:p>
          <a:p>
            <a:pPr lvl="1"/>
            <a:r>
              <a:rPr lang="en-US" sz="1200" dirty="0" smtClean="0">
                <a:solidFill>
                  <a:srgbClr val="000000"/>
                </a:solidFill>
                <a:latin typeface="Consolas"/>
              </a:rPr>
              <a:t>Car() {</a:t>
            </a:r>
            <a:endParaRPr lang="en-US" sz="1200" dirty="0">
              <a:solidFill>
                <a:srgbClr val="000000"/>
              </a:solidFill>
              <a:latin typeface="Consolas"/>
            </a:endParaRPr>
          </a:p>
          <a:p>
            <a:pPr lvl="1"/>
            <a:r>
              <a:rPr lang="en-US" sz="1200" dirty="0" smtClean="0">
                <a:solidFill>
                  <a:srgbClr val="000000"/>
                </a:solidFill>
                <a:latin typeface="Consolas"/>
              </a:rPr>
              <a:t>	System.</a:t>
            </a:r>
            <a:r>
              <a:rPr lang="en-US" sz="1200" i="1" dirty="0" smtClean="0">
                <a:solidFill>
                  <a:srgbClr val="0000C0"/>
                </a:solidFill>
                <a:latin typeface="Consolas"/>
              </a:rPr>
              <a:t>out</a:t>
            </a:r>
            <a:r>
              <a:rPr lang="en-US" sz="1200" i="1" dirty="0" smtClean="0">
                <a:solidFill>
                  <a:srgbClr val="000000"/>
                </a:solidFill>
                <a:latin typeface="Consolas"/>
              </a:rPr>
              <a:t>.println(</a:t>
            </a:r>
            <a:r>
              <a:rPr lang="en-US" sz="1200" i="1" dirty="0" smtClean="0">
                <a:solidFill>
                  <a:srgbClr val="2A00FF"/>
                </a:solidFill>
                <a:latin typeface="Consolas"/>
              </a:rPr>
              <a:t>“Create a Car."</a:t>
            </a:r>
            <a:r>
              <a:rPr lang="en-US" sz="1200" i="1" dirty="0" smtClean="0">
                <a:solidFill>
                  <a:srgbClr val="000000"/>
                </a:solidFill>
                <a:latin typeface="Consolas"/>
              </a:rPr>
              <a:t>);</a:t>
            </a:r>
          </a:p>
          <a:p>
            <a:pPr lvl="1"/>
            <a:r>
              <a:rPr lang="en-US" sz="1200" dirty="0" smtClean="0">
                <a:solidFill>
                  <a:srgbClr val="000000"/>
                </a:solidFill>
                <a:latin typeface="Consolas"/>
              </a:rPr>
              <a:t>}</a:t>
            </a:r>
          </a:p>
          <a:p>
            <a:r>
              <a:rPr lang="en-US" sz="1200" dirty="0">
                <a:solidFill>
                  <a:srgbClr val="000000"/>
                </a:solidFill>
                <a:latin typeface="Consolas"/>
              </a:rPr>
              <a:t>}</a:t>
            </a:r>
            <a:endParaRPr lang="en-US" sz="1200" dirty="0" smtClean="0">
              <a:solidFill>
                <a:srgbClr val="000000"/>
              </a:solidFill>
              <a:latin typeface="Consolas"/>
            </a:endParaRPr>
          </a:p>
          <a:p>
            <a:endParaRPr kumimoji="0" lang="en-US" sz="12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43" name="TextBox 42"/>
          <p:cNvSpPr txBox="1"/>
          <p:nvPr/>
        </p:nvSpPr>
        <p:spPr>
          <a:xfrm>
            <a:off x="489399" y="5020632"/>
            <a:ext cx="4816698" cy="1280835"/>
          </a:xfrm>
          <a:prstGeom prst="rect">
            <a:avLst/>
          </a:prstGeom>
        </p:spPr>
        <p:txBody>
          <a:bodyPr vert="horz" wrap="square" lIns="0" tIns="0" rIns="0" bIns="0" rtlCol="0" anchor="b" anchorCtr="0">
            <a:noAutofit/>
          </a:bodyPr>
          <a:lstStyle/>
          <a:p>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a:t>
            </a:r>
            <a:r>
              <a:rPr lang="en-US" sz="1200" b="1" dirty="0" smtClean="0">
                <a:solidFill>
                  <a:srgbClr val="000000"/>
                </a:solidFill>
                <a:latin typeface="Consolas"/>
              </a:rPr>
              <a:t>Parking </a:t>
            </a:r>
            <a:r>
              <a:rPr lang="en-US" sz="1200" b="1" dirty="0">
                <a:solidFill>
                  <a:srgbClr val="000000"/>
                </a:solidFill>
                <a:latin typeface="Consolas"/>
              </a:rPr>
              <a:t>{</a:t>
            </a:r>
          </a:p>
          <a:p>
            <a:endParaRPr lang="en-US" sz="1200" dirty="0">
              <a:latin typeface="Consolas"/>
            </a:endParaRPr>
          </a:p>
          <a:p>
            <a:r>
              <a:rPr lang="en-US" sz="1200" b="1" dirty="0">
                <a:solidFill>
                  <a:srgbClr val="7F0055"/>
                </a:solidFill>
                <a:latin typeface="Consolas"/>
              </a:rPr>
              <a:t> </a:t>
            </a:r>
            <a:r>
              <a:rPr lang="en-US" sz="1200" b="1" dirty="0" smtClean="0">
                <a:solidFill>
                  <a:srgbClr val="7F0055"/>
                </a:solidFill>
                <a:latin typeface="Consolas"/>
              </a:rPr>
              <a:t>   public</a:t>
            </a:r>
            <a:r>
              <a:rPr lang="en-US" sz="1200" b="1" dirty="0" smtClean="0">
                <a:solidFill>
                  <a:srgbClr val="000000"/>
                </a:solidFill>
                <a:latin typeface="Consolas"/>
              </a:rPr>
              <a:t> </a:t>
            </a:r>
            <a:r>
              <a:rPr lang="en-US" sz="1200" b="1" dirty="0">
                <a:solidFill>
                  <a:srgbClr val="7F0055"/>
                </a:solidFill>
                <a:latin typeface="Consolas"/>
              </a:rPr>
              <a:t>static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main(String[] args) {</a:t>
            </a:r>
          </a:p>
          <a:p>
            <a:r>
              <a:rPr lang="en-US" sz="1200" dirty="0" smtClean="0">
                <a:solidFill>
                  <a:srgbClr val="000000"/>
                </a:solidFill>
                <a:latin typeface="Consolas"/>
              </a:rPr>
              <a:t>	Car </a:t>
            </a:r>
            <a:r>
              <a:rPr lang="en-US" sz="1200" dirty="0">
                <a:solidFill>
                  <a:srgbClr val="000000"/>
                </a:solidFill>
                <a:latin typeface="Consolas"/>
              </a:rPr>
              <a:t>car1 = </a:t>
            </a:r>
            <a:r>
              <a:rPr lang="en-US" sz="1200" b="1" dirty="0">
                <a:solidFill>
                  <a:srgbClr val="7F0055"/>
                </a:solidFill>
                <a:latin typeface="Consolas"/>
              </a:rPr>
              <a:t>new</a:t>
            </a:r>
            <a:r>
              <a:rPr lang="en-US" sz="1200" b="1" dirty="0">
                <a:solidFill>
                  <a:srgbClr val="000000"/>
                </a:solidFill>
                <a:latin typeface="Consolas"/>
              </a:rPr>
              <a:t> Car</a:t>
            </a:r>
            <a:r>
              <a:rPr lang="en-US" sz="1200" b="1" dirty="0" smtClean="0">
                <a:solidFill>
                  <a:srgbClr val="000000"/>
                </a:solidFill>
                <a:latin typeface="Consolas"/>
              </a:rPr>
              <a:t>();</a:t>
            </a:r>
          </a:p>
          <a:p>
            <a:r>
              <a:rPr lang="en-US" sz="1200" b="1" dirty="0" smtClean="0">
                <a:solidFill>
                  <a:srgbClr val="000000"/>
                </a:solidFill>
                <a:latin typeface="Consolas"/>
              </a:rPr>
              <a:t>    }</a:t>
            </a:r>
          </a:p>
          <a:p>
            <a:r>
              <a:rPr lang="en-US" sz="1200" b="1" dirty="0">
                <a:solidFill>
                  <a:srgbClr val="000000"/>
                </a:solidFill>
                <a:latin typeface="Consolas"/>
              </a:rPr>
              <a:t>}</a:t>
            </a:r>
          </a:p>
          <a:p>
            <a:endParaRPr kumimoji="0" lang="en-US" sz="12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14" name="TextBox 13"/>
          <p:cNvSpPr txBox="1"/>
          <p:nvPr/>
        </p:nvSpPr>
        <p:spPr>
          <a:xfrm>
            <a:off x="1687131" y="6068054"/>
            <a:ext cx="6439431" cy="452353"/>
          </a:xfrm>
          <a:prstGeom prst="rect">
            <a:avLst/>
          </a:prstGeom>
          <a:ln>
            <a:solidFill>
              <a:schemeClr val="tx1"/>
            </a:solidFill>
          </a:ln>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lang="en-US" sz="1400" b="1" noProof="0" dirty="0" smtClean="0">
                <a:latin typeface="Arial" pitchFamily="34" charset="0"/>
                <a:ea typeface="+mj-ea"/>
                <a:cs typeface="Arial" pitchFamily="34" charset="0"/>
              </a:rPr>
              <a:t>Car() invokes the superclass constructor  which pushes the Vehicle() constructor onto the top of the stack</a:t>
            </a:r>
            <a:endParaRPr kumimoji="0" lang="en-US" sz="1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15" name="Right Arrow 14"/>
          <p:cNvSpPr/>
          <p:nvPr/>
        </p:nvSpPr>
        <p:spPr>
          <a:xfrm>
            <a:off x="159987" y="3983262"/>
            <a:ext cx="714775" cy="157374"/>
          </a:xfrm>
          <a:prstGeom prst="rightArrow">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endParaRPr>
          </a:p>
        </p:txBody>
      </p:sp>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12</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extLst>
      <p:ext uri="{BB962C8B-B14F-4D97-AF65-F5344CB8AC3E}">
        <p14:creationId xmlns:p14="http://schemas.microsoft.com/office/powerpoint/2010/main" val="912709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Order of Constructor </a:t>
            </a:r>
            <a:r>
              <a:rPr lang="en-US" dirty="0"/>
              <a:t>Invocation </a:t>
            </a:r>
            <a:r>
              <a:rPr lang="en-US" dirty="0" smtClean="0"/>
              <a:t>(3 </a:t>
            </a:r>
            <a:r>
              <a:rPr lang="en-US" dirty="0"/>
              <a:t>of 6)</a:t>
            </a:r>
          </a:p>
        </p:txBody>
      </p:sp>
      <p:sp>
        <p:nvSpPr>
          <p:cNvPr id="3" name="Content Placeholder 2"/>
          <p:cNvSpPr>
            <a:spLocks noGrp="1"/>
          </p:cNvSpPr>
          <p:nvPr>
            <p:ph idx="1"/>
          </p:nvPr>
        </p:nvSpPr>
        <p:spPr>
          <a:xfrm>
            <a:off x="457200" y="1214423"/>
            <a:ext cx="8229600" cy="820439"/>
          </a:xfrm>
        </p:spPr>
        <p:txBody>
          <a:bodyPr>
            <a:normAutofit fontScale="77500" lnSpcReduction="20000"/>
          </a:bodyPr>
          <a:lstStyle/>
          <a:p>
            <a:r>
              <a:rPr lang="en-US" dirty="0" smtClean="0"/>
              <a:t>When an object of a class is created, it not only calls its constructor, it also calls all the constructors in the hierarchy.</a:t>
            </a:r>
            <a:endParaRPr lang="en-US" dirty="0"/>
          </a:p>
        </p:txBody>
      </p:sp>
      <p:sp>
        <p:nvSpPr>
          <p:cNvPr id="24" name="Rectangle 23"/>
          <p:cNvSpPr/>
          <p:nvPr/>
        </p:nvSpPr>
        <p:spPr>
          <a:xfrm>
            <a:off x="5855467" y="2405154"/>
            <a:ext cx="2628490" cy="3443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600" dirty="0">
              <a:latin typeface="Arial" pitchFamily="34" charset="0"/>
              <a:cs typeface="Arial" pitchFamily="34" charset="0"/>
            </a:endParaRPr>
          </a:p>
        </p:txBody>
      </p:sp>
      <p:sp>
        <p:nvSpPr>
          <p:cNvPr id="29" name="Rectangle 28"/>
          <p:cNvSpPr/>
          <p:nvPr/>
        </p:nvSpPr>
        <p:spPr>
          <a:xfrm>
            <a:off x="6555342" y="4766723"/>
            <a:ext cx="1197735" cy="5078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2"/>
                </a:solidFill>
                <a:latin typeface="Arial" pitchFamily="34" charset="0"/>
                <a:cs typeface="Arial" pitchFamily="34" charset="0"/>
              </a:rPr>
              <a:t>Car()</a:t>
            </a:r>
            <a:endParaRPr lang="en-US" sz="1600" dirty="0">
              <a:solidFill>
                <a:schemeClr val="tx2"/>
              </a:solidFill>
              <a:latin typeface="Arial" pitchFamily="34" charset="0"/>
              <a:cs typeface="Arial" pitchFamily="34" charset="0"/>
            </a:endParaRPr>
          </a:p>
        </p:txBody>
      </p:sp>
      <p:sp>
        <p:nvSpPr>
          <p:cNvPr id="38" name="TextBox 16"/>
          <p:cNvSpPr txBox="1"/>
          <p:nvPr/>
        </p:nvSpPr>
        <p:spPr>
          <a:xfrm>
            <a:off x="5949481" y="2496328"/>
            <a:ext cx="954153"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Arial" pitchFamily="34" charset="0"/>
                <a:cs typeface="Arial" pitchFamily="34" charset="0"/>
              </a:rPr>
              <a:t>Stack</a:t>
            </a:r>
            <a:endParaRPr lang="en-US" sz="2400" dirty="0">
              <a:latin typeface="Arial" pitchFamily="34" charset="0"/>
              <a:cs typeface="Arial" pitchFamily="34" charset="0"/>
            </a:endParaRPr>
          </a:p>
        </p:txBody>
      </p:sp>
      <p:sp>
        <p:nvSpPr>
          <p:cNvPr id="39" name="Rectangle 38"/>
          <p:cNvSpPr/>
          <p:nvPr/>
        </p:nvSpPr>
        <p:spPr>
          <a:xfrm>
            <a:off x="6555345" y="3983262"/>
            <a:ext cx="1197735" cy="5078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2"/>
                </a:solidFill>
                <a:latin typeface="Arial" pitchFamily="34" charset="0"/>
                <a:cs typeface="Arial" pitchFamily="34" charset="0"/>
              </a:rPr>
              <a:t>Vehicle()</a:t>
            </a:r>
            <a:endParaRPr lang="en-US" sz="1600" dirty="0">
              <a:solidFill>
                <a:schemeClr val="tx2"/>
              </a:solidFill>
              <a:latin typeface="Arial" pitchFamily="34" charset="0"/>
              <a:cs typeface="Arial" pitchFamily="34" charset="0"/>
            </a:endParaRPr>
          </a:p>
        </p:txBody>
      </p:sp>
      <p:sp>
        <p:nvSpPr>
          <p:cNvPr id="41" name="Rectangle 40"/>
          <p:cNvSpPr/>
          <p:nvPr/>
        </p:nvSpPr>
        <p:spPr>
          <a:xfrm>
            <a:off x="6555343" y="3229578"/>
            <a:ext cx="1197735" cy="5078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2"/>
                </a:solidFill>
                <a:latin typeface="Arial" pitchFamily="34" charset="0"/>
                <a:cs typeface="Arial" pitchFamily="34" charset="0"/>
              </a:rPr>
              <a:t>Object()</a:t>
            </a:r>
            <a:endParaRPr lang="en-US" sz="1600" dirty="0">
              <a:solidFill>
                <a:schemeClr val="tx2"/>
              </a:solidFill>
              <a:latin typeface="Arial" pitchFamily="34" charset="0"/>
              <a:cs typeface="Arial" pitchFamily="34" charset="0"/>
            </a:endParaRPr>
          </a:p>
        </p:txBody>
      </p:sp>
      <p:sp>
        <p:nvSpPr>
          <p:cNvPr id="7" name="TextBox 6"/>
          <p:cNvSpPr txBox="1"/>
          <p:nvPr/>
        </p:nvSpPr>
        <p:spPr>
          <a:xfrm>
            <a:off x="489399" y="2202652"/>
            <a:ext cx="4816698" cy="1280835"/>
          </a:xfrm>
          <a:prstGeom prst="rect">
            <a:avLst/>
          </a:prstGeom>
        </p:spPr>
        <p:txBody>
          <a:bodyPr vert="horz" wrap="square" lIns="0" tIns="0" rIns="0" bIns="0" rtlCol="0" anchor="b" anchorCtr="0">
            <a:noAutofit/>
          </a:bodyPr>
          <a:lstStyle/>
          <a:p>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Vehicle {</a:t>
            </a:r>
          </a:p>
          <a:p>
            <a:endParaRPr lang="en-US" sz="1200" dirty="0">
              <a:latin typeface="Consolas"/>
            </a:endParaRPr>
          </a:p>
          <a:p>
            <a:pPr lvl="1"/>
            <a:r>
              <a:rPr lang="en-US" sz="1200" dirty="0" smtClean="0">
                <a:solidFill>
                  <a:srgbClr val="000000"/>
                </a:solidFill>
                <a:latin typeface="Consolas"/>
              </a:rPr>
              <a:t>Vehicle() {</a:t>
            </a:r>
            <a:endParaRPr lang="en-US" sz="1200" dirty="0">
              <a:solidFill>
                <a:srgbClr val="000000"/>
              </a:solidFill>
              <a:latin typeface="Consolas"/>
            </a:endParaRPr>
          </a:p>
          <a:p>
            <a:pPr lvl="1"/>
            <a:r>
              <a:rPr lang="en-US" sz="1200" dirty="0" smtClean="0">
                <a:solidFill>
                  <a:srgbClr val="000000"/>
                </a:solidFill>
                <a:latin typeface="Consolas"/>
              </a:rPr>
              <a:t>	System.</a:t>
            </a:r>
            <a:r>
              <a:rPr lang="en-US" sz="1200" i="1" dirty="0" smtClean="0">
                <a:solidFill>
                  <a:srgbClr val="0000C0"/>
                </a:solidFill>
                <a:latin typeface="Consolas"/>
              </a:rPr>
              <a:t>out</a:t>
            </a:r>
            <a:r>
              <a:rPr lang="en-US" sz="1200" i="1" dirty="0" smtClean="0">
                <a:solidFill>
                  <a:srgbClr val="000000"/>
                </a:solidFill>
                <a:latin typeface="Consolas"/>
              </a:rPr>
              <a:t>.println(</a:t>
            </a:r>
            <a:r>
              <a:rPr lang="en-US" sz="1200" i="1" dirty="0" smtClean="0">
                <a:solidFill>
                  <a:srgbClr val="2A00FF"/>
                </a:solidFill>
                <a:latin typeface="Consolas"/>
              </a:rPr>
              <a:t>“Create a Vehicle."</a:t>
            </a:r>
            <a:r>
              <a:rPr lang="en-US" sz="1200" i="1" dirty="0" smtClean="0">
                <a:solidFill>
                  <a:srgbClr val="000000"/>
                </a:solidFill>
                <a:latin typeface="Consolas"/>
              </a:rPr>
              <a:t>);</a:t>
            </a:r>
          </a:p>
          <a:p>
            <a:pPr lvl="1"/>
            <a:r>
              <a:rPr lang="en-US" sz="1200" dirty="0" smtClean="0">
                <a:solidFill>
                  <a:srgbClr val="000000"/>
                </a:solidFill>
                <a:latin typeface="Consolas"/>
              </a:rPr>
              <a:t>}</a:t>
            </a:r>
          </a:p>
          <a:p>
            <a:r>
              <a:rPr lang="en-US" sz="1200" dirty="0">
                <a:solidFill>
                  <a:srgbClr val="000000"/>
                </a:solidFill>
                <a:latin typeface="Consolas"/>
              </a:rPr>
              <a:t>}</a:t>
            </a:r>
            <a:endParaRPr lang="en-US" sz="1200" dirty="0" smtClean="0">
              <a:solidFill>
                <a:srgbClr val="000000"/>
              </a:solidFill>
              <a:latin typeface="Consolas"/>
            </a:endParaRPr>
          </a:p>
          <a:p>
            <a:endParaRPr kumimoji="0" lang="en-US" sz="12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42" name="TextBox 41"/>
          <p:cNvSpPr txBox="1"/>
          <p:nvPr/>
        </p:nvSpPr>
        <p:spPr>
          <a:xfrm>
            <a:off x="489399" y="3596754"/>
            <a:ext cx="4816698" cy="1280835"/>
          </a:xfrm>
          <a:prstGeom prst="rect">
            <a:avLst/>
          </a:prstGeom>
        </p:spPr>
        <p:txBody>
          <a:bodyPr vert="horz" wrap="square" lIns="0" tIns="0" rIns="0" bIns="0" rtlCol="0" anchor="b" anchorCtr="0">
            <a:noAutofit/>
          </a:bodyPr>
          <a:lstStyle/>
          <a:p>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a:t>
            </a:r>
            <a:r>
              <a:rPr lang="en-US" sz="1200" b="1" dirty="0" smtClean="0">
                <a:solidFill>
                  <a:srgbClr val="000000"/>
                </a:solidFill>
                <a:latin typeface="Consolas"/>
              </a:rPr>
              <a:t>Car </a:t>
            </a:r>
            <a:r>
              <a:rPr lang="en-US" sz="1200" b="1" dirty="0">
                <a:solidFill>
                  <a:srgbClr val="7F0055"/>
                </a:solidFill>
                <a:highlight>
                  <a:srgbClr val="E8F2FE"/>
                </a:highlight>
                <a:latin typeface="Consolas"/>
              </a:rPr>
              <a:t>extends</a:t>
            </a:r>
            <a:r>
              <a:rPr lang="en-US" sz="1200" b="1" dirty="0">
                <a:solidFill>
                  <a:srgbClr val="000000"/>
                </a:solidFill>
                <a:highlight>
                  <a:srgbClr val="E8F2FE"/>
                </a:highlight>
                <a:latin typeface="Consolas"/>
              </a:rPr>
              <a:t> Vehicle </a:t>
            </a:r>
            <a:r>
              <a:rPr lang="en-US" sz="1200" b="1" dirty="0" smtClean="0">
                <a:solidFill>
                  <a:srgbClr val="000000"/>
                </a:solidFill>
                <a:latin typeface="Consolas"/>
              </a:rPr>
              <a:t>{</a:t>
            </a:r>
            <a:endParaRPr lang="en-US" sz="1200" b="1" dirty="0">
              <a:solidFill>
                <a:srgbClr val="000000"/>
              </a:solidFill>
              <a:latin typeface="Consolas"/>
            </a:endParaRPr>
          </a:p>
          <a:p>
            <a:endParaRPr lang="en-US" sz="1200" dirty="0">
              <a:latin typeface="Consolas"/>
            </a:endParaRPr>
          </a:p>
          <a:p>
            <a:pPr lvl="1"/>
            <a:r>
              <a:rPr lang="en-US" sz="1200" dirty="0" smtClean="0">
                <a:solidFill>
                  <a:srgbClr val="000000"/>
                </a:solidFill>
                <a:latin typeface="Consolas"/>
              </a:rPr>
              <a:t>Car() {</a:t>
            </a:r>
            <a:endParaRPr lang="en-US" sz="1200" dirty="0">
              <a:solidFill>
                <a:srgbClr val="000000"/>
              </a:solidFill>
              <a:latin typeface="Consolas"/>
            </a:endParaRPr>
          </a:p>
          <a:p>
            <a:pPr lvl="1"/>
            <a:r>
              <a:rPr lang="en-US" sz="1200" dirty="0" smtClean="0">
                <a:solidFill>
                  <a:srgbClr val="000000"/>
                </a:solidFill>
                <a:latin typeface="Consolas"/>
              </a:rPr>
              <a:t>	System.</a:t>
            </a:r>
            <a:r>
              <a:rPr lang="en-US" sz="1200" i="1" dirty="0" smtClean="0">
                <a:solidFill>
                  <a:srgbClr val="0000C0"/>
                </a:solidFill>
                <a:latin typeface="Consolas"/>
              </a:rPr>
              <a:t>out</a:t>
            </a:r>
            <a:r>
              <a:rPr lang="en-US" sz="1200" i="1" dirty="0" smtClean="0">
                <a:solidFill>
                  <a:srgbClr val="000000"/>
                </a:solidFill>
                <a:latin typeface="Consolas"/>
              </a:rPr>
              <a:t>.println(</a:t>
            </a:r>
            <a:r>
              <a:rPr lang="en-US" sz="1200" i="1" dirty="0" smtClean="0">
                <a:solidFill>
                  <a:srgbClr val="2A00FF"/>
                </a:solidFill>
                <a:latin typeface="Consolas"/>
              </a:rPr>
              <a:t>“Create a Car."</a:t>
            </a:r>
            <a:r>
              <a:rPr lang="en-US" sz="1200" i="1" dirty="0" smtClean="0">
                <a:solidFill>
                  <a:srgbClr val="000000"/>
                </a:solidFill>
                <a:latin typeface="Consolas"/>
              </a:rPr>
              <a:t>);</a:t>
            </a:r>
          </a:p>
          <a:p>
            <a:pPr lvl="1"/>
            <a:r>
              <a:rPr lang="en-US" sz="1200" dirty="0" smtClean="0">
                <a:solidFill>
                  <a:srgbClr val="000000"/>
                </a:solidFill>
                <a:latin typeface="Consolas"/>
              </a:rPr>
              <a:t>}</a:t>
            </a:r>
          </a:p>
          <a:p>
            <a:r>
              <a:rPr lang="en-US" sz="1200" dirty="0">
                <a:solidFill>
                  <a:srgbClr val="000000"/>
                </a:solidFill>
                <a:latin typeface="Consolas"/>
              </a:rPr>
              <a:t>}</a:t>
            </a:r>
            <a:endParaRPr lang="en-US" sz="1200" dirty="0" smtClean="0">
              <a:solidFill>
                <a:srgbClr val="000000"/>
              </a:solidFill>
              <a:latin typeface="Consolas"/>
            </a:endParaRPr>
          </a:p>
          <a:p>
            <a:endParaRPr kumimoji="0" lang="en-US" sz="12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43" name="TextBox 42"/>
          <p:cNvSpPr txBox="1"/>
          <p:nvPr/>
        </p:nvSpPr>
        <p:spPr>
          <a:xfrm>
            <a:off x="489399" y="5020632"/>
            <a:ext cx="4816698" cy="1280835"/>
          </a:xfrm>
          <a:prstGeom prst="rect">
            <a:avLst/>
          </a:prstGeom>
        </p:spPr>
        <p:txBody>
          <a:bodyPr vert="horz" wrap="square" lIns="0" tIns="0" rIns="0" bIns="0" rtlCol="0" anchor="b" anchorCtr="0">
            <a:noAutofit/>
          </a:bodyPr>
          <a:lstStyle/>
          <a:p>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a:t>
            </a:r>
            <a:r>
              <a:rPr lang="en-US" sz="1200" b="1" dirty="0" smtClean="0">
                <a:solidFill>
                  <a:srgbClr val="000000"/>
                </a:solidFill>
                <a:latin typeface="Consolas"/>
              </a:rPr>
              <a:t>Parking </a:t>
            </a:r>
            <a:r>
              <a:rPr lang="en-US" sz="1200" b="1" dirty="0">
                <a:solidFill>
                  <a:srgbClr val="000000"/>
                </a:solidFill>
                <a:latin typeface="Consolas"/>
              </a:rPr>
              <a:t>{</a:t>
            </a:r>
          </a:p>
          <a:p>
            <a:endParaRPr lang="en-US" sz="1200" dirty="0">
              <a:latin typeface="Consolas"/>
            </a:endParaRPr>
          </a:p>
          <a:p>
            <a:r>
              <a:rPr lang="en-US" sz="1200" b="1" dirty="0">
                <a:solidFill>
                  <a:srgbClr val="7F0055"/>
                </a:solidFill>
                <a:latin typeface="Consolas"/>
              </a:rPr>
              <a:t> </a:t>
            </a:r>
            <a:r>
              <a:rPr lang="en-US" sz="1200" b="1" dirty="0" smtClean="0">
                <a:solidFill>
                  <a:srgbClr val="7F0055"/>
                </a:solidFill>
                <a:latin typeface="Consolas"/>
              </a:rPr>
              <a:t>   public</a:t>
            </a:r>
            <a:r>
              <a:rPr lang="en-US" sz="1200" b="1" dirty="0" smtClean="0">
                <a:solidFill>
                  <a:srgbClr val="000000"/>
                </a:solidFill>
                <a:latin typeface="Consolas"/>
              </a:rPr>
              <a:t> </a:t>
            </a:r>
            <a:r>
              <a:rPr lang="en-US" sz="1200" b="1" dirty="0">
                <a:solidFill>
                  <a:srgbClr val="7F0055"/>
                </a:solidFill>
                <a:latin typeface="Consolas"/>
              </a:rPr>
              <a:t>static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main(String[] args) {</a:t>
            </a:r>
          </a:p>
          <a:p>
            <a:r>
              <a:rPr lang="en-US" sz="1200" dirty="0" smtClean="0">
                <a:solidFill>
                  <a:srgbClr val="000000"/>
                </a:solidFill>
                <a:latin typeface="Consolas"/>
              </a:rPr>
              <a:t>	Car </a:t>
            </a:r>
            <a:r>
              <a:rPr lang="en-US" sz="1200" dirty="0">
                <a:solidFill>
                  <a:srgbClr val="000000"/>
                </a:solidFill>
                <a:latin typeface="Consolas"/>
              </a:rPr>
              <a:t>car1 = </a:t>
            </a:r>
            <a:r>
              <a:rPr lang="en-US" sz="1200" b="1" dirty="0">
                <a:solidFill>
                  <a:srgbClr val="7F0055"/>
                </a:solidFill>
                <a:latin typeface="Consolas"/>
              </a:rPr>
              <a:t>new</a:t>
            </a:r>
            <a:r>
              <a:rPr lang="en-US" sz="1200" b="1" dirty="0">
                <a:solidFill>
                  <a:srgbClr val="000000"/>
                </a:solidFill>
                <a:latin typeface="Consolas"/>
              </a:rPr>
              <a:t> Car</a:t>
            </a:r>
            <a:r>
              <a:rPr lang="en-US" sz="1200" b="1" dirty="0" smtClean="0">
                <a:solidFill>
                  <a:srgbClr val="000000"/>
                </a:solidFill>
                <a:latin typeface="Consolas"/>
              </a:rPr>
              <a:t>();</a:t>
            </a:r>
          </a:p>
          <a:p>
            <a:r>
              <a:rPr lang="en-US" sz="1200" b="1" dirty="0" smtClean="0">
                <a:solidFill>
                  <a:srgbClr val="000000"/>
                </a:solidFill>
                <a:latin typeface="Consolas"/>
              </a:rPr>
              <a:t>    }</a:t>
            </a:r>
          </a:p>
          <a:p>
            <a:r>
              <a:rPr lang="en-US" sz="1200" b="1" dirty="0">
                <a:solidFill>
                  <a:srgbClr val="000000"/>
                </a:solidFill>
                <a:latin typeface="Consolas"/>
              </a:rPr>
              <a:t>}</a:t>
            </a:r>
          </a:p>
          <a:p>
            <a:endParaRPr kumimoji="0" lang="en-US" sz="12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14" name="TextBox 13"/>
          <p:cNvSpPr txBox="1"/>
          <p:nvPr/>
        </p:nvSpPr>
        <p:spPr>
          <a:xfrm>
            <a:off x="1649053" y="6075290"/>
            <a:ext cx="6709336" cy="452353"/>
          </a:xfrm>
          <a:prstGeom prst="rect">
            <a:avLst/>
          </a:prstGeom>
          <a:ln>
            <a:solidFill>
              <a:schemeClr val="tx1"/>
            </a:solidFill>
          </a:ln>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lang="en-US" sz="1400" b="1" noProof="0" dirty="0" smtClean="0">
                <a:latin typeface="Arial" pitchFamily="34" charset="0"/>
                <a:ea typeface="+mj-ea"/>
                <a:cs typeface="Arial" pitchFamily="34" charset="0"/>
              </a:rPr>
              <a:t>Vehicle() invokes the superclass constructor  which pushes the Object() constructor onto the top of the stack</a:t>
            </a:r>
            <a:endParaRPr kumimoji="0" lang="en-US" sz="1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15" name="Right Arrow 14"/>
          <p:cNvSpPr/>
          <p:nvPr/>
        </p:nvSpPr>
        <p:spPr>
          <a:xfrm>
            <a:off x="132011" y="2577165"/>
            <a:ext cx="714775" cy="157374"/>
          </a:xfrm>
          <a:prstGeom prst="rightArrow">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endParaRPr>
          </a:p>
        </p:txBody>
      </p:sp>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13</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extLst>
      <p:ext uri="{BB962C8B-B14F-4D97-AF65-F5344CB8AC3E}">
        <p14:creationId xmlns:p14="http://schemas.microsoft.com/office/powerpoint/2010/main" val="3541791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Order of Constructor </a:t>
            </a:r>
            <a:r>
              <a:rPr lang="en-US" dirty="0"/>
              <a:t>Invocation </a:t>
            </a:r>
            <a:r>
              <a:rPr lang="en-US" dirty="0" smtClean="0"/>
              <a:t>(4 </a:t>
            </a:r>
            <a:r>
              <a:rPr lang="en-US" dirty="0"/>
              <a:t>of 6)</a:t>
            </a:r>
          </a:p>
        </p:txBody>
      </p:sp>
      <p:sp>
        <p:nvSpPr>
          <p:cNvPr id="3" name="Content Placeholder 2"/>
          <p:cNvSpPr>
            <a:spLocks noGrp="1"/>
          </p:cNvSpPr>
          <p:nvPr>
            <p:ph idx="1"/>
          </p:nvPr>
        </p:nvSpPr>
        <p:spPr>
          <a:xfrm>
            <a:off x="457200" y="1214423"/>
            <a:ext cx="8229600" cy="820439"/>
          </a:xfrm>
        </p:spPr>
        <p:txBody>
          <a:bodyPr>
            <a:normAutofit fontScale="77500" lnSpcReduction="20000"/>
          </a:bodyPr>
          <a:lstStyle/>
          <a:p>
            <a:r>
              <a:rPr lang="en-US" dirty="0" smtClean="0"/>
              <a:t>When an object of a class is created, it not only calls its constructor, it also calls all the constructors in the hierarchy.</a:t>
            </a:r>
            <a:endParaRPr lang="en-US" dirty="0"/>
          </a:p>
        </p:txBody>
      </p:sp>
      <p:sp>
        <p:nvSpPr>
          <p:cNvPr id="24" name="Rectangle 23"/>
          <p:cNvSpPr/>
          <p:nvPr/>
        </p:nvSpPr>
        <p:spPr>
          <a:xfrm>
            <a:off x="5855467" y="2405154"/>
            <a:ext cx="2628490" cy="3443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600" dirty="0">
              <a:latin typeface="Arial" pitchFamily="34" charset="0"/>
              <a:cs typeface="Arial" pitchFamily="34" charset="0"/>
            </a:endParaRPr>
          </a:p>
        </p:txBody>
      </p:sp>
      <p:sp>
        <p:nvSpPr>
          <p:cNvPr id="29" name="Rectangle 28"/>
          <p:cNvSpPr/>
          <p:nvPr/>
        </p:nvSpPr>
        <p:spPr>
          <a:xfrm>
            <a:off x="6555342" y="4766723"/>
            <a:ext cx="1197735" cy="5078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2"/>
                </a:solidFill>
                <a:latin typeface="Arial" pitchFamily="34" charset="0"/>
                <a:cs typeface="Arial" pitchFamily="34" charset="0"/>
              </a:rPr>
              <a:t>Car()</a:t>
            </a:r>
            <a:endParaRPr lang="en-US" sz="1600" dirty="0">
              <a:solidFill>
                <a:schemeClr val="tx2"/>
              </a:solidFill>
              <a:latin typeface="Arial" pitchFamily="34" charset="0"/>
              <a:cs typeface="Arial" pitchFamily="34" charset="0"/>
            </a:endParaRPr>
          </a:p>
        </p:txBody>
      </p:sp>
      <p:sp>
        <p:nvSpPr>
          <p:cNvPr id="38" name="TextBox 16"/>
          <p:cNvSpPr txBox="1"/>
          <p:nvPr/>
        </p:nvSpPr>
        <p:spPr>
          <a:xfrm>
            <a:off x="5949481" y="2496328"/>
            <a:ext cx="954153"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Arial" pitchFamily="34" charset="0"/>
                <a:cs typeface="Arial" pitchFamily="34" charset="0"/>
              </a:rPr>
              <a:t>Stack</a:t>
            </a:r>
            <a:endParaRPr lang="en-US" sz="2400" dirty="0">
              <a:latin typeface="Arial" pitchFamily="34" charset="0"/>
              <a:cs typeface="Arial" pitchFamily="34" charset="0"/>
            </a:endParaRPr>
          </a:p>
        </p:txBody>
      </p:sp>
      <p:sp>
        <p:nvSpPr>
          <p:cNvPr id="39" name="Rectangle 38"/>
          <p:cNvSpPr/>
          <p:nvPr/>
        </p:nvSpPr>
        <p:spPr>
          <a:xfrm>
            <a:off x="6555345" y="3983262"/>
            <a:ext cx="1197735" cy="5078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2"/>
                </a:solidFill>
                <a:latin typeface="Arial" pitchFamily="34" charset="0"/>
                <a:cs typeface="Arial" pitchFamily="34" charset="0"/>
              </a:rPr>
              <a:t>Vehicle()</a:t>
            </a:r>
            <a:endParaRPr lang="en-US" sz="1600" dirty="0">
              <a:solidFill>
                <a:schemeClr val="tx2"/>
              </a:solidFill>
              <a:latin typeface="Arial" pitchFamily="34" charset="0"/>
              <a:cs typeface="Arial" pitchFamily="34" charset="0"/>
            </a:endParaRPr>
          </a:p>
        </p:txBody>
      </p:sp>
      <p:sp>
        <p:nvSpPr>
          <p:cNvPr id="7" name="TextBox 6"/>
          <p:cNvSpPr txBox="1"/>
          <p:nvPr/>
        </p:nvSpPr>
        <p:spPr>
          <a:xfrm>
            <a:off x="489399" y="2202652"/>
            <a:ext cx="4816698" cy="1280835"/>
          </a:xfrm>
          <a:prstGeom prst="rect">
            <a:avLst/>
          </a:prstGeom>
        </p:spPr>
        <p:txBody>
          <a:bodyPr vert="horz" wrap="square" lIns="0" tIns="0" rIns="0" bIns="0" rtlCol="0" anchor="b" anchorCtr="0">
            <a:noAutofit/>
          </a:bodyPr>
          <a:lstStyle/>
          <a:p>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Vehicle {</a:t>
            </a:r>
          </a:p>
          <a:p>
            <a:endParaRPr lang="en-US" sz="1200" dirty="0">
              <a:latin typeface="Consolas"/>
            </a:endParaRPr>
          </a:p>
          <a:p>
            <a:pPr lvl="1"/>
            <a:r>
              <a:rPr lang="en-US" sz="1200" dirty="0" smtClean="0">
                <a:solidFill>
                  <a:srgbClr val="000000"/>
                </a:solidFill>
                <a:latin typeface="Consolas"/>
              </a:rPr>
              <a:t>Vehicle() {</a:t>
            </a:r>
            <a:endParaRPr lang="en-US" sz="1200" dirty="0">
              <a:solidFill>
                <a:srgbClr val="000000"/>
              </a:solidFill>
              <a:latin typeface="Consolas"/>
            </a:endParaRPr>
          </a:p>
          <a:p>
            <a:pPr lvl="1"/>
            <a:r>
              <a:rPr lang="en-US" sz="1200" dirty="0" smtClean="0">
                <a:solidFill>
                  <a:srgbClr val="000000"/>
                </a:solidFill>
                <a:latin typeface="Consolas"/>
              </a:rPr>
              <a:t>	System.</a:t>
            </a:r>
            <a:r>
              <a:rPr lang="en-US" sz="1200" i="1" dirty="0" smtClean="0">
                <a:solidFill>
                  <a:srgbClr val="0000C0"/>
                </a:solidFill>
                <a:latin typeface="Consolas"/>
              </a:rPr>
              <a:t>out</a:t>
            </a:r>
            <a:r>
              <a:rPr lang="en-US" sz="1200" i="1" dirty="0" smtClean="0">
                <a:solidFill>
                  <a:srgbClr val="000000"/>
                </a:solidFill>
                <a:latin typeface="Consolas"/>
              </a:rPr>
              <a:t>.println(</a:t>
            </a:r>
            <a:r>
              <a:rPr lang="en-US" sz="1200" i="1" dirty="0" smtClean="0">
                <a:solidFill>
                  <a:srgbClr val="2A00FF"/>
                </a:solidFill>
                <a:latin typeface="Consolas"/>
              </a:rPr>
              <a:t>“Create a Vehicle."</a:t>
            </a:r>
            <a:r>
              <a:rPr lang="en-US" sz="1200" i="1" dirty="0" smtClean="0">
                <a:solidFill>
                  <a:srgbClr val="000000"/>
                </a:solidFill>
                <a:latin typeface="Consolas"/>
              </a:rPr>
              <a:t>);</a:t>
            </a:r>
          </a:p>
          <a:p>
            <a:pPr lvl="1"/>
            <a:r>
              <a:rPr lang="en-US" sz="1200" dirty="0" smtClean="0">
                <a:solidFill>
                  <a:srgbClr val="000000"/>
                </a:solidFill>
                <a:latin typeface="Consolas"/>
              </a:rPr>
              <a:t>}</a:t>
            </a:r>
          </a:p>
          <a:p>
            <a:r>
              <a:rPr lang="en-US" sz="1200" dirty="0">
                <a:solidFill>
                  <a:srgbClr val="000000"/>
                </a:solidFill>
                <a:latin typeface="Consolas"/>
              </a:rPr>
              <a:t>}</a:t>
            </a:r>
            <a:endParaRPr lang="en-US" sz="1200" dirty="0" smtClean="0">
              <a:solidFill>
                <a:srgbClr val="000000"/>
              </a:solidFill>
              <a:latin typeface="Consolas"/>
            </a:endParaRPr>
          </a:p>
          <a:p>
            <a:endParaRPr kumimoji="0" lang="en-US" sz="12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42" name="TextBox 41"/>
          <p:cNvSpPr txBox="1"/>
          <p:nvPr/>
        </p:nvSpPr>
        <p:spPr>
          <a:xfrm>
            <a:off x="489399" y="3596754"/>
            <a:ext cx="4816698" cy="1280835"/>
          </a:xfrm>
          <a:prstGeom prst="rect">
            <a:avLst/>
          </a:prstGeom>
        </p:spPr>
        <p:txBody>
          <a:bodyPr vert="horz" wrap="square" lIns="0" tIns="0" rIns="0" bIns="0" rtlCol="0" anchor="b" anchorCtr="0">
            <a:noAutofit/>
          </a:bodyPr>
          <a:lstStyle/>
          <a:p>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a:t>
            </a:r>
            <a:r>
              <a:rPr lang="en-US" sz="1200" b="1" dirty="0" smtClean="0">
                <a:solidFill>
                  <a:srgbClr val="000000"/>
                </a:solidFill>
                <a:latin typeface="Consolas"/>
              </a:rPr>
              <a:t>Car </a:t>
            </a:r>
            <a:r>
              <a:rPr lang="en-US" sz="1200" b="1" dirty="0">
                <a:solidFill>
                  <a:srgbClr val="7F0055"/>
                </a:solidFill>
                <a:highlight>
                  <a:srgbClr val="E8F2FE"/>
                </a:highlight>
                <a:latin typeface="Consolas"/>
              </a:rPr>
              <a:t>extends</a:t>
            </a:r>
            <a:r>
              <a:rPr lang="en-US" sz="1200" b="1" dirty="0">
                <a:solidFill>
                  <a:srgbClr val="000000"/>
                </a:solidFill>
                <a:highlight>
                  <a:srgbClr val="E8F2FE"/>
                </a:highlight>
                <a:latin typeface="Consolas"/>
              </a:rPr>
              <a:t> Vehicle </a:t>
            </a:r>
            <a:r>
              <a:rPr lang="en-US" sz="1200" b="1" dirty="0" smtClean="0">
                <a:solidFill>
                  <a:srgbClr val="000000"/>
                </a:solidFill>
                <a:latin typeface="Consolas"/>
              </a:rPr>
              <a:t>{</a:t>
            </a:r>
            <a:endParaRPr lang="en-US" sz="1200" b="1" dirty="0">
              <a:solidFill>
                <a:srgbClr val="000000"/>
              </a:solidFill>
              <a:latin typeface="Consolas"/>
            </a:endParaRPr>
          </a:p>
          <a:p>
            <a:endParaRPr lang="en-US" sz="1200" dirty="0">
              <a:latin typeface="Consolas"/>
            </a:endParaRPr>
          </a:p>
          <a:p>
            <a:pPr lvl="1"/>
            <a:r>
              <a:rPr lang="en-US" sz="1200" dirty="0" smtClean="0">
                <a:solidFill>
                  <a:srgbClr val="000000"/>
                </a:solidFill>
                <a:latin typeface="Consolas"/>
              </a:rPr>
              <a:t>Car() {</a:t>
            </a:r>
            <a:endParaRPr lang="en-US" sz="1200" dirty="0">
              <a:solidFill>
                <a:srgbClr val="000000"/>
              </a:solidFill>
              <a:latin typeface="Consolas"/>
            </a:endParaRPr>
          </a:p>
          <a:p>
            <a:pPr lvl="1"/>
            <a:r>
              <a:rPr lang="en-US" sz="1200" dirty="0" smtClean="0">
                <a:solidFill>
                  <a:srgbClr val="000000"/>
                </a:solidFill>
                <a:latin typeface="Consolas"/>
              </a:rPr>
              <a:t>	System.</a:t>
            </a:r>
            <a:r>
              <a:rPr lang="en-US" sz="1200" i="1" dirty="0" smtClean="0">
                <a:solidFill>
                  <a:srgbClr val="0000C0"/>
                </a:solidFill>
                <a:latin typeface="Consolas"/>
              </a:rPr>
              <a:t>out</a:t>
            </a:r>
            <a:r>
              <a:rPr lang="en-US" sz="1200" i="1" dirty="0" smtClean="0">
                <a:solidFill>
                  <a:srgbClr val="000000"/>
                </a:solidFill>
                <a:latin typeface="Consolas"/>
              </a:rPr>
              <a:t>.println(</a:t>
            </a:r>
            <a:r>
              <a:rPr lang="en-US" sz="1200" i="1" dirty="0" smtClean="0">
                <a:solidFill>
                  <a:srgbClr val="2A00FF"/>
                </a:solidFill>
                <a:latin typeface="Consolas"/>
              </a:rPr>
              <a:t>“Create a Car."</a:t>
            </a:r>
            <a:r>
              <a:rPr lang="en-US" sz="1200" i="1" dirty="0" smtClean="0">
                <a:solidFill>
                  <a:srgbClr val="000000"/>
                </a:solidFill>
                <a:latin typeface="Consolas"/>
              </a:rPr>
              <a:t>);</a:t>
            </a:r>
          </a:p>
          <a:p>
            <a:pPr lvl="1"/>
            <a:r>
              <a:rPr lang="en-US" sz="1200" dirty="0" smtClean="0">
                <a:solidFill>
                  <a:srgbClr val="000000"/>
                </a:solidFill>
                <a:latin typeface="Consolas"/>
              </a:rPr>
              <a:t>}</a:t>
            </a:r>
          </a:p>
          <a:p>
            <a:r>
              <a:rPr lang="en-US" sz="1200" dirty="0">
                <a:solidFill>
                  <a:srgbClr val="000000"/>
                </a:solidFill>
                <a:latin typeface="Consolas"/>
              </a:rPr>
              <a:t>}</a:t>
            </a:r>
            <a:endParaRPr lang="en-US" sz="1200" dirty="0" smtClean="0">
              <a:solidFill>
                <a:srgbClr val="000000"/>
              </a:solidFill>
              <a:latin typeface="Consolas"/>
            </a:endParaRPr>
          </a:p>
          <a:p>
            <a:endParaRPr kumimoji="0" lang="en-US" sz="12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43" name="TextBox 42"/>
          <p:cNvSpPr txBox="1"/>
          <p:nvPr/>
        </p:nvSpPr>
        <p:spPr>
          <a:xfrm>
            <a:off x="489399" y="5020632"/>
            <a:ext cx="4816698" cy="1280835"/>
          </a:xfrm>
          <a:prstGeom prst="rect">
            <a:avLst/>
          </a:prstGeom>
        </p:spPr>
        <p:txBody>
          <a:bodyPr vert="horz" wrap="square" lIns="0" tIns="0" rIns="0" bIns="0" rtlCol="0" anchor="b" anchorCtr="0">
            <a:noAutofit/>
          </a:bodyPr>
          <a:lstStyle/>
          <a:p>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a:t>
            </a:r>
            <a:r>
              <a:rPr lang="en-US" sz="1200" b="1" dirty="0" smtClean="0">
                <a:solidFill>
                  <a:srgbClr val="000000"/>
                </a:solidFill>
                <a:latin typeface="Consolas"/>
              </a:rPr>
              <a:t>Parking </a:t>
            </a:r>
            <a:r>
              <a:rPr lang="en-US" sz="1200" b="1" dirty="0">
                <a:solidFill>
                  <a:srgbClr val="000000"/>
                </a:solidFill>
                <a:latin typeface="Consolas"/>
              </a:rPr>
              <a:t>{</a:t>
            </a:r>
          </a:p>
          <a:p>
            <a:endParaRPr lang="en-US" sz="1200" dirty="0">
              <a:latin typeface="Consolas"/>
            </a:endParaRPr>
          </a:p>
          <a:p>
            <a:r>
              <a:rPr lang="en-US" sz="1200" b="1" dirty="0">
                <a:solidFill>
                  <a:srgbClr val="7F0055"/>
                </a:solidFill>
                <a:latin typeface="Consolas"/>
              </a:rPr>
              <a:t> </a:t>
            </a:r>
            <a:r>
              <a:rPr lang="en-US" sz="1200" b="1" dirty="0" smtClean="0">
                <a:solidFill>
                  <a:srgbClr val="7F0055"/>
                </a:solidFill>
                <a:latin typeface="Consolas"/>
              </a:rPr>
              <a:t>   public</a:t>
            </a:r>
            <a:r>
              <a:rPr lang="en-US" sz="1200" b="1" dirty="0" smtClean="0">
                <a:solidFill>
                  <a:srgbClr val="000000"/>
                </a:solidFill>
                <a:latin typeface="Consolas"/>
              </a:rPr>
              <a:t> </a:t>
            </a:r>
            <a:r>
              <a:rPr lang="en-US" sz="1200" b="1" dirty="0">
                <a:solidFill>
                  <a:srgbClr val="7F0055"/>
                </a:solidFill>
                <a:latin typeface="Consolas"/>
              </a:rPr>
              <a:t>static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main(String[] args) {</a:t>
            </a:r>
          </a:p>
          <a:p>
            <a:r>
              <a:rPr lang="en-US" sz="1200" dirty="0" smtClean="0">
                <a:solidFill>
                  <a:srgbClr val="000000"/>
                </a:solidFill>
                <a:latin typeface="Consolas"/>
              </a:rPr>
              <a:t>	Car </a:t>
            </a:r>
            <a:r>
              <a:rPr lang="en-US" sz="1200" dirty="0">
                <a:solidFill>
                  <a:srgbClr val="000000"/>
                </a:solidFill>
                <a:latin typeface="Consolas"/>
              </a:rPr>
              <a:t>car1 = </a:t>
            </a:r>
            <a:r>
              <a:rPr lang="en-US" sz="1200" b="1" dirty="0">
                <a:solidFill>
                  <a:srgbClr val="7F0055"/>
                </a:solidFill>
                <a:latin typeface="Consolas"/>
              </a:rPr>
              <a:t>new</a:t>
            </a:r>
            <a:r>
              <a:rPr lang="en-US" sz="1200" b="1" dirty="0">
                <a:solidFill>
                  <a:srgbClr val="000000"/>
                </a:solidFill>
                <a:latin typeface="Consolas"/>
              </a:rPr>
              <a:t> Car</a:t>
            </a:r>
            <a:r>
              <a:rPr lang="en-US" sz="1200" b="1" dirty="0" smtClean="0">
                <a:solidFill>
                  <a:srgbClr val="000000"/>
                </a:solidFill>
                <a:latin typeface="Consolas"/>
              </a:rPr>
              <a:t>();</a:t>
            </a:r>
          </a:p>
          <a:p>
            <a:r>
              <a:rPr lang="en-US" sz="1200" b="1" dirty="0" smtClean="0">
                <a:solidFill>
                  <a:srgbClr val="000000"/>
                </a:solidFill>
                <a:latin typeface="Consolas"/>
              </a:rPr>
              <a:t>    }</a:t>
            </a:r>
          </a:p>
          <a:p>
            <a:r>
              <a:rPr lang="en-US" sz="1200" b="1" dirty="0">
                <a:solidFill>
                  <a:srgbClr val="000000"/>
                </a:solidFill>
                <a:latin typeface="Consolas"/>
              </a:rPr>
              <a:t>}</a:t>
            </a:r>
          </a:p>
          <a:p>
            <a:endParaRPr kumimoji="0" lang="en-US" sz="12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14" name="TextBox 13"/>
          <p:cNvSpPr txBox="1"/>
          <p:nvPr/>
        </p:nvSpPr>
        <p:spPr>
          <a:xfrm>
            <a:off x="1529366" y="6049532"/>
            <a:ext cx="6709891" cy="452353"/>
          </a:xfrm>
          <a:prstGeom prst="rect">
            <a:avLst/>
          </a:prstGeom>
          <a:ln>
            <a:solidFill>
              <a:schemeClr val="tx1"/>
            </a:solidFill>
          </a:ln>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lang="en-US" sz="1400" b="1" noProof="0" dirty="0" smtClean="0">
                <a:latin typeface="Arial" pitchFamily="34" charset="0"/>
                <a:ea typeface="+mj-ea"/>
                <a:cs typeface="Arial" pitchFamily="34" charset="0"/>
              </a:rPr>
              <a:t>Object() completes and its stack frame is popped off the stack. Execution goes back to the Vehicle() constructor  where the next line is executed.</a:t>
            </a:r>
            <a:endParaRPr kumimoji="0" lang="en-US" sz="1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15" name="Right Arrow 14"/>
          <p:cNvSpPr/>
          <p:nvPr/>
        </p:nvSpPr>
        <p:spPr>
          <a:xfrm>
            <a:off x="585597" y="2751672"/>
            <a:ext cx="714775" cy="157374"/>
          </a:xfrm>
          <a:prstGeom prst="rightArrow">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endParaRPr>
          </a:p>
        </p:txBody>
      </p:sp>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14</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extLst>
      <p:ext uri="{BB962C8B-B14F-4D97-AF65-F5344CB8AC3E}">
        <p14:creationId xmlns:p14="http://schemas.microsoft.com/office/powerpoint/2010/main" val="1840930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Order of Constructor </a:t>
            </a:r>
            <a:r>
              <a:rPr lang="en-US" dirty="0"/>
              <a:t>Invocation </a:t>
            </a:r>
            <a:r>
              <a:rPr lang="en-US" dirty="0" smtClean="0"/>
              <a:t>(5 </a:t>
            </a:r>
            <a:r>
              <a:rPr lang="en-US" dirty="0"/>
              <a:t>of 6)</a:t>
            </a:r>
          </a:p>
        </p:txBody>
      </p:sp>
      <p:sp>
        <p:nvSpPr>
          <p:cNvPr id="3" name="Content Placeholder 2"/>
          <p:cNvSpPr>
            <a:spLocks noGrp="1"/>
          </p:cNvSpPr>
          <p:nvPr>
            <p:ph idx="1"/>
          </p:nvPr>
        </p:nvSpPr>
        <p:spPr>
          <a:xfrm>
            <a:off x="457200" y="1214423"/>
            <a:ext cx="8229600" cy="820439"/>
          </a:xfrm>
        </p:spPr>
        <p:txBody>
          <a:bodyPr>
            <a:normAutofit fontScale="77500" lnSpcReduction="20000"/>
          </a:bodyPr>
          <a:lstStyle/>
          <a:p>
            <a:r>
              <a:rPr lang="en-US" dirty="0" smtClean="0"/>
              <a:t>When an object of a class is created, it not only calls its constructor, it also calls all the constructors in the hierarchy.</a:t>
            </a:r>
            <a:endParaRPr lang="en-US" dirty="0"/>
          </a:p>
        </p:txBody>
      </p:sp>
      <p:sp>
        <p:nvSpPr>
          <p:cNvPr id="24" name="Rectangle 23"/>
          <p:cNvSpPr/>
          <p:nvPr/>
        </p:nvSpPr>
        <p:spPr>
          <a:xfrm>
            <a:off x="5855467" y="2405154"/>
            <a:ext cx="2628490" cy="3443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600" dirty="0">
              <a:latin typeface="Arial" pitchFamily="34" charset="0"/>
              <a:cs typeface="Arial" pitchFamily="34" charset="0"/>
            </a:endParaRPr>
          </a:p>
        </p:txBody>
      </p:sp>
      <p:sp>
        <p:nvSpPr>
          <p:cNvPr id="29" name="Rectangle 28"/>
          <p:cNvSpPr/>
          <p:nvPr/>
        </p:nvSpPr>
        <p:spPr>
          <a:xfrm>
            <a:off x="6555342" y="4766723"/>
            <a:ext cx="1197735" cy="5078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2"/>
                </a:solidFill>
                <a:latin typeface="Arial" pitchFamily="34" charset="0"/>
                <a:cs typeface="Arial" pitchFamily="34" charset="0"/>
              </a:rPr>
              <a:t>Car()</a:t>
            </a:r>
            <a:endParaRPr lang="en-US" sz="1600" dirty="0">
              <a:solidFill>
                <a:schemeClr val="tx2"/>
              </a:solidFill>
              <a:latin typeface="Arial" pitchFamily="34" charset="0"/>
              <a:cs typeface="Arial" pitchFamily="34" charset="0"/>
            </a:endParaRPr>
          </a:p>
        </p:txBody>
      </p:sp>
      <p:sp>
        <p:nvSpPr>
          <p:cNvPr id="38" name="TextBox 16"/>
          <p:cNvSpPr txBox="1"/>
          <p:nvPr/>
        </p:nvSpPr>
        <p:spPr>
          <a:xfrm>
            <a:off x="5949481" y="2496328"/>
            <a:ext cx="954153"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Arial" pitchFamily="34" charset="0"/>
                <a:cs typeface="Arial" pitchFamily="34" charset="0"/>
              </a:rPr>
              <a:t>Stack</a:t>
            </a:r>
            <a:endParaRPr lang="en-US" sz="2400" dirty="0">
              <a:latin typeface="Arial" pitchFamily="34" charset="0"/>
              <a:cs typeface="Arial" pitchFamily="34" charset="0"/>
            </a:endParaRPr>
          </a:p>
        </p:txBody>
      </p:sp>
      <p:sp>
        <p:nvSpPr>
          <p:cNvPr id="7" name="TextBox 6"/>
          <p:cNvSpPr txBox="1"/>
          <p:nvPr/>
        </p:nvSpPr>
        <p:spPr>
          <a:xfrm>
            <a:off x="489399" y="2202652"/>
            <a:ext cx="4816698" cy="1280835"/>
          </a:xfrm>
          <a:prstGeom prst="rect">
            <a:avLst/>
          </a:prstGeom>
        </p:spPr>
        <p:txBody>
          <a:bodyPr vert="horz" wrap="square" lIns="0" tIns="0" rIns="0" bIns="0" rtlCol="0" anchor="b" anchorCtr="0">
            <a:noAutofit/>
          </a:bodyPr>
          <a:lstStyle/>
          <a:p>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Vehicle {</a:t>
            </a:r>
          </a:p>
          <a:p>
            <a:endParaRPr lang="en-US" sz="1200" dirty="0">
              <a:latin typeface="Consolas"/>
            </a:endParaRPr>
          </a:p>
          <a:p>
            <a:pPr lvl="1"/>
            <a:r>
              <a:rPr lang="en-US" sz="1200" dirty="0" smtClean="0">
                <a:solidFill>
                  <a:srgbClr val="000000"/>
                </a:solidFill>
                <a:latin typeface="Consolas"/>
              </a:rPr>
              <a:t>Vehicle() {</a:t>
            </a:r>
            <a:endParaRPr lang="en-US" sz="1200" dirty="0">
              <a:solidFill>
                <a:srgbClr val="000000"/>
              </a:solidFill>
              <a:latin typeface="Consolas"/>
            </a:endParaRPr>
          </a:p>
          <a:p>
            <a:pPr lvl="1"/>
            <a:r>
              <a:rPr lang="en-US" sz="1200" dirty="0" smtClean="0">
                <a:solidFill>
                  <a:srgbClr val="000000"/>
                </a:solidFill>
                <a:latin typeface="Consolas"/>
              </a:rPr>
              <a:t>	System.</a:t>
            </a:r>
            <a:r>
              <a:rPr lang="en-US" sz="1200" i="1" dirty="0" smtClean="0">
                <a:solidFill>
                  <a:srgbClr val="0000C0"/>
                </a:solidFill>
                <a:latin typeface="Consolas"/>
              </a:rPr>
              <a:t>out</a:t>
            </a:r>
            <a:r>
              <a:rPr lang="en-US" sz="1200" i="1" dirty="0" smtClean="0">
                <a:solidFill>
                  <a:srgbClr val="000000"/>
                </a:solidFill>
                <a:latin typeface="Consolas"/>
              </a:rPr>
              <a:t>.println(</a:t>
            </a:r>
            <a:r>
              <a:rPr lang="en-US" sz="1200" i="1" dirty="0" smtClean="0">
                <a:solidFill>
                  <a:srgbClr val="2A00FF"/>
                </a:solidFill>
                <a:latin typeface="Consolas"/>
              </a:rPr>
              <a:t>“Create a Vehicle."</a:t>
            </a:r>
            <a:r>
              <a:rPr lang="en-US" sz="1200" i="1" dirty="0" smtClean="0">
                <a:solidFill>
                  <a:srgbClr val="000000"/>
                </a:solidFill>
                <a:latin typeface="Consolas"/>
              </a:rPr>
              <a:t>);</a:t>
            </a:r>
          </a:p>
          <a:p>
            <a:pPr lvl="1"/>
            <a:r>
              <a:rPr lang="en-US" sz="1200" dirty="0" smtClean="0">
                <a:solidFill>
                  <a:srgbClr val="000000"/>
                </a:solidFill>
                <a:latin typeface="Consolas"/>
              </a:rPr>
              <a:t>}</a:t>
            </a:r>
          </a:p>
          <a:p>
            <a:r>
              <a:rPr lang="en-US" sz="1200" dirty="0">
                <a:solidFill>
                  <a:srgbClr val="000000"/>
                </a:solidFill>
                <a:latin typeface="Consolas"/>
              </a:rPr>
              <a:t>}</a:t>
            </a:r>
            <a:endParaRPr lang="en-US" sz="1200" dirty="0" smtClean="0">
              <a:solidFill>
                <a:srgbClr val="000000"/>
              </a:solidFill>
              <a:latin typeface="Consolas"/>
            </a:endParaRPr>
          </a:p>
          <a:p>
            <a:endParaRPr kumimoji="0" lang="en-US" sz="12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42" name="TextBox 41"/>
          <p:cNvSpPr txBox="1"/>
          <p:nvPr/>
        </p:nvSpPr>
        <p:spPr>
          <a:xfrm>
            <a:off x="489399" y="3596754"/>
            <a:ext cx="4816698" cy="1280835"/>
          </a:xfrm>
          <a:prstGeom prst="rect">
            <a:avLst/>
          </a:prstGeom>
        </p:spPr>
        <p:txBody>
          <a:bodyPr vert="horz" wrap="square" lIns="0" tIns="0" rIns="0" bIns="0" rtlCol="0" anchor="b" anchorCtr="0">
            <a:noAutofit/>
          </a:bodyPr>
          <a:lstStyle/>
          <a:p>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a:t>
            </a:r>
            <a:r>
              <a:rPr lang="en-US" sz="1200" b="1" dirty="0" smtClean="0">
                <a:solidFill>
                  <a:srgbClr val="000000"/>
                </a:solidFill>
                <a:latin typeface="Consolas"/>
              </a:rPr>
              <a:t>Car </a:t>
            </a:r>
            <a:r>
              <a:rPr lang="en-US" sz="1200" b="1" dirty="0">
                <a:solidFill>
                  <a:srgbClr val="7F0055"/>
                </a:solidFill>
                <a:highlight>
                  <a:srgbClr val="E8F2FE"/>
                </a:highlight>
                <a:latin typeface="Consolas"/>
              </a:rPr>
              <a:t>extends</a:t>
            </a:r>
            <a:r>
              <a:rPr lang="en-US" sz="1200" b="1" dirty="0">
                <a:solidFill>
                  <a:srgbClr val="000000"/>
                </a:solidFill>
                <a:highlight>
                  <a:srgbClr val="E8F2FE"/>
                </a:highlight>
                <a:latin typeface="Consolas"/>
              </a:rPr>
              <a:t> Vehicle </a:t>
            </a:r>
            <a:r>
              <a:rPr lang="en-US" sz="1200" b="1" dirty="0" smtClean="0">
                <a:solidFill>
                  <a:srgbClr val="000000"/>
                </a:solidFill>
                <a:latin typeface="Consolas"/>
              </a:rPr>
              <a:t>{</a:t>
            </a:r>
            <a:endParaRPr lang="en-US" sz="1200" b="1" dirty="0">
              <a:solidFill>
                <a:srgbClr val="000000"/>
              </a:solidFill>
              <a:latin typeface="Consolas"/>
            </a:endParaRPr>
          </a:p>
          <a:p>
            <a:endParaRPr lang="en-US" sz="1200" dirty="0">
              <a:latin typeface="Consolas"/>
            </a:endParaRPr>
          </a:p>
          <a:p>
            <a:pPr lvl="1"/>
            <a:r>
              <a:rPr lang="en-US" sz="1200" dirty="0" smtClean="0">
                <a:solidFill>
                  <a:srgbClr val="000000"/>
                </a:solidFill>
                <a:latin typeface="Consolas"/>
              </a:rPr>
              <a:t>Car() {</a:t>
            </a:r>
            <a:endParaRPr lang="en-US" sz="1200" dirty="0">
              <a:solidFill>
                <a:srgbClr val="000000"/>
              </a:solidFill>
              <a:latin typeface="Consolas"/>
            </a:endParaRPr>
          </a:p>
          <a:p>
            <a:pPr lvl="1"/>
            <a:r>
              <a:rPr lang="en-US" sz="1200" dirty="0" smtClean="0">
                <a:solidFill>
                  <a:srgbClr val="000000"/>
                </a:solidFill>
                <a:latin typeface="Consolas"/>
              </a:rPr>
              <a:t>	System.</a:t>
            </a:r>
            <a:r>
              <a:rPr lang="en-US" sz="1200" i="1" dirty="0" smtClean="0">
                <a:solidFill>
                  <a:srgbClr val="0000C0"/>
                </a:solidFill>
                <a:latin typeface="Consolas"/>
              </a:rPr>
              <a:t>out</a:t>
            </a:r>
            <a:r>
              <a:rPr lang="en-US" sz="1200" i="1" dirty="0" smtClean="0">
                <a:solidFill>
                  <a:srgbClr val="000000"/>
                </a:solidFill>
                <a:latin typeface="Consolas"/>
              </a:rPr>
              <a:t>.println(</a:t>
            </a:r>
            <a:r>
              <a:rPr lang="en-US" sz="1200" i="1" dirty="0" smtClean="0">
                <a:solidFill>
                  <a:srgbClr val="2A00FF"/>
                </a:solidFill>
                <a:latin typeface="Consolas"/>
              </a:rPr>
              <a:t>“Create a Car."</a:t>
            </a:r>
            <a:r>
              <a:rPr lang="en-US" sz="1200" i="1" dirty="0" smtClean="0">
                <a:solidFill>
                  <a:srgbClr val="000000"/>
                </a:solidFill>
                <a:latin typeface="Consolas"/>
              </a:rPr>
              <a:t>);</a:t>
            </a:r>
          </a:p>
          <a:p>
            <a:pPr lvl="1"/>
            <a:r>
              <a:rPr lang="en-US" sz="1200" dirty="0" smtClean="0">
                <a:solidFill>
                  <a:srgbClr val="000000"/>
                </a:solidFill>
                <a:latin typeface="Consolas"/>
              </a:rPr>
              <a:t>}</a:t>
            </a:r>
          </a:p>
          <a:p>
            <a:r>
              <a:rPr lang="en-US" sz="1200" dirty="0">
                <a:solidFill>
                  <a:srgbClr val="000000"/>
                </a:solidFill>
                <a:latin typeface="Consolas"/>
              </a:rPr>
              <a:t>}</a:t>
            </a:r>
            <a:endParaRPr lang="en-US" sz="1200" dirty="0" smtClean="0">
              <a:solidFill>
                <a:srgbClr val="000000"/>
              </a:solidFill>
              <a:latin typeface="Consolas"/>
            </a:endParaRPr>
          </a:p>
          <a:p>
            <a:endParaRPr kumimoji="0" lang="en-US" sz="12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43" name="TextBox 42"/>
          <p:cNvSpPr txBox="1"/>
          <p:nvPr/>
        </p:nvSpPr>
        <p:spPr>
          <a:xfrm>
            <a:off x="489399" y="5020632"/>
            <a:ext cx="4816698" cy="1280835"/>
          </a:xfrm>
          <a:prstGeom prst="rect">
            <a:avLst/>
          </a:prstGeom>
        </p:spPr>
        <p:txBody>
          <a:bodyPr vert="horz" wrap="square" lIns="0" tIns="0" rIns="0" bIns="0" rtlCol="0" anchor="b" anchorCtr="0">
            <a:noAutofit/>
          </a:bodyPr>
          <a:lstStyle/>
          <a:p>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a:t>
            </a:r>
            <a:r>
              <a:rPr lang="en-US" sz="1200" b="1" dirty="0" smtClean="0">
                <a:solidFill>
                  <a:srgbClr val="000000"/>
                </a:solidFill>
                <a:latin typeface="Consolas"/>
              </a:rPr>
              <a:t>Parking </a:t>
            </a:r>
            <a:r>
              <a:rPr lang="en-US" sz="1200" b="1" dirty="0">
                <a:solidFill>
                  <a:srgbClr val="000000"/>
                </a:solidFill>
                <a:latin typeface="Consolas"/>
              </a:rPr>
              <a:t>{</a:t>
            </a:r>
          </a:p>
          <a:p>
            <a:endParaRPr lang="en-US" sz="1200" dirty="0">
              <a:latin typeface="Consolas"/>
            </a:endParaRPr>
          </a:p>
          <a:p>
            <a:r>
              <a:rPr lang="en-US" sz="1200" b="1" dirty="0">
                <a:solidFill>
                  <a:srgbClr val="7F0055"/>
                </a:solidFill>
                <a:latin typeface="Consolas"/>
              </a:rPr>
              <a:t> </a:t>
            </a:r>
            <a:r>
              <a:rPr lang="en-US" sz="1200" b="1" dirty="0" smtClean="0">
                <a:solidFill>
                  <a:srgbClr val="7F0055"/>
                </a:solidFill>
                <a:latin typeface="Consolas"/>
              </a:rPr>
              <a:t>   public</a:t>
            </a:r>
            <a:r>
              <a:rPr lang="en-US" sz="1200" b="1" dirty="0" smtClean="0">
                <a:solidFill>
                  <a:srgbClr val="000000"/>
                </a:solidFill>
                <a:latin typeface="Consolas"/>
              </a:rPr>
              <a:t> </a:t>
            </a:r>
            <a:r>
              <a:rPr lang="en-US" sz="1200" b="1" dirty="0">
                <a:solidFill>
                  <a:srgbClr val="7F0055"/>
                </a:solidFill>
                <a:latin typeface="Consolas"/>
              </a:rPr>
              <a:t>static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main(String[] args) {</a:t>
            </a:r>
          </a:p>
          <a:p>
            <a:r>
              <a:rPr lang="en-US" sz="1200" dirty="0" smtClean="0">
                <a:solidFill>
                  <a:srgbClr val="000000"/>
                </a:solidFill>
                <a:latin typeface="Consolas"/>
              </a:rPr>
              <a:t>	Car </a:t>
            </a:r>
            <a:r>
              <a:rPr lang="en-US" sz="1200" dirty="0">
                <a:solidFill>
                  <a:srgbClr val="000000"/>
                </a:solidFill>
                <a:latin typeface="Consolas"/>
              </a:rPr>
              <a:t>car1 = </a:t>
            </a:r>
            <a:r>
              <a:rPr lang="en-US" sz="1200" b="1" dirty="0">
                <a:solidFill>
                  <a:srgbClr val="7F0055"/>
                </a:solidFill>
                <a:latin typeface="Consolas"/>
              </a:rPr>
              <a:t>new</a:t>
            </a:r>
            <a:r>
              <a:rPr lang="en-US" sz="1200" b="1" dirty="0">
                <a:solidFill>
                  <a:srgbClr val="000000"/>
                </a:solidFill>
                <a:latin typeface="Consolas"/>
              </a:rPr>
              <a:t> Car</a:t>
            </a:r>
            <a:r>
              <a:rPr lang="en-US" sz="1200" b="1" dirty="0" smtClean="0">
                <a:solidFill>
                  <a:srgbClr val="000000"/>
                </a:solidFill>
                <a:latin typeface="Consolas"/>
              </a:rPr>
              <a:t>();</a:t>
            </a:r>
          </a:p>
          <a:p>
            <a:r>
              <a:rPr lang="en-US" sz="1200" b="1" dirty="0" smtClean="0">
                <a:solidFill>
                  <a:srgbClr val="000000"/>
                </a:solidFill>
                <a:latin typeface="Consolas"/>
              </a:rPr>
              <a:t>    }</a:t>
            </a:r>
          </a:p>
          <a:p>
            <a:r>
              <a:rPr lang="en-US" sz="1200" b="1" dirty="0">
                <a:solidFill>
                  <a:srgbClr val="000000"/>
                </a:solidFill>
                <a:latin typeface="Consolas"/>
              </a:rPr>
              <a:t>}</a:t>
            </a:r>
          </a:p>
          <a:p>
            <a:endParaRPr kumimoji="0" lang="en-US" sz="12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14" name="TextBox 13"/>
          <p:cNvSpPr txBox="1"/>
          <p:nvPr/>
        </p:nvSpPr>
        <p:spPr>
          <a:xfrm>
            <a:off x="1545464" y="6075290"/>
            <a:ext cx="6709891" cy="452353"/>
          </a:xfrm>
          <a:prstGeom prst="rect">
            <a:avLst/>
          </a:prstGeom>
          <a:ln>
            <a:solidFill>
              <a:schemeClr val="tx1"/>
            </a:solidFill>
          </a:ln>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lang="en-US" sz="1400" b="1" noProof="0" dirty="0" smtClean="0">
                <a:latin typeface="Arial" pitchFamily="34" charset="0"/>
                <a:ea typeface="+mj-ea"/>
                <a:cs typeface="Arial" pitchFamily="34" charset="0"/>
              </a:rPr>
              <a:t>Vehicle() completes and its stack frame is popped off the stack. Execution goes back to the Car() constructor  where the next line is executed.</a:t>
            </a:r>
            <a:endParaRPr kumimoji="0" lang="en-US" sz="1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15" name="Right Arrow 14"/>
          <p:cNvSpPr/>
          <p:nvPr/>
        </p:nvSpPr>
        <p:spPr>
          <a:xfrm>
            <a:off x="567777" y="4180019"/>
            <a:ext cx="714775" cy="157374"/>
          </a:xfrm>
          <a:prstGeom prst="rightArrow">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endParaRPr>
          </a:p>
        </p:txBody>
      </p:sp>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15</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extLst>
      <p:ext uri="{BB962C8B-B14F-4D97-AF65-F5344CB8AC3E}">
        <p14:creationId xmlns:p14="http://schemas.microsoft.com/office/powerpoint/2010/main" val="324126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Constructor </a:t>
            </a:r>
            <a:r>
              <a:rPr lang="en-US" dirty="0"/>
              <a:t>Invocation </a:t>
            </a:r>
            <a:r>
              <a:rPr lang="en-US" dirty="0" smtClean="0"/>
              <a:t>(6 </a:t>
            </a:r>
            <a:r>
              <a:rPr lang="en-US" dirty="0"/>
              <a:t>of 6)</a:t>
            </a:r>
          </a:p>
        </p:txBody>
      </p:sp>
      <p:sp>
        <p:nvSpPr>
          <p:cNvPr id="3" name="Content Placeholder 2"/>
          <p:cNvSpPr>
            <a:spLocks noGrp="1"/>
          </p:cNvSpPr>
          <p:nvPr>
            <p:ph idx="1"/>
          </p:nvPr>
        </p:nvSpPr>
        <p:spPr>
          <a:xfrm>
            <a:off x="457200" y="1214423"/>
            <a:ext cx="8229600" cy="820439"/>
          </a:xfrm>
        </p:spPr>
        <p:txBody>
          <a:bodyPr/>
          <a:lstStyle/>
          <a:p>
            <a:r>
              <a:rPr lang="en-US" dirty="0" smtClean="0"/>
              <a:t>When an object of a class is created, it not only calls its constructor, it also calls all the constructors in the hierarchy.</a:t>
            </a:r>
            <a:endParaRPr lang="en-US" dirty="0"/>
          </a:p>
        </p:txBody>
      </p:sp>
      <p:sp>
        <p:nvSpPr>
          <p:cNvPr id="24" name="Rectangle 23"/>
          <p:cNvSpPr/>
          <p:nvPr/>
        </p:nvSpPr>
        <p:spPr>
          <a:xfrm>
            <a:off x="5855467" y="2405154"/>
            <a:ext cx="2628490" cy="3443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600" dirty="0">
              <a:latin typeface="Arial" pitchFamily="34" charset="0"/>
              <a:cs typeface="Arial" pitchFamily="34" charset="0"/>
            </a:endParaRPr>
          </a:p>
        </p:txBody>
      </p:sp>
      <p:sp>
        <p:nvSpPr>
          <p:cNvPr id="38" name="TextBox 16"/>
          <p:cNvSpPr txBox="1"/>
          <p:nvPr/>
        </p:nvSpPr>
        <p:spPr>
          <a:xfrm>
            <a:off x="5949481" y="2496328"/>
            <a:ext cx="1339961"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Arial" pitchFamily="34" charset="0"/>
                <a:cs typeface="Arial" pitchFamily="34" charset="0"/>
              </a:rPr>
              <a:t>Output:</a:t>
            </a:r>
            <a:endParaRPr lang="en-US" sz="2400" dirty="0">
              <a:latin typeface="Arial" pitchFamily="34" charset="0"/>
              <a:cs typeface="Arial" pitchFamily="34" charset="0"/>
            </a:endParaRPr>
          </a:p>
        </p:txBody>
      </p:sp>
      <p:sp>
        <p:nvSpPr>
          <p:cNvPr id="7" name="TextBox 6"/>
          <p:cNvSpPr txBox="1"/>
          <p:nvPr/>
        </p:nvSpPr>
        <p:spPr>
          <a:xfrm>
            <a:off x="489399" y="2202652"/>
            <a:ext cx="4816698" cy="1280835"/>
          </a:xfrm>
          <a:prstGeom prst="rect">
            <a:avLst/>
          </a:prstGeom>
        </p:spPr>
        <p:txBody>
          <a:bodyPr vert="horz" wrap="square" lIns="0" tIns="0" rIns="0" bIns="0" rtlCol="0" anchor="b" anchorCtr="0">
            <a:noAutofit/>
          </a:bodyPr>
          <a:lstStyle/>
          <a:p>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Vehicle {</a:t>
            </a:r>
          </a:p>
          <a:p>
            <a:endParaRPr lang="en-US" sz="1200" dirty="0">
              <a:latin typeface="Consolas"/>
            </a:endParaRPr>
          </a:p>
          <a:p>
            <a:pPr lvl="1"/>
            <a:r>
              <a:rPr lang="en-US" sz="1200" dirty="0" smtClean="0">
                <a:solidFill>
                  <a:srgbClr val="000000"/>
                </a:solidFill>
                <a:latin typeface="Consolas"/>
              </a:rPr>
              <a:t>Vehicle() {</a:t>
            </a:r>
            <a:endParaRPr lang="en-US" sz="1200" dirty="0">
              <a:solidFill>
                <a:srgbClr val="000000"/>
              </a:solidFill>
              <a:latin typeface="Consolas"/>
            </a:endParaRPr>
          </a:p>
          <a:p>
            <a:pPr lvl="1"/>
            <a:r>
              <a:rPr lang="en-US" sz="1200" dirty="0" smtClean="0">
                <a:solidFill>
                  <a:srgbClr val="000000"/>
                </a:solidFill>
                <a:latin typeface="Consolas"/>
              </a:rPr>
              <a:t>	System.</a:t>
            </a:r>
            <a:r>
              <a:rPr lang="en-US" sz="1200" i="1" dirty="0" smtClean="0">
                <a:solidFill>
                  <a:srgbClr val="0000C0"/>
                </a:solidFill>
                <a:latin typeface="Consolas"/>
              </a:rPr>
              <a:t>out</a:t>
            </a:r>
            <a:r>
              <a:rPr lang="en-US" sz="1200" i="1" dirty="0" smtClean="0">
                <a:solidFill>
                  <a:srgbClr val="000000"/>
                </a:solidFill>
                <a:latin typeface="Consolas"/>
              </a:rPr>
              <a:t>.println(</a:t>
            </a:r>
            <a:r>
              <a:rPr lang="en-US" sz="1200" i="1" dirty="0" smtClean="0">
                <a:solidFill>
                  <a:srgbClr val="2A00FF"/>
                </a:solidFill>
                <a:latin typeface="Consolas"/>
              </a:rPr>
              <a:t>“Create a Vehicle."</a:t>
            </a:r>
            <a:r>
              <a:rPr lang="en-US" sz="1200" i="1" dirty="0" smtClean="0">
                <a:solidFill>
                  <a:srgbClr val="000000"/>
                </a:solidFill>
                <a:latin typeface="Consolas"/>
              </a:rPr>
              <a:t>);</a:t>
            </a:r>
          </a:p>
          <a:p>
            <a:pPr lvl="1"/>
            <a:r>
              <a:rPr lang="en-US" sz="1200" dirty="0" smtClean="0">
                <a:solidFill>
                  <a:srgbClr val="000000"/>
                </a:solidFill>
                <a:latin typeface="Consolas"/>
              </a:rPr>
              <a:t>}</a:t>
            </a:r>
          </a:p>
          <a:p>
            <a:r>
              <a:rPr lang="en-US" sz="1200" dirty="0">
                <a:solidFill>
                  <a:srgbClr val="000000"/>
                </a:solidFill>
                <a:latin typeface="Consolas"/>
              </a:rPr>
              <a:t>}</a:t>
            </a:r>
            <a:endParaRPr lang="en-US" sz="1200" dirty="0" smtClean="0">
              <a:solidFill>
                <a:srgbClr val="000000"/>
              </a:solidFill>
              <a:latin typeface="Consolas"/>
            </a:endParaRPr>
          </a:p>
          <a:p>
            <a:endParaRPr kumimoji="0" lang="en-US" sz="12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42" name="TextBox 41"/>
          <p:cNvSpPr txBox="1"/>
          <p:nvPr/>
        </p:nvSpPr>
        <p:spPr>
          <a:xfrm>
            <a:off x="489399" y="3596754"/>
            <a:ext cx="4816698" cy="1280835"/>
          </a:xfrm>
          <a:prstGeom prst="rect">
            <a:avLst/>
          </a:prstGeom>
        </p:spPr>
        <p:txBody>
          <a:bodyPr vert="horz" wrap="square" lIns="0" tIns="0" rIns="0" bIns="0" rtlCol="0" anchor="b" anchorCtr="0">
            <a:noAutofit/>
          </a:bodyPr>
          <a:lstStyle/>
          <a:p>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a:t>
            </a:r>
            <a:r>
              <a:rPr lang="en-US" sz="1200" b="1" dirty="0" smtClean="0">
                <a:solidFill>
                  <a:srgbClr val="000000"/>
                </a:solidFill>
                <a:latin typeface="Consolas"/>
              </a:rPr>
              <a:t>Car </a:t>
            </a:r>
            <a:r>
              <a:rPr lang="en-US" sz="1200" b="1" dirty="0">
                <a:solidFill>
                  <a:srgbClr val="7F0055"/>
                </a:solidFill>
                <a:highlight>
                  <a:srgbClr val="E8F2FE"/>
                </a:highlight>
                <a:latin typeface="Consolas"/>
              </a:rPr>
              <a:t>extends</a:t>
            </a:r>
            <a:r>
              <a:rPr lang="en-US" sz="1200" b="1" dirty="0">
                <a:solidFill>
                  <a:srgbClr val="000000"/>
                </a:solidFill>
                <a:highlight>
                  <a:srgbClr val="E8F2FE"/>
                </a:highlight>
                <a:latin typeface="Consolas"/>
              </a:rPr>
              <a:t> Vehicle </a:t>
            </a:r>
            <a:r>
              <a:rPr lang="en-US" sz="1200" b="1" dirty="0" smtClean="0">
                <a:solidFill>
                  <a:srgbClr val="000000"/>
                </a:solidFill>
                <a:latin typeface="Consolas"/>
              </a:rPr>
              <a:t>{</a:t>
            </a:r>
            <a:endParaRPr lang="en-US" sz="1200" b="1" dirty="0">
              <a:solidFill>
                <a:srgbClr val="000000"/>
              </a:solidFill>
              <a:latin typeface="Consolas"/>
            </a:endParaRPr>
          </a:p>
          <a:p>
            <a:endParaRPr lang="en-US" sz="1200" dirty="0">
              <a:latin typeface="Consolas"/>
            </a:endParaRPr>
          </a:p>
          <a:p>
            <a:pPr lvl="1"/>
            <a:r>
              <a:rPr lang="en-US" sz="1200" dirty="0" smtClean="0">
                <a:solidFill>
                  <a:srgbClr val="000000"/>
                </a:solidFill>
                <a:latin typeface="Consolas"/>
              </a:rPr>
              <a:t>Car() {</a:t>
            </a:r>
            <a:endParaRPr lang="en-US" sz="1200" dirty="0">
              <a:solidFill>
                <a:srgbClr val="000000"/>
              </a:solidFill>
              <a:latin typeface="Consolas"/>
            </a:endParaRPr>
          </a:p>
          <a:p>
            <a:pPr lvl="1"/>
            <a:r>
              <a:rPr lang="en-US" sz="1200" dirty="0" smtClean="0">
                <a:solidFill>
                  <a:srgbClr val="000000"/>
                </a:solidFill>
                <a:latin typeface="Consolas"/>
              </a:rPr>
              <a:t>	System.</a:t>
            </a:r>
            <a:r>
              <a:rPr lang="en-US" sz="1200" i="1" dirty="0" smtClean="0">
                <a:solidFill>
                  <a:srgbClr val="0000C0"/>
                </a:solidFill>
                <a:latin typeface="Consolas"/>
              </a:rPr>
              <a:t>out</a:t>
            </a:r>
            <a:r>
              <a:rPr lang="en-US" sz="1200" i="1" dirty="0" smtClean="0">
                <a:solidFill>
                  <a:srgbClr val="000000"/>
                </a:solidFill>
                <a:latin typeface="Consolas"/>
              </a:rPr>
              <a:t>.println(</a:t>
            </a:r>
            <a:r>
              <a:rPr lang="en-US" sz="1200" i="1" dirty="0" smtClean="0">
                <a:solidFill>
                  <a:srgbClr val="2A00FF"/>
                </a:solidFill>
                <a:latin typeface="Consolas"/>
              </a:rPr>
              <a:t>“Create a Car."</a:t>
            </a:r>
            <a:r>
              <a:rPr lang="en-US" sz="1200" i="1" dirty="0" smtClean="0">
                <a:solidFill>
                  <a:srgbClr val="000000"/>
                </a:solidFill>
                <a:latin typeface="Consolas"/>
              </a:rPr>
              <a:t>);</a:t>
            </a:r>
          </a:p>
          <a:p>
            <a:pPr lvl="1"/>
            <a:r>
              <a:rPr lang="en-US" sz="1200" dirty="0" smtClean="0">
                <a:solidFill>
                  <a:srgbClr val="000000"/>
                </a:solidFill>
                <a:latin typeface="Consolas"/>
              </a:rPr>
              <a:t>}</a:t>
            </a:r>
          </a:p>
          <a:p>
            <a:r>
              <a:rPr lang="en-US" sz="1200" dirty="0">
                <a:solidFill>
                  <a:srgbClr val="000000"/>
                </a:solidFill>
                <a:latin typeface="Consolas"/>
              </a:rPr>
              <a:t>}</a:t>
            </a:r>
            <a:endParaRPr lang="en-US" sz="1200" dirty="0" smtClean="0">
              <a:solidFill>
                <a:srgbClr val="000000"/>
              </a:solidFill>
              <a:latin typeface="Consolas"/>
            </a:endParaRPr>
          </a:p>
          <a:p>
            <a:endParaRPr kumimoji="0" lang="en-US" sz="12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43" name="TextBox 42"/>
          <p:cNvSpPr txBox="1"/>
          <p:nvPr/>
        </p:nvSpPr>
        <p:spPr>
          <a:xfrm>
            <a:off x="489399" y="5020632"/>
            <a:ext cx="4816698" cy="1280835"/>
          </a:xfrm>
          <a:prstGeom prst="rect">
            <a:avLst/>
          </a:prstGeom>
        </p:spPr>
        <p:txBody>
          <a:bodyPr vert="horz" wrap="square" lIns="0" tIns="0" rIns="0" bIns="0" rtlCol="0" anchor="b" anchorCtr="0">
            <a:noAutofit/>
          </a:bodyPr>
          <a:lstStyle/>
          <a:p>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a:t>
            </a:r>
            <a:r>
              <a:rPr lang="en-US" sz="1200" b="1" dirty="0" smtClean="0">
                <a:solidFill>
                  <a:srgbClr val="000000"/>
                </a:solidFill>
                <a:latin typeface="Consolas"/>
              </a:rPr>
              <a:t>Parking </a:t>
            </a:r>
            <a:r>
              <a:rPr lang="en-US" sz="1200" b="1" dirty="0">
                <a:solidFill>
                  <a:srgbClr val="000000"/>
                </a:solidFill>
                <a:latin typeface="Consolas"/>
              </a:rPr>
              <a:t>{</a:t>
            </a:r>
          </a:p>
          <a:p>
            <a:endParaRPr lang="en-US" sz="1200" dirty="0">
              <a:latin typeface="Consolas"/>
            </a:endParaRPr>
          </a:p>
          <a:p>
            <a:r>
              <a:rPr lang="en-US" sz="1200" b="1" dirty="0">
                <a:solidFill>
                  <a:srgbClr val="7F0055"/>
                </a:solidFill>
                <a:latin typeface="Consolas"/>
              </a:rPr>
              <a:t> </a:t>
            </a:r>
            <a:r>
              <a:rPr lang="en-US" sz="1200" b="1" dirty="0" smtClean="0">
                <a:solidFill>
                  <a:srgbClr val="7F0055"/>
                </a:solidFill>
                <a:latin typeface="Consolas"/>
              </a:rPr>
              <a:t>   public</a:t>
            </a:r>
            <a:r>
              <a:rPr lang="en-US" sz="1200" b="1" dirty="0" smtClean="0">
                <a:solidFill>
                  <a:srgbClr val="000000"/>
                </a:solidFill>
                <a:latin typeface="Consolas"/>
              </a:rPr>
              <a:t> </a:t>
            </a:r>
            <a:r>
              <a:rPr lang="en-US" sz="1200" b="1" dirty="0">
                <a:solidFill>
                  <a:srgbClr val="7F0055"/>
                </a:solidFill>
                <a:latin typeface="Consolas"/>
              </a:rPr>
              <a:t>static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main(String[] args) {</a:t>
            </a:r>
          </a:p>
          <a:p>
            <a:r>
              <a:rPr lang="en-US" sz="1200" dirty="0" smtClean="0">
                <a:solidFill>
                  <a:srgbClr val="000000"/>
                </a:solidFill>
                <a:latin typeface="Consolas"/>
              </a:rPr>
              <a:t>	Car </a:t>
            </a:r>
            <a:r>
              <a:rPr lang="en-US" sz="1200" dirty="0">
                <a:solidFill>
                  <a:srgbClr val="000000"/>
                </a:solidFill>
                <a:latin typeface="Consolas"/>
              </a:rPr>
              <a:t>car1 = </a:t>
            </a:r>
            <a:r>
              <a:rPr lang="en-US" sz="1200" b="1" dirty="0">
                <a:solidFill>
                  <a:srgbClr val="7F0055"/>
                </a:solidFill>
                <a:latin typeface="Consolas"/>
              </a:rPr>
              <a:t>new</a:t>
            </a:r>
            <a:r>
              <a:rPr lang="en-US" sz="1200" b="1" dirty="0">
                <a:solidFill>
                  <a:srgbClr val="000000"/>
                </a:solidFill>
                <a:latin typeface="Consolas"/>
              </a:rPr>
              <a:t> Car</a:t>
            </a:r>
            <a:r>
              <a:rPr lang="en-US" sz="1200" b="1" dirty="0" smtClean="0">
                <a:solidFill>
                  <a:srgbClr val="000000"/>
                </a:solidFill>
                <a:latin typeface="Consolas"/>
              </a:rPr>
              <a:t>();</a:t>
            </a:r>
          </a:p>
          <a:p>
            <a:r>
              <a:rPr lang="en-US" sz="1200" b="1" dirty="0" smtClean="0">
                <a:solidFill>
                  <a:srgbClr val="000000"/>
                </a:solidFill>
                <a:latin typeface="Consolas"/>
              </a:rPr>
              <a:t>    }</a:t>
            </a:r>
          </a:p>
          <a:p>
            <a:r>
              <a:rPr lang="en-US" sz="1200" b="1" dirty="0">
                <a:solidFill>
                  <a:srgbClr val="000000"/>
                </a:solidFill>
                <a:latin typeface="Consolas"/>
              </a:rPr>
              <a:t>}</a:t>
            </a:r>
          </a:p>
          <a:p>
            <a:endParaRPr kumimoji="0" lang="en-US" sz="12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4" name="TextBox 3"/>
          <p:cNvSpPr txBox="1"/>
          <p:nvPr/>
        </p:nvSpPr>
        <p:spPr>
          <a:xfrm>
            <a:off x="6120084" y="3155346"/>
            <a:ext cx="2099256" cy="1423878"/>
          </a:xfrm>
          <a:prstGeom prst="rect">
            <a:avLst/>
          </a:prstGeom>
        </p:spPr>
        <p:txBody>
          <a:bodyPr vert="horz" wrap="square" lIns="0" tIns="0" rIns="0" bIns="0" rtlCol="0" anchor="b" anchorCtr="0">
            <a:noAutofit/>
          </a:bodyPr>
          <a:lstStyle/>
          <a:p>
            <a:pPr>
              <a:spcBef>
                <a:spcPct val="0"/>
              </a:spcBef>
            </a:pPr>
            <a:r>
              <a:rPr lang="en-US" sz="1600" dirty="0">
                <a:solidFill>
                  <a:srgbClr val="2A00FF"/>
                </a:solidFill>
                <a:latin typeface="Courier New" pitchFamily="49" charset="0"/>
                <a:cs typeface="Courier New" pitchFamily="49" charset="0"/>
              </a:rPr>
              <a:t>Create a </a:t>
            </a:r>
            <a:r>
              <a:rPr lang="en-US" sz="1600" dirty="0" smtClean="0">
                <a:solidFill>
                  <a:srgbClr val="2A00FF"/>
                </a:solidFill>
                <a:latin typeface="Courier New" pitchFamily="49" charset="0"/>
                <a:cs typeface="Courier New" pitchFamily="49" charset="0"/>
              </a:rPr>
              <a:t>Vehicle.</a:t>
            </a:r>
          </a:p>
          <a:p>
            <a:pPr>
              <a:spcBef>
                <a:spcPct val="0"/>
              </a:spcBef>
            </a:pPr>
            <a:endParaRPr kumimoji="0" lang="en-US" sz="1600" b="0" u="none" strike="noStrike" kern="1200" cap="none" spc="0" normalizeH="0" baseline="0" noProof="0" dirty="0">
              <a:ln>
                <a:noFill/>
              </a:ln>
              <a:solidFill>
                <a:srgbClr val="2A00FF"/>
              </a:solidFill>
              <a:effectLst/>
              <a:uLnTx/>
              <a:uFillTx/>
              <a:latin typeface="Courier New" pitchFamily="49" charset="0"/>
              <a:ea typeface="+mj-ea"/>
              <a:cs typeface="Courier New" pitchFamily="49" charset="0"/>
            </a:endParaRPr>
          </a:p>
          <a:p>
            <a:pPr>
              <a:spcBef>
                <a:spcPct val="0"/>
              </a:spcBef>
            </a:pPr>
            <a:r>
              <a:rPr lang="en-US" sz="1600" dirty="0" smtClean="0">
                <a:solidFill>
                  <a:srgbClr val="2A00FF"/>
                </a:solidFill>
                <a:latin typeface="Courier New" pitchFamily="49" charset="0"/>
                <a:ea typeface="+mj-ea"/>
                <a:cs typeface="Courier New" pitchFamily="49" charset="0"/>
              </a:rPr>
              <a:t>Create a Car.</a:t>
            </a:r>
          </a:p>
          <a:p>
            <a:pPr>
              <a:spcBef>
                <a:spcPct val="0"/>
              </a:spcBef>
            </a:pPr>
            <a:endParaRPr kumimoji="0" lang="en-US" sz="1600" b="0" u="none" strike="noStrike" kern="1200" cap="none" spc="0" normalizeH="0" baseline="0" noProof="0" dirty="0" smtClean="0">
              <a:ln>
                <a:noFill/>
              </a:ln>
              <a:solidFill>
                <a:schemeClr val="tx1"/>
              </a:solidFill>
              <a:effectLst/>
              <a:uLnTx/>
              <a:uFillTx/>
              <a:latin typeface="Courier New" pitchFamily="49" charset="0"/>
              <a:ea typeface="+mj-ea"/>
              <a:cs typeface="Courier New" pitchFamily="49" charset="0"/>
            </a:endParaRPr>
          </a:p>
        </p:txBody>
      </p:sp>
      <p:sp>
        <p:nvSpPr>
          <p:cNvPr id="12" name="Right Arrow 11"/>
          <p:cNvSpPr/>
          <p:nvPr/>
        </p:nvSpPr>
        <p:spPr>
          <a:xfrm>
            <a:off x="567777" y="5595028"/>
            <a:ext cx="714775" cy="157374"/>
          </a:xfrm>
          <a:prstGeom prst="rightArrow">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endParaRPr>
          </a:p>
        </p:txBody>
      </p:sp>
      <p:sp>
        <p:nvSpPr>
          <p:cNvPr id="6" name="TextBox 5"/>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16</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extLst>
      <p:ext uri="{BB962C8B-B14F-4D97-AF65-F5344CB8AC3E}">
        <p14:creationId xmlns:p14="http://schemas.microsoft.com/office/powerpoint/2010/main" val="2963214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DF_2_0_Java_M15_PD_g004.jpg"/>
          <p:cNvPicPr>
            <a:picLocks noGrp="1" noChangeAspect="1"/>
          </p:cNvPicPr>
          <p:nvPr>
            <p:ph type="pic" sz="quarter" idx="10"/>
          </p:nvPr>
        </p:nvPicPr>
        <p:blipFill>
          <a:blip r:embed="rId4" cstate="email"/>
          <a:srcRect l="45" r="45"/>
          <a:stretch>
            <a:fillRect/>
          </a:stretch>
        </p:blipFill>
        <p:spPr/>
      </p:pic>
      <p:sp>
        <p:nvSpPr>
          <p:cNvPr id="4" name="Title 3"/>
          <p:cNvSpPr>
            <a:spLocks noGrp="1"/>
          </p:cNvSpPr>
          <p:nvPr>
            <p:ph type="title"/>
          </p:nvPr>
        </p:nvSpPr>
        <p:spPr/>
        <p:txBody>
          <a:bodyPr/>
          <a:lstStyle/>
          <a:p>
            <a:r>
              <a:rPr lang="en-US" dirty="0" smtClean="0"/>
              <a:t>Java Keywords: </a:t>
            </a:r>
            <a:r>
              <a:rPr lang="en-US" dirty="0"/>
              <a:t>super Keyword </a:t>
            </a:r>
          </a:p>
        </p:txBody>
      </p:sp>
      <p:sp>
        <p:nvSpPr>
          <p:cNvPr id="8" name="Content Placeholder 7"/>
          <p:cNvSpPr>
            <a:spLocks noGrp="1"/>
          </p:cNvSpPr>
          <p:nvPr>
            <p:ph idx="1"/>
          </p:nvPr>
        </p:nvSpPr>
        <p:spPr/>
        <p:txBody>
          <a:bodyPr>
            <a:normAutofit/>
          </a:bodyPr>
          <a:lstStyle/>
          <a:p>
            <a:pPr lvl="0"/>
            <a:endParaRPr lang="en-US" sz="2800" dirty="0" smtClean="0"/>
          </a:p>
          <a:p>
            <a:pPr lvl="0"/>
            <a:r>
              <a:rPr lang="en-US" sz="2800" dirty="0"/>
              <a:t>The </a:t>
            </a:r>
            <a:r>
              <a:rPr lang="en-US" sz="2800" dirty="0" smtClean="0"/>
              <a:t>‘super’ </a:t>
            </a:r>
            <a:r>
              <a:rPr lang="en-US" sz="2800" dirty="0"/>
              <a:t>keyword allows a subclass to reference a field or a method that belongs to its immediate parent class</a:t>
            </a:r>
            <a:r>
              <a:rPr lang="en-US" sz="2800" dirty="0" smtClean="0"/>
              <a:t>.</a:t>
            </a:r>
            <a:endParaRPr lang="en-GB" sz="2800" dirty="0" smtClean="0"/>
          </a:p>
          <a:p>
            <a:endParaRPr lang="en-US" sz="2800" dirty="0"/>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17</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Keywords: super Keyword Usage</a:t>
            </a:r>
            <a:endParaRPr lang="en-US" dirty="0"/>
          </a:p>
        </p:txBody>
      </p:sp>
      <p:sp>
        <p:nvSpPr>
          <p:cNvPr id="4" name="Content Placeholder 3"/>
          <p:cNvSpPr>
            <a:spLocks noGrp="1"/>
          </p:cNvSpPr>
          <p:nvPr>
            <p:ph idx="1"/>
          </p:nvPr>
        </p:nvSpPr>
        <p:spPr/>
        <p:txBody>
          <a:bodyPr/>
          <a:lstStyle/>
          <a:p>
            <a:r>
              <a:rPr lang="en-US" dirty="0" smtClean="0"/>
              <a:t>The following table describes the usage of the super keyword.</a:t>
            </a:r>
          </a:p>
          <a:p>
            <a:endParaRPr lang="en-US" dirty="0"/>
          </a:p>
        </p:txBody>
      </p:sp>
      <p:graphicFrame>
        <p:nvGraphicFramePr>
          <p:cNvPr id="5" name="Table 4"/>
          <p:cNvGraphicFramePr>
            <a:graphicFrameLocks noGrp="1"/>
          </p:cNvGraphicFramePr>
          <p:nvPr/>
        </p:nvGraphicFramePr>
        <p:xfrm>
          <a:off x="576470" y="2351156"/>
          <a:ext cx="7911546" cy="1950720"/>
        </p:xfrm>
        <a:graphic>
          <a:graphicData uri="http://schemas.openxmlformats.org/drawingml/2006/table">
            <a:tbl>
              <a:tblPr firstRow="1" bandRow="1">
                <a:tableStyleId>{5C22544A-7EE6-4342-B048-85BDC9FD1C3A}</a:tableStyleId>
              </a:tblPr>
              <a:tblGrid>
                <a:gridCol w="3955773"/>
                <a:gridCol w="3955773"/>
              </a:tblGrid>
              <a:tr h="370840">
                <a:tc>
                  <a:txBody>
                    <a:bodyPr/>
                    <a:lstStyle/>
                    <a:p>
                      <a:r>
                        <a:rPr lang="en-US" sz="2400" dirty="0" smtClean="0">
                          <a:latin typeface="Arial" pitchFamily="34" charset="0"/>
                          <a:cs typeface="Arial" pitchFamily="34" charset="0"/>
                        </a:rPr>
                        <a:t>Usage</a:t>
                      </a:r>
                      <a:endParaRPr lang="en-US" sz="2400" dirty="0">
                        <a:latin typeface="Arial" pitchFamily="34" charset="0"/>
                        <a:cs typeface="Arial" pitchFamily="34" charset="0"/>
                      </a:endParaRPr>
                    </a:p>
                  </a:txBody>
                  <a:tcPr/>
                </a:tc>
                <a:tc>
                  <a:txBody>
                    <a:bodyPr/>
                    <a:lstStyle/>
                    <a:p>
                      <a:r>
                        <a:rPr lang="en-US" sz="2400" dirty="0" smtClean="0">
                          <a:latin typeface="Arial" pitchFamily="34" charset="0"/>
                          <a:cs typeface="Arial" pitchFamily="34" charset="0"/>
                        </a:rPr>
                        <a:t>Description</a:t>
                      </a:r>
                      <a:endParaRPr lang="en-US" sz="2400" dirty="0">
                        <a:latin typeface="Arial" pitchFamily="34" charset="0"/>
                        <a:cs typeface="Arial" pitchFamily="34" charset="0"/>
                      </a:endParaRPr>
                    </a:p>
                  </a:txBody>
                  <a:tcPr/>
                </a:tc>
              </a:tr>
              <a:tr h="370840">
                <a:tc>
                  <a:txBody>
                    <a:bodyPr/>
                    <a:lstStyle/>
                    <a:p>
                      <a:r>
                        <a:rPr lang="en-US" sz="2000" dirty="0" smtClean="0">
                          <a:latin typeface="Arial" pitchFamily="34" charset="0"/>
                          <a:cs typeface="Arial" pitchFamily="34" charset="0"/>
                        </a:rPr>
                        <a:t>super.&lt;field&gt;</a:t>
                      </a:r>
                      <a:endParaRPr lang="en-US" sz="2000" dirty="0">
                        <a:latin typeface="Arial" pitchFamily="34" charset="0"/>
                        <a:cs typeface="Arial" pitchFamily="34" charset="0"/>
                      </a:endParaRPr>
                    </a:p>
                  </a:txBody>
                  <a:tcPr/>
                </a:tc>
                <a:tc>
                  <a:txBody>
                    <a:bodyPr/>
                    <a:lstStyle/>
                    <a:p>
                      <a:r>
                        <a:rPr lang="en-US" sz="2000" dirty="0" smtClean="0">
                          <a:latin typeface="Arial" pitchFamily="34" charset="0"/>
                          <a:cs typeface="Arial" pitchFamily="34" charset="0"/>
                        </a:rPr>
                        <a:t>Refers to parent class’ member variable</a:t>
                      </a:r>
                      <a:endParaRPr lang="en-US" sz="2000" dirty="0">
                        <a:latin typeface="Arial" pitchFamily="34" charset="0"/>
                        <a:cs typeface="Arial" pitchFamily="34" charset="0"/>
                      </a:endParaRPr>
                    </a:p>
                  </a:txBody>
                  <a:tcPr/>
                </a:tc>
              </a:tr>
              <a:tr h="370840">
                <a:tc>
                  <a:txBody>
                    <a:bodyPr/>
                    <a:lstStyle/>
                    <a:p>
                      <a:r>
                        <a:rPr lang="en-US" sz="2000" dirty="0" smtClean="0">
                          <a:latin typeface="Arial" pitchFamily="34" charset="0"/>
                          <a:cs typeface="Arial" pitchFamily="34" charset="0"/>
                        </a:rPr>
                        <a:t>super.&lt;method&gt;(&lt;parameters&gt;)</a:t>
                      </a:r>
                      <a:endParaRPr lang="en-US" sz="2000" dirty="0">
                        <a:latin typeface="Arial" pitchFamily="34" charset="0"/>
                        <a:cs typeface="Arial" pitchFamily="34" charset="0"/>
                      </a:endParaRPr>
                    </a:p>
                  </a:txBody>
                  <a:tcPr/>
                </a:tc>
                <a:tc>
                  <a:txBody>
                    <a:bodyPr/>
                    <a:lstStyle/>
                    <a:p>
                      <a:r>
                        <a:rPr lang="en-US" sz="2000" dirty="0" smtClean="0">
                          <a:latin typeface="Arial" pitchFamily="34" charset="0"/>
                          <a:cs typeface="Arial" pitchFamily="34" charset="0"/>
                        </a:rPr>
                        <a:t>Calls parent class’ method</a:t>
                      </a:r>
                      <a:endParaRPr lang="en-US" sz="2000" dirty="0">
                        <a:latin typeface="Arial" pitchFamily="34" charset="0"/>
                        <a:cs typeface="Arial" pitchFamily="34" charset="0"/>
                      </a:endParaRPr>
                    </a:p>
                  </a:txBody>
                  <a:tcPr/>
                </a:tc>
              </a:tr>
              <a:tr h="370840">
                <a:tc>
                  <a:txBody>
                    <a:bodyPr/>
                    <a:lstStyle/>
                    <a:p>
                      <a:r>
                        <a:rPr lang="en-US" sz="2000" dirty="0" smtClean="0">
                          <a:latin typeface="Arial" pitchFamily="34" charset="0"/>
                          <a:cs typeface="Arial" pitchFamily="34" charset="0"/>
                        </a:rPr>
                        <a:t>super(&lt;parameters&gt;)</a:t>
                      </a:r>
                      <a:endParaRPr lang="en-US" sz="2000" dirty="0">
                        <a:latin typeface="Arial" pitchFamily="34" charset="0"/>
                        <a:cs typeface="Arial" pitchFamily="34" charset="0"/>
                      </a:endParaRPr>
                    </a:p>
                  </a:txBody>
                  <a:tcPr/>
                </a:tc>
                <a:tc>
                  <a:txBody>
                    <a:bodyPr/>
                    <a:lstStyle/>
                    <a:p>
                      <a:r>
                        <a:rPr lang="en-US" sz="2000" dirty="0" smtClean="0">
                          <a:latin typeface="Arial" pitchFamily="34" charset="0"/>
                          <a:cs typeface="Arial" pitchFamily="34" charset="0"/>
                        </a:rPr>
                        <a:t>Calls parent class’ constructor</a:t>
                      </a:r>
                      <a:endParaRPr lang="en-US" sz="2000" dirty="0">
                        <a:latin typeface="Arial" pitchFamily="34" charset="0"/>
                        <a:cs typeface="Arial" pitchFamily="34" charset="0"/>
                      </a:endParaRPr>
                    </a:p>
                  </a:txBody>
                  <a:tcPr/>
                </a:tc>
              </a:tr>
            </a:tbl>
          </a:graphicData>
        </a:graphic>
      </p:graphicFrame>
      <p:sp>
        <p:nvSpPr>
          <p:cNvPr id="6" name="TextBox 5"/>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18</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Overriding: Overview</a:t>
            </a:r>
            <a:endParaRPr lang="en-US" dirty="0"/>
          </a:p>
        </p:txBody>
      </p:sp>
      <p:sp>
        <p:nvSpPr>
          <p:cNvPr id="5" name="Oval 4"/>
          <p:cNvSpPr/>
          <p:nvPr/>
        </p:nvSpPr>
        <p:spPr>
          <a:xfrm>
            <a:off x="382193" y="1960299"/>
            <a:ext cx="2381692" cy="2402954"/>
          </a:xfrm>
          <a:prstGeom prst="ellipse">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bg1"/>
              </a:solidFill>
              <a:latin typeface="Arial" pitchFamily="34" charset="0"/>
              <a:cs typeface="Arial" pitchFamily="34" charset="0"/>
            </a:endParaRPr>
          </a:p>
        </p:txBody>
      </p:sp>
      <p:sp>
        <p:nvSpPr>
          <p:cNvPr id="6" name="Round Diagonal Corner Rectangle 5"/>
          <p:cNvSpPr/>
          <p:nvPr/>
        </p:nvSpPr>
        <p:spPr>
          <a:xfrm>
            <a:off x="2941704" y="1896506"/>
            <a:ext cx="5996762" cy="2913316"/>
          </a:xfrm>
          <a:prstGeom prst="round2Diag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Arial" pitchFamily="34" charset="0"/>
              <a:buChar char="•"/>
            </a:pPr>
            <a:r>
              <a:rPr lang="en-US" sz="2000" dirty="0">
                <a:solidFill>
                  <a:schemeClr val="tx1"/>
                </a:solidFill>
                <a:latin typeface="Arial" pitchFamily="34" charset="0"/>
                <a:cs typeface="Arial" pitchFamily="34" charset="0"/>
              </a:rPr>
              <a:t>By way of inheritance</a:t>
            </a:r>
          </a:p>
          <a:p>
            <a:pPr marL="228600" indent="-228600">
              <a:buFont typeface="Arial" pitchFamily="34" charset="0"/>
              <a:buChar char="•"/>
            </a:pPr>
            <a:endParaRPr lang="en-US" sz="2000" dirty="0">
              <a:solidFill>
                <a:schemeClr val="tx1"/>
              </a:solidFill>
              <a:latin typeface="Arial" pitchFamily="34" charset="0"/>
              <a:cs typeface="Arial" pitchFamily="34" charset="0"/>
            </a:endParaRPr>
          </a:p>
          <a:p>
            <a:pPr marL="228600" indent="-228600">
              <a:buFont typeface="Arial" pitchFamily="34" charset="0"/>
              <a:buChar char="•"/>
            </a:pPr>
            <a:r>
              <a:rPr lang="en-US" sz="2000" dirty="0">
                <a:solidFill>
                  <a:schemeClr val="tx1"/>
                </a:solidFill>
                <a:latin typeface="Arial" pitchFamily="34" charset="0"/>
                <a:cs typeface="Arial" pitchFamily="34" charset="0"/>
              </a:rPr>
              <a:t>R</a:t>
            </a:r>
            <a:r>
              <a:rPr lang="en-US" sz="2000" dirty="0" smtClean="0">
                <a:solidFill>
                  <a:schemeClr val="tx1"/>
                </a:solidFill>
                <a:latin typeface="Arial" pitchFamily="34" charset="0"/>
                <a:cs typeface="Arial" pitchFamily="34" charset="0"/>
              </a:rPr>
              <a:t>ewrite </a:t>
            </a:r>
            <a:r>
              <a:rPr lang="en-US" sz="2000" dirty="0">
                <a:solidFill>
                  <a:schemeClr val="tx1"/>
                </a:solidFill>
                <a:latin typeface="Arial" pitchFamily="34" charset="0"/>
                <a:cs typeface="Arial" pitchFamily="34" charset="0"/>
              </a:rPr>
              <a:t>the copy received from the parent class</a:t>
            </a:r>
          </a:p>
          <a:p>
            <a:pPr marL="228600" indent="-228600">
              <a:buFont typeface="Arial" pitchFamily="34" charset="0"/>
              <a:buChar char="•"/>
            </a:pPr>
            <a:endParaRPr lang="en-US" sz="2000" dirty="0">
              <a:solidFill>
                <a:schemeClr val="tx1"/>
              </a:solidFill>
              <a:latin typeface="Arial" pitchFamily="34" charset="0"/>
              <a:cs typeface="Arial" pitchFamily="34" charset="0"/>
            </a:endParaRPr>
          </a:p>
          <a:p>
            <a:pPr marL="228600" indent="-228600">
              <a:buFont typeface="Arial" pitchFamily="34" charset="0"/>
              <a:buChar char="•"/>
            </a:pPr>
            <a:r>
              <a:rPr lang="en-US" sz="2000" dirty="0">
                <a:solidFill>
                  <a:schemeClr val="tx1"/>
                </a:solidFill>
                <a:latin typeface="Arial" pitchFamily="34" charset="0"/>
                <a:cs typeface="Arial" pitchFamily="34" charset="0"/>
              </a:rPr>
              <a:t>Redefine methods of the super class</a:t>
            </a:r>
          </a:p>
          <a:p>
            <a:endParaRPr lang="en-US" sz="2000" dirty="0">
              <a:solidFill>
                <a:schemeClr val="tx1"/>
              </a:solidFill>
              <a:latin typeface="Arial" pitchFamily="34" charset="0"/>
              <a:cs typeface="Arial" pitchFamily="34" charset="0"/>
            </a:endParaRPr>
          </a:p>
        </p:txBody>
      </p:sp>
      <p:sp>
        <p:nvSpPr>
          <p:cNvPr id="7" name="TextBox 6"/>
          <p:cNvSpPr txBox="1"/>
          <p:nvPr/>
        </p:nvSpPr>
        <p:spPr>
          <a:xfrm>
            <a:off x="573578" y="2343067"/>
            <a:ext cx="1998921" cy="1569660"/>
          </a:xfrm>
          <a:prstGeom prst="rect">
            <a:avLst/>
          </a:prstGeom>
          <a:noFill/>
        </p:spPr>
        <p:txBody>
          <a:bodyPr wrap="square" rtlCol="0">
            <a:spAutoFit/>
          </a:bodyPr>
          <a:lstStyle/>
          <a:p>
            <a:pPr lvl="0" algn="ctr"/>
            <a:r>
              <a:rPr lang="en-US" sz="2400" dirty="0" smtClean="0">
                <a:solidFill>
                  <a:prstClr val="white"/>
                </a:solidFill>
                <a:latin typeface="Arial" pitchFamily="34" charset="0"/>
                <a:cs typeface="Arial" pitchFamily="34" charset="0"/>
              </a:rPr>
              <a:t>How do you override non-private methods?</a:t>
            </a: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19</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DF_Java_M11_PD_g011.jpg"/>
          <p:cNvPicPr>
            <a:picLocks noGrp="1" noChangeAspect="1"/>
          </p:cNvPicPr>
          <p:nvPr>
            <p:ph type="pic" sz="quarter" idx="10"/>
          </p:nvPr>
        </p:nvPicPr>
        <p:blipFill>
          <a:blip r:embed="rId4" cstate="email"/>
          <a:srcRect l="22" r="22"/>
          <a:stretch>
            <a:fillRect/>
          </a:stretch>
        </p:blipFill>
        <p:spPr/>
      </p:pic>
      <p:sp>
        <p:nvSpPr>
          <p:cNvPr id="2" name="Title 1"/>
          <p:cNvSpPr>
            <a:spLocks noGrp="1"/>
          </p:cNvSpPr>
          <p:nvPr>
            <p:ph type="title"/>
          </p:nvPr>
        </p:nvSpPr>
        <p:spPr/>
        <p:txBody>
          <a:bodyPr/>
          <a:lstStyle/>
          <a:p>
            <a:r>
              <a:rPr lang="en-US" dirty="0" smtClean="0"/>
              <a:t>Overriding: Rules</a:t>
            </a:r>
            <a:endParaRPr lang="en-US" dirty="0"/>
          </a:p>
        </p:txBody>
      </p:sp>
      <p:sp>
        <p:nvSpPr>
          <p:cNvPr id="7" name="Content Placeholder 6"/>
          <p:cNvSpPr>
            <a:spLocks noGrp="1"/>
          </p:cNvSpPr>
          <p:nvPr>
            <p:ph idx="1"/>
          </p:nvPr>
        </p:nvSpPr>
        <p:spPr>
          <a:xfrm>
            <a:off x="457200" y="1214422"/>
            <a:ext cx="6568068" cy="4525963"/>
          </a:xfrm>
        </p:spPr>
        <p:txBody>
          <a:bodyPr/>
          <a:lstStyle/>
          <a:p>
            <a:endParaRPr lang="en-US" dirty="0" smtClean="0"/>
          </a:p>
          <a:p>
            <a:r>
              <a:rPr lang="en-US" dirty="0" smtClean="0"/>
              <a:t>Rules govern the ways in which an overridden method must be the same as the original method.</a:t>
            </a:r>
          </a:p>
          <a:p>
            <a:pPr marL="342900" indent="-342900">
              <a:buFont typeface="Arial" pitchFamily="34" charset="0"/>
              <a:buChar char="•"/>
            </a:pPr>
            <a:r>
              <a:rPr lang="en-US" dirty="0" smtClean="0"/>
              <a:t>Name</a:t>
            </a:r>
          </a:p>
          <a:p>
            <a:pPr marL="342900" indent="-342900">
              <a:buFont typeface="Arial" pitchFamily="34" charset="0"/>
              <a:buChar char="•"/>
            </a:pPr>
            <a:r>
              <a:rPr lang="en-US" dirty="0" smtClean="0"/>
              <a:t>Number of parameters and data types</a:t>
            </a:r>
          </a:p>
          <a:p>
            <a:pPr marL="342900" indent="-342900">
              <a:buFont typeface="Arial" pitchFamily="34" charset="0"/>
              <a:buChar char="•"/>
            </a:pPr>
            <a:r>
              <a:rPr lang="en-US" dirty="0" smtClean="0"/>
              <a:t>Return type</a:t>
            </a:r>
          </a:p>
          <a:p>
            <a:pPr marL="884238" lvl="2" indent="-342900"/>
            <a:r>
              <a:rPr lang="en-US" dirty="0" smtClean="0"/>
              <a:t>Same</a:t>
            </a:r>
          </a:p>
          <a:p>
            <a:pPr marL="884238" lvl="2" indent="-342900"/>
            <a:r>
              <a:rPr lang="en-US" dirty="0" smtClean="0"/>
              <a:t>Compatible</a:t>
            </a: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20</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smtClean="0"/>
              <a:t>Agenda</a:t>
            </a:r>
            <a:endParaRPr lang="en-US" sz="2800" dirty="0"/>
          </a:p>
        </p:txBody>
      </p:sp>
      <p:sp>
        <p:nvSpPr>
          <p:cNvPr id="11" name="Content Placeholder 10"/>
          <p:cNvSpPr>
            <a:spLocks noGrp="1"/>
          </p:cNvSpPr>
          <p:nvPr>
            <p:ph idx="1"/>
          </p:nvPr>
        </p:nvSpPr>
        <p:spPr>
          <a:xfrm>
            <a:off x="457200" y="1643743"/>
            <a:ext cx="5597371" cy="4564714"/>
          </a:xfrm>
        </p:spPr>
        <p:txBody>
          <a:bodyPr>
            <a:noAutofit/>
          </a:bodyPr>
          <a:lstStyle/>
          <a:p>
            <a:pPr lvl="1"/>
            <a:r>
              <a:rPr lang="en-US" sz="2200" dirty="0" smtClean="0"/>
              <a:t>Inheritance</a:t>
            </a:r>
          </a:p>
          <a:p>
            <a:pPr lvl="1"/>
            <a:r>
              <a:rPr lang="en-US" sz="2200" dirty="0" smtClean="0"/>
              <a:t>Order of Constructor Invocation</a:t>
            </a:r>
          </a:p>
          <a:p>
            <a:pPr lvl="1"/>
            <a:r>
              <a:rPr lang="en-US" sz="2200" dirty="0" smtClean="0"/>
              <a:t>Java Keywords</a:t>
            </a:r>
          </a:p>
          <a:p>
            <a:pPr lvl="1"/>
            <a:r>
              <a:rPr lang="en-US" sz="2200" dirty="0" smtClean="0"/>
              <a:t>Overriding </a:t>
            </a:r>
          </a:p>
          <a:p>
            <a:pPr lvl="1"/>
            <a:r>
              <a:rPr lang="en-US" sz="2200" dirty="0" smtClean="0"/>
              <a:t>Non-Access Modifiers</a:t>
            </a:r>
          </a:p>
          <a:p>
            <a:pPr lvl="1"/>
            <a:r>
              <a:rPr lang="en-US" sz="2200" dirty="0" smtClean="0"/>
              <a:t>Interfaces</a:t>
            </a:r>
          </a:p>
          <a:p>
            <a:pPr lvl="1"/>
            <a:r>
              <a:rPr lang="en-US" sz="2200" dirty="0" smtClean="0"/>
              <a:t>Activity 1: Interfaces</a:t>
            </a:r>
          </a:p>
          <a:p>
            <a:pPr lvl="1"/>
            <a:r>
              <a:rPr lang="en-US" sz="2200" dirty="0" smtClean="0"/>
              <a:t>Composition</a:t>
            </a:r>
          </a:p>
          <a:p>
            <a:pPr lvl="1"/>
            <a:r>
              <a:rPr lang="en-US" sz="2200" dirty="0" smtClean="0"/>
              <a:t>Activity 2: Composition</a:t>
            </a:r>
          </a:p>
          <a:p>
            <a:pPr lvl="1"/>
            <a:r>
              <a:rPr lang="en-US" sz="2200" dirty="0" smtClean="0"/>
              <a:t>Inheritance vs. Composition</a:t>
            </a:r>
          </a:p>
        </p:txBody>
      </p:sp>
      <p:sp>
        <p:nvSpPr>
          <p:cNvPr id="9" name="Content Placeholder 7"/>
          <p:cNvSpPr>
            <a:spLocks noGrp="1"/>
          </p:cNvSpPr>
          <p:nvPr>
            <p:ph sz="quarter" idx="10"/>
          </p:nvPr>
        </p:nvSpPr>
        <p:spPr>
          <a:xfrm>
            <a:off x="457200" y="1216152"/>
            <a:ext cx="8093075" cy="422275"/>
          </a:xfrm>
        </p:spPr>
        <p:txBody>
          <a:bodyPr>
            <a:normAutofit fontScale="85000" lnSpcReduction="20000"/>
          </a:bodyPr>
          <a:lstStyle/>
          <a:p>
            <a:r>
              <a:rPr lang="en-GB" dirty="0" smtClean="0"/>
              <a:t>This module will cover the following topics:</a:t>
            </a:r>
            <a:endParaRPr lang="en-US" dirty="0"/>
          </a:p>
        </p:txBody>
      </p:sp>
      <p:sp>
        <p:nvSpPr>
          <p:cNvPr id="7" name="Content Placeholder 2"/>
          <p:cNvSpPr txBox="1">
            <a:spLocks/>
          </p:cNvSpPr>
          <p:nvPr/>
        </p:nvSpPr>
        <p:spPr>
          <a:xfrm>
            <a:off x="457200" y="1214422"/>
            <a:ext cx="4100514" cy="4525963"/>
          </a:xfrm>
          <a:prstGeom prst="rect">
            <a:avLst/>
          </a:prstGeom>
        </p:spPr>
        <p:txBody>
          <a:bodyPr vert="horz" lIns="0" tIns="0" rIns="0" bIns="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3</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p:cNvSpPr>
          <p:nvPr>
            <p:ph type="title"/>
          </p:nvPr>
        </p:nvSpPr>
        <p:spPr/>
        <p:txBody>
          <a:bodyPr/>
          <a:lstStyle/>
          <a:p>
            <a:r>
              <a:rPr lang="en-US" dirty="0" smtClean="0">
                <a:latin typeface="Arial" charset="0"/>
                <a:cs typeface="Arial" charset="0"/>
              </a:rPr>
              <a:t>Overriding: See It</a:t>
            </a:r>
          </a:p>
        </p:txBody>
      </p:sp>
      <p:sp>
        <p:nvSpPr>
          <p:cNvPr id="10" name="Content Placeholder 4"/>
          <p:cNvSpPr>
            <a:spLocks noGrp="1"/>
          </p:cNvSpPr>
          <p:nvPr>
            <p:ph idx="1"/>
          </p:nvPr>
        </p:nvSpPr>
        <p:spPr>
          <a:xfrm>
            <a:off x="474378" y="1214423"/>
            <a:ext cx="6369219" cy="1099800"/>
          </a:xfrm>
        </p:spPr>
        <p:txBody>
          <a:bodyPr>
            <a:noAutofit/>
          </a:bodyPr>
          <a:lstStyle/>
          <a:p>
            <a:r>
              <a:rPr lang="en-US" sz="2000" b="1" dirty="0" smtClean="0"/>
              <a:t>Demonstration: </a:t>
            </a:r>
          </a:p>
          <a:p>
            <a:r>
              <a:rPr lang="en-US" sz="2000" dirty="0"/>
              <a:t>Demonstrate </a:t>
            </a:r>
            <a:r>
              <a:rPr lang="en-US" sz="2000" dirty="0" smtClean="0"/>
              <a:t>how to override a method.</a:t>
            </a:r>
          </a:p>
        </p:txBody>
      </p:sp>
      <p:graphicFrame>
        <p:nvGraphicFramePr>
          <p:cNvPr id="179226" name="Group 26"/>
          <p:cNvGraphicFramePr>
            <a:graphicFrameLocks noGrp="1"/>
          </p:cNvGraphicFramePr>
          <p:nvPr>
            <p:extLst>
              <p:ext uri="{D42A27DB-BD31-4B8C-83A1-F6EECF244321}">
                <p14:modId xmlns:p14="http://schemas.microsoft.com/office/powerpoint/2010/main" val="2982696210"/>
              </p:ext>
            </p:extLst>
          </p:nvPr>
        </p:nvGraphicFramePr>
        <p:xfrm>
          <a:off x="5853490" y="5496457"/>
          <a:ext cx="2468563" cy="1189038"/>
        </p:xfrm>
        <a:graphic>
          <a:graphicData uri="http://schemas.openxmlformats.org/drawingml/2006/table">
            <a:tbl>
              <a:tblPr/>
              <a:tblGrid>
                <a:gridCol w="2468563"/>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Batang"/>
                          <a:cs typeface="Times New Roman" pitchFamily="18" charset="0"/>
                        </a:rPr>
                        <a:t>Manager</a:t>
                      </a:r>
                      <a:endParaRPr kumimoji="0" lang="en-US" sz="1800" b="0" i="0" u="none" strike="noStrike" cap="none" normalizeH="0" baseline="0" dirty="0" smtClean="0">
                        <a:ln>
                          <a:noFill/>
                        </a:ln>
                        <a:solidFill>
                          <a:schemeClr val="tx1"/>
                        </a:solidFill>
                        <a:effectLst/>
                        <a:latin typeface="Arial" charset="0"/>
                        <a:ea typeface="Batang"/>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3952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dirty="0" smtClean="0">
                          <a:ln>
                            <a:noFill/>
                          </a:ln>
                          <a:solidFill>
                            <a:schemeClr val="tx1"/>
                          </a:solidFill>
                          <a:effectLst/>
                          <a:latin typeface="Calibri" pitchFamily="34" charset="0"/>
                          <a:cs typeface="Arial" charset="0"/>
                        </a:rPr>
                        <a:t>- </a:t>
                      </a:r>
                      <a:r>
                        <a:rPr kumimoji="0" lang="en-US" sz="1600" b="0" i="0" u="none" strike="noStrike" cap="none" normalizeH="0" baseline="0" dirty="0" smtClean="0">
                          <a:ln>
                            <a:noFill/>
                          </a:ln>
                          <a:solidFill>
                            <a:schemeClr val="tx1"/>
                          </a:solidFill>
                          <a:effectLst/>
                          <a:latin typeface="Calibri" pitchFamily="34" charset="0"/>
                          <a:cs typeface="Arial" charset="0"/>
                        </a:rPr>
                        <a:t>numberOfReportees : 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Calibri" pitchFamily="34" charset="0"/>
                          <a:ea typeface="Batang"/>
                          <a:cs typeface="Times New Roman" pitchFamily="18" charset="0"/>
                        </a:rPr>
                        <a:t>+ printDetails(): void</a:t>
                      </a:r>
                      <a:endParaRPr kumimoji="0" lang="en-US" sz="1600" b="0" i="0" u="none" strike="noStrike" cap="none" normalizeH="0" baseline="0" dirty="0" smtClean="0">
                        <a:ln>
                          <a:noFill/>
                        </a:ln>
                        <a:solidFill>
                          <a:schemeClr val="tx1"/>
                        </a:solidFill>
                        <a:effectLst/>
                        <a:latin typeface="Arial" charset="0"/>
                        <a:ea typeface="Batang"/>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sp>
        <p:nvSpPr>
          <p:cNvPr id="11" name="Rectangle 10"/>
          <p:cNvSpPr/>
          <p:nvPr/>
        </p:nvSpPr>
        <p:spPr>
          <a:xfrm>
            <a:off x="365760" y="1920240"/>
            <a:ext cx="5173752" cy="4893647"/>
          </a:xfrm>
          <a:prstGeom prst="rect">
            <a:avLst/>
          </a:prstGeom>
        </p:spPr>
        <p:txBody>
          <a:bodyPr wrap="square">
            <a:spAutoFit/>
          </a:bodyPr>
          <a:lstStyle/>
          <a:p>
            <a:pPr>
              <a:spcBef>
                <a:spcPts val="1200"/>
              </a:spcBef>
            </a:pPr>
            <a:r>
              <a:rPr lang="en-US" b="1" dirty="0" smtClean="0">
                <a:latin typeface="Arial" pitchFamily="34" charset="0"/>
                <a:cs typeface="Arial" pitchFamily="34" charset="0"/>
              </a:rPr>
              <a:t>Time Allocated: </a:t>
            </a:r>
            <a:r>
              <a:rPr lang="en-US" dirty="0" smtClean="0">
                <a:latin typeface="Arial" pitchFamily="34" charset="0"/>
                <a:cs typeface="Arial" pitchFamily="34" charset="0"/>
              </a:rPr>
              <a:t>5 minutes</a:t>
            </a:r>
          </a:p>
          <a:p>
            <a:pPr>
              <a:spcBef>
                <a:spcPts val="1200"/>
              </a:spcBef>
            </a:pPr>
            <a:r>
              <a:rPr lang="en-US" b="1" dirty="0">
                <a:latin typeface="Arial" pitchFamily="34" charset="0"/>
                <a:cs typeface="Arial" pitchFamily="34" charset="0"/>
              </a:rPr>
              <a:t>Environment or File: </a:t>
            </a:r>
            <a:r>
              <a:rPr lang="en-US" dirty="0">
                <a:latin typeface="Arial" pitchFamily="34" charset="0"/>
                <a:cs typeface="Arial" pitchFamily="34" charset="0"/>
              </a:rPr>
              <a:t>CompanyDemo.java</a:t>
            </a:r>
          </a:p>
          <a:p>
            <a:pPr>
              <a:spcBef>
                <a:spcPts val="1200"/>
              </a:spcBef>
            </a:pPr>
            <a:r>
              <a:rPr lang="en-US" b="1" dirty="0" smtClean="0">
                <a:latin typeface="Arial" pitchFamily="34" charset="0"/>
                <a:cs typeface="Arial" pitchFamily="34" charset="0"/>
              </a:rPr>
              <a:t>Steps:</a:t>
            </a:r>
          </a:p>
          <a:p>
            <a:pPr marL="396875" indent="-306388">
              <a:buFont typeface="+mj-lt"/>
              <a:buAutoNum type="arabicPeriod"/>
            </a:pPr>
            <a:r>
              <a:rPr lang="en-US" dirty="0" smtClean="0">
                <a:latin typeface="Arial" pitchFamily="34" charset="0"/>
                <a:cs typeface="Arial" pitchFamily="34" charset="0"/>
              </a:rPr>
              <a:t>Open CompanyDemo.java</a:t>
            </a:r>
          </a:p>
          <a:p>
            <a:pPr marL="1004887" lvl="1" indent="-457200">
              <a:buFont typeface="+mj-lt"/>
              <a:buAutoNum type="alphaLcParenR"/>
            </a:pPr>
            <a:r>
              <a:rPr lang="en-US" dirty="0" smtClean="0">
                <a:latin typeface="Arial" pitchFamily="34" charset="0"/>
                <a:cs typeface="Arial" pitchFamily="34" charset="0"/>
              </a:rPr>
              <a:t>Add the statement </a:t>
            </a:r>
            <a:r>
              <a:rPr lang="en-US" i="1" dirty="0" smtClean="0">
                <a:latin typeface="Arial" pitchFamily="34" charset="0"/>
                <a:cs typeface="Arial" pitchFamily="34" charset="0"/>
              </a:rPr>
              <a:t>m1.printDetails</a:t>
            </a:r>
            <a:r>
              <a:rPr lang="en-US" i="1" dirty="0">
                <a:latin typeface="Arial" pitchFamily="34" charset="0"/>
                <a:cs typeface="Arial" pitchFamily="34" charset="0"/>
              </a:rPr>
              <a:t>();  </a:t>
            </a:r>
            <a:r>
              <a:rPr lang="en-US" dirty="0">
                <a:latin typeface="Arial" pitchFamily="34" charset="0"/>
                <a:cs typeface="Arial" pitchFamily="34" charset="0"/>
              </a:rPr>
              <a:t>at the end of the main method</a:t>
            </a:r>
          </a:p>
          <a:p>
            <a:pPr marL="396875" indent="-306388">
              <a:buFont typeface="+mj-lt"/>
              <a:buAutoNum type="arabicPeriod"/>
            </a:pPr>
            <a:r>
              <a:rPr lang="en-US" dirty="0">
                <a:latin typeface="Arial" pitchFamily="34" charset="0"/>
                <a:cs typeface="Arial" pitchFamily="34" charset="0"/>
              </a:rPr>
              <a:t>Run </a:t>
            </a:r>
            <a:r>
              <a:rPr lang="en-US" dirty="0" smtClean="0">
                <a:latin typeface="Arial" charset="0"/>
                <a:cs typeface="Arial" charset="0"/>
              </a:rPr>
              <a:t>CompanyDemo.java and observe the results.</a:t>
            </a:r>
          </a:p>
          <a:p>
            <a:pPr marL="396875" indent="-306388">
              <a:buFont typeface="+mj-lt"/>
              <a:buAutoNum type="arabicPeriod"/>
            </a:pPr>
            <a:r>
              <a:rPr lang="en-US" dirty="0" smtClean="0">
                <a:latin typeface="Arial" pitchFamily="34" charset="0"/>
                <a:cs typeface="Arial" pitchFamily="34" charset="0"/>
              </a:rPr>
              <a:t>Open the Manager class</a:t>
            </a:r>
          </a:p>
          <a:p>
            <a:pPr marL="1004887" lvl="1" indent="-457200">
              <a:buFont typeface="+mj-lt"/>
              <a:buAutoNum type="alphaLcParenR"/>
            </a:pPr>
            <a:r>
              <a:rPr lang="en-US" dirty="0" smtClean="0">
                <a:latin typeface="Arial" pitchFamily="34" charset="0"/>
                <a:cs typeface="Arial" pitchFamily="34" charset="0"/>
              </a:rPr>
              <a:t>Override </a:t>
            </a:r>
            <a:r>
              <a:rPr lang="en-US" dirty="0">
                <a:latin typeface="Arial" pitchFamily="34" charset="0"/>
                <a:cs typeface="Arial" pitchFamily="34" charset="0"/>
              </a:rPr>
              <a:t>the printDetails() </a:t>
            </a:r>
            <a:r>
              <a:rPr lang="en-US" dirty="0" smtClean="0">
                <a:latin typeface="Arial" pitchFamily="34" charset="0"/>
                <a:cs typeface="Arial" pitchFamily="34" charset="0"/>
              </a:rPr>
              <a:t>method to label and display the Employee class attributes.</a:t>
            </a:r>
          </a:p>
          <a:p>
            <a:pPr marL="396875" indent="-306388">
              <a:buFont typeface="+mj-lt"/>
              <a:buAutoNum type="arabicPeriod"/>
            </a:pPr>
            <a:r>
              <a:rPr lang="en-US" dirty="0" smtClean="0">
                <a:latin typeface="Arial" pitchFamily="34" charset="0"/>
                <a:cs typeface="Arial" pitchFamily="34" charset="0"/>
              </a:rPr>
              <a:t>Run CompanyDemo.java and observe the results</a:t>
            </a:r>
            <a:endParaRPr lang="en-US" dirty="0">
              <a:latin typeface="Arial" pitchFamily="34" charset="0"/>
              <a:cs typeface="Arial" pitchFamily="34" charset="0"/>
            </a:endParaRPr>
          </a:p>
          <a:p>
            <a:pPr marL="396875" indent="-306388">
              <a:buFont typeface="+mj-lt"/>
              <a:buAutoNum type="arabicPeriod"/>
            </a:pPr>
            <a:endParaRPr lang="en-US" sz="2000" dirty="0">
              <a:latin typeface="Arial" pitchFamily="34" charset="0"/>
              <a:cs typeface="Arial" pitchFamily="34" charset="0"/>
            </a:endParaRPr>
          </a:p>
          <a:p>
            <a:pPr marL="396875" indent="-306388">
              <a:buFont typeface="+mj-lt"/>
              <a:buAutoNum type="arabicPeriod"/>
            </a:pPr>
            <a:endParaRPr lang="en-US" sz="2000" dirty="0">
              <a:latin typeface="Arial" charset="0"/>
              <a:cs typeface="Arial" charset="0"/>
            </a:endParaRPr>
          </a:p>
        </p:txBody>
      </p:sp>
      <p:graphicFrame>
        <p:nvGraphicFramePr>
          <p:cNvPr id="9" name="Group 33"/>
          <p:cNvGraphicFramePr>
            <a:graphicFrameLocks noGrp="1"/>
          </p:cNvGraphicFramePr>
          <p:nvPr>
            <p:extLst>
              <p:ext uri="{D42A27DB-BD31-4B8C-83A1-F6EECF244321}">
                <p14:modId xmlns:p14="http://schemas.microsoft.com/office/powerpoint/2010/main" val="305079360"/>
              </p:ext>
            </p:extLst>
          </p:nvPr>
        </p:nvGraphicFramePr>
        <p:xfrm>
          <a:off x="5638927" y="2811145"/>
          <a:ext cx="2968389" cy="1951355"/>
        </p:xfrm>
        <a:graphic>
          <a:graphicData uri="http://schemas.openxmlformats.org/drawingml/2006/table">
            <a:tbl>
              <a:tblPr/>
              <a:tblGrid>
                <a:gridCol w="2968389"/>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Batang"/>
                          <a:cs typeface="Times New Roman" pitchFamily="18" charset="0"/>
                        </a:rPr>
                        <a:t>Employee</a:t>
                      </a:r>
                      <a:endParaRPr kumimoji="0" lang="en-US" sz="1800" b="0" i="0" u="none" strike="noStrike" cap="none" normalizeH="0" baseline="0" dirty="0" smtClean="0">
                        <a:ln>
                          <a:noFill/>
                        </a:ln>
                        <a:solidFill>
                          <a:schemeClr val="tx1"/>
                        </a:solidFill>
                        <a:effectLst/>
                        <a:latin typeface="Arial" charset="0"/>
                        <a:ea typeface="Batang"/>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665163">
                <a:tc>
                  <a:txBody>
                    <a:bodyPr/>
                    <a:lstStyle/>
                    <a:p>
                      <a:pPr marL="0" marR="0" lvl="0" indent="0" algn="l" defTabSz="914400" rtl="0" eaLnBrk="1" fontAlgn="base" latinLnBrk="0" hangingPunct="1">
                        <a:lnSpc>
                          <a:spcPct val="100000"/>
                        </a:lnSpc>
                        <a:spcBef>
                          <a:spcPct val="0"/>
                        </a:spcBef>
                        <a:spcAft>
                          <a:spcPct val="0"/>
                        </a:spcAft>
                        <a:buClrTx/>
                        <a:buSzTx/>
                        <a:buFont typeface="Calibri" pitchFamily="34" charset="0"/>
                        <a:buChar char="-"/>
                        <a:tabLst>
                          <a:tab pos="228600" algn="l"/>
                        </a:tabLst>
                      </a:pPr>
                      <a:r>
                        <a:rPr kumimoji="0" lang="en-US" sz="1800" b="1" i="1" u="none" strike="noStrike" cap="none" normalizeH="0" baseline="0" dirty="0" smtClean="0">
                          <a:ln>
                            <a:noFill/>
                          </a:ln>
                          <a:solidFill>
                            <a:schemeClr val="tx1"/>
                          </a:solidFill>
                          <a:effectLst/>
                          <a:latin typeface="Calibri" pitchFamily="34" charset="0"/>
                          <a:ea typeface="Batang"/>
                          <a:cs typeface="Times New Roman" pitchFamily="18" charset="0"/>
                        </a:rPr>
                        <a:t>id : int</a:t>
                      </a:r>
                      <a:endParaRPr kumimoji="0" lang="en-US" sz="1200" b="0" i="1" u="none" strike="noStrike" cap="none" normalizeH="0" baseline="0" dirty="0" smtClean="0">
                        <a:ln>
                          <a:noFill/>
                        </a:ln>
                        <a:solidFill>
                          <a:schemeClr val="tx1"/>
                        </a:solidFill>
                        <a:effectLst/>
                        <a:latin typeface="Times New Roman" pitchFamily="18" charset="0"/>
                        <a:ea typeface="Batang"/>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Calibri" pitchFamily="34" charset="0"/>
                        <a:buChar char="-"/>
                        <a:tabLst>
                          <a:tab pos="228600" algn="l"/>
                        </a:tabLst>
                      </a:pPr>
                      <a:r>
                        <a:rPr kumimoji="0" lang="en-US" sz="1800" b="1" i="1" u="none" strike="noStrike" cap="none" normalizeH="0" baseline="0" dirty="0" smtClean="0">
                          <a:ln>
                            <a:noFill/>
                          </a:ln>
                          <a:solidFill>
                            <a:schemeClr val="tx1"/>
                          </a:solidFill>
                          <a:effectLst/>
                          <a:latin typeface="Calibri" pitchFamily="34" charset="0"/>
                          <a:ea typeface="Batang"/>
                          <a:cs typeface="Times New Roman" pitchFamily="18" charset="0"/>
                        </a:rPr>
                        <a:t>ename: String</a:t>
                      </a:r>
                    </a:p>
                    <a:p>
                      <a:pPr marL="0" marR="0" lvl="0" indent="0" algn="l" defTabSz="914400" rtl="0" eaLnBrk="0" fontAlgn="base" latinLnBrk="0" hangingPunct="0">
                        <a:lnSpc>
                          <a:spcPct val="100000"/>
                        </a:lnSpc>
                        <a:spcBef>
                          <a:spcPct val="0"/>
                        </a:spcBef>
                        <a:spcAft>
                          <a:spcPct val="0"/>
                        </a:spcAft>
                        <a:buClrTx/>
                        <a:buSzTx/>
                        <a:buFont typeface="Calibri" pitchFamily="34" charset="0"/>
                        <a:buChar char="-"/>
                        <a:tabLst>
                          <a:tab pos="228600" algn="l"/>
                        </a:tabLst>
                      </a:pPr>
                      <a:r>
                        <a:rPr kumimoji="0" lang="en-US" sz="1800" b="1" i="1" u="none" strike="noStrike" cap="none" normalizeH="0" baseline="0" dirty="0" smtClean="0">
                          <a:ln>
                            <a:noFill/>
                          </a:ln>
                          <a:solidFill>
                            <a:schemeClr val="tx1"/>
                          </a:solidFill>
                          <a:effectLst/>
                          <a:latin typeface="Calibri" pitchFamily="34" charset="0"/>
                          <a:ea typeface="Batang"/>
                          <a:cs typeface="Times New Roman" pitchFamily="18" charset="0"/>
                        </a:rPr>
                        <a:t>email : String</a:t>
                      </a:r>
                    </a:p>
                    <a:p>
                      <a:pPr marL="0" marR="0" lvl="0" indent="0" algn="l" defTabSz="914400" rtl="0" eaLnBrk="0" fontAlgn="base" latinLnBrk="0" hangingPunct="0">
                        <a:lnSpc>
                          <a:spcPct val="100000"/>
                        </a:lnSpc>
                        <a:spcBef>
                          <a:spcPct val="0"/>
                        </a:spcBef>
                        <a:spcAft>
                          <a:spcPct val="0"/>
                        </a:spcAft>
                        <a:buClrTx/>
                        <a:buSzTx/>
                        <a:buFont typeface="Calibri" pitchFamily="34" charset="0"/>
                        <a:buChar char="-"/>
                        <a:tabLst>
                          <a:tab pos="228600" algn="l"/>
                        </a:tabLst>
                      </a:pPr>
                      <a:r>
                        <a:rPr kumimoji="0" lang="en-US" sz="1800" b="1" i="1" u="none" strike="noStrike" cap="none" normalizeH="0" baseline="0" dirty="0" smtClean="0">
                          <a:ln>
                            <a:noFill/>
                          </a:ln>
                          <a:solidFill>
                            <a:schemeClr val="tx1"/>
                          </a:solidFill>
                          <a:effectLst/>
                          <a:latin typeface="Calibri" pitchFamily="34" charset="0"/>
                          <a:ea typeface="Batang"/>
                          <a:cs typeface="Times New Roman" pitchFamily="18" charset="0"/>
                        </a:rPr>
                        <a:t>vacationDays: int</a:t>
                      </a:r>
                      <a:endParaRPr kumimoji="0" lang="en-US" sz="2000" b="0" i="1" u="none" strike="noStrike" cap="none" normalizeH="0" baseline="0" dirty="0" smtClean="0">
                        <a:ln>
                          <a:noFill/>
                        </a:ln>
                        <a:solidFill>
                          <a:schemeClr val="tx1"/>
                        </a:solidFill>
                        <a:effectLst/>
                        <a:latin typeface="Arial" charset="0"/>
                        <a:ea typeface="Batang"/>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3533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Calibri" pitchFamily="34" charset="0"/>
                          <a:ea typeface="Batang"/>
                          <a:cs typeface="Times New Roman" pitchFamily="18" charset="0"/>
                        </a:rPr>
                        <a:t>+ </a:t>
                      </a:r>
                      <a:r>
                        <a:rPr kumimoji="0" lang="en-US" sz="1800" b="1" i="1" u="none" strike="noStrike" cap="none" normalizeH="0" baseline="0" dirty="0" smtClean="0">
                          <a:ln>
                            <a:noFill/>
                          </a:ln>
                          <a:solidFill>
                            <a:schemeClr val="tx1"/>
                          </a:solidFill>
                          <a:effectLst/>
                          <a:latin typeface="Calibri" pitchFamily="34" charset="0"/>
                          <a:ea typeface="Batang"/>
                          <a:cs typeface="Times New Roman" pitchFamily="18" charset="0"/>
                        </a:rPr>
                        <a:t>printDetails(): void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sp>
        <p:nvSpPr>
          <p:cNvPr id="8" name="AutoShape 61"/>
          <p:cNvSpPr>
            <a:spLocks noChangeArrowheads="1"/>
          </p:cNvSpPr>
          <p:nvPr/>
        </p:nvSpPr>
        <p:spPr bwMode="auto">
          <a:xfrm>
            <a:off x="6992289" y="4754880"/>
            <a:ext cx="314598" cy="743917"/>
          </a:xfrm>
          <a:prstGeom prst="upArrow">
            <a:avLst>
              <a:gd name="adj1" fmla="val 0"/>
              <a:gd name="adj2" fmla="val 81486"/>
            </a:avLst>
          </a:prstGeom>
          <a:noFill/>
          <a:ln w="9525">
            <a:solidFill>
              <a:srgbClr val="000000"/>
            </a:solidFill>
            <a:miter lim="800000"/>
            <a:headEnd/>
            <a:tailEnd/>
          </a:ln>
        </p:spPr>
        <p:txBody>
          <a:bodyPr/>
          <a:lstStyle/>
          <a:p>
            <a:pPr algn="ctr"/>
            <a:endParaRPr lang="en-US" dirty="0">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21</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p:cNvSpPr>
          <p:nvPr>
            <p:ph type="title"/>
          </p:nvPr>
        </p:nvSpPr>
        <p:spPr/>
        <p:txBody>
          <a:bodyPr/>
          <a:lstStyle/>
          <a:p>
            <a:r>
              <a:rPr lang="en-US" dirty="0" smtClean="0">
                <a:latin typeface="Arial" charset="0"/>
                <a:cs typeface="Arial" charset="0"/>
              </a:rPr>
              <a:t>Overriding: Try It</a:t>
            </a:r>
          </a:p>
        </p:txBody>
      </p:sp>
      <p:sp>
        <p:nvSpPr>
          <p:cNvPr id="8" name="Content Placeholder 4"/>
          <p:cNvSpPr>
            <a:spLocks noGrp="1"/>
          </p:cNvSpPr>
          <p:nvPr>
            <p:ph idx="1"/>
          </p:nvPr>
        </p:nvSpPr>
        <p:spPr>
          <a:xfrm>
            <a:off x="474378" y="1214423"/>
            <a:ext cx="6369219" cy="1099800"/>
          </a:xfrm>
        </p:spPr>
        <p:txBody>
          <a:bodyPr>
            <a:noAutofit/>
          </a:bodyPr>
          <a:lstStyle/>
          <a:p>
            <a:r>
              <a:rPr lang="en-US" sz="2100" b="1" dirty="0"/>
              <a:t>Now you try it: </a:t>
            </a:r>
          </a:p>
          <a:p>
            <a:pPr marL="0" lvl="1" indent="0">
              <a:spcBef>
                <a:spcPts val="0"/>
              </a:spcBef>
              <a:buNone/>
              <a:defRPr/>
            </a:pPr>
            <a:r>
              <a:rPr lang="en-US" sz="2000" dirty="0" smtClean="0"/>
              <a:t>Override </a:t>
            </a:r>
            <a:r>
              <a:rPr lang="en-US" sz="2000" dirty="0"/>
              <a:t>a method.</a:t>
            </a:r>
            <a:endParaRPr lang="en-US" sz="2000" b="1" dirty="0">
              <a:latin typeface="Arial" charset="0"/>
              <a:cs typeface="Arial" charset="0"/>
            </a:endParaRPr>
          </a:p>
        </p:txBody>
      </p:sp>
      <p:graphicFrame>
        <p:nvGraphicFramePr>
          <p:cNvPr id="53310" name="Group 62"/>
          <p:cNvGraphicFramePr>
            <a:graphicFrameLocks noGrp="1"/>
          </p:cNvGraphicFramePr>
          <p:nvPr>
            <p:extLst>
              <p:ext uri="{D42A27DB-BD31-4B8C-83A1-F6EECF244321}">
                <p14:modId xmlns:p14="http://schemas.microsoft.com/office/powerpoint/2010/main" val="3148687005"/>
              </p:ext>
            </p:extLst>
          </p:nvPr>
        </p:nvGraphicFramePr>
        <p:xfrm>
          <a:off x="5839288" y="2907347"/>
          <a:ext cx="2468562" cy="1770063"/>
        </p:xfrm>
        <a:graphic>
          <a:graphicData uri="http://schemas.openxmlformats.org/drawingml/2006/table">
            <a:tbl>
              <a:tblPr/>
              <a:tblGrid>
                <a:gridCol w="2468562"/>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Batang" charset="-127"/>
                          <a:cs typeface="Times New Roman" pitchFamily="18" charset="0"/>
                        </a:rPr>
                        <a:t>Vehicle</a:t>
                      </a:r>
                      <a:endParaRPr kumimoji="0" lang="en-US" sz="1800" b="0" i="0" u="none" strike="noStrike" cap="none" normalizeH="0" baseline="0" dirty="0" smtClean="0">
                        <a:ln>
                          <a:noFill/>
                        </a:ln>
                        <a:solidFill>
                          <a:schemeClr val="tx1"/>
                        </a:solidFill>
                        <a:effectLst/>
                        <a:latin typeface="Arial" charset="0"/>
                        <a:ea typeface="Batang"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665163">
                <a:tc>
                  <a:txBody>
                    <a:bodyPr/>
                    <a:lstStyle/>
                    <a:p>
                      <a:pPr marL="0" marR="0" lvl="0" indent="0" algn="l" defTabSz="914400" rtl="0" eaLnBrk="1" fontAlgn="base" latinLnBrk="0" hangingPunct="1">
                        <a:lnSpc>
                          <a:spcPct val="100000"/>
                        </a:lnSpc>
                        <a:spcBef>
                          <a:spcPct val="0"/>
                        </a:spcBef>
                        <a:spcAft>
                          <a:spcPct val="0"/>
                        </a:spcAft>
                        <a:buClrTx/>
                        <a:buSzTx/>
                        <a:buFont typeface="Calibri" pitchFamily="34" charset="0"/>
                        <a:buChar char="-"/>
                        <a:tabLst>
                          <a:tab pos="228600" algn="l"/>
                        </a:tabLst>
                      </a:pPr>
                      <a:r>
                        <a:rPr kumimoji="0" lang="en-US" sz="1300" b="1" i="1" u="none" strike="noStrike" cap="none" normalizeH="0" baseline="0" dirty="0" smtClean="0">
                          <a:ln>
                            <a:noFill/>
                          </a:ln>
                          <a:solidFill>
                            <a:schemeClr val="tx1"/>
                          </a:solidFill>
                          <a:effectLst/>
                          <a:latin typeface="Calibri" pitchFamily="34" charset="0"/>
                          <a:ea typeface="Batang" charset="-127"/>
                          <a:cs typeface="Times New Roman" pitchFamily="18" charset="0"/>
                        </a:rPr>
                        <a:t>doors : int</a:t>
                      </a:r>
                      <a:endParaRPr kumimoji="0" lang="en-US" sz="1000" b="0" i="1" u="none" strike="noStrike" cap="none" normalizeH="0" baseline="0" dirty="0" smtClean="0">
                        <a:ln>
                          <a:noFill/>
                        </a:ln>
                        <a:solidFill>
                          <a:schemeClr val="tx1"/>
                        </a:solidFill>
                        <a:effectLst/>
                        <a:latin typeface="Times New Roman" pitchFamily="18" charset="0"/>
                        <a:ea typeface="Batang"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Calibri" pitchFamily="34" charset="0"/>
                        <a:buChar char="-"/>
                        <a:tabLst>
                          <a:tab pos="228600" algn="l"/>
                        </a:tabLst>
                      </a:pPr>
                      <a:r>
                        <a:rPr kumimoji="0" lang="en-US" sz="1300" b="1" i="1" u="none" strike="noStrike" cap="none" normalizeH="0" baseline="0" dirty="0" smtClean="0">
                          <a:ln>
                            <a:noFill/>
                          </a:ln>
                          <a:solidFill>
                            <a:schemeClr val="tx1"/>
                          </a:solidFill>
                          <a:effectLst/>
                          <a:latin typeface="Calibri" pitchFamily="34" charset="0"/>
                          <a:ea typeface="Batang" charset="-127"/>
                          <a:cs typeface="Times New Roman" pitchFamily="18" charset="0"/>
                        </a:rPr>
                        <a:t>seats : int</a:t>
                      </a:r>
                      <a:endParaRPr kumimoji="0" lang="en-US" sz="1000" b="0" i="1"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Calibri" pitchFamily="34" charset="0"/>
                        <a:buChar char="-"/>
                        <a:tabLst>
                          <a:tab pos="228600" algn="l"/>
                        </a:tabLst>
                      </a:pPr>
                      <a:r>
                        <a:rPr kumimoji="0" lang="en-US" sz="1300" b="1" i="1" u="none" strike="noStrike" cap="none" normalizeH="0" baseline="0" dirty="0" smtClean="0">
                          <a:ln>
                            <a:noFill/>
                          </a:ln>
                          <a:solidFill>
                            <a:schemeClr val="tx1"/>
                          </a:solidFill>
                          <a:effectLst/>
                          <a:latin typeface="Calibri" pitchFamily="34" charset="0"/>
                          <a:ea typeface="Batang" charset="-127"/>
                        </a:rPr>
                        <a:t>wheels : int</a:t>
                      </a:r>
                      <a:endParaRPr kumimoji="0" lang="en-US" sz="1800" b="0"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687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1" u="none" strike="noStrike" cap="none" normalizeH="0" baseline="0" dirty="0" smtClean="0">
                          <a:ln>
                            <a:noFill/>
                          </a:ln>
                          <a:solidFill>
                            <a:schemeClr val="tx1"/>
                          </a:solidFill>
                          <a:effectLst/>
                          <a:latin typeface="Calibri" pitchFamily="34" charset="0"/>
                          <a:ea typeface="Batang" charset="-127"/>
                          <a:cs typeface="Times New Roman" pitchFamily="18" charset="0"/>
                        </a:rPr>
                        <a:t>+ Vehicle()</a:t>
                      </a:r>
                      <a:endParaRPr kumimoji="0" lang="en-US" sz="1000" b="0" i="1" u="none" strike="noStrike" cap="none" normalizeH="0" baseline="0" dirty="0" smtClean="0">
                        <a:ln>
                          <a:noFill/>
                        </a:ln>
                        <a:solidFill>
                          <a:schemeClr val="tx1"/>
                        </a:solidFill>
                        <a:effectLst/>
                        <a:latin typeface="Times New Roman" pitchFamily="18" charset="0"/>
                        <a:ea typeface="Batang"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1" u="none" strike="noStrike" cap="none" normalizeH="0" baseline="0" dirty="0" smtClean="0">
                          <a:ln>
                            <a:noFill/>
                          </a:ln>
                          <a:solidFill>
                            <a:schemeClr val="tx1"/>
                          </a:solidFill>
                          <a:effectLst/>
                          <a:latin typeface="Calibri" pitchFamily="34" charset="0"/>
                          <a:ea typeface="Batang" charset="-127"/>
                          <a:cs typeface="Times New Roman" pitchFamily="18" charset="0"/>
                        </a:rPr>
                        <a:t>+ Vehicle(int d, int s, int w)</a:t>
                      </a:r>
                      <a:endParaRPr kumimoji="0" lang="en-US" sz="1000" b="0" i="1"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1" u="none" strike="noStrike" cap="none" normalizeH="0" baseline="0" dirty="0" smtClean="0">
                          <a:ln>
                            <a:noFill/>
                          </a:ln>
                          <a:solidFill>
                            <a:schemeClr val="tx1"/>
                          </a:solidFill>
                          <a:effectLst/>
                          <a:latin typeface="Calibri" pitchFamily="34" charset="0"/>
                          <a:ea typeface="Batang" charset="-127"/>
                        </a:rPr>
                        <a:t>+ drive() : void</a:t>
                      </a:r>
                      <a:endParaRPr kumimoji="0" lang="en-US" sz="1800" b="0"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graphicFrame>
        <p:nvGraphicFramePr>
          <p:cNvPr id="53311" name="Group 63"/>
          <p:cNvGraphicFramePr>
            <a:graphicFrameLocks noGrp="1"/>
          </p:cNvGraphicFramePr>
          <p:nvPr>
            <p:extLst>
              <p:ext uri="{D42A27DB-BD31-4B8C-83A1-F6EECF244321}">
                <p14:modId xmlns:p14="http://schemas.microsoft.com/office/powerpoint/2010/main" val="2339767500"/>
              </p:ext>
            </p:extLst>
          </p:nvPr>
        </p:nvGraphicFramePr>
        <p:xfrm>
          <a:off x="5839288" y="5263555"/>
          <a:ext cx="2468563" cy="1189990"/>
        </p:xfrm>
        <a:graphic>
          <a:graphicData uri="http://schemas.openxmlformats.org/drawingml/2006/table">
            <a:tbl>
              <a:tblPr/>
              <a:tblGrid>
                <a:gridCol w="2468563"/>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Batang"/>
                          <a:cs typeface="Times New Roman" pitchFamily="18" charset="0"/>
                        </a:rPr>
                        <a:t>Car</a:t>
                      </a:r>
                      <a:endParaRPr kumimoji="0" lang="en-US" sz="1800" b="0" i="0" u="none" strike="noStrike" cap="none" normalizeH="0" baseline="0" dirty="0" smtClean="0">
                        <a:ln>
                          <a:noFill/>
                        </a:ln>
                        <a:solidFill>
                          <a:schemeClr val="tx1"/>
                        </a:solidFill>
                        <a:effectLst/>
                        <a:latin typeface="Arial" charset="0"/>
                        <a:ea typeface="Batang"/>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3952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396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1" u="none" strike="noStrike" cap="none" normalizeH="0" baseline="0" dirty="0" smtClean="0">
                          <a:ln>
                            <a:noFill/>
                          </a:ln>
                          <a:solidFill>
                            <a:schemeClr val="tx1"/>
                          </a:solidFill>
                          <a:effectLst/>
                          <a:latin typeface="Calibri" pitchFamily="34" charset="0"/>
                          <a:cs typeface="Arial" charset="0"/>
                        </a:rPr>
                        <a:t>+ drive():void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sp>
        <p:nvSpPr>
          <p:cNvPr id="9" name="Rectangle 8"/>
          <p:cNvSpPr/>
          <p:nvPr/>
        </p:nvSpPr>
        <p:spPr>
          <a:xfrm>
            <a:off x="399734" y="1920240"/>
            <a:ext cx="5014095" cy="4755148"/>
          </a:xfrm>
          <a:prstGeom prst="rect">
            <a:avLst/>
          </a:prstGeom>
        </p:spPr>
        <p:txBody>
          <a:bodyPr wrap="square">
            <a:spAutoFit/>
          </a:bodyPr>
          <a:lstStyle/>
          <a:p>
            <a:pPr>
              <a:spcBef>
                <a:spcPts val="1200"/>
              </a:spcBef>
            </a:pPr>
            <a:r>
              <a:rPr lang="en-US" sz="2100" b="1" dirty="0" smtClean="0">
                <a:latin typeface="Arial" pitchFamily="34" charset="0"/>
                <a:cs typeface="Arial" pitchFamily="34" charset="0"/>
              </a:rPr>
              <a:t>Time Allocated: </a:t>
            </a:r>
            <a:r>
              <a:rPr lang="en-US" sz="2100" dirty="0" smtClean="0">
                <a:latin typeface="Arial" pitchFamily="34" charset="0"/>
                <a:cs typeface="Arial" pitchFamily="34" charset="0"/>
              </a:rPr>
              <a:t>5 minutes</a:t>
            </a:r>
          </a:p>
          <a:p>
            <a:pPr>
              <a:spcBef>
                <a:spcPts val="1200"/>
              </a:spcBef>
            </a:pPr>
            <a:r>
              <a:rPr lang="en-US" sz="2100" b="1" dirty="0">
                <a:latin typeface="Arial" pitchFamily="34" charset="0"/>
                <a:cs typeface="Arial" pitchFamily="34" charset="0"/>
              </a:rPr>
              <a:t>Environment or File: </a:t>
            </a:r>
            <a:r>
              <a:rPr lang="en-US" sz="2100" dirty="0">
                <a:latin typeface="Arial" pitchFamily="34" charset="0"/>
                <a:cs typeface="Arial" pitchFamily="34" charset="0"/>
              </a:rPr>
              <a:t>ParkingTryIt.java</a:t>
            </a:r>
          </a:p>
          <a:p>
            <a:pPr>
              <a:spcBef>
                <a:spcPts val="1200"/>
              </a:spcBef>
            </a:pPr>
            <a:r>
              <a:rPr lang="en-US" sz="2100" b="1" dirty="0" smtClean="0">
                <a:latin typeface="Arial" pitchFamily="34" charset="0"/>
                <a:cs typeface="Arial" pitchFamily="34" charset="0"/>
              </a:rPr>
              <a:t>Steps:</a:t>
            </a:r>
          </a:p>
          <a:p>
            <a:pPr marL="396875" indent="-306388">
              <a:buFont typeface="+mj-lt"/>
              <a:buAutoNum type="arabicPeriod"/>
            </a:pPr>
            <a:r>
              <a:rPr lang="en-US" sz="2000" dirty="0">
                <a:latin typeface="Arial" pitchFamily="34" charset="0"/>
                <a:cs typeface="Arial" pitchFamily="34" charset="0"/>
              </a:rPr>
              <a:t>Open </a:t>
            </a:r>
            <a:r>
              <a:rPr lang="en-US" sz="2000" dirty="0" smtClean="0">
                <a:latin typeface="Arial" pitchFamily="34" charset="0"/>
                <a:cs typeface="Arial" pitchFamily="34" charset="0"/>
              </a:rPr>
              <a:t>ParkingTryIt.java</a:t>
            </a:r>
            <a:endParaRPr lang="en-US" sz="2000" dirty="0">
              <a:latin typeface="Arial" pitchFamily="34" charset="0"/>
              <a:cs typeface="Arial" pitchFamily="34" charset="0"/>
            </a:endParaRPr>
          </a:p>
          <a:p>
            <a:pPr marL="1004887" lvl="1" indent="-457200">
              <a:buFont typeface="+mj-lt"/>
              <a:buAutoNum type="alphaLcParenR"/>
            </a:pPr>
            <a:r>
              <a:rPr lang="en-US" sz="2000" dirty="0">
                <a:latin typeface="Arial" pitchFamily="34" charset="0"/>
                <a:cs typeface="Arial" pitchFamily="34" charset="0"/>
              </a:rPr>
              <a:t>Add the statement </a:t>
            </a:r>
            <a:r>
              <a:rPr lang="en-US" sz="2000" i="1" dirty="0" smtClean="0">
                <a:latin typeface="Arial" pitchFamily="34" charset="0"/>
                <a:cs typeface="Arial" pitchFamily="34" charset="0"/>
              </a:rPr>
              <a:t>car1.drive();  </a:t>
            </a:r>
            <a:r>
              <a:rPr lang="en-US" sz="2000" dirty="0">
                <a:latin typeface="Arial" pitchFamily="34" charset="0"/>
                <a:cs typeface="Arial" pitchFamily="34" charset="0"/>
              </a:rPr>
              <a:t>at the end of the main method</a:t>
            </a:r>
          </a:p>
          <a:p>
            <a:pPr marL="396875" indent="-306388">
              <a:buFont typeface="+mj-lt"/>
              <a:buAutoNum type="arabicPeriod"/>
            </a:pPr>
            <a:r>
              <a:rPr lang="en-US" sz="2000" dirty="0">
                <a:latin typeface="Arial" pitchFamily="34" charset="0"/>
                <a:cs typeface="Arial" pitchFamily="34" charset="0"/>
              </a:rPr>
              <a:t>Run </a:t>
            </a:r>
            <a:r>
              <a:rPr lang="en-US" sz="2000" dirty="0" smtClean="0">
                <a:latin typeface="Arial" charset="0"/>
                <a:cs typeface="Arial" charset="0"/>
              </a:rPr>
              <a:t>ParkingTryIt.java and </a:t>
            </a:r>
            <a:r>
              <a:rPr lang="en-US" sz="2000" dirty="0">
                <a:latin typeface="Arial" charset="0"/>
                <a:cs typeface="Arial" charset="0"/>
              </a:rPr>
              <a:t>observe the results.</a:t>
            </a:r>
          </a:p>
          <a:p>
            <a:pPr marL="396875" indent="-306388">
              <a:buFont typeface="+mj-lt"/>
              <a:buAutoNum type="arabicPeriod"/>
            </a:pPr>
            <a:r>
              <a:rPr lang="en-US" sz="2000" dirty="0">
                <a:latin typeface="Arial" pitchFamily="34" charset="0"/>
                <a:cs typeface="Arial" pitchFamily="34" charset="0"/>
              </a:rPr>
              <a:t>Open the </a:t>
            </a:r>
            <a:r>
              <a:rPr lang="en-US" sz="2000" dirty="0" smtClean="0">
                <a:latin typeface="Arial" pitchFamily="34" charset="0"/>
                <a:cs typeface="Arial" pitchFamily="34" charset="0"/>
              </a:rPr>
              <a:t>Car class</a:t>
            </a:r>
            <a:endParaRPr lang="en-US" sz="2000" dirty="0">
              <a:latin typeface="Arial" pitchFamily="34" charset="0"/>
              <a:cs typeface="Arial" pitchFamily="34" charset="0"/>
            </a:endParaRPr>
          </a:p>
          <a:p>
            <a:pPr marL="1004887" lvl="1" indent="-457200">
              <a:buFont typeface="+mj-lt"/>
              <a:buAutoNum type="alphaLcParenR"/>
            </a:pPr>
            <a:r>
              <a:rPr lang="en-US" sz="2000" dirty="0">
                <a:latin typeface="Arial" pitchFamily="34" charset="0"/>
                <a:cs typeface="Arial" pitchFamily="34" charset="0"/>
              </a:rPr>
              <a:t>Override the </a:t>
            </a:r>
            <a:r>
              <a:rPr lang="en-US" sz="2000" dirty="0" smtClean="0">
                <a:latin typeface="Arial" pitchFamily="34" charset="0"/>
                <a:cs typeface="Arial" pitchFamily="34" charset="0"/>
              </a:rPr>
              <a:t>drive() </a:t>
            </a:r>
            <a:r>
              <a:rPr lang="en-US" sz="2000" dirty="0">
                <a:latin typeface="Arial" pitchFamily="34" charset="0"/>
                <a:cs typeface="Arial" pitchFamily="34" charset="0"/>
              </a:rPr>
              <a:t>method to </a:t>
            </a:r>
            <a:r>
              <a:rPr lang="en-US" sz="2000" dirty="0" smtClean="0">
                <a:latin typeface="Arial" pitchFamily="34" charset="0"/>
                <a:cs typeface="Arial" pitchFamily="34" charset="0"/>
              </a:rPr>
              <a:t>display </a:t>
            </a:r>
            <a:r>
              <a:rPr lang="en-US" sz="2000" dirty="0">
                <a:latin typeface="Arial" pitchFamily="34" charset="0"/>
                <a:cs typeface="Arial" pitchFamily="34" charset="0"/>
              </a:rPr>
              <a:t>the </a:t>
            </a:r>
            <a:r>
              <a:rPr lang="en-US" sz="2000" dirty="0" smtClean="0">
                <a:latin typeface="Arial" pitchFamily="34" charset="0"/>
                <a:cs typeface="Arial" pitchFamily="34" charset="0"/>
              </a:rPr>
              <a:t>message ‘Driving Car’.</a:t>
            </a:r>
            <a:endParaRPr lang="en-US" sz="2000" dirty="0">
              <a:latin typeface="Arial" pitchFamily="34" charset="0"/>
              <a:cs typeface="Arial" pitchFamily="34" charset="0"/>
            </a:endParaRPr>
          </a:p>
          <a:p>
            <a:pPr marL="396875" indent="-306388">
              <a:buFont typeface="+mj-lt"/>
              <a:buAutoNum type="arabicPeriod"/>
            </a:pPr>
            <a:r>
              <a:rPr lang="en-US" sz="2000" dirty="0">
                <a:latin typeface="Arial" pitchFamily="34" charset="0"/>
                <a:cs typeface="Arial" pitchFamily="34" charset="0"/>
              </a:rPr>
              <a:t>Run </a:t>
            </a:r>
            <a:r>
              <a:rPr lang="en-US" sz="2000" dirty="0" smtClean="0">
                <a:latin typeface="Arial" pitchFamily="34" charset="0"/>
                <a:cs typeface="Arial" pitchFamily="34" charset="0"/>
              </a:rPr>
              <a:t>ParkingTryIt.java </a:t>
            </a:r>
            <a:r>
              <a:rPr lang="en-US" sz="2000" dirty="0">
                <a:latin typeface="Arial" pitchFamily="34" charset="0"/>
                <a:cs typeface="Arial" pitchFamily="34" charset="0"/>
              </a:rPr>
              <a:t>and observe the </a:t>
            </a:r>
            <a:r>
              <a:rPr lang="en-US" sz="2000" dirty="0" smtClean="0">
                <a:latin typeface="Arial" pitchFamily="34" charset="0"/>
                <a:cs typeface="Arial" pitchFamily="34" charset="0"/>
              </a:rPr>
              <a:t>results.</a:t>
            </a:r>
            <a:endParaRPr lang="en-US" sz="2000" dirty="0">
              <a:latin typeface="Arial" pitchFamily="34" charset="0"/>
              <a:cs typeface="Arial" pitchFamily="34" charset="0"/>
            </a:endParaRPr>
          </a:p>
        </p:txBody>
      </p:sp>
      <p:sp>
        <p:nvSpPr>
          <p:cNvPr id="10" name="AutoShape 61"/>
          <p:cNvSpPr>
            <a:spLocks noChangeArrowheads="1"/>
          </p:cNvSpPr>
          <p:nvPr/>
        </p:nvSpPr>
        <p:spPr bwMode="auto">
          <a:xfrm>
            <a:off x="6858000" y="4663440"/>
            <a:ext cx="314598" cy="594360"/>
          </a:xfrm>
          <a:prstGeom prst="upArrow">
            <a:avLst>
              <a:gd name="adj1" fmla="val 0"/>
              <a:gd name="adj2" fmla="val 81486"/>
            </a:avLst>
          </a:prstGeom>
          <a:noFill/>
          <a:ln w="9525">
            <a:solidFill>
              <a:srgbClr val="000000"/>
            </a:solidFill>
            <a:miter lim="800000"/>
            <a:headEnd/>
            <a:tailEnd/>
          </a:ln>
        </p:spPr>
        <p:txBody>
          <a:bodyPr/>
          <a:lstStyle/>
          <a:p>
            <a:pPr algn="ctr"/>
            <a:endParaRPr lang="en-US" dirty="0">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22</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Overriding: Solution</a:t>
            </a:r>
            <a:endParaRPr lang="en-US" dirty="0"/>
          </a:p>
        </p:txBody>
      </p:sp>
      <p:sp>
        <p:nvSpPr>
          <p:cNvPr id="7" name="Content Placeholder 4"/>
          <p:cNvSpPr txBox="1">
            <a:spLocks/>
          </p:cNvSpPr>
          <p:nvPr/>
        </p:nvSpPr>
        <p:spPr>
          <a:xfrm>
            <a:off x="476753" y="1200815"/>
            <a:ext cx="8318500" cy="1196110"/>
          </a:xfrm>
          <a:prstGeom prst="rect">
            <a:avLst/>
          </a:prstGeom>
        </p:spPr>
        <p:txBody>
          <a:bodyPr vert="horz" lIns="0" tIns="0" rIns="0" bIns="0" rtlCol="0">
            <a:normAutofit fontScale="92500" lnSpcReduction="10000"/>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200" dirty="0"/>
              <a:t>Your faculty will now provide you with the Solution to check and update your file.  </a:t>
            </a:r>
            <a:endParaRPr lang="en-US" sz="2200" dirty="0" smtClean="0"/>
          </a:p>
          <a:p>
            <a:pPr>
              <a:defRPr/>
            </a:pPr>
            <a:endParaRPr lang="en-US" sz="2000" dirty="0"/>
          </a:p>
          <a:p>
            <a:pPr>
              <a:defRPr/>
            </a:pPr>
            <a:r>
              <a:rPr lang="en-US" sz="1900" dirty="0" smtClean="0"/>
              <a:t>The overriding Java code should look something like this:</a:t>
            </a:r>
          </a:p>
        </p:txBody>
      </p:sp>
      <p:sp>
        <p:nvSpPr>
          <p:cNvPr id="2" name="Rectangle 1"/>
          <p:cNvSpPr/>
          <p:nvPr/>
        </p:nvSpPr>
        <p:spPr>
          <a:xfrm>
            <a:off x="468792" y="2590110"/>
            <a:ext cx="8229600" cy="1477328"/>
          </a:xfrm>
          <a:prstGeom prst="rect">
            <a:avLst/>
          </a:prstGeom>
        </p:spPr>
        <p:txBody>
          <a:bodyPr>
            <a:spAutoFit/>
          </a:bodyPr>
          <a:lstStyle/>
          <a:p>
            <a:r>
              <a:rPr lang="en-US" dirty="0">
                <a:latin typeface="Arial" pitchFamily="34" charset="0"/>
                <a:cs typeface="Arial" pitchFamily="34" charset="0"/>
              </a:rPr>
              <a:t>public class ParkingTryIt </a:t>
            </a:r>
            <a:r>
              <a:rPr lang="en-US" dirty="0" smtClean="0">
                <a:latin typeface="Arial" pitchFamily="34" charset="0"/>
                <a:cs typeface="Arial" pitchFamily="34" charset="0"/>
              </a:rPr>
              <a:t>{</a:t>
            </a:r>
          </a:p>
          <a:p>
            <a:r>
              <a:rPr lang="en-US" dirty="0" smtClean="0">
                <a:latin typeface="Arial" pitchFamily="34" charset="0"/>
                <a:cs typeface="Arial" pitchFamily="34" charset="0"/>
              </a:rPr>
              <a:t>	</a:t>
            </a:r>
          </a:p>
          <a:p>
            <a:r>
              <a:rPr lang="en-US" dirty="0">
                <a:latin typeface="Arial" pitchFamily="34" charset="0"/>
                <a:cs typeface="Arial" pitchFamily="34" charset="0"/>
              </a:rPr>
              <a:t>		</a:t>
            </a:r>
            <a:r>
              <a:rPr lang="en-US" b="1" dirty="0">
                <a:latin typeface="Arial" pitchFamily="34" charset="0"/>
                <a:cs typeface="Arial" pitchFamily="34" charset="0"/>
              </a:rPr>
              <a:t>// Invoking the drive method </a:t>
            </a:r>
          </a:p>
          <a:p>
            <a:r>
              <a:rPr lang="en-US" b="1" dirty="0">
                <a:latin typeface="Arial" pitchFamily="34" charset="0"/>
                <a:cs typeface="Arial" pitchFamily="34" charset="0"/>
              </a:rPr>
              <a:t>		car1.drive</a:t>
            </a:r>
            <a:r>
              <a:rPr lang="en-US" b="1" dirty="0" smtClean="0">
                <a:latin typeface="Arial" pitchFamily="34" charset="0"/>
                <a:cs typeface="Arial" pitchFamily="34" charset="0"/>
              </a:rPr>
              <a:t>();</a:t>
            </a:r>
            <a:endParaRPr lang="en-US" b="1" dirty="0">
              <a:latin typeface="Arial" pitchFamily="34" charset="0"/>
              <a:cs typeface="Arial" pitchFamily="34" charset="0"/>
            </a:endParaRPr>
          </a:p>
          <a:p>
            <a:r>
              <a:rPr lang="en-US" dirty="0">
                <a:latin typeface="Arial" pitchFamily="34" charset="0"/>
                <a:cs typeface="Arial" pitchFamily="34" charset="0"/>
              </a:rPr>
              <a:t>}</a:t>
            </a:r>
          </a:p>
        </p:txBody>
      </p:sp>
      <p:cxnSp>
        <p:nvCxnSpPr>
          <p:cNvPr id="8" name="Straight Connector 7"/>
          <p:cNvCxnSpPr/>
          <p:nvPr/>
        </p:nvCxnSpPr>
        <p:spPr>
          <a:xfrm flipH="1">
            <a:off x="365760" y="4175334"/>
            <a:ext cx="822960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68792" y="4229692"/>
            <a:ext cx="8229600" cy="2308324"/>
          </a:xfrm>
          <a:prstGeom prst="rect">
            <a:avLst/>
          </a:prstGeom>
        </p:spPr>
        <p:txBody>
          <a:bodyPr>
            <a:spAutoFit/>
          </a:bodyPr>
          <a:lstStyle/>
          <a:p>
            <a:r>
              <a:rPr lang="en-US" dirty="0">
                <a:latin typeface="Arial" pitchFamily="34" charset="0"/>
                <a:cs typeface="Arial" pitchFamily="34" charset="0"/>
              </a:rPr>
              <a:t>public class </a:t>
            </a:r>
            <a:r>
              <a:rPr lang="en-US" dirty="0" smtClean="0">
                <a:latin typeface="Arial" pitchFamily="34" charset="0"/>
                <a:cs typeface="Arial" pitchFamily="34" charset="0"/>
              </a:rPr>
              <a:t> Car </a:t>
            </a:r>
            <a:r>
              <a:rPr lang="en-US" dirty="0">
                <a:latin typeface="Arial" pitchFamily="34" charset="0"/>
                <a:cs typeface="Arial" pitchFamily="34" charset="0"/>
              </a:rPr>
              <a:t>extends Vehicle { </a:t>
            </a:r>
          </a:p>
          <a:p>
            <a:endParaRPr lang="en-US" dirty="0">
              <a:latin typeface="Arial" pitchFamily="34" charset="0"/>
              <a:cs typeface="Arial" pitchFamily="34" charset="0"/>
            </a:endParaRPr>
          </a:p>
          <a:p>
            <a:r>
              <a:rPr lang="en-US" dirty="0">
                <a:latin typeface="Arial" pitchFamily="34" charset="0"/>
                <a:cs typeface="Arial" pitchFamily="34" charset="0"/>
              </a:rPr>
              <a:t>	</a:t>
            </a:r>
            <a:r>
              <a:rPr lang="en-US" b="1" dirty="0">
                <a:latin typeface="Arial" pitchFamily="34" charset="0"/>
                <a:cs typeface="Arial" pitchFamily="34" charset="0"/>
              </a:rPr>
              <a:t>// overriding the drive method</a:t>
            </a:r>
          </a:p>
          <a:p>
            <a:r>
              <a:rPr lang="en-US" b="1" dirty="0">
                <a:latin typeface="Arial" pitchFamily="34" charset="0"/>
                <a:cs typeface="Arial" pitchFamily="34" charset="0"/>
              </a:rPr>
              <a:t>	public void drive()</a:t>
            </a:r>
          </a:p>
          <a:p>
            <a:r>
              <a:rPr lang="en-US" b="1" dirty="0">
                <a:latin typeface="Arial" pitchFamily="34" charset="0"/>
                <a:cs typeface="Arial" pitchFamily="34" charset="0"/>
              </a:rPr>
              <a:t>	{</a:t>
            </a:r>
          </a:p>
          <a:p>
            <a:r>
              <a:rPr lang="en-US" b="1" dirty="0">
                <a:latin typeface="Arial" pitchFamily="34" charset="0"/>
                <a:cs typeface="Arial" pitchFamily="34" charset="0"/>
              </a:rPr>
              <a:t>		System.out.println("Driving Car");</a:t>
            </a:r>
          </a:p>
          <a:p>
            <a:r>
              <a:rPr lang="en-US" b="1" dirty="0">
                <a:latin typeface="Arial" pitchFamily="34" charset="0"/>
                <a:cs typeface="Arial" pitchFamily="34" charset="0"/>
              </a:rPr>
              <a:t>	}</a:t>
            </a:r>
          </a:p>
          <a:p>
            <a:r>
              <a:rPr lang="en-US" dirty="0">
                <a:latin typeface="Arial" pitchFamily="34" charset="0"/>
                <a:cs typeface="Arial" pitchFamily="34" charset="0"/>
              </a:rPr>
              <a:t>}</a:t>
            </a: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23</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extLst>
      <p:ext uri="{BB962C8B-B14F-4D97-AF65-F5344CB8AC3E}">
        <p14:creationId xmlns:p14="http://schemas.microsoft.com/office/powerpoint/2010/main" val="182568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Non-Access Modifiers: Overview</a:t>
            </a:r>
            <a:endParaRPr lang="en-US" dirty="0"/>
          </a:p>
        </p:txBody>
      </p:sp>
      <p:sp>
        <p:nvSpPr>
          <p:cNvPr id="12" name="Content Placeholder 11"/>
          <p:cNvSpPr>
            <a:spLocks noGrp="1"/>
          </p:cNvSpPr>
          <p:nvPr>
            <p:ph idx="1"/>
          </p:nvPr>
        </p:nvSpPr>
        <p:spPr/>
        <p:txBody>
          <a:bodyPr/>
          <a:lstStyle/>
          <a:p>
            <a:pPr lvl="0"/>
            <a:r>
              <a:rPr lang="en-US" dirty="0" smtClean="0"/>
              <a:t>Access modifiers:</a:t>
            </a:r>
          </a:p>
          <a:p>
            <a:pPr marL="274320" lvl="0" indent="-274320">
              <a:buFont typeface="Arial" pitchFamily="34" charset="0"/>
              <a:buChar char="•"/>
            </a:pPr>
            <a:r>
              <a:rPr lang="en-US" dirty="0" smtClean="0"/>
              <a:t>Specify access restrictions of a class, method, or variable.</a:t>
            </a:r>
          </a:p>
          <a:p>
            <a:pPr lvl="0"/>
            <a:endParaRPr lang="en-US" dirty="0" smtClean="0"/>
          </a:p>
          <a:p>
            <a:pPr lvl="0"/>
            <a:r>
              <a:rPr lang="en-US" dirty="0" smtClean="0"/>
              <a:t>Non-access modifiers:</a:t>
            </a:r>
          </a:p>
          <a:p>
            <a:pPr marL="274320" lvl="0" indent="-274320">
              <a:buFont typeface="Arial" pitchFamily="34" charset="0"/>
              <a:buChar char="•"/>
            </a:pPr>
            <a:r>
              <a:rPr lang="en-US" dirty="0" smtClean="0"/>
              <a:t>Change the way a class behaves.</a:t>
            </a:r>
          </a:p>
          <a:p>
            <a:pPr marL="274320" lvl="0" indent="-274320">
              <a:buFont typeface="Arial" pitchFamily="34" charset="0"/>
              <a:buChar char="•"/>
            </a:pPr>
            <a:r>
              <a:rPr lang="en-US" dirty="0" smtClean="0"/>
              <a:t>Examples: Static, final,  and abstract.</a:t>
            </a:r>
          </a:p>
          <a:p>
            <a:pPr lvl="0"/>
            <a:endParaRPr lang="en-US" dirty="0" smtClean="0"/>
          </a:p>
          <a:p>
            <a:endParaRPr lang="en-US" dirty="0"/>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24</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Non-Access Modifiers: final – Overview</a:t>
            </a:r>
            <a:endParaRPr lang="en-US" dirty="0"/>
          </a:p>
        </p:txBody>
      </p:sp>
      <p:sp>
        <p:nvSpPr>
          <p:cNvPr id="5" name="Rounded Rectangle 4"/>
          <p:cNvSpPr/>
          <p:nvPr/>
        </p:nvSpPr>
        <p:spPr>
          <a:xfrm>
            <a:off x="2743220" y="1692781"/>
            <a:ext cx="6228259" cy="793630"/>
          </a:xfrm>
          <a:prstGeom prst="round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latin typeface="Arial" pitchFamily="34" charset="0"/>
                <a:cs typeface="Arial" pitchFamily="34" charset="0"/>
              </a:rPr>
              <a:t>Used in different contexts to define an entity which cannot be changed later.</a:t>
            </a:r>
          </a:p>
        </p:txBody>
      </p:sp>
      <p:sp>
        <p:nvSpPr>
          <p:cNvPr id="6" name="Rounded Rectangle 5"/>
          <p:cNvSpPr/>
          <p:nvPr/>
        </p:nvSpPr>
        <p:spPr>
          <a:xfrm>
            <a:off x="2757710" y="3164083"/>
            <a:ext cx="6200377" cy="793630"/>
          </a:xfrm>
          <a:prstGeom prst="round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050" dirty="0" smtClean="0">
              <a:latin typeface="Arial" pitchFamily="34" charset="0"/>
              <a:cs typeface="Arial" pitchFamily="34" charset="0"/>
            </a:endParaRPr>
          </a:p>
          <a:p>
            <a:pPr marL="387350"/>
            <a:r>
              <a:rPr lang="en-US" sz="1050" dirty="0" smtClean="0">
                <a:latin typeface="Arial" pitchFamily="34" charset="0"/>
                <a:cs typeface="Arial" pitchFamily="34" charset="0"/>
              </a:rPr>
              <a:t> </a:t>
            </a:r>
            <a:r>
              <a:rPr lang="en-US" dirty="0" smtClean="0">
                <a:latin typeface="Arial" pitchFamily="34" charset="0"/>
                <a:cs typeface="Arial" pitchFamily="34" charset="0"/>
              </a:rPr>
              <a:t>Can be used with variables, methods, and classes.</a:t>
            </a:r>
          </a:p>
        </p:txBody>
      </p:sp>
      <p:sp>
        <p:nvSpPr>
          <p:cNvPr id="7" name="Pentagon 6"/>
          <p:cNvSpPr/>
          <p:nvPr/>
        </p:nvSpPr>
        <p:spPr>
          <a:xfrm>
            <a:off x="464730" y="1675528"/>
            <a:ext cx="1811548" cy="828136"/>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itchFamily="34" charset="0"/>
                <a:cs typeface="Arial" pitchFamily="34" charset="0"/>
              </a:rPr>
              <a:t>When to use</a:t>
            </a:r>
          </a:p>
        </p:txBody>
      </p:sp>
      <p:sp>
        <p:nvSpPr>
          <p:cNvPr id="8" name="Pentagon 7"/>
          <p:cNvSpPr/>
          <p:nvPr/>
        </p:nvSpPr>
        <p:spPr>
          <a:xfrm>
            <a:off x="464730" y="3112324"/>
            <a:ext cx="1811548" cy="862642"/>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itchFamily="34" charset="0"/>
                <a:cs typeface="Arial" pitchFamily="34" charset="0"/>
              </a:rPr>
              <a:t>Used With</a:t>
            </a:r>
          </a:p>
        </p:txBody>
      </p:sp>
      <p:sp>
        <p:nvSpPr>
          <p:cNvPr id="9" name="Pentagon 8"/>
          <p:cNvSpPr/>
          <p:nvPr/>
        </p:nvSpPr>
        <p:spPr>
          <a:xfrm rot="10800000">
            <a:off x="2000234" y="1692780"/>
            <a:ext cx="586593" cy="828136"/>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latin typeface="Arial" pitchFamily="34" charset="0"/>
              <a:cs typeface="Arial" pitchFamily="34" charset="0"/>
            </a:endParaRPr>
          </a:p>
        </p:txBody>
      </p:sp>
      <p:sp>
        <p:nvSpPr>
          <p:cNvPr id="10" name="Pentagon 9"/>
          <p:cNvSpPr/>
          <p:nvPr/>
        </p:nvSpPr>
        <p:spPr>
          <a:xfrm rot="10800000">
            <a:off x="2000234" y="3129577"/>
            <a:ext cx="586593" cy="828136"/>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25</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Non-Access Modifiers: final – Impact</a:t>
            </a:r>
            <a:endParaRPr lang="en-US" dirty="0"/>
          </a:p>
        </p:txBody>
      </p:sp>
      <p:sp>
        <p:nvSpPr>
          <p:cNvPr id="4" name="Content Placeholder 3"/>
          <p:cNvSpPr>
            <a:spLocks noGrp="1"/>
          </p:cNvSpPr>
          <p:nvPr>
            <p:ph idx="1"/>
          </p:nvPr>
        </p:nvSpPr>
        <p:spPr/>
        <p:txBody>
          <a:bodyPr/>
          <a:lstStyle/>
          <a:p>
            <a:r>
              <a:rPr lang="en-US" dirty="0" smtClean="0"/>
              <a:t>The following table explains the impact of using the final keyword with various entities: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03172695"/>
              </p:ext>
            </p:extLst>
          </p:nvPr>
        </p:nvGraphicFramePr>
        <p:xfrm>
          <a:off x="1449238" y="2344711"/>
          <a:ext cx="6358331" cy="1752600"/>
        </p:xfrm>
        <a:graphic>
          <a:graphicData uri="http://schemas.openxmlformats.org/drawingml/2006/table">
            <a:tbl>
              <a:tblPr firstRow="1" bandRow="1">
                <a:tableStyleId>{5C22544A-7EE6-4342-B048-85BDC9FD1C3A}</a:tableStyleId>
              </a:tblPr>
              <a:tblGrid>
                <a:gridCol w="1371068"/>
                <a:gridCol w="4987263"/>
              </a:tblGrid>
              <a:tr h="370840">
                <a:tc>
                  <a:txBody>
                    <a:bodyPr/>
                    <a:lstStyle/>
                    <a:p>
                      <a:r>
                        <a:rPr lang="en-US" dirty="0" smtClean="0">
                          <a:latin typeface="Arial" pitchFamily="34" charset="0"/>
                          <a:cs typeface="Arial" pitchFamily="34" charset="0"/>
                        </a:rPr>
                        <a:t>Entity</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Impact</a:t>
                      </a:r>
                      <a:r>
                        <a:rPr lang="en-US" baseline="0" dirty="0" smtClean="0">
                          <a:latin typeface="Arial" pitchFamily="34" charset="0"/>
                          <a:cs typeface="Arial" pitchFamily="34" charset="0"/>
                        </a:rPr>
                        <a:t> of using final keyword</a:t>
                      </a:r>
                      <a:endParaRPr lang="en-US" dirty="0">
                        <a:latin typeface="Arial" pitchFamily="34" charset="0"/>
                        <a:cs typeface="Arial" pitchFamily="34" charset="0"/>
                      </a:endParaRPr>
                    </a:p>
                  </a:txBody>
                  <a:tcPr/>
                </a:tc>
              </a:tr>
              <a:tr h="370840">
                <a:tc>
                  <a:txBody>
                    <a:bodyPr/>
                    <a:lstStyle/>
                    <a:p>
                      <a:r>
                        <a:rPr lang="en-US" dirty="0" smtClean="0">
                          <a:latin typeface="Arial" pitchFamily="34" charset="0"/>
                          <a:cs typeface="Arial" pitchFamily="34" charset="0"/>
                        </a:rPr>
                        <a:t>Variable</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The value of the variable cannot be changed.</a:t>
                      </a:r>
                      <a:endParaRPr lang="en-US" dirty="0">
                        <a:latin typeface="Arial" pitchFamily="34" charset="0"/>
                        <a:cs typeface="Arial" pitchFamily="34" charset="0"/>
                      </a:endParaRPr>
                    </a:p>
                  </a:txBody>
                  <a:tcPr/>
                </a:tc>
              </a:tr>
              <a:tr h="370840">
                <a:tc>
                  <a:txBody>
                    <a:bodyPr/>
                    <a:lstStyle/>
                    <a:p>
                      <a:r>
                        <a:rPr lang="en-US" dirty="0" smtClean="0">
                          <a:latin typeface="Arial" pitchFamily="34" charset="0"/>
                          <a:cs typeface="Arial" pitchFamily="34" charset="0"/>
                        </a:rPr>
                        <a:t>Method</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The method cannot be overridden.</a:t>
                      </a:r>
                      <a:endParaRPr lang="en-US" dirty="0">
                        <a:latin typeface="Arial" pitchFamily="34" charset="0"/>
                        <a:cs typeface="Arial" pitchFamily="34" charset="0"/>
                      </a:endParaRPr>
                    </a:p>
                  </a:txBody>
                  <a:tcPr/>
                </a:tc>
              </a:tr>
              <a:tr h="370840">
                <a:tc>
                  <a:txBody>
                    <a:bodyPr/>
                    <a:lstStyle/>
                    <a:p>
                      <a:r>
                        <a:rPr lang="en-US" dirty="0" smtClean="0">
                          <a:latin typeface="Arial" pitchFamily="34" charset="0"/>
                          <a:cs typeface="Arial" pitchFamily="34" charset="0"/>
                        </a:rPr>
                        <a:t>Class</a:t>
                      </a:r>
                      <a:endParaRPr lang="en-US" dirty="0">
                        <a:latin typeface="Arial" pitchFamily="34" charset="0"/>
                        <a:cs typeface="Arial" pitchFamily="34" charset="0"/>
                      </a:endParaRPr>
                    </a:p>
                  </a:txBody>
                  <a:tcPr/>
                </a:tc>
                <a:tc>
                  <a:txBody>
                    <a:bodyPr/>
                    <a:lstStyle/>
                    <a:p>
                      <a:r>
                        <a:rPr lang="en-GB" dirty="0" smtClean="0">
                          <a:latin typeface="Arial" pitchFamily="34" charset="0"/>
                          <a:cs typeface="Arial" pitchFamily="34" charset="0"/>
                        </a:rPr>
                        <a:t>You cannot make a sub-class from a class that is final. </a:t>
                      </a:r>
                      <a:endParaRPr lang="en-US" dirty="0">
                        <a:latin typeface="Arial" pitchFamily="34" charset="0"/>
                        <a:cs typeface="Arial" pitchFamily="34" charset="0"/>
                      </a:endParaRPr>
                    </a:p>
                  </a:txBody>
                  <a:tcPr/>
                </a:tc>
              </a:tr>
            </a:tbl>
          </a:graphicData>
        </a:graphic>
      </p:graphicFrame>
      <p:sp>
        <p:nvSpPr>
          <p:cNvPr id="6" name="TextBox 5"/>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26</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p:cNvSpPr>
          <p:nvPr>
            <p:ph type="title"/>
          </p:nvPr>
        </p:nvSpPr>
        <p:spPr/>
        <p:txBody>
          <a:bodyPr/>
          <a:lstStyle/>
          <a:p>
            <a:r>
              <a:rPr lang="en-US" dirty="0" smtClean="0">
                <a:latin typeface="Arial" charset="0"/>
                <a:cs typeface="Arial" charset="0"/>
              </a:rPr>
              <a:t>Non-Access Modifiers: final See It</a:t>
            </a:r>
          </a:p>
        </p:txBody>
      </p:sp>
      <p:sp>
        <p:nvSpPr>
          <p:cNvPr id="8" name="Content Placeholder 4"/>
          <p:cNvSpPr>
            <a:spLocks noGrp="1"/>
          </p:cNvSpPr>
          <p:nvPr>
            <p:ph idx="1"/>
          </p:nvPr>
        </p:nvSpPr>
        <p:spPr>
          <a:xfrm>
            <a:off x="474378" y="1214422"/>
            <a:ext cx="6369219" cy="1182507"/>
          </a:xfrm>
        </p:spPr>
        <p:txBody>
          <a:bodyPr>
            <a:noAutofit/>
          </a:bodyPr>
          <a:lstStyle/>
          <a:p>
            <a:r>
              <a:rPr lang="en-US" sz="2200" b="1" dirty="0" smtClean="0"/>
              <a:t>Demonstration</a:t>
            </a:r>
            <a:r>
              <a:rPr lang="en-US" sz="2100" b="1" dirty="0" smtClean="0"/>
              <a:t>:</a:t>
            </a:r>
          </a:p>
          <a:p>
            <a:r>
              <a:rPr lang="en-US" sz="2000" dirty="0" smtClean="0">
                <a:latin typeface="Arial" charset="0"/>
                <a:cs typeface="Arial" charset="0"/>
              </a:rPr>
              <a:t>Demonstrate how to write code using the ‘final’ non-access modifier.</a:t>
            </a:r>
            <a:endParaRPr lang="en-US" sz="2000" dirty="0">
              <a:latin typeface="Arial" charset="0"/>
              <a:cs typeface="Arial" charset="0"/>
            </a:endParaRPr>
          </a:p>
          <a:p>
            <a:r>
              <a:rPr lang="en-US" sz="2100" b="1" dirty="0" smtClean="0"/>
              <a:t> </a:t>
            </a:r>
          </a:p>
        </p:txBody>
      </p:sp>
      <p:sp>
        <p:nvSpPr>
          <p:cNvPr id="9" name="Rectangle 8"/>
          <p:cNvSpPr/>
          <p:nvPr/>
        </p:nvSpPr>
        <p:spPr>
          <a:xfrm>
            <a:off x="399734" y="2396930"/>
            <a:ext cx="5391466" cy="2646878"/>
          </a:xfrm>
          <a:prstGeom prst="rect">
            <a:avLst/>
          </a:prstGeom>
        </p:spPr>
        <p:txBody>
          <a:bodyPr wrap="square">
            <a:spAutoFit/>
          </a:bodyPr>
          <a:lstStyle/>
          <a:p>
            <a:pPr>
              <a:spcBef>
                <a:spcPts val="1200"/>
              </a:spcBef>
            </a:pPr>
            <a:r>
              <a:rPr lang="en-US" sz="2100" b="1" dirty="0" smtClean="0">
                <a:latin typeface="Arial" pitchFamily="34" charset="0"/>
                <a:cs typeface="Arial" pitchFamily="34" charset="0"/>
              </a:rPr>
              <a:t>Time Allocated: </a:t>
            </a:r>
            <a:r>
              <a:rPr lang="en-US" sz="2100" dirty="0" smtClean="0">
                <a:latin typeface="Arial" pitchFamily="34" charset="0"/>
                <a:cs typeface="Arial" pitchFamily="34" charset="0"/>
              </a:rPr>
              <a:t>5 minutes</a:t>
            </a:r>
          </a:p>
          <a:p>
            <a:pPr lvl="0">
              <a:spcBef>
                <a:spcPts val="1200"/>
              </a:spcBef>
            </a:pPr>
            <a:r>
              <a:rPr lang="en-US" sz="2100" b="1" dirty="0">
                <a:latin typeface="Arial" pitchFamily="34" charset="0"/>
                <a:cs typeface="Arial" pitchFamily="34" charset="0"/>
              </a:rPr>
              <a:t>Environment or File: </a:t>
            </a:r>
            <a:r>
              <a:rPr lang="en-US" sz="2100" dirty="0">
                <a:latin typeface="Arial" charset="0"/>
                <a:cs typeface="Arial" charset="0"/>
              </a:rPr>
              <a:t>Employee </a:t>
            </a:r>
            <a:endParaRPr lang="en-US" sz="2100" b="1" dirty="0">
              <a:latin typeface="Arial" pitchFamily="34" charset="0"/>
              <a:cs typeface="Arial" pitchFamily="34" charset="0"/>
            </a:endParaRPr>
          </a:p>
          <a:p>
            <a:pPr>
              <a:spcBef>
                <a:spcPts val="1200"/>
              </a:spcBef>
            </a:pPr>
            <a:r>
              <a:rPr lang="en-US" sz="2100" b="1" dirty="0" smtClean="0">
                <a:latin typeface="Arial" pitchFamily="34" charset="0"/>
                <a:cs typeface="Arial" pitchFamily="34" charset="0"/>
              </a:rPr>
              <a:t>Steps:</a:t>
            </a:r>
          </a:p>
          <a:p>
            <a:pPr marL="228600" indent="-228600">
              <a:buFont typeface="+mj-lt"/>
              <a:buAutoNum type="arabicPeriod"/>
            </a:pPr>
            <a:r>
              <a:rPr lang="en-US" sz="2000" dirty="0" smtClean="0">
                <a:latin typeface="Arial" charset="0"/>
                <a:cs typeface="Arial" charset="0"/>
              </a:rPr>
              <a:t>Open the Employee class.</a:t>
            </a:r>
            <a:endParaRPr lang="en-US" sz="2000" dirty="0">
              <a:latin typeface="Arial" charset="0"/>
              <a:cs typeface="Arial" charset="0"/>
            </a:endParaRPr>
          </a:p>
          <a:p>
            <a:pPr marL="228600" indent="-228600">
              <a:buFont typeface="+mj-lt"/>
              <a:buAutoNum type="arabicPeriod"/>
            </a:pPr>
            <a:r>
              <a:rPr lang="en-US" sz="2000" dirty="0" smtClean="0">
                <a:latin typeface="Arial" charset="0"/>
                <a:cs typeface="Arial" charset="0"/>
              </a:rPr>
              <a:t>Add a variable to store the company name using the ‘final’ modifier.</a:t>
            </a:r>
          </a:p>
          <a:p>
            <a:pPr marL="228600" indent="-228600">
              <a:buFont typeface="+mj-lt"/>
              <a:buAutoNum type="arabicPeriod"/>
            </a:pPr>
            <a:r>
              <a:rPr lang="en-US" sz="2000" dirty="0" smtClean="0">
                <a:latin typeface="Arial" charset="0"/>
                <a:cs typeface="Arial" charset="0"/>
              </a:rPr>
              <a:t>Confirm the code compiles.</a:t>
            </a:r>
          </a:p>
        </p:txBody>
      </p:sp>
      <p:graphicFrame>
        <p:nvGraphicFramePr>
          <p:cNvPr id="2" name="Table 1"/>
          <p:cNvGraphicFramePr>
            <a:graphicFrameLocks noGrp="1"/>
          </p:cNvGraphicFramePr>
          <p:nvPr>
            <p:extLst>
              <p:ext uri="{D42A27DB-BD31-4B8C-83A1-F6EECF244321}">
                <p14:modId xmlns:p14="http://schemas.microsoft.com/office/powerpoint/2010/main" val="1384855485"/>
              </p:ext>
            </p:extLst>
          </p:nvPr>
        </p:nvGraphicFramePr>
        <p:xfrm>
          <a:off x="5943600" y="3474720"/>
          <a:ext cx="2968389" cy="2212209"/>
        </p:xfrm>
        <a:graphic>
          <a:graphicData uri="http://schemas.openxmlformats.org/drawingml/2006/table">
            <a:tbl>
              <a:tblPr/>
              <a:tblGrid>
                <a:gridCol w="2968389"/>
              </a:tblGrid>
              <a:tr h="36215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Batang"/>
                          <a:cs typeface="Times New Roman" pitchFamily="18" charset="0"/>
                        </a:rPr>
                        <a:t>Employee</a:t>
                      </a:r>
                      <a:endParaRPr kumimoji="0" lang="en-US" sz="1800" b="0" i="0" u="none" strike="noStrike" cap="none" normalizeH="0" baseline="0" dirty="0" smtClean="0">
                        <a:ln>
                          <a:noFill/>
                        </a:ln>
                        <a:solidFill>
                          <a:schemeClr val="tx1"/>
                        </a:solidFill>
                        <a:effectLst/>
                        <a:latin typeface="Arial" charset="0"/>
                        <a:ea typeface="Batang"/>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1084719">
                <a:tc>
                  <a:txBody>
                    <a:bodyPr/>
                    <a:lstStyle/>
                    <a:p>
                      <a:pPr marL="0" marR="0" lvl="0" indent="0" algn="l" defTabSz="914400" rtl="0" eaLnBrk="1" fontAlgn="base" latinLnBrk="0" hangingPunct="1">
                        <a:lnSpc>
                          <a:spcPct val="100000"/>
                        </a:lnSpc>
                        <a:spcBef>
                          <a:spcPct val="0"/>
                        </a:spcBef>
                        <a:spcAft>
                          <a:spcPct val="0"/>
                        </a:spcAft>
                        <a:buClrTx/>
                        <a:buSzTx/>
                        <a:buFont typeface="Calibri" pitchFamily="34" charset="0"/>
                        <a:buChar char="-"/>
                        <a:tabLst>
                          <a:tab pos="228600" algn="l"/>
                        </a:tabLst>
                      </a:pPr>
                      <a:r>
                        <a:rPr kumimoji="0" lang="en-US" sz="1800" b="1" i="1" u="none" strike="noStrike" cap="none" normalizeH="0" baseline="0" dirty="0" smtClean="0">
                          <a:ln>
                            <a:noFill/>
                          </a:ln>
                          <a:solidFill>
                            <a:schemeClr val="tx1"/>
                          </a:solidFill>
                          <a:effectLst/>
                          <a:latin typeface="Calibri" pitchFamily="34" charset="0"/>
                          <a:ea typeface="Batang"/>
                          <a:cs typeface="Times New Roman" pitchFamily="18" charset="0"/>
                        </a:rPr>
                        <a:t>id : int</a:t>
                      </a:r>
                      <a:endParaRPr kumimoji="0" lang="en-US" sz="1200" b="0" i="1" u="none" strike="noStrike" cap="none" normalizeH="0" baseline="0" dirty="0" smtClean="0">
                        <a:ln>
                          <a:noFill/>
                        </a:ln>
                        <a:solidFill>
                          <a:schemeClr val="tx1"/>
                        </a:solidFill>
                        <a:effectLst/>
                        <a:latin typeface="Times New Roman" pitchFamily="18" charset="0"/>
                        <a:ea typeface="Batang"/>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Calibri" pitchFamily="34" charset="0"/>
                        <a:buChar char="-"/>
                        <a:tabLst>
                          <a:tab pos="228600" algn="l"/>
                        </a:tabLst>
                      </a:pPr>
                      <a:r>
                        <a:rPr kumimoji="0" lang="en-US" sz="1800" b="1" i="1" u="none" strike="noStrike" cap="none" normalizeH="0" baseline="0" dirty="0" smtClean="0">
                          <a:ln>
                            <a:noFill/>
                          </a:ln>
                          <a:solidFill>
                            <a:schemeClr val="tx1"/>
                          </a:solidFill>
                          <a:effectLst/>
                          <a:latin typeface="Calibri" pitchFamily="34" charset="0"/>
                          <a:ea typeface="Batang"/>
                          <a:cs typeface="Times New Roman" pitchFamily="18" charset="0"/>
                        </a:rPr>
                        <a:t>ename: String</a:t>
                      </a:r>
                    </a:p>
                    <a:p>
                      <a:pPr marL="0" marR="0" lvl="0" indent="0" algn="l" defTabSz="914400" rtl="0" eaLnBrk="0" fontAlgn="base" latinLnBrk="0" hangingPunct="0">
                        <a:lnSpc>
                          <a:spcPct val="100000"/>
                        </a:lnSpc>
                        <a:spcBef>
                          <a:spcPct val="0"/>
                        </a:spcBef>
                        <a:spcAft>
                          <a:spcPct val="0"/>
                        </a:spcAft>
                        <a:buClrTx/>
                        <a:buSzTx/>
                        <a:buFont typeface="Calibri" pitchFamily="34" charset="0"/>
                        <a:buChar char="-"/>
                        <a:tabLst>
                          <a:tab pos="228600" algn="l"/>
                        </a:tabLst>
                      </a:pPr>
                      <a:r>
                        <a:rPr kumimoji="0" lang="en-US" sz="1800" b="1" i="1" u="none" strike="noStrike" cap="none" normalizeH="0" baseline="0" dirty="0" smtClean="0">
                          <a:ln>
                            <a:noFill/>
                          </a:ln>
                          <a:solidFill>
                            <a:schemeClr val="tx1"/>
                          </a:solidFill>
                          <a:effectLst/>
                          <a:latin typeface="Calibri" pitchFamily="34" charset="0"/>
                          <a:ea typeface="Batang"/>
                          <a:cs typeface="Times New Roman" pitchFamily="18" charset="0"/>
                        </a:rPr>
                        <a:t>email : String</a:t>
                      </a:r>
                    </a:p>
                    <a:p>
                      <a:pPr marL="0" marR="0" lvl="0" indent="0" algn="l" defTabSz="914400" rtl="0" eaLnBrk="0" fontAlgn="base" latinLnBrk="0" hangingPunct="0">
                        <a:lnSpc>
                          <a:spcPct val="100000"/>
                        </a:lnSpc>
                        <a:spcBef>
                          <a:spcPct val="0"/>
                        </a:spcBef>
                        <a:spcAft>
                          <a:spcPct val="0"/>
                        </a:spcAft>
                        <a:buClrTx/>
                        <a:buSzTx/>
                        <a:buFont typeface="Calibri" pitchFamily="34" charset="0"/>
                        <a:buChar char="-"/>
                        <a:tabLst>
                          <a:tab pos="228600" algn="l"/>
                        </a:tabLst>
                      </a:pPr>
                      <a:r>
                        <a:rPr kumimoji="0" lang="en-US" sz="1800" b="1" i="1" u="none" strike="noStrike" cap="none" normalizeH="0" baseline="0" dirty="0" smtClean="0">
                          <a:ln>
                            <a:noFill/>
                          </a:ln>
                          <a:solidFill>
                            <a:schemeClr val="tx1"/>
                          </a:solidFill>
                          <a:effectLst/>
                          <a:latin typeface="Calibri" pitchFamily="34" charset="0"/>
                          <a:ea typeface="Batang"/>
                          <a:cs typeface="Times New Roman" pitchFamily="18" charset="0"/>
                        </a:rPr>
                        <a:t>vacationDays: int</a:t>
                      </a:r>
                      <a:endParaRPr kumimoji="0" lang="en-US" sz="2000" b="0" i="1" u="none" strike="noStrike" cap="none" normalizeH="0" baseline="0" dirty="0" smtClean="0">
                        <a:ln>
                          <a:noFill/>
                        </a:ln>
                        <a:solidFill>
                          <a:schemeClr val="tx1"/>
                        </a:solidFill>
                        <a:effectLst/>
                        <a:latin typeface="Arial" charset="0"/>
                        <a:ea typeface="Batang"/>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6272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Calibri" pitchFamily="34" charset="0"/>
                          <a:ea typeface="Batang"/>
                          <a:cs typeface="Times New Roman" pitchFamily="18" charset="0"/>
                        </a:rPr>
                        <a:t>+ </a:t>
                      </a:r>
                      <a:r>
                        <a:rPr kumimoji="0" lang="en-US" sz="1800" b="1" i="1" u="none" strike="noStrike" cap="none" normalizeH="0" baseline="0" dirty="0" smtClean="0">
                          <a:ln>
                            <a:noFill/>
                          </a:ln>
                          <a:solidFill>
                            <a:schemeClr val="tx1"/>
                          </a:solidFill>
                          <a:effectLst/>
                          <a:latin typeface="Calibri" pitchFamily="34" charset="0"/>
                          <a:ea typeface="Batang"/>
                          <a:cs typeface="Times New Roman" pitchFamily="18" charset="0"/>
                        </a:rPr>
                        <a:t>printDetails(): void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27</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p:cNvSpPr>
          <p:nvPr>
            <p:ph type="title"/>
          </p:nvPr>
        </p:nvSpPr>
        <p:spPr/>
        <p:txBody>
          <a:bodyPr/>
          <a:lstStyle/>
          <a:p>
            <a:r>
              <a:rPr lang="en-US" dirty="0" smtClean="0">
                <a:latin typeface="Arial" charset="0"/>
                <a:cs typeface="Arial" charset="0"/>
              </a:rPr>
              <a:t>Non-Access Modifiers: final Try It </a:t>
            </a:r>
          </a:p>
        </p:txBody>
      </p:sp>
      <p:graphicFrame>
        <p:nvGraphicFramePr>
          <p:cNvPr id="53311" name="Group 63"/>
          <p:cNvGraphicFramePr>
            <a:graphicFrameLocks noGrp="1"/>
          </p:cNvGraphicFramePr>
          <p:nvPr>
            <p:extLst>
              <p:ext uri="{D42A27DB-BD31-4B8C-83A1-F6EECF244321}">
                <p14:modId xmlns:p14="http://schemas.microsoft.com/office/powerpoint/2010/main" val="4109535123"/>
              </p:ext>
            </p:extLst>
          </p:nvPr>
        </p:nvGraphicFramePr>
        <p:xfrm>
          <a:off x="6858000" y="3474720"/>
          <a:ext cx="2030413" cy="1249363"/>
        </p:xfrm>
        <a:graphic>
          <a:graphicData uri="http://schemas.openxmlformats.org/drawingml/2006/table">
            <a:tbl>
              <a:tblPr/>
              <a:tblGrid>
                <a:gridCol w="2030413"/>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Batang"/>
                          <a:cs typeface="Times New Roman" pitchFamily="18" charset="0"/>
                        </a:rPr>
                        <a:t>Car</a:t>
                      </a:r>
                      <a:endParaRPr kumimoji="0" lang="en-US" sz="2400" b="0" i="0" u="none" strike="noStrike" cap="none" normalizeH="0" baseline="0" dirty="0" smtClean="0">
                        <a:ln>
                          <a:noFill/>
                        </a:ln>
                        <a:solidFill>
                          <a:schemeClr val="tx1"/>
                        </a:solidFill>
                        <a:effectLst/>
                        <a:latin typeface="Arial" charset="0"/>
                        <a:ea typeface="Batang"/>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3952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396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1" u="none" strike="noStrike" cap="none" normalizeH="0" baseline="0" dirty="0" smtClean="0">
                          <a:ln>
                            <a:noFill/>
                          </a:ln>
                          <a:solidFill>
                            <a:schemeClr val="tx1"/>
                          </a:solidFill>
                          <a:effectLst/>
                          <a:latin typeface="Calibri" pitchFamily="34" charset="0"/>
                          <a:cs typeface="Arial" charset="0"/>
                        </a:rPr>
                        <a:t>+ drive():void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sp>
        <p:nvSpPr>
          <p:cNvPr id="8" name="Content Placeholder 4"/>
          <p:cNvSpPr txBox="1">
            <a:spLocks/>
          </p:cNvSpPr>
          <p:nvPr/>
        </p:nvSpPr>
        <p:spPr>
          <a:xfrm>
            <a:off x="474378" y="1214423"/>
            <a:ext cx="6369219" cy="1099800"/>
          </a:xfrm>
          <a:prstGeom prst="rect">
            <a:avLst/>
          </a:prstGeom>
        </p:spPr>
        <p:txBody>
          <a:bodyPr vert="horz" lIns="0" tIns="0" rIns="0" bIns="0" rtlCol="0">
            <a:noAutofit/>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200" b="1" dirty="0" smtClean="0"/>
              <a:t>Now you try it:</a:t>
            </a:r>
          </a:p>
          <a:p>
            <a:pPr lvl="0"/>
            <a:r>
              <a:rPr lang="en-US" sz="2000" dirty="0">
                <a:latin typeface="Arial" charset="0"/>
                <a:cs typeface="Arial" charset="0"/>
              </a:rPr>
              <a:t>W</a:t>
            </a:r>
            <a:r>
              <a:rPr lang="en-US" sz="2000" dirty="0" smtClean="0">
                <a:latin typeface="Arial" charset="0"/>
                <a:cs typeface="Arial" charset="0"/>
              </a:rPr>
              <a:t>rite </a:t>
            </a:r>
            <a:r>
              <a:rPr lang="en-US" sz="2000" dirty="0">
                <a:latin typeface="Arial" charset="0"/>
                <a:cs typeface="Arial" charset="0"/>
              </a:rPr>
              <a:t>code using the ‘final’ non-access </a:t>
            </a:r>
            <a:r>
              <a:rPr lang="en-US" sz="2000" dirty="0" smtClean="0">
                <a:latin typeface="Arial" charset="0"/>
                <a:cs typeface="Arial" charset="0"/>
              </a:rPr>
              <a:t>modifier.</a:t>
            </a:r>
            <a:endParaRPr lang="en-US" sz="2000" dirty="0">
              <a:solidFill>
                <a:srgbClr val="003344"/>
              </a:solidFill>
            </a:endParaRPr>
          </a:p>
        </p:txBody>
      </p:sp>
      <p:sp>
        <p:nvSpPr>
          <p:cNvPr id="9" name="Rectangle 8"/>
          <p:cNvSpPr/>
          <p:nvPr/>
        </p:nvSpPr>
        <p:spPr>
          <a:xfrm>
            <a:off x="399733" y="2464662"/>
            <a:ext cx="5831733" cy="2908489"/>
          </a:xfrm>
          <a:prstGeom prst="rect">
            <a:avLst/>
          </a:prstGeom>
        </p:spPr>
        <p:txBody>
          <a:bodyPr wrap="square">
            <a:spAutoFit/>
          </a:bodyPr>
          <a:lstStyle/>
          <a:p>
            <a:pPr>
              <a:spcBef>
                <a:spcPts val="1200"/>
              </a:spcBef>
            </a:pPr>
            <a:r>
              <a:rPr lang="en-US" sz="2100" b="1" dirty="0" smtClean="0">
                <a:latin typeface="Arial" pitchFamily="34" charset="0"/>
                <a:cs typeface="Arial" pitchFamily="34" charset="0"/>
              </a:rPr>
              <a:t>Time Allocated: </a:t>
            </a:r>
            <a:r>
              <a:rPr lang="en-US" sz="2100" dirty="0" smtClean="0">
                <a:latin typeface="Arial" pitchFamily="34" charset="0"/>
                <a:cs typeface="Arial" pitchFamily="34" charset="0"/>
              </a:rPr>
              <a:t>5 minutes</a:t>
            </a:r>
          </a:p>
          <a:p>
            <a:pPr lvl="0">
              <a:spcBef>
                <a:spcPts val="1200"/>
              </a:spcBef>
            </a:pPr>
            <a:r>
              <a:rPr lang="en-US" sz="2100" b="1" dirty="0">
                <a:latin typeface="Arial" pitchFamily="34" charset="0"/>
                <a:cs typeface="Arial" pitchFamily="34" charset="0"/>
              </a:rPr>
              <a:t>Environment or File: </a:t>
            </a:r>
            <a:r>
              <a:rPr lang="en-US" sz="2100" dirty="0" smtClean="0">
                <a:latin typeface="Arial" pitchFamily="34" charset="0"/>
                <a:cs typeface="Arial" pitchFamily="34" charset="0"/>
              </a:rPr>
              <a:t>Car</a:t>
            </a:r>
            <a:endParaRPr lang="en-US" sz="2100" b="1" dirty="0">
              <a:latin typeface="Arial" pitchFamily="34" charset="0"/>
              <a:cs typeface="Arial" pitchFamily="34" charset="0"/>
            </a:endParaRPr>
          </a:p>
          <a:p>
            <a:pPr>
              <a:spcBef>
                <a:spcPts val="1200"/>
              </a:spcBef>
            </a:pPr>
            <a:r>
              <a:rPr lang="en-US" sz="2100" b="1" dirty="0" smtClean="0">
                <a:latin typeface="Arial" pitchFamily="34" charset="0"/>
                <a:cs typeface="Arial" pitchFamily="34" charset="0"/>
              </a:rPr>
              <a:t>Steps:</a:t>
            </a:r>
          </a:p>
          <a:p>
            <a:pPr marL="228600" indent="-228600">
              <a:buFont typeface="+mj-lt"/>
              <a:buAutoNum type="arabicPeriod"/>
            </a:pPr>
            <a:r>
              <a:rPr lang="en-US" sz="2000" dirty="0" smtClean="0">
                <a:latin typeface="Arial" charset="0"/>
                <a:cs typeface="Arial" charset="0"/>
              </a:rPr>
              <a:t>Open </a:t>
            </a:r>
            <a:r>
              <a:rPr lang="en-US" sz="2000" dirty="0">
                <a:latin typeface="Arial" charset="0"/>
                <a:cs typeface="Arial" charset="0"/>
              </a:rPr>
              <a:t>the </a:t>
            </a:r>
            <a:r>
              <a:rPr lang="en-US" sz="2000" dirty="0" smtClean="0">
                <a:latin typeface="Arial" charset="0"/>
                <a:cs typeface="Arial" charset="0"/>
              </a:rPr>
              <a:t>Car class.</a:t>
            </a:r>
            <a:endParaRPr lang="en-US" sz="2000" dirty="0">
              <a:latin typeface="Arial" charset="0"/>
              <a:cs typeface="Arial" charset="0"/>
            </a:endParaRPr>
          </a:p>
          <a:p>
            <a:pPr marL="228600" indent="-228600">
              <a:buFont typeface="+mj-lt"/>
              <a:buAutoNum type="arabicPeriod"/>
            </a:pPr>
            <a:r>
              <a:rPr lang="en-US" sz="2000" dirty="0">
                <a:latin typeface="Arial" charset="0"/>
                <a:cs typeface="Arial" charset="0"/>
              </a:rPr>
              <a:t>Add a variable to store </a:t>
            </a:r>
            <a:r>
              <a:rPr lang="en-US" sz="2000" dirty="0" smtClean="0">
                <a:latin typeface="Arial" charset="0"/>
                <a:cs typeface="Arial" charset="0"/>
              </a:rPr>
              <a:t>the color of the car using </a:t>
            </a:r>
            <a:r>
              <a:rPr lang="en-US" sz="2000" dirty="0">
                <a:latin typeface="Arial" charset="0"/>
                <a:cs typeface="Arial" charset="0"/>
              </a:rPr>
              <a:t>the ‘final’ modifier.</a:t>
            </a:r>
          </a:p>
          <a:p>
            <a:pPr marL="228600" indent="-228600">
              <a:buFont typeface="+mj-lt"/>
              <a:buAutoNum type="arabicPeriod"/>
            </a:pPr>
            <a:r>
              <a:rPr lang="en-US" sz="2000" dirty="0">
                <a:latin typeface="Arial" charset="0"/>
                <a:cs typeface="Arial" charset="0"/>
              </a:rPr>
              <a:t>Confirm the code compiles</a:t>
            </a:r>
            <a:r>
              <a:rPr lang="en-US" sz="2000" dirty="0" smtClean="0">
                <a:latin typeface="Arial" charset="0"/>
                <a:cs typeface="Arial" charset="0"/>
              </a:rPr>
              <a:t>.</a:t>
            </a:r>
            <a:endParaRPr lang="en-US" sz="2000" dirty="0">
              <a:latin typeface="Arial" pitchFamily="34" charset="0"/>
              <a:cs typeface="Arial" pitchFamily="34" charset="0"/>
            </a:endParaRPr>
          </a:p>
          <a:p>
            <a:pPr marL="396875" indent="-306388">
              <a:buFont typeface="+mj-lt"/>
              <a:buAutoNum type="arabicPeriod"/>
            </a:pPr>
            <a:endParaRPr lang="en-US" sz="2000" dirty="0">
              <a:latin typeface="Arial" charset="0"/>
              <a:cs typeface="Arial"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28</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Non-Access Modifiers: final </a:t>
            </a:r>
            <a:r>
              <a:rPr lang="en-US" dirty="0" smtClean="0"/>
              <a:t>Solution</a:t>
            </a:r>
            <a:endParaRPr lang="en-US" dirty="0"/>
          </a:p>
        </p:txBody>
      </p:sp>
      <p:sp>
        <p:nvSpPr>
          <p:cNvPr id="8" name="Content Placeholder 4"/>
          <p:cNvSpPr txBox="1">
            <a:spLocks/>
          </p:cNvSpPr>
          <p:nvPr/>
        </p:nvSpPr>
        <p:spPr>
          <a:xfrm>
            <a:off x="457200" y="1214422"/>
            <a:ext cx="8318500" cy="825393"/>
          </a:xfrm>
          <a:prstGeom prst="rect">
            <a:avLst/>
          </a:prstGeom>
        </p:spPr>
        <p:txBody>
          <a:bodyPr vert="horz" lIns="0" tIns="0" rIns="0" bIns="0" rtlCol="0">
            <a:noAutofit/>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000" dirty="0"/>
              <a:t>Your faculty will now provide you with the Solution to check and update your file.  </a:t>
            </a:r>
            <a:endParaRPr lang="en-US" sz="2000" dirty="0" smtClean="0"/>
          </a:p>
          <a:p>
            <a:pPr>
              <a:defRPr/>
            </a:pPr>
            <a:endParaRPr lang="en-US" sz="2000" dirty="0"/>
          </a:p>
          <a:p>
            <a:pPr>
              <a:defRPr/>
            </a:pPr>
            <a:endParaRPr lang="en-US" sz="2000" dirty="0"/>
          </a:p>
          <a:p>
            <a:pPr>
              <a:defRPr/>
            </a:pPr>
            <a:r>
              <a:rPr lang="en-US" sz="2100" dirty="0" smtClean="0"/>
              <a:t>Your Non-Access Modifiers ‘final’ Java code should look something like this:</a:t>
            </a:r>
          </a:p>
        </p:txBody>
      </p:sp>
      <p:sp>
        <p:nvSpPr>
          <p:cNvPr id="2" name="Rectangle 1"/>
          <p:cNvSpPr/>
          <p:nvPr/>
        </p:nvSpPr>
        <p:spPr>
          <a:xfrm>
            <a:off x="457200" y="3286689"/>
            <a:ext cx="8229600" cy="3139321"/>
          </a:xfrm>
          <a:prstGeom prst="rect">
            <a:avLst/>
          </a:prstGeom>
        </p:spPr>
        <p:txBody>
          <a:bodyPr>
            <a:spAutoFit/>
          </a:bodyPr>
          <a:lstStyle/>
          <a:p>
            <a:r>
              <a:rPr lang="en-US" dirty="0"/>
              <a:t>public class Car extends Vehicle { </a:t>
            </a:r>
          </a:p>
          <a:p>
            <a:endParaRPr lang="en-US" dirty="0"/>
          </a:p>
          <a:p>
            <a:r>
              <a:rPr lang="en-US" dirty="0"/>
              <a:t>	</a:t>
            </a:r>
            <a:r>
              <a:rPr lang="en-US" b="1" dirty="0"/>
              <a:t>//final variable to store color of the Car</a:t>
            </a:r>
          </a:p>
          <a:p>
            <a:r>
              <a:rPr lang="en-US" b="1" dirty="0"/>
              <a:t>	final String color = "RED";</a:t>
            </a:r>
          </a:p>
          <a:p>
            <a:r>
              <a:rPr lang="en-US" dirty="0"/>
              <a:t>	</a:t>
            </a:r>
          </a:p>
          <a:p>
            <a:r>
              <a:rPr lang="en-US" dirty="0"/>
              <a:t>	// overriding the drive method</a:t>
            </a:r>
          </a:p>
          <a:p>
            <a:r>
              <a:rPr lang="en-US" dirty="0"/>
              <a:t>	public void drive()</a:t>
            </a:r>
          </a:p>
          <a:p>
            <a:r>
              <a:rPr lang="en-US" dirty="0"/>
              <a:t>	{</a:t>
            </a:r>
          </a:p>
          <a:p>
            <a:r>
              <a:rPr lang="en-US" dirty="0"/>
              <a:t>		System.out.println("Driving Car");</a:t>
            </a:r>
          </a:p>
          <a:p>
            <a:r>
              <a:rPr lang="en-US" dirty="0"/>
              <a:t>	}</a:t>
            </a:r>
          </a:p>
          <a:p>
            <a:r>
              <a:rPr lang="en-US" dirty="0"/>
              <a:t>}</a:t>
            </a: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29</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DF_Java_M11_PD_g007.jpg"/>
          <p:cNvPicPr>
            <a:picLocks noGrp="1" noChangeAspect="1"/>
          </p:cNvPicPr>
          <p:nvPr>
            <p:ph type="pic" sz="quarter" idx="10"/>
          </p:nvPr>
        </p:nvPicPr>
        <p:blipFill>
          <a:blip r:embed="rId4" cstate="email"/>
          <a:srcRect t="27" b="27"/>
          <a:stretch>
            <a:fillRect/>
          </a:stretch>
        </p:blipFill>
        <p:spPr/>
      </p:pic>
      <p:sp>
        <p:nvSpPr>
          <p:cNvPr id="5" name="Title 4"/>
          <p:cNvSpPr>
            <a:spLocks noGrp="1"/>
          </p:cNvSpPr>
          <p:nvPr>
            <p:ph type="title"/>
          </p:nvPr>
        </p:nvSpPr>
        <p:spPr/>
        <p:txBody>
          <a:bodyPr/>
          <a:lstStyle/>
          <a:p>
            <a:r>
              <a:rPr lang="en-US" dirty="0" smtClean="0"/>
              <a:t>Non-Access Modifiers: abstract </a:t>
            </a:r>
            <a:r>
              <a:rPr lang="en-US" dirty="0"/>
              <a:t>– Overview</a:t>
            </a:r>
          </a:p>
        </p:txBody>
      </p:sp>
      <p:sp>
        <p:nvSpPr>
          <p:cNvPr id="6" name="Content Placeholder 5"/>
          <p:cNvSpPr>
            <a:spLocks noGrp="1"/>
          </p:cNvSpPr>
          <p:nvPr>
            <p:ph idx="1"/>
          </p:nvPr>
        </p:nvSpPr>
        <p:spPr>
          <a:xfrm>
            <a:off x="500743" y="1323279"/>
            <a:ext cx="7213702" cy="4472213"/>
          </a:xfrm>
        </p:spPr>
        <p:txBody>
          <a:bodyPr>
            <a:normAutofit/>
          </a:bodyPr>
          <a:lstStyle/>
          <a:p>
            <a:pPr lvl="0"/>
            <a:r>
              <a:rPr lang="en-US" dirty="0" smtClean="0"/>
              <a:t>During class model design, if something is too generalized, it is marked as abstract.</a:t>
            </a:r>
          </a:p>
          <a:p>
            <a:pPr lvl="0"/>
            <a:endParaRPr lang="en-US" dirty="0"/>
          </a:p>
          <a:p>
            <a:pPr lvl="0"/>
            <a:r>
              <a:rPr lang="en-US" dirty="0" smtClean="0"/>
              <a:t>For example:</a:t>
            </a:r>
          </a:p>
          <a:p>
            <a:pPr marL="282575" lvl="0"/>
            <a:r>
              <a:rPr lang="en-US" u="sng" dirty="0" smtClean="0"/>
              <a:t>Abstract</a:t>
            </a:r>
            <a:r>
              <a:rPr lang="en-US" dirty="0" smtClean="0"/>
              <a:t>			</a:t>
            </a:r>
            <a:r>
              <a:rPr lang="en-US" u="sng" dirty="0" smtClean="0"/>
              <a:t>Concrete</a:t>
            </a:r>
          </a:p>
          <a:p>
            <a:pPr marL="282575" lvl="0"/>
            <a:r>
              <a:rPr lang="en-US" dirty="0"/>
              <a:t>h</a:t>
            </a:r>
            <a:r>
              <a:rPr lang="en-US" dirty="0" smtClean="0"/>
              <a:t>ot cereal			oatmeal</a:t>
            </a:r>
          </a:p>
          <a:p>
            <a:pPr marL="282575" lvl="0"/>
            <a:r>
              <a:rPr lang="en-GB" dirty="0" smtClean="0"/>
              <a:t>shape			triangle</a:t>
            </a:r>
            <a:endParaRPr lang="en-US" dirty="0"/>
          </a:p>
          <a:p>
            <a:pPr marL="282575" lvl="0"/>
            <a:endParaRPr lang="en-US" dirty="0" smtClean="0"/>
          </a:p>
          <a:p>
            <a:pPr marL="282575" lvl="0"/>
            <a:endParaRPr lang="en-US" dirty="0" smtClean="0"/>
          </a:p>
        </p:txBody>
      </p:sp>
      <p:sp>
        <p:nvSpPr>
          <p:cNvPr id="2" name="Rectangle 1"/>
          <p:cNvSpPr/>
          <p:nvPr/>
        </p:nvSpPr>
        <p:spPr>
          <a:xfrm>
            <a:off x="772733" y="5808042"/>
            <a:ext cx="7340957" cy="400110"/>
          </a:xfrm>
          <a:prstGeom prst="rect">
            <a:avLst/>
          </a:prstGeom>
        </p:spPr>
        <p:txBody>
          <a:bodyPr wrap="square">
            <a:spAutoFit/>
          </a:bodyPr>
          <a:lstStyle/>
          <a:p>
            <a:pPr lvl="0" algn="ctr">
              <a:spcBef>
                <a:spcPct val="20000"/>
              </a:spcBef>
            </a:pPr>
            <a:r>
              <a:rPr lang="en-US" sz="2000" i="1" dirty="0" smtClean="0">
                <a:solidFill>
                  <a:srgbClr val="003344"/>
                </a:solidFill>
                <a:latin typeface="Arial" pitchFamily="34" charset="0"/>
                <a:cs typeface="Arial" pitchFamily="34" charset="0"/>
              </a:rPr>
              <a:t>The abstract keyword </a:t>
            </a:r>
            <a:r>
              <a:rPr lang="en-US" sz="2000" i="1" dirty="0">
                <a:solidFill>
                  <a:srgbClr val="003344"/>
                </a:solidFill>
                <a:latin typeface="Arial" pitchFamily="34" charset="0"/>
                <a:cs typeface="Arial" pitchFamily="34" charset="0"/>
              </a:rPr>
              <a:t>can be used with methods and classes. </a:t>
            </a: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30</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Inheritance: Definition</a:t>
            </a:r>
            <a:endParaRPr lang="en-US" dirty="0"/>
          </a:p>
        </p:txBody>
      </p:sp>
      <p:sp>
        <p:nvSpPr>
          <p:cNvPr id="5" name="Rounded Rectangle 4"/>
          <p:cNvSpPr/>
          <p:nvPr/>
        </p:nvSpPr>
        <p:spPr>
          <a:xfrm>
            <a:off x="493484" y="1393370"/>
            <a:ext cx="2179169" cy="1567543"/>
          </a:xfrm>
          <a:prstGeom prst="roundRect">
            <a:avLst/>
          </a:prstGeom>
          <a:solidFill>
            <a:srgbClr val="BB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bg1"/>
              </a:solidFill>
              <a:latin typeface="Arial" pitchFamily="34" charset="0"/>
              <a:cs typeface="Arial" pitchFamily="34" charset="0"/>
            </a:endParaRPr>
          </a:p>
        </p:txBody>
      </p:sp>
      <p:sp>
        <p:nvSpPr>
          <p:cNvPr id="6" name="Round Diagonal Corner Rectangle 5"/>
          <p:cNvSpPr/>
          <p:nvPr/>
        </p:nvSpPr>
        <p:spPr>
          <a:xfrm>
            <a:off x="2870791" y="1422400"/>
            <a:ext cx="5605552" cy="1553028"/>
          </a:xfrm>
          <a:prstGeom prst="round2Diag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rial" pitchFamily="34" charset="0"/>
                <a:cs typeface="Arial" pitchFamily="34" charset="0"/>
              </a:rPr>
              <a:t>Inheritance allows you to extend an existing class to make a more specialized class. </a:t>
            </a:r>
          </a:p>
        </p:txBody>
      </p:sp>
      <p:sp>
        <p:nvSpPr>
          <p:cNvPr id="7" name="TextBox 6"/>
          <p:cNvSpPr txBox="1"/>
          <p:nvPr/>
        </p:nvSpPr>
        <p:spPr>
          <a:xfrm>
            <a:off x="569431" y="1681883"/>
            <a:ext cx="1998921" cy="830997"/>
          </a:xfrm>
          <a:prstGeom prst="rect">
            <a:avLst/>
          </a:prstGeom>
          <a:noFill/>
        </p:spPr>
        <p:txBody>
          <a:bodyPr wrap="square" rtlCol="0">
            <a:spAutoFit/>
          </a:bodyPr>
          <a:lstStyle/>
          <a:p>
            <a:pPr lvl="0" algn="ctr"/>
            <a:r>
              <a:rPr lang="en-US" sz="2400" dirty="0" smtClean="0">
                <a:solidFill>
                  <a:prstClr val="white"/>
                </a:solidFill>
                <a:latin typeface="Arial" pitchFamily="34" charset="0"/>
                <a:cs typeface="Arial" pitchFamily="34" charset="0"/>
              </a:rPr>
              <a:t>What is inheritance?</a:t>
            </a:r>
          </a:p>
        </p:txBody>
      </p:sp>
      <p:sp>
        <p:nvSpPr>
          <p:cNvPr id="8" name="Rounded Rectangle 7"/>
          <p:cNvSpPr/>
          <p:nvPr/>
        </p:nvSpPr>
        <p:spPr>
          <a:xfrm>
            <a:off x="478970" y="3160059"/>
            <a:ext cx="2179169" cy="1571593"/>
          </a:xfrm>
          <a:prstGeom prst="roundRect">
            <a:avLst/>
          </a:prstGeom>
          <a:solidFill>
            <a:srgbClr val="BB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bg1"/>
              </a:solidFill>
              <a:latin typeface="Arial" pitchFamily="34" charset="0"/>
              <a:cs typeface="Arial" pitchFamily="34" charset="0"/>
            </a:endParaRPr>
          </a:p>
        </p:txBody>
      </p:sp>
      <p:sp>
        <p:nvSpPr>
          <p:cNvPr id="9" name="Round Diagonal Corner Rectangle 8"/>
          <p:cNvSpPr/>
          <p:nvPr/>
        </p:nvSpPr>
        <p:spPr>
          <a:xfrm>
            <a:off x="2841763" y="3149598"/>
            <a:ext cx="5605552" cy="1553029"/>
          </a:xfrm>
          <a:prstGeom prst="round2Diag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rial" pitchFamily="34" charset="0"/>
                <a:cs typeface="Arial" pitchFamily="34" charset="0"/>
              </a:rPr>
              <a:t>Inheritance:</a:t>
            </a:r>
          </a:p>
          <a:p>
            <a:pPr marL="290513" indent="-290513">
              <a:buFont typeface="Arial" pitchFamily="34" charset="0"/>
              <a:buChar char="•"/>
            </a:pPr>
            <a:r>
              <a:rPr lang="en-US" sz="2000" dirty="0" smtClean="0">
                <a:solidFill>
                  <a:schemeClr val="tx1"/>
                </a:solidFill>
                <a:latin typeface="Arial" pitchFamily="34" charset="0"/>
                <a:cs typeface="Arial" pitchFamily="34" charset="0"/>
              </a:rPr>
              <a:t>Defines a hierarchical relationship among classes</a:t>
            </a:r>
          </a:p>
          <a:p>
            <a:pPr marL="290513" indent="-290513">
              <a:buFont typeface="Arial" pitchFamily="34" charset="0"/>
              <a:buChar char="•"/>
            </a:pPr>
            <a:r>
              <a:rPr lang="en-US" sz="2000" dirty="0" smtClean="0">
                <a:solidFill>
                  <a:schemeClr val="tx1"/>
                </a:solidFill>
                <a:latin typeface="Arial" pitchFamily="34" charset="0"/>
                <a:cs typeface="Arial" pitchFamily="34" charset="0"/>
              </a:rPr>
              <a:t>Allows you to reuse existing code</a:t>
            </a:r>
          </a:p>
        </p:txBody>
      </p:sp>
      <p:sp>
        <p:nvSpPr>
          <p:cNvPr id="10" name="TextBox 9"/>
          <p:cNvSpPr txBox="1"/>
          <p:nvPr/>
        </p:nvSpPr>
        <p:spPr>
          <a:xfrm>
            <a:off x="554917" y="3288576"/>
            <a:ext cx="1998921" cy="1200329"/>
          </a:xfrm>
          <a:prstGeom prst="rect">
            <a:avLst/>
          </a:prstGeom>
          <a:noFill/>
        </p:spPr>
        <p:txBody>
          <a:bodyPr wrap="square" rtlCol="0">
            <a:spAutoFit/>
          </a:bodyPr>
          <a:lstStyle/>
          <a:p>
            <a:pPr lvl="0" algn="ctr"/>
            <a:r>
              <a:rPr lang="en-US" sz="2400" dirty="0" smtClean="0">
                <a:solidFill>
                  <a:prstClr val="white"/>
                </a:solidFill>
                <a:latin typeface="Arial" pitchFamily="34" charset="0"/>
                <a:cs typeface="Arial" pitchFamily="34" charset="0"/>
              </a:rPr>
              <a:t>What is the role of inheritance?</a:t>
            </a:r>
          </a:p>
        </p:txBody>
      </p:sp>
      <p:sp>
        <p:nvSpPr>
          <p:cNvPr id="12" name="Rectangle 11"/>
          <p:cNvSpPr/>
          <p:nvPr/>
        </p:nvSpPr>
        <p:spPr>
          <a:xfrm>
            <a:off x="515256" y="5057392"/>
            <a:ext cx="7903029" cy="1015663"/>
          </a:xfrm>
          <a:prstGeom prst="rect">
            <a:avLst/>
          </a:prstGeom>
        </p:spPr>
        <p:txBody>
          <a:bodyPr wrap="square">
            <a:spAutoFit/>
          </a:bodyPr>
          <a:lstStyle/>
          <a:p>
            <a:pPr marL="6350" lvl="1"/>
            <a:r>
              <a:rPr lang="en-US" sz="2000" b="1" dirty="0" smtClean="0">
                <a:latin typeface="Arial" pitchFamily="34" charset="0"/>
                <a:cs typeface="Arial" pitchFamily="34" charset="0"/>
              </a:rPr>
              <a:t>Notes:</a:t>
            </a:r>
          </a:p>
          <a:p>
            <a:pPr marL="274320" lvl="1" indent="-274320">
              <a:buFont typeface="Arial" pitchFamily="34" charset="0"/>
              <a:buChar char="•"/>
            </a:pPr>
            <a:r>
              <a:rPr lang="en-US" sz="2000" dirty="0" smtClean="0">
                <a:latin typeface="Arial" pitchFamily="34" charset="0"/>
                <a:cs typeface="Arial" pitchFamily="34" charset="0"/>
              </a:rPr>
              <a:t>All classes in Java inherit from the Object class.</a:t>
            </a:r>
          </a:p>
          <a:p>
            <a:pPr marL="274320" lvl="1" indent="-274320">
              <a:buFont typeface="Arial" pitchFamily="34" charset="0"/>
              <a:buChar char="•"/>
            </a:pPr>
            <a:r>
              <a:rPr lang="en-US" sz="2000" dirty="0" smtClean="0">
                <a:latin typeface="Arial" pitchFamily="34" charset="0"/>
                <a:cs typeface="Arial" pitchFamily="34" charset="0"/>
              </a:rPr>
              <a:t>Constructors are not inherited.</a:t>
            </a: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4</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Non-Access Modifiers: abstract </a:t>
            </a:r>
            <a:r>
              <a:rPr lang="en-US" dirty="0"/>
              <a:t>– Impact</a:t>
            </a:r>
          </a:p>
        </p:txBody>
      </p:sp>
      <p:sp>
        <p:nvSpPr>
          <p:cNvPr id="6" name="Content Placeholder 5"/>
          <p:cNvSpPr>
            <a:spLocks noGrp="1"/>
          </p:cNvSpPr>
          <p:nvPr>
            <p:ph idx="1"/>
          </p:nvPr>
        </p:nvSpPr>
        <p:spPr/>
        <p:txBody>
          <a:bodyPr/>
          <a:lstStyle/>
          <a:p>
            <a:pPr lvl="0"/>
            <a:r>
              <a:rPr lang="en-US" dirty="0" smtClean="0"/>
              <a:t>The following table explains the impact of using the abstract keyword:</a:t>
            </a:r>
          </a:p>
          <a:p>
            <a:endParaRPr lang="en-US" dirty="0"/>
          </a:p>
        </p:txBody>
      </p:sp>
      <p:graphicFrame>
        <p:nvGraphicFramePr>
          <p:cNvPr id="7" name="Table 6"/>
          <p:cNvGraphicFramePr>
            <a:graphicFrameLocks noGrp="1"/>
          </p:cNvGraphicFramePr>
          <p:nvPr/>
        </p:nvGraphicFramePr>
        <p:xfrm>
          <a:off x="1011604" y="2501688"/>
          <a:ext cx="6963242" cy="1112520"/>
        </p:xfrm>
        <a:graphic>
          <a:graphicData uri="http://schemas.openxmlformats.org/drawingml/2006/table">
            <a:tbl>
              <a:tblPr firstRow="1" bandRow="1">
                <a:tableStyleId>{5C22544A-7EE6-4342-B048-85BDC9FD1C3A}</a:tableStyleId>
              </a:tblPr>
              <a:tblGrid>
                <a:gridCol w="1501508"/>
                <a:gridCol w="5461734"/>
              </a:tblGrid>
              <a:tr h="370840">
                <a:tc>
                  <a:txBody>
                    <a:bodyPr/>
                    <a:lstStyle/>
                    <a:p>
                      <a:r>
                        <a:rPr lang="en-US" dirty="0" smtClean="0">
                          <a:latin typeface="Arial" pitchFamily="34" charset="0"/>
                          <a:cs typeface="Arial" pitchFamily="34" charset="0"/>
                        </a:rPr>
                        <a:t>Entity</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Impact</a:t>
                      </a:r>
                      <a:r>
                        <a:rPr lang="en-US" baseline="0" dirty="0" smtClean="0">
                          <a:latin typeface="Arial" pitchFamily="34" charset="0"/>
                          <a:cs typeface="Arial" pitchFamily="34" charset="0"/>
                        </a:rPr>
                        <a:t> of using abstract keyword</a:t>
                      </a:r>
                      <a:endParaRPr lang="en-US" dirty="0">
                        <a:latin typeface="Arial" pitchFamily="34" charset="0"/>
                        <a:cs typeface="Arial" pitchFamily="34" charset="0"/>
                      </a:endParaRPr>
                    </a:p>
                  </a:txBody>
                  <a:tcPr/>
                </a:tc>
              </a:tr>
              <a:tr h="370840">
                <a:tc>
                  <a:txBody>
                    <a:bodyPr/>
                    <a:lstStyle/>
                    <a:p>
                      <a:r>
                        <a:rPr lang="en-US" dirty="0" smtClean="0"/>
                        <a:t>Method</a:t>
                      </a:r>
                      <a:endParaRPr lang="en-US" dirty="0"/>
                    </a:p>
                  </a:txBody>
                  <a:tcPr/>
                </a:tc>
                <a:tc>
                  <a:txBody>
                    <a:bodyPr/>
                    <a:lstStyle/>
                    <a:p>
                      <a:r>
                        <a:rPr lang="en-US" dirty="0" smtClean="0"/>
                        <a:t>It</a:t>
                      </a:r>
                      <a:r>
                        <a:rPr lang="en-US" baseline="0" dirty="0" smtClean="0"/>
                        <a:t> i</a:t>
                      </a:r>
                      <a:r>
                        <a:rPr lang="en-US" dirty="0" smtClean="0"/>
                        <a:t>s an incomplete method with no definition/body.</a:t>
                      </a:r>
                      <a:endParaRPr lang="en-US" dirty="0"/>
                    </a:p>
                  </a:txBody>
                  <a:tcPr/>
                </a:tc>
              </a:tr>
              <a:tr h="370840">
                <a:tc>
                  <a:txBody>
                    <a:bodyPr/>
                    <a:lstStyle/>
                    <a:p>
                      <a:r>
                        <a:rPr lang="en-US" dirty="0" smtClean="0"/>
                        <a:t>Class</a:t>
                      </a:r>
                      <a:endParaRPr lang="en-US" dirty="0"/>
                    </a:p>
                  </a:txBody>
                  <a:tcPr/>
                </a:tc>
                <a:tc>
                  <a:txBody>
                    <a:bodyPr/>
                    <a:lstStyle/>
                    <a:p>
                      <a:r>
                        <a:rPr lang="en-US" dirty="0" smtClean="0"/>
                        <a:t>It</a:t>
                      </a:r>
                      <a:r>
                        <a:rPr lang="en-US" baseline="0" dirty="0" smtClean="0"/>
                        <a:t> i</a:t>
                      </a:r>
                      <a:r>
                        <a:rPr lang="en-US" dirty="0" smtClean="0"/>
                        <a:t>s an incomplete class which cannot be instantiated.</a:t>
                      </a:r>
                      <a:endParaRPr lang="en-US" dirty="0"/>
                    </a:p>
                  </a:txBody>
                  <a:tcPr/>
                </a:tc>
              </a:tr>
            </a:tbl>
          </a:graphicData>
        </a:graphic>
      </p:graphicFrame>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31</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Non-Access Modifiers: abstract </a:t>
            </a:r>
            <a:r>
              <a:rPr lang="en-US" dirty="0"/>
              <a:t>– When </a:t>
            </a:r>
            <a:r>
              <a:rPr lang="en-US" dirty="0" smtClean="0"/>
              <a:t>to Use</a:t>
            </a:r>
            <a:endParaRPr lang="en-US" dirty="0"/>
          </a:p>
        </p:txBody>
      </p:sp>
      <p:sp>
        <p:nvSpPr>
          <p:cNvPr id="3" name="Content Placeholder 2"/>
          <p:cNvSpPr>
            <a:spLocks noGrp="1"/>
          </p:cNvSpPr>
          <p:nvPr>
            <p:ph idx="1"/>
          </p:nvPr>
        </p:nvSpPr>
        <p:spPr>
          <a:xfrm>
            <a:off x="914400" y="1233472"/>
            <a:ext cx="7779657" cy="5138299"/>
          </a:xfrm>
        </p:spPr>
        <p:txBody>
          <a:bodyPr>
            <a:normAutofit/>
          </a:bodyPr>
          <a:lstStyle/>
          <a:p>
            <a:pPr lvl="0"/>
            <a:endParaRPr lang="en-US" b="1" i="1" dirty="0" smtClean="0"/>
          </a:p>
          <a:p>
            <a:pPr lvl="0"/>
            <a:endParaRPr lang="en-US" b="1" i="1" dirty="0" smtClean="0"/>
          </a:p>
          <a:p>
            <a:pPr lvl="0"/>
            <a:endParaRPr lang="en-US" b="1" i="1" dirty="0" smtClean="0"/>
          </a:p>
          <a:p>
            <a:pPr lvl="0"/>
            <a:endParaRPr lang="en-US" b="1" i="1" dirty="0" smtClean="0"/>
          </a:p>
          <a:p>
            <a:pPr lvl="0"/>
            <a:endParaRPr lang="en-US" b="1" i="1" dirty="0" smtClean="0"/>
          </a:p>
          <a:p>
            <a:pPr lvl="0"/>
            <a:endParaRPr lang="en-US" b="1" i="1" dirty="0" smtClean="0"/>
          </a:p>
          <a:p>
            <a:pPr lvl="0"/>
            <a:endParaRPr lang="en-US" b="1" i="1" dirty="0" smtClean="0"/>
          </a:p>
          <a:p>
            <a:pPr lvl="0"/>
            <a:endParaRPr lang="en-US" b="1" i="1" dirty="0" smtClean="0"/>
          </a:p>
          <a:p>
            <a:pPr lvl="0"/>
            <a:endParaRPr lang="en-US" sz="2000" b="1" i="1" dirty="0" smtClean="0"/>
          </a:p>
          <a:p>
            <a:pPr lvl="0"/>
            <a:endParaRPr lang="en-US" sz="2000" b="1" i="1" dirty="0" smtClean="0"/>
          </a:p>
          <a:p>
            <a:pPr lvl="0"/>
            <a:r>
              <a:rPr lang="en-US" sz="2000" b="1" i="1" dirty="0" smtClean="0"/>
              <a:t>Note: </a:t>
            </a:r>
            <a:r>
              <a:rPr lang="en-US" sz="2000" i="1" dirty="0"/>
              <a:t>If you have an abstract method you need the abstract keyword on the </a:t>
            </a:r>
            <a:r>
              <a:rPr lang="en-US" sz="2000" i="1" dirty="0" smtClean="0"/>
              <a:t>class.</a:t>
            </a:r>
          </a:p>
        </p:txBody>
      </p:sp>
      <p:sp>
        <p:nvSpPr>
          <p:cNvPr id="4" name="Oval 3"/>
          <p:cNvSpPr/>
          <p:nvPr/>
        </p:nvSpPr>
        <p:spPr>
          <a:xfrm>
            <a:off x="258416" y="1470989"/>
            <a:ext cx="2560983" cy="2767181"/>
          </a:xfrm>
          <a:prstGeom prst="ellipse">
            <a:avLst/>
          </a:prstGeom>
          <a:solidFill>
            <a:srgbClr val="551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latin typeface="Arial" pitchFamily="34" charset="0"/>
                <a:cs typeface="Arial" pitchFamily="34" charset="0"/>
              </a:rPr>
              <a:t>When do you use the abstract keyword?</a:t>
            </a:r>
          </a:p>
        </p:txBody>
      </p:sp>
      <p:sp>
        <p:nvSpPr>
          <p:cNvPr id="5" name="Round Diagonal Corner Rectangle 4"/>
          <p:cNvSpPr/>
          <p:nvPr/>
        </p:nvSpPr>
        <p:spPr>
          <a:xfrm>
            <a:off x="3021494" y="1470990"/>
            <a:ext cx="5764696" cy="2842591"/>
          </a:xfrm>
          <a:prstGeom prst="round2Diag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smtClean="0">
                <a:solidFill>
                  <a:schemeClr val="tx1"/>
                </a:solidFill>
                <a:latin typeface="Arial" pitchFamily="34" charset="0"/>
                <a:cs typeface="Arial" pitchFamily="34" charset="0"/>
              </a:rPr>
              <a:t>When defining a super class that defines the structure of a given abstraction without providing complete implementation of its method(s).</a:t>
            </a:r>
          </a:p>
        </p:txBody>
      </p:sp>
      <p:sp>
        <p:nvSpPr>
          <p:cNvPr id="7" name="TextBox 6"/>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32</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Non-Access Modifiers: abstract </a:t>
            </a:r>
            <a:r>
              <a:rPr lang="en-US" dirty="0"/>
              <a:t>– Example</a:t>
            </a:r>
          </a:p>
        </p:txBody>
      </p:sp>
      <p:sp>
        <p:nvSpPr>
          <p:cNvPr id="3" name="Content Placeholder 2"/>
          <p:cNvSpPr>
            <a:spLocks noGrp="1"/>
          </p:cNvSpPr>
          <p:nvPr>
            <p:ph idx="1"/>
          </p:nvPr>
        </p:nvSpPr>
        <p:spPr/>
        <p:txBody>
          <a:bodyPr/>
          <a:lstStyle/>
          <a:p>
            <a:pPr lvl="0"/>
            <a:r>
              <a:rPr lang="en-US" dirty="0" smtClean="0"/>
              <a:t>Which of the following statements is more precise?</a:t>
            </a:r>
          </a:p>
          <a:p>
            <a:pPr marL="274320" lvl="0" indent="-274320">
              <a:buFont typeface="Arial" pitchFamily="34" charset="0"/>
              <a:buChar char="•"/>
            </a:pPr>
            <a:r>
              <a:rPr lang="en-US" dirty="0" smtClean="0"/>
              <a:t>Draw a Shape</a:t>
            </a:r>
          </a:p>
          <a:p>
            <a:pPr marL="274320" lvl="0" indent="-274320">
              <a:buFont typeface="Arial" pitchFamily="34" charset="0"/>
              <a:buChar char="•"/>
            </a:pPr>
            <a:r>
              <a:rPr lang="en-US" dirty="0" smtClean="0"/>
              <a:t>Draw a Circle</a:t>
            </a:r>
          </a:p>
          <a:p>
            <a:endParaRPr lang="en-US" dirty="0"/>
          </a:p>
        </p:txBody>
      </p:sp>
      <p:grpSp>
        <p:nvGrpSpPr>
          <p:cNvPr id="4" name="Group 13"/>
          <p:cNvGrpSpPr/>
          <p:nvPr/>
        </p:nvGrpSpPr>
        <p:grpSpPr>
          <a:xfrm>
            <a:off x="702987" y="3020786"/>
            <a:ext cx="7607028" cy="2978328"/>
            <a:chOff x="702987" y="3020786"/>
            <a:chExt cx="7607028" cy="2978328"/>
          </a:xfrm>
        </p:grpSpPr>
        <p:sp>
          <p:nvSpPr>
            <p:cNvPr id="5" name="Rounded Rectangle 4"/>
            <p:cNvSpPr/>
            <p:nvPr/>
          </p:nvSpPr>
          <p:spPr>
            <a:xfrm>
              <a:off x="702987" y="3020786"/>
              <a:ext cx="7607028" cy="171610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latin typeface="Arial" pitchFamily="34" charset="0"/>
                  <a:cs typeface="Arial" pitchFamily="34" charset="0"/>
                </a:rPr>
                <a:t>Shape </a:t>
              </a:r>
              <a:r>
                <a:rPr lang="en-US" sz="2400" dirty="0" smtClean="0">
                  <a:latin typeface="Arial" pitchFamily="34" charset="0"/>
                  <a:cs typeface="Arial" pitchFamily="34" charset="0"/>
                </a:rPr>
                <a:t>{abstract}</a:t>
              </a:r>
            </a:p>
            <a:p>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draw()</a:t>
              </a:r>
            </a:p>
            <a:p>
              <a:r>
                <a:rPr lang="en-US" sz="2400" dirty="0" smtClean="0">
                  <a:latin typeface="Arial" pitchFamily="34" charset="0"/>
                  <a:cs typeface="Arial" pitchFamily="34" charset="0"/>
                </a:rPr>
                <a:t>erase()</a:t>
              </a:r>
            </a:p>
          </p:txBody>
        </p:sp>
        <p:sp>
          <p:nvSpPr>
            <p:cNvPr id="6" name="Rounded Rectangle 5"/>
            <p:cNvSpPr/>
            <p:nvPr/>
          </p:nvSpPr>
          <p:spPr>
            <a:xfrm>
              <a:off x="1073639" y="5326077"/>
              <a:ext cx="3053488" cy="673037"/>
            </a:xfrm>
            <a:prstGeom prst="round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rial" pitchFamily="34" charset="0"/>
                  <a:cs typeface="Arial" pitchFamily="34" charset="0"/>
                </a:rPr>
                <a:t>Square</a:t>
              </a:r>
            </a:p>
          </p:txBody>
        </p:sp>
        <p:sp>
          <p:nvSpPr>
            <p:cNvPr id="7" name="Rounded Rectangle 6"/>
            <p:cNvSpPr/>
            <p:nvPr/>
          </p:nvSpPr>
          <p:spPr>
            <a:xfrm>
              <a:off x="4906330" y="5326077"/>
              <a:ext cx="3053488" cy="673037"/>
            </a:xfrm>
            <a:prstGeom prst="round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rial" pitchFamily="34" charset="0"/>
                  <a:cs typeface="Arial" pitchFamily="34" charset="0"/>
                </a:rPr>
                <a:t>Circle</a:t>
              </a:r>
            </a:p>
          </p:txBody>
        </p:sp>
        <p:cxnSp>
          <p:nvCxnSpPr>
            <p:cNvPr id="8" name="Elbow Connector 7"/>
            <p:cNvCxnSpPr>
              <a:stCxn id="6" idx="0"/>
              <a:endCxn id="12" idx="3"/>
            </p:cNvCxnSpPr>
            <p:nvPr/>
          </p:nvCxnSpPr>
          <p:spPr>
            <a:xfrm rot="5400000" flipH="1" flipV="1">
              <a:off x="3386157" y="4213713"/>
              <a:ext cx="326590" cy="1898139"/>
            </a:xfrm>
            <a:prstGeom prst="bentConnector3">
              <a:avLst>
                <a:gd name="adj1" fmla="val 50000"/>
              </a:avLst>
            </a:prstGeom>
            <a:ln w="25400">
              <a:solidFill>
                <a:srgbClr val="AADDEE"/>
              </a:solidFill>
              <a:tailEnd type="non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7" idx="0"/>
              <a:endCxn id="12" idx="3"/>
            </p:cNvCxnSpPr>
            <p:nvPr/>
          </p:nvCxnSpPr>
          <p:spPr>
            <a:xfrm rot="16200000" flipV="1">
              <a:off x="5302503" y="4195506"/>
              <a:ext cx="326590" cy="1934552"/>
            </a:xfrm>
            <a:prstGeom prst="bentConnector3">
              <a:avLst>
                <a:gd name="adj1" fmla="val 50000"/>
              </a:avLst>
            </a:prstGeom>
            <a:ln w="25400">
              <a:solidFill>
                <a:srgbClr val="AADDEE"/>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18457" y="3543302"/>
              <a:ext cx="7560128" cy="163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18457" y="3804559"/>
              <a:ext cx="7560128" cy="163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a:xfrm>
              <a:off x="4408715" y="4738230"/>
              <a:ext cx="179614" cy="261257"/>
            </a:xfrm>
            <a:prstGeom prst="triangle">
              <a:avLst/>
            </a:prstGeom>
            <a:noFill/>
            <a:ln>
              <a:solidFill>
                <a:srgbClr val="AADD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33</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Non-Access Modifiers: abstract – Rules</a:t>
            </a:r>
            <a:endParaRPr lang="en-US" dirty="0"/>
          </a:p>
        </p:txBody>
      </p:sp>
      <p:sp>
        <p:nvSpPr>
          <p:cNvPr id="5" name="Rounded Rectangle 4"/>
          <p:cNvSpPr/>
          <p:nvPr/>
        </p:nvSpPr>
        <p:spPr>
          <a:xfrm>
            <a:off x="537026" y="1581665"/>
            <a:ext cx="3843506" cy="4224056"/>
          </a:xfrm>
          <a:prstGeom prst="roundRect">
            <a:avLst/>
          </a:prstGeom>
          <a:solidFill>
            <a:srgbClr val="551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latin typeface="Arial" pitchFamily="34" charset="0"/>
                <a:cs typeface="Arial" pitchFamily="34" charset="0"/>
              </a:rPr>
              <a:t>Abstract Method</a:t>
            </a:r>
          </a:p>
        </p:txBody>
      </p:sp>
      <p:sp>
        <p:nvSpPr>
          <p:cNvPr id="6" name="Rounded Rectangle 5"/>
          <p:cNvSpPr/>
          <p:nvPr/>
        </p:nvSpPr>
        <p:spPr>
          <a:xfrm>
            <a:off x="821929" y="2241698"/>
            <a:ext cx="3292686" cy="3278078"/>
          </a:xfrm>
          <a:prstGeom prst="round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chemeClr val="tx1"/>
                </a:solidFill>
                <a:latin typeface="Arial" pitchFamily="34" charset="0"/>
                <a:cs typeface="Arial" pitchFamily="34" charset="0"/>
              </a:rPr>
              <a:t>Rules</a:t>
            </a:r>
          </a:p>
          <a:p>
            <a:pPr algn="ctr"/>
            <a:endParaRPr lang="en-US" sz="2000" b="1" dirty="0" smtClean="0">
              <a:solidFill>
                <a:schemeClr val="tx1"/>
              </a:solidFill>
              <a:latin typeface="Arial" pitchFamily="34" charset="0"/>
              <a:cs typeface="Arial" pitchFamily="34" charset="0"/>
            </a:endParaRPr>
          </a:p>
          <a:p>
            <a:pPr marL="274320" indent="-274320">
              <a:buFont typeface="Arial" pitchFamily="34" charset="0"/>
              <a:buChar char="•"/>
            </a:pPr>
            <a:r>
              <a:rPr lang="en-US" sz="2000" dirty="0" smtClean="0">
                <a:solidFill>
                  <a:schemeClr val="tx1"/>
                </a:solidFill>
                <a:latin typeface="Arial" pitchFamily="34" charset="0"/>
                <a:cs typeface="Arial" pitchFamily="34" charset="0"/>
              </a:rPr>
              <a:t>Must not have a body</a:t>
            </a:r>
          </a:p>
          <a:p>
            <a:pPr marL="274320" indent="-274320">
              <a:buFont typeface="Arial" pitchFamily="34" charset="0"/>
              <a:buChar char="•"/>
            </a:pPr>
            <a:r>
              <a:rPr lang="en-US" sz="2000" dirty="0" smtClean="0">
                <a:solidFill>
                  <a:schemeClr val="tx1"/>
                </a:solidFill>
                <a:latin typeface="Arial" pitchFamily="34" charset="0"/>
                <a:cs typeface="Arial" pitchFamily="34" charset="0"/>
              </a:rPr>
              <a:t>Must be inside an abstract class</a:t>
            </a:r>
          </a:p>
          <a:p>
            <a:pPr marL="274320" indent="-274320">
              <a:buFont typeface="Arial" pitchFamily="34" charset="0"/>
              <a:buChar char="•"/>
            </a:pPr>
            <a:r>
              <a:rPr lang="en-US" sz="2000" dirty="0" smtClean="0">
                <a:solidFill>
                  <a:schemeClr val="tx1"/>
                </a:solidFill>
                <a:latin typeface="Arial" pitchFamily="34" charset="0"/>
                <a:cs typeface="Arial" pitchFamily="34" charset="0"/>
              </a:rPr>
              <a:t>Should be overridden by subclasses</a:t>
            </a:r>
          </a:p>
        </p:txBody>
      </p:sp>
      <p:sp>
        <p:nvSpPr>
          <p:cNvPr id="7" name="Rounded Rectangle 6"/>
          <p:cNvSpPr/>
          <p:nvPr/>
        </p:nvSpPr>
        <p:spPr>
          <a:xfrm>
            <a:off x="4793941" y="1581665"/>
            <a:ext cx="3843506" cy="4224056"/>
          </a:xfrm>
          <a:prstGeom prst="roundRect">
            <a:avLst/>
          </a:prstGeom>
          <a:solidFill>
            <a:srgbClr val="551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latin typeface="Arial" pitchFamily="34" charset="0"/>
                <a:cs typeface="Arial" pitchFamily="34" charset="0"/>
              </a:rPr>
              <a:t>Abstract Class</a:t>
            </a:r>
          </a:p>
        </p:txBody>
      </p:sp>
      <p:sp>
        <p:nvSpPr>
          <p:cNvPr id="8" name="Rounded Rectangle 7"/>
          <p:cNvSpPr/>
          <p:nvPr/>
        </p:nvSpPr>
        <p:spPr>
          <a:xfrm>
            <a:off x="5078844" y="2241698"/>
            <a:ext cx="3292686" cy="3278078"/>
          </a:xfrm>
          <a:prstGeom prst="round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chemeClr val="tx1"/>
                </a:solidFill>
                <a:latin typeface="Arial" pitchFamily="34" charset="0"/>
                <a:cs typeface="Arial" pitchFamily="34" charset="0"/>
              </a:rPr>
              <a:t>Rules</a:t>
            </a:r>
          </a:p>
          <a:p>
            <a:pPr algn="ctr"/>
            <a:endParaRPr lang="en-US" sz="2000" dirty="0" smtClean="0">
              <a:solidFill>
                <a:schemeClr val="tx1"/>
              </a:solidFill>
              <a:latin typeface="Arial" pitchFamily="34" charset="0"/>
              <a:cs typeface="Arial" pitchFamily="34" charset="0"/>
            </a:endParaRPr>
          </a:p>
          <a:p>
            <a:pPr marL="274320" indent="-274320">
              <a:buFont typeface="Arial" pitchFamily="34" charset="0"/>
              <a:buChar char="•"/>
            </a:pPr>
            <a:r>
              <a:rPr lang="en-US" sz="2000" dirty="0" smtClean="0">
                <a:solidFill>
                  <a:schemeClr val="tx1"/>
                </a:solidFill>
                <a:latin typeface="Arial" pitchFamily="34" charset="0"/>
                <a:cs typeface="Arial" pitchFamily="34" charset="0"/>
              </a:rPr>
              <a:t>May have abstract methods</a:t>
            </a:r>
          </a:p>
          <a:p>
            <a:pPr marL="274320" indent="-274320">
              <a:buFont typeface="Arial" pitchFamily="34" charset="0"/>
              <a:buChar char="•"/>
            </a:pPr>
            <a:r>
              <a:rPr lang="en-US" sz="2000" dirty="0" smtClean="0">
                <a:solidFill>
                  <a:schemeClr val="tx1"/>
                </a:solidFill>
                <a:latin typeface="Arial" pitchFamily="34" charset="0"/>
                <a:cs typeface="Arial" pitchFamily="34" charset="0"/>
              </a:rPr>
              <a:t>Cannot be instantiated</a:t>
            </a:r>
          </a:p>
          <a:p>
            <a:pPr marL="274320" indent="-274320">
              <a:buFont typeface="Arial" pitchFamily="34" charset="0"/>
              <a:buChar char="•"/>
            </a:pPr>
            <a:r>
              <a:rPr lang="en-US" sz="2000" dirty="0" smtClean="0">
                <a:solidFill>
                  <a:schemeClr val="tx1"/>
                </a:solidFill>
                <a:latin typeface="Arial" pitchFamily="34" charset="0"/>
                <a:cs typeface="Arial" pitchFamily="34" charset="0"/>
              </a:rPr>
              <a:t>Should be sub-classed</a:t>
            </a: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34</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Non-Access Modifiers: abstract See </a:t>
            </a:r>
            <a:r>
              <a:rPr lang="en-US" dirty="0" smtClean="0"/>
              <a:t>It (1 of 2)</a:t>
            </a:r>
            <a:endParaRPr lang="en-US" dirty="0"/>
          </a:p>
        </p:txBody>
      </p:sp>
      <p:sp>
        <p:nvSpPr>
          <p:cNvPr id="5" name="Content Placeholder 4"/>
          <p:cNvSpPr txBox="1">
            <a:spLocks/>
          </p:cNvSpPr>
          <p:nvPr/>
        </p:nvSpPr>
        <p:spPr>
          <a:xfrm>
            <a:off x="474378" y="1214423"/>
            <a:ext cx="6369219" cy="1099800"/>
          </a:xfrm>
          <a:prstGeom prst="rect">
            <a:avLst/>
          </a:prstGeom>
        </p:spPr>
        <p:txBody>
          <a:bodyPr vert="horz" lIns="0" tIns="0" rIns="0" bIns="0" rtlCol="0">
            <a:noAutofit/>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Demonstration:</a:t>
            </a:r>
          </a:p>
          <a:p>
            <a:pPr marL="0" lvl="1" indent="0">
              <a:buNone/>
            </a:pPr>
            <a:r>
              <a:rPr lang="en-GB" sz="1800" dirty="0" smtClean="0"/>
              <a:t>Create classes that contain abstract </a:t>
            </a:r>
            <a:r>
              <a:rPr lang="en-GB" sz="1800" dirty="0"/>
              <a:t>methods.</a:t>
            </a:r>
          </a:p>
          <a:p>
            <a:endParaRPr lang="en-US" sz="2100" b="1" dirty="0" smtClean="0"/>
          </a:p>
        </p:txBody>
      </p:sp>
      <p:sp>
        <p:nvSpPr>
          <p:cNvPr id="6" name="Rectangle 5"/>
          <p:cNvSpPr/>
          <p:nvPr/>
        </p:nvSpPr>
        <p:spPr>
          <a:xfrm>
            <a:off x="399734" y="1961451"/>
            <a:ext cx="4480560" cy="4444294"/>
          </a:xfrm>
          <a:prstGeom prst="rect">
            <a:avLst/>
          </a:prstGeom>
        </p:spPr>
        <p:txBody>
          <a:bodyPr wrap="square">
            <a:spAutoFit/>
          </a:bodyPr>
          <a:lstStyle/>
          <a:p>
            <a:pPr>
              <a:spcBef>
                <a:spcPts val="1200"/>
              </a:spcBef>
            </a:pPr>
            <a:r>
              <a:rPr lang="en-US" b="1" dirty="0" smtClean="0">
                <a:latin typeface="Arial" pitchFamily="34" charset="0"/>
                <a:cs typeface="Arial" pitchFamily="34" charset="0"/>
              </a:rPr>
              <a:t>Time Allocated:  </a:t>
            </a:r>
            <a:r>
              <a:rPr lang="en-US" dirty="0" smtClean="0">
                <a:latin typeface="Arial" pitchFamily="34" charset="0"/>
                <a:cs typeface="Arial" pitchFamily="34" charset="0"/>
              </a:rPr>
              <a:t>5 minutes</a:t>
            </a:r>
          </a:p>
          <a:p>
            <a:pPr lvl="0">
              <a:spcBef>
                <a:spcPts val="1200"/>
              </a:spcBef>
            </a:pPr>
            <a:r>
              <a:rPr lang="en-US" b="1" dirty="0">
                <a:latin typeface="Arial" pitchFamily="34" charset="0"/>
                <a:cs typeface="Arial" pitchFamily="34" charset="0"/>
              </a:rPr>
              <a:t>Environment or File: </a:t>
            </a:r>
            <a:r>
              <a:rPr lang="en-US" dirty="0" smtClean="0">
                <a:latin typeface="Arial" pitchFamily="34" charset="0"/>
                <a:cs typeface="Arial" pitchFamily="34" charset="0"/>
              </a:rPr>
              <a:t>New Class in Eclipse</a:t>
            </a:r>
            <a:endParaRPr lang="en-US" b="1" dirty="0">
              <a:latin typeface="Arial" pitchFamily="34" charset="0"/>
              <a:cs typeface="Arial" pitchFamily="34" charset="0"/>
            </a:endParaRPr>
          </a:p>
          <a:p>
            <a:pPr>
              <a:spcBef>
                <a:spcPts val="1200"/>
              </a:spcBef>
            </a:pPr>
            <a:r>
              <a:rPr lang="en-US" b="1" dirty="0" smtClean="0">
                <a:latin typeface="Arial" pitchFamily="34" charset="0"/>
                <a:cs typeface="Arial" pitchFamily="34" charset="0"/>
              </a:rPr>
              <a:t>Steps:</a:t>
            </a:r>
          </a:p>
          <a:p>
            <a:pPr marL="457200" indent="-457200">
              <a:lnSpc>
                <a:spcPct val="80000"/>
              </a:lnSpc>
              <a:buFont typeface="+mj-lt"/>
              <a:buAutoNum type="arabicPeriod"/>
            </a:pPr>
            <a:r>
              <a:rPr lang="en-US" dirty="0" smtClean="0">
                <a:latin typeface="Arial" charset="0"/>
                <a:cs typeface="Arial" charset="0"/>
              </a:rPr>
              <a:t>Create a new class: Place</a:t>
            </a:r>
          </a:p>
          <a:p>
            <a:pPr marL="914400" lvl="1" indent="-457200">
              <a:lnSpc>
                <a:spcPct val="80000"/>
              </a:lnSpc>
              <a:buFont typeface="+mj-lt"/>
              <a:buAutoNum type="alphaLcParenR"/>
            </a:pPr>
            <a:r>
              <a:rPr lang="en-US" dirty="0">
                <a:latin typeface="Arial" charset="0"/>
                <a:cs typeface="Arial" charset="0"/>
              </a:rPr>
              <a:t>D</a:t>
            </a:r>
            <a:r>
              <a:rPr lang="en-US" dirty="0" smtClean="0">
                <a:latin typeface="Arial" charset="0"/>
                <a:cs typeface="Arial" charset="0"/>
              </a:rPr>
              <a:t>eclare the following variables: Place name, Capacity, Place description, and Working hours.</a:t>
            </a:r>
          </a:p>
          <a:p>
            <a:pPr marL="914400" lvl="1" indent="-457200">
              <a:lnSpc>
                <a:spcPct val="80000"/>
              </a:lnSpc>
              <a:buFont typeface="+mj-lt"/>
              <a:buAutoNum type="alphaLcParenR"/>
            </a:pPr>
            <a:r>
              <a:rPr lang="en-US" dirty="0" smtClean="0">
                <a:latin typeface="Arial" charset="0"/>
                <a:cs typeface="Arial" charset="0"/>
              </a:rPr>
              <a:t>Create Setters and Getters for the variables</a:t>
            </a:r>
          </a:p>
          <a:p>
            <a:pPr marL="914400" lvl="1" indent="-457200">
              <a:lnSpc>
                <a:spcPct val="80000"/>
              </a:lnSpc>
              <a:buFont typeface="+mj-lt"/>
              <a:buAutoNum type="alphaLcParenR"/>
            </a:pPr>
            <a:r>
              <a:rPr lang="en-US" dirty="0" smtClean="0">
                <a:latin typeface="Arial" charset="0"/>
                <a:cs typeface="Arial" charset="0"/>
              </a:rPr>
              <a:t>Add an abstract method: showEvents</a:t>
            </a:r>
          </a:p>
          <a:p>
            <a:pPr marL="457200" indent="-457200">
              <a:lnSpc>
                <a:spcPct val="80000"/>
              </a:lnSpc>
              <a:buFont typeface="+mj-lt"/>
              <a:buAutoNum type="arabicPeriod"/>
            </a:pPr>
            <a:r>
              <a:rPr lang="en-US" dirty="0" smtClean="0">
                <a:latin typeface="Arial" charset="0"/>
                <a:cs typeface="Arial" charset="0"/>
              </a:rPr>
              <a:t>Create a new class: Building that extends Place.</a:t>
            </a:r>
          </a:p>
          <a:p>
            <a:pPr marL="914400" lvl="1" indent="-457200">
              <a:lnSpc>
                <a:spcPct val="80000"/>
              </a:lnSpc>
              <a:buFont typeface="+mj-lt"/>
              <a:buAutoNum type="alphaLcParenR"/>
            </a:pPr>
            <a:r>
              <a:rPr lang="en-US" dirty="0" smtClean="0">
                <a:latin typeface="Arial" charset="0"/>
                <a:cs typeface="Arial" charset="0"/>
              </a:rPr>
              <a:t>Add an abstract method: showArea</a:t>
            </a:r>
          </a:p>
          <a:p>
            <a:pPr marL="90487"/>
            <a:endParaRPr lang="en-US" dirty="0">
              <a:latin typeface="Arial" pitchFamily="34" charset="0"/>
              <a:cs typeface="Arial" pitchFamily="34" charset="0"/>
            </a:endParaRPr>
          </a:p>
        </p:txBody>
      </p:sp>
      <p:graphicFrame>
        <p:nvGraphicFramePr>
          <p:cNvPr id="7" name="Group 62"/>
          <p:cNvGraphicFramePr>
            <a:graphicFrameLocks noGrp="1"/>
          </p:cNvGraphicFramePr>
          <p:nvPr>
            <p:extLst>
              <p:ext uri="{D42A27DB-BD31-4B8C-83A1-F6EECF244321}">
                <p14:modId xmlns:p14="http://schemas.microsoft.com/office/powerpoint/2010/main" val="4250270337"/>
              </p:ext>
            </p:extLst>
          </p:nvPr>
        </p:nvGraphicFramePr>
        <p:xfrm>
          <a:off x="4977561" y="2128081"/>
          <a:ext cx="1924742" cy="1594289"/>
        </p:xfrm>
        <a:graphic>
          <a:graphicData uri="http://schemas.openxmlformats.org/drawingml/2006/table">
            <a:tbl>
              <a:tblPr/>
              <a:tblGrid>
                <a:gridCol w="1924742"/>
              </a:tblGrid>
              <a:tr h="2722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ea typeface="Batang" charset="-127"/>
                          <a:cs typeface="Times New Roman" pitchFamily="18" charset="0"/>
                        </a:rPr>
                        <a:t>Place</a:t>
                      </a:r>
                      <a:endParaRPr kumimoji="0" lang="en-US" sz="1800" b="0" i="0" u="none" strike="noStrike" cap="none" normalizeH="0" baseline="0" dirty="0" smtClean="0">
                        <a:ln>
                          <a:noFill/>
                        </a:ln>
                        <a:solidFill>
                          <a:schemeClr val="tx1"/>
                        </a:solidFill>
                        <a:effectLst/>
                        <a:latin typeface="Arial" charset="0"/>
                        <a:ea typeface="Batang"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768278">
                <a:tc>
                  <a:txBody>
                    <a:bodyPr/>
                    <a:lstStyle/>
                    <a:p>
                      <a:pPr marL="0" marR="0" lvl="0" indent="0" algn="l" defTabSz="914400" rtl="0" eaLnBrk="1" fontAlgn="base" latinLnBrk="0" hangingPunct="1">
                        <a:lnSpc>
                          <a:spcPct val="100000"/>
                        </a:lnSpc>
                        <a:spcBef>
                          <a:spcPct val="0"/>
                        </a:spcBef>
                        <a:spcAft>
                          <a:spcPct val="0"/>
                        </a:spcAft>
                        <a:buClrTx/>
                        <a:buSzTx/>
                        <a:buFont typeface="Calibri" pitchFamily="34" charset="0"/>
                        <a:buChar char="-"/>
                        <a:tabLst>
                          <a:tab pos="228600" algn="l"/>
                        </a:tabLst>
                      </a:pPr>
                      <a:r>
                        <a:rPr kumimoji="0" lang="en-US" sz="1300" b="1" i="1" u="none" strike="noStrike" cap="none" normalizeH="0" baseline="0" dirty="0" smtClean="0">
                          <a:ln>
                            <a:noFill/>
                          </a:ln>
                          <a:solidFill>
                            <a:schemeClr val="tx1"/>
                          </a:solidFill>
                          <a:effectLst/>
                          <a:latin typeface="Calibri" pitchFamily="34" charset="0"/>
                          <a:ea typeface="Batang" charset="-127"/>
                          <a:cs typeface="Times New Roman" pitchFamily="18" charset="0"/>
                        </a:rPr>
                        <a:t>placeName: Sting</a:t>
                      </a:r>
                      <a:endParaRPr kumimoji="0" lang="en-US" sz="1000" b="0" i="1" u="none" strike="noStrike" cap="none" normalizeH="0" baseline="0" dirty="0" smtClean="0">
                        <a:ln>
                          <a:noFill/>
                        </a:ln>
                        <a:solidFill>
                          <a:schemeClr val="tx1"/>
                        </a:solidFill>
                        <a:effectLst/>
                        <a:latin typeface="Times New Roman" pitchFamily="18" charset="0"/>
                        <a:ea typeface="Batang"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Calibri" pitchFamily="34" charset="0"/>
                        <a:buChar char="-"/>
                        <a:tabLst>
                          <a:tab pos="228600" algn="l"/>
                        </a:tabLst>
                      </a:pPr>
                      <a:r>
                        <a:rPr kumimoji="0" lang="en-US" sz="1300" b="1" i="1" u="none" strike="noStrike" cap="none" normalizeH="0" baseline="0" dirty="0" smtClean="0">
                          <a:ln>
                            <a:noFill/>
                          </a:ln>
                          <a:solidFill>
                            <a:schemeClr val="tx1"/>
                          </a:solidFill>
                          <a:effectLst/>
                          <a:latin typeface="Calibri" pitchFamily="34" charset="0"/>
                          <a:ea typeface="Batang" charset="-127"/>
                          <a:cs typeface="Times New Roman" pitchFamily="18" charset="0"/>
                        </a:rPr>
                        <a:t>capacity: int</a:t>
                      </a:r>
                    </a:p>
                    <a:p>
                      <a:pPr marL="0" marR="0" lvl="0" indent="0" algn="l" defTabSz="914400" rtl="0" eaLnBrk="0" fontAlgn="base" latinLnBrk="0" hangingPunct="0">
                        <a:lnSpc>
                          <a:spcPct val="100000"/>
                        </a:lnSpc>
                        <a:spcBef>
                          <a:spcPct val="0"/>
                        </a:spcBef>
                        <a:spcAft>
                          <a:spcPct val="0"/>
                        </a:spcAft>
                        <a:buClrTx/>
                        <a:buSzTx/>
                        <a:buFont typeface="Calibri" pitchFamily="34" charset="0"/>
                        <a:buChar char="-"/>
                        <a:tabLst>
                          <a:tab pos="228600" algn="l"/>
                        </a:tabLst>
                      </a:pPr>
                      <a:r>
                        <a:rPr kumimoji="0" lang="en-US" sz="1300" b="1" i="1" u="none" strike="noStrike" cap="none" normalizeH="0" baseline="0" dirty="0" smtClean="0">
                          <a:ln>
                            <a:noFill/>
                          </a:ln>
                          <a:solidFill>
                            <a:schemeClr val="tx1"/>
                          </a:solidFill>
                          <a:effectLst/>
                          <a:latin typeface="Calibri" pitchFamily="34" charset="0"/>
                          <a:ea typeface="Batang" charset="-127"/>
                          <a:cs typeface="Times New Roman" pitchFamily="18" charset="0"/>
                        </a:rPr>
                        <a:t>placeDescription : String</a:t>
                      </a:r>
                      <a:endParaRPr kumimoji="0" lang="en-US" sz="1000" b="0" i="1"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Calibri" pitchFamily="34" charset="0"/>
                        <a:buChar char="-"/>
                        <a:tabLst>
                          <a:tab pos="228600" algn="l"/>
                        </a:tabLst>
                      </a:pPr>
                      <a:r>
                        <a:rPr kumimoji="0" lang="en-US" sz="1300" b="1" i="1" u="none" strike="noStrike" cap="none" normalizeH="0" baseline="0" dirty="0" smtClean="0">
                          <a:ln>
                            <a:noFill/>
                          </a:ln>
                          <a:solidFill>
                            <a:schemeClr val="tx1"/>
                          </a:solidFill>
                          <a:effectLst/>
                          <a:latin typeface="Calibri" pitchFamily="34" charset="0"/>
                          <a:ea typeface="Batang" charset="-127"/>
                        </a:rPr>
                        <a:t>workingHours : int</a:t>
                      </a:r>
                      <a:endParaRPr kumimoji="0" lang="en-US" sz="1800" b="0"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34460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charset="0"/>
                        </a:rPr>
                        <a:t>+ </a:t>
                      </a:r>
                      <a:r>
                        <a:rPr kumimoji="0" lang="en-US" sz="1400" b="0" i="1" u="none" strike="noStrike" cap="none" normalizeH="0" baseline="0" dirty="0" smtClean="0">
                          <a:ln>
                            <a:noFill/>
                          </a:ln>
                          <a:solidFill>
                            <a:schemeClr val="tx1"/>
                          </a:solidFill>
                          <a:effectLst/>
                          <a:latin typeface="+mj-lt"/>
                        </a:rPr>
                        <a:t>showEvents() :void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graphicFrame>
        <p:nvGraphicFramePr>
          <p:cNvPr id="8" name="Group 63"/>
          <p:cNvGraphicFramePr>
            <a:graphicFrameLocks noGrp="1"/>
          </p:cNvGraphicFramePr>
          <p:nvPr>
            <p:extLst>
              <p:ext uri="{D42A27DB-BD31-4B8C-83A1-F6EECF244321}">
                <p14:modId xmlns:p14="http://schemas.microsoft.com/office/powerpoint/2010/main" val="2265193463"/>
              </p:ext>
            </p:extLst>
          </p:nvPr>
        </p:nvGraphicFramePr>
        <p:xfrm>
          <a:off x="4977559" y="4162872"/>
          <a:ext cx="1924735" cy="929640"/>
        </p:xfrm>
        <a:graphic>
          <a:graphicData uri="http://schemas.openxmlformats.org/drawingml/2006/table">
            <a:tbl>
              <a:tblPr/>
              <a:tblGrid>
                <a:gridCol w="1924735"/>
              </a:tblGrid>
              <a:tr h="2840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ea typeface="Batang"/>
                          <a:cs typeface="Times New Roman" pitchFamily="18" charset="0"/>
                        </a:rPr>
                        <a:t>Building</a:t>
                      </a:r>
                      <a:endParaRPr kumimoji="0" lang="en-US" sz="1800" b="0" i="0" u="none" strike="noStrike" cap="none" normalizeH="0" baseline="0" dirty="0" smtClean="0">
                        <a:ln>
                          <a:noFill/>
                        </a:ln>
                        <a:solidFill>
                          <a:schemeClr val="tx1"/>
                        </a:solidFill>
                        <a:effectLst/>
                        <a:latin typeface="Arial" charset="0"/>
                        <a:ea typeface="Batang"/>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249734">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0" i="0" u="none" strike="noStrike" cap="none" normalizeH="0" baseline="0" dirty="0" smtClean="0">
                        <a:ln>
                          <a:noFill/>
                        </a:ln>
                        <a:solidFill>
                          <a:schemeClr val="tx1"/>
                        </a:solidFill>
                        <a:effectLst/>
                        <a:latin typeface="+mn-lt"/>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21673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1" u="none" strike="noStrike" cap="none" normalizeH="0" baseline="0" dirty="0" smtClean="0">
                          <a:ln>
                            <a:noFill/>
                          </a:ln>
                          <a:solidFill>
                            <a:schemeClr val="tx1"/>
                          </a:solidFill>
                          <a:effectLst/>
                          <a:latin typeface="Calibri" pitchFamily="34" charset="0"/>
                          <a:cs typeface="Arial" charset="0"/>
                        </a:rPr>
                        <a:t>+ showArea():void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graphicFrame>
        <p:nvGraphicFramePr>
          <p:cNvPr id="9" name="Group 63"/>
          <p:cNvGraphicFramePr>
            <a:graphicFrameLocks noGrp="1"/>
          </p:cNvGraphicFramePr>
          <p:nvPr>
            <p:extLst>
              <p:ext uri="{D42A27DB-BD31-4B8C-83A1-F6EECF244321}">
                <p14:modId xmlns:p14="http://schemas.microsoft.com/office/powerpoint/2010/main" val="1414455758"/>
              </p:ext>
            </p:extLst>
          </p:nvPr>
        </p:nvGraphicFramePr>
        <p:xfrm>
          <a:off x="4963595" y="5533014"/>
          <a:ext cx="1938594" cy="1198499"/>
        </p:xfrm>
        <a:graphic>
          <a:graphicData uri="http://schemas.openxmlformats.org/drawingml/2006/table">
            <a:tbl>
              <a:tblPr/>
              <a:tblGrid>
                <a:gridCol w="1938594"/>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ea typeface="Batang"/>
                          <a:cs typeface="Times New Roman" pitchFamily="18" charset="0"/>
                        </a:rPr>
                        <a:t>Theater</a:t>
                      </a:r>
                      <a:endParaRPr kumimoji="0" lang="en-US" sz="1800" b="0" i="0" u="none" strike="noStrike" cap="none" normalizeH="0" baseline="0" dirty="0" smtClean="0">
                        <a:ln>
                          <a:noFill/>
                        </a:ln>
                        <a:solidFill>
                          <a:schemeClr val="tx1"/>
                        </a:solidFill>
                        <a:effectLst/>
                        <a:latin typeface="Arial" charset="0"/>
                        <a:ea typeface="Batang"/>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223261">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0" i="0" u="none" strike="noStrike" cap="none" normalizeH="0" baseline="0" dirty="0" smtClean="0">
                        <a:ln>
                          <a:noFill/>
                        </a:ln>
                        <a:solidFill>
                          <a:schemeClr val="tx1"/>
                        </a:solidFill>
                        <a:effectLst/>
                        <a:latin typeface="+mn-lt"/>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396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1" u="none" strike="noStrike" cap="none" normalizeH="0" baseline="0" dirty="0" smtClean="0">
                          <a:ln>
                            <a:noFill/>
                          </a:ln>
                          <a:solidFill>
                            <a:schemeClr val="tx1"/>
                          </a:solidFill>
                          <a:effectLst/>
                          <a:latin typeface="Calibri" pitchFamily="34" charset="0"/>
                          <a:cs typeface="Arial" charset="0"/>
                        </a:rPr>
                        <a:t>+ showArea(): void</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1" u="none" strike="noStrike" cap="none" normalizeH="0" baseline="0" dirty="0" smtClean="0">
                          <a:ln>
                            <a:noFill/>
                          </a:ln>
                          <a:solidFill>
                            <a:schemeClr val="tx1"/>
                          </a:solidFill>
                          <a:effectLst/>
                          <a:latin typeface="Calibri" pitchFamily="34" charset="0"/>
                          <a:cs typeface="Arial" charset="0"/>
                        </a:rPr>
                        <a:t>+ showEvents: void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sp>
        <p:nvSpPr>
          <p:cNvPr id="10" name="AutoShape 61"/>
          <p:cNvSpPr>
            <a:spLocks noChangeArrowheads="1"/>
          </p:cNvSpPr>
          <p:nvPr/>
        </p:nvSpPr>
        <p:spPr bwMode="auto">
          <a:xfrm>
            <a:off x="5760720" y="3737610"/>
            <a:ext cx="314598" cy="411480"/>
          </a:xfrm>
          <a:prstGeom prst="upArrow">
            <a:avLst>
              <a:gd name="adj1" fmla="val 0"/>
              <a:gd name="adj2" fmla="val 81486"/>
            </a:avLst>
          </a:prstGeom>
          <a:noFill/>
          <a:ln w="9525">
            <a:solidFill>
              <a:srgbClr val="000000"/>
            </a:solidFill>
            <a:miter lim="800000"/>
            <a:headEnd/>
            <a:tailEnd/>
          </a:ln>
        </p:spPr>
        <p:txBody>
          <a:bodyPr/>
          <a:lstStyle/>
          <a:p>
            <a:pPr algn="ctr"/>
            <a:endParaRPr lang="en-US" dirty="0">
              <a:latin typeface="Arial" pitchFamily="34" charset="0"/>
              <a:cs typeface="Arial" pitchFamily="34" charset="0"/>
            </a:endParaRPr>
          </a:p>
        </p:txBody>
      </p:sp>
      <p:sp>
        <p:nvSpPr>
          <p:cNvPr id="11" name="AutoShape 61"/>
          <p:cNvSpPr>
            <a:spLocks noChangeArrowheads="1"/>
          </p:cNvSpPr>
          <p:nvPr/>
        </p:nvSpPr>
        <p:spPr bwMode="auto">
          <a:xfrm>
            <a:off x="5760720" y="5109210"/>
            <a:ext cx="314598" cy="411480"/>
          </a:xfrm>
          <a:prstGeom prst="upArrow">
            <a:avLst>
              <a:gd name="adj1" fmla="val 0"/>
              <a:gd name="adj2" fmla="val 81486"/>
            </a:avLst>
          </a:prstGeom>
          <a:noFill/>
          <a:ln w="9525">
            <a:solidFill>
              <a:srgbClr val="000000"/>
            </a:solidFill>
            <a:miter lim="800000"/>
            <a:headEnd/>
            <a:tailEnd/>
          </a:ln>
        </p:spPr>
        <p:txBody>
          <a:bodyPr/>
          <a:lstStyle/>
          <a:p>
            <a:pPr algn="ctr"/>
            <a:endParaRPr lang="en-US" dirty="0">
              <a:latin typeface="Arial" pitchFamily="34" charset="0"/>
              <a:cs typeface="Arial" pitchFamily="34" charset="0"/>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35</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Non-Access Modifiers: abstract See </a:t>
            </a:r>
            <a:r>
              <a:rPr lang="en-US" dirty="0" smtClean="0"/>
              <a:t>It (2 of 2)</a:t>
            </a:r>
            <a:endParaRPr lang="en-US" dirty="0"/>
          </a:p>
        </p:txBody>
      </p:sp>
      <p:sp>
        <p:nvSpPr>
          <p:cNvPr id="5" name="Content Placeholder 4"/>
          <p:cNvSpPr txBox="1">
            <a:spLocks/>
          </p:cNvSpPr>
          <p:nvPr/>
        </p:nvSpPr>
        <p:spPr>
          <a:xfrm>
            <a:off x="474378" y="1214423"/>
            <a:ext cx="6369219" cy="1099800"/>
          </a:xfrm>
          <a:prstGeom prst="rect">
            <a:avLst/>
          </a:prstGeom>
        </p:spPr>
        <p:txBody>
          <a:bodyPr vert="horz" lIns="0" tIns="0" rIns="0" bIns="0" rtlCol="0">
            <a:noAutofit/>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00" b="1" dirty="0" smtClean="0"/>
              <a:t>Demonstration:</a:t>
            </a:r>
          </a:p>
          <a:p>
            <a:pPr marL="0" lvl="1" indent="0">
              <a:buNone/>
            </a:pPr>
            <a:r>
              <a:rPr lang="en-GB" sz="2100" dirty="0" smtClean="0"/>
              <a:t>Create classes that contain abstract </a:t>
            </a:r>
            <a:r>
              <a:rPr lang="en-GB" sz="2100" dirty="0"/>
              <a:t>methods.</a:t>
            </a:r>
          </a:p>
          <a:p>
            <a:endParaRPr lang="en-US" sz="2100" b="1" dirty="0" smtClean="0"/>
          </a:p>
        </p:txBody>
      </p:sp>
      <p:sp>
        <p:nvSpPr>
          <p:cNvPr id="6" name="Rectangle 5"/>
          <p:cNvSpPr/>
          <p:nvPr/>
        </p:nvSpPr>
        <p:spPr>
          <a:xfrm>
            <a:off x="399734" y="2103120"/>
            <a:ext cx="4480560" cy="4047262"/>
          </a:xfrm>
          <a:prstGeom prst="rect">
            <a:avLst/>
          </a:prstGeom>
        </p:spPr>
        <p:txBody>
          <a:bodyPr wrap="square">
            <a:spAutoFit/>
          </a:bodyPr>
          <a:lstStyle/>
          <a:p>
            <a:pPr>
              <a:spcBef>
                <a:spcPts val="1200"/>
              </a:spcBef>
            </a:pPr>
            <a:r>
              <a:rPr lang="en-US" sz="2100" b="1" dirty="0" smtClean="0">
                <a:latin typeface="Arial" pitchFamily="34" charset="0"/>
                <a:cs typeface="Arial" pitchFamily="34" charset="0"/>
              </a:rPr>
              <a:t>Time Allocated:  </a:t>
            </a:r>
            <a:r>
              <a:rPr lang="en-US" sz="2100" dirty="0">
                <a:latin typeface="Arial" pitchFamily="34" charset="0"/>
                <a:cs typeface="Arial" pitchFamily="34" charset="0"/>
              </a:rPr>
              <a:t>5</a:t>
            </a:r>
            <a:r>
              <a:rPr lang="en-US" sz="2100" b="1" dirty="0" smtClean="0">
                <a:latin typeface="Arial" pitchFamily="34" charset="0"/>
                <a:cs typeface="Arial" pitchFamily="34" charset="0"/>
              </a:rPr>
              <a:t> </a:t>
            </a:r>
            <a:r>
              <a:rPr lang="en-US" sz="2100" dirty="0" smtClean="0">
                <a:latin typeface="Arial" pitchFamily="34" charset="0"/>
                <a:cs typeface="Arial" pitchFamily="34" charset="0"/>
              </a:rPr>
              <a:t>minutes</a:t>
            </a:r>
          </a:p>
          <a:p>
            <a:pPr lvl="0">
              <a:spcBef>
                <a:spcPts val="1200"/>
              </a:spcBef>
            </a:pPr>
            <a:r>
              <a:rPr lang="en-US" sz="2100" b="1" dirty="0">
                <a:latin typeface="Arial" pitchFamily="34" charset="0"/>
                <a:cs typeface="Arial" pitchFamily="34" charset="0"/>
              </a:rPr>
              <a:t>Environment or File: </a:t>
            </a:r>
            <a:r>
              <a:rPr lang="en-US" sz="2100" dirty="0" smtClean="0">
                <a:latin typeface="Arial" pitchFamily="34" charset="0"/>
                <a:cs typeface="Arial" pitchFamily="34" charset="0"/>
              </a:rPr>
              <a:t>New Class in Eclipse</a:t>
            </a:r>
            <a:endParaRPr lang="en-US" sz="2100" b="1" dirty="0">
              <a:latin typeface="Arial" pitchFamily="34" charset="0"/>
              <a:cs typeface="Arial" pitchFamily="34" charset="0"/>
            </a:endParaRPr>
          </a:p>
          <a:p>
            <a:pPr>
              <a:spcBef>
                <a:spcPts val="1200"/>
              </a:spcBef>
              <a:spcAft>
                <a:spcPts val="600"/>
              </a:spcAft>
            </a:pPr>
            <a:r>
              <a:rPr lang="en-US" sz="2100" b="1" dirty="0" smtClean="0">
                <a:latin typeface="Arial" pitchFamily="34" charset="0"/>
                <a:cs typeface="Arial" pitchFamily="34" charset="0"/>
              </a:rPr>
              <a:t>Steps:</a:t>
            </a:r>
          </a:p>
          <a:p>
            <a:pPr marL="457200" indent="-457200">
              <a:lnSpc>
                <a:spcPct val="80000"/>
              </a:lnSpc>
              <a:buFont typeface="+mj-lt"/>
              <a:buAutoNum type="arabicPeriod" startAt="3"/>
            </a:pPr>
            <a:r>
              <a:rPr lang="en-US" sz="2000" dirty="0" smtClean="0">
                <a:latin typeface="Arial" charset="0"/>
                <a:cs typeface="Arial" charset="0"/>
              </a:rPr>
              <a:t>Create a new class: Theater that extends Building.</a:t>
            </a:r>
          </a:p>
          <a:p>
            <a:pPr marL="914400" lvl="1" indent="-457200">
              <a:lnSpc>
                <a:spcPct val="80000"/>
              </a:lnSpc>
              <a:buFont typeface="+mj-lt"/>
              <a:buAutoNum type="alphaLcParenR"/>
            </a:pPr>
            <a:r>
              <a:rPr lang="en-US" sz="2000" dirty="0" smtClean="0">
                <a:latin typeface="Arial" charset="0"/>
                <a:cs typeface="Arial" charset="0"/>
              </a:rPr>
              <a:t>Override the showArea method and display the size.</a:t>
            </a:r>
          </a:p>
          <a:p>
            <a:pPr marL="914400" lvl="1" indent="-457200">
              <a:lnSpc>
                <a:spcPct val="80000"/>
              </a:lnSpc>
              <a:buFont typeface="+mj-lt"/>
              <a:buAutoNum type="alphaLcParenR"/>
            </a:pPr>
            <a:r>
              <a:rPr lang="en-US" sz="2000" dirty="0" smtClean="0">
                <a:latin typeface="Arial" charset="0"/>
                <a:cs typeface="Arial" charset="0"/>
              </a:rPr>
              <a:t>Override the showEvents method to display a message ‘Events ready to be hosted !!’</a:t>
            </a:r>
          </a:p>
          <a:p>
            <a:pPr marL="457200" indent="-457200">
              <a:lnSpc>
                <a:spcPct val="80000"/>
              </a:lnSpc>
              <a:buFont typeface="+mj-lt"/>
              <a:buAutoNum type="arabicPeriod" startAt="3"/>
            </a:pPr>
            <a:r>
              <a:rPr lang="en-US" sz="2000" dirty="0" smtClean="0">
                <a:latin typeface="Arial" charset="0"/>
                <a:cs typeface="Arial" charset="0"/>
              </a:rPr>
              <a:t>Run CodingtonDemo.java.</a:t>
            </a:r>
          </a:p>
          <a:p>
            <a:pPr marL="90487"/>
            <a:endParaRPr lang="en-US" sz="2000" dirty="0">
              <a:latin typeface="Arial" pitchFamily="34" charset="0"/>
              <a:cs typeface="Arial" pitchFamily="34" charset="0"/>
            </a:endParaRPr>
          </a:p>
        </p:txBody>
      </p:sp>
      <p:graphicFrame>
        <p:nvGraphicFramePr>
          <p:cNvPr id="7" name="Group 62"/>
          <p:cNvGraphicFramePr>
            <a:graphicFrameLocks noGrp="1"/>
          </p:cNvGraphicFramePr>
          <p:nvPr>
            <p:extLst>
              <p:ext uri="{D42A27DB-BD31-4B8C-83A1-F6EECF244321}">
                <p14:modId xmlns:p14="http://schemas.microsoft.com/office/powerpoint/2010/main" val="1093650491"/>
              </p:ext>
            </p:extLst>
          </p:nvPr>
        </p:nvGraphicFramePr>
        <p:xfrm>
          <a:off x="4977561" y="2130552"/>
          <a:ext cx="1924742" cy="1594289"/>
        </p:xfrm>
        <a:graphic>
          <a:graphicData uri="http://schemas.openxmlformats.org/drawingml/2006/table">
            <a:tbl>
              <a:tblPr/>
              <a:tblGrid>
                <a:gridCol w="1924742"/>
              </a:tblGrid>
              <a:tr h="2722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ea typeface="Batang" charset="-127"/>
                          <a:cs typeface="Times New Roman" pitchFamily="18" charset="0"/>
                        </a:rPr>
                        <a:t>Place</a:t>
                      </a:r>
                      <a:endParaRPr kumimoji="0" lang="en-US" sz="1800" b="0" i="0" u="none" strike="noStrike" cap="none" normalizeH="0" baseline="0" dirty="0" smtClean="0">
                        <a:ln>
                          <a:noFill/>
                        </a:ln>
                        <a:solidFill>
                          <a:schemeClr val="tx1"/>
                        </a:solidFill>
                        <a:effectLst/>
                        <a:latin typeface="Arial" charset="0"/>
                        <a:ea typeface="Batang"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768278">
                <a:tc>
                  <a:txBody>
                    <a:bodyPr/>
                    <a:lstStyle/>
                    <a:p>
                      <a:pPr marL="0" marR="0" lvl="0" indent="0" algn="l" defTabSz="914400" rtl="0" eaLnBrk="1" fontAlgn="base" latinLnBrk="0" hangingPunct="1">
                        <a:lnSpc>
                          <a:spcPct val="100000"/>
                        </a:lnSpc>
                        <a:spcBef>
                          <a:spcPct val="0"/>
                        </a:spcBef>
                        <a:spcAft>
                          <a:spcPct val="0"/>
                        </a:spcAft>
                        <a:buClrTx/>
                        <a:buSzTx/>
                        <a:buFont typeface="Calibri" pitchFamily="34" charset="0"/>
                        <a:buChar char="-"/>
                        <a:tabLst>
                          <a:tab pos="228600" algn="l"/>
                        </a:tabLst>
                      </a:pPr>
                      <a:r>
                        <a:rPr kumimoji="0" lang="en-US" sz="1300" b="1" i="1" u="none" strike="noStrike" cap="none" normalizeH="0" baseline="0" dirty="0" smtClean="0">
                          <a:ln>
                            <a:noFill/>
                          </a:ln>
                          <a:solidFill>
                            <a:schemeClr val="tx1"/>
                          </a:solidFill>
                          <a:effectLst/>
                          <a:latin typeface="Calibri" pitchFamily="34" charset="0"/>
                          <a:ea typeface="Batang" charset="-127"/>
                          <a:cs typeface="Times New Roman" pitchFamily="18" charset="0"/>
                        </a:rPr>
                        <a:t>placeName: Sting</a:t>
                      </a:r>
                      <a:endParaRPr kumimoji="0" lang="en-US" sz="1000" b="0" i="1" u="none" strike="noStrike" cap="none" normalizeH="0" baseline="0" dirty="0" smtClean="0">
                        <a:ln>
                          <a:noFill/>
                        </a:ln>
                        <a:solidFill>
                          <a:schemeClr val="tx1"/>
                        </a:solidFill>
                        <a:effectLst/>
                        <a:latin typeface="Times New Roman" pitchFamily="18" charset="0"/>
                        <a:ea typeface="Batang"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Calibri" pitchFamily="34" charset="0"/>
                        <a:buChar char="-"/>
                        <a:tabLst>
                          <a:tab pos="228600" algn="l"/>
                        </a:tabLst>
                      </a:pPr>
                      <a:r>
                        <a:rPr kumimoji="0" lang="en-US" sz="1300" b="1" i="1" u="none" strike="noStrike" cap="none" normalizeH="0" baseline="0" dirty="0" smtClean="0">
                          <a:ln>
                            <a:noFill/>
                          </a:ln>
                          <a:solidFill>
                            <a:schemeClr val="tx1"/>
                          </a:solidFill>
                          <a:effectLst/>
                          <a:latin typeface="Calibri" pitchFamily="34" charset="0"/>
                          <a:ea typeface="Batang" charset="-127"/>
                          <a:cs typeface="Times New Roman" pitchFamily="18" charset="0"/>
                        </a:rPr>
                        <a:t>capacity: int</a:t>
                      </a:r>
                    </a:p>
                    <a:p>
                      <a:pPr marL="0" marR="0" lvl="0" indent="0" algn="l" defTabSz="914400" rtl="0" eaLnBrk="0" fontAlgn="base" latinLnBrk="0" hangingPunct="0">
                        <a:lnSpc>
                          <a:spcPct val="100000"/>
                        </a:lnSpc>
                        <a:spcBef>
                          <a:spcPct val="0"/>
                        </a:spcBef>
                        <a:spcAft>
                          <a:spcPct val="0"/>
                        </a:spcAft>
                        <a:buClrTx/>
                        <a:buSzTx/>
                        <a:buFont typeface="Calibri" pitchFamily="34" charset="0"/>
                        <a:buChar char="-"/>
                        <a:tabLst>
                          <a:tab pos="228600" algn="l"/>
                        </a:tabLst>
                      </a:pPr>
                      <a:r>
                        <a:rPr kumimoji="0" lang="en-US" sz="1300" b="1" i="1" u="none" strike="noStrike" cap="none" normalizeH="0" baseline="0" dirty="0" smtClean="0">
                          <a:ln>
                            <a:noFill/>
                          </a:ln>
                          <a:solidFill>
                            <a:schemeClr val="tx1"/>
                          </a:solidFill>
                          <a:effectLst/>
                          <a:latin typeface="Calibri" pitchFamily="34" charset="0"/>
                          <a:ea typeface="Batang" charset="-127"/>
                          <a:cs typeface="Times New Roman" pitchFamily="18" charset="0"/>
                        </a:rPr>
                        <a:t>placeDescription : String</a:t>
                      </a:r>
                      <a:endParaRPr kumimoji="0" lang="en-US" sz="1000" b="0" i="1"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Calibri" pitchFamily="34" charset="0"/>
                        <a:buChar char="-"/>
                        <a:tabLst>
                          <a:tab pos="228600" algn="l"/>
                        </a:tabLst>
                      </a:pPr>
                      <a:r>
                        <a:rPr kumimoji="0" lang="en-US" sz="1300" b="1" i="1" u="none" strike="noStrike" cap="none" normalizeH="0" baseline="0" dirty="0" smtClean="0">
                          <a:ln>
                            <a:noFill/>
                          </a:ln>
                          <a:solidFill>
                            <a:schemeClr val="tx1"/>
                          </a:solidFill>
                          <a:effectLst/>
                          <a:latin typeface="Calibri" pitchFamily="34" charset="0"/>
                          <a:ea typeface="Batang" charset="-127"/>
                        </a:rPr>
                        <a:t>workingHours : int</a:t>
                      </a:r>
                      <a:endParaRPr kumimoji="0" lang="en-US" sz="1800" b="0"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34460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charset="0"/>
                        </a:rPr>
                        <a:t>+ </a:t>
                      </a:r>
                      <a:r>
                        <a:rPr kumimoji="0" lang="en-US" sz="1400" b="0" i="1" u="none" strike="noStrike" cap="none" normalizeH="0" baseline="0" dirty="0" smtClean="0">
                          <a:ln>
                            <a:noFill/>
                          </a:ln>
                          <a:solidFill>
                            <a:schemeClr val="tx1"/>
                          </a:solidFill>
                          <a:effectLst/>
                          <a:latin typeface="+mj-lt"/>
                        </a:rPr>
                        <a:t>showEvents() :void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graphicFrame>
        <p:nvGraphicFramePr>
          <p:cNvPr id="8" name="Group 63"/>
          <p:cNvGraphicFramePr>
            <a:graphicFrameLocks noGrp="1"/>
          </p:cNvGraphicFramePr>
          <p:nvPr>
            <p:extLst>
              <p:ext uri="{D42A27DB-BD31-4B8C-83A1-F6EECF244321}">
                <p14:modId xmlns:p14="http://schemas.microsoft.com/office/powerpoint/2010/main" val="3388120342"/>
              </p:ext>
            </p:extLst>
          </p:nvPr>
        </p:nvGraphicFramePr>
        <p:xfrm>
          <a:off x="4977559" y="4160520"/>
          <a:ext cx="1924735" cy="929640"/>
        </p:xfrm>
        <a:graphic>
          <a:graphicData uri="http://schemas.openxmlformats.org/drawingml/2006/table">
            <a:tbl>
              <a:tblPr/>
              <a:tblGrid>
                <a:gridCol w="1924735"/>
              </a:tblGrid>
              <a:tr h="2840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ea typeface="Batang"/>
                          <a:cs typeface="Times New Roman" pitchFamily="18" charset="0"/>
                        </a:rPr>
                        <a:t>Building</a:t>
                      </a:r>
                      <a:endParaRPr kumimoji="0" lang="en-US" sz="1800" b="0" i="0" u="none" strike="noStrike" cap="none" normalizeH="0" baseline="0" dirty="0" smtClean="0">
                        <a:ln>
                          <a:noFill/>
                        </a:ln>
                        <a:solidFill>
                          <a:schemeClr val="tx1"/>
                        </a:solidFill>
                        <a:effectLst/>
                        <a:latin typeface="Arial" charset="0"/>
                        <a:ea typeface="Batang"/>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249734">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0" i="0" u="none" strike="noStrike" cap="none" normalizeH="0" baseline="0" dirty="0" smtClean="0">
                        <a:ln>
                          <a:noFill/>
                        </a:ln>
                        <a:solidFill>
                          <a:schemeClr val="tx1"/>
                        </a:solidFill>
                        <a:effectLst/>
                        <a:latin typeface="+mn-lt"/>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21673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1" u="none" strike="noStrike" cap="none" normalizeH="0" baseline="0" dirty="0" smtClean="0">
                          <a:ln>
                            <a:noFill/>
                          </a:ln>
                          <a:solidFill>
                            <a:schemeClr val="tx1"/>
                          </a:solidFill>
                          <a:effectLst/>
                          <a:latin typeface="Calibri" pitchFamily="34" charset="0"/>
                          <a:cs typeface="Arial" charset="0"/>
                        </a:rPr>
                        <a:t>+ showArea():void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graphicFrame>
        <p:nvGraphicFramePr>
          <p:cNvPr id="9" name="Group 63"/>
          <p:cNvGraphicFramePr>
            <a:graphicFrameLocks noGrp="1"/>
          </p:cNvGraphicFramePr>
          <p:nvPr>
            <p:extLst>
              <p:ext uri="{D42A27DB-BD31-4B8C-83A1-F6EECF244321}">
                <p14:modId xmlns:p14="http://schemas.microsoft.com/office/powerpoint/2010/main" val="2646500640"/>
              </p:ext>
            </p:extLst>
          </p:nvPr>
        </p:nvGraphicFramePr>
        <p:xfrm>
          <a:off x="4963595" y="5532120"/>
          <a:ext cx="1938594" cy="1198499"/>
        </p:xfrm>
        <a:graphic>
          <a:graphicData uri="http://schemas.openxmlformats.org/drawingml/2006/table">
            <a:tbl>
              <a:tblPr/>
              <a:tblGrid>
                <a:gridCol w="1938594"/>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ea typeface="Batang"/>
                          <a:cs typeface="Times New Roman" pitchFamily="18" charset="0"/>
                        </a:rPr>
                        <a:t>Theater</a:t>
                      </a:r>
                      <a:endParaRPr kumimoji="0" lang="en-US" sz="1800" b="0" i="0" u="none" strike="noStrike" cap="none" normalizeH="0" baseline="0" dirty="0" smtClean="0">
                        <a:ln>
                          <a:noFill/>
                        </a:ln>
                        <a:solidFill>
                          <a:schemeClr val="tx1"/>
                        </a:solidFill>
                        <a:effectLst/>
                        <a:latin typeface="Arial" charset="0"/>
                        <a:ea typeface="Batang"/>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223261">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0" i="0" u="none" strike="noStrike" cap="none" normalizeH="0" baseline="0" dirty="0" smtClean="0">
                        <a:ln>
                          <a:noFill/>
                        </a:ln>
                        <a:solidFill>
                          <a:schemeClr val="tx1"/>
                        </a:solidFill>
                        <a:effectLst/>
                        <a:latin typeface="+mn-lt"/>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396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1" u="none" strike="noStrike" cap="none" normalizeH="0" baseline="0" dirty="0" smtClean="0">
                          <a:ln>
                            <a:noFill/>
                          </a:ln>
                          <a:solidFill>
                            <a:schemeClr val="tx1"/>
                          </a:solidFill>
                          <a:effectLst/>
                          <a:latin typeface="Calibri" pitchFamily="34" charset="0"/>
                          <a:cs typeface="Arial" charset="0"/>
                        </a:rPr>
                        <a:t>+ showArea(): void</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1" u="none" strike="noStrike" cap="none" normalizeH="0" baseline="0" dirty="0" smtClean="0">
                          <a:ln>
                            <a:noFill/>
                          </a:ln>
                          <a:solidFill>
                            <a:schemeClr val="tx1"/>
                          </a:solidFill>
                          <a:effectLst/>
                          <a:latin typeface="Calibri" pitchFamily="34" charset="0"/>
                          <a:cs typeface="Arial" charset="0"/>
                        </a:rPr>
                        <a:t>+ showEvents: void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sp>
        <p:nvSpPr>
          <p:cNvPr id="10" name="AutoShape 61"/>
          <p:cNvSpPr>
            <a:spLocks noChangeArrowheads="1"/>
          </p:cNvSpPr>
          <p:nvPr/>
        </p:nvSpPr>
        <p:spPr bwMode="auto">
          <a:xfrm>
            <a:off x="5760720" y="3739896"/>
            <a:ext cx="314598" cy="411480"/>
          </a:xfrm>
          <a:prstGeom prst="upArrow">
            <a:avLst>
              <a:gd name="adj1" fmla="val 0"/>
              <a:gd name="adj2" fmla="val 81486"/>
            </a:avLst>
          </a:prstGeom>
          <a:noFill/>
          <a:ln w="9525">
            <a:solidFill>
              <a:srgbClr val="000000"/>
            </a:solidFill>
            <a:miter lim="800000"/>
            <a:headEnd/>
            <a:tailEnd/>
          </a:ln>
        </p:spPr>
        <p:txBody>
          <a:bodyPr/>
          <a:lstStyle/>
          <a:p>
            <a:pPr algn="ctr"/>
            <a:endParaRPr lang="en-US" dirty="0">
              <a:latin typeface="Arial" pitchFamily="34" charset="0"/>
              <a:cs typeface="Arial" pitchFamily="34" charset="0"/>
            </a:endParaRPr>
          </a:p>
        </p:txBody>
      </p:sp>
      <p:sp>
        <p:nvSpPr>
          <p:cNvPr id="11" name="AutoShape 61"/>
          <p:cNvSpPr>
            <a:spLocks noChangeArrowheads="1"/>
          </p:cNvSpPr>
          <p:nvPr/>
        </p:nvSpPr>
        <p:spPr bwMode="auto">
          <a:xfrm>
            <a:off x="5760720" y="5111496"/>
            <a:ext cx="314598" cy="411480"/>
          </a:xfrm>
          <a:prstGeom prst="upArrow">
            <a:avLst>
              <a:gd name="adj1" fmla="val 0"/>
              <a:gd name="adj2" fmla="val 81486"/>
            </a:avLst>
          </a:prstGeom>
          <a:noFill/>
          <a:ln w="9525">
            <a:solidFill>
              <a:srgbClr val="000000"/>
            </a:solidFill>
            <a:miter lim="800000"/>
            <a:headEnd/>
            <a:tailEnd/>
          </a:ln>
        </p:spPr>
        <p:txBody>
          <a:bodyPr/>
          <a:lstStyle/>
          <a:p>
            <a:pPr algn="ctr"/>
            <a:endParaRPr lang="en-US" dirty="0">
              <a:latin typeface="Arial" pitchFamily="34" charset="0"/>
              <a:cs typeface="Arial" pitchFamily="34" charset="0"/>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36</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extLst>
      <p:ext uri="{BB962C8B-B14F-4D97-AF65-F5344CB8AC3E}">
        <p14:creationId xmlns:p14="http://schemas.microsoft.com/office/powerpoint/2010/main" val="773382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Interfaces: Overview</a:t>
            </a:r>
            <a:endParaRPr lang="en-US" dirty="0"/>
          </a:p>
        </p:txBody>
      </p:sp>
      <p:sp>
        <p:nvSpPr>
          <p:cNvPr id="6" name="Round Diagonal Corner Rectangle 5"/>
          <p:cNvSpPr/>
          <p:nvPr/>
        </p:nvSpPr>
        <p:spPr>
          <a:xfrm>
            <a:off x="2870791" y="1423755"/>
            <a:ext cx="5779723" cy="1696816"/>
          </a:xfrm>
          <a:prstGeom prst="round2Diag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62063"/>
            <a:r>
              <a:rPr lang="en-US" sz="2200" dirty="0" smtClean="0">
                <a:solidFill>
                  <a:schemeClr val="tx1"/>
                </a:solidFill>
                <a:latin typeface="Arial" pitchFamily="34" charset="0"/>
                <a:cs typeface="Arial" pitchFamily="34" charset="0"/>
              </a:rPr>
              <a:t>A pure abstract class.</a:t>
            </a:r>
          </a:p>
        </p:txBody>
      </p:sp>
      <p:sp>
        <p:nvSpPr>
          <p:cNvPr id="9" name="Round Diagonal Corner Rectangle 8"/>
          <p:cNvSpPr/>
          <p:nvPr/>
        </p:nvSpPr>
        <p:spPr>
          <a:xfrm>
            <a:off x="2870791" y="3379262"/>
            <a:ext cx="5779723" cy="1744281"/>
          </a:xfrm>
          <a:prstGeom prst="round2Diag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a:r>
              <a:rPr lang="en-US" sz="2200" dirty="0" smtClean="0">
                <a:solidFill>
                  <a:schemeClr val="tx1"/>
                </a:solidFill>
                <a:latin typeface="Arial" pitchFamily="34" charset="0"/>
                <a:cs typeface="Arial" pitchFamily="34" charset="0"/>
              </a:rPr>
              <a:t>Specifies a set of method(s) that an implementing class needs to override.</a:t>
            </a:r>
          </a:p>
          <a:p>
            <a:r>
              <a:rPr lang="en-US" sz="2200" dirty="0" smtClean="0">
                <a:solidFill>
                  <a:schemeClr val="tx1"/>
                </a:solidFill>
                <a:latin typeface="Arial" pitchFamily="34" charset="0"/>
                <a:cs typeface="Arial" pitchFamily="34" charset="0"/>
              </a:rPr>
              <a:t>	</a:t>
            </a:r>
          </a:p>
          <a:p>
            <a:pPr marL="174625"/>
            <a:r>
              <a:rPr lang="en-US" sz="2200" dirty="0" smtClean="0">
                <a:solidFill>
                  <a:schemeClr val="tx1"/>
                </a:solidFill>
                <a:latin typeface="Arial" pitchFamily="34" charset="0"/>
                <a:cs typeface="Arial" pitchFamily="34" charset="0"/>
              </a:rPr>
              <a:t>Defines </a:t>
            </a:r>
            <a:r>
              <a:rPr lang="en-US" sz="2200" u="sng" dirty="0" smtClean="0">
                <a:solidFill>
                  <a:schemeClr val="tx1"/>
                </a:solidFill>
                <a:latin typeface="Arial" pitchFamily="34" charset="0"/>
                <a:cs typeface="Arial" pitchFamily="34" charset="0"/>
              </a:rPr>
              <a:t>what</a:t>
            </a:r>
            <a:r>
              <a:rPr lang="en-US" sz="2200" dirty="0" smtClean="0">
                <a:solidFill>
                  <a:schemeClr val="tx1"/>
                </a:solidFill>
                <a:latin typeface="Arial" pitchFamily="34" charset="0"/>
                <a:cs typeface="Arial" pitchFamily="34" charset="0"/>
              </a:rPr>
              <a:t> a class can do. </a:t>
            </a:r>
            <a:endParaRPr lang="en-US" sz="2200" dirty="0">
              <a:solidFill>
                <a:schemeClr val="tx1"/>
              </a:solidFill>
              <a:latin typeface="Arial" pitchFamily="34" charset="0"/>
              <a:cs typeface="Arial" pitchFamily="34" charset="0"/>
            </a:endParaRPr>
          </a:p>
          <a:p>
            <a:pPr marL="174625"/>
            <a:r>
              <a:rPr lang="en-US" sz="2200" dirty="0" smtClean="0">
                <a:solidFill>
                  <a:schemeClr val="tx1"/>
                </a:solidFill>
                <a:latin typeface="Arial" pitchFamily="34" charset="0"/>
                <a:cs typeface="Arial" pitchFamily="34" charset="0"/>
              </a:rPr>
              <a:t>Does not define </a:t>
            </a:r>
            <a:r>
              <a:rPr lang="en-US" sz="2200" u="sng" dirty="0" smtClean="0">
                <a:solidFill>
                  <a:schemeClr val="tx1"/>
                </a:solidFill>
                <a:latin typeface="Arial" pitchFamily="34" charset="0"/>
                <a:cs typeface="Arial" pitchFamily="34" charset="0"/>
              </a:rPr>
              <a:t>how</a:t>
            </a:r>
            <a:r>
              <a:rPr lang="en-US" sz="2200" dirty="0" smtClean="0">
                <a:solidFill>
                  <a:schemeClr val="tx1"/>
                </a:solidFill>
                <a:latin typeface="Arial" pitchFamily="34" charset="0"/>
                <a:cs typeface="Arial" pitchFamily="34" charset="0"/>
              </a:rPr>
              <a:t> the class will do it.</a:t>
            </a:r>
          </a:p>
        </p:txBody>
      </p:sp>
      <p:sp>
        <p:nvSpPr>
          <p:cNvPr id="11" name="Rounded Rectangle 10"/>
          <p:cNvSpPr/>
          <p:nvPr/>
        </p:nvSpPr>
        <p:spPr>
          <a:xfrm>
            <a:off x="449944" y="1423751"/>
            <a:ext cx="2148114" cy="1740364"/>
          </a:xfrm>
          <a:prstGeom prst="roundRect">
            <a:avLst/>
          </a:prstGeom>
          <a:solidFill>
            <a:srgbClr val="BB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bg1"/>
              </a:solidFill>
              <a:latin typeface="Arial" pitchFamily="34" charset="0"/>
              <a:cs typeface="Arial" pitchFamily="34" charset="0"/>
            </a:endParaRPr>
          </a:p>
        </p:txBody>
      </p:sp>
      <p:sp>
        <p:nvSpPr>
          <p:cNvPr id="12" name="Rounded Rectangle 11"/>
          <p:cNvSpPr/>
          <p:nvPr/>
        </p:nvSpPr>
        <p:spPr>
          <a:xfrm>
            <a:off x="449944" y="3383794"/>
            <a:ext cx="2148114" cy="1754263"/>
          </a:xfrm>
          <a:prstGeom prst="roundRect">
            <a:avLst/>
          </a:prstGeom>
          <a:solidFill>
            <a:srgbClr val="BB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bg1"/>
              </a:solidFill>
              <a:latin typeface="Arial" pitchFamily="34" charset="0"/>
              <a:cs typeface="Arial" pitchFamily="34" charset="0"/>
            </a:endParaRPr>
          </a:p>
        </p:txBody>
      </p:sp>
      <p:sp>
        <p:nvSpPr>
          <p:cNvPr id="7" name="TextBox 6"/>
          <p:cNvSpPr txBox="1"/>
          <p:nvPr/>
        </p:nvSpPr>
        <p:spPr>
          <a:xfrm>
            <a:off x="540403" y="1805803"/>
            <a:ext cx="1998921" cy="830997"/>
          </a:xfrm>
          <a:prstGeom prst="rect">
            <a:avLst/>
          </a:prstGeom>
          <a:noFill/>
        </p:spPr>
        <p:txBody>
          <a:bodyPr wrap="square" rtlCol="0">
            <a:spAutoFit/>
          </a:bodyPr>
          <a:lstStyle/>
          <a:p>
            <a:pPr lvl="0" algn="ctr"/>
            <a:r>
              <a:rPr lang="en-US" sz="2400" dirty="0" smtClean="0">
                <a:solidFill>
                  <a:prstClr val="white"/>
                </a:solidFill>
                <a:latin typeface="Arial" pitchFamily="34" charset="0"/>
                <a:cs typeface="Arial" pitchFamily="34" charset="0"/>
              </a:rPr>
              <a:t>What is an interface?</a:t>
            </a:r>
          </a:p>
        </p:txBody>
      </p:sp>
      <p:sp>
        <p:nvSpPr>
          <p:cNvPr id="10" name="TextBox 9"/>
          <p:cNvSpPr txBox="1"/>
          <p:nvPr/>
        </p:nvSpPr>
        <p:spPr>
          <a:xfrm>
            <a:off x="525889" y="3649578"/>
            <a:ext cx="1998921" cy="1200329"/>
          </a:xfrm>
          <a:prstGeom prst="rect">
            <a:avLst/>
          </a:prstGeom>
          <a:noFill/>
        </p:spPr>
        <p:txBody>
          <a:bodyPr wrap="square" rtlCol="0">
            <a:spAutoFit/>
          </a:bodyPr>
          <a:lstStyle/>
          <a:p>
            <a:pPr lvl="0" algn="ctr"/>
            <a:r>
              <a:rPr lang="en-US" sz="2400" dirty="0" smtClean="0">
                <a:solidFill>
                  <a:prstClr val="white"/>
                </a:solidFill>
                <a:latin typeface="Arial" pitchFamily="34" charset="0"/>
                <a:cs typeface="Arial" pitchFamily="34" charset="0"/>
              </a:rPr>
              <a:t>What is the role of an interface?</a:t>
            </a: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37</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Keyword and Modifiers</a:t>
            </a:r>
            <a:endParaRPr lang="en-US" dirty="0"/>
          </a:p>
        </p:txBody>
      </p:sp>
      <p:sp>
        <p:nvSpPr>
          <p:cNvPr id="3" name="Rounded Rectangle 2"/>
          <p:cNvSpPr/>
          <p:nvPr/>
        </p:nvSpPr>
        <p:spPr>
          <a:xfrm>
            <a:off x="449944" y="1423751"/>
            <a:ext cx="2148114" cy="1740364"/>
          </a:xfrm>
          <a:prstGeom prst="roundRect">
            <a:avLst/>
          </a:prstGeom>
          <a:solidFill>
            <a:srgbClr val="BB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bg1"/>
              </a:solidFill>
              <a:latin typeface="Arial" pitchFamily="34" charset="0"/>
              <a:cs typeface="Arial" pitchFamily="34" charset="0"/>
            </a:endParaRPr>
          </a:p>
        </p:txBody>
      </p:sp>
      <p:sp>
        <p:nvSpPr>
          <p:cNvPr id="4" name="Round Diagonal Corner Rectangle 3"/>
          <p:cNvSpPr/>
          <p:nvPr/>
        </p:nvSpPr>
        <p:spPr>
          <a:xfrm>
            <a:off x="2870791" y="1423755"/>
            <a:ext cx="5779724" cy="1695003"/>
          </a:xfrm>
          <a:prstGeom prst="round2Diag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1775"/>
            <a:r>
              <a:rPr lang="en-US" sz="2000" dirty="0" smtClean="0">
                <a:solidFill>
                  <a:schemeClr val="tx1"/>
                </a:solidFill>
                <a:latin typeface="Arial" pitchFamily="34" charset="0"/>
                <a:cs typeface="Arial" pitchFamily="34" charset="0"/>
              </a:rPr>
              <a:t>Interfaces are implemented using the keyword ‘implements’.</a:t>
            </a:r>
          </a:p>
        </p:txBody>
      </p:sp>
      <p:sp>
        <p:nvSpPr>
          <p:cNvPr id="5" name="TextBox 4"/>
          <p:cNvSpPr txBox="1"/>
          <p:nvPr/>
        </p:nvSpPr>
        <p:spPr>
          <a:xfrm>
            <a:off x="598461" y="1709940"/>
            <a:ext cx="1998921" cy="1200329"/>
          </a:xfrm>
          <a:prstGeom prst="rect">
            <a:avLst/>
          </a:prstGeom>
          <a:noFill/>
        </p:spPr>
        <p:txBody>
          <a:bodyPr wrap="square" rtlCol="0">
            <a:spAutoFit/>
          </a:bodyPr>
          <a:lstStyle/>
          <a:p>
            <a:pPr lvl="0" algn="ctr"/>
            <a:r>
              <a:rPr lang="en-US" sz="2400" dirty="0" smtClean="0">
                <a:solidFill>
                  <a:prstClr val="white"/>
                </a:solidFill>
                <a:latin typeface="Arial" pitchFamily="34" charset="0"/>
                <a:cs typeface="Arial" pitchFamily="34" charset="0"/>
              </a:rPr>
              <a:t>How do you implement interfaces?</a:t>
            </a:r>
          </a:p>
        </p:txBody>
      </p:sp>
      <p:sp>
        <p:nvSpPr>
          <p:cNvPr id="6" name="Rounded Rectangle 5"/>
          <p:cNvSpPr/>
          <p:nvPr/>
        </p:nvSpPr>
        <p:spPr>
          <a:xfrm>
            <a:off x="449944" y="3383794"/>
            <a:ext cx="2148114" cy="1754263"/>
          </a:xfrm>
          <a:prstGeom prst="roundRect">
            <a:avLst/>
          </a:prstGeom>
          <a:solidFill>
            <a:srgbClr val="BB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bg1"/>
              </a:solidFill>
              <a:latin typeface="Arial" pitchFamily="34" charset="0"/>
              <a:cs typeface="Arial" pitchFamily="34" charset="0"/>
            </a:endParaRPr>
          </a:p>
        </p:txBody>
      </p:sp>
      <p:sp>
        <p:nvSpPr>
          <p:cNvPr id="7" name="Round Diagonal Corner Rectangle 6"/>
          <p:cNvSpPr/>
          <p:nvPr/>
        </p:nvSpPr>
        <p:spPr>
          <a:xfrm>
            <a:off x="2870791" y="3383798"/>
            <a:ext cx="5779724" cy="1741730"/>
          </a:xfrm>
          <a:prstGeom prst="round2Diag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a:r>
              <a:rPr lang="en-US" sz="2000" dirty="0" smtClean="0">
                <a:solidFill>
                  <a:schemeClr val="tx1"/>
                </a:solidFill>
                <a:latin typeface="Arial" pitchFamily="34" charset="0"/>
                <a:cs typeface="Arial" pitchFamily="34" charset="0"/>
              </a:rPr>
              <a:t>Interface variables are implicitly marked as public </a:t>
            </a:r>
            <a:r>
              <a:rPr lang="en-US" sz="2000" u="sng" dirty="0" smtClean="0">
                <a:solidFill>
                  <a:schemeClr val="tx1"/>
                </a:solidFill>
                <a:latin typeface="Arial" pitchFamily="34" charset="0"/>
                <a:cs typeface="Arial" pitchFamily="34" charset="0"/>
              </a:rPr>
              <a:t>final static</a:t>
            </a:r>
            <a:r>
              <a:rPr lang="en-US" sz="2000" dirty="0" smtClean="0">
                <a:solidFill>
                  <a:schemeClr val="tx1"/>
                </a:solidFill>
                <a:latin typeface="Arial" pitchFamily="34" charset="0"/>
                <a:cs typeface="Arial" pitchFamily="34" charset="0"/>
              </a:rPr>
              <a:t>.</a:t>
            </a:r>
          </a:p>
          <a:p>
            <a:pPr marL="174625"/>
            <a:endParaRPr lang="en-US" sz="2000" dirty="0" smtClean="0">
              <a:solidFill>
                <a:schemeClr val="tx1"/>
              </a:solidFill>
              <a:latin typeface="Arial" pitchFamily="34" charset="0"/>
              <a:cs typeface="Arial" pitchFamily="34" charset="0"/>
            </a:endParaRPr>
          </a:p>
          <a:p>
            <a:pPr marL="174625"/>
            <a:r>
              <a:rPr lang="en-US" sz="2000" dirty="0" smtClean="0">
                <a:solidFill>
                  <a:schemeClr val="tx1"/>
                </a:solidFill>
                <a:latin typeface="Arial" pitchFamily="34" charset="0"/>
                <a:cs typeface="Arial" pitchFamily="34" charset="0"/>
              </a:rPr>
              <a:t>Interface methods are implicitly marked as public </a:t>
            </a:r>
            <a:r>
              <a:rPr lang="en-US" sz="2000" u="sng" dirty="0" smtClean="0">
                <a:solidFill>
                  <a:schemeClr val="tx1"/>
                </a:solidFill>
                <a:latin typeface="Arial" pitchFamily="34" charset="0"/>
                <a:cs typeface="Arial" pitchFamily="34" charset="0"/>
              </a:rPr>
              <a:t>abstract</a:t>
            </a:r>
            <a:r>
              <a:rPr lang="en-US" sz="2000" dirty="0" smtClean="0">
                <a:solidFill>
                  <a:schemeClr val="tx1"/>
                </a:solidFill>
                <a:latin typeface="Arial" pitchFamily="34" charset="0"/>
                <a:cs typeface="Arial" pitchFamily="34" charset="0"/>
              </a:rPr>
              <a:t>.</a:t>
            </a:r>
          </a:p>
        </p:txBody>
      </p:sp>
      <p:sp>
        <p:nvSpPr>
          <p:cNvPr id="8" name="TextBox 7"/>
          <p:cNvSpPr txBox="1"/>
          <p:nvPr/>
        </p:nvSpPr>
        <p:spPr>
          <a:xfrm>
            <a:off x="569433" y="3655469"/>
            <a:ext cx="1998921" cy="1200329"/>
          </a:xfrm>
          <a:prstGeom prst="rect">
            <a:avLst/>
          </a:prstGeom>
          <a:noFill/>
        </p:spPr>
        <p:txBody>
          <a:bodyPr wrap="square" rtlCol="0">
            <a:spAutoFit/>
          </a:bodyPr>
          <a:lstStyle/>
          <a:p>
            <a:pPr lvl="0" algn="ctr"/>
            <a:r>
              <a:rPr lang="en-US" sz="2400" dirty="0" smtClean="0">
                <a:solidFill>
                  <a:prstClr val="white"/>
                </a:solidFill>
                <a:latin typeface="Arial" pitchFamily="34" charset="0"/>
                <a:cs typeface="Arial" pitchFamily="34" charset="0"/>
              </a:rPr>
              <a:t>Modifiers for variables and methods</a:t>
            </a:r>
          </a:p>
        </p:txBody>
      </p:sp>
      <p:sp>
        <p:nvSpPr>
          <p:cNvPr id="10" name="TextBox 9"/>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38</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Rules</a:t>
            </a:r>
            <a:endParaRPr lang="en-US" dirty="0"/>
          </a:p>
        </p:txBody>
      </p:sp>
      <p:sp>
        <p:nvSpPr>
          <p:cNvPr id="3" name="Rounded Rectangle 2"/>
          <p:cNvSpPr/>
          <p:nvPr/>
        </p:nvSpPr>
        <p:spPr>
          <a:xfrm>
            <a:off x="976030" y="1656548"/>
            <a:ext cx="6811374" cy="3528746"/>
          </a:xfrm>
          <a:prstGeom prst="round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smtClean="0">
                <a:solidFill>
                  <a:schemeClr val="tx1"/>
                </a:solidFill>
                <a:latin typeface="Arial" pitchFamily="34" charset="0"/>
                <a:cs typeface="Arial" pitchFamily="34" charset="0"/>
              </a:rPr>
              <a:t>Rules</a:t>
            </a:r>
            <a:endParaRPr lang="en-US" sz="2000" b="1" dirty="0" smtClean="0">
              <a:solidFill>
                <a:schemeClr val="tx1"/>
              </a:solidFill>
              <a:latin typeface="Arial" pitchFamily="34" charset="0"/>
              <a:cs typeface="Arial" pitchFamily="34" charset="0"/>
            </a:endParaRPr>
          </a:p>
          <a:p>
            <a:pPr algn="ctr"/>
            <a:endParaRPr lang="en-US" sz="2000" b="1" dirty="0" smtClean="0">
              <a:solidFill>
                <a:schemeClr val="tx1"/>
              </a:solidFill>
              <a:latin typeface="Arial" pitchFamily="34" charset="0"/>
              <a:cs typeface="Arial" pitchFamily="34" charset="0"/>
            </a:endParaRPr>
          </a:p>
          <a:p>
            <a:pPr marL="274320" indent="-274320">
              <a:buFont typeface="Arial" pitchFamily="34" charset="0"/>
              <a:buChar char="•"/>
            </a:pPr>
            <a:r>
              <a:rPr lang="en-US" sz="2000" dirty="0" smtClean="0">
                <a:solidFill>
                  <a:schemeClr val="tx1"/>
                </a:solidFill>
                <a:latin typeface="Arial" pitchFamily="34" charset="0"/>
                <a:cs typeface="Arial" pitchFamily="34" charset="0"/>
              </a:rPr>
              <a:t>A class can implement several interfaces.</a:t>
            </a:r>
          </a:p>
          <a:p>
            <a:pPr marL="274320" indent="-274320">
              <a:buFont typeface="Arial" pitchFamily="34" charset="0"/>
              <a:buChar char="•"/>
            </a:pPr>
            <a:endParaRPr lang="en-US" sz="2000" dirty="0" smtClean="0">
              <a:solidFill>
                <a:schemeClr val="tx1"/>
              </a:solidFill>
              <a:latin typeface="Arial" pitchFamily="34" charset="0"/>
              <a:cs typeface="Arial" pitchFamily="34" charset="0"/>
            </a:endParaRPr>
          </a:p>
          <a:p>
            <a:pPr marL="274320" indent="-274320">
              <a:buFont typeface="Arial" pitchFamily="34" charset="0"/>
              <a:buChar char="•"/>
            </a:pPr>
            <a:r>
              <a:rPr lang="en-US" sz="2000" dirty="0" smtClean="0">
                <a:solidFill>
                  <a:schemeClr val="tx1"/>
                </a:solidFill>
                <a:latin typeface="Arial" pitchFamily="34" charset="0"/>
                <a:cs typeface="Arial" pitchFamily="34" charset="0"/>
              </a:rPr>
              <a:t>An interface can extend several interfaces.</a:t>
            </a:r>
          </a:p>
          <a:p>
            <a:pPr marL="274320" indent="-274320">
              <a:buFont typeface="Arial" pitchFamily="34" charset="0"/>
              <a:buChar char="•"/>
            </a:pPr>
            <a:endParaRPr lang="en-US" sz="2000" dirty="0" smtClean="0">
              <a:solidFill>
                <a:schemeClr val="tx1"/>
              </a:solidFill>
              <a:latin typeface="Arial" pitchFamily="34" charset="0"/>
              <a:cs typeface="Arial" pitchFamily="34" charset="0"/>
            </a:endParaRPr>
          </a:p>
          <a:p>
            <a:pPr marL="274320" indent="-274320">
              <a:buFont typeface="Arial" pitchFamily="34" charset="0"/>
              <a:buChar char="•"/>
            </a:pPr>
            <a:r>
              <a:rPr lang="en-US" sz="2000" dirty="0" smtClean="0">
                <a:solidFill>
                  <a:schemeClr val="tx1"/>
                </a:solidFill>
                <a:latin typeface="Arial" pitchFamily="34" charset="0"/>
                <a:cs typeface="Arial" pitchFamily="34" charset="0"/>
              </a:rPr>
              <a:t>An interface can be declared as a reference variable.</a:t>
            </a:r>
          </a:p>
          <a:p>
            <a:pPr marL="274320" indent="-274320">
              <a:buFont typeface="Arial" pitchFamily="34" charset="0"/>
              <a:buChar char="•"/>
            </a:pPr>
            <a:endParaRPr lang="en-US" sz="2000" dirty="0" smtClean="0">
              <a:solidFill>
                <a:schemeClr val="tx1"/>
              </a:solidFill>
              <a:latin typeface="Arial" pitchFamily="34" charset="0"/>
              <a:cs typeface="Arial" pitchFamily="34" charset="0"/>
            </a:endParaRPr>
          </a:p>
          <a:p>
            <a:pPr marL="274320" indent="-274320">
              <a:buFont typeface="Arial" pitchFamily="34" charset="0"/>
              <a:buChar char="•"/>
            </a:pPr>
            <a:r>
              <a:rPr lang="en-US" sz="2000" dirty="0" smtClean="0">
                <a:solidFill>
                  <a:schemeClr val="tx1"/>
                </a:solidFill>
                <a:latin typeface="Arial" pitchFamily="34" charset="0"/>
                <a:cs typeface="Arial" pitchFamily="34" charset="0"/>
              </a:rPr>
              <a:t>An interface cannot be instantiated.</a:t>
            </a:r>
          </a:p>
        </p:txBody>
      </p:sp>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39</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See </a:t>
            </a:r>
            <a:r>
              <a:rPr lang="en-US" dirty="0" smtClean="0"/>
              <a:t>It (1 of 3)</a:t>
            </a:r>
            <a:endParaRPr lang="en-US" dirty="0"/>
          </a:p>
        </p:txBody>
      </p:sp>
      <p:sp>
        <p:nvSpPr>
          <p:cNvPr id="80" name="Content Placeholder 4"/>
          <p:cNvSpPr>
            <a:spLocks noGrp="1"/>
          </p:cNvSpPr>
          <p:nvPr>
            <p:ph idx="1"/>
          </p:nvPr>
        </p:nvSpPr>
        <p:spPr>
          <a:xfrm>
            <a:off x="365760" y="1214423"/>
            <a:ext cx="6369219" cy="1099800"/>
          </a:xfrm>
        </p:spPr>
        <p:txBody>
          <a:bodyPr>
            <a:noAutofit/>
          </a:bodyPr>
          <a:lstStyle/>
          <a:p>
            <a:pPr>
              <a:spcBef>
                <a:spcPts val="0"/>
              </a:spcBef>
            </a:pPr>
            <a:r>
              <a:rPr lang="en-US" sz="2200" b="1" dirty="0" smtClean="0"/>
              <a:t>Demonstration</a:t>
            </a:r>
            <a:r>
              <a:rPr lang="en-US" sz="2100" b="1" dirty="0" smtClean="0"/>
              <a:t>:</a:t>
            </a:r>
          </a:p>
          <a:p>
            <a:pPr>
              <a:spcBef>
                <a:spcPts val="0"/>
              </a:spcBef>
            </a:pPr>
            <a:r>
              <a:rPr lang="en-US" dirty="0"/>
              <a:t>Demonstrate how to </a:t>
            </a:r>
            <a:r>
              <a:rPr lang="en-US" dirty="0" smtClean="0"/>
              <a:t>create an interface.</a:t>
            </a:r>
            <a:endParaRPr lang="en-US" sz="2800" dirty="0"/>
          </a:p>
          <a:p>
            <a:endParaRPr lang="en-US" sz="2100" b="1" dirty="0" smtClean="0"/>
          </a:p>
        </p:txBody>
      </p:sp>
      <p:sp>
        <p:nvSpPr>
          <p:cNvPr id="81" name="Rectangle 80"/>
          <p:cNvSpPr/>
          <p:nvPr/>
        </p:nvSpPr>
        <p:spPr>
          <a:xfrm>
            <a:off x="274320" y="2377440"/>
            <a:ext cx="4553174" cy="3539430"/>
          </a:xfrm>
          <a:prstGeom prst="rect">
            <a:avLst/>
          </a:prstGeom>
        </p:spPr>
        <p:txBody>
          <a:bodyPr wrap="square">
            <a:spAutoFit/>
          </a:bodyPr>
          <a:lstStyle/>
          <a:p>
            <a:pPr>
              <a:spcBef>
                <a:spcPts val="1200"/>
              </a:spcBef>
            </a:pPr>
            <a:r>
              <a:rPr lang="en-US" sz="2100" b="1" dirty="0" smtClean="0">
                <a:latin typeface="Arial" pitchFamily="34" charset="0"/>
                <a:cs typeface="Arial" pitchFamily="34" charset="0"/>
              </a:rPr>
              <a:t>Time Allocated: </a:t>
            </a:r>
            <a:r>
              <a:rPr lang="en-US" sz="2100" dirty="0" smtClean="0">
                <a:latin typeface="Arial" pitchFamily="34" charset="0"/>
                <a:cs typeface="Arial" pitchFamily="34" charset="0"/>
              </a:rPr>
              <a:t>2 minutes</a:t>
            </a:r>
          </a:p>
          <a:p>
            <a:pPr lvl="0">
              <a:spcBef>
                <a:spcPts val="1200"/>
              </a:spcBef>
            </a:pPr>
            <a:r>
              <a:rPr lang="en-US" sz="2100" b="1" dirty="0" smtClean="0">
                <a:latin typeface="Arial" pitchFamily="34" charset="0"/>
                <a:cs typeface="Arial" pitchFamily="34" charset="0"/>
              </a:rPr>
              <a:t>Environment or File: </a:t>
            </a:r>
            <a:r>
              <a:rPr lang="en-US" sz="2100" dirty="0" smtClean="0">
                <a:latin typeface="Arial" pitchFamily="34" charset="0"/>
                <a:cs typeface="Arial" pitchFamily="34" charset="0"/>
              </a:rPr>
              <a:t>New Interface in Eclipse</a:t>
            </a:r>
            <a:endParaRPr lang="en-US" sz="2100" b="1" dirty="0" smtClean="0">
              <a:latin typeface="Arial" pitchFamily="34" charset="0"/>
              <a:cs typeface="Arial" pitchFamily="34" charset="0"/>
            </a:endParaRPr>
          </a:p>
          <a:p>
            <a:pPr>
              <a:spcBef>
                <a:spcPts val="1200"/>
              </a:spcBef>
            </a:pPr>
            <a:r>
              <a:rPr lang="en-US" sz="2100" b="1" dirty="0" smtClean="0">
                <a:latin typeface="Arial" pitchFamily="34" charset="0"/>
                <a:cs typeface="Arial" pitchFamily="34" charset="0"/>
              </a:rPr>
              <a:t>Steps:</a:t>
            </a:r>
          </a:p>
          <a:p>
            <a:pPr marL="547687" indent="-457200">
              <a:buFont typeface="+mj-lt"/>
              <a:buAutoNum type="arabicPeriod"/>
            </a:pPr>
            <a:r>
              <a:rPr lang="en-US" sz="2000" dirty="0" smtClean="0">
                <a:latin typeface="Arial" pitchFamily="34" charset="0"/>
                <a:cs typeface="Arial" pitchFamily="34" charset="0"/>
              </a:rPr>
              <a:t>In the module 10 package </a:t>
            </a:r>
            <a:r>
              <a:rPr lang="en-US" sz="2000" dirty="0">
                <a:latin typeface="Arial" pitchFamily="34" charset="0"/>
                <a:cs typeface="Arial" pitchFamily="34" charset="0"/>
              </a:rPr>
              <a:t>c</a:t>
            </a:r>
            <a:r>
              <a:rPr lang="en-US" sz="2000" dirty="0" smtClean="0">
                <a:latin typeface="Arial" pitchFamily="34" charset="0"/>
                <a:cs typeface="Arial" pitchFamily="34" charset="0"/>
              </a:rPr>
              <a:t>reate a new interface: Shape</a:t>
            </a:r>
          </a:p>
          <a:p>
            <a:pPr marL="547687" indent="-457200">
              <a:buFont typeface="+mj-lt"/>
              <a:buAutoNum type="arabicPeriod"/>
            </a:pPr>
            <a:r>
              <a:rPr lang="en-US" sz="2000" dirty="0" smtClean="0">
                <a:latin typeface="Arial" pitchFamily="34" charset="0"/>
                <a:cs typeface="Arial" pitchFamily="34" charset="0"/>
              </a:rPr>
              <a:t>Declare the variable PI and initialize to 3.14</a:t>
            </a:r>
          </a:p>
          <a:p>
            <a:pPr marL="547687" indent="-457200">
              <a:buFont typeface="+mj-lt"/>
              <a:buAutoNum type="arabicPeriod"/>
            </a:pPr>
            <a:r>
              <a:rPr lang="en-US" sz="2000" dirty="0" smtClean="0">
                <a:latin typeface="Arial" pitchFamily="34" charset="0"/>
                <a:cs typeface="Arial" pitchFamily="34" charset="0"/>
              </a:rPr>
              <a:t>Add the calculateArea and calculatePerimeter methods</a:t>
            </a:r>
          </a:p>
        </p:txBody>
      </p:sp>
      <p:graphicFrame>
        <p:nvGraphicFramePr>
          <p:cNvPr id="83" name="Group 44"/>
          <p:cNvGraphicFramePr>
            <a:graphicFrameLocks noGrp="1"/>
          </p:cNvGraphicFramePr>
          <p:nvPr>
            <p:extLst>
              <p:ext uri="{D42A27DB-BD31-4B8C-83A1-F6EECF244321}">
                <p14:modId xmlns:p14="http://schemas.microsoft.com/office/powerpoint/2010/main" val="1254095835"/>
              </p:ext>
            </p:extLst>
          </p:nvPr>
        </p:nvGraphicFramePr>
        <p:xfrm>
          <a:off x="4883727" y="4526280"/>
          <a:ext cx="4077749" cy="2097024"/>
        </p:xfrm>
        <a:graphic>
          <a:graphicData uri="http://schemas.openxmlformats.org/drawingml/2006/table">
            <a:tbl>
              <a:tblPr/>
              <a:tblGrid>
                <a:gridCol w="4077749"/>
              </a:tblGrid>
              <a:tr h="4127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alibri" pitchFamily="34" charset="0"/>
                          <a:ea typeface="Batang" charset="-127"/>
                          <a:cs typeface="Times New Roman" pitchFamily="18" charset="0"/>
                        </a:rPr>
                        <a:t>Rectangle</a:t>
                      </a:r>
                      <a:endParaRPr kumimoji="0" lang="en-US" sz="2400" b="0" i="0" u="none" strike="noStrike" cap="none" normalizeH="0" baseline="0" dirty="0" smtClean="0">
                        <a:ln>
                          <a:noFill/>
                        </a:ln>
                        <a:solidFill>
                          <a:schemeClr val="tx1"/>
                        </a:solidFill>
                        <a:effectLst/>
                        <a:latin typeface="Arial" charset="0"/>
                        <a:ea typeface="Batang"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0">
                <a:tc>
                  <a:txBody>
                    <a:bodyPr/>
                    <a:lstStyle/>
                    <a:p>
                      <a:pPr marL="0" marR="0" lvl="0" indent="0" algn="l" defTabSz="914400" rtl="0" eaLnBrk="0" fontAlgn="base" latinLnBrk="0" hangingPunct="0">
                        <a:lnSpc>
                          <a:spcPct val="100000"/>
                        </a:lnSpc>
                        <a:spcBef>
                          <a:spcPct val="20000"/>
                        </a:spcBef>
                        <a:spcAft>
                          <a:spcPct val="0"/>
                        </a:spcAft>
                        <a:buClrTx/>
                        <a:buSzTx/>
                        <a:buFontTx/>
                        <a:buChar char="-"/>
                        <a:tabLst/>
                      </a:pPr>
                      <a:r>
                        <a:rPr kumimoji="0" lang="en-US" sz="1600" b="1" i="1" u="none" strike="noStrike" cap="none" normalizeH="0" baseline="0" dirty="0" smtClean="0">
                          <a:ln>
                            <a:noFill/>
                          </a:ln>
                          <a:solidFill>
                            <a:schemeClr val="tx1"/>
                          </a:solidFill>
                          <a:effectLst/>
                          <a:latin typeface="Calibri" pitchFamily="34" charset="0"/>
                          <a:cs typeface="Arial" charset="0"/>
                        </a:rPr>
                        <a:t>Length: double</a:t>
                      </a:r>
                    </a:p>
                    <a:p>
                      <a:pPr marL="0" marR="0" lvl="0" indent="0" algn="l" defTabSz="914400" rtl="0" eaLnBrk="0" fontAlgn="base" latinLnBrk="0" hangingPunct="0">
                        <a:lnSpc>
                          <a:spcPct val="100000"/>
                        </a:lnSpc>
                        <a:spcBef>
                          <a:spcPct val="20000"/>
                        </a:spcBef>
                        <a:spcAft>
                          <a:spcPct val="0"/>
                        </a:spcAft>
                        <a:buClrTx/>
                        <a:buSzTx/>
                        <a:buFontTx/>
                        <a:buChar char="-"/>
                        <a:tabLst/>
                      </a:pPr>
                      <a:r>
                        <a:rPr kumimoji="0" lang="en-US" sz="1600" b="1" i="1" u="none" strike="noStrike" cap="none" normalizeH="0" baseline="0" dirty="0" smtClean="0">
                          <a:ln>
                            <a:noFill/>
                          </a:ln>
                          <a:solidFill>
                            <a:schemeClr val="tx1"/>
                          </a:solidFill>
                          <a:effectLst/>
                          <a:latin typeface="Calibri" pitchFamily="34" charset="0"/>
                          <a:cs typeface="Arial" charset="0"/>
                        </a:rPr>
                        <a:t>breadth: double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1" u="none" strike="noStrike" cap="none" normalizeH="0" baseline="0" dirty="0" smtClean="0">
                          <a:ln>
                            <a:noFill/>
                          </a:ln>
                          <a:solidFill>
                            <a:schemeClr val="tx1"/>
                          </a:solidFill>
                          <a:effectLst/>
                          <a:latin typeface="Calibri" pitchFamily="34" charset="0"/>
                          <a:cs typeface="Arial" charset="0"/>
                        </a:rPr>
                        <a:t>+ </a:t>
                      </a:r>
                      <a:r>
                        <a:rPr kumimoji="0" lang="en-US" sz="1600" b="1" i="1" u="none" strike="noStrike" cap="none" normalizeH="0" baseline="0" dirty="0" smtClean="0">
                          <a:ln>
                            <a:noFill/>
                          </a:ln>
                          <a:solidFill>
                            <a:schemeClr val="tx1"/>
                          </a:solidFill>
                          <a:effectLst/>
                          <a:latin typeface="Calibri" pitchFamily="34" charset="0"/>
                          <a:cs typeface="Arial" charset="0"/>
                        </a:rPr>
                        <a:t>Rectangle(double length, double breadth)</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1" u="none" strike="noStrike" cap="none" normalizeH="0" baseline="0" dirty="0" smtClean="0">
                          <a:ln>
                            <a:noFill/>
                          </a:ln>
                          <a:solidFill>
                            <a:schemeClr val="tx1"/>
                          </a:solidFill>
                          <a:effectLst/>
                          <a:latin typeface="Calibri" pitchFamily="34" charset="0"/>
                          <a:cs typeface="Arial" charset="0"/>
                        </a:rPr>
                        <a:t>+ calculateArea(): double</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1" u="none" strike="noStrike" cap="none" normalizeH="0" baseline="0" dirty="0" smtClean="0">
                          <a:ln>
                            <a:noFill/>
                          </a:ln>
                          <a:solidFill>
                            <a:schemeClr val="tx1"/>
                          </a:solidFill>
                          <a:effectLst/>
                          <a:latin typeface="Calibri" pitchFamily="34" charset="0"/>
                          <a:cs typeface="Arial" charset="0"/>
                        </a:rPr>
                        <a:t>+ calculatePerimeter(): double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grpSp>
        <p:nvGrpSpPr>
          <p:cNvPr id="11" name="Group 10"/>
          <p:cNvGrpSpPr/>
          <p:nvPr/>
        </p:nvGrpSpPr>
        <p:grpSpPr>
          <a:xfrm>
            <a:off x="6766560" y="4034106"/>
            <a:ext cx="365760" cy="512064"/>
            <a:chOff x="4438996" y="3765182"/>
            <a:chExt cx="299259" cy="607311"/>
          </a:xfrm>
        </p:grpSpPr>
        <p:sp>
          <p:nvSpPr>
            <p:cNvPr id="12" name="Flowchart: Extract 11"/>
            <p:cNvSpPr/>
            <p:nvPr/>
          </p:nvSpPr>
          <p:spPr>
            <a:xfrm>
              <a:off x="4438996" y="3765182"/>
              <a:ext cx="299259" cy="241552"/>
            </a:xfrm>
            <a:prstGeom prst="flowChartExtra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a:stCxn id="12" idx="2"/>
            </p:cNvCxnSpPr>
            <p:nvPr/>
          </p:nvCxnSpPr>
          <p:spPr>
            <a:xfrm>
              <a:off x="4588626" y="4006734"/>
              <a:ext cx="0" cy="36575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aphicFrame>
        <p:nvGraphicFramePr>
          <p:cNvPr id="14" name="Group 39"/>
          <p:cNvGraphicFramePr>
            <a:graphicFrameLocks noGrp="1"/>
          </p:cNvGraphicFramePr>
          <p:nvPr>
            <p:extLst>
              <p:ext uri="{D42A27DB-BD31-4B8C-83A1-F6EECF244321}">
                <p14:modId xmlns:p14="http://schemas.microsoft.com/office/powerpoint/2010/main" val="3017901917"/>
              </p:ext>
            </p:extLst>
          </p:nvPr>
        </p:nvGraphicFramePr>
        <p:xfrm>
          <a:off x="5345289" y="2704267"/>
          <a:ext cx="3154624" cy="1310640"/>
        </p:xfrm>
        <a:graphic>
          <a:graphicData uri="http://schemas.openxmlformats.org/drawingml/2006/table">
            <a:tbl>
              <a:tblPr/>
              <a:tblGrid>
                <a:gridCol w="3154624"/>
              </a:tblGrid>
              <a:tr h="393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Batang" charset="-127"/>
                          <a:cs typeface="Times New Roman" pitchFamily="18" charset="0"/>
                        </a:rPr>
                        <a:t>Shape</a:t>
                      </a:r>
                      <a:endParaRPr kumimoji="0" lang="en-US" sz="1800" b="0" i="0" u="none" strike="noStrike" cap="none" normalizeH="0" baseline="0" dirty="0" smtClean="0">
                        <a:ln>
                          <a:noFill/>
                        </a:ln>
                        <a:solidFill>
                          <a:schemeClr val="tx1"/>
                        </a:solidFill>
                        <a:effectLst/>
                        <a:latin typeface="Arial" charset="0"/>
                        <a:ea typeface="Batang"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328493">
                <a:tc>
                  <a:txBody>
                    <a:bodyPr/>
                    <a:lstStyle/>
                    <a:p>
                      <a:pPr marL="0" marR="0" lvl="0" indent="0" algn="l" defTabSz="914400" rtl="0" eaLnBrk="1" fontAlgn="base" latinLnBrk="0" hangingPunct="1">
                        <a:lnSpc>
                          <a:spcPct val="100000"/>
                        </a:lnSpc>
                        <a:spcBef>
                          <a:spcPct val="0"/>
                        </a:spcBef>
                        <a:spcAft>
                          <a:spcPct val="0"/>
                        </a:spcAft>
                        <a:buClrTx/>
                        <a:buSzTx/>
                        <a:buFont typeface="Calibri" pitchFamily="34" charset="0"/>
                        <a:buNone/>
                        <a:tabLst>
                          <a:tab pos="228600" algn="l"/>
                        </a:tabLst>
                        <a:defRPr/>
                      </a:pPr>
                      <a:r>
                        <a:rPr kumimoji="0" lang="en-US" sz="1600" b="1" i="1" u="none" strike="noStrike" cap="none" normalizeH="0" baseline="0" dirty="0" smtClean="0">
                          <a:ln>
                            <a:noFill/>
                          </a:ln>
                          <a:solidFill>
                            <a:schemeClr val="tx1"/>
                          </a:solidFill>
                          <a:effectLst/>
                          <a:latin typeface="Calibri" pitchFamily="34" charset="0"/>
                          <a:cs typeface="Arial" charset="0"/>
                        </a:rPr>
                        <a:t>PI:  double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534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Calibri" pitchFamily="34" charset="0"/>
                          <a:cs typeface="Arial" charset="0"/>
                        </a:rPr>
                        <a:t>+ </a:t>
                      </a:r>
                      <a:r>
                        <a:rPr kumimoji="0" lang="en-US" sz="1600" b="1" i="1" u="none" strike="noStrike" cap="none" normalizeH="0" baseline="0" dirty="0" smtClean="0">
                          <a:ln>
                            <a:noFill/>
                          </a:ln>
                          <a:solidFill>
                            <a:schemeClr val="tx1"/>
                          </a:solidFill>
                          <a:effectLst/>
                          <a:latin typeface="Calibri" pitchFamily="34" charset="0"/>
                          <a:cs typeface="Arial" charset="0"/>
                        </a:rPr>
                        <a:t>calculateArea(): double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Calibri" pitchFamily="34" charset="0"/>
                          <a:cs typeface="Arial" charset="0"/>
                        </a:rPr>
                        <a:t>+ calculatePerimeter(): double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40</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Key Terms</a:t>
            </a:r>
            <a:endParaRPr lang="en-US" dirty="0"/>
          </a:p>
        </p:txBody>
      </p:sp>
      <p:sp>
        <p:nvSpPr>
          <p:cNvPr id="9" name="Rectangle 8"/>
          <p:cNvSpPr/>
          <p:nvPr/>
        </p:nvSpPr>
        <p:spPr>
          <a:xfrm>
            <a:off x="535214" y="5409071"/>
            <a:ext cx="8153400" cy="707886"/>
          </a:xfrm>
          <a:prstGeom prst="rect">
            <a:avLst/>
          </a:prstGeom>
        </p:spPr>
        <p:txBody>
          <a:bodyPr wrap="square">
            <a:spAutoFit/>
          </a:bodyPr>
          <a:lstStyle/>
          <a:p>
            <a:pPr marL="0" lvl="1">
              <a:defRPr/>
            </a:pPr>
            <a:r>
              <a:rPr lang="en-US" sz="2000" b="1" dirty="0" smtClean="0">
                <a:latin typeface="Arial" pitchFamily="34" charset="0"/>
                <a:cs typeface="Arial" pitchFamily="34" charset="0"/>
              </a:rPr>
              <a:t>Note</a:t>
            </a:r>
            <a:r>
              <a:rPr lang="en-US" sz="2000" dirty="0" smtClean="0">
                <a:latin typeface="Arial" pitchFamily="34" charset="0"/>
                <a:cs typeface="Arial" pitchFamily="34" charset="0"/>
              </a:rPr>
              <a:t>: The </a:t>
            </a:r>
            <a:r>
              <a:rPr lang="en-GB" sz="2000" dirty="0" smtClean="0">
                <a:latin typeface="Arial" pitchFamily="34" charset="0"/>
                <a:cs typeface="Arial" pitchFamily="34" charset="0"/>
              </a:rPr>
              <a:t>Inheritance relationship is described as an ‘</a:t>
            </a:r>
            <a:r>
              <a:rPr lang="en-GB" sz="2000" b="1" dirty="0" smtClean="0">
                <a:latin typeface="Arial" pitchFamily="34" charset="0"/>
                <a:cs typeface="Arial" pitchFamily="34" charset="0"/>
              </a:rPr>
              <a:t>is-a’</a:t>
            </a:r>
            <a:r>
              <a:rPr lang="en-GB" sz="2000" dirty="0" smtClean="0">
                <a:latin typeface="Arial" pitchFamily="34" charset="0"/>
                <a:cs typeface="Arial" pitchFamily="34" charset="0"/>
              </a:rPr>
              <a:t> relationship between two classes.</a:t>
            </a:r>
            <a:endParaRPr lang="en-US" sz="2000" dirty="0" smtClean="0">
              <a:latin typeface="Arial" pitchFamily="34" charset="0"/>
              <a:cs typeface="Arial" pitchFamily="34" charset="0"/>
            </a:endParaRPr>
          </a:p>
        </p:txBody>
      </p:sp>
      <p:sp>
        <p:nvSpPr>
          <p:cNvPr id="12" name="Rounded Rectangle 11"/>
          <p:cNvSpPr/>
          <p:nvPr/>
        </p:nvSpPr>
        <p:spPr>
          <a:xfrm>
            <a:off x="493484" y="1393370"/>
            <a:ext cx="2179169" cy="1567543"/>
          </a:xfrm>
          <a:prstGeom prst="roundRect">
            <a:avLst/>
          </a:prstGeom>
          <a:solidFill>
            <a:srgbClr val="BB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400" dirty="0" smtClean="0">
              <a:solidFill>
                <a:prstClr val="white"/>
              </a:solidFill>
              <a:latin typeface="Arial" pitchFamily="34" charset="0"/>
              <a:cs typeface="Arial" pitchFamily="34" charset="0"/>
            </a:endParaRPr>
          </a:p>
          <a:p>
            <a:pPr lvl="0" algn="ctr"/>
            <a:r>
              <a:rPr lang="en-US" sz="2400" dirty="0" smtClean="0">
                <a:solidFill>
                  <a:prstClr val="white"/>
                </a:solidFill>
                <a:latin typeface="Arial" pitchFamily="34" charset="0"/>
                <a:cs typeface="Arial" pitchFamily="34" charset="0"/>
              </a:rPr>
              <a:t>Parent Class </a:t>
            </a:r>
            <a:r>
              <a:rPr lang="en-US" dirty="0" smtClean="0">
                <a:solidFill>
                  <a:prstClr val="white"/>
                </a:solidFill>
                <a:latin typeface="Arial" pitchFamily="34" charset="0"/>
                <a:cs typeface="Arial" pitchFamily="34" charset="0"/>
              </a:rPr>
              <a:t>(Also Base and Super Class)</a:t>
            </a:r>
          </a:p>
          <a:p>
            <a:pPr algn="ctr"/>
            <a:endParaRPr lang="en-US" sz="2400" dirty="0" smtClean="0">
              <a:solidFill>
                <a:schemeClr val="bg1"/>
              </a:solidFill>
              <a:latin typeface="Arial" pitchFamily="34" charset="0"/>
              <a:cs typeface="Arial" pitchFamily="34" charset="0"/>
            </a:endParaRPr>
          </a:p>
        </p:txBody>
      </p:sp>
      <p:sp>
        <p:nvSpPr>
          <p:cNvPr id="13" name="Rounded Rectangle 12"/>
          <p:cNvSpPr/>
          <p:nvPr/>
        </p:nvSpPr>
        <p:spPr>
          <a:xfrm>
            <a:off x="478970" y="3160059"/>
            <a:ext cx="2179169" cy="1571593"/>
          </a:xfrm>
          <a:prstGeom prst="roundRect">
            <a:avLst/>
          </a:prstGeom>
          <a:solidFill>
            <a:srgbClr val="BB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400" dirty="0" smtClean="0">
              <a:solidFill>
                <a:prstClr val="white"/>
              </a:solidFill>
              <a:latin typeface="Arial" pitchFamily="34" charset="0"/>
              <a:cs typeface="Arial" pitchFamily="34" charset="0"/>
            </a:endParaRPr>
          </a:p>
          <a:p>
            <a:pPr lvl="0" algn="ctr"/>
            <a:r>
              <a:rPr lang="en-US" sz="2400" dirty="0" smtClean="0">
                <a:solidFill>
                  <a:prstClr val="white"/>
                </a:solidFill>
                <a:latin typeface="Arial" pitchFamily="34" charset="0"/>
                <a:cs typeface="Arial" pitchFamily="34" charset="0"/>
              </a:rPr>
              <a:t>Child Class </a:t>
            </a:r>
            <a:r>
              <a:rPr lang="en-US" dirty="0" smtClean="0">
                <a:solidFill>
                  <a:prstClr val="white"/>
                </a:solidFill>
                <a:latin typeface="Arial" pitchFamily="34" charset="0"/>
                <a:cs typeface="Arial" pitchFamily="34" charset="0"/>
              </a:rPr>
              <a:t>(Also Derived and Sub Class)</a:t>
            </a:r>
          </a:p>
          <a:p>
            <a:pPr algn="ctr"/>
            <a:endParaRPr lang="en-US" sz="2400" dirty="0" smtClean="0">
              <a:solidFill>
                <a:schemeClr val="bg1"/>
              </a:solidFill>
              <a:latin typeface="Arial" pitchFamily="34" charset="0"/>
              <a:cs typeface="Arial" pitchFamily="34" charset="0"/>
            </a:endParaRPr>
          </a:p>
        </p:txBody>
      </p:sp>
      <p:sp>
        <p:nvSpPr>
          <p:cNvPr id="14" name="Round Diagonal Corner Rectangle 13"/>
          <p:cNvSpPr/>
          <p:nvPr/>
        </p:nvSpPr>
        <p:spPr>
          <a:xfrm>
            <a:off x="2870791" y="1422400"/>
            <a:ext cx="5605552" cy="1553028"/>
          </a:xfrm>
          <a:prstGeom prst="round2Diag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95288"/>
            <a:endParaRPr lang="en-US" sz="2000" dirty="0" smtClean="0">
              <a:solidFill>
                <a:schemeClr val="tx1"/>
              </a:solidFill>
              <a:latin typeface="Arial" pitchFamily="34" charset="0"/>
              <a:cs typeface="Arial" pitchFamily="34" charset="0"/>
            </a:endParaRPr>
          </a:p>
          <a:p>
            <a:pPr marL="395288"/>
            <a:r>
              <a:rPr lang="en-US" sz="2000" dirty="0" smtClean="0">
                <a:solidFill>
                  <a:schemeClr val="tx1"/>
                </a:solidFill>
                <a:latin typeface="Arial" pitchFamily="34" charset="0"/>
                <a:cs typeface="Arial" pitchFamily="34" charset="0"/>
              </a:rPr>
              <a:t>A class from which another class is derived.</a:t>
            </a:r>
          </a:p>
          <a:p>
            <a:endParaRPr lang="en-US" sz="2000" dirty="0" smtClean="0">
              <a:solidFill>
                <a:schemeClr val="tx1"/>
              </a:solidFill>
              <a:latin typeface="Arial" pitchFamily="34" charset="0"/>
              <a:cs typeface="Arial" pitchFamily="34" charset="0"/>
            </a:endParaRPr>
          </a:p>
        </p:txBody>
      </p:sp>
      <p:sp>
        <p:nvSpPr>
          <p:cNvPr id="15" name="Round Diagonal Corner Rectangle 14"/>
          <p:cNvSpPr/>
          <p:nvPr/>
        </p:nvSpPr>
        <p:spPr>
          <a:xfrm>
            <a:off x="2841763" y="3149598"/>
            <a:ext cx="5605552" cy="1553029"/>
          </a:xfrm>
          <a:prstGeom prst="round2Diag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0288"/>
            <a:r>
              <a:rPr lang="en-US" sz="2000" dirty="0">
                <a:solidFill>
                  <a:schemeClr val="tx1"/>
                </a:solidFill>
                <a:latin typeface="Arial" pitchFamily="34" charset="0"/>
                <a:cs typeface="Arial" pitchFamily="34" charset="0"/>
              </a:rPr>
              <a:t>T</a:t>
            </a:r>
            <a:r>
              <a:rPr lang="en-US" sz="2000" dirty="0" smtClean="0">
                <a:solidFill>
                  <a:schemeClr val="tx1"/>
                </a:solidFill>
                <a:latin typeface="Arial" pitchFamily="34" charset="0"/>
                <a:cs typeface="Arial" pitchFamily="34" charset="0"/>
              </a:rPr>
              <a:t>he derived class.</a:t>
            </a: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5</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See </a:t>
            </a:r>
            <a:r>
              <a:rPr lang="en-US" dirty="0" smtClean="0"/>
              <a:t>It (2 of 3)</a:t>
            </a:r>
            <a:endParaRPr lang="en-US" dirty="0"/>
          </a:p>
        </p:txBody>
      </p:sp>
      <p:sp>
        <p:nvSpPr>
          <p:cNvPr id="80" name="Content Placeholder 4"/>
          <p:cNvSpPr>
            <a:spLocks noGrp="1"/>
          </p:cNvSpPr>
          <p:nvPr>
            <p:ph idx="1"/>
          </p:nvPr>
        </p:nvSpPr>
        <p:spPr>
          <a:xfrm>
            <a:off x="365760" y="1214423"/>
            <a:ext cx="6369219" cy="1099800"/>
          </a:xfrm>
        </p:spPr>
        <p:txBody>
          <a:bodyPr>
            <a:noAutofit/>
          </a:bodyPr>
          <a:lstStyle/>
          <a:p>
            <a:pPr>
              <a:spcBef>
                <a:spcPts val="0"/>
              </a:spcBef>
            </a:pPr>
            <a:r>
              <a:rPr lang="en-US" sz="2200" b="1" dirty="0" smtClean="0"/>
              <a:t>Demonstration</a:t>
            </a:r>
            <a:r>
              <a:rPr lang="en-US" sz="2100" b="1" dirty="0" smtClean="0"/>
              <a:t>:</a:t>
            </a:r>
          </a:p>
          <a:p>
            <a:pPr>
              <a:spcBef>
                <a:spcPts val="0"/>
              </a:spcBef>
            </a:pPr>
            <a:r>
              <a:rPr lang="en-US" dirty="0"/>
              <a:t>Demonstrate how to </a:t>
            </a:r>
            <a:r>
              <a:rPr lang="en-US" dirty="0" smtClean="0"/>
              <a:t>create an interface.</a:t>
            </a:r>
            <a:endParaRPr lang="en-US" sz="2800" dirty="0"/>
          </a:p>
          <a:p>
            <a:endParaRPr lang="en-US" sz="2100" b="1" dirty="0" smtClean="0"/>
          </a:p>
        </p:txBody>
      </p:sp>
      <p:sp>
        <p:nvSpPr>
          <p:cNvPr id="81" name="Rectangle 80"/>
          <p:cNvSpPr/>
          <p:nvPr/>
        </p:nvSpPr>
        <p:spPr>
          <a:xfrm>
            <a:off x="274320" y="2011680"/>
            <a:ext cx="4609407" cy="4139595"/>
          </a:xfrm>
          <a:prstGeom prst="rect">
            <a:avLst/>
          </a:prstGeom>
        </p:spPr>
        <p:txBody>
          <a:bodyPr wrap="square">
            <a:spAutoFit/>
          </a:bodyPr>
          <a:lstStyle/>
          <a:p>
            <a:pPr>
              <a:spcBef>
                <a:spcPts val="1200"/>
              </a:spcBef>
            </a:pPr>
            <a:r>
              <a:rPr lang="en-US" sz="2100" b="1" dirty="0" smtClean="0">
                <a:latin typeface="Arial" pitchFamily="34" charset="0"/>
                <a:cs typeface="Arial" pitchFamily="34" charset="0"/>
              </a:rPr>
              <a:t>Time Allocated: </a:t>
            </a:r>
            <a:r>
              <a:rPr lang="en-US" sz="2100" dirty="0" smtClean="0">
                <a:latin typeface="Arial" pitchFamily="34" charset="0"/>
                <a:cs typeface="Arial" pitchFamily="34" charset="0"/>
              </a:rPr>
              <a:t>2 minutes</a:t>
            </a:r>
          </a:p>
          <a:p>
            <a:pPr lvl="0">
              <a:spcBef>
                <a:spcPts val="1200"/>
              </a:spcBef>
            </a:pPr>
            <a:r>
              <a:rPr lang="en-US" sz="2100" b="1" dirty="0">
                <a:latin typeface="Arial" pitchFamily="34" charset="0"/>
                <a:cs typeface="Arial" pitchFamily="34" charset="0"/>
              </a:rPr>
              <a:t>Environment or File: </a:t>
            </a:r>
            <a:r>
              <a:rPr lang="en-US" sz="2100" dirty="0" smtClean="0">
                <a:latin typeface="Arial" pitchFamily="34" charset="0"/>
                <a:cs typeface="Arial" pitchFamily="34" charset="0"/>
              </a:rPr>
              <a:t>Eclipse</a:t>
            </a:r>
            <a:endParaRPr lang="en-US" sz="2100" b="1" dirty="0">
              <a:latin typeface="Arial" pitchFamily="34" charset="0"/>
              <a:cs typeface="Arial" pitchFamily="34" charset="0"/>
            </a:endParaRPr>
          </a:p>
          <a:p>
            <a:pPr>
              <a:spcBef>
                <a:spcPts val="1200"/>
              </a:spcBef>
            </a:pPr>
            <a:r>
              <a:rPr lang="en-US" sz="2100" b="1" dirty="0" smtClean="0">
                <a:latin typeface="Arial" pitchFamily="34" charset="0"/>
                <a:cs typeface="Arial" pitchFamily="34" charset="0"/>
              </a:rPr>
              <a:t>Steps:</a:t>
            </a:r>
          </a:p>
          <a:p>
            <a:pPr marL="547687" indent="-457200">
              <a:buFont typeface="+mj-lt"/>
              <a:buAutoNum type="arabicPeriod" startAt="4"/>
            </a:pPr>
            <a:r>
              <a:rPr lang="en-US" sz="2000" dirty="0" smtClean="0">
                <a:latin typeface="Arial" pitchFamily="34" charset="0"/>
                <a:cs typeface="Arial" pitchFamily="34" charset="0"/>
              </a:rPr>
              <a:t>Create a new class: Rectangle</a:t>
            </a:r>
          </a:p>
          <a:p>
            <a:pPr marL="547687" indent="-457200">
              <a:buFont typeface="+mj-lt"/>
              <a:buAutoNum type="arabicPeriod" startAt="4"/>
            </a:pPr>
            <a:r>
              <a:rPr lang="en-US" sz="2000" dirty="0" smtClean="0">
                <a:latin typeface="Arial" pitchFamily="34" charset="0"/>
                <a:cs typeface="Arial" pitchFamily="34" charset="0"/>
              </a:rPr>
              <a:t>Rectangle implements Shape and inherits the abstract methods.</a:t>
            </a:r>
          </a:p>
          <a:p>
            <a:pPr marL="547687" indent="-457200">
              <a:buFont typeface="+mj-lt"/>
              <a:buAutoNum type="arabicPeriod" startAt="4"/>
            </a:pPr>
            <a:r>
              <a:rPr lang="en-US" sz="2000" dirty="0" smtClean="0">
                <a:latin typeface="Arial" pitchFamily="34" charset="0"/>
                <a:cs typeface="Arial" pitchFamily="34" charset="0"/>
              </a:rPr>
              <a:t>Declare variables: length and breadth</a:t>
            </a:r>
          </a:p>
          <a:p>
            <a:pPr marL="547687" indent="-457200">
              <a:buFont typeface="+mj-lt"/>
              <a:buAutoNum type="arabicPeriod" startAt="4"/>
            </a:pPr>
            <a:r>
              <a:rPr lang="en-US" sz="2000" dirty="0" smtClean="0">
                <a:latin typeface="Arial" pitchFamily="34" charset="0"/>
                <a:cs typeface="Arial" pitchFamily="34" charset="0"/>
              </a:rPr>
              <a:t>Create a parameterized constructor with length and breadth as the parameters.</a:t>
            </a:r>
            <a:endParaRPr lang="en-US" sz="2000" dirty="0">
              <a:latin typeface="Arial" pitchFamily="34" charset="0"/>
              <a:cs typeface="Arial" pitchFamily="34" charset="0"/>
            </a:endParaRPr>
          </a:p>
          <a:p>
            <a:pPr marL="90487"/>
            <a:endParaRPr lang="en-US" sz="2000" dirty="0">
              <a:latin typeface="Arial" pitchFamily="34" charset="0"/>
              <a:cs typeface="Arial" pitchFamily="34" charset="0"/>
            </a:endParaRPr>
          </a:p>
        </p:txBody>
      </p:sp>
      <p:graphicFrame>
        <p:nvGraphicFramePr>
          <p:cNvPr id="83" name="Group 44"/>
          <p:cNvGraphicFramePr>
            <a:graphicFrameLocks noGrp="1"/>
          </p:cNvGraphicFramePr>
          <p:nvPr>
            <p:extLst>
              <p:ext uri="{D42A27DB-BD31-4B8C-83A1-F6EECF244321}">
                <p14:modId xmlns:p14="http://schemas.microsoft.com/office/powerpoint/2010/main" val="1328435674"/>
              </p:ext>
            </p:extLst>
          </p:nvPr>
        </p:nvGraphicFramePr>
        <p:xfrm>
          <a:off x="4883727" y="4526280"/>
          <a:ext cx="4077749" cy="2097024"/>
        </p:xfrm>
        <a:graphic>
          <a:graphicData uri="http://schemas.openxmlformats.org/drawingml/2006/table">
            <a:tbl>
              <a:tblPr/>
              <a:tblGrid>
                <a:gridCol w="4077749"/>
              </a:tblGrid>
              <a:tr h="4127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alibri" pitchFamily="34" charset="0"/>
                          <a:ea typeface="Batang" charset="-127"/>
                          <a:cs typeface="Times New Roman" pitchFamily="18" charset="0"/>
                        </a:rPr>
                        <a:t>Rectangle</a:t>
                      </a:r>
                      <a:endParaRPr kumimoji="0" lang="en-US" sz="2400" b="0" i="0" u="none" strike="noStrike" cap="none" normalizeH="0" baseline="0" dirty="0" smtClean="0">
                        <a:ln>
                          <a:noFill/>
                        </a:ln>
                        <a:solidFill>
                          <a:schemeClr val="tx1"/>
                        </a:solidFill>
                        <a:effectLst/>
                        <a:latin typeface="Arial" charset="0"/>
                        <a:ea typeface="Batang"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0">
                <a:tc>
                  <a:txBody>
                    <a:bodyPr/>
                    <a:lstStyle/>
                    <a:p>
                      <a:pPr marL="0" marR="0" lvl="0" indent="0" algn="l" defTabSz="914400" rtl="0" eaLnBrk="0" fontAlgn="base" latinLnBrk="0" hangingPunct="0">
                        <a:lnSpc>
                          <a:spcPct val="100000"/>
                        </a:lnSpc>
                        <a:spcBef>
                          <a:spcPct val="20000"/>
                        </a:spcBef>
                        <a:spcAft>
                          <a:spcPct val="0"/>
                        </a:spcAft>
                        <a:buClrTx/>
                        <a:buSzTx/>
                        <a:buFontTx/>
                        <a:buChar char="-"/>
                        <a:tabLst/>
                      </a:pPr>
                      <a:r>
                        <a:rPr kumimoji="0" lang="en-US" sz="1600" b="1" i="1" u="none" strike="noStrike" cap="none" normalizeH="0" baseline="0" dirty="0" smtClean="0">
                          <a:ln>
                            <a:noFill/>
                          </a:ln>
                          <a:solidFill>
                            <a:schemeClr val="tx1"/>
                          </a:solidFill>
                          <a:effectLst/>
                          <a:latin typeface="Calibri" pitchFamily="34" charset="0"/>
                          <a:cs typeface="Arial" charset="0"/>
                        </a:rPr>
                        <a:t>length: double</a:t>
                      </a:r>
                    </a:p>
                    <a:p>
                      <a:pPr marL="0" marR="0" lvl="0" indent="0" algn="l" defTabSz="914400" rtl="0" eaLnBrk="0" fontAlgn="base" latinLnBrk="0" hangingPunct="0">
                        <a:lnSpc>
                          <a:spcPct val="100000"/>
                        </a:lnSpc>
                        <a:spcBef>
                          <a:spcPct val="20000"/>
                        </a:spcBef>
                        <a:spcAft>
                          <a:spcPct val="0"/>
                        </a:spcAft>
                        <a:buClrTx/>
                        <a:buSzTx/>
                        <a:buFontTx/>
                        <a:buChar char="-"/>
                        <a:tabLst/>
                      </a:pPr>
                      <a:r>
                        <a:rPr kumimoji="0" lang="en-US" sz="1600" b="1" i="1" u="none" strike="noStrike" cap="none" normalizeH="0" baseline="0" dirty="0" smtClean="0">
                          <a:ln>
                            <a:noFill/>
                          </a:ln>
                          <a:solidFill>
                            <a:schemeClr val="tx1"/>
                          </a:solidFill>
                          <a:effectLst/>
                          <a:latin typeface="Calibri" pitchFamily="34" charset="0"/>
                          <a:cs typeface="Arial" charset="0"/>
                        </a:rPr>
                        <a:t>breadth: double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1" u="none" strike="noStrike" cap="none" normalizeH="0" baseline="0" dirty="0" smtClean="0">
                          <a:ln>
                            <a:noFill/>
                          </a:ln>
                          <a:solidFill>
                            <a:schemeClr val="tx1"/>
                          </a:solidFill>
                          <a:effectLst/>
                          <a:latin typeface="Calibri" pitchFamily="34" charset="0"/>
                          <a:cs typeface="Arial" charset="0"/>
                        </a:rPr>
                        <a:t>+ </a:t>
                      </a:r>
                      <a:r>
                        <a:rPr kumimoji="0" lang="en-US" sz="1600" b="1" i="1" u="none" strike="noStrike" cap="none" normalizeH="0" baseline="0" dirty="0" smtClean="0">
                          <a:ln>
                            <a:noFill/>
                          </a:ln>
                          <a:solidFill>
                            <a:schemeClr val="tx1"/>
                          </a:solidFill>
                          <a:effectLst/>
                          <a:latin typeface="Calibri" pitchFamily="34" charset="0"/>
                          <a:cs typeface="Arial" charset="0"/>
                        </a:rPr>
                        <a:t>Rectangle(double length, double breadth)</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1" u="none" strike="noStrike" cap="none" normalizeH="0" baseline="0" dirty="0" smtClean="0">
                          <a:ln>
                            <a:noFill/>
                          </a:ln>
                          <a:solidFill>
                            <a:schemeClr val="tx1"/>
                          </a:solidFill>
                          <a:effectLst/>
                          <a:latin typeface="Calibri" pitchFamily="34" charset="0"/>
                          <a:cs typeface="Arial" charset="0"/>
                        </a:rPr>
                        <a:t>+ calculateArea(): double</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1" u="none" strike="noStrike" cap="none" normalizeH="0" baseline="0" dirty="0" smtClean="0">
                          <a:ln>
                            <a:noFill/>
                          </a:ln>
                          <a:solidFill>
                            <a:schemeClr val="tx1"/>
                          </a:solidFill>
                          <a:effectLst/>
                          <a:latin typeface="Calibri" pitchFamily="34" charset="0"/>
                          <a:cs typeface="Arial" charset="0"/>
                        </a:rPr>
                        <a:t>+ calculatePerimeter(): double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grpSp>
        <p:nvGrpSpPr>
          <p:cNvPr id="8" name="Group 7"/>
          <p:cNvGrpSpPr/>
          <p:nvPr/>
        </p:nvGrpSpPr>
        <p:grpSpPr>
          <a:xfrm>
            <a:off x="6766560" y="4034106"/>
            <a:ext cx="365760" cy="512064"/>
            <a:chOff x="4438996" y="3765182"/>
            <a:chExt cx="299259" cy="607311"/>
          </a:xfrm>
        </p:grpSpPr>
        <p:sp>
          <p:nvSpPr>
            <p:cNvPr id="9" name="Flowchart: Extract 8"/>
            <p:cNvSpPr/>
            <p:nvPr/>
          </p:nvSpPr>
          <p:spPr>
            <a:xfrm>
              <a:off x="4438996" y="3765182"/>
              <a:ext cx="299259" cy="241552"/>
            </a:xfrm>
            <a:prstGeom prst="flowChartExtra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a:stCxn id="9" idx="2"/>
            </p:cNvCxnSpPr>
            <p:nvPr/>
          </p:nvCxnSpPr>
          <p:spPr>
            <a:xfrm>
              <a:off x="4588626" y="4006734"/>
              <a:ext cx="0" cy="36575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aphicFrame>
        <p:nvGraphicFramePr>
          <p:cNvPr id="11" name="Group 39"/>
          <p:cNvGraphicFramePr>
            <a:graphicFrameLocks noGrp="1"/>
          </p:cNvGraphicFramePr>
          <p:nvPr>
            <p:extLst>
              <p:ext uri="{D42A27DB-BD31-4B8C-83A1-F6EECF244321}">
                <p14:modId xmlns:p14="http://schemas.microsoft.com/office/powerpoint/2010/main" val="4054296018"/>
              </p:ext>
            </p:extLst>
          </p:nvPr>
        </p:nvGraphicFramePr>
        <p:xfrm>
          <a:off x="5345289" y="2704267"/>
          <a:ext cx="3154624" cy="1310640"/>
        </p:xfrm>
        <a:graphic>
          <a:graphicData uri="http://schemas.openxmlformats.org/drawingml/2006/table">
            <a:tbl>
              <a:tblPr/>
              <a:tblGrid>
                <a:gridCol w="3154624"/>
              </a:tblGrid>
              <a:tr h="393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Batang" charset="-127"/>
                          <a:cs typeface="Times New Roman" pitchFamily="18" charset="0"/>
                        </a:rPr>
                        <a:t>Shape</a:t>
                      </a:r>
                      <a:endParaRPr kumimoji="0" lang="en-US" sz="1800" b="0" i="0" u="none" strike="noStrike" cap="none" normalizeH="0" baseline="0" dirty="0" smtClean="0">
                        <a:ln>
                          <a:noFill/>
                        </a:ln>
                        <a:solidFill>
                          <a:schemeClr val="tx1"/>
                        </a:solidFill>
                        <a:effectLst/>
                        <a:latin typeface="Arial" charset="0"/>
                        <a:ea typeface="Batang"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328493">
                <a:tc>
                  <a:txBody>
                    <a:bodyPr/>
                    <a:lstStyle/>
                    <a:p>
                      <a:pPr marL="0" marR="0" lvl="0" indent="0" algn="l" defTabSz="914400" rtl="0" eaLnBrk="1" fontAlgn="base" latinLnBrk="0" hangingPunct="1">
                        <a:lnSpc>
                          <a:spcPct val="100000"/>
                        </a:lnSpc>
                        <a:spcBef>
                          <a:spcPct val="0"/>
                        </a:spcBef>
                        <a:spcAft>
                          <a:spcPct val="0"/>
                        </a:spcAft>
                        <a:buClrTx/>
                        <a:buSzTx/>
                        <a:buFont typeface="Calibri" pitchFamily="34" charset="0"/>
                        <a:buNone/>
                        <a:tabLst>
                          <a:tab pos="228600" algn="l"/>
                        </a:tabLst>
                        <a:defRPr/>
                      </a:pPr>
                      <a:r>
                        <a:rPr kumimoji="0" lang="en-US" sz="1600" b="1" i="1" u="none" strike="noStrike" cap="none" normalizeH="0" baseline="0" dirty="0" smtClean="0">
                          <a:ln>
                            <a:noFill/>
                          </a:ln>
                          <a:solidFill>
                            <a:schemeClr val="tx1"/>
                          </a:solidFill>
                          <a:effectLst/>
                          <a:latin typeface="Calibri" pitchFamily="34" charset="0"/>
                          <a:cs typeface="Arial" charset="0"/>
                        </a:rPr>
                        <a:t>PI:  double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534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Calibri" pitchFamily="34" charset="0"/>
                          <a:cs typeface="Arial" charset="0"/>
                        </a:rPr>
                        <a:t>+ </a:t>
                      </a:r>
                      <a:r>
                        <a:rPr kumimoji="0" lang="en-US" sz="1600" b="1" i="1" u="none" strike="noStrike" cap="none" normalizeH="0" baseline="0" dirty="0" smtClean="0">
                          <a:ln>
                            <a:noFill/>
                          </a:ln>
                          <a:solidFill>
                            <a:schemeClr val="tx1"/>
                          </a:solidFill>
                          <a:effectLst/>
                          <a:latin typeface="Calibri" pitchFamily="34" charset="0"/>
                          <a:cs typeface="Arial" charset="0"/>
                        </a:rPr>
                        <a:t>calculateArea(): double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Calibri" pitchFamily="34" charset="0"/>
                          <a:cs typeface="Arial" charset="0"/>
                        </a:rPr>
                        <a:t>+ calculatePerimeter(): double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41</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extLst>
      <p:ext uri="{BB962C8B-B14F-4D97-AF65-F5344CB8AC3E}">
        <p14:creationId xmlns:p14="http://schemas.microsoft.com/office/powerpoint/2010/main" val="34254166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See </a:t>
            </a:r>
            <a:r>
              <a:rPr lang="en-US" dirty="0" smtClean="0"/>
              <a:t>It (3 of 3)</a:t>
            </a:r>
            <a:endParaRPr lang="en-US" dirty="0"/>
          </a:p>
        </p:txBody>
      </p:sp>
      <p:sp>
        <p:nvSpPr>
          <p:cNvPr id="80" name="Content Placeholder 4"/>
          <p:cNvSpPr>
            <a:spLocks noGrp="1"/>
          </p:cNvSpPr>
          <p:nvPr>
            <p:ph idx="1"/>
          </p:nvPr>
        </p:nvSpPr>
        <p:spPr>
          <a:xfrm>
            <a:off x="365760" y="1214423"/>
            <a:ext cx="6369219" cy="1099800"/>
          </a:xfrm>
        </p:spPr>
        <p:txBody>
          <a:bodyPr>
            <a:noAutofit/>
          </a:bodyPr>
          <a:lstStyle/>
          <a:p>
            <a:pPr>
              <a:spcBef>
                <a:spcPts val="0"/>
              </a:spcBef>
            </a:pPr>
            <a:r>
              <a:rPr lang="en-US" sz="2200" b="1" dirty="0" smtClean="0"/>
              <a:t>Demonstration</a:t>
            </a:r>
            <a:r>
              <a:rPr lang="en-US" sz="2100" b="1" dirty="0" smtClean="0"/>
              <a:t>:</a:t>
            </a:r>
          </a:p>
          <a:p>
            <a:pPr>
              <a:spcBef>
                <a:spcPts val="0"/>
              </a:spcBef>
            </a:pPr>
            <a:r>
              <a:rPr lang="en-US" dirty="0"/>
              <a:t>Demonstrate how to </a:t>
            </a:r>
            <a:r>
              <a:rPr lang="en-US" dirty="0" smtClean="0"/>
              <a:t>create an interface.</a:t>
            </a:r>
            <a:endParaRPr lang="en-US" sz="2800" dirty="0"/>
          </a:p>
          <a:p>
            <a:endParaRPr lang="en-US" sz="2100" b="1" dirty="0" smtClean="0"/>
          </a:p>
        </p:txBody>
      </p:sp>
      <p:sp>
        <p:nvSpPr>
          <p:cNvPr id="81" name="Rectangle 80"/>
          <p:cNvSpPr/>
          <p:nvPr/>
        </p:nvSpPr>
        <p:spPr>
          <a:xfrm>
            <a:off x="274320" y="2011680"/>
            <a:ext cx="4609407" cy="4139595"/>
          </a:xfrm>
          <a:prstGeom prst="rect">
            <a:avLst/>
          </a:prstGeom>
        </p:spPr>
        <p:txBody>
          <a:bodyPr wrap="square">
            <a:spAutoFit/>
          </a:bodyPr>
          <a:lstStyle/>
          <a:p>
            <a:pPr>
              <a:spcBef>
                <a:spcPts val="1200"/>
              </a:spcBef>
            </a:pPr>
            <a:r>
              <a:rPr lang="en-US" sz="2100" b="1" dirty="0" smtClean="0">
                <a:latin typeface="Arial" pitchFamily="34" charset="0"/>
                <a:cs typeface="Arial" pitchFamily="34" charset="0"/>
              </a:rPr>
              <a:t>Time Allocated: </a:t>
            </a:r>
            <a:r>
              <a:rPr lang="en-US" sz="2100" dirty="0" smtClean="0">
                <a:latin typeface="Arial" pitchFamily="34" charset="0"/>
                <a:cs typeface="Arial" pitchFamily="34" charset="0"/>
              </a:rPr>
              <a:t>2 minute</a:t>
            </a:r>
          </a:p>
          <a:p>
            <a:pPr lvl="0">
              <a:spcBef>
                <a:spcPts val="1200"/>
              </a:spcBef>
            </a:pPr>
            <a:r>
              <a:rPr lang="en-US" sz="2100" b="1" dirty="0">
                <a:latin typeface="Arial" pitchFamily="34" charset="0"/>
                <a:cs typeface="Arial" pitchFamily="34" charset="0"/>
              </a:rPr>
              <a:t>Environment or File: </a:t>
            </a:r>
            <a:r>
              <a:rPr lang="en-US" sz="2100" dirty="0" smtClean="0">
                <a:latin typeface="Arial" pitchFamily="34" charset="0"/>
                <a:cs typeface="Arial" pitchFamily="34" charset="0"/>
              </a:rPr>
              <a:t>Eclipse</a:t>
            </a:r>
            <a:endParaRPr lang="en-US" sz="2100" b="1" dirty="0">
              <a:latin typeface="Arial" pitchFamily="34" charset="0"/>
              <a:cs typeface="Arial" pitchFamily="34" charset="0"/>
            </a:endParaRPr>
          </a:p>
          <a:p>
            <a:pPr>
              <a:spcBef>
                <a:spcPts val="1200"/>
              </a:spcBef>
            </a:pPr>
            <a:r>
              <a:rPr lang="en-US" sz="2100" b="1" dirty="0" smtClean="0">
                <a:latin typeface="Arial" pitchFamily="34" charset="0"/>
                <a:cs typeface="Arial" pitchFamily="34" charset="0"/>
              </a:rPr>
              <a:t>Steps:</a:t>
            </a:r>
          </a:p>
          <a:p>
            <a:pPr marL="82296"/>
            <a:r>
              <a:rPr lang="en-US" sz="2000" dirty="0" smtClean="0">
                <a:latin typeface="Arial" pitchFamily="34" charset="0"/>
                <a:cs typeface="Arial" pitchFamily="34" charset="0"/>
              </a:rPr>
              <a:t>Implement the calculateArea and calculatePerimeter abstract methods.</a:t>
            </a:r>
          </a:p>
          <a:p>
            <a:pPr marL="82296"/>
            <a:endParaRPr lang="en-US" sz="2000" dirty="0" smtClean="0">
              <a:latin typeface="Arial" pitchFamily="34" charset="0"/>
              <a:cs typeface="Arial" pitchFamily="34" charset="0"/>
            </a:endParaRPr>
          </a:p>
          <a:p>
            <a:pPr marL="694944" lvl="1" indent="-457200">
              <a:buFont typeface="+mj-lt"/>
              <a:buAutoNum type="arabicPeriod" startAt="8"/>
            </a:pPr>
            <a:r>
              <a:rPr lang="en-US" sz="2000" dirty="0" smtClean="0">
                <a:latin typeface="Arial" pitchFamily="34" charset="0"/>
                <a:cs typeface="Arial" pitchFamily="34" charset="0"/>
              </a:rPr>
              <a:t>Replace the // TODO stub code with the area and perimeter calculation formulas.</a:t>
            </a:r>
          </a:p>
          <a:p>
            <a:pPr marL="548640" lvl="1" indent="-310896">
              <a:buFont typeface="+mj-lt"/>
              <a:buAutoNum type="arabicPeriod" startAt="8"/>
            </a:pPr>
            <a:r>
              <a:rPr lang="en-US" sz="2000" dirty="0" smtClean="0">
                <a:latin typeface="Arial" pitchFamily="34" charset="0"/>
                <a:cs typeface="Arial" pitchFamily="34" charset="0"/>
              </a:rPr>
              <a:t>Return the calculation values</a:t>
            </a:r>
          </a:p>
          <a:p>
            <a:pPr marL="548640" lvl="1" indent="-310896">
              <a:buFont typeface="+mj-lt"/>
              <a:buAutoNum type="arabicPeriod" startAt="8"/>
            </a:pPr>
            <a:r>
              <a:rPr lang="en-US" sz="2000" dirty="0" smtClean="0">
                <a:latin typeface="Arial" pitchFamily="34" charset="0"/>
                <a:cs typeface="Arial" pitchFamily="34" charset="0"/>
              </a:rPr>
              <a:t>Run </a:t>
            </a:r>
            <a:r>
              <a:rPr lang="en-US" sz="2000" dirty="0">
                <a:latin typeface="Arial" pitchFamily="34" charset="0"/>
                <a:cs typeface="Arial" pitchFamily="34" charset="0"/>
              </a:rPr>
              <a:t>the file RectangleDemo.java</a:t>
            </a:r>
            <a:endParaRPr lang="en-US" sz="2000" dirty="0" smtClean="0">
              <a:latin typeface="Arial" pitchFamily="34" charset="0"/>
              <a:cs typeface="Arial" pitchFamily="34" charset="0"/>
            </a:endParaRPr>
          </a:p>
          <a:p>
            <a:pPr marL="90487"/>
            <a:endParaRPr lang="en-US" sz="2000" dirty="0">
              <a:latin typeface="Arial" pitchFamily="34" charset="0"/>
              <a:cs typeface="Arial" pitchFamily="34" charset="0"/>
            </a:endParaRPr>
          </a:p>
        </p:txBody>
      </p:sp>
      <p:graphicFrame>
        <p:nvGraphicFramePr>
          <p:cNvPr id="82" name="Group 39"/>
          <p:cNvGraphicFramePr>
            <a:graphicFrameLocks noGrp="1"/>
          </p:cNvGraphicFramePr>
          <p:nvPr>
            <p:extLst>
              <p:ext uri="{D42A27DB-BD31-4B8C-83A1-F6EECF244321}">
                <p14:modId xmlns:p14="http://schemas.microsoft.com/office/powerpoint/2010/main" val="3047089911"/>
              </p:ext>
            </p:extLst>
          </p:nvPr>
        </p:nvGraphicFramePr>
        <p:xfrm>
          <a:off x="5345289" y="2704267"/>
          <a:ext cx="3154624" cy="1310640"/>
        </p:xfrm>
        <a:graphic>
          <a:graphicData uri="http://schemas.openxmlformats.org/drawingml/2006/table">
            <a:tbl>
              <a:tblPr/>
              <a:tblGrid>
                <a:gridCol w="3154624"/>
              </a:tblGrid>
              <a:tr h="393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Batang" charset="-127"/>
                          <a:cs typeface="Times New Roman" pitchFamily="18" charset="0"/>
                        </a:rPr>
                        <a:t>Shape</a:t>
                      </a:r>
                      <a:endParaRPr kumimoji="0" lang="en-US" sz="1800" b="0" i="0" u="none" strike="noStrike" cap="none" normalizeH="0" baseline="0" dirty="0" smtClean="0">
                        <a:ln>
                          <a:noFill/>
                        </a:ln>
                        <a:solidFill>
                          <a:schemeClr val="tx1"/>
                        </a:solidFill>
                        <a:effectLst/>
                        <a:latin typeface="Arial" charset="0"/>
                        <a:ea typeface="Batang"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328493">
                <a:tc>
                  <a:txBody>
                    <a:bodyPr/>
                    <a:lstStyle/>
                    <a:p>
                      <a:pPr marL="0" marR="0" lvl="0" indent="0" algn="l" defTabSz="914400" rtl="0" eaLnBrk="1" fontAlgn="base" latinLnBrk="0" hangingPunct="1">
                        <a:lnSpc>
                          <a:spcPct val="100000"/>
                        </a:lnSpc>
                        <a:spcBef>
                          <a:spcPct val="0"/>
                        </a:spcBef>
                        <a:spcAft>
                          <a:spcPct val="0"/>
                        </a:spcAft>
                        <a:buClrTx/>
                        <a:buSzTx/>
                        <a:buFont typeface="Calibri" pitchFamily="34" charset="0"/>
                        <a:buNone/>
                        <a:tabLst>
                          <a:tab pos="228600" algn="l"/>
                        </a:tabLst>
                        <a:defRPr/>
                      </a:pPr>
                      <a:r>
                        <a:rPr kumimoji="0" lang="en-US" sz="1600" b="1" i="1" u="none" strike="noStrike" cap="none" normalizeH="0" baseline="0" dirty="0" smtClean="0">
                          <a:ln>
                            <a:noFill/>
                          </a:ln>
                          <a:solidFill>
                            <a:schemeClr val="tx1"/>
                          </a:solidFill>
                          <a:effectLst/>
                          <a:latin typeface="Calibri" pitchFamily="34" charset="0"/>
                          <a:cs typeface="Arial" charset="0"/>
                        </a:rPr>
                        <a:t>PI:  double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534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Calibri" pitchFamily="34" charset="0"/>
                          <a:cs typeface="Arial" charset="0"/>
                        </a:rPr>
                        <a:t>+ </a:t>
                      </a:r>
                      <a:r>
                        <a:rPr kumimoji="0" lang="en-US" sz="1600" b="1" i="1" u="none" strike="noStrike" cap="none" normalizeH="0" baseline="0" dirty="0" smtClean="0">
                          <a:ln>
                            <a:noFill/>
                          </a:ln>
                          <a:solidFill>
                            <a:schemeClr val="tx1"/>
                          </a:solidFill>
                          <a:effectLst/>
                          <a:latin typeface="Calibri" pitchFamily="34" charset="0"/>
                          <a:cs typeface="Arial" charset="0"/>
                        </a:rPr>
                        <a:t>calculateArea(): double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Calibri" pitchFamily="34" charset="0"/>
                          <a:cs typeface="Arial" charset="0"/>
                        </a:rPr>
                        <a:t>+ calculatePerimeter(): double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graphicFrame>
        <p:nvGraphicFramePr>
          <p:cNvPr id="83" name="Group 44"/>
          <p:cNvGraphicFramePr>
            <a:graphicFrameLocks noGrp="1"/>
          </p:cNvGraphicFramePr>
          <p:nvPr>
            <p:extLst>
              <p:ext uri="{D42A27DB-BD31-4B8C-83A1-F6EECF244321}">
                <p14:modId xmlns:p14="http://schemas.microsoft.com/office/powerpoint/2010/main" val="3091184493"/>
              </p:ext>
            </p:extLst>
          </p:nvPr>
        </p:nvGraphicFramePr>
        <p:xfrm>
          <a:off x="4883727" y="4526280"/>
          <a:ext cx="4077749" cy="2097024"/>
        </p:xfrm>
        <a:graphic>
          <a:graphicData uri="http://schemas.openxmlformats.org/drawingml/2006/table">
            <a:tbl>
              <a:tblPr/>
              <a:tblGrid>
                <a:gridCol w="4077749"/>
              </a:tblGrid>
              <a:tr h="4127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alibri" pitchFamily="34" charset="0"/>
                          <a:ea typeface="Batang" charset="-127"/>
                          <a:cs typeface="Times New Roman" pitchFamily="18" charset="0"/>
                        </a:rPr>
                        <a:t>Rectangle</a:t>
                      </a:r>
                      <a:endParaRPr kumimoji="0" lang="en-US" sz="2400" b="0" i="0" u="none" strike="noStrike" cap="none" normalizeH="0" baseline="0" dirty="0" smtClean="0">
                        <a:ln>
                          <a:noFill/>
                        </a:ln>
                        <a:solidFill>
                          <a:schemeClr val="tx1"/>
                        </a:solidFill>
                        <a:effectLst/>
                        <a:latin typeface="Arial" charset="0"/>
                        <a:ea typeface="Batang"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0">
                <a:tc>
                  <a:txBody>
                    <a:bodyPr/>
                    <a:lstStyle/>
                    <a:p>
                      <a:pPr marL="0" marR="0" lvl="0" indent="0" algn="l" defTabSz="914400" rtl="0" eaLnBrk="0" fontAlgn="base" latinLnBrk="0" hangingPunct="0">
                        <a:lnSpc>
                          <a:spcPct val="100000"/>
                        </a:lnSpc>
                        <a:spcBef>
                          <a:spcPct val="20000"/>
                        </a:spcBef>
                        <a:spcAft>
                          <a:spcPct val="0"/>
                        </a:spcAft>
                        <a:buClrTx/>
                        <a:buSzTx/>
                        <a:buFontTx/>
                        <a:buChar char="-"/>
                        <a:tabLst/>
                      </a:pPr>
                      <a:r>
                        <a:rPr kumimoji="0" lang="en-US" sz="1600" b="1" i="1" u="none" strike="noStrike" cap="none" normalizeH="0" baseline="0" dirty="0" smtClean="0">
                          <a:ln>
                            <a:noFill/>
                          </a:ln>
                          <a:solidFill>
                            <a:schemeClr val="tx1"/>
                          </a:solidFill>
                          <a:effectLst/>
                          <a:latin typeface="Calibri" pitchFamily="34" charset="0"/>
                          <a:cs typeface="Arial" charset="0"/>
                        </a:rPr>
                        <a:t>length: double</a:t>
                      </a:r>
                    </a:p>
                    <a:p>
                      <a:pPr marL="0" marR="0" lvl="0" indent="0" algn="l" defTabSz="914400" rtl="0" eaLnBrk="0" fontAlgn="base" latinLnBrk="0" hangingPunct="0">
                        <a:lnSpc>
                          <a:spcPct val="100000"/>
                        </a:lnSpc>
                        <a:spcBef>
                          <a:spcPct val="20000"/>
                        </a:spcBef>
                        <a:spcAft>
                          <a:spcPct val="0"/>
                        </a:spcAft>
                        <a:buClrTx/>
                        <a:buSzTx/>
                        <a:buFontTx/>
                        <a:buChar char="-"/>
                        <a:tabLst/>
                      </a:pPr>
                      <a:r>
                        <a:rPr kumimoji="0" lang="en-US" sz="1600" b="1" i="1" u="none" strike="noStrike" cap="none" normalizeH="0" baseline="0" dirty="0" smtClean="0">
                          <a:ln>
                            <a:noFill/>
                          </a:ln>
                          <a:solidFill>
                            <a:schemeClr val="tx1"/>
                          </a:solidFill>
                          <a:effectLst/>
                          <a:latin typeface="Calibri" pitchFamily="34" charset="0"/>
                          <a:cs typeface="Arial" charset="0"/>
                        </a:rPr>
                        <a:t>breadth: double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1" u="none" strike="noStrike" cap="none" normalizeH="0" baseline="0" dirty="0" smtClean="0">
                          <a:ln>
                            <a:noFill/>
                          </a:ln>
                          <a:solidFill>
                            <a:schemeClr val="tx1"/>
                          </a:solidFill>
                          <a:effectLst/>
                          <a:latin typeface="Calibri" pitchFamily="34" charset="0"/>
                          <a:cs typeface="Arial" charset="0"/>
                        </a:rPr>
                        <a:t>+ </a:t>
                      </a:r>
                      <a:r>
                        <a:rPr kumimoji="0" lang="en-US" sz="1600" b="1" i="1" u="none" strike="noStrike" cap="none" normalizeH="0" baseline="0" dirty="0" smtClean="0">
                          <a:ln>
                            <a:noFill/>
                          </a:ln>
                          <a:solidFill>
                            <a:schemeClr val="tx1"/>
                          </a:solidFill>
                          <a:effectLst/>
                          <a:latin typeface="Calibri" pitchFamily="34" charset="0"/>
                          <a:cs typeface="Arial" charset="0"/>
                        </a:rPr>
                        <a:t>Rectangle(double length, double breadth)</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1" u="none" strike="noStrike" cap="none" normalizeH="0" baseline="0" dirty="0" smtClean="0">
                          <a:ln>
                            <a:noFill/>
                          </a:ln>
                          <a:solidFill>
                            <a:schemeClr val="tx1"/>
                          </a:solidFill>
                          <a:effectLst/>
                          <a:latin typeface="Calibri" pitchFamily="34" charset="0"/>
                          <a:cs typeface="Arial" charset="0"/>
                        </a:rPr>
                        <a:t>+ calculateArea(): double</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1" u="none" strike="noStrike" cap="none" normalizeH="0" baseline="0" dirty="0" smtClean="0">
                          <a:ln>
                            <a:noFill/>
                          </a:ln>
                          <a:solidFill>
                            <a:schemeClr val="tx1"/>
                          </a:solidFill>
                          <a:effectLst/>
                          <a:latin typeface="Calibri" pitchFamily="34" charset="0"/>
                          <a:cs typeface="Arial" charset="0"/>
                        </a:rPr>
                        <a:t>+ calculatePerimeter(): double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grpSp>
        <p:nvGrpSpPr>
          <p:cNvPr id="8" name="Group 7"/>
          <p:cNvGrpSpPr/>
          <p:nvPr/>
        </p:nvGrpSpPr>
        <p:grpSpPr>
          <a:xfrm>
            <a:off x="6766560" y="4034106"/>
            <a:ext cx="365760" cy="512064"/>
            <a:chOff x="4438996" y="3765182"/>
            <a:chExt cx="299259" cy="607311"/>
          </a:xfrm>
        </p:grpSpPr>
        <p:sp>
          <p:nvSpPr>
            <p:cNvPr id="9" name="Flowchart: Extract 8"/>
            <p:cNvSpPr/>
            <p:nvPr/>
          </p:nvSpPr>
          <p:spPr>
            <a:xfrm>
              <a:off x="4438996" y="3765182"/>
              <a:ext cx="299259" cy="241552"/>
            </a:xfrm>
            <a:prstGeom prst="flowChartExtra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a:stCxn id="9" idx="2"/>
            </p:cNvCxnSpPr>
            <p:nvPr/>
          </p:nvCxnSpPr>
          <p:spPr>
            <a:xfrm>
              <a:off x="4588626" y="4006734"/>
              <a:ext cx="0" cy="36575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42</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extLst>
      <p:ext uri="{BB962C8B-B14F-4D97-AF65-F5344CB8AC3E}">
        <p14:creationId xmlns:p14="http://schemas.microsoft.com/office/powerpoint/2010/main" val="31016185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5"/>
          <p:cNvSpPr>
            <a:spLocks noGrp="1"/>
          </p:cNvSpPr>
          <p:nvPr>
            <p:ph type="title"/>
          </p:nvPr>
        </p:nvSpPr>
        <p:spPr/>
        <p:txBody>
          <a:bodyPr/>
          <a:lstStyle/>
          <a:p>
            <a:pPr eaLnBrk="1" hangingPunct="1"/>
            <a:r>
              <a:rPr lang="en-US" dirty="0" smtClean="0">
                <a:latin typeface="Arial" charset="0"/>
                <a:cs typeface="Arial" charset="0"/>
              </a:rPr>
              <a:t>Activity 1: Interfaces</a:t>
            </a:r>
          </a:p>
        </p:txBody>
      </p:sp>
      <p:sp>
        <p:nvSpPr>
          <p:cNvPr id="97282" name="Content Placeholder 4"/>
          <p:cNvSpPr>
            <a:spLocks noGrp="1"/>
          </p:cNvSpPr>
          <p:nvPr>
            <p:ph idx="1"/>
          </p:nvPr>
        </p:nvSpPr>
        <p:spPr>
          <a:xfrm>
            <a:off x="457200" y="1214438"/>
            <a:ext cx="5597525" cy="4525962"/>
          </a:xfrm>
        </p:spPr>
        <p:txBody>
          <a:bodyPr/>
          <a:lstStyle/>
          <a:p>
            <a:pPr marL="0" indent="0" eaLnBrk="1" hangingPunct="1">
              <a:buFont typeface="Arial" charset="0"/>
              <a:buNone/>
              <a:defRPr/>
            </a:pPr>
            <a:r>
              <a:rPr lang="en-US" b="1" dirty="0" smtClean="0">
                <a:latin typeface="Arial" charset="0"/>
                <a:cs typeface="Arial" charset="0"/>
              </a:rPr>
              <a:t>Objective: </a:t>
            </a:r>
          </a:p>
          <a:p>
            <a:pPr>
              <a:defRPr/>
            </a:pPr>
            <a:r>
              <a:rPr lang="en-US" sz="2000" dirty="0"/>
              <a:t>Extend the </a:t>
            </a:r>
            <a:r>
              <a:rPr lang="en-US" sz="2000" dirty="0" smtClean="0"/>
              <a:t>Java Zoo and Park classes to </a:t>
            </a:r>
            <a:r>
              <a:rPr lang="en-US" sz="2000" dirty="0"/>
              <a:t>implement interfaces in </a:t>
            </a:r>
            <a:r>
              <a:rPr lang="en-US" sz="2000" dirty="0" smtClean="0"/>
              <a:t>Java.</a:t>
            </a:r>
          </a:p>
          <a:p>
            <a:pPr marL="342900" lvl="0" indent="-342900">
              <a:buFont typeface="Arial" pitchFamily="34" charset="0"/>
              <a:buChar char="•"/>
              <a:defRPr/>
            </a:pPr>
            <a:r>
              <a:rPr lang="en-US" sz="2000" dirty="0" smtClean="0"/>
              <a:t>Implement the </a:t>
            </a:r>
            <a:r>
              <a:rPr lang="en-US" sz="2000" dirty="0"/>
              <a:t>RidesHosting </a:t>
            </a:r>
            <a:r>
              <a:rPr lang="en-US" sz="2000" dirty="0" smtClean="0"/>
              <a:t>interface.</a:t>
            </a:r>
          </a:p>
          <a:p>
            <a:pPr marL="342900" lvl="0" indent="-342900">
              <a:buFont typeface="Arial" pitchFamily="34" charset="0"/>
              <a:buChar char="•"/>
              <a:defRPr/>
            </a:pPr>
            <a:r>
              <a:rPr lang="en-US" sz="2000" dirty="0"/>
              <a:t>O</a:t>
            </a:r>
            <a:r>
              <a:rPr lang="en-US" sz="2000" dirty="0" smtClean="0"/>
              <a:t>verride methods.</a:t>
            </a:r>
            <a:endParaRPr lang="en-US" sz="2000" dirty="0"/>
          </a:p>
          <a:p>
            <a:pPr marL="0" indent="0" eaLnBrk="1" hangingPunct="1">
              <a:buFont typeface="Arial" charset="0"/>
              <a:buNone/>
              <a:defRPr/>
            </a:pPr>
            <a:endParaRPr lang="en-US" b="1" dirty="0" smtClean="0">
              <a:latin typeface="Arial" charset="0"/>
              <a:cs typeface="Arial" charset="0"/>
            </a:endParaRPr>
          </a:p>
          <a:p>
            <a:pPr marL="0" indent="0" eaLnBrk="1" hangingPunct="1">
              <a:buFont typeface="Arial" charset="0"/>
              <a:buNone/>
              <a:defRPr/>
            </a:pPr>
            <a:r>
              <a:rPr lang="en-US" b="1" dirty="0" smtClean="0">
                <a:latin typeface="Arial" charset="0"/>
                <a:cs typeface="Arial" charset="0"/>
              </a:rPr>
              <a:t>Instructions: </a:t>
            </a:r>
          </a:p>
          <a:p>
            <a:pPr lvl="0"/>
            <a:r>
              <a:rPr lang="en-US" sz="2000" dirty="0"/>
              <a:t>Navigate to the Module </a:t>
            </a:r>
            <a:r>
              <a:rPr lang="en-US" sz="2000" dirty="0" smtClean="0"/>
              <a:t>10, </a:t>
            </a:r>
            <a:r>
              <a:rPr lang="en-US" sz="2000" dirty="0"/>
              <a:t>Activity 1 page on the course web site.</a:t>
            </a:r>
          </a:p>
          <a:p>
            <a:pPr lvl="0"/>
            <a:r>
              <a:rPr lang="en-US" sz="2000" dirty="0" smtClean="0"/>
              <a:t>Follow </a:t>
            </a:r>
            <a:r>
              <a:rPr lang="en-US" sz="2000" dirty="0"/>
              <a:t>the instructions provided on the web page to </a:t>
            </a:r>
            <a:r>
              <a:rPr lang="en-US" sz="2000" dirty="0" smtClean="0"/>
              <a:t>complete </a:t>
            </a:r>
            <a:r>
              <a:rPr lang="en-US" sz="2000" dirty="0"/>
              <a:t>the activity.</a:t>
            </a:r>
          </a:p>
          <a:p>
            <a:pPr marL="0" indent="0" eaLnBrk="1" hangingPunct="1">
              <a:buFont typeface="Arial" charset="0"/>
              <a:buNone/>
              <a:defRPr/>
            </a:pPr>
            <a:endParaRPr lang="en-US" dirty="0" smtClean="0">
              <a:latin typeface="Arial" charset="0"/>
              <a:cs typeface="Arial" charset="0"/>
            </a:endParaRP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43</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extLst>
      <p:ext uri="{BB962C8B-B14F-4D97-AF65-F5344CB8AC3E}">
        <p14:creationId xmlns:p14="http://schemas.microsoft.com/office/powerpoint/2010/main" val="175187885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Overview</a:t>
            </a:r>
            <a:endParaRPr lang="en-US" dirty="0"/>
          </a:p>
        </p:txBody>
      </p:sp>
      <p:sp>
        <p:nvSpPr>
          <p:cNvPr id="3" name="Rounded Rectangle 2"/>
          <p:cNvSpPr/>
          <p:nvPr/>
        </p:nvSpPr>
        <p:spPr>
          <a:xfrm>
            <a:off x="476250" y="1632909"/>
            <a:ext cx="8412569" cy="886351"/>
          </a:xfrm>
          <a:prstGeom prst="round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231775"/>
            <a:r>
              <a:rPr lang="en-US" sz="2000" dirty="0" smtClean="0">
                <a:latin typeface="Arial" pitchFamily="34" charset="0"/>
                <a:cs typeface="Arial" pitchFamily="34" charset="0"/>
              </a:rPr>
              <a:t>A class can have references to objects of other classes as members.</a:t>
            </a:r>
          </a:p>
          <a:p>
            <a:endParaRPr lang="en-US" sz="1100" dirty="0" smtClean="0">
              <a:latin typeface="Arial" pitchFamily="34" charset="0"/>
              <a:cs typeface="Arial" pitchFamily="34" charset="0"/>
            </a:endParaRPr>
          </a:p>
        </p:txBody>
      </p:sp>
      <p:sp>
        <p:nvSpPr>
          <p:cNvPr id="4" name="Rounded Rectangle 3"/>
          <p:cNvSpPr/>
          <p:nvPr/>
        </p:nvSpPr>
        <p:spPr>
          <a:xfrm>
            <a:off x="417240" y="1365617"/>
            <a:ext cx="3983051" cy="355008"/>
          </a:xfrm>
          <a:prstGeom prst="round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itchFamily="34" charset="0"/>
                <a:cs typeface="Arial" pitchFamily="34" charset="0"/>
              </a:rPr>
              <a:t>Has-a Relationship</a:t>
            </a:r>
          </a:p>
        </p:txBody>
      </p:sp>
      <p:sp>
        <p:nvSpPr>
          <p:cNvPr id="5" name="Rounded Rectangle 4"/>
          <p:cNvSpPr/>
          <p:nvPr/>
        </p:nvSpPr>
        <p:spPr>
          <a:xfrm>
            <a:off x="476250" y="2756802"/>
            <a:ext cx="8412569" cy="876300"/>
          </a:xfrm>
          <a:prstGeom prst="round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1654175"/>
            <a:r>
              <a:rPr lang="en-US" sz="2000" dirty="0" smtClean="0">
                <a:latin typeface="Arial" pitchFamily="34" charset="0"/>
                <a:cs typeface="Arial" pitchFamily="34" charset="0"/>
              </a:rPr>
              <a:t>It is also referred to as a ‘has-a’ relationship.</a:t>
            </a:r>
          </a:p>
          <a:p>
            <a:endParaRPr lang="en-US" sz="1200" dirty="0" smtClean="0">
              <a:latin typeface="Arial" pitchFamily="34" charset="0"/>
              <a:cs typeface="Arial" pitchFamily="34" charset="0"/>
            </a:endParaRPr>
          </a:p>
        </p:txBody>
      </p:sp>
      <p:sp>
        <p:nvSpPr>
          <p:cNvPr id="6" name="Rounded Rectangle 5"/>
          <p:cNvSpPr/>
          <p:nvPr/>
        </p:nvSpPr>
        <p:spPr>
          <a:xfrm>
            <a:off x="476250" y="3894385"/>
            <a:ext cx="8412569" cy="877090"/>
          </a:xfrm>
          <a:prstGeom prst="round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231775"/>
            <a:r>
              <a:rPr lang="en-US" sz="2000" dirty="0" smtClean="0">
                <a:latin typeface="Arial" pitchFamily="34" charset="0"/>
                <a:cs typeface="Arial" pitchFamily="34" charset="0"/>
              </a:rPr>
              <a:t>A ‘has-a’ relationship helps in building complex objects using smaller fine-grained objects.</a:t>
            </a:r>
          </a:p>
        </p:txBody>
      </p:sp>
      <p:sp>
        <p:nvSpPr>
          <p:cNvPr id="8" name="TextBox 7"/>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44</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a:t>
            </a:r>
            <a:r>
              <a:rPr lang="en-US" dirty="0"/>
              <a:t>See </a:t>
            </a:r>
            <a:r>
              <a:rPr lang="en-US" dirty="0" smtClean="0"/>
              <a:t>It (1 of 2) </a:t>
            </a:r>
            <a:endParaRPr lang="en-US" dirty="0"/>
          </a:p>
        </p:txBody>
      </p:sp>
      <p:sp>
        <p:nvSpPr>
          <p:cNvPr id="80" name="Content Placeholder 4"/>
          <p:cNvSpPr>
            <a:spLocks noGrp="1"/>
          </p:cNvSpPr>
          <p:nvPr>
            <p:ph idx="1"/>
          </p:nvPr>
        </p:nvSpPr>
        <p:spPr>
          <a:xfrm>
            <a:off x="474378" y="1214423"/>
            <a:ext cx="6536022" cy="1099800"/>
          </a:xfrm>
        </p:spPr>
        <p:txBody>
          <a:bodyPr>
            <a:noAutofit/>
          </a:bodyPr>
          <a:lstStyle/>
          <a:p>
            <a:r>
              <a:rPr lang="en-US" sz="2200" b="1" dirty="0" smtClean="0"/>
              <a:t>Demonstration</a:t>
            </a:r>
            <a:r>
              <a:rPr lang="en-US" sz="2100" b="1" dirty="0" smtClean="0"/>
              <a:t>: </a:t>
            </a:r>
          </a:p>
          <a:p>
            <a:r>
              <a:rPr lang="en-US" sz="2000" dirty="0" smtClean="0"/>
              <a:t>Demonstrate </a:t>
            </a:r>
            <a:r>
              <a:rPr lang="en-US" sz="2000" dirty="0"/>
              <a:t>how to </a:t>
            </a:r>
            <a:r>
              <a:rPr lang="en-US" sz="2000" dirty="0" smtClean="0"/>
              <a:t>establish a composition relationship.</a:t>
            </a:r>
            <a:endParaRPr lang="en-US" sz="2000" dirty="0"/>
          </a:p>
          <a:p>
            <a:endParaRPr lang="en-US" sz="2100" b="1" dirty="0" smtClean="0"/>
          </a:p>
        </p:txBody>
      </p:sp>
      <p:sp>
        <p:nvSpPr>
          <p:cNvPr id="81" name="Rectangle 80"/>
          <p:cNvSpPr/>
          <p:nvPr/>
        </p:nvSpPr>
        <p:spPr>
          <a:xfrm>
            <a:off x="365760" y="1920240"/>
            <a:ext cx="6644640" cy="2754600"/>
          </a:xfrm>
          <a:prstGeom prst="rect">
            <a:avLst/>
          </a:prstGeom>
        </p:spPr>
        <p:txBody>
          <a:bodyPr wrap="square">
            <a:spAutoFit/>
          </a:bodyPr>
          <a:lstStyle/>
          <a:p>
            <a:pPr>
              <a:spcBef>
                <a:spcPts val="1200"/>
              </a:spcBef>
            </a:pPr>
            <a:r>
              <a:rPr lang="en-US" sz="2100" b="1" dirty="0" smtClean="0">
                <a:latin typeface="Arial" pitchFamily="34" charset="0"/>
                <a:cs typeface="Arial" pitchFamily="34" charset="0"/>
              </a:rPr>
              <a:t>Time Allocated: </a:t>
            </a:r>
            <a:r>
              <a:rPr lang="en-US" sz="2100" dirty="0" smtClean="0">
                <a:latin typeface="Arial" pitchFamily="34" charset="0"/>
                <a:cs typeface="Arial" pitchFamily="34" charset="0"/>
              </a:rPr>
              <a:t>3 minutes</a:t>
            </a:r>
          </a:p>
          <a:p>
            <a:pPr lvl="0">
              <a:spcBef>
                <a:spcPts val="600"/>
              </a:spcBef>
            </a:pPr>
            <a:r>
              <a:rPr lang="en-US" sz="2100" b="1" dirty="0">
                <a:latin typeface="Arial" pitchFamily="34" charset="0"/>
                <a:cs typeface="Arial" pitchFamily="34" charset="0"/>
              </a:rPr>
              <a:t>Environment or File: </a:t>
            </a:r>
            <a:r>
              <a:rPr lang="en-US" sz="2100" dirty="0" smtClean="0">
                <a:latin typeface="Arial" pitchFamily="34" charset="0"/>
                <a:cs typeface="Arial" pitchFamily="34" charset="0"/>
              </a:rPr>
              <a:t>Eclipse</a:t>
            </a:r>
            <a:endParaRPr lang="en-US" sz="2100" b="1" dirty="0">
              <a:latin typeface="Arial" pitchFamily="34" charset="0"/>
              <a:cs typeface="Arial" pitchFamily="34" charset="0"/>
            </a:endParaRPr>
          </a:p>
          <a:p>
            <a:pPr>
              <a:spcBef>
                <a:spcPts val="600"/>
              </a:spcBef>
            </a:pPr>
            <a:r>
              <a:rPr lang="en-US" sz="2100" b="1" dirty="0" smtClean="0">
                <a:latin typeface="Arial" pitchFamily="34" charset="0"/>
                <a:cs typeface="Arial" pitchFamily="34" charset="0"/>
              </a:rPr>
              <a:t>Steps:</a:t>
            </a:r>
          </a:p>
          <a:p>
            <a:pPr marL="396875" indent="-306388">
              <a:buFont typeface="+mj-lt"/>
              <a:buAutoNum type="arabicPeriod"/>
            </a:pPr>
            <a:r>
              <a:rPr lang="en-US" sz="2000" dirty="0">
                <a:latin typeface="Arial" pitchFamily="34" charset="0"/>
                <a:cs typeface="Arial" pitchFamily="34" charset="0"/>
              </a:rPr>
              <a:t>Create a new Event class. Declare the </a:t>
            </a:r>
            <a:r>
              <a:rPr lang="en-US" sz="2000" dirty="0" smtClean="0">
                <a:latin typeface="Arial" pitchFamily="34" charset="0"/>
                <a:cs typeface="Arial" pitchFamily="34" charset="0"/>
              </a:rPr>
              <a:t>instance </a:t>
            </a:r>
            <a:r>
              <a:rPr lang="en-US" sz="2000" dirty="0">
                <a:latin typeface="Arial" pitchFamily="34" charset="0"/>
                <a:cs typeface="Arial" pitchFamily="34" charset="0"/>
              </a:rPr>
              <a:t>variables. Create associated Setters and Getters.</a:t>
            </a:r>
          </a:p>
          <a:p>
            <a:pPr marL="396875" indent="-306388">
              <a:buFont typeface="+mj-lt"/>
              <a:buAutoNum type="arabicPeriod"/>
            </a:pPr>
            <a:r>
              <a:rPr lang="en-US" sz="2000" dirty="0" smtClean="0">
                <a:latin typeface="Arial" pitchFamily="34" charset="0"/>
                <a:cs typeface="Arial" pitchFamily="34" charset="0"/>
              </a:rPr>
              <a:t>Open the Place class. Declare an Event variable. Create associated Setters and Getters.</a:t>
            </a:r>
          </a:p>
          <a:p>
            <a:pPr marL="90487"/>
            <a:endParaRPr lang="en-US" sz="2000" dirty="0">
              <a:latin typeface="Arial" pitchFamily="34" charset="0"/>
              <a:cs typeface="Arial" pitchFamily="34" charset="0"/>
            </a:endParaRPr>
          </a:p>
        </p:txBody>
      </p:sp>
      <p:graphicFrame>
        <p:nvGraphicFramePr>
          <p:cNvPr id="9" name="Group 33"/>
          <p:cNvGraphicFramePr>
            <a:graphicFrameLocks noGrp="1"/>
          </p:cNvGraphicFramePr>
          <p:nvPr>
            <p:extLst>
              <p:ext uri="{D42A27DB-BD31-4B8C-83A1-F6EECF244321}">
                <p14:modId xmlns:p14="http://schemas.microsoft.com/office/powerpoint/2010/main" val="918057435"/>
              </p:ext>
            </p:extLst>
          </p:nvPr>
        </p:nvGraphicFramePr>
        <p:xfrm>
          <a:off x="399734" y="4433966"/>
          <a:ext cx="2787650" cy="2083372"/>
        </p:xfrm>
        <a:graphic>
          <a:graphicData uri="http://schemas.openxmlformats.org/drawingml/2006/table">
            <a:tbl>
              <a:tblPr/>
              <a:tblGrid>
                <a:gridCol w="2787650"/>
              </a:tblGrid>
              <a:tr h="393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Batang" charset="-127"/>
                          <a:cs typeface="Times New Roman" pitchFamily="18" charset="0"/>
                        </a:rPr>
                        <a:t>Place</a:t>
                      </a:r>
                      <a:endParaRPr kumimoji="0" lang="en-US" sz="1800" b="0" i="0" u="none" strike="noStrike" cap="none" normalizeH="0" baseline="0" dirty="0" smtClean="0">
                        <a:ln>
                          <a:noFill/>
                        </a:ln>
                        <a:solidFill>
                          <a:schemeClr val="tx1"/>
                        </a:solidFill>
                        <a:effectLst/>
                        <a:latin typeface="Arial" charset="0"/>
                        <a:ea typeface="Batang"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46355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tab pos="228600" algn="l"/>
                        </a:tabLst>
                      </a:pPr>
                      <a:r>
                        <a:rPr kumimoji="0" lang="en-US" sz="1200" b="1" i="1" u="none" strike="noStrike" cap="none" normalizeH="0" baseline="0" dirty="0" smtClean="0">
                          <a:ln>
                            <a:noFill/>
                          </a:ln>
                          <a:solidFill>
                            <a:schemeClr val="tx1"/>
                          </a:solidFill>
                          <a:effectLst/>
                          <a:latin typeface="Calibri" pitchFamily="34" charset="0"/>
                          <a:cs typeface="Arial" charset="0"/>
                        </a:rPr>
                        <a:t>- </a:t>
                      </a:r>
                      <a:r>
                        <a:rPr kumimoji="0" lang="en-US" sz="1200" b="0" i="1" u="none" strike="noStrike" cap="none" normalizeH="0" baseline="0" dirty="0" smtClean="0">
                          <a:ln>
                            <a:noFill/>
                          </a:ln>
                          <a:solidFill>
                            <a:schemeClr val="tx1"/>
                          </a:solidFill>
                          <a:effectLst/>
                          <a:latin typeface="Calibri" pitchFamily="34" charset="0"/>
                          <a:cs typeface="Arial" charset="0"/>
                        </a:rPr>
                        <a:t> events : Event</a:t>
                      </a:r>
                    </a:p>
                    <a:p>
                      <a:pPr marL="0" marR="0" lvl="0" indent="0" algn="l" defTabSz="914400" rtl="0" eaLnBrk="0" fontAlgn="base" latinLnBrk="0" hangingPunct="0">
                        <a:lnSpc>
                          <a:spcPct val="100000"/>
                        </a:lnSpc>
                        <a:spcBef>
                          <a:spcPct val="20000"/>
                        </a:spcBef>
                        <a:spcAft>
                          <a:spcPct val="0"/>
                        </a:spcAft>
                        <a:buClrTx/>
                        <a:buSzTx/>
                        <a:buFont typeface="Arial" charset="0"/>
                        <a:buNone/>
                        <a:tabLst>
                          <a:tab pos="228600" algn="l"/>
                        </a:tabLst>
                      </a:pPr>
                      <a:r>
                        <a:rPr kumimoji="0" lang="en-US" sz="1200" b="1" i="1" u="none" strike="noStrike" cap="none" normalizeH="0" baseline="0" dirty="0" smtClean="0">
                          <a:ln>
                            <a:noFill/>
                          </a:ln>
                          <a:solidFill>
                            <a:schemeClr val="tx1"/>
                          </a:solidFill>
                          <a:effectLst/>
                          <a:latin typeface="Calibri" pitchFamily="34" charset="0"/>
                          <a:cs typeface="Arial" charset="0"/>
                        </a:rPr>
                        <a:t>- </a:t>
                      </a:r>
                      <a:r>
                        <a:rPr kumimoji="0" lang="en-US" sz="1200" b="0" i="1" u="none" strike="noStrike" cap="none" normalizeH="0" baseline="0" dirty="0" smtClean="0">
                          <a:ln>
                            <a:noFill/>
                          </a:ln>
                          <a:solidFill>
                            <a:schemeClr val="tx1"/>
                          </a:solidFill>
                          <a:effectLst/>
                          <a:latin typeface="Calibri" pitchFamily="34" charset="0"/>
                          <a:cs typeface="Arial" charset="0"/>
                        </a:rPr>
                        <a:t>placeName: String</a:t>
                      </a:r>
                    </a:p>
                    <a:p>
                      <a:pPr marL="0" marR="0" lvl="0" indent="0" algn="l" defTabSz="914400" rtl="0" eaLnBrk="0" fontAlgn="base" latinLnBrk="0" hangingPunct="0">
                        <a:lnSpc>
                          <a:spcPct val="100000"/>
                        </a:lnSpc>
                        <a:spcBef>
                          <a:spcPct val="20000"/>
                        </a:spcBef>
                        <a:spcAft>
                          <a:spcPct val="0"/>
                        </a:spcAft>
                        <a:buClrTx/>
                        <a:buSzTx/>
                        <a:buFont typeface="Arial" charset="0"/>
                        <a:buNone/>
                        <a:tabLst>
                          <a:tab pos="228600" algn="l"/>
                        </a:tabLst>
                      </a:pPr>
                      <a:r>
                        <a:rPr kumimoji="0" lang="en-US" sz="1200" b="1" i="1" u="none" strike="noStrike" cap="none" normalizeH="0" baseline="0" dirty="0" smtClean="0">
                          <a:ln>
                            <a:noFill/>
                          </a:ln>
                          <a:solidFill>
                            <a:schemeClr val="tx1"/>
                          </a:solidFill>
                          <a:effectLst/>
                          <a:latin typeface="Calibri" pitchFamily="34" charset="0"/>
                          <a:cs typeface="Arial" charset="0"/>
                        </a:rPr>
                        <a:t>- </a:t>
                      </a:r>
                      <a:r>
                        <a:rPr kumimoji="0" lang="en-US" sz="1200" b="0" i="1" u="none" strike="noStrike" cap="none" normalizeH="0" baseline="0" dirty="0" smtClean="0">
                          <a:ln>
                            <a:noFill/>
                          </a:ln>
                          <a:solidFill>
                            <a:schemeClr val="tx1"/>
                          </a:solidFill>
                          <a:effectLst/>
                          <a:latin typeface="Calibri" pitchFamily="34" charset="0"/>
                          <a:cs typeface="Arial" charset="0"/>
                        </a:rPr>
                        <a:t>Capacity : String</a:t>
                      </a:r>
                    </a:p>
                    <a:p>
                      <a:pPr marL="0" marR="0" lvl="0" indent="0" algn="l" defTabSz="914400" rtl="0" eaLnBrk="0" fontAlgn="base" latinLnBrk="0" hangingPunct="0">
                        <a:lnSpc>
                          <a:spcPct val="100000"/>
                        </a:lnSpc>
                        <a:spcBef>
                          <a:spcPct val="20000"/>
                        </a:spcBef>
                        <a:spcAft>
                          <a:spcPct val="0"/>
                        </a:spcAft>
                        <a:buClrTx/>
                        <a:buSzTx/>
                        <a:buFont typeface="Arial" charset="0"/>
                        <a:buNone/>
                        <a:tabLst>
                          <a:tab pos="228600" algn="l"/>
                        </a:tabLst>
                      </a:pPr>
                      <a:r>
                        <a:rPr kumimoji="0" lang="en-US" sz="1200" b="1" i="1" u="none" strike="noStrike" cap="none" normalizeH="0" baseline="0" dirty="0" smtClean="0">
                          <a:ln>
                            <a:noFill/>
                          </a:ln>
                          <a:solidFill>
                            <a:schemeClr val="tx1"/>
                          </a:solidFill>
                          <a:effectLst/>
                          <a:latin typeface="Calibri" pitchFamily="34" charset="0"/>
                          <a:cs typeface="Arial" charset="0"/>
                        </a:rPr>
                        <a:t>-</a:t>
                      </a:r>
                      <a:r>
                        <a:rPr kumimoji="0" lang="en-US" sz="1200" b="0" i="1" u="none" strike="noStrike" cap="none" normalizeH="0" baseline="0" dirty="0" smtClean="0">
                          <a:ln>
                            <a:noFill/>
                          </a:ln>
                          <a:solidFill>
                            <a:schemeClr val="tx1"/>
                          </a:solidFill>
                          <a:effectLst/>
                          <a:latin typeface="Calibri" pitchFamily="34" charset="0"/>
                          <a:cs typeface="Arial" charset="0"/>
                        </a:rPr>
                        <a:t> placeDescription: String</a:t>
                      </a:r>
                    </a:p>
                    <a:p>
                      <a:pPr marL="0" marR="0" lvl="0" indent="0" algn="l" defTabSz="914400" rtl="0" eaLnBrk="0" fontAlgn="base" latinLnBrk="0" hangingPunct="0">
                        <a:lnSpc>
                          <a:spcPct val="100000"/>
                        </a:lnSpc>
                        <a:spcBef>
                          <a:spcPct val="20000"/>
                        </a:spcBef>
                        <a:spcAft>
                          <a:spcPct val="0"/>
                        </a:spcAft>
                        <a:buClrTx/>
                        <a:buSzTx/>
                        <a:buFont typeface="Arial" charset="0"/>
                        <a:buNone/>
                        <a:tabLst>
                          <a:tab pos="228600" algn="l"/>
                        </a:tabLst>
                      </a:pPr>
                      <a:r>
                        <a:rPr kumimoji="0" lang="en-US" sz="1200" b="1" i="1" u="none" strike="noStrike" cap="none" normalizeH="0" baseline="0" dirty="0" smtClean="0">
                          <a:ln>
                            <a:noFill/>
                          </a:ln>
                          <a:solidFill>
                            <a:schemeClr val="tx1"/>
                          </a:solidFill>
                          <a:effectLst/>
                          <a:latin typeface="Calibri" pitchFamily="34" charset="0"/>
                          <a:cs typeface="Arial" charset="0"/>
                        </a:rPr>
                        <a:t>-</a:t>
                      </a:r>
                      <a:r>
                        <a:rPr kumimoji="0" lang="en-US" sz="1200" b="0" i="1" u="none" strike="noStrike" cap="none" normalizeH="0" baseline="0" dirty="0" smtClean="0">
                          <a:ln>
                            <a:noFill/>
                          </a:ln>
                          <a:solidFill>
                            <a:schemeClr val="tx1"/>
                          </a:solidFill>
                          <a:effectLst/>
                          <a:latin typeface="Calibri" pitchFamily="34" charset="0"/>
                          <a:cs typeface="Arial" charset="0"/>
                        </a:rPr>
                        <a:t> workingHours :int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534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1" u="none" strike="noStrike" cap="none" normalizeH="0" baseline="0" dirty="0" smtClean="0">
                        <a:ln>
                          <a:noFill/>
                        </a:ln>
                        <a:solidFill>
                          <a:schemeClr val="tx1"/>
                        </a:solidFill>
                        <a:effectLst/>
                        <a:latin typeface="Calibri"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graphicFrame>
        <p:nvGraphicFramePr>
          <p:cNvPr id="10" name="Group 36"/>
          <p:cNvGraphicFramePr>
            <a:graphicFrameLocks noGrp="1"/>
          </p:cNvGraphicFramePr>
          <p:nvPr>
            <p:extLst>
              <p:ext uri="{D42A27DB-BD31-4B8C-83A1-F6EECF244321}">
                <p14:modId xmlns:p14="http://schemas.microsoft.com/office/powerpoint/2010/main" val="952161966"/>
              </p:ext>
            </p:extLst>
          </p:nvPr>
        </p:nvGraphicFramePr>
        <p:xfrm>
          <a:off x="5104759" y="4428188"/>
          <a:ext cx="3514725" cy="1869694"/>
        </p:xfrm>
        <a:graphic>
          <a:graphicData uri="http://schemas.openxmlformats.org/drawingml/2006/table">
            <a:tbl>
              <a:tblPr/>
              <a:tblGrid>
                <a:gridCol w="3514725"/>
              </a:tblGrid>
              <a:tr h="4127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Batang" charset="-127"/>
                          <a:cs typeface="Times New Roman" pitchFamily="18" charset="0"/>
                        </a:rPr>
                        <a:t>Event</a:t>
                      </a:r>
                      <a:endParaRPr kumimoji="0" lang="en-US" sz="1800" b="0" i="0" u="none" strike="noStrike" cap="none" normalizeH="0" baseline="0" dirty="0" smtClean="0">
                        <a:ln>
                          <a:noFill/>
                        </a:ln>
                        <a:solidFill>
                          <a:schemeClr val="tx1"/>
                        </a:solidFill>
                        <a:effectLst/>
                        <a:latin typeface="Arial" charset="0"/>
                        <a:ea typeface="Batang"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1" u="none" strike="noStrike" cap="none" normalizeH="0" baseline="0" dirty="0" smtClean="0">
                          <a:ln>
                            <a:noFill/>
                          </a:ln>
                          <a:solidFill>
                            <a:schemeClr val="tx1"/>
                          </a:solidFill>
                          <a:effectLst/>
                          <a:latin typeface="Calibri" pitchFamily="34" charset="0"/>
                          <a:cs typeface="Arial" charset="0"/>
                        </a:rPr>
                        <a:t>- eventName : String</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1" u="none" strike="noStrike" cap="none" normalizeH="0" baseline="0" dirty="0" smtClean="0">
                          <a:ln>
                            <a:noFill/>
                          </a:ln>
                          <a:solidFill>
                            <a:schemeClr val="tx1"/>
                          </a:solidFill>
                          <a:effectLst/>
                          <a:latin typeface="Calibri" pitchFamily="34" charset="0"/>
                          <a:cs typeface="Arial" charset="0"/>
                        </a:rPr>
                        <a:t>-  Description : String</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1" u="none" strike="noStrike" cap="none" normalizeH="0" baseline="0" dirty="0" smtClean="0">
                          <a:ln>
                            <a:noFill/>
                          </a:ln>
                          <a:solidFill>
                            <a:schemeClr val="tx1"/>
                          </a:solidFill>
                          <a:effectLst/>
                          <a:latin typeface="Calibri" pitchFamily="34" charset="0"/>
                          <a:cs typeface="Arial" charset="0"/>
                        </a:rPr>
                        <a:t>- Duration :int</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1" u="none" strike="noStrike" cap="none" normalizeH="0" baseline="0" dirty="0" smtClean="0">
                          <a:ln>
                            <a:noFill/>
                          </a:ln>
                          <a:solidFill>
                            <a:schemeClr val="tx1"/>
                          </a:solidFill>
                          <a:effectLst/>
                          <a:latin typeface="Calibri" pitchFamily="34" charset="0"/>
                          <a:cs typeface="Arial" charset="0"/>
                        </a:rPr>
                        <a:t>- eventType: String</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1" u="none" strike="noStrike" cap="none" normalizeH="0" baseline="0" dirty="0" smtClean="0">
                          <a:ln>
                            <a:noFill/>
                          </a:ln>
                          <a:solidFill>
                            <a:schemeClr val="tx1"/>
                          </a:solidFill>
                          <a:effectLst/>
                          <a:latin typeface="Calibri" pitchFamily="34" charset="0"/>
                          <a:cs typeface="Arial" charset="0"/>
                        </a:rPr>
                        <a:t>-  ticketPrice: 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1" i="1" u="none" strike="noStrike" cap="none" normalizeH="0" baseline="0" dirty="0" smtClean="0">
                        <a:ln>
                          <a:noFill/>
                        </a:ln>
                        <a:solidFill>
                          <a:schemeClr val="tx1"/>
                        </a:solidFill>
                        <a:effectLst/>
                        <a:latin typeface="Calibri"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grpSp>
        <p:nvGrpSpPr>
          <p:cNvPr id="14" name="Group 13"/>
          <p:cNvGrpSpPr/>
          <p:nvPr/>
        </p:nvGrpSpPr>
        <p:grpSpPr>
          <a:xfrm>
            <a:off x="3200400" y="5303519"/>
            <a:ext cx="1920240" cy="274320"/>
            <a:chOff x="5951913" y="5569527"/>
            <a:chExt cx="1396537" cy="199505"/>
          </a:xfrm>
        </p:grpSpPr>
        <p:sp>
          <p:nvSpPr>
            <p:cNvPr id="15" name="Diamond 14"/>
            <p:cNvSpPr/>
            <p:nvPr/>
          </p:nvSpPr>
          <p:spPr>
            <a:xfrm>
              <a:off x="5951913" y="5569527"/>
              <a:ext cx="448887" cy="199505"/>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a:stCxn id="15" idx="3"/>
            </p:cNvCxnSpPr>
            <p:nvPr/>
          </p:nvCxnSpPr>
          <p:spPr>
            <a:xfrm>
              <a:off x="6400800" y="5669279"/>
              <a:ext cx="947650" cy="0"/>
            </a:xfrm>
            <a:prstGeom prst="line">
              <a:avLst/>
            </a:prstGeom>
            <a:ln w="28575"/>
          </p:spPr>
          <p:style>
            <a:lnRef idx="2">
              <a:schemeClr val="dk1"/>
            </a:lnRef>
            <a:fillRef idx="0">
              <a:schemeClr val="dk1"/>
            </a:fillRef>
            <a:effectRef idx="1">
              <a:schemeClr val="dk1"/>
            </a:effectRef>
            <a:fontRef idx="minor">
              <a:schemeClr val="tx1"/>
            </a:fontRef>
          </p:style>
        </p:cxnSp>
      </p:gr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45</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extLst>
      <p:ext uri="{BB962C8B-B14F-4D97-AF65-F5344CB8AC3E}">
        <p14:creationId xmlns:p14="http://schemas.microsoft.com/office/powerpoint/2010/main" val="19274982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a:t>
            </a:r>
            <a:r>
              <a:rPr lang="en-US" dirty="0"/>
              <a:t>See </a:t>
            </a:r>
            <a:r>
              <a:rPr lang="en-US" dirty="0" smtClean="0"/>
              <a:t>It (2 of 2) </a:t>
            </a:r>
            <a:endParaRPr lang="en-US" dirty="0"/>
          </a:p>
        </p:txBody>
      </p:sp>
      <p:sp>
        <p:nvSpPr>
          <p:cNvPr id="80" name="Content Placeholder 4"/>
          <p:cNvSpPr>
            <a:spLocks noGrp="1"/>
          </p:cNvSpPr>
          <p:nvPr>
            <p:ph idx="1"/>
          </p:nvPr>
        </p:nvSpPr>
        <p:spPr>
          <a:xfrm>
            <a:off x="474378" y="1214423"/>
            <a:ext cx="6536022" cy="1099800"/>
          </a:xfrm>
        </p:spPr>
        <p:txBody>
          <a:bodyPr>
            <a:noAutofit/>
          </a:bodyPr>
          <a:lstStyle/>
          <a:p>
            <a:r>
              <a:rPr lang="en-US" sz="2200" b="1" dirty="0" smtClean="0"/>
              <a:t>Demonstration</a:t>
            </a:r>
            <a:r>
              <a:rPr lang="en-US" sz="2100" b="1" dirty="0" smtClean="0"/>
              <a:t>: </a:t>
            </a:r>
          </a:p>
          <a:p>
            <a:r>
              <a:rPr lang="en-US" sz="2000" dirty="0" smtClean="0"/>
              <a:t>Demonstrate </a:t>
            </a:r>
            <a:r>
              <a:rPr lang="en-US" sz="2000" dirty="0"/>
              <a:t>how to </a:t>
            </a:r>
            <a:r>
              <a:rPr lang="en-US" sz="2000" dirty="0" smtClean="0"/>
              <a:t>establish a composition relationship.</a:t>
            </a:r>
            <a:endParaRPr lang="en-US" sz="2000" dirty="0"/>
          </a:p>
          <a:p>
            <a:endParaRPr lang="en-US" sz="2100" b="1" dirty="0" smtClean="0"/>
          </a:p>
        </p:txBody>
      </p:sp>
      <p:sp>
        <p:nvSpPr>
          <p:cNvPr id="81" name="Rectangle 80"/>
          <p:cNvSpPr/>
          <p:nvPr/>
        </p:nvSpPr>
        <p:spPr>
          <a:xfrm>
            <a:off x="365760" y="1920240"/>
            <a:ext cx="8409940" cy="2716128"/>
          </a:xfrm>
          <a:prstGeom prst="rect">
            <a:avLst/>
          </a:prstGeom>
        </p:spPr>
        <p:txBody>
          <a:bodyPr wrap="square">
            <a:spAutoFit/>
          </a:bodyPr>
          <a:lstStyle/>
          <a:p>
            <a:pPr>
              <a:spcBef>
                <a:spcPts val="1200"/>
              </a:spcBef>
            </a:pPr>
            <a:r>
              <a:rPr lang="en-US" sz="2100" b="1" dirty="0" smtClean="0">
                <a:latin typeface="Arial" pitchFamily="34" charset="0"/>
                <a:cs typeface="Arial" pitchFamily="34" charset="0"/>
              </a:rPr>
              <a:t>Time Allocated: </a:t>
            </a:r>
            <a:r>
              <a:rPr lang="en-US" sz="2000" dirty="0">
                <a:latin typeface="Arial" pitchFamily="34" charset="0"/>
                <a:cs typeface="Arial" pitchFamily="34" charset="0"/>
              </a:rPr>
              <a:t> </a:t>
            </a:r>
            <a:r>
              <a:rPr lang="en-US" sz="2000" dirty="0" smtClean="0">
                <a:latin typeface="Arial" pitchFamily="34" charset="0"/>
                <a:cs typeface="Arial" pitchFamily="34" charset="0"/>
              </a:rPr>
              <a:t>3 minutes</a:t>
            </a:r>
          </a:p>
          <a:p>
            <a:pPr lvl="0">
              <a:spcBef>
                <a:spcPts val="600"/>
              </a:spcBef>
            </a:pPr>
            <a:r>
              <a:rPr lang="en-US" sz="2100" b="1" dirty="0">
                <a:latin typeface="Arial" pitchFamily="34" charset="0"/>
                <a:cs typeface="Arial" pitchFamily="34" charset="0"/>
              </a:rPr>
              <a:t>Environment or File: </a:t>
            </a:r>
            <a:r>
              <a:rPr lang="en-US" sz="2000" dirty="0" smtClean="0">
                <a:latin typeface="Arial" pitchFamily="34" charset="0"/>
                <a:cs typeface="Arial" pitchFamily="34" charset="0"/>
              </a:rPr>
              <a:t>Eclipse</a:t>
            </a:r>
            <a:endParaRPr lang="en-US" sz="2000" b="1" dirty="0">
              <a:latin typeface="Arial" pitchFamily="34" charset="0"/>
              <a:cs typeface="Arial" pitchFamily="34" charset="0"/>
            </a:endParaRPr>
          </a:p>
          <a:p>
            <a:pPr>
              <a:spcBef>
                <a:spcPts val="300"/>
              </a:spcBef>
            </a:pPr>
            <a:r>
              <a:rPr lang="en-US" sz="2100" b="1" dirty="0" smtClean="0">
                <a:latin typeface="Arial" pitchFamily="34" charset="0"/>
                <a:cs typeface="Arial" pitchFamily="34" charset="0"/>
              </a:rPr>
              <a:t>Steps:</a:t>
            </a:r>
          </a:p>
          <a:p>
            <a:pPr marL="342900" lvl="0" indent="-342900" fontAlgn="base">
              <a:spcBef>
                <a:spcPct val="0"/>
              </a:spcBef>
              <a:spcAft>
                <a:spcPct val="0"/>
              </a:spcAft>
              <a:buFont typeface="+mj-lt"/>
              <a:buAutoNum type="arabicPeriod" startAt="3"/>
            </a:pPr>
            <a:r>
              <a:rPr lang="en-US" sz="1600" dirty="0">
                <a:solidFill>
                  <a:srgbClr val="003344"/>
                </a:solidFill>
                <a:latin typeface="Arial" charset="0"/>
                <a:cs typeface="Arial" charset="0"/>
              </a:rPr>
              <a:t>In the Theater class, override the showEvents() method to </a:t>
            </a:r>
            <a:r>
              <a:rPr lang="en-US" sz="1600" dirty="0" smtClean="0">
                <a:solidFill>
                  <a:srgbClr val="003344"/>
                </a:solidFill>
                <a:latin typeface="Arial" charset="0"/>
                <a:cs typeface="Arial" charset="0"/>
              </a:rPr>
              <a:t>label and display </a:t>
            </a:r>
            <a:r>
              <a:rPr lang="en-US" sz="1600" dirty="0">
                <a:solidFill>
                  <a:srgbClr val="003344"/>
                </a:solidFill>
                <a:latin typeface="Arial" charset="0"/>
                <a:cs typeface="Arial" charset="0"/>
              </a:rPr>
              <a:t>the </a:t>
            </a:r>
            <a:r>
              <a:rPr lang="en-US" sz="1600" dirty="0" smtClean="0">
                <a:solidFill>
                  <a:srgbClr val="003344"/>
                </a:solidFill>
                <a:latin typeface="Arial" charset="0"/>
                <a:cs typeface="Arial" charset="0"/>
              </a:rPr>
              <a:t>Event attribute values: Name, Description, Duration, Type, and Ticket Price.</a:t>
            </a:r>
            <a:endParaRPr lang="en-US" sz="1600" dirty="0">
              <a:solidFill>
                <a:srgbClr val="003344"/>
              </a:solidFill>
              <a:latin typeface="Arial" charset="0"/>
              <a:cs typeface="Arial" charset="0"/>
            </a:endParaRPr>
          </a:p>
          <a:p>
            <a:pPr marL="342900" lvl="0" indent="-342900" fontAlgn="base">
              <a:spcBef>
                <a:spcPct val="0"/>
              </a:spcBef>
              <a:spcAft>
                <a:spcPct val="0"/>
              </a:spcAft>
              <a:buFont typeface="+mj-lt"/>
              <a:buAutoNum type="arabicPeriod" startAt="3"/>
            </a:pPr>
            <a:r>
              <a:rPr lang="en-US" sz="1600" dirty="0" smtClean="0">
                <a:solidFill>
                  <a:srgbClr val="003344"/>
                </a:solidFill>
                <a:latin typeface="Arial" charset="0"/>
                <a:cs typeface="Arial" charset="0"/>
              </a:rPr>
              <a:t>Edit CodingtonDemo.java to set an Event object and invoke </a:t>
            </a:r>
            <a:r>
              <a:rPr lang="en-US" sz="1600" dirty="0">
                <a:solidFill>
                  <a:srgbClr val="003344"/>
                </a:solidFill>
                <a:latin typeface="Arial" charset="0"/>
                <a:cs typeface="Arial" charset="0"/>
              </a:rPr>
              <a:t>the showEvents() method using the Theater object.</a:t>
            </a:r>
          </a:p>
          <a:p>
            <a:pPr marL="342900" lvl="0" indent="-342900" fontAlgn="base">
              <a:spcBef>
                <a:spcPct val="0"/>
              </a:spcBef>
              <a:spcAft>
                <a:spcPct val="0"/>
              </a:spcAft>
              <a:buFont typeface="+mj-lt"/>
              <a:buAutoNum type="arabicPeriod" startAt="3"/>
            </a:pPr>
            <a:r>
              <a:rPr lang="en-US" sz="1600" dirty="0">
                <a:solidFill>
                  <a:srgbClr val="003344"/>
                </a:solidFill>
                <a:latin typeface="Arial" charset="0"/>
                <a:cs typeface="Arial" charset="0"/>
              </a:rPr>
              <a:t>Run CodingtonDemo.Java</a:t>
            </a:r>
          </a:p>
          <a:p>
            <a:pPr marL="90487"/>
            <a:endParaRPr lang="en-US" sz="2000" dirty="0">
              <a:latin typeface="Arial" pitchFamily="34" charset="0"/>
              <a:cs typeface="Arial" pitchFamily="34" charset="0"/>
            </a:endParaRPr>
          </a:p>
        </p:txBody>
      </p:sp>
      <p:graphicFrame>
        <p:nvGraphicFramePr>
          <p:cNvPr id="9" name="Group 33"/>
          <p:cNvGraphicFramePr>
            <a:graphicFrameLocks noGrp="1"/>
          </p:cNvGraphicFramePr>
          <p:nvPr>
            <p:extLst>
              <p:ext uri="{D42A27DB-BD31-4B8C-83A1-F6EECF244321}">
                <p14:modId xmlns:p14="http://schemas.microsoft.com/office/powerpoint/2010/main" val="3115722095"/>
              </p:ext>
            </p:extLst>
          </p:nvPr>
        </p:nvGraphicFramePr>
        <p:xfrm>
          <a:off x="399734" y="4433966"/>
          <a:ext cx="2787650" cy="2083372"/>
        </p:xfrm>
        <a:graphic>
          <a:graphicData uri="http://schemas.openxmlformats.org/drawingml/2006/table">
            <a:tbl>
              <a:tblPr/>
              <a:tblGrid>
                <a:gridCol w="2787650"/>
              </a:tblGrid>
              <a:tr h="393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Batang" charset="-127"/>
                          <a:cs typeface="Times New Roman" pitchFamily="18" charset="0"/>
                        </a:rPr>
                        <a:t>Place</a:t>
                      </a:r>
                      <a:endParaRPr kumimoji="0" lang="en-US" sz="1800" b="0" i="0" u="none" strike="noStrike" cap="none" normalizeH="0" baseline="0" dirty="0" smtClean="0">
                        <a:ln>
                          <a:noFill/>
                        </a:ln>
                        <a:solidFill>
                          <a:schemeClr val="tx1"/>
                        </a:solidFill>
                        <a:effectLst/>
                        <a:latin typeface="Arial" charset="0"/>
                        <a:ea typeface="Batang"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46355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tab pos="228600" algn="l"/>
                        </a:tabLst>
                      </a:pPr>
                      <a:r>
                        <a:rPr kumimoji="0" lang="en-US" sz="1200" b="1" i="1" u="none" strike="noStrike" cap="none" normalizeH="0" baseline="0" dirty="0" smtClean="0">
                          <a:ln>
                            <a:noFill/>
                          </a:ln>
                          <a:solidFill>
                            <a:schemeClr val="tx1"/>
                          </a:solidFill>
                          <a:effectLst/>
                          <a:latin typeface="Calibri" pitchFamily="34" charset="0"/>
                          <a:cs typeface="Arial" charset="0"/>
                        </a:rPr>
                        <a:t>- </a:t>
                      </a:r>
                      <a:r>
                        <a:rPr kumimoji="0" lang="en-US" sz="1200" b="0" i="1" u="none" strike="noStrike" cap="none" normalizeH="0" baseline="0" dirty="0" smtClean="0">
                          <a:ln>
                            <a:noFill/>
                          </a:ln>
                          <a:solidFill>
                            <a:schemeClr val="tx1"/>
                          </a:solidFill>
                          <a:effectLst/>
                          <a:latin typeface="Calibri" pitchFamily="34" charset="0"/>
                          <a:cs typeface="Arial" charset="0"/>
                        </a:rPr>
                        <a:t> events : Event</a:t>
                      </a:r>
                    </a:p>
                    <a:p>
                      <a:pPr marL="0" marR="0" lvl="0" indent="0" algn="l" defTabSz="914400" rtl="0" eaLnBrk="0" fontAlgn="base" latinLnBrk="0" hangingPunct="0">
                        <a:lnSpc>
                          <a:spcPct val="100000"/>
                        </a:lnSpc>
                        <a:spcBef>
                          <a:spcPct val="20000"/>
                        </a:spcBef>
                        <a:spcAft>
                          <a:spcPct val="0"/>
                        </a:spcAft>
                        <a:buClrTx/>
                        <a:buSzTx/>
                        <a:buFont typeface="Arial" charset="0"/>
                        <a:buNone/>
                        <a:tabLst>
                          <a:tab pos="228600" algn="l"/>
                        </a:tabLst>
                      </a:pPr>
                      <a:r>
                        <a:rPr kumimoji="0" lang="en-US" sz="1200" b="1" i="1" u="none" strike="noStrike" cap="none" normalizeH="0" baseline="0" dirty="0" smtClean="0">
                          <a:ln>
                            <a:noFill/>
                          </a:ln>
                          <a:solidFill>
                            <a:schemeClr val="tx1"/>
                          </a:solidFill>
                          <a:effectLst/>
                          <a:latin typeface="Calibri" pitchFamily="34" charset="0"/>
                          <a:cs typeface="Arial" charset="0"/>
                        </a:rPr>
                        <a:t>- </a:t>
                      </a:r>
                      <a:r>
                        <a:rPr kumimoji="0" lang="en-US" sz="1200" b="0" i="1" u="none" strike="noStrike" cap="none" normalizeH="0" baseline="0" dirty="0" smtClean="0">
                          <a:ln>
                            <a:noFill/>
                          </a:ln>
                          <a:solidFill>
                            <a:schemeClr val="tx1"/>
                          </a:solidFill>
                          <a:effectLst/>
                          <a:latin typeface="Calibri" pitchFamily="34" charset="0"/>
                          <a:cs typeface="Arial" charset="0"/>
                        </a:rPr>
                        <a:t>placeName: String</a:t>
                      </a:r>
                    </a:p>
                    <a:p>
                      <a:pPr marL="0" marR="0" lvl="0" indent="0" algn="l" defTabSz="914400" rtl="0" eaLnBrk="0" fontAlgn="base" latinLnBrk="0" hangingPunct="0">
                        <a:lnSpc>
                          <a:spcPct val="100000"/>
                        </a:lnSpc>
                        <a:spcBef>
                          <a:spcPct val="20000"/>
                        </a:spcBef>
                        <a:spcAft>
                          <a:spcPct val="0"/>
                        </a:spcAft>
                        <a:buClrTx/>
                        <a:buSzTx/>
                        <a:buFont typeface="Arial" charset="0"/>
                        <a:buNone/>
                        <a:tabLst>
                          <a:tab pos="228600" algn="l"/>
                        </a:tabLst>
                      </a:pPr>
                      <a:r>
                        <a:rPr kumimoji="0" lang="en-US" sz="1200" b="1" i="1" u="none" strike="noStrike" cap="none" normalizeH="0" baseline="0" dirty="0" smtClean="0">
                          <a:ln>
                            <a:noFill/>
                          </a:ln>
                          <a:solidFill>
                            <a:schemeClr val="tx1"/>
                          </a:solidFill>
                          <a:effectLst/>
                          <a:latin typeface="Calibri" pitchFamily="34" charset="0"/>
                          <a:cs typeface="Arial" charset="0"/>
                        </a:rPr>
                        <a:t>- </a:t>
                      </a:r>
                      <a:r>
                        <a:rPr kumimoji="0" lang="en-US" sz="1200" b="0" i="1" u="none" strike="noStrike" cap="none" normalizeH="0" baseline="0" dirty="0" smtClean="0">
                          <a:ln>
                            <a:noFill/>
                          </a:ln>
                          <a:solidFill>
                            <a:schemeClr val="tx1"/>
                          </a:solidFill>
                          <a:effectLst/>
                          <a:latin typeface="Calibri" pitchFamily="34" charset="0"/>
                          <a:cs typeface="Arial" charset="0"/>
                        </a:rPr>
                        <a:t>Capacity : String</a:t>
                      </a:r>
                    </a:p>
                    <a:p>
                      <a:pPr marL="0" marR="0" lvl="0" indent="0" algn="l" defTabSz="914400" rtl="0" eaLnBrk="0" fontAlgn="base" latinLnBrk="0" hangingPunct="0">
                        <a:lnSpc>
                          <a:spcPct val="100000"/>
                        </a:lnSpc>
                        <a:spcBef>
                          <a:spcPct val="20000"/>
                        </a:spcBef>
                        <a:spcAft>
                          <a:spcPct val="0"/>
                        </a:spcAft>
                        <a:buClrTx/>
                        <a:buSzTx/>
                        <a:buFont typeface="Arial" charset="0"/>
                        <a:buNone/>
                        <a:tabLst>
                          <a:tab pos="228600" algn="l"/>
                        </a:tabLst>
                      </a:pPr>
                      <a:r>
                        <a:rPr kumimoji="0" lang="en-US" sz="1200" b="1" i="1" u="none" strike="noStrike" cap="none" normalizeH="0" baseline="0" dirty="0" smtClean="0">
                          <a:ln>
                            <a:noFill/>
                          </a:ln>
                          <a:solidFill>
                            <a:schemeClr val="tx1"/>
                          </a:solidFill>
                          <a:effectLst/>
                          <a:latin typeface="Calibri" pitchFamily="34" charset="0"/>
                          <a:cs typeface="Arial" charset="0"/>
                        </a:rPr>
                        <a:t>-</a:t>
                      </a:r>
                      <a:r>
                        <a:rPr kumimoji="0" lang="en-US" sz="1200" b="0" i="1" u="none" strike="noStrike" cap="none" normalizeH="0" baseline="0" dirty="0" smtClean="0">
                          <a:ln>
                            <a:noFill/>
                          </a:ln>
                          <a:solidFill>
                            <a:schemeClr val="tx1"/>
                          </a:solidFill>
                          <a:effectLst/>
                          <a:latin typeface="Calibri" pitchFamily="34" charset="0"/>
                          <a:cs typeface="Arial" charset="0"/>
                        </a:rPr>
                        <a:t> placeDescription: String</a:t>
                      </a:r>
                    </a:p>
                    <a:p>
                      <a:pPr marL="0" marR="0" lvl="0" indent="0" algn="l" defTabSz="914400" rtl="0" eaLnBrk="0" fontAlgn="base" latinLnBrk="0" hangingPunct="0">
                        <a:lnSpc>
                          <a:spcPct val="100000"/>
                        </a:lnSpc>
                        <a:spcBef>
                          <a:spcPct val="20000"/>
                        </a:spcBef>
                        <a:spcAft>
                          <a:spcPct val="0"/>
                        </a:spcAft>
                        <a:buClrTx/>
                        <a:buSzTx/>
                        <a:buFont typeface="Arial" charset="0"/>
                        <a:buNone/>
                        <a:tabLst>
                          <a:tab pos="228600" algn="l"/>
                        </a:tabLst>
                      </a:pPr>
                      <a:r>
                        <a:rPr kumimoji="0" lang="en-US" sz="1200" b="1" i="1" u="none" strike="noStrike" cap="none" normalizeH="0" baseline="0" dirty="0" smtClean="0">
                          <a:ln>
                            <a:noFill/>
                          </a:ln>
                          <a:solidFill>
                            <a:schemeClr val="tx1"/>
                          </a:solidFill>
                          <a:effectLst/>
                          <a:latin typeface="Calibri" pitchFamily="34" charset="0"/>
                          <a:cs typeface="Arial" charset="0"/>
                        </a:rPr>
                        <a:t>-</a:t>
                      </a:r>
                      <a:r>
                        <a:rPr kumimoji="0" lang="en-US" sz="1200" b="0" i="1" u="none" strike="noStrike" cap="none" normalizeH="0" baseline="0" dirty="0" smtClean="0">
                          <a:ln>
                            <a:noFill/>
                          </a:ln>
                          <a:solidFill>
                            <a:schemeClr val="tx1"/>
                          </a:solidFill>
                          <a:effectLst/>
                          <a:latin typeface="Calibri" pitchFamily="34" charset="0"/>
                          <a:cs typeface="Arial" charset="0"/>
                        </a:rPr>
                        <a:t> workingHours :int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534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1" u="none" strike="noStrike" cap="none" normalizeH="0" baseline="0" dirty="0" smtClean="0">
                        <a:ln>
                          <a:noFill/>
                        </a:ln>
                        <a:solidFill>
                          <a:schemeClr val="tx1"/>
                        </a:solidFill>
                        <a:effectLst/>
                        <a:latin typeface="Calibri"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graphicFrame>
        <p:nvGraphicFramePr>
          <p:cNvPr id="10" name="Group 36"/>
          <p:cNvGraphicFramePr>
            <a:graphicFrameLocks noGrp="1"/>
          </p:cNvGraphicFramePr>
          <p:nvPr>
            <p:extLst>
              <p:ext uri="{D42A27DB-BD31-4B8C-83A1-F6EECF244321}">
                <p14:modId xmlns:p14="http://schemas.microsoft.com/office/powerpoint/2010/main" val="2985949257"/>
              </p:ext>
            </p:extLst>
          </p:nvPr>
        </p:nvGraphicFramePr>
        <p:xfrm>
          <a:off x="5104759" y="4428188"/>
          <a:ext cx="3514725" cy="1869694"/>
        </p:xfrm>
        <a:graphic>
          <a:graphicData uri="http://schemas.openxmlformats.org/drawingml/2006/table">
            <a:tbl>
              <a:tblPr/>
              <a:tblGrid>
                <a:gridCol w="3514725"/>
              </a:tblGrid>
              <a:tr h="4127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Batang" charset="-127"/>
                          <a:cs typeface="Times New Roman" pitchFamily="18" charset="0"/>
                        </a:rPr>
                        <a:t>Event</a:t>
                      </a:r>
                      <a:endParaRPr kumimoji="0" lang="en-US" sz="1800" b="0" i="0" u="none" strike="noStrike" cap="none" normalizeH="0" baseline="0" dirty="0" smtClean="0">
                        <a:ln>
                          <a:noFill/>
                        </a:ln>
                        <a:solidFill>
                          <a:schemeClr val="tx1"/>
                        </a:solidFill>
                        <a:effectLst/>
                        <a:latin typeface="Arial" charset="0"/>
                        <a:ea typeface="Batang"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1" u="none" strike="noStrike" cap="none" normalizeH="0" baseline="0" dirty="0" smtClean="0">
                          <a:ln>
                            <a:noFill/>
                          </a:ln>
                          <a:solidFill>
                            <a:schemeClr val="tx1"/>
                          </a:solidFill>
                          <a:effectLst/>
                          <a:latin typeface="Calibri" pitchFamily="34" charset="0"/>
                          <a:cs typeface="Arial" charset="0"/>
                        </a:rPr>
                        <a:t>- eventName : String</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1" u="none" strike="noStrike" cap="none" normalizeH="0" baseline="0" dirty="0" smtClean="0">
                          <a:ln>
                            <a:noFill/>
                          </a:ln>
                          <a:solidFill>
                            <a:schemeClr val="tx1"/>
                          </a:solidFill>
                          <a:effectLst/>
                          <a:latin typeface="Calibri" pitchFamily="34" charset="0"/>
                          <a:cs typeface="Arial" charset="0"/>
                        </a:rPr>
                        <a:t>-  Description : String</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1" u="none" strike="noStrike" cap="none" normalizeH="0" baseline="0" dirty="0" smtClean="0">
                          <a:ln>
                            <a:noFill/>
                          </a:ln>
                          <a:solidFill>
                            <a:schemeClr val="tx1"/>
                          </a:solidFill>
                          <a:effectLst/>
                          <a:latin typeface="Calibri" pitchFamily="34" charset="0"/>
                          <a:cs typeface="Arial" charset="0"/>
                        </a:rPr>
                        <a:t>- Duration :int</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1" u="none" strike="noStrike" cap="none" normalizeH="0" baseline="0" dirty="0" smtClean="0">
                          <a:ln>
                            <a:noFill/>
                          </a:ln>
                          <a:solidFill>
                            <a:schemeClr val="tx1"/>
                          </a:solidFill>
                          <a:effectLst/>
                          <a:latin typeface="Calibri" pitchFamily="34" charset="0"/>
                          <a:cs typeface="Arial" charset="0"/>
                        </a:rPr>
                        <a:t>- eventType: String</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1" u="none" strike="noStrike" cap="none" normalizeH="0" baseline="0" smtClean="0">
                          <a:ln>
                            <a:noFill/>
                          </a:ln>
                          <a:solidFill>
                            <a:schemeClr val="tx1"/>
                          </a:solidFill>
                          <a:effectLst/>
                          <a:latin typeface="Calibri" pitchFamily="34" charset="0"/>
                          <a:cs typeface="Arial" charset="0"/>
                        </a:rPr>
                        <a:t>-  </a:t>
                      </a:r>
                      <a:r>
                        <a:rPr kumimoji="0" lang="en-US" sz="1200" b="1" i="1" u="none" strike="noStrike" cap="none" normalizeH="0" baseline="0" dirty="0" smtClean="0">
                          <a:ln>
                            <a:noFill/>
                          </a:ln>
                          <a:solidFill>
                            <a:schemeClr val="tx1"/>
                          </a:solidFill>
                          <a:effectLst/>
                          <a:latin typeface="Calibri" pitchFamily="34" charset="0"/>
                          <a:cs typeface="Arial" charset="0"/>
                        </a:rPr>
                        <a:t>ticketPrice: 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1" i="1" u="none" strike="noStrike" cap="none" normalizeH="0" baseline="0" dirty="0" smtClean="0">
                        <a:ln>
                          <a:noFill/>
                        </a:ln>
                        <a:solidFill>
                          <a:schemeClr val="tx1"/>
                        </a:solidFill>
                        <a:effectLst/>
                        <a:latin typeface="Calibri"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grpSp>
        <p:nvGrpSpPr>
          <p:cNvPr id="14" name="Group 13"/>
          <p:cNvGrpSpPr/>
          <p:nvPr/>
        </p:nvGrpSpPr>
        <p:grpSpPr>
          <a:xfrm>
            <a:off x="3200400" y="5303520"/>
            <a:ext cx="1920240" cy="274320"/>
            <a:chOff x="5951913" y="5569527"/>
            <a:chExt cx="1396537" cy="199505"/>
          </a:xfrm>
        </p:grpSpPr>
        <p:sp>
          <p:nvSpPr>
            <p:cNvPr id="15" name="Diamond 14"/>
            <p:cNvSpPr/>
            <p:nvPr/>
          </p:nvSpPr>
          <p:spPr>
            <a:xfrm>
              <a:off x="5951913" y="5569527"/>
              <a:ext cx="448887" cy="199505"/>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a:stCxn id="15" idx="3"/>
            </p:cNvCxnSpPr>
            <p:nvPr/>
          </p:nvCxnSpPr>
          <p:spPr>
            <a:xfrm>
              <a:off x="6400800" y="5669279"/>
              <a:ext cx="947650" cy="0"/>
            </a:xfrm>
            <a:prstGeom prst="line">
              <a:avLst/>
            </a:prstGeom>
            <a:ln w="28575"/>
          </p:spPr>
          <p:style>
            <a:lnRef idx="2">
              <a:schemeClr val="dk1"/>
            </a:lnRef>
            <a:fillRef idx="0">
              <a:schemeClr val="dk1"/>
            </a:fillRef>
            <a:effectRef idx="1">
              <a:schemeClr val="dk1"/>
            </a:effectRef>
            <a:fontRef idx="minor">
              <a:schemeClr val="tx1"/>
            </a:fontRef>
          </p:style>
        </p:cxnSp>
      </p:gr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46</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extLst>
      <p:ext uri="{BB962C8B-B14F-4D97-AF65-F5344CB8AC3E}">
        <p14:creationId xmlns:p14="http://schemas.microsoft.com/office/powerpoint/2010/main" val="38823306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5"/>
          <p:cNvSpPr>
            <a:spLocks noGrp="1"/>
          </p:cNvSpPr>
          <p:nvPr>
            <p:ph type="title"/>
          </p:nvPr>
        </p:nvSpPr>
        <p:spPr/>
        <p:txBody>
          <a:bodyPr/>
          <a:lstStyle/>
          <a:p>
            <a:pPr eaLnBrk="1" hangingPunct="1"/>
            <a:r>
              <a:rPr lang="en-US" dirty="0" smtClean="0">
                <a:latin typeface="Arial" charset="0"/>
                <a:cs typeface="Arial" charset="0"/>
              </a:rPr>
              <a:t>Activity 2: Composition</a:t>
            </a:r>
          </a:p>
        </p:txBody>
      </p:sp>
      <p:sp>
        <p:nvSpPr>
          <p:cNvPr id="97282" name="Content Placeholder 4"/>
          <p:cNvSpPr>
            <a:spLocks noGrp="1"/>
          </p:cNvSpPr>
          <p:nvPr>
            <p:ph idx="1"/>
          </p:nvPr>
        </p:nvSpPr>
        <p:spPr>
          <a:xfrm>
            <a:off x="457200" y="1214438"/>
            <a:ext cx="5597525" cy="4525962"/>
          </a:xfrm>
        </p:spPr>
        <p:txBody>
          <a:bodyPr/>
          <a:lstStyle/>
          <a:p>
            <a:pPr marL="0" indent="0" eaLnBrk="1" hangingPunct="1">
              <a:buFont typeface="Arial" charset="0"/>
              <a:buNone/>
              <a:defRPr/>
            </a:pPr>
            <a:r>
              <a:rPr lang="en-US" b="1" dirty="0" smtClean="0">
                <a:latin typeface="Arial" charset="0"/>
                <a:cs typeface="Arial" charset="0"/>
              </a:rPr>
              <a:t>Objective: </a:t>
            </a:r>
          </a:p>
          <a:p>
            <a:pPr>
              <a:defRPr/>
            </a:pPr>
            <a:r>
              <a:rPr lang="en-US" sz="2000" dirty="0"/>
              <a:t>I</a:t>
            </a:r>
            <a:r>
              <a:rPr lang="en-US" sz="2000" dirty="0" smtClean="0"/>
              <a:t>mplement composition in Java.</a:t>
            </a:r>
            <a:endParaRPr lang="en-US" b="1" dirty="0" smtClean="0">
              <a:latin typeface="Arial" charset="0"/>
              <a:cs typeface="Arial" charset="0"/>
            </a:endParaRPr>
          </a:p>
          <a:p>
            <a:pPr marL="0" indent="0" eaLnBrk="1" hangingPunct="1">
              <a:buFont typeface="Arial" charset="0"/>
              <a:buNone/>
              <a:defRPr/>
            </a:pPr>
            <a:r>
              <a:rPr lang="en-US" b="1" dirty="0" smtClean="0">
                <a:latin typeface="Arial" charset="0"/>
                <a:cs typeface="Arial" charset="0"/>
              </a:rPr>
              <a:t>Instructions: </a:t>
            </a:r>
          </a:p>
          <a:p>
            <a:pPr lvl="0"/>
            <a:r>
              <a:rPr lang="en-US" sz="2000" dirty="0"/>
              <a:t>Navigate to the Module </a:t>
            </a:r>
            <a:r>
              <a:rPr lang="en-US" sz="2000" dirty="0" smtClean="0"/>
              <a:t>10, </a:t>
            </a:r>
            <a:r>
              <a:rPr lang="en-US" sz="2000" dirty="0"/>
              <a:t>Activity </a:t>
            </a:r>
            <a:r>
              <a:rPr lang="en-US" sz="2000" dirty="0" smtClean="0"/>
              <a:t>2 </a:t>
            </a:r>
            <a:r>
              <a:rPr lang="en-US" sz="2000" dirty="0"/>
              <a:t>page on the course web site.</a:t>
            </a:r>
          </a:p>
          <a:p>
            <a:pPr lvl="0"/>
            <a:r>
              <a:rPr lang="en-US" sz="2000" dirty="0" smtClean="0"/>
              <a:t>Follow </a:t>
            </a:r>
            <a:r>
              <a:rPr lang="en-US" sz="2000" dirty="0"/>
              <a:t>the instructions provided on the web page to </a:t>
            </a:r>
            <a:r>
              <a:rPr lang="en-US" sz="2000" dirty="0" smtClean="0"/>
              <a:t>complete </a:t>
            </a:r>
            <a:r>
              <a:rPr lang="en-US" sz="2000" dirty="0"/>
              <a:t>the activity.</a:t>
            </a:r>
          </a:p>
          <a:p>
            <a:pPr marL="0" indent="0" eaLnBrk="1" hangingPunct="1">
              <a:buFont typeface="Arial" charset="0"/>
              <a:buNone/>
              <a:defRPr/>
            </a:pPr>
            <a:endParaRPr lang="en-US" dirty="0" smtClean="0">
              <a:latin typeface="Arial" charset="0"/>
              <a:cs typeface="Arial" charset="0"/>
            </a:endParaRP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47</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extLst>
      <p:ext uri="{BB962C8B-B14F-4D97-AF65-F5344CB8AC3E}">
        <p14:creationId xmlns:p14="http://schemas.microsoft.com/office/powerpoint/2010/main" val="546082873"/>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vs. Composition (1 of 2) </a:t>
            </a:r>
            <a:endParaRPr lang="en-US" dirty="0"/>
          </a:p>
        </p:txBody>
      </p:sp>
      <p:sp>
        <p:nvSpPr>
          <p:cNvPr id="3" name="Rounded Rectangle 2"/>
          <p:cNvSpPr/>
          <p:nvPr/>
        </p:nvSpPr>
        <p:spPr>
          <a:xfrm>
            <a:off x="447099" y="1470989"/>
            <a:ext cx="2266122" cy="3434839"/>
          </a:xfrm>
          <a:prstGeom prst="roundRect">
            <a:avLst/>
          </a:prstGeom>
          <a:solidFill>
            <a:srgbClr val="551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latin typeface="Arial" pitchFamily="34" charset="0"/>
                <a:cs typeface="Arial" pitchFamily="34" charset="0"/>
              </a:rPr>
              <a:t>Should you use Inheritance or Composition?</a:t>
            </a:r>
          </a:p>
        </p:txBody>
      </p:sp>
      <p:sp>
        <p:nvSpPr>
          <p:cNvPr id="4" name="Round Diagonal Corner Rectangle 3"/>
          <p:cNvSpPr/>
          <p:nvPr/>
        </p:nvSpPr>
        <p:spPr>
          <a:xfrm>
            <a:off x="2870791" y="1467297"/>
            <a:ext cx="5996762" cy="3394989"/>
          </a:xfrm>
          <a:prstGeom prst="round2Diag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rial" pitchFamily="34" charset="0"/>
                <a:cs typeface="Arial" pitchFamily="34" charset="0"/>
              </a:rPr>
              <a:t>This can be a crucial design decision. </a:t>
            </a:r>
          </a:p>
          <a:p>
            <a:endParaRPr lang="en-US" sz="2000" dirty="0" smtClean="0">
              <a:solidFill>
                <a:schemeClr val="tx1"/>
              </a:solidFill>
              <a:latin typeface="Arial" pitchFamily="34" charset="0"/>
              <a:cs typeface="Arial" pitchFamily="34" charset="0"/>
            </a:endParaRPr>
          </a:p>
          <a:p>
            <a:r>
              <a:rPr lang="en-US" sz="2000" dirty="0" smtClean="0">
                <a:solidFill>
                  <a:schemeClr val="tx1"/>
                </a:solidFill>
                <a:latin typeface="Arial" pitchFamily="34" charset="0"/>
                <a:cs typeface="Arial" pitchFamily="34" charset="0"/>
              </a:rPr>
              <a:t>A good design strategy advocates that inheritance should only be applied if the relationship:</a:t>
            </a:r>
          </a:p>
          <a:p>
            <a:pPr marL="274320" indent="-274320">
              <a:buFont typeface="Arial" pitchFamily="34" charset="0"/>
              <a:buChar char="•"/>
            </a:pPr>
            <a:r>
              <a:rPr lang="en-US" sz="2000" dirty="0" smtClean="0">
                <a:solidFill>
                  <a:schemeClr val="tx1"/>
                </a:solidFill>
                <a:latin typeface="Arial" pitchFamily="34" charset="0"/>
                <a:cs typeface="Arial" pitchFamily="34" charset="0"/>
              </a:rPr>
              <a:t>Between two classes is an ‘is-a’ relationship</a:t>
            </a:r>
          </a:p>
          <a:p>
            <a:pPr marL="274320" indent="-274320">
              <a:buFont typeface="Arial" pitchFamily="34" charset="0"/>
              <a:buChar char="•"/>
            </a:pPr>
            <a:r>
              <a:rPr lang="en-US" sz="2000" dirty="0" smtClean="0">
                <a:solidFill>
                  <a:schemeClr val="tx1"/>
                </a:solidFill>
                <a:latin typeface="Arial" pitchFamily="34" charset="0"/>
                <a:cs typeface="Arial" pitchFamily="34" charset="0"/>
              </a:rPr>
              <a:t>Is maintained throughout the lifetime of the objects involved </a:t>
            </a:r>
          </a:p>
          <a:p>
            <a:endParaRPr lang="en-US" sz="2000" dirty="0" smtClean="0">
              <a:solidFill>
                <a:schemeClr val="tx1"/>
              </a:solidFill>
              <a:latin typeface="Arial" pitchFamily="34" charset="0"/>
              <a:cs typeface="Arial" pitchFamily="34" charset="0"/>
            </a:endParaRPr>
          </a:p>
          <a:p>
            <a:r>
              <a:rPr lang="en-US" sz="2000" dirty="0" smtClean="0">
                <a:solidFill>
                  <a:schemeClr val="tx1"/>
                </a:solidFill>
                <a:latin typeface="Arial" pitchFamily="34" charset="0"/>
                <a:cs typeface="Arial" pitchFamily="34" charset="0"/>
              </a:rPr>
              <a:t>Otherwise, composition is the best choice.</a:t>
            </a:r>
          </a:p>
        </p:txBody>
      </p:sp>
      <p:sp>
        <p:nvSpPr>
          <p:cNvPr id="6" name="TextBox 5"/>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48</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vs. Composition (2 of 2)</a:t>
            </a:r>
            <a:endParaRPr lang="en-US" dirty="0"/>
          </a:p>
        </p:txBody>
      </p:sp>
      <p:sp>
        <p:nvSpPr>
          <p:cNvPr id="3" name="Rounded Rectangle 2"/>
          <p:cNvSpPr/>
          <p:nvPr/>
        </p:nvSpPr>
        <p:spPr>
          <a:xfrm>
            <a:off x="682162" y="1319416"/>
            <a:ext cx="7765152" cy="756127"/>
          </a:xfrm>
          <a:prstGeom prst="round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smtClean="0">
                <a:solidFill>
                  <a:schemeClr val="bg1"/>
                </a:solidFill>
                <a:latin typeface="Arial" pitchFamily="34" charset="0"/>
                <a:cs typeface="Arial" pitchFamily="34" charset="0"/>
              </a:rPr>
              <a:t>Points to Remember</a:t>
            </a:r>
          </a:p>
          <a:p>
            <a:pPr algn="ctr"/>
            <a:endParaRPr lang="en-US" sz="800" dirty="0" smtClean="0">
              <a:solidFill>
                <a:schemeClr val="bg1"/>
              </a:solidFill>
              <a:latin typeface="Arial" pitchFamily="34" charset="0"/>
              <a:cs typeface="Arial" pitchFamily="34" charset="0"/>
            </a:endParaRPr>
          </a:p>
        </p:txBody>
      </p:sp>
      <p:grpSp>
        <p:nvGrpSpPr>
          <p:cNvPr id="4" name="Group 15"/>
          <p:cNvGrpSpPr/>
          <p:nvPr/>
        </p:nvGrpSpPr>
        <p:grpSpPr>
          <a:xfrm>
            <a:off x="614572" y="2347449"/>
            <a:ext cx="7832731" cy="1080000"/>
            <a:chOff x="614572" y="2347449"/>
            <a:chExt cx="7832731" cy="1080000"/>
          </a:xfrm>
        </p:grpSpPr>
        <p:sp>
          <p:nvSpPr>
            <p:cNvPr id="5" name="Rounded Rectangle 4"/>
            <p:cNvSpPr/>
            <p:nvPr/>
          </p:nvSpPr>
          <p:spPr>
            <a:xfrm>
              <a:off x="1518289" y="2387171"/>
              <a:ext cx="6929014" cy="1000556"/>
            </a:xfrm>
            <a:prstGeom prst="round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itchFamily="34" charset="0"/>
                  <a:cs typeface="Arial" pitchFamily="34" charset="0"/>
                </a:rPr>
                <a:t>Make sure inheritance models the is-a relationship.</a:t>
              </a:r>
            </a:p>
          </p:txBody>
        </p:sp>
        <p:sp>
          <p:nvSpPr>
            <p:cNvPr id="6" name="7-Point Star 5"/>
            <p:cNvSpPr/>
            <p:nvPr/>
          </p:nvSpPr>
          <p:spPr>
            <a:xfrm>
              <a:off x="614572" y="2347449"/>
              <a:ext cx="1080000" cy="1080000"/>
            </a:xfrm>
            <a:prstGeom prst="star7">
              <a:avLst/>
            </a:prstGeom>
            <a:solidFill>
              <a:srgbClr val="BB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16"/>
          <p:cNvGrpSpPr/>
          <p:nvPr/>
        </p:nvGrpSpPr>
        <p:grpSpPr>
          <a:xfrm>
            <a:off x="614572" y="3730389"/>
            <a:ext cx="7832731" cy="1080000"/>
            <a:chOff x="614572" y="3730389"/>
            <a:chExt cx="7832731" cy="1080000"/>
          </a:xfrm>
        </p:grpSpPr>
        <p:sp>
          <p:nvSpPr>
            <p:cNvPr id="8" name="Rounded Rectangle 7"/>
            <p:cNvSpPr/>
            <p:nvPr/>
          </p:nvSpPr>
          <p:spPr>
            <a:xfrm>
              <a:off x="1518289" y="3770111"/>
              <a:ext cx="6929014" cy="1000556"/>
            </a:xfrm>
            <a:prstGeom prst="round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itchFamily="34" charset="0"/>
                  <a:cs typeface="Arial" pitchFamily="34" charset="0"/>
                </a:rPr>
                <a:t>Don't use inheritance just to get code reuse.</a:t>
              </a:r>
            </a:p>
          </p:txBody>
        </p:sp>
        <p:sp>
          <p:nvSpPr>
            <p:cNvPr id="14" name="7-Point Star 13"/>
            <p:cNvSpPr/>
            <p:nvPr/>
          </p:nvSpPr>
          <p:spPr>
            <a:xfrm>
              <a:off x="614572" y="3730389"/>
              <a:ext cx="1080000" cy="1080000"/>
            </a:xfrm>
            <a:prstGeom prst="star7">
              <a:avLst/>
            </a:prstGeom>
            <a:solidFill>
              <a:srgbClr val="BB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7"/>
          <p:cNvGrpSpPr/>
          <p:nvPr/>
        </p:nvGrpSpPr>
        <p:grpSpPr>
          <a:xfrm>
            <a:off x="606552" y="5096428"/>
            <a:ext cx="7832731" cy="1080000"/>
            <a:chOff x="614572" y="5168616"/>
            <a:chExt cx="7832731" cy="1080000"/>
          </a:xfrm>
        </p:grpSpPr>
        <p:sp>
          <p:nvSpPr>
            <p:cNvPr id="13" name="Rounded Rectangle 12"/>
            <p:cNvSpPr/>
            <p:nvPr/>
          </p:nvSpPr>
          <p:spPr>
            <a:xfrm>
              <a:off x="1518289" y="5208338"/>
              <a:ext cx="6929014" cy="1000556"/>
            </a:xfrm>
            <a:prstGeom prst="round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itchFamily="34" charset="0"/>
                  <a:cs typeface="Arial" pitchFamily="34" charset="0"/>
                </a:rPr>
                <a:t>Don't use inheritance just to get the benefits of polymorphism.</a:t>
              </a:r>
            </a:p>
          </p:txBody>
        </p:sp>
        <p:sp>
          <p:nvSpPr>
            <p:cNvPr id="15" name="7-Point Star 14"/>
            <p:cNvSpPr/>
            <p:nvPr/>
          </p:nvSpPr>
          <p:spPr>
            <a:xfrm>
              <a:off x="614572" y="5168616"/>
              <a:ext cx="1080000" cy="1080000"/>
            </a:xfrm>
            <a:prstGeom prst="star7">
              <a:avLst/>
            </a:prstGeom>
            <a:solidFill>
              <a:srgbClr val="BB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Box 9"/>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49</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11"/>
          <p:cNvSpPr txBox="1">
            <a:spLocks noChangeArrowheads="1"/>
          </p:cNvSpPr>
          <p:nvPr/>
        </p:nvSpPr>
        <p:spPr bwMode="gray">
          <a:xfrm>
            <a:off x="357158" y="6557963"/>
            <a:ext cx="8478838" cy="243656"/>
          </a:xfrm>
          <a:prstGeom prst="rect">
            <a:avLst/>
          </a:prstGeom>
          <a:noFill/>
          <a:ln w="12700">
            <a:noFill/>
            <a:miter lim="800000"/>
            <a:headEnd/>
            <a:tailEnd/>
          </a:ln>
          <a:effectLst/>
        </p:spPr>
        <p:txBody>
          <a:bodyPr lIns="90488" tIns="44450" rIns="90488" bIns="44450">
            <a:spAutoFit/>
          </a:bodyPr>
          <a:lstStyle/>
          <a:p>
            <a:pPr>
              <a:defRPr/>
            </a:pPr>
            <a:r>
              <a:rPr lang="en-GB" sz="1000" b="0" dirty="0" smtClean="0">
                <a:solidFill>
                  <a:schemeClr val="bg1"/>
                </a:solidFill>
                <a:latin typeface="Arial" pitchFamily="34" charset="0"/>
                <a:cs typeface="Arial" pitchFamily="34" charset="0"/>
              </a:rPr>
              <a:t>Copyright © 2012 Accenture All Rights Reserved. </a:t>
            </a:r>
            <a:endParaRPr lang="en-GB" sz="1000" b="0" dirty="0">
              <a:solidFill>
                <a:schemeClr val="bg1"/>
              </a:solidFill>
              <a:latin typeface="Arial" pitchFamily="34" charset="0"/>
              <a:cs typeface="Arial" pitchFamily="34" charset="0"/>
            </a:endParaRPr>
          </a:p>
        </p:txBody>
      </p:sp>
      <p:sp>
        <p:nvSpPr>
          <p:cNvPr id="7" name="Title 6"/>
          <p:cNvSpPr>
            <a:spLocks noGrp="1"/>
          </p:cNvSpPr>
          <p:nvPr>
            <p:ph type="title"/>
          </p:nvPr>
        </p:nvSpPr>
        <p:spPr/>
        <p:txBody>
          <a:bodyPr/>
          <a:lstStyle/>
          <a:p>
            <a:pPr algn="ctr"/>
            <a:r>
              <a:rPr lang="en-US" dirty="0" smtClean="0"/>
              <a:t>Questions and Comments</a:t>
            </a:r>
            <a:endParaRPr lang="en-US" dirty="0"/>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chemeClr val="bg1"/>
                </a:solidFill>
                <a:effectLst/>
                <a:uLnTx/>
                <a:uFillTx/>
                <a:latin typeface="Arial"/>
                <a:ea typeface="+mj-ea"/>
                <a:cs typeface="Arial" pitchFamily="34" charset="0"/>
              </a:rPr>
              <a:t>50</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Object Class</a:t>
            </a:r>
            <a:endParaRPr lang="en-US" dirty="0"/>
          </a:p>
        </p:txBody>
      </p:sp>
      <p:sp>
        <p:nvSpPr>
          <p:cNvPr id="17" name="Content Placeholder 16"/>
          <p:cNvSpPr>
            <a:spLocks noGrp="1"/>
          </p:cNvSpPr>
          <p:nvPr>
            <p:ph idx="1"/>
          </p:nvPr>
        </p:nvSpPr>
        <p:spPr/>
        <p:txBody>
          <a:bodyPr>
            <a:normAutofit/>
          </a:bodyPr>
          <a:lstStyle/>
          <a:p>
            <a:r>
              <a:rPr lang="en-US" dirty="0" smtClean="0"/>
              <a:t>Role of the Object Class: </a:t>
            </a:r>
          </a:p>
          <a:p>
            <a:pPr marL="274320" indent="-274320">
              <a:buFont typeface="Arial" pitchFamily="34" charset="0"/>
              <a:buChar char="•"/>
            </a:pPr>
            <a:r>
              <a:rPr lang="en-US" dirty="0" smtClean="0"/>
              <a:t>The Object class is the root class of all classes.</a:t>
            </a:r>
          </a:p>
          <a:p>
            <a:pPr marL="274320" indent="-274320">
              <a:buFont typeface="Arial" pitchFamily="34" charset="0"/>
              <a:buChar char="•"/>
            </a:pPr>
            <a:endParaRPr lang="en-US" dirty="0" smtClean="0"/>
          </a:p>
          <a:p>
            <a:pPr marL="274320" indent="-274320">
              <a:buFont typeface="Arial" pitchFamily="34" charset="0"/>
              <a:buChar char="•"/>
            </a:pPr>
            <a:r>
              <a:rPr lang="en-US" dirty="0"/>
              <a:t>A</a:t>
            </a:r>
            <a:r>
              <a:rPr lang="en-US" dirty="0" smtClean="0"/>
              <a:t>ll classes directly or indirectly inherit from the Object class.</a:t>
            </a:r>
          </a:p>
          <a:p>
            <a:pPr lvl="0"/>
            <a:endParaRPr lang="en-US" dirty="0" smtClean="0"/>
          </a:p>
          <a:p>
            <a:endParaRPr lang="en-US" dirty="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6</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smtClean="0"/>
              <a:t>Module Summary (1 of 2)</a:t>
            </a:r>
            <a:endParaRPr lang="en-US" sz="2800" dirty="0"/>
          </a:p>
        </p:txBody>
      </p:sp>
      <p:sp>
        <p:nvSpPr>
          <p:cNvPr id="10" name="Content Placeholder 9"/>
          <p:cNvSpPr>
            <a:spLocks noGrp="1"/>
          </p:cNvSpPr>
          <p:nvPr>
            <p:ph idx="1"/>
          </p:nvPr>
        </p:nvSpPr>
        <p:spPr>
          <a:xfrm>
            <a:off x="457200" y="1719072"/>
            <a:ext cx="5597371" cy="4525963"/>
          </a:xfrm>
        </p:spPr>
        <p:txBody>
          <a:bodyPr>
            <a:normAutofit/>
          </a:bodyPr>
          <a:lstStyle/>
          <a:p>
            <a:pPr marL="274320" lvl="1" indent="-274320"/>
            <a:r>
              <a:rPr lang="en-US" dirty="0" smtClean="0"/>
              <a:t>Inheritance allows the extension of an existing class to create specialized classes. </a:t>
            </a:r>
          </a:p>
          <a:p>
            <a:pPr marL="545658" lvl="2" indent="-274320"/>
            <a:r>
              <a:rPr lang="en-US" dirty="0" smtClean="0"/>
              <a:t>By extending another class, the child class inherits all attributes and behavior of the parent class.</a:t>
            </a:r>
          </a:p>
          <a:p>
            <a:pPr marL="274320" lvl="1" indent="-274320"/>
            <a:r>
              <a:rPr lang="en-US" dirty="0" smtClean="0"/>
              <a:t>Creation of an object of a class calls both the object’s constructor and all the constructors in the hierarchy.</a:t>
            </a:r>
            <a:endParaRPr lang="en-GB" dirty="0"/>
          </a:p>
        </p:txBody>
      </p:sp>
      <p:sp>
        <p:nvSpPr>
          <p:cNvPr id="9" name="Content Placeholder 6"/>
          <p:cNvSpPr>
            <a:spLocks noGrp="1"/>
          </p:cNvSpPr>
          <p:nvPr>
            <p:ph sz="quarter" idx="10"/>
          </p:nvPr>
        </p:nvSpPr>
        <p:spPr>
          <a:xfrm>
            <a:off x="457200" y="1216152"/>
            <a:ext cx="8229600" cy="469773"/>
          </a:xfrm>
        </p:spPr>
        <p:txBody>
          <a:bodyPr>
            <a:normAutofit/>
          </a:bodyPr>
          <a:lstStyle/>
          <a:p>
            <a:pPr lvl="0"/>
            <a:r>
              <a:rPr lang="en-US" dirty="0" smtClean="0"/>
              <a:t>The key content points from this module are:</a:t>
            </a:r>
          </a:p>
          <a:p>
            <a:endParaRPr lang="en-US" dirty="0"/>
          </a:p>
        </p:txBody>
      </p:sp>
      <p:sp>
        <p:nvSpPr>
          <p:cNvPr id="5" name="Content Placeholder 2"/>
          <p:cNvSpPr txBox="1">
            <a:spLocks/>
          </p:cNvSpPr>
          <p:nvPr/>
        </p:nvSpPr>
        <p:spPr>
          <a:xfrm>
            <a:off x="457199" y="1214422"/>
            <a:ext cx="4975413" cy="4525963"/>
          </a:xfrm>
          <a:prstGeom prst="rect">
            <a:avLst/>
          </a:prstGeom>
        </p:spPr>
        <p:txBody>
          <a:bodyPr vert="horz" lIns="0" tIns="0" rIns="0" bIns="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51</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Summary (2 of 2)</a:t>
            </a:r>
            <a:endParaRPr lang="en-US" dirty="0"/>
          </a:p>
        </p:txBody>
      </p:sp>
      <p:sp>
        <p:nvSpPr>
          <p:cNvPr id="3" name="Content Placeholder 2"/>
          <p:cNvSpPr>
            <a:spLocks noGrp="1"/>
          </p:cNvSpPr>
          <p:nvPr>
            <p:ph idx="1"/>
          </p:nvPr>
        </p:nvSpPr>
        <p:spPr/>
        <p:txBody>
          <a:bodyPr>
            <a:normAutofit/>
          </a:bodyPr>
          <a:lstStyle/>
          <a:p>
            <a:pPr lvl="1"/>
            <a:r>
              <a:rPr lang="en-US" dirty="0"/>
              <a:t>O</a:t>
            </a:r>
            <a:r>
              <a:rPr lang="en-US" dirty="0" smtClean="0"/>
              <a:t>verriding allows programmers and programs to alter a method’s behavior to fit the needs of the subclass.</a:t>
            </a:r>
          </a:p>
          <a:p>
            <a:pPr lvl="1"/>
            <a:r>
              <a:rPr lang="en-US" dirty="0" smtClean="0"/>
              <a:t>Non-access modifiers change the behavior of a class.</a:t>
            </a:r>
          </a:p>
          <a:p>
            <a:pPr lvl="1"/>
            <a:r>
              <a:rPr lang="en-US" dirty="0" smtClean="0"/>
              <a:t>Interfaces provide a template defining what a class does. “How” is left to the method implementation.</a:t>
            </a:r>
          </a:p>
          <a:p>
            <a:pPr lvl="1"/>
            <a:r>
              <a:rPr lang="en-US" dirty="0" smtClean="0"/>
              <a:t>Composition relationships allow a class’ reference to be added as a member variable of another class.</a:t>
            </a:r>
          </a:p>
        </p:txBody>
      </p:sp>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52</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extends Keyword</a:t>
            </a:r>
            <a:endParaRPr lang="en-US" dirty="0"/>
          </a:p>
        </p:txBody>
      </p:sp>
      <p:sp>
        <p:nvSpPr>
          <p:cNvPr id="14" name="Content Placeholder 13"/>
          <p:cNvSpPr>
            <a:spLocks noGrp="1"/>
          </p:cNvSpPr>
          <p:nvPr>
            <p:ph idx="1"/>
          </p:nvPr>
        </p:nvSpPr>
        <p:spPr/>
        <p:txBody>
          <a:bodyPr>
            <a:normAutofit fontScale="92500"/>
          </a:bodyPr>
          <a:lstStyle/>
          <a:p>
            <a:pPr lvl="0"/>
            <a:r>
              <a:rPr lang="en-US" dirty="0" smtClean="0"/>
              <a:t>Use of the extends keyword:</a:t>
            </a:r>
          </a:p>
          <a:p>
            <a:pPr marL="274320" indent="-274320">
              <a:buFont typeface="Arial" pitchFamily="34" charset="0"/>
              <a:buChar char="•"/>
            </a:pPr>
            <a:r>
              <a:rPr lang="en-US" dirty="0" smtClean="0"/>
              <a:t>In Java (and other programming languages), Inheritance is implemented using the </a:t>
            </a:r>
            <a:r>
              <a:rPr lang="en-US" b="1" dirty="0" smtClean="0"/>
              <a:t>extends</a:t>
            </a:r>
            <a:r>
              <a:rPr lang="en-US" dirty="0" smtClean="0"/>
              <a:t> keyword. </a:t>
            </a:r>
          </a:p>
          <a:p>
            <a:pPr marL="274320" indent="-274320">
              <a:buFont typeface="Arial" pitchFamily="34" charset="0"/>
              <a:buChar char="•"/>
            </a:pPr>
            <a:r>
              <a:rPr lang="en-US" dirty="0" smtClean="0"/>
              <a:t>By extending another class, the child class inherits all attributes and behavior of the parent class.</a:t>
            </a:r>
          </a:p>
          <a:p>
            <a:pPr lvl="2">
              <a:spcAft>
                <a:spcPts val="600"/>
              </a:spcAft>
            </a:pPr>
            <a:r>
              <a:rPr lang="en-US" dirty="0"/>
              <a:t>M</a:t>
            </a:r>
            <a:r>
              <a:rPr lang="en-GB" dirty="0"/>
              <a:t>ulti-level inheritance</a:t>
            </a:r>
            <a:r>
              <a:rPr lang="en-US" dirty="0"/>
              <a:t> is supported in Java.</a:t>
            </a:r>
          </a:p>
          <a:p>
            <a:pPr lvl="2"/>
            <a:r>
              <a:rPr lang="en-US" dirty="0"/>
              <a:t>Java does not support </a:t>
            </a:r>
            <a:r>
              <a:rPr lang="en-US" u="sng" dirty="0"/>
              <a:t>multiple</a:t>
            </a:r>
            <a:r>
              <a:rPr lang="en-US" dirty="0"/>
              <a:t> </a:t>
            </a:r>
            <a:r>
              <a:rPr lang="en-US" dirty="0" smtClean="0"/>
              <a:t>inheritance (inheriting from more than one class).</a:t>
            </a:r>
            <a:endParaRPr lang="en-US" dirty="0"/>
          </a:p>
          <a:p>
            <a:endParaRPr lang="en-US" dirty="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7</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p:txBody>
          <a:bodyPr/>
          <a:lstStyle/>
          <a:p>
            <a:r>
              <a:rPr lang="en-US" dirty="0" smtClean="0">
                <a:latin typeface="Arial" charset="0"/>
                <a:cs typeface="Arial" charset="0"/>
              </a:rPr>
              <a:t>Inheritance:</a:t>
            </a:r>
            <a:r>
              <a:rPr lang="en-US" dirty="0" smtClean="0"/>
              <a:t> See It</a:t>
            </a:r>
            <a:endParaRPr lang="en-US" dirty="0" smtClean="0">
              <a:latin typeface="Arial" charset="0"/>
              <a:cs typeface="Arial" charset="0"/>
            </a:endParaRPr>
          </a:p>
        </p:txBody>
      </p:sp>
      <p:sp>
        <p:nvSpPr>
          <p:cNvPr id="8" name="Content Placeholder 4"/>
          <p:cNvSpPr>
            <a:spLocks noGrp="1"/>
          </p:cNvSpPr>
          <p:nvPr>
            <p:ph idx="1"/>
          </p:nvPr>
        </p:nvSpPr>
        <p:spPr>
          <a:xfrm>
            <a:off x="457200" y="1214423"/>
            <a:ext cx="6369219" cy="980137"/>
          </a:xfrm>
        </p:spPr>
        <p:txBody>
          <a:bodyPr>
            <a:noAutofit/>
          </a:bodyPr>
          <a:lstStyle/>
          <a:p>
            <a:r>
              <a:rPr lang="en-US" sz="2200" b="1" dirty="0" smtClean="0"/>
              <a:t>Demonstration</a:t>
            </a:r>
            <a:r>
              <a:rPr lang="en-US" sz="2100" b="1" dirty="0" smtClean="0"/>
              <a:t>: </a:t>
            </a:r>
          </a:p>
          <a:p>
            <a:pPr marL="0" lvl="1" indent="0">
              <a:spcBef>
                <a:spcPts val="0"/>
              </a:spcBef>
              <a:buNone/>
              <a:defRPr/>
            </a:pPr>
            <a:r>
              <a:rPr lang="en-US" sz="2100" dirty="0" smtClean="0"/>
              <a:t>Faculty </a:t>
            </a:r>
            <a:r>
              <a:rPr lang="en-US" sz="2100" dirty="0"/>
              <a:t>will demonstrate </a:t>
            </a:r>
            <a:r>
              <a:rPr lang="en-US" sz="2100" dirty="0" smtClean="0"/>
              <a:t>the Java inheritance property and class extension.</a:t>
            </a:r>
            <a:endParaRPr lang="en-US" sz="2100" dirty="0"/>
          </a:p>
          <a:p>
            <a:pPr>
              <a:spcBef>
                <a:spcPts val="0"/>
              </a:spcBef>
              <a:defRPr/>
            </a:pPr>
            <a:endParaRPr lang="en-US" sz="2200" dirty="0"/>
          </a:p>
        </p:txBody>
      </p:sp>
      <p:sp>
        <p:nvSpPr>
          <p:cNvPr id="9" name="Rectangle 8"/>
          <p:cNvSpPr/>
          <p:nvPr/>
        </p:nvSpPr>
        <p:spPr>
          <a:xfrm>
            <a:off x="365760" y="2103120"/>
            <a:ext cx="5806440" cy="4339650"/>
          </a:xfrm>
          <a:prstGeom prst="rect">
            <a:avLst/>
          </a:prstGeom>
        </p:spPr>
        <p:txBody>
          <a:bodyPr wrap="square">
            <a:spAutoFit/>
          </a:bodyPr>
          <a:lstStyle/>
          <a:p>
            <a:pPr>
              <a:spcBef>
                <a:spcPts val="300"/>
              </a:spcBef>
            </a:pPr>
            <a:r>
              <a:rPr lang="en-US" sz="2100" b="1" dirty="0" smtClean="0">
                <a:latin typeface="Arial" pitchFamily="34" charset="0"/>
                <a:cs typeface="Arial" pitchFamily="34" charset="0"/>
              </a:rPr>
              <a:t>Time Allocated: </a:t>
            </a:r>
            <a:r>
              <a:rPr lang="en-US" sz="2100" dirty="0" smtClean="0">
                <a:latin typeface="Arial" pitchFamily="34" charset="0"/>
                <a:cs typeface="Arial" pitchFamily="34" charset="0"/>
              </a:rPr>
              <a:t>5 minutes</a:t>
            </a:r>
          </a:p>
          <a:p>
            <a:pPr lvl="0">
              <a:spcBef>
                <a:spcPts val="300"/>
              </a:spcBef>
            </a:pPr>
            <a:r>
              <a:rPr lang="en-US" sz="2100" b="1" dirty="0">
                <a:latin typeface="Arial" pitchFamily="34" charset="0"/>
                <a:cs typeface="Arial" pitchFamily="34" charset="0"/>
              </a:rPr>
              <a:t>Environment or File: </a:t>
            </a:r>
            <a:r>
              <a:rPr lang="en-US" sz="2100" dirty="0" smtClean="0">
                <a:latin typeface="Arial" pitchFamily="34" charset="0"/>
                <a:cs typeface="Arial" pitchFamily="34" charset="0"/>
              </a:rPr>
              <a:t>New class in Eclipse</a:t>
            </a:r>
            <a:endParaRPr lang="en-US" sz="2100" b="1" dirty="0">
              <a:latin typeface="Arial" pitchFamily="34" charset="0"/>
              <a:cs typeface="Arial" pitchFamily="34" charset="0"/>
            </a:endParaRPr>
          </a:p>
          <a:p>
            <a:pPr>
              <a:spcBef>
                <a:spcPts val="300"/>
              </a:spcBef>
            </a:pPr>
            <a:r>
              <a:rPr lang="en-US" sz="2100" b="1" dirty="0" smtClean="0">
                <a:latin typeface="Arial" pitchFamily="34" charset="0"/>
                <a:cs typeface="Arial" pitchFamily="34" charset="0"/>
              </a:rPr>
              <a:t>Steps:</a:t>
            </a:r>
          </a:p>
          <a:p>
            <a:pPr marL="396875" indent="-306388">
              <a:buFont typeface="+mj-lt"/>
              <a:buAutoNum type="arabicPeriod"/>
            </a:pPr>
            <a:r>
              <a:rPr lang="en-US" sz="1600" dirty="0" smtClean="0">
                <a:latin typeface="Arial" pitchFamily="34" charset="0"/>
                <a:cs typeface="Arial" pitchFamily="34" charset="0"/>
              </a:rPr>
              <a:t>Open the project Week1n2Codebase_participant in Eclipse</a:t>
            </a:r>
          </a:p>
          <a:p>
            <a:pPr marL="396875" indent="-306388">
              <a:buFont typeface="+mj-lt"/>
              <a:buAutoNum type="arabicPeriod"/>
            </a:pPr>
            <a:r>
              <a:rPr lang="en-US" sz="1600" dirty="0" smtClean="0">
                <a:latin typeface="Arial" pitchFamily="34" charset="0"/>
                <a:cs typeface="Arial" pitchFamily="34" charset="0"/>
              </a:rPr>
              <a:t>Go to the src folder</a:t>
            </a:r>
          </a:p>
          <a:p>
            <a:pPr marL="396875" indent="-306388">
              <a:buFont typeface="+mj-lt"/>
              <a:buAutoNum type="arabicPeriod"/>
            </a:pPr>
            <a:r>
              <a:rPr lang="en-US" sz="1600" dirty="0" smtClean="0">
                <a:latin typeface="Arial" pitchFamily="34" charset="0"/>
                <a:cs typeface="Arial" pitchFamily="34" charset="0"/>
              </a:rPr>
              <a:t>Open the package com.accenture.adf.newcodington.module10.sample</a:t>
            </a:r>
          </a:p>
          <a:p>
            <a:pPr marL="396875" indent="-306388">
              <a:buFont typeface="+mj-lt"/>
              <a:buAutoNum type="arabicPeriod"/>
            </a:pPr>
            <a:r>
              <a:rPr lang="en-US" sz="1600" dirty="0" smtClean="0">
                <a:latin typeface="Arial" pitchFamily="34" charset="0"/>
                <a:cs typeface="Arial" pitchFamily="34" charset="0"/>
              </a:rPr>
              <a:t>Per the UML diagram, create a new class : Employee.</a:t>
            </a:r>
          </a:p>
          <a:p>
            <a:pPr marL="890587" lvl="1" indent="-342900">
              <a:buFont typeface="+mj-lt"/>
              <a:buAutoNum type="alphaLcParenR"/>
            </a:pPr>
            <a:r>
              <a:rPr lang="en-US" sz="1600" dirty="0" smtClean="0">
                <a:latin typeface="Arial" pitchFamily="34" charset="0"/>
                <a:cs typeface="Arial" pitchFamily="34" charset="0"/>
              </a:rPr>
              <a:t>Declare variables for id, ename, email, and </a:t>
            </a:r>
            <a:r>
              <a:rPr lang="en-US" sz="1600" dirty="0" err="1" smtClean="0">
                <a:latin typeface="Arial" pitchFamily="34" charset="0"/>
                <a:cs typeface="Arial" pitchFamily="34" charset="0"/>
              </a:rPr>
              <a:t>vacationDays</a:t>
            </a:r>
            <a:r>
              <a:rPr lang="en-US" sz="1600" dirty="0" smtClean="0">
                <a:latin typeface="Arial" pitchFamily="34" charset="0"/>
                <a:cs typeface="Arial" pitchFamily="34" charset="0"/>
              </a:rPr>
              <a:t>.</a:t>
            </a:r>
          </a:p>
          <a:p>
            <a:pPr marL="890587" lvl="1" indent="-342900">
              <a:buFont typeface="+mj-lt"/>
              <a:buAutoNum type="alphaLcParenR"/>
            </a:pPr>
            <a:r>
              <a:rPr lang="en-US" sz="1600" dirty="0" smtClean="0">
                <a:latin typeface="Arial" pitchFamily="34" charset="0"/>
                <a:cs typeface="Arial" pitchFamily="34" charset="0"/>
              </a:rPr>
              <a:t>Create a method to </a:t>
            </a:r>
            <a:r>
              <a:rPr lang="en-US" sz="1600" dirty="0">
                <a:latin typeface="Arial" pitchFamily="34" charset="0"/>
                <a:cs typeface="Arial" pitchFamily="34" charset="0"/>
              </a:rPr>
              <a:t>p</a:t>
            </a:r>
            <a:r>
              <a:rPr lang="en-US" sz="1600" dirty="0" smtClean="0">
                <a:latin typeface="Arial" pitchFamily="34" charset="0"/>
                <a:cs typeface="Arial" pitchFamily="34" charset="0"/>
              </a:rPr>
              <a:t>rint employee details.</a:t>
            </a:r>
          </a:p>
          <a:p>
            <a:pPr marL="396875" indent="-306388">
              <a:buFont typeface="+mj-lt"/>
              <a:buAutoNum type="arabicPeriod"/>
            </a:pPr>
            <a:r>
              <a:rPr lang="en-US" sz="1600" dirty="0" smtClean="0">
                <a:latin typeface="Arial" pitchFamily="34" charset="0"/>
                <a:cs typeface="Arial" pitchFamily="34" charset="0"/>
              </a:rPr>
              <a:t>Create a new class: Manager that extends the Employee class</a:t>
            </a:r>
          </a:p>
          <a:p>
            <a:pPr marL="890587" lvl="1" indent="-342900">
              <a:buFont typeface="+mj-lt"/>
              <a:buAutoNum type="alphaLcParenR"/>
            </a:pPr>
            <a:r>
              <a:rPr lang="en-US" sz="1600" dirty="0" smtClean="0">
                <a:latin typeface="Arial" pitchFamily="34" charset="0"/>
                <a:cs typeface="Arial" pitchFamily="34" charset="0"/>
              </a:rPr>
              <a:t>Declare a variable for the number of reportees.</a:t>
            </a:r>
          </a:p>
          <a:p>
            <a:pPr marL="396875" indent="-306388">
              <a:buFont typeface="+mj-lt"/>
              <a:buAutoNum type="arabicPeriod"/>
            </a:pPr>
            <a:r>
              <a:rPr lang="en-US" sz="1600" dirty="0" smtClean="0">
                <a:latin typeface="Arial" pitchFamily="34" charset="0"/>
                <a:cs typeface="Arial" pitchFamily="34" charset="0"/>
              </a:rPr>
              <a:t>Run CompanyDemo.java</a:t>
            </a:r>
          </a:p>
        </p:txBody>
      </p:sp>
      <p:graphicFrame>
        <p:nvGraphicFramePr>
          <p:cNvPr id="10" name="Group 33"/>
          <p:cNvGraphicFramePr>
            <a:graphicFrameLocks noGrp="1"/>
          </p:cNvGraphicFramePr>
          <p:nvPr>
            <p:extLst>
              <p:ext uri="{D42A27DB-BD31-4B8C-83A1-F6EECF244321}">
                <p14:modId xmlns:p14="http://schemas.microsoft.com/office/powerpoint/2010/main" val="1931435690"/>
              </p:ext>
            </p:extLst>
          </p:nvPr>
        </p:nvGraphicFramePr>
        <p:xfrm>
          <a:off x="6309360" y="2907030"/>
          <a:ext cx="2678829" cy="1950720"/>
        </p:xfrm>
        <a:graphic>
          <a:graphicData uri="http://schemas.openxmlformats.org/drawingml/2006/table">
            <a:tbl>
              <a:tblPr/>
              <a:tblGrid>
                <a:gridCol w="2678829"/>
              </a:tblGrid>
              <a:tr h="37069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Batang"/>
                          <a:cs typeface="Times New Roman" pitchFamily="18" charset="0"/>
                        </a:rPr>
                        <a:t>Employee</a:t>
                      </a:r>
                      <a:endParaRPr kumimoji="0" lang="en-US" sz="1800" b="0" i="0" u="none" strike="noStrike" cap="none" normalizeH="0" baseline="0" dirty="0" smtClean="0">
                        <a:ln>
                          <a:noFill/>
                        </a:ln>
                        <a:solidFill>
                          <a:schemeClr val="tx1"/>
                        </a:solidFill>
                        <a:effectLst/>
                        <a:latin typeface="Arial" charset="0"/>
                        <a:ea typeface="Batang"/>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1112073">
                <a:tc>
                  <a:txBody>
                    <a:bodyPr/>
                    <a:lstStyle/>
                    <a:p>
                      <a:pPr marL="0" marR="0" lvl="0" indent="0" algn="l" defTabSz="914400" rtl="0" eaLnBrk="1" fontAlgn="base" latinLnBrk="0" hangingPunct="1">
                        <a:lnSpc>
                          <a:spcPct val="100000"/>
                        </a:lnSpc>
                        <a:spcBef>
                          <a:spcPct val="0"/>
                        </a:spcBef>
                        <a:spcAft>
                          <a:spcPct val="0"/>
                        </a:spcAft>
                        <a:buClrTx/>
                        <a:buSzTx/>
                        <a:buFont typeface="Calibri" pitchFamily="34" charset="0"/>
                        <a:buChar char="-"/>
                        <a:tabLst>
                          <a:tab pos="228600" algn="l"/>
                        </a:tabLst>
                      </a:pPr>
                      <a:r>
                        <a:rPr kumimoji="0" lang="en-US" sz="1800" b="1" i="1" u="none" strike="noStrike" cap="none" normalizeH="0" baseline="0" dirty="0" smtClean="0">
                          <a:ln>
                            <a:noFill/>
                          </a:ln>
                          <a:solidFill>
                            <a:schemeClr val="tx1"/>
                          </a:solidFill>
                          <a:effectLst/>
                          <a:latin typeface="Calibri" pitchFamily="34" charset="0"/>
                          <a:ea typeface="Batang"/>
                          <a:cs typeface="Times New Roman" pitchFamily="18" charset="0"/>
                        </a:rPr>
                        <a:t>id : int</a:t>
                      </a:r>
                      <a:endParaRPr kumimoji="0" lang="en-US" sz="1200" b="0" i="1" u="none" strike="noStrike" cap="none" normalizeH="0" baseline="0" dirty="0" smtClean="0">
                        <a:ln>
                          <a:noFill/>
                        </a:ln>
                        <a:solidFill>
                          <a:schemeClr val="tx1"/>
                        </a:solidFill>
                        <a:effectLst/>
                        <a:latin typeface="Times New Roman" pitchFamily="18" charset="0"/>
                        <a:ea typeface="Batang"/>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Calibri" pitchFamily="34" charset="0"/>
                        <a:buChar char="-"/>
                        <a:tabLst>
                          <a:tab pos="228600" algn="l"/>
                        </a:tabLst>
                      </a:pPr>
                      <a:r>
                        <a:rPr kumimoji="0" lang="en-US" sz="1800" b="1" i="1" u="none" strike="noStrike" cap="none" normalizeH="0" baseline="0" dirty="0" smtClean="0">
                          <a:ln>
                            <a:noFill/>
                          </a:ln>
                          <a:solidFill>
                            <a:schemeClr val="tx1"/>
                          </a:solidFill>
                          <a:effectLst/>
                          <a:latin typeface="Calibri" pitchFamily="34" charset="0"/>
                          <a:ea typeface="Batang"/>
                          <a:cs typeface="Times New Roman" pitchFamily="18" charset="0"/>
                        </a:rPr>
                        <a:t>ename: String</a:t>
                      </a:r>
                    </a:p>
                    <a:p>
                      <a:pPr marL="0" marR="0" lvl="0" indent="0" algn="l" defTabSz="914400" rtl="0" eaLnBrk="0" fontAlgn="base" latinLnBrk="0" hangingPunct="0">
                        <a:lnSpc>
                          <a:spcPct val="100000"/>
                        </a:lnSpc>
                        <a:spcBef>
                          <a:spcPct val="0"/>
                        </a:spcBef>
                        <a:spcAft>
                          <a:spcPct val="0"/>
                        </a:spcAft>
                        <a:buClrTx/>
                        <a:buSzTx/>
                        <a:buFont typeface="Calibri" pitchFamily="34" charset="0"/>
                        <a:buChar char="-"/>
                        <a:tabLst>
                          <a:tab pos="228600" algn="l"/>
                        </a:tabLst>
                      </a:pPr>
                      <a:r>
                        <a:rPr kumimoji="0" lang="en-US" sz="1800" b="1" i="1" u="none" strike="noStrike" cap="none" normalizeH="0" baseline="0" dirty="0" smtClean="0">
                          <a:ln>
                            <a:noFill/>
                          </a:ln>
                          <a:solidFill>
                            <a:schemeClr val="tx1"/>
                          </a:solidFill>
                          <a:effectLst/>
                          <a:latin typeface="Calibri" pitchFamily="34" charset="0"/>
                          <a:ea typeface="Batang"/>
                          <a:cs typeface="Times New Roman" pitchFamily="18" charset="0"/>
                        </a:rPr>
                        <a:t>email : String</a:t>
                      </a:r>
                    </a:p>
                    <a:p>
                      <a:pPr marL="0" marR="0" lvl="0" indent="0" algn="l" defTabSz="914400" rtl="0" eaLnBrk="0" fontAlgn="base" latinLnBrk="0" hangingPunct="0">
                        <a:lnSpc>
                          <a:spcPct val="100000"/>
                        </a:lnSpc>
                        <a:spcBef>
                          <a:spcPct val="0"/>
                        </a:spcBef>
                        <a:spcAft>
                          <a:spcPct val="0"/>
                        </a:spcAft>
                        <a:buClrTx/>
                        <a:buSzTx/>
                        <a:buFont typeface="Calibri" pitchFamily="34" charset="0"/>
                        <a:buChar char="-"/>
                        <a:tabLst>
                          <a:tab pos="228600" algn="l"/>
                        </a:tabLst>
                      </a:pPr>
                      <a:r>
                        <a:rPr kumimoji="0" lang="en-US" sz="1800" b="1" i="1" u="none" strike="noStrike" cap="none" normalizeH="0" baseline="0" dirty="0" smtClean="0">
                          <a:ln>
                            <a:noFill/>
                          </a:ln>
                          <a:solidFill>
                            <a:schemeClr val="tx1"/>
                          </a:solidFill>
                          <a:effectLst/>
                          <a:latin typeface="Calibri" pitchFamily="34" charset="0"/>
                          <a:ea typeface="Batang"/>
                          <a:cs typeface="Times New Roman" pitchFamily="18" charset="0"/>
                        </a:rPr>
                        <a:t>vacationDays: int</a:t>
                      </a:r>
                      <a:endParaRPr kumimoji="0" lang="en-US" sz="2000" b="0" i="1" u="none" strike="noStrike" cap="none" normalizeH="0" baseline="0" dirty="0" smtClean="0">
                        <a:ln>
                          <a:noFill/>
                        </a:ln>
                        <a:solidFill>
                          <a:schemeClr val="tx1"/>
                        </a:solidFill>
                        <a:effectLst/>
                        <a:latin typeface="Arial" charset="0"/>
                        <a:ea typeface="Batang"/>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3363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Calibri" pitchFamily="34" charset="0"/>
                          <a:ea typeface="Batang"/>
                          <a:cs typeface="Times New Roman" pitchFamily="18" charset="0"/>
                        </a:rPr>
                        <a:t>+ </a:t>
                      </a:r>
                      <a:r>
                        <a:rPr kumimoji="0" lang="en-US" sz="1800" b="1" i="1" u="none" strike="noStrike" cap="none" normalizeH="0" baseline="0" dirty="0" smtClean="0">
                          <a:ln>
                            <a:noFill/>
                          </a:ln>
                          <a:solidFill>
                            <a:schemeClr val="tx1"/>
                          </a:solidFill>
                          <a:effectLst/>
                          <a:latin typeface="Calibri" pitchFamily="34" charset="0"/>
                          <a:ea typeface="Batang"/>
                          <a:cs typeface="Times New Roman" pitchFamily="18" charset="0"/>
                        </a:rPr>
                        <a:t>printDetails(): void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graphicFrame>
        <p:nvGraphicFramePr>
          <p:cNvPr id="11" name="Group 63"/>
          <p:cNvGraphicFramePr>
            <a:graphicFrameLocks noGrp="1"/>
          </p:cNvGraphicFramePr>
          <p:nvPr>
            <p:extLst>
              <p:ext uri="{D42A27DB-BD31-4B8C-83A1-F6EECF244321}">
                <p14:modId xmlns:p14="http://schemas.microsoft.com/office/powerpoint/2010/main" val="37273671"/>
              </p:ext>
            </p:extLst>
          </p:nvPr>
        </p:nvGraphicFramePr>
        <p:xfrm>
          <a:off x="6309361" y="5741254"/>
          <a:ext cx="2663190" cy="792163"/>
        </p:xfrm>
        <a:graphic>
          <a:graphicData uri="http://schemas.openxmlformats.org/drawingml/2006/table">
            <a:tbl>
              <a:tblPr/>
              <a:tblGrid>
                <a:gridCol w="2663190"/>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Batang"/>
                          <a:cs typeface="Times New Roman" pitchFamily="18" charset="0"/>
                        </a:rPr>
                        <a:t>Manager</a:t>
                      </a:r>
                      <a:endParaRPr kumimoji="0" lang="en-US" sz="1800" b="0" i="0" u="none" strike="noStrike" cap="none" normalizeH="0" baseline="0" dirty="0" smtClean="0">
                        <a:ln>
                          <a:noFill/>
                        </a:ln>
                        <a:solidFill>
                          <a:schemeClr val="tx1"/>
                        </a:solidFill>
                        <a:effectLst/>
                        <a:latin typeface="Arial" charset="0"/>
                        <a:ea typeface="Batang"/>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3952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chemeClr val="tx1"/>
                          </a:solidFill>
                          <a:effectLst/>
                          <a:latin typeface="Calibri" pitchFamily="34" charset="0"/>
                          <a:cs typeface="Arial" charset="0"/>
                        </a:rPr>
                        <a:t>- numberOfReportees : 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sp>
        <p:nvSpPr>
          <p:cNvPr id="13" name="AutoShape 61"/>
          <p:cNvSpPr>
            <a:spLocks noChangeArrowheads="1"/>
          </p:cNvSpPr>
          <p:nvPr/>
        </p:nvSpPr>
        <p:spPr bwMode="auto">
          <a:xfrm>
            <a:off x="7406640" y="4866469"/>
            <a:ext cx="236363" cy="868680"/>
          </a:xfrm>
          <a:prstGeom prst="upArrow">
            <a:avLst>
              <a:gd name="adj1" fmla="val 0"/>
              <a:gd name="adj2" fmla="val 81486"/>
            </a:avLst>
          </a:prstGeom>
          <a:noFill/>
          <a:ln w="9525">
            <a:solidFill>
              <a:srgbClr val="000000"/>
            </a:solidFill>
            <a:miter lim="800000"/>
            <a:headEnd/>
            <a:tailEnd/>
          </a:ln>
        </p:spPr>
        <p:txBody>
          <a:bodyPr/>
          <a:lstStyle/>
          <a:p>
            <a:pPr algn="ctr"/>
            <a:endParaRPr lang="en-US" dirty="0">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8</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p:txBody>
          <a:bodyPr/>
          <a:lstStyle/>
          <a:p>
            <a:r>
              <a:rPr lang="en-US" dirty="0" smtClean="0">
                <a:latin typeface="Arial" charset="0"/>
                <a:cs typeface="Arial" charset="0"/>
              </a:rPr>
              <a:t>Inheritance: Try It</a:t>
            </a:r>
          </a:p>
        </p:txBody>
      </p:sp>
      <p:sp>
        <p:nvSpPr>
          <p:cNvPr id="11" name="Content Placeholder 4"/>
          <p:cNvSpPr>
            <a:spLocks noGrp="1"/>
          </p:cNvSpPr>
          <p:nvPr>
            <p:ph idx="1"/>
          </p:nvPr>
        </p:nvSpPr>
        <p:spPr>
          <a:xfrm>
            <a:off x="457200" y="1214423"/>
            <a:ext cx="6369219" cy="1099800"/>
          </a:xfrm>
        </p:spPr>
        <p:txBody>
          <a:bodyPr>
            <a:noAutofit/>
          </a:bodyPr>
          <a:lstStyle/>
          <a:p>
            <a:r>
              <a:rPr lang="en-US" sz="2100" b="1" dirty="0" smtClean="0"/>
              <a:t>Now you try it: </a:t>
            </a:r>
          </a:p>
          <a:p>
            <a:pPr marL="0" lvl="1" indent="0">
              <a:spcBef>
                <a:spcPts val="0"/>
              </a:spcBef>
              <a:buNone/>
              <a:defRPr/>
            </a:pPr>
            <a:r>
              <a:rPr lang="en-US" sz="2100" dirty="0" smtClean="0"/>
              <a:t>Use the </a:t>
            </a:r>
            <a:r>
              <a:rPr lang="en-US" sz="2100" dirty="0"/>
              <a:t>Java inheritance property and class extension</a:t>
            </a:r>
            <a:r>
              <a:rPr lang="en-US" sz="2100" dirty="0" smtClean="0"/>
              <a:t>.</a:t>
            </a:r>
            <a:endParaRPr lang="en-US" sz="2100" dirty="0"/>
          </a:p>
        </p:txBody>
      </p:sp>
      <p:sp>
        <p:nvSpPr>
          <p:cNvPr id="56325" name="Rectangle 8"/>
          <p:cNvSpPr>
            <a:spLocks noChangeArrowheads="1"/>
          </p:cNvSpPr>
          <p:nvPr/>
        </p:nvSpPr>
        <p:spPr bwMode="auto">
          <a:xfrm>
            <a:off x="0" y="2543175"/>
            <a:ext cx="9144000" cy="0"/>
          </a:xfrm>
          <a:prstGeom prst="rect">
            <a:avLst/>
          </a:prstGeom>
          <a:solidFill>
            <a:srgbClr val="D0FF4B"/>
          </a:solidFill>
          <a:ln w="9525">
            <a:noFill/>
            <a:miter lim="800000"/>
            <a:headEnd/>
            <a:tailEnd/>
          </a:ln>
        </p:spPr>
        <p:txBody>
          <a:bodyPr wrap="none" anchor="ctr">
            <a:spAutoFit/>
          </a:bodyPr>
          <a:lstStyle/>
          <a:p>
            <a:pPr algn="ctr"/>
            <a:endParaRPr lang="en-US" dirty="0"/>
          </a:p>
        </p:txBody>
      </p:sp>
      <p:graphicFrame>
        <p:nvGraphicFramePr>
          <p:cNvPr id="53310" name="Group 62"/>
          <p:cNvGraphicFramePr>
            <a:graphicFrameLocks noGrp="1"/>
          </p:cNvGraphicFramePr>
          <p:nvPr>
            <p:extLst>
              <p:ext uri="{D42A27DB-BD31-4B8C-83A1-F6EECF244321}">
                <p14:modId xmlns:p14="http://schemas.microsoft.com/office/powerpoint/2010/main" val="3507617726"/>
              </p:ext>
            </p:extLst>
          </p:nvPr>
        </p:nvGraphicFramePr>
        <p:xfrm>
          <a:off x="6305550" y="2927821"/>
          <a:ext cx="2734664" cy="2225675"/>
        </p:xfrm>
        <a:graphic>
          <a:graphicData uri="http://schemas.openxmlformats.org/drawingml/2006/table">
            <a:tbl>
              <a:tblPr/>
              <a:tblGrid>
                <a:gridCol w="2734664"/>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Batang" charset="-127"/>
                          <a:cs typeface="Times New Roman" pitchFamily="18" charset="0"/>
                        </a:rPr>
                        <a:t>Vehicle</a:t>
                      </a:r>
                      <a:endParaRPr kumimoji="0" lang="en-US" sz="1800" b="0" i="0" u="none" strike="noStrike" cap="none" normalizeH="0" baseline="0" dirty="0" smtClean="0">
                        <a:ln>
                          <a:noFill/>
                        </a:ln>
                        <a:solidFill>
                          <a:schemeClr val="tx1"/>
                        </a:solidFill>
                        <a:effectLst/>
                        <a:latin typeface="Arial" charset="0"/>
                        <a:ea typeface="Batang"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665163">
                <a:tc>
                  <a:txBody>
                    <a:bodyPr/>
                    <a:lstStyle/>
                    <a:p>
                      <a:pPr marL="0" marR="0" lvl="0" indent="0" algn="l" defTabSz="914400" rtl="0" eaLnBrk="1" fontAlgn="base" latinLnBrk="0" hangingPunct="1">
                        <a:lnSpc>
                          <a:spcPct val="100000"/>
                        </a:lnSpc>
                        <a:spcBef>
                          <a:spcPct val="0"/>
                        </a:spcBef>
                        <a:spcAft>
                          <a:spcPct val="0"/>
                        </a:spcAft>
                        <a:buClrTx/>
                        <a:buSzTx/>
                        <a:buFont typeface="Calibri" pitchFamily="34" charset="0"/>
                        <a:buChar char="-"/>
                        <a:tabLst>
                          <a:tab pos="228600" algn="l"/>
                        </a:tabLst>
                      </a:pPr>
                      <a:r>
                        <a:rPr kumimoji="0" lang="en-US" sz="1800" b="1" i="1" u="none" strike="noStrike" cap="none" normalizeH="0" baseline="0" dirty="0" smtClean="0">
                          <a:ln>
                            <a:noFill/>
                          </a:ln>
                          <a:solidFill>
                            <a:schemeClr val="tx1"/>
                          </a:solidFill>
                          <a:effectLst/>
                          <a:latin typeface="Calibri" pitchFamily="34" charset="0"/>
                          <a:ea typeface="Batang" charset="-127"/>
                          <a:cs typeface="Times New Roman" pitchFamily="18" charset="0"/>
                        </a:rPr>
                        <a:t>doors : int</a:t>
                      </a:r>
                      <a:endParaRPr kumimoji="0" lang="en-US" sz="1200" b="0" i="1" u="none" strike="noStrike" cap="none" normalizeH="0" baseline="0" dirty="0" smtClean="0">
                        <a:ln>
                          <a:noFill/>
                        </a:ln>
                        <a:solidFill>
                          <a:schemeClr val="tx1"/>
                        </a:solidFill>
                        <a:effectLst/>
                        <a:latin typeface="Times New Roman" pitchFamily="18" charset="0"/>
                        <a:ea typeface="Batang"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Calibri" pitchFamily="34" charset="0"/>
                        <a:buChar char="-"/>
                        <a:tabLst>
                          <a:tab pos="228600" algn="l"/>
                        </a:tabLst>
                      </a:pPr>
                      <a:r>
                        <a:rPr kumimoji="0" lang="en-US" sz="1800" b="1" i="1" u="none" strike="noStrike" cap="none" normalizeH="0" baseline="0" dirty="0" smtClean="0">
                          <a:ln>
                            <a:noFill/>
                          </a:ln>
                          <a:solidFill>
                            <a:schemeClr val="tx1"/>
                          </a:solidFill>
                          <a:effectLst/>
                          <a:latin typeface="Calibri" pitchFamily="34" charset="0"/>
                          <a:ea typeface="Batang" charset="-127"/>
                          <a:cs typeface="Times New Roman" pitchFamily="18" charset="0"/>
                        </a:rPr>
                        <a:t>seats : int</a:t>
                      </a:r>
                      <a:endParaRPr kumimoji="0" lang="en-US" sz="1200" b="0" i="1"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Calibri" pitchFamily="34" charset="0"/>
                        <a:buChar char="-"/>
                        <a:tabLst>
                          <a:tab pos="228600" algn="l"/>
                        </a:tabLst>
                      </a:pPr>
                      <a:r>
                        <a:rPr kumimoji="0" lang="en-US" sz="1800" b="1" i="1" u="none" strike="noStrike" cap="none" normalizeH="0" baseline="0" dirty="0" smtClean="0">
                          <a:ln>
                            <a:noFill/>
                          </a:ln>
                          <a:solidFill>
                            <a:schemeClr val="tx1"/>
                          </a:solidFill>
                          <a:effectLst/>
                          <a:latin typeface="Calibri" pitchFamily="34" charset="0"/>
                          <a:ea typeface="Batang" charset="-127"/>
                        </a:rPr>
                        <a:t>wheels : int</a:t>
                      </a:r>
                      <a:endParaRPr kumimoji="0" lang="en-US" sz="2800" b="0"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687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dirty="0" smtClean="0">
                          <a:ln>
                            <a:noFill/>
                          </a:ln>
                          <a:solidFill>
                            <a:schemeClr val="tx1"/>
                          </a:solidFill>
                          <a:effectLst/>
                          <a:latin typeface="Calibri" pitchFamily="34" charset="0"/>
                          <a:ea typeface="Batang" charset="-127"/>
                          <a:cs typeface="Times New Roman" pitchFamily="18" charset="0"/>
                        </a:rPr>
                        <a:t>+ Vehicle()</a:t>
                      </a:r>
                      <a:endParaRPr kumimoji="0" lang="en-US" sz="1200" b="0" i="1" u="none" strike="noStrike" cap="none" normalizeH="0" baseline="0" dirty="0" smtClean="0">
                        <a:ln>
                          <a:noFill/>
                        </a:ln>
                        <a:solidFill>
                          <a:schemeClr val="tx1"/>
                        </a:solidFill>
                        <a:effectLst/>
                        <a:latin typeface="Times New Roman" pitchFamily="18" charset="0"/>
                        <a:ea typeface="Batang"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smtClean="0">
                          <a:ln>
                            <a:noFill/>
                          </a:ln>
                          <a:solidFill>
                            <a:schemeClr val="tx1"/>
                          </a:solidFill>
                          <a:effectLst/>
                          <a:latin typeface="Calibri" pitchFamily="34" charset="0"/>
                          <a:ea typeface="Batang" charset="-127"/>
                          <a:cs typeface="Times New Roman" pitchFamily="18" charset="0"/>
                        </a:rPr>
                        <a:t>+ Vehicle(int d, int s, int w)</a:t>
                      </a:r>
                      <a:endParaRPr kumimoji="0" lang="en-US" sz="1200" b="0" i="1"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smtClean="0">
                          <a:ln>
                            <a:noFill/>
                          </a:ln>
                          <a:solidFill>
                            <a:schemeClr val="tx1"/>
                          </a:solidFill>
                          <a:effectLst/>
                          <a:latin typeface="Calibri" pitchFamily="34" charset="0"/>
                          <a:ea typeface="Batang" charset="-127"/>
                        </a:rPr>
                        <a:t>+ drive() : void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sp>
        <p:nvSpPr>
          <p:cNvPr id="56336" name="Rectangle 29"/>
          <p:cNvSpPr>
            <a:spLocks noChangeArrowheads="1"/>
          </p:cNvSpPr>
          <p:nvPr/>
        </p:nvSpPr>
        <p:spPr bwMode="auto">
          <a:xfrm>
            <a:off x="0" y="2835275"/>
            <a:ext cx="9144000" cy="0"/>
          </a:xfrm>
          <a:prstGeom prst="rect">
            <a:avLst/>
          </a:prstGeom>
          <a:solidFill>
            <a:srgbClr val="D0FF4B"/>
          </a:solidFill>
          <a:ln w="9525">
            <a:noFill/>
            <a:miter lim="800000"/>
            <a:headEnd/>
            <a:tailEnd/>
          </a:ln>
        </p:spPr>
        <p:txBody>
          <a:bodyPr wrap="none" anchor="ctr">
            <a:spAutoFit/>
          </a:bodyPr>
          <a:lstStyle/>
          <a:p>
            <a:pPr algn="ctr"/>
            <a:endParaRPr lang="en-US" dirty="0"/>
          </a:p>
        </p:txBody>
      </p:sp>
      <p:graphicFrame>
        <p:nvGraphicFramePr>
          <p:cNvPr id="53311" name="Group 63"/>
          <p:cNvGraphicFramePr>
            <a:graphicFrameLocks noGrp="1"/>
          </p:cNvGraphicFramePr>
          <p:nvPr>
            <p:extLst>
              <p:ext uri="{D42A27DB-BD31-4B8C-83A1-F6EECF244321}">
                <p14:modId xmlns:p14="http://schemas.microsoft.com/office/powerpoint/2010/main" val="1503154568"/>
              </p:ext>
            </p:extLst>
          </p:nvPr>
        </p:nvGraphicFramePr>
        <p:xfrm>
          <a:off x="6305550" y="5824171"/>
          <a:ext cx="2725748" cy="792480"/>
        </p:xfrm>
        <a:graphic>
          <a:graphicData uri="http://schemas.openxmlformats.org/drawingml/2006/table">
            <a:tbl>
              <a:tblPr/>
              <a:tblGrid>
                <a:gridCol w="2725748"/>
              </a:tblGrid>
              <a:tr h="339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Batang" charset="-127"/>
                          <a:cs typeface="Times New Roman" pitchFamily="18" charset="0"/>
                        </a:rPr>
                        <a:t>Car</a:t>
                      </a:r>
                      <a:endParaRPr kumimoji="0" lang="en-US" sz="1800" b="0" i="0" u="none" strike="noStrike" cap="none" normalizeH="0" baseline="0" dirty="0" smtClean="0">
                        <a:ln>
                          <a:noFill/>
                        </a:ln>
                        <a:solidFill>
                          <a:schemeClr val="tx1"/>
                        </a:solidFill>
                        <a:effectLst/>
                        <a:latin typeface="Arial" charset="0"/>
                        <a:ea typeface="Batang"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r h="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FF4B"/>
                    </a:solidFill>
                  </a:tcPr>
                </a:tc>
              </a:tr>
            </a:tbl>
          </a:graphicData>
        </a:graphic>
      </p:graphicFrame>
      <p:sp>
        <p:nvSpPr>
          <p:cNvPr id="12" name="Rectangle 11"/>
          <p:cNvSpPr/>
          <p:nvPr/>
        </p:nvSpPr>
        <p:spPr>
          <a:xfrm>
            <a:off x="365760" y="2103120"/>
            <a:ext cx="5989320" cy="4893647"/>
          </a:xfrm>
          <a:prstGeom prst="rect">
            <a:avLst/>
          </a:prstGeom>
        </p:spPr>
        <p:txBody>
          <a:bodyPr wrap="square">
            <a:spAutoFit/>
          </a:bodyPr>
          <a:lstStyle/>
          <a:p>
            <a:pPr>
              <a:spcBef>
                <a:spcPts val="300"/>
              </a:spcBef>
            </a:pPr>
            <a:r>
              <a:rPr lang="en-US" sz="2100" b="1" dirty="0" smtClean="0">
                <a:latin typeface="Arial" pitchFamily="34" charset="0"/>
                <a:cs typeface="Arial" pitchFamily="34" charset="0"/>
              </a:rPr>
              <a:t>Time Allocated: </a:t>
            </a:r>
            <a:r>
              <a:rPr lang="en-US" sz="2100" dirty="0" smtClean="0">
                <a:latin typeface="Arial" pitchFamily="34" charset="0"/>
                <a:cs typeface="Arial" pitchFamily="34" charset="0"/>
              </a:rPr>
              <a:t>10 minutes</a:t>
            </a:r>
          </a:p>
          <a:p>
            <a:pPr lvl="0">
              <a:spcBef>
                <a:spcPts val="300"/>
              </a:spcBef>
            </a:pPr>
            <a:r>
              <a:rPr lang="en-US" sz="2100" b="1" dirty="0">
                <a:latin typeface="Arial" pitchFamily="34" charset="0"/>
                <a:cs typeface="Arial" pitchFamily="34" charset="0"/>
              </a:rPr>
              <a:t>Environment or File: </a:t>
            </a:r>
            <a:r>
              <a:rPr lang="en-US" sz="2100" dirty="0" smtClean="0">
                <a:latin typeface="Arial" pitchFamily="34" charset="0"/>
                <a:cs typeface="Arial" pitchFamily="34" charset="0"/>
              </a:rPr>
              <a:t>New Class in Eclipse</a:t>
            </a:r>
            <a:endParaRPr lang="en-US" sz="2100" b="1" dirty="0">
              <a:latin typeface="Arial" pitchFamily="34" charset="0"/>
              <a:cs typeface="Arial" pitchFamily="34" charset="0"/>
            </a:endParaRPr>
          </a:p>
          <a:p>
            <a:pPr>
              <a:spcBef>
                <a:spcPts val="300"/>
              </a:spcBef>
            </a:pPr>
            <a:r>
              <a:rPr lang="en-US" sz="2100" b="1" dirty="0" smtClean="0">
                <a:latin typeface="Arial" pitchFamily="34" charset="0"/>
                <a:cs typeface="Arial" pitchFamily="34" charset="0"/>
              </a:rPr>
              <a:t>Steps:</a:t>
            </a:r>
          </a:p>
          <a:p>
            <a:pPr marL="396875" indent="-306388">
              <a:buFont typeface="+mj-lt"/>
              <a:buAutoNum type="arabicPeriod"/>
            </a:pPr>
            <a:r>
              <a:rPr lang="en-US" sz="1600" dirty="0">
                <a:latin typeface="Arial" pitchFamily="34" charset="0"/>
                <a:cs typeface="Arial" pitchFamily="34" charset="0"/>
              </a:rPr>
              <a:t>Open </a:t>
            </a:r>
            <a:r>
              <a:rPr lang="en-US" sz="1600" dirty="0" smtClean="0">
                <a:latin typeface="Arial" pitchFamily="34" charset="0"/>
                <a:cs typeface="Arial" pitchFamily="34" charset="0"/>
              </a:rPr>
              <a:t>the project Week1n2Codebase_participant in Eclipse.</a:t>
            </a:r>
          </a:p>
          <a:p>
            <a:pPr marL="396875" indent="-306388">
              <a:buFont typeface="+mj-lt"/>
              <a:buAutoNum type="arabicPeriod"/>
            </a:pPr>
            <a:r>
              <a:rPr lang="en-US" sz="1600" dirty="0" smtClean="0">
                <a:latin typeface="Arial" pitchFamily="34" charset="0"/>
                <a:cs typeface="Arial" pitchFamily="34" charset="0"/>
              </a:rPr>
              <a:t>Go to the src folder</a:t>
            </a:r>
          </a:p>
          <a:p>
            <a:pPr marL="396875" indent="-306388">
              <a:buFont typeface="+mj-lt"/>
              <a:buAutoNum type="arabicPeriod"/>
            </a:pPr>
            <a:r>
              <a:rPr lang="en-US" sz="1600" dirty="0" smtClean="0">
                <a:latin typeface="Arial" pitchFamily="34" charset="0"/>
                <a:cs typeface="Arial" pitchFamily="34" charset="0"/>
              </a:rPr>
              <a:t>Open the package com.accenture.adf.newcodington.module10.sample</a:t>
            </a:r>
            <a:endParaRPr lang="en-US" sz="1600" dirty="0">
              <a:latin typeface="Arial" pitchFamily="34" charset="0"/>
              <a:cs typeface="Arial" pitchFamily="34" charset="0"/>
            </a:endParaRPr>
          </a:p>
          <a:p>
            <a:pPr marL="396875" indent="-306388">
              <a:buFont typeface="+mj-lt"/>
              <a:buAutoNum type="arabicPeriod"/>
            </a:pPr>
            <a:r>
              <a:rPr lang="en-US" sz="1600" dirty="0" smtClean="0">
                <a:latin typeface="Arial" pitchFamily="34" charset="0"/>
                <a:cs typeface="Arial" pitchFamily="34" charset="0"/>
              </a:rPr>
              <a:t>Per the UML diagram, create </a:t>
            </a:r>
            <a:r>
              <a:rPr lang="en-US" sz="1600" dirty="0">
                <a:latin typeface="Arial" pitchFamily="34" charset="0"/>
                <a:cs typeface="Arial" pitchFamily="34" charset="0"/>
              </a:rPr>
              <a:t>a new class : </a:t>
            </a:r>
            <a:r>
              <a:rPr lang="en-US" sz="1600" dirty="0" smtClean="0">
                <a:latin typeface="Arial" pitchFamily="34" charset="0"/>
                <a:cs typeface="Arial" pitchFamily="34" charset="0"/>
              </a:rPr>
              <a:t>Vehicle.</a:t>
            </a:r>
            <a:endParaRPr lang="en-US" sz="1600" dirty="0">
              <a:latin typeface="Arial" pitchFamily="34" charset="0"/>
              <a:cs typeface="Arial" pitchFamily="34" charset="0"/>
            </a:endParaRPr>
          </a:p>
          <a:p>
            <a:pPr marL="676592" lvl="1" indent="-342900">
              <a:buFont typeface="+mj-lt"/>
              <a:buAutoNum type="alphaLcParenR"/>
            </a:pPr>
            <a:r>
              <a:rPr lang="en-US" sz="1600" dirty="0">
                <a:latin typeface="Arial" pitchFamily="34" charset="0"/>
                <a:cs typeface="Arial" pitchFamily="34" charset="0"/>
              </a:rPr>
              <a:t>Declare variables for </a:t>
            </a:r>
            <a:r>
              <a:rPr lang="en-US" sz="1600" dirty="0" smtClean="0">
                <a:latin typeface="Arial" pitchFamily="34" charset="0"/>
                <a:cs typeface="Arial" pitchFamily="34" charset="0"/>
              </a:rPr>
              <a:t>doors, seats, and wheels.</a:t>
            </a:r>
          </a:p>
          <a:p>
            <a:pPr marL="676592" lvl="1" indent="-342900">
              <a:buFont typeface="+mj-lt"/>
              <a:buAutoNum type="alphaLcParenR"/>
            </a:pPr>
            <a:r>
              <a:rPr lang="en-US" sz="1600" dirty="0">
                <a:latin typeface="Arial" pitchFamily="34" charset="0"/>
                <a:cs typeface="Arial" pitchFamily="34" charset="0"/>
              </a:rPr>
              <a:t>Create setters and getters for the variables</a:t>
            </a:r>
            <a:endParaRPr lang="en-US" sz="1600" dirty="0" smtClean="0">
              <a:latin typeface="Arial" pitchFamily="34" charset="0"/>
              <a:cs typeface="Arial" pitchFamily="34" charset="0"/>
            </a:endParaRPr>
          </a:p>
          <a:p>
            <a:pPr marL="640080" lvl="1" indent="-306388">
              <a:buFont typeface="+mj-lt"/>
              <a:buAutoNum type="alphaLcParenR"/>
            </a:pPr>
            <a:r>
              <a:rPr lang="en-US" sz="1600" dirty="0" smtClean="0">
                <a:latin typeface="Arial" pitchFamily="34" charset="0"/>
                <a:cs typeface="Arial" pitchFamily="34" charset="0"/>
              </a:rPr>
              <a:t> Create  two constructors: default and a constructor that </a:t>
            </a:r>
            <a:r>
              <a:rPr lang="en-US" sz="1600" dirty="0" smtClean="0">
                <a:latin typeface="Arial" charset="0"/>
                <a:cs typeface="Arial" charset="0"/>
              </a:rPr>
              <a:t>receives </a:t>
            </a:r>
            <a:r>
              <a:rPr lang="en-US" sz="1600" dirty="0">
                <a:latin typeface="Arial" charset="0"/>
                <a:cs typeface="Arial" charset="0"/>
              </a:rPr>
              <a:t>the number of doors, number of seats and the number of wheels as </a:t>
            </a:r>
            <a:r>
              <a:rPr lang="en-US" sz="1600" dirty="0" smtClean="0">
                <a:latin typeface="Arial" charset="0"/>
                <a:cs typeface="Arial" charset="0"/>
              </a:rPr>
              <a:t>input.</a:t>
            </a:r>
            <a:endParaRPr lang="en-US" sz="1600" dirty="0">
              <a:latin typeface="Arial" charset="0"/>
              <a:cs typeface="Arial" charset="0"/>
            </a:endParaRPr>
          </a:p>
          <a:p>
            <a:pPr marL="640080" lvl="1" indent="-306388">
              <a:buFont typeface="+mj-lt"/>
              <a:buAutoNum type="alphaLcParenR"/>
            </a:pPr>
            <a:r>
              <a:rPr lang="en-US" sz="1600" dirty="0" smtClean="0">
                <a:latin typeface="Arial" pitchFamily="34" charset="0"/>
                <a:cs typeface="Arial" pitchFamily="34" charset="0"/>
              </a:rPr>
              <a:t>Create a </a:t>
            </a:r>
            <a:r>
              <a:rPr lang="en-US" sz="1600" dirty="0">
                <a:latin typeface="Arial" pitchFamily="34" charset="0"/>
                <a:cs typeface="Arial" pitchFamily="34" charset="0"/>
              </a:rPr>
              <a:t>method to </a:t>
            </a:r>
            <a:r>
              <a:rPr lang="en-US" sz="1600" dirty="0" smtClean="0">
                <a:latin typeface="Arial" pitchFamily="34" charset="0"/>
                <a:cs typeface="Arial" pitchFamily="34" charset="0"/>
              </a:rPr>
              <a:t>display a message: ‘Driving Vehicle’.</a:t>
            </a:r>
            <a:endParaRPr lang="en-US" sz="1600" dirty="0">
              <a:latin typeface="Arial" pitchFamily="34" charset="0"/>
              <a:cs typeface="Arial" pitchFamily="34" charset="0"/>
            </a:endParaRPr>
          </a:p>
          <a:p>
            <a:pPr marL="396875" indent="-306388">
              <a:buFont typeface="+mj-lt"/>
              <a:buAutoNum type="arabicPeriod"/>
            </a:pPr>
            <a:r>
              <a:rPr lang="en-US" sz="1600" dirty="0">
                <a:latin typeface="Arial" pitchFamily="34" charset="0"/>
                <a:cs typeface="Arial" pitchFamily="34" charset="0"/>
              </a:rPr>
              <a:t>Create a new class: </a:t>
            </a:r>
            <a:r>
              <a:rPr lang="en-US" sz="1600" dirty="0" smtClean="0">
                <a:latin typeface="Arial" pitchFamily="34" charset="0"/>
                <a:cs typeface="Arial" pitchFamily="34" charset="0"/>
              </a:rPr>
              <a:t>Car that </a:t>
            </a:r>
            <a:r>
              <a:rPr lang="en-US" sz="1600" dirty="0">
                <a:latin typeface="Arial" pitchFamily="34" charset="0"/>
                <a:cs typeface="Arial" pitchFamily="34" charset="0"/>
              </a:rPr>
              <a:t>extends the </a:t>
            </a:r>
            <a:r>
              <a:rPr lang="en-US" sz="1600" dirty="0" smtClean="0">
                <a:latin typeface="Arial" pitchFamily="34" charset="0"/>
                <a:cs typeface="Arial" pitchFamily="34" charset="0"/>
              </a:rPr>
              <a:t>vehicle class and inherits the class properties.</a:t>
            </a:r>
            <a:endParaRPr lang="en-US" sz="1600" dirty="0">
              <a:latin typeface="Arial" pitchFamily="34" charset="0"/>
              <a:cs typeface="Arial" pitchFamily="34" charset="0"/>
            </a:endParaRPr>
          </a:p>
          <a:p>
            <a:pPr marL="396875" indent="-306388">
              <a:buFont typeface="+mj-lt"/>
              <a:buAutoNum type="arabicPeriod"/>
            </a:pPr>
            <a:r>
              <a:rPr lang="en-US" sz="1600" dirty="0" smtClean="0">
                <a:latin typeface="Arial" pitchFamily="34" charset="0"/>
                <a:cs typeface="Arial" pitchFamily="34" charset="0"/>
              </a:rPr>
              <a:t>Run ParkingTryIt.java.</a:t>
            </a:r>
            <a:endParaRPr lang="en-US" sz="1600" dirty="0">
              <a:latin typeface="Arial" pitchFamily="34" charset="0"/>
              <a:cs typeface="Arial" pitchFamily="34" charset="0"/>
            </a:endParaRPr>
          </a:p>
          <a:p>
            <a:pPr marL="396875" indent="-306388">
              <a:buFont typeface="+mj-lt"/>
              <a:buAutoNum type="arabicPeriod"/>
            </a:pPr>
            <a:endParaRPr lang="en-US" sz="2000" dirty="0">
              <a:latin typeface="Arial" charset="0"/>
              <a:cs typeface="Arial" charset="0"/>
            </a:endParaRPr>
          </a:p>
        </p:txBody>
      </p:sp>
      <p:sp>
        <p:nvSpPr>
          <p:cNvPr id="13" name="AutoShape 61"/>
          <p:cNvSpPr>
            <a:spLocks noChangeArrowheads="1"/>
          </p:cNvSpPr>
          <p:nvPr/>
        </p:nvSpPr>
        <p:spPr bwMode="auto">
          <a:xfrm>
            <a:off x="7406640" y="5166360"/>
            <a:ext cx="314598" cy="640080"/>
          </a:xfrm>
          <a:prstGeom prst="upArrow">
            <a:avLst>
              <a:gd name="adj1" fmla="val 0"/>
              <a:gd name="adj2" fmla="val 81486"/>
            </a:avLst>
          </a:prstGeom>
          <a:noFill/>
          <a:ln w="9525">
            <a:solidFill>
              <a:srgbClr val="000000"/>
            </a:solidFill>
            <a:miter lim="800000"/>
            <a:headEnd/>
            <a:tailEnd/>
          </a:ln>
        </p:spPr>
        <p:txBody>
          <a:bodyPr/>
          <a:lstStyle/>
          <a:p>
            <a:pPr algn="ctr"/>
            <a:endParaRPr lang="en-US" dirty="0">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9</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Arial" charset="0"/>
                <a:cs typeface="Arial" charset="0"/>
              </a:rPr>
              <a:t>Inheritance: </a:t>
            </a:r>
            <a:r>
              <a:rPr lang="en-US" dirty="0" smtClean="0"/>
              <a:t>Solution</a:t>
            </a:r>
            <a:endParaRPr lang="en-US" dirty="0"/>
          </a:p>
        </p:txBody>
      </p:sp>
      <p:sp>
        <p:nvSpPr>
          <p:cNvPr id="3" name="Content Placeholder 4"/>
          <p:cNvSpPr>
            <a:spLocks noGrp="1"/>
          </p:cNvSpPr>
          <p:nvPr>
            <p:ph idx="1"/>
          </p:nvPr>
        </p:nvSpPr>
        <p:spPr>
          <a:xfrm>
            <a:off x="457200" y="1214422"/>
            <a:ext cx="8318500" cy="505521"/>
          </a:xfrm>
        </p:spPr>
        <p:txBody>
          <a:bodyPr>
            <a:normAutofit fontScale="85000" lnSpcReduction="10000"/>
          </a:bodyPr>
          <a:lstStyle/>
          <a:p>
            <a:r>
              <a:rPr lang="en-US" sz="2000" dirty="0"/>
              <a:t>Your faculty will now provide you with the Solution to check and update your file.  </a:t>
            </a:r>
          </a:p>
        </p:txBody>
      </p:sp>
      <p:sp>
        <p:nvSpPr>
          <p:cNvPr id="2" name="Rectangle 1"/>
          <p:cNvSpPr/>
          <p:nvPr/>
        </p:nvSpPr>
        <p:spPr>
          <a:xfrm>
            <a:off x="95250" y="1643346"/>
            <a:ext cx="4145674" cy="5047536"/>
          </a:xfrm>
          <a:prstGeom prst="rect">
            <a:avLst/>
          </a:prstGeom>
        </p:spPr>
        <p:txBody>
          <a:bodyPr wrap="square">
            <a:spAutoFit/>
          </a:bodyPr>
          <a:lstStyle/>
          <a:p>
            <a:r>
              <a:rPr lang="en-US" sz="1400" dirty="0"/>
              <a:t>public class Vehicle </a:t>
            </a:r>
            <a:r>
              <a:rPr lang="en-US" sz="1400" dirty="0" smtClean="0"/>
              <a:t>{</a:t>
            </a:r>
            <a:endParaRPr lang="en-US" sz="1400" dirty="0"/>
          </a:p>
          <a:p>
            <a:r>
              <a:rPr lang="en-US" sz="1400" dirty="0"/>
              <a:t>	// attributes of a Vehicle</a:t>
            </a:r>
          </a:p>
          <a:p>
            <a:r>
              <a:rPr lang="en-US" sz="1400" dirty="0"/>
              <a:t>	</a:t>
            </a:r>
            <a:r>
              <a:rPr lang="en-US" sz="1400" dirty="0" smtClean="0"/>
              <a:t>private </a:t>
            </a:r>
            <a:r>
              <a:rPr lang="en-US" sz="1400" dirty="0" err="1" smtClean="0"/>
              <a:t>int</a:t>
            </a:r>
            <a:r>
              <a:rPr lang="en-US" sz="1400" dirty="0" smtClean="0"/>
              <a:t> </a:t>
            </a:r>
            <a:r>
              <a:rPr lang="en-US" sz="1400" dirty="0"/>
              <a:t>doors;</a:t>
            </a:r>
          </a:p>
          <a:p>
            <a:r>
              <a:rPr lang="en-US" sz="1400" dirty="0"/>
              <a:t>	</a:t>
            </a:r>
            <a:r>
              <a:rPr lang="en-US" sz="1400" dirty="0" smtClean="0"/>
              <a:t> private </a:t>
            </a:r>
            <a:r>
              <a:rPr lang="en-US" sz="1400" dirty="0" err="1" smtClean="0"/>
              <a:t>int</a:t>
            </a:r>
            <a:r>
              <a:rPr lang="en-US" sz="1400" dirty="0" smtClean="0"/>
              <a:t> </a:t>
            </a:r>
            <a:r>
              <a:rPr lang="en-US" sz="1400" dirty="0"/>
              <a:t>seats;</a:t>
            </a:r>
          </a:p>
          <a:p>
            <a:r>
              <a:rPr lang="en-US" sz="1400" dirty="0"/>
              <a:t>	</a:t>
            </a:r>
            <a:r>
              <a:rPr lang="en-US" sz="1400" dirty="0" smtClean="0"/>
              <a:t>private </a:t>
            </a:r>
            <a:r>
              <a:rPr lang="en-US" sz="1400" dirty="0" err="1" smtClean="0"/>
              <a:t>int</a:t>
            </a:r>
            <a:r>
              <a:rPr lang="en-US" sz="1400" dirty="0" smtClean="0"/>
              <a:t> </a:t>
            </a:r>
            <a:r>
              <a:rPr lang="en-US" sz="1400" dirty="0"/>
              <a:t>wheels</a:t>
            </a:r>
            <a:r>
              <a:rPr lang="en-US" sz="1400" dirty="0" smtClean="0"/>
              <a:t>;</a:t>
            </a:r>
            <a:endParaRPr lang="en-US" sz="1400" dirty="0"/>
          </a:p>
          <a:p>
            <a:r>
              <a:rPr lang="en-US" sz="1400" dirty="0"/>
              <a:t>	</a:t>
            </a:r>
            <a:endParaRPr lang="en-US" sz="1400" dirty="0" smtClean="0"/>
          </a:p>
          <a:p>
            <a:r>
              <a:rPr lang="en-US" sz="1400" dirty="0"/>
              <a:t> </a:t>
            </a:r>
            <a:r>
              <a:rPr lang="en-US" sz="1400" dirty="0" smtClean="0"/>
              <a:t>                      // </a:t>
            </a:r>
            <a:r>
              <a:rPr lang="en-US" sz="1400" dirty="0"/>
              <a:t>default constructor</a:t>
            </a:r>
          </a:p>
          <a:p>
            <a:r>
              <a:rPr lang="en-US" sz="1400" dirty="0"/>
              <a:t>	Vehicle(){</a:t>
            </a:r>
          </a:p>
          <a:p>
            <a:r>
              <a:rPr lang="en-US" sz="1400" dirty="0"/>
              <a:t>		doors = 0;</a:t>
            </a:r>
          </a:p>
          <a:p>
            <a:r>
              <a:rPr lang="en-US" sz="1400" dirty="0"/>
              <a:t>		seats = 0;</a:t>
            </a:r>
          </a:p>
          <a:p>
            <a:r>
              <a:rPr lang="en-US" sz="1400" dirty="0"/>
              <a:t>		wheels = 0;</a:t>
            </a:r>
          </a:p>
          <a:p>
            <a:r>
              <a:rPr lang="en-US" sz="1400" dirty="0"/>
              <a:t>	}</a:t>
            </a:r>
          </a:p>
          <a:p>
            <a:r>
              <a:rPr lang="en-US" sz="1400" dirty="0"/>
              <a:t>	</a:t>
            </a:r>
            <a:r>
              <a:rPr lang="en-US" sz="1400" dirty="0" smtClean="0"/>
              <a:t>// </a:t>
            </a:r>
            <a:r>
              <a:rPr lang="en-US" sz="1400" dirty="0"/>
              <a:t>constructor with parameters</a:t>
            </a:r>
          </a:p>
          <a:p>
            <a:r>
              <a:rPr lang="en-US" sz="1400" dirty="0"/>
              <a:t>	Vehicle(int d, int s, int w){</a:t>
            </a:r>
          </a:p>
          <a:p>
            <a:r>
              <a:rPr lang="en-US" sz="1400" dirty="0"/>
              <a:t>		doors = d;</a:t>
            </a:r>
          </a:p>
          <a:p>
            <a:r>
              <a:rPr lang="en-US" sz="1400" dirty="0"/>
              <a:t>		seats = s;</a:t>
            </a:r>
          </a:p>
          <a:p>
            <a:r>
              <a:rPr lang="en-US" sz="1400" dirty="0"/>
              <a:t>		wheels = w;</a:t>
            </a:r>
          </a:p>
          <a:p>
            <a:r>
              <a:rPr lang="en-US" sz="1400" dirty="0"/>
              <a:t>	</a:t>
            </a:r>
            <a:r>
              <a:rPr lang="en-US" sz="1400" dirty="0" smtClean="0"/>
              <a:t>}</a:t>
            </a:r>
          </a:p>
          <a:p>
            <a:r>
              <a:rPr lang="en-US" sz="1400" dirty="0" smtClean="0"/>
              <a:t>                      // </a:t>
            </a:r>
            <a:r>
              <a:rPr lang="en-US" sz="1400" dirty="0"/>
              <a:t>drive method implemented</a:t>
            </a:r>
          </a:p>
          <a:p>
            <a:r>
              <a:rPr lang="en-US" sz="1400" dirty="0"/>
              <a:t>	public void drive()</a:t>
            </a:r>
          </a:p>
          <a:p>
            <a:r>
              <a:rPr lang="en-US" sz="1400" dirty="0"/>
              <a:t>	{</a:t>
            </a:r>
          </a:p>
          <a:p>
            <a:r>
              <a:rPr lang="en-US" sz="1400" dirty="0"/>
              <a:t>	</a:t>
            </a:r>
            <a:r>
              <a:rPr lang="en-US" sz="1400" dirty="0" smtClean="0"/>
              <a:t>    </a:t>
            </a:r>
            <a:r>
              <a:rPr lang="en-US" sz="1400" dirty="0" err="1" smtClean="0"/>
              <a:t>System.out.println</a:t>
            </a:r>
            <a:r>
              <a:rPr lang="en-US" sz="1400" dirty="0"/>
              <a:t>(" Driving Vehicle");</a:t>
            </a:r>
          </a:p>
          <a:p>
            <a:r>
              <a:rPr lang="en-US" sz="1400" dirty="0"/>
              <a:t>	</a:t>
            </a:r>
            <a:r>
              <a:rPr lang="en-US" sz="1400" dirty="0" smtClean="0"/>
              <a:t>}</a:t>
            </a:r>
            <a:endParaRPr lang="en-US" sz="1400" dirty="0"/>
          </a:p>
        </p:txBody>
      </p:sp>
      <p:cxnSp>
        <p:nvCxnSpPr>
          <p:cNvPr id="6" name="Straight Connector 5"/>
          <p:cNvCxnSpPr/>
          <p:nvPr/>
        </p:nvCxnSpPr>
        <p:spPr>
          <a:xfrm>
            <a:off x="4240924" y="1554480"/>
            <a:ext cx="15766" cy="502991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476750" y="1591830"/>
            <a:ext cx="4616450" cy="4862870"/>
          </a:xfrm>
          <a:prstGeom prst="rect">
            <a:avLst/>
          </a:prstGeom>
        </p:spPr>
        <p:txBody>
          <a:bodyPr wrap="square">
            <a:spAutoFit/>
          </a:bodyPr>
          <a:lstStyle/>
          <a:p>
            <a:pPr lvl="1"/>
            <a:r>
              <a:rPr lang="en-US" sz="1600" dirty="0"/>
              <a:t> </a:t>
            </a:r>
            <a:r>
              <a:rPr lang="en-US" sz="1600" dirty="0" smtClean="0"/>
              <a:t>  </a:t>
            </a:r>
            <a:r>
              <a:rPr lang="en-US" sz="1400" dirty="0" smtClean="0"/>
              <a:t>public </a:t>
            </a:r>
            <a:r>
              <a:rPr lang="en-US" sz="1400" dirty="0" err="1"/>
              <a:t>int</a:t>
            </a:r>
            <a:r>
              <a:rPr lang="en-US" sz="1400" dirty="0"/>
              <a:t> </a:t>
            </a:r>
            <a:r>
              <a:rPr lang="en-US" sz="1400" dirty="0" err="1"/>
              <a:t>getDoors</a:t>
            </a:r>
            <a:r>
              <a:rPr lang="en-US" sz="1400" dirty="0"/>
              <a:t>() {</a:t>
            </a:r>
          </a:p>
          <a:p>
            <a:pPr lvl="1"/>
            <a:r>
              <a:rPr lang="en-US" sz="1400" dirty="0"/>
              <a:t>    return doors;</a:t>
            </a:r>
          </a:p>
          <a:p>
            <a:pPr lvl="1"/>
            <a:r>
              <a:rPr lang="en-US" sz="1400" dirty="0"/>
              <a:t>  </a:t>
            </a:r>
            <a:r>
              <a:rPr lang="en-US" sz="1400" dirty="0" smtClean="0"/>
              <a:t>}</a:t>
            </a:r>
            <a:endParaRPr lang="en-US" sz="1400" dirty="0"/>
          </a:p>
          <a:p>
            <a:pPr lvl="1"/>
            <a:r>
              <a:rPr lang="en-US" sz="1400" dirty="0"/>
              <a:t>  public void </a:t>
            </a:r>
            <a:r>
              <a:rPr lang="en-US" sz="1400" dirty="0" err="1"/>
              <a:t>setDoors</a:t>
            </a:r>
            <a:r>
              <a:rPr lang="en-US" sz="1400" dirty="0"/>
              <a:t>(</a:t>
            </a:r>
            <a:r>
              <a:rPr lang="en-US" sz="1400" dirty="0" err="1"/>
              <a:t>int</a:t>
            </a:r>
            <a:r>
              <a:rPr lang="en-US" sz="1400" dirty="0"/>
              <a:t> doors) {</a:t>
            </a:r>
          </a:p>
          <a:p>
            <a:pPr lvl="1"/>
            <a:r>
              <a:rPr lang="en-US" sz="1400" dirty="0"/>
              <a:t>    </a:t>
            </a:r>
            <a:r>
              <a:rPr lang="en-US" sz="1400" dirty="0" err="1"/>
              <a:t>this.doors</a:t>
            </a:r>
            <a:r>
              <a:rPr lang="en-US" sz="1400" dirty="0"/>
              <a:t> = doors;</a:t>
            </a:r>
          </a:p>
          <a:p>
            <a:pPr lvl="1"/>
            <a:r>
              <a:rPr lang="en-US" sz="1400" dirty="0"/>
              <a:t>  </a:t>
            </a:r>
            <a:r>
              <a:rPr lang="en-US" sz="1400" dirty="0" smtClean="0"/>
              <a:t>}</a:t>
            </a:r>
            <a:endParaRPr lang="en-US" sz="1400" dirty="0"/>
          </a:p>
          <a:p>
            <a:pPr lvl="1"/>
            <a:r>
              <a:rPr lang="en-US" sz="1400" dirty="0"/>
              <a:t>  public </a:t>
            </a:r>
            <a:r>
              <a:rPr lang="en-US" sz="1400" dirty="0" err="1"/>
              <a:t>int</a:t>
            </a:r>
            <a:r>
              <a:rPr lang="en-US" sz="1400" dirty="0"/>
              <a:t> </a:t>
            </a:r>
            <a:r>
              <a:rPr lang="en-US" sz="1400" dirty="0" err="1"/>
              <a:t>getSeats</a:t>
            </a:r>
            <a:r>
              <a:rPr lang="en-US" sz="1400" dirty="0"/>
              <a:t>() {</a:t>
            </a:r>
          </a:p>
          <a:p>
            <a:pPr lvl="1"/>
            <a:r>
              <a:rPr lang="en-US" sz="1400" dirty="0"/>
              <a:t>    return seats;</a:t>
            </a:r>
          </a:p>
          <a:p>
            <a:pPr lvl="1"/>
            <a:r>
              <a:rPr lang="en-US" sz="1400" dirty="0"/>
              <a:t>  </a:t>
            </a:r>
            <a:r>
              <a:rPr lang="en-US" sz="1400" dirty="0" smtClean="0"/>
              <a:t>}</a:t>
            </a:r>
            <a:endParaRPr lang="en-US" sz="1400" dirty="0"/>
          </a:p>
          <a:p>
            <a:pPr lvl="1"/>
            <a:r>
              <a:rPr lang="en-US" sz="1400" dirty="0"/>
              <a:t>  public void </a:t>
            </a:r>
            <a:r>
              <a:rPr lang="en-US" sz="1400" dirty="0" err="1"/>
              <a:t>setSeats</a:t>
            </a:r>
            <a:r>
              <a:rPr lang="en-US" sz="1400" dirty="0"/>
              <a:t>(</a:t>
            </a:r>
            <a:r>
              <a:rPr lang="en-US" sz="1400" dirty="0" err="1"/>
              <a:t>int</a:t>
            </a:r>
            <a:r>
              <a:rPr lang="en-US" sz="1400" dirty="0"/>
              <a:t> seats) {</a:t>
            </a:r>
          </a:p>
          <a:p>
            <a:pPr lvl="1"/>
            <a:r>
              <a:rPr lang="en-US" sz="1400" dirty="0"/>
              <a:t>    </a:t>
            </a:r>
            <a:r>
              <a:rPr lang="en-US" sz="1400" dirty="0" err="1"/>
              <a:t>this.seats</a:t>
            </a:r>
            <a:r>
              <a:rPr lang="en-US" sz="1400" dirty="0"/>
              <a:t> = seats;</a:t>
            </a:r>
          </a:p>
          <a:p>
            <a:pPr lvl="1"/>
            <a:r>
              <a:rPr lang="en-US" sz="1400" dirty="0"/>
              <a:t>  </a:t>
            </a:r>
            <a:r>
              <a:rPr lang="en-US" sz="1400" dirty="0" smtClean="0"/>
              <a:t>}</a:t>
            </a:r>
            <a:endParaRPr lang="en-US" sz="1400" dirty="0"/>
          </a:p>
          <a:p>
            <a:pPr lvl="1"/>
            <a:r>
              <a:rPr lang="en-US" sz="1400" dirty="0"/>
              <a:t>  public </a:t>
            </a:r>
            <a:r>
              <a:rPr lang="en-US" sz="1400" dirty="0" err="1"/>
              <a:t>int</a:t>
            </a:r>
            <a:r>
              <a:rPr lang="en-US" sz="1400" dirty="0"/>
              <a:t> </a:t>
            </a:r>
            <a:r>
              <a:rPr lang="en-US" sz="1400" dirty="0" err="1"/>
              <a:t>getWheels</a:t>
            </a:r>
            <a:r>
              <a:rPr lang="en-US" sz="1400" dirty="0"/>
              <a:t>() {</a:t>
            </a:r>
          </a:p>
          <a:p>
            <a:pPr lvl="1"/>
            <a:r>
              <a:rPr lang="en-US" sz="1400" dirty="0"/>
              <a:t>    return wheels;</a:t>
            </a:r>
          </a:p>
          <a:p>
            <a:pPr lvl="1"/>
            <a:r>
              <a:rPr lang="en-US" sz="1400" dirty="0"/>
              <a:t>  </a:t>
            </a:r>
            <a:r>
              <a:rPr lang="en-US" sz="1400" dirty="0" smtClean="0"/>
              <a:t>}</a:t>
            </a:r>
            <a:endParaRPr lang="en-US" sz="1400" dirty="0"/>
          </a:p>
          <a:p>
            <a:pPr lvl="1"/>
            <a:r>
              <a:rPr lang="en-US" sz="1400" dirty="0"/>
              <a:t>  public void </a:t>
            </a:r>
            <a:r>
              <a:rPr lang="en-US" sz="1400" dirty="0" err="1"/>
              <a:t>setWheels</a:t>
            </a:r>
            <a:r>
              <a:rPr lang="en-US" sz="1400" dirty="0"/>
              <a:t>(</a:t>
            </a:r>
            <a:r>
              <a:rPr lang="en-US" sz="1400" dirty="0" err="1"/>
              <a:t>int</a:t>
            </a:r>
            <a:r>
              <a:rPr lang="en-US" sz="1400" dirty="0"/>
              <a:t> wheels) {</a:t>
            </a:r>
          </a:p>
          <a:p>
            <a:pPr lvl="1"/>
            <a:r>
              <a:rPr lang="en-US" sz="1400" dirty="0"/>
              <a:t>    </a:t>
            </a:r>
            <a:r>
              <a:rPr lang="en-US" sz="1400" dirty="0" err="1"/>
              <a:t>this.wheels</a:t>
            </a:r>
            <a:r>
              <a:rPr lang="en-US" sz="1400" dirty="0"/>
              <a:t> = wheels;</a:t>
            </a:r>
          </a:p>
          <a:p>
            <a:pPr lvl="1"/>
            <a:r>
              <a:rPr lang="en-US" sz="1400" dirty="0"/>
              <a:t>  </a:t>
            </a:r>
            <a:r>
              <a:rPr lang="en-US" sz="1400" dirty="0" smtClean="0"/>
              <a:t>}</a:t>
            </a:r>
            <a:endParaRPr lang="en-US" sz="1400" dirty="0"/>
          </a:p>
          <a:p>
            <a:r>
              <a:rPr lang="en-US" sz="1400" dirty="0" smtClean="0"/>
              <a:t>}</a:t>
            </a:r>
          </a:p>
          <a:p>
            <a:endParaRPr lang="en-US" sz="1400" dirty="0" smtClean="0"/>
          </a:p>
          <a:p>
            <a:r>
              <a:rPr lang="en-US" sz="1400" dirty="0"/>
              <a:t>public class Car extends Vehicle { </a:t>
            </a:r>
          </a:p>
          <a:p>
            <a:r>
              <a:rPr lang="en-US" sz="1400" dirty="0" smtClean="0"/>
              <a:t>}</a:t>
            </a:r>
            <a:endParaRPr lang="en-US" sz="1600" dirty="0"/>
          </a:p>
        </p:txBody>
      </p:sp>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smtClean="0">
                <a:ln>
                  <a:noFill/>
                </a:ln>
                <a:solidFill>
                  <a:srgbClr val="003344"/>
                </a:solidFill>
                <a:effectLst/>
                <a:uLnTx/>
                <a:uFillTx/>
                <a:latin typeface="Arial"/>
                <a:ea typeface="+mj-ea"/>
                <a:cs typeface="Arial" pitchFamily="34" charset="0"/>
              </a:rPr>
              <a:t>10</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9&quot;&gt;&lt;property id=&quot;20148&quot; value=&quot;5&quot;/&gt;&lt;property id=&quot;20300&quot; value=&quot;Slide 1 - &amp;quot;Accenture Delivery Fundamentals:&amp;#x0D;&amp;#x0A;Java&amp;#x0D;&amp;#x0A;[Module #]: [Module Title]&amp;quot;&quot;/&gt;&lt;property id=&quot;20307&quot; value=&quot;264&quot;/&gt;&lt;/object&gt;&lt;object type=&quot;3&quot; unique_id=&quot;10010&quot;&gt;&lt;property id=&quot;20148&quot; value=&quot;5&quot;/&gt;&lt;property id=&quot;20300&quot; value=&quot;Slide 2 - &amp;quot;Module Objectives&amp;quot;&quot;/&gt;&lt;property id=&quot;20307&quot; value=&quot;263&quot;/&gt;&lt;/object&gt;&lt;object type=&quot;3&quot; unique_id=&quot;10011&quot;&gt;&lt;property id=&quot;20148&quot; value=&quot;5&quot;/&gt;&lt;property id=&quot;20300&quot; value=&quot;Slide 3 - &amp;quot;Agenda&amp;quot;&quot;/&gt;&lt;property id=&quot;20307&quot; value=&quot;265&quot;/&gt;&lt;/object&gt;&lt;object type=&quot;3&quot; unique_id=&quot;10012&quot;&gt;&lt;property id=&quot;20148&quot; value=&quot;5&quot;/&gt;&lt;property id=&quot;20300&quot; value=&quot;Slide 4 - &amp;quot;[Content Slide - Insert Slide Title]&amp;quot;&quot;/&gt;&lt;property id=&quot;20307&quot; value=&quot;267&quot;/&gt;&lt;/object&gt;&lt;object type=&quot;3&quot; unique_id=&quot;10013&quot;&gt;&lt;property id=&quot;20148&quot; value=&quot;5&quot;/&gt;&lt;property id=&quot;20300&quot; value=&quot;Slide 6&quot;/&gt;&lt;property id=&quot;20307&quot; value=&quot;268&quot;/&gt;&lt;/object&gt;&lt;object type=&quot;3&quot; unique_id=&quot;10278&quot;&gt;&lt;property id=&quot;20148&quot; value=&quot;5&quot;/&gt;&lt;property id=&quot;20300&quot; value=&quot;Slide 5 - &amp;quot;[Content Slide - Insert Slide Title]&amp;quot;&quot;/&gt;&lt;property id=&quot;20307&quot; value=&quot;269&quot;/&gt;&lt;/object&gt;&lt;object type=&quot;3&quot; unique_id=&quot;10279&quot;&gt;&lt;property id=&quot;20148&quot; value=&quot;5&quot;/&gt;&lt;property id=&quot;20300&quot; value=&quot;Slide 7 - &amp;quot;Code Example&amp;quot;&quot;/&gt;&lt;property id=&quot;20307&quot; value=&quot;270&quot;/&gt;&lt;/object&gt;&lt;object type=&quot;3&quot; unique_id=&quot;10280&quot;&gt;&lt;property id=&quot;20148&quot; value=&quot;5&quot;/&gt;&lt;property id=&quot;20300&quot; value=&quot;Slide 8 - &amp;quot;[Content Slide - Insert Slide Title] (1 of 2)&amp;quot;&quot;/&gt;&lt;property id=&quot;20307&quot; value=&quot;271&quot;/&gt;&lt;/object&gt;&lt;object type=&quot;3&quot; unique_id=&quot;10281&quot;&gt;&lt;property id=&quot;20148&quot; value=&quot;5&quot;/&gt;&lt;property id=&quot;20300&quot; value=&quot;Slide 10&quot;/&gt;&lt;property id=&quot;20307&quot; value=&quot;272&quot;/&gt;&lt;/object&gt;&lt;object type=&quot;3&quot; unique_id=&quot;10282&quot;&gt;&lt;property id=&quot;20148&quot; value=&quot;5&quot;/&gt;&lt;property id=&quot;20300&quot; value=&quot;Slide 12 - &amp;quot;Questions and Comments&amp;quot;&quot;/&gt;&lt;property id=&quot;20307&quot; value=&quot;273&quot;/&gt;&lt;/object&gt;&lt;object type=&quot;3&quot; unique_id=&quot;10295&quot;&gt;&lt;property id=&quot;20148&quot; value=&quot;5&quot;/&gt;&lt;property id=&quot;20300&quot; value=&quot;Slide 13 - &amp;quot;Checkpoint Question&amp;quot;&quot;/&gt;&lt;property id=&quot;20307&quot; value=&quot;274&quot;/&gt;&lt;/object&gt;&lt;object type=&quot;3&quot; unique_id=&quot;10374&quot;&gt;&lt;property id=&quot;20148&quot; value=&quot;5&quot;/&gt;&lt;property id=&quot;20300&quot; value=&quot;Slide 14 - &amp;quot;Checkpoint Answer&amp;quot;&quot;/&gt;&lt;property id=&quot;20307&quot; value=&quot;275&quot;/&gt;&lt;/object&gt;&lt;object type=&quot;3&quot; unique_id=&quot;10375&quot;&gt;&lt;property id=&quot;20148&quot; value=&quot;5&quot;/&gt;&lt;property id=&quot;20300&quot; value=&quot;Slide 15 - &amp;quot;Module Summary&amp;quot;&quot;/&gt;&lt;property id=&quot;20307&quot; value=&quot;276&quot;/&gt;&lt;/object&gt;&lt;object type=&quot;3&quot; unique_id=&quot;10376&quot;&gt;&lt;property id=&quot;20148&quot; value=&quot;5&quot;/&gt;&lt;property id=&quot;20300&quot; value=&quot;Slide 16 - &amp;quot;References&amp;quot;&quot;/&gt;&lt;property id=&quot;20307&quot; value=&quot;277&quot;/&gt;&lt;/object&gt;&lt;object type=&quot;3&quot; unique_id=&quot;56770&quot;&gt;&lt;property id=&quot;20148&quot; value=&quot;5&quot;/&gt;&lt;property id=&quot;20300&quot; value=&quot;Slide 9 - &amp;quot;[Content Slide - Insert Slide Title] (2 of 2)&amp;quot;&quot;/&gt;&lt;property id=&quot;20307&quot; value=&quot;278&quot;/&gt;&lt;/object&gt;&lt;object type=&quot;3&quot; unique_id=&quot;56771&quot;&gt;&lt;property id=&quot;20148&quot; value=&quot;5&quot;/&gt;&lt;property id=&quot;20300&quot; value=&quot;Slide 11 - &amp;quot;[Activity Slide - Insert Activity Title]&amp;quot;&quot;/&gt;&lt;property id=&quot;20307&quot; value=&quot;279&quot;/&gt;&lt;/object&gt;&lt;/object&gt;&lt;/object&gt;&lt;/database&gt;"/>
  <p:tag name="SECTOMILLISECCONVERTED"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NUMBER" val="yep"/>
</p:tagLst>
</file>

<file path=ppt/tags/tag11.xml><?xml version="1.0" encoding="utf-8"?>
<p:tagLst xmlns:a="http://schemas.openxmlformats.org/drawingml/2006/main" xmlns:r="http://schemas.openxmlformats.org/officeDocument/2006/relationships" xmlns:p="http://schemas.openxmlformats.org/presentationml/2006/main">
  <p:tag name="NUMBER" val="yep"/>
</p:tagLst>
</file>

<file path=ppt/tags/tag12.xml><?xml version="1.0" encoding="utf-8"?>
<p:tagLst xmlns:a="http://schemas.openxmlformats.org/drawingml/2006/main" xmlns:r="http://schemas.openxmlformats.org/officeDocument/2006/relationships" xmlns:p="http://schemas.openxmlformats.org/presentationml/2006/main">
  <p:tag name="NUMBER" val="yep"/>
</p:tagLst>
</file>

<file path=ppt/tags/tag13.xml><?xml version="1.0" encoding="utf-8"?>
<p:tagLst xmlns:a="http://schemas.openxmlformats.org/drawingml/2006/main" xmlns:r="http://schemas.openxmlformats.org/officeDocument/2006/relationships" xmlns:p="http://schemas.openxmlformats.org/presentationml/2006/main">
  <p:tag name="NUMBER" val="yep"/>
</p:tagLst>
</file>

<file path=ppt/tags/tag14.xml><?xml version="1.0" encoding="utf-8"?>
<p:tagLst xmlns:a="http://schemas.openxmlformats.org/drawingml/2006/main" xmlns:r="http://schemas.openxmlformats.org/officeDocument/2006/relationships" xmlns:p="http://schemas.openxmlformats.org/presentationml/2006/main">
  <p:tag name="NUMBER" val="yep"/>
</p:tagLst>
</file>

<file path=ppt/tags/tag15.xml><?xml version="1.0" encoding="utf-8"?>
<p:tagLst xmlns:a="http://schemas.openxmlformats.org/drawingml/2006/main" xmlns:r="http://schemas.openxmlformats.org/officeDocument/2006/relationships" xmlns:p="http://schemas.openxmlformats.org/presentationml/2006/main">
  <p:tag name="NUMBER" val="yep"/>
</p:tagLst>
</file>

<file path=ppt/tags/tag16.xml><?xml version="1.0" encoding="utf-8"?>
<p:tagLst xmlns:a="http://schemas.openxmlformats.org/drawingml/2006/main" xmlns:r="http://schemas.openxmlformats.org/officeDocument/2006/relationships" xmlns:p="http://schemas.openxmlformats.org/presentationml/2006/main">
  <p:tag name="NUMBER" val="yep"/>
</p:tagLst>
</file>

<file path=ppt/tags/tag17.xml><?xml version="1.0" encoding="utf-8"?>
<p:tagLst xmlns:a="http://schemas.openxmlformats.org/drawingml/2006/main" xmlns:r="http://schemas.openxmlformats.org/officeDocument/2006/relationships" xmlns:p="http://schemas.openxmlformats.org/presentationml/2006/main">
  <p:tag name="NUMBER" val="yep"/>
</p:tagLst>
</file>

<file path=ppt/tags/tag18.xml><?xml version="1.0" encoding="utf-8"?>
<p:tagLst xmlns:a="http://schemas.openxmlformats.org/drawingml/2006/main" xmlns:r="http://schemas.openxmlformats.org/officeDocument/2006/relationships" xmlns:p="http://schemas.openxmlformats.org/presentationml/2006/main">
  <p:tag name="NUMBER" val="yep"/>
</p:tagLst>
</file>

<file path=ppt/tags/tag19.xml><?xml version="1.0" encoding="utf-8"?>
<p:tagLst xmlns:a="http://schemas.openxmlformats.org/drawingml/2006/main" xmlns:r="http://schemas.openxmlformats.org/officeDocument/2006/relationships" xmlns:p="http://schemas.openxmlformats.org/presentationml/2006/main">
  <p:tag name="NUMBER" val="yep"/>
</p:tagLst>
</file>

<file path=ppt/tags/tag2.xml><?xml version="1.0" encoding="utf-8"?>
<p:tagLst xmlns:a="http://schemas.openxmlformats.org/drawingml/2006/main" xmlns:r="http://schemas.openxmlformats.org/officeDocument/2006/relationships" xmlns:p="http://schemas.openxmlformats.org/presentationml/2006/main">
  <p:tag name="NUMBER" val="yep"/>
</p:tagLst>
</file>

<file path=ppt/tags/tag20.xml><?xml version="1.0" encoding="utf-8"?>
<p:tagLst xmlns:a="http://schemas.openxmlformats.org/drawingml/2006/main" xmlns:r="http://schemas.openxmlformats.org/officeDocument/2006/relationships" xmlns:p="http://schemas.openxmlformats.org/presentationml/2006/main">
  <p:tag name="NUMBER" val="yep"/>
</p:tagLst>
</file>

<file path=ppt/tags/tag21.xml><?xml version="1.0" encoding="utf-8"?>
<p:tagLst xmlns:a="http://schemas.openxmlformats.org/drawingml/2006/main" xmlns:r="http://schemas.openxmlformats.org/officeDocument/2006/relationships" xmlns:p="http://schemas.openxmlformats.org/presentationml/2006/main">
  <p:tag name="NUMBER" val="yep"/>
</p:tagLst>
</file>

<file path=ppt/tags/tag22.xml><?xml version="1.0" encoding="utf-8"?>
<p:tagLst xmlns:a="http://schemas.openxmlformats.org/drawingml/2006/main" xmlns:r="http://schemas.openxmlformats.org/officeDocument/2006/relationships" xmlns:p="http://schemas.openxmlformats.org/presentationml/2006/main">
  <p:tag name="NUMBER" val="yep"/>
</p:tagLst>
</file>

<file path=ppt/tags/tag23.xml><?xml version="1.0" encoding="utf-8"?>
<p:tagLst xmlns:a="http://schemas.openxmlformats.org/drawingml/2006/main" xmlns:r="http://schemas.openxmlformats.org/officeDocument/2006/relationships" xmlns:p="http://schemas.openxmlformats.org/presentationml/2006/main">
  <p:tag name="NUMBER" val="yep"/>
</p:tagLst>
</file>

<file path=ppt/tags/tag24.xml><?xml version="1.0" encoding="utf-8"?>
<p:tagLst xmlns:a="http://schemas.openxmlformats.org/drawingml/2006/main" xmlns:r="http://schemas.openxmlformats.org/officeDocument/2006/relationships" xmlns:p="http://schemas.openxmlformats.org/presentationml/2006/main">
  <p:tag name="NUMBER" val="yep"/>
</p:tagLst>
</file>

<file path=ppt/tags/tag25.xml><?xml version="1.0" encoding="utf-8"?>
<p:tagLst xmlns:a="http://schemas.openxmlformats.org/drawingml/2006/main" xmlns:r="http://schemas.openxmlformats.org/officeDocument/2006/relationships" xmlns:p="http://schemas.openxmlformats.org/presentationml/2006/main">
  <p:tag name="NUMBER" val="yep"/>
</p:tagLst>
</file>

<file path=ppt/tags/tag26.xml><?xml version="1.0" encoding="utf-8"?>
<p:tagLst xmlns:a="http://schemas.openxmlformats.org/drawingml/2006/main" xmlns:r="http://schemas.openxmlformats.org/officeDocument/2006/relationships" xmlns:p="http://schemas.openxmlformats.org/presentationml/2006/main">
  <p:tag name="NUMBER" val="yep"/>
</p:tagLst>
</file>

<file path=ppt/tags/tag27.xml><?xml version="1.0" encoding="utf-8"?>
<p:tagLst xmlns:a="http://schemas.openxmlformats.org/drawingml/2006/main" xmlns:r="http://schemas.openxmlformats.org/officeDocument/2006/relationships" xmlns:p="http://schemas.openxmlformats.org/presentationml/2006/main">
  <p:tag name="NUMBER" val="yep"/>
</p:tagLst>
</file>

<file path=ppt/tags/tag28.xml><?xml version="1.0" encoding="utf-8"?>
<p:tagLst xmlns:a="http://schemas.openxmlformats.org/drawingml/2006/main" xmlns:r="http://schemas.openxmlformats.org/officeDocument/2006/relationships" xmlns:p="http://schemas.openxmlformats.org/presentationml/2006/main">
  <p:tag name="NUMBER" val="yep"/>
</p:tagLst>
</file>

<file path=ppt/tags/tag29.xml><?xml version="1.0" encoding="utf-8"?>
<p:tagLst xmlns:a="http://schemas.openxmlformats.org/drawingml/2006/main" xmlns:r="http://schemas.openxmlformats.org/officeDocument/2006/relationships" xmlns:p="http://schemas.openxmlformats.org/presentationml/2006/main">
  <p:tag name="NUMBER" val="yep"/>
</p:tagLst>
</file>

<file path=ppt/tags/tag3.xml><?xml version="1.0" encoding="utf-8"?>
<p:tagLst xmlns:a="http://schemas.openxmlformats.org/drawingml/2006/main" xmlns:r="http://schemas.openxmlformats.org/officeDocument/2006/relationships" xmlns:p="http://schemas.openxmlformats.org/presentationml/2006/main">
  <p:tag name="NUMBER" val="yep"/>
</p:tagLst>
</file>

<file path=ppt/tags/tag30.xml><?xml version="1.0" encoding="utf-8"?>
<p:tagLst xmlns:a="http://schemas.openxmlformats.org/drawingml/2006/main" xmlns:r="http://schemas.openxmlformats.org/officeDocument/2006/relationships" xmlns:p="http://schemas.openxmlformats.org/presentationml/2006/main">
  <p:tag name="NUMBER" val="yep"/>
</p:tagLst>
</file>

<file path=ppt/tags/tag31.xml><?xml version="1.0" encoding="utf-8"?>
<p:tagLst xmlns:a="http://schemas.openxmlformats.org/drawingml/2006/main" xmlns:r="http://schemas.openxmlformats.org/officeDocument/2006/relationships" xmlns:p="http://schemas.openxmlformats.org/presentationml/2006/main">
  <p:tag name="NUMBER" val="yep"/>
</p:tagLst>
</file>

<file path=ppt/tags/tag32.xml><?xml version="1.0" encoding="utf-8"?>
<p:tagLst xmlns:a="http://schemas.openxmlformats.org/drawingml/2006/main" xmlns:r="http://schemas.openxmlformats.org/officeDocument/2006/relationships" xmlns:p="http://schemas.openxmlformats.org/presentationml/2006/main">
  <p:tag name="NUMBER" val="yep"/>
</p:tagLst>
</file>

<file path=ppt/tags/tag33.xml><?xml version="1.0" encoding="utf-8"?>
<p:tagLst xmlns:a="http://schemas.openxmlformats.org/drawingml/2006/main" xmlns:r="http://schemas.openxmlformats.org/officeDocument/2006/relationships" xmlns:p="http://schemas.openxmlformats.org/presentationml/2006/main">
  <p:tag name="NUMBER" val="yep"/>
</p:tagLst>
</file>

<file path=ppt/tags/tag34.xml><?xml version="1.0" encoding="utf-8"?>
<p:tagLst xmlns:a="http://schemas.openxmlformats.org/drawingml/2006/main" xmlns:r="http://schemas.openxmlformats.org/officeDocument/2006/relationships" xmlns:p="http://schemas.openxmlformats.org/presentationml/2006/main">
  <p:tag name="NUMBER" val="yep"/>
</p:tagLst>
</file>

<file path=ppt/tags/tag35.xml><?xml version="1.0" encoding="utf-8"?>
<p:tagLst xmlns:a="http://schemas.openxmlformats.org/drawingml/2006/main" xmlns:r="http://schemas.openxmlformats.org/officeDocument/2006/relationships" xmlns:p="http://schemas.openxmlformats.org/presentationml/2006/main">
  <p:tag name="NUMBER" val="yep"/>
</p:tagLst>
</file>

<file path=ppt/tags/tag36.xml><?xml version="1.0" encoding="utf-8"?>
<p:tagLst xmlns:a="http://schemas.openxmlformats.org/drawingml/2006/main" xmlns:r="http://schemas.openxmlformats.org/officeDocument/2006/relationships" xmlns:p="http://schemas.openxmlformats.org/presentationml/2006/main">
  <p:tag name="NUMBER" val="yep"/>
</p:tagLst>
</file>

<file path=ppt/tags/tag37.xml><?xml version="1.0" encoding="utf-8"?>
<p:tagLst xmlns:a="http://schemas.openxmlformats.org/drawingml/2006/main" xmlns:r="http://schemas.openxmlformats.org/officeDocument/2006/relationships" xmlns:p="http://schemas.openxmlformats.org/presentationml/2006/main">
  <p:tag name="NUMBER" val="yep"/>
</p:tagLst>
</file>

<file path=ppt/tags/tag38.xml><?xml version="1.0" encoding="utf-8"?>
<p:tagLst xmlns:a="http://schemas.openxmlformats.org/drawingml/2006/main" xmlns:r="http://schemas.openxmlformats.org/officeDocument/2006/relationships" xmlns:p="http://schemas.openxmlformats.org/presentationml/2006/main">
  <p:tag name="NUMBER" val="yep"/>
</p:tagLst>
</file>

<file path=ppt/tags/tag39.xml><?xml version="1.0" encoding="utf-8"?>
<p:tagLst xmlns:a="http://schemas.openxmlformats.org/drawingml/2006/main" xmlns:r="http://schemas.openxmlformats.org/officeDocument/2006/relationships" xmlns:p="http://schemas.openxmlformats.org/presentationml/2006/main">
  <p:tag name="NUMBER" val="yep"/>
</p:tagLst>
</file>

<file path=ppt/tags/tag4.xml><?xml version="1.0" encoding="utf-8"?>
<p:tagLst xmlns:a="http://schemas.openxmlformats.org/drawingml/2006/main" xmlns:r="http://schemas.openxmlformats.org/officeDocument/2006/relationships" xmlns:p="http://schemas.openxmlformats.org/presentationml/2006/main">
  <p:tag name="NUMBER" val="yep"/>
</p:tagLst>
</file>

<file path=ppt/tags/tag40.xml><?xml version="1.0" encoding="utf-8"?>
<p:tagLst xmlns:a="http://schemas.openxmlformats.org/drawingml/2006/main" xmlns:r="http://schemas.openxmlformats.org/officeDocument/2006/relationships" xmlns:p="http://schemas.openxmlformats.org/presentationml/2006/main">
  <p:tag name="NUMBER" val="yep"/>
</p:tagLst>
</file>

<file path=ppt/tags/tag41.xml><?xml version="1.0" encoding="utf-8"?>
<p:tagLst xmlns:a="http://schemas.openxmlformats.org/drawingml/2006/main" xmlns:r="http://schemas.openxmlformats.org/officeDocument/2006/relationships" xmlns:p="http://schemas.openxmlformats.org/presentationml/2006/main">
  <p:tag name="NUMBER" val="yep"/>
</p:tagLst>
</file>

<file path=ppt/tags/tag42.xml><?xml version="1.0" encoding="utf-8"?>
<p:tagLst xmlns:a="http://schemas.openxmlformats.org/drawingml/2006/main" xmlns:r="http://schemas.openxmlformats.org/officeDocument/2006/relationships" xmlns:p="http://schemas.openxmlformats.org/presentationml/2006/main">
  <p:tag name="NUMBER" val="yep"/>
</p:tagLst>
</file>

<file path=ppt/tags/tag43.xml><?xml version="1.0" encoding="utf-8"?>
<p:tagLst xmlns:a="http://schemas.openxmlformats.org/drawingml/2006/main" xmlns:r="http://schemas.openxmlformats.org/officeDocument/2006/relationships" xmlns:p="http://schemas.openxmlformats.org/presentationml/2006/main">
  <p:tag name="NUMBER" val="yep"/>
</p:tagLst>
</file>

<file path=ppt/tags/tag44.xml><?xml version="1.0" encoding="utf-8"?>
<p:tagLst xmlns:a="http://schemas.openxmlformats.org/drawingml/2006/main" xmlns:r="http://schemas.openxmlformats.org/officeDocument/2006/relationships" xmlns:p="http://schemas.openxmlformats.org/presentationml/2006/main">
  <p:tag name="NUMBER" val="yep"/>
</p:tagLst>
</file>

<file path=ppt/tags/tag45.xml><?xml version="1.0" encoding="utf-8"?>
<p:tagLst xmlns:a="http://schemas.openxmlformats.org/drawingml/2006/main" xmlns:r="http://schemas.openxmlformats.org/officeDocument/2006/relationships" xmlns:p="http://schemas.openxmlformats.org/presentationml/2006/main">
  <p:tag name="NUMBER" val="yep"/>
</p:tagLst>
</file>

<file path=ppt/tags/tag46.xml><?xml version="1.0" encoding="utf-8"?>
<p:tagLst xmlns:a="http://schemas.openxmlformats.org/drawingml/2006/main" xmlns:r="http://schemas.openxmlformats.org/officeDocument/2006/relationships" xmlns:p="http://schemas.openxmlformats.org/presentationml/2006/main">
  <p:tag name="NUMBER" val="yep"/>
</p:tagLst>
</file>

<file path=ppt/tags/tag47.xml><?xml version="1.0" encoding="utf-8"?>
<p:tagLst xmlns:a="http://schemas.openxmlformats.org/drawingml/2006/main" xmlns:r="http://schemas.openxmlformats.org/officeDocument/2006/relationships" xmlns:p="http://schemas.openxmlformats.org/presentationml/2006/main">
  <p:tag name="NUMBER" val="yep"/>
</p:tagLst>
</file>

<file path=ppt/tags/tag48.xml><?xml version="1.0" encoding="utf-8"?>
<p:tagLst xmlns:a="http://schemas.openxmlformats.org/drawingml/2006/main" xmlns:r="http://schemas.openxmlformats.org/officeDocument/2006/relationships" xmlns:p="http://schemas.openxmlformats.org/presentationml/2006/main">
  <p:tag name="NUMBER" val="yep"/>
</p:tagLst>
</file>

<file path=ppt/tags/tag49.xml><?xml version="1.0" encoding="utf-8"?>
<p:tagLst xmlns:a="http://schemas.openxmlformats.org/drawingml/2006/main" xmlns:r="http://schemas.openxmlformats.org/officeDocument/2006/relationships" xmlns:p="http://schemas.openxmlformats.org/presentationml/2006/main">
  <p:tag name="NUMBER" val="yep"/>
</p:tagLst>
</file>

<file path=ppt/tags/tag5.xml><?xml version="1.0" encoding="utf-8"?>
<p:tagLst xmlns:a="http://schemas.openxmlformats.org/drawingml/2006/main" xmlns:r="http://schemas.openxmlformats.org/officeDocument/2006/relationships" xmlns:p="http://schemas.openxmlformats.org/presentationml/2006/main">
  <p:tag name="NUMBER" val="yep"/>
</p:tagLst>
</file>

<file path=ppt/tags/tag50.xml><?xml version="1.0" encoding="utf-8"?>
<p:tagLst xmlns:a="http://schemas.openxmlformats.org/drawingml/2006/main" xmlns:r="http://schemas.openxmlformats.org/officeDocument/2006/relationships" xmlns:p="http://schemas.openxmlformats.org/presentationml/2006/main">
  <p:tag name="NUMBER" val="yep"/>
</p:tagLst>
</file>

<file path=ppt/tags/tag51.xml><?xml version="1.0" encoding="utf-8"?>
<p:tagLst xmlns:a="http://schemas.openxmlformats.org/drawingml/2006/main" xmlns:r="http://schemas.openxmlformats.org/officeDocument/2006/relationships" xmlns:p="http://schemas.openxmlformats.org/presentationml/2006/main">
  <p:tag name="NUMBER" val="yep"/>
</p:tagLst>
</file>

<file path=ppt/tags/tag52.xml><?xml version="1.0" encoding="utf-8"?>
<p:tagLst xmlns:a="http://schemas.openxmlformats.org/drawingml/2006/main" xmlns:r="http://schemas.openxmlformats.org/officeDocument/2006/relationships" xmlns:p="http://schemas.openxmlformats.org/presentationml/2006/main">
  <p:tag name="NUMBER" val="yep"/>
</p:tagLst>
</file>

<file path=ppt/tags/tag6.xml><?xml version="1.0" encoding="utf-8"?>
<p:tagLst xmlns:a="http://schemas.openxmlformats.org/drawingml/2006/main" xmlns:r="http://schemas.openxmlformats.org/officeDocument/2006/relationships" xmlns:p="http://schemas.openxmlformats.org/presentationml/2006/main">
  <p:tag name="NUMBER" val="yep"/>
</p:tagLst>
</file>

<file path=ppt/tags/tag7.xml><?xml version="1.0" encoding="utf-8"?>
<p:tagLst xmlns:a="http://schemas.openxmlformats.org/drawingml/2006/main" xmlns:r="http://schemas.openxmlformats.org/officeDocument/2006/relationships" xmlns:p="http://schemas.openxmlformats.org/presentationml/2006/main">
  <p:tag name="NUMBER" val="yep"/>
</p:tagLst>
</file>

<file path=ppt/tags/tag8.xml><?xml version="1.0" encoding="utf-8"?>
<p:tagLst xmlns:a="http://schemas.openxmlformats.org/drawingml/2006/main" xmlns:r="http://schemas.openxmlformats.org/officeDocument/2006/relationships" xmlns:p="http://schemas.openxmlformats.org/presentationml/2006/main">
  <p:tag name="NUMBER" val="yep"/>
</p:tagLst>
</file>

<file path=ppt/tags/tag9.xml><?xml version="1.0" encoding="utf-8"?>
<p:tagLst xmlns:a="http://schemas.openxmlformats.org/drawingml/2006/main" xmlns:r="http://schemas.openxmlformats.org/officeDocument/2006/relationships" xmlns:p="http://schemas.openxmlformats.org/presentationml/2006/main">
  <p:tag name="NUMBER" val="yep"/>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04DE32136F4D4F8B91DE44C434FF89" ma:contentTypeVersion="0" ma:contentTypeDescription="Create a new document." ma:contentTypeScope="" ma:versionID="51781ce6f9edcc76a54a87506d8d885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91C042-9441-4C5E-AFC4-930887C54BEA}">
  <ds:schemaRefs>
    <ds:schemaRef ds:uri="http://schemas.microsoft.com/sharepoint/v3/contenttype/forms"/>
  </ds:schemaRefs>
</ds:datastoreItem>
</file>

<file path=customXml/itemProps2.xml><?xml version="1.0" encoding="utf-8"?>
<ds:datastoreItem xmlns:ds="http://schemas.openxmlformats.org/officeDocument/2006/customXml" ds:itemID="{98DFBC86-ADBD-4448-8991-9BF58D013140}">
  <ds:schemaRefs>
    <ds:schemaRef ds:uri="http://www.w3.org/XML/1998/namespace"/>
    <ds:schemaRef ds:uri="http://purl.org/dc/elements/1.1/"/>
    <ds:schemaRef ds:uri="http://purl.org/dc/dcmitype/"/>
    <ds:schemaRef ds:uri="http://schemas.microsoft.com/office/2006/metadata/properties"/>
    <ds:schemaRef ds:uri="http://schemas.microsoft.com/office/2006/documentManagement/types"/>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4219E1AB-046A-4549-A3DD-D2171D89E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13914</TotalTime>
  <Words>8683</Words>
  <Application>Microsoft Office PowerPoint</Application>
  <PresentationFormat>On-screen Show (4:3)</PresentationFormat>
  <Paragraphs>1444</Paragraphs>
  <Slides>51</Slides>
  <Notes>51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Module Objective</vt:lpstr>
      <vt:lpstr>Agenda</vt:lpstr>
      <vt:lpstr>Inheritance: Definition</vt:lpstr>
      <vt:lpstr>Inheritance: Key Terms</vt:lpstr>
      <vt:lpstr>Inheritance: Object Class</vt:lpstr>
      <vt:lpstr>Inheritance: extends Keyword</vt:lpstr>
      <vt:lpstr>Inheritance: See It</vt:lpstr>
      <vt:lpstr>Inheritance: Try It</vt:lpstr>
      <vt:lpstr>Inheritance: Solution</vt:lpstr>
      <vt:lpstr>Order of Constructor Invocation (1 of 6)</vt:lpstr>
      <vt:lpstr>Order of Constructor Invocation (2 of 6)</vt:lpstr>
      <vt:lpstr>Order of Constructor Invocation (3 of 6)</vt:lpstr>
      <vt:lpstr>Order of Constructor Invocation (4 of 6)</vt:lpstr>
      <vt:lpstr>Order of Constructor Invocation (5 of 6)</vt:lpstr>
      <vt:lpstr>Order of Constructor Invocation (6 of 6)</vt:lpstr>
      <vt:lpstr>Java Keywords: super Keyword </vt:lpstr>
      <vt:lpstr>Java Keywords: super Keyword Usage</vt:lpstr>
      <vt:lpstr>Overriding: Overview</vt:lpstr>
      <vt:lpstr>Overriding: Rules</vt:lpstr>
      <vt:lpstr>Overriding: See It</vt:lpstr>
      <vt:lpstr>Overriding: Try It</vt:lpstr>
      <vt:lpstr>Overriding: Solution</vt:lpstr>
      <vt:lpstr>Non-Access Modifiers: Overview</vt:lpstr>
      <vt:lpstr>Non-Access Modifiers: final – Overview</vt:lpstr>
      <vt:lpstr>Non-Access Modifiers: final – Impact</vt:lpstr>
      <vt:lpstr>Non-Access Modifiers: final See It</vt:lpstr>
      <vt:lpstr>Non-Access Modifiers: final Try It </vt:lpstr>
      <vt:lpstr>Non-Access Modifiers: final Solution</vt:lpstr>
      <vt:lpstr>Non-Access Modifiers: abstract – Overview</vt:lpstr>
      <vt:lpstr>Non-Access Modifiers: abstract – Impact</vt:lpstr>
      <vt:lpstr>Non-Access Modifiers: abstract – When to Use</vt:lpstr>
      <vt:lpstr>Non-Access Modifiers: abstract – Example</vt:lpstr>
      <vt:lpstr>Non-Access Modifiers: abstract – Rules</vt:lpstr>
      <vt:lpstr>Non-Access Modifiers: abstract See It (1 of 2)</vt:lpstr>
      <vt:lpstr>Non-Access Modifiers: abstract See It (2 of 2)</vt:lpstr>
      <vt:lpstr>Interfaces: Overview</vt:lpstr>
      <vt:lpstr>Interfaces: Keyword and Modifiers</vt:lpstr>
      <vt:lpstr>Interfaces: Rules</vt:lpstr>
      <vt:lpstr>Interfaces: See It (1 of 3)</vt:lpstr>
      <vt:lpstr>Interfaces: See It (2 of 3)</vt:lpstr>
      <vt:lpstr>Interfaces: See It (3 of 3)</vt:lpstr>
      <vt:lpstr>Activity 1: Interfaces</vt:lpstr>
      <vt:lpstr>Composition: Overview</vt:lpstr>
      <vt:lpstr>Composition: See It (1 of 2) </vt:lpstr>
      <vt:lpstr>Composition: See It (2 of 2) </vt:lpstr>
      <vt:lpstr>Activity 2: Composition</vt:lpstr>
      <vt:lpstr>Inheritance vs. Composition (1 of 2) </vt:lpstr>
      <vt:lpstr>Inheritance vs. Composition (2 of 2)</vt:lpstr>
      <vt:lpstr>Questions and Comments</vt:lpstr>
      <vt:lpstr>Module Summary (1 of 2)</vt:lpstr>
      <vt:lpstr>Module Summary (2 of 2)</vt:lpstr>
    </vt:vector>
  </TitlesOfParts>
  <Company>Accenture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ADF 2.0 Java: M10 Java Programming: Inheritance</dc:title>
  <dc:creator>erica.l.moeser</dc:creator>
  <dc:description>Final Deployment Version</dc:description>
  <cp:lastModifiedBy>vijay</cp:lastModifiedBy>
  <cp:revision>502</cp:revision>
  <cp:lastPrinted>2012-07-18T17:15:27Z</cp:lastPrinted>
  <dcterms:created xsi:type="dcterms:W3CDTF">2011-09-14T20:00:44Z</dcterms:created>
  <dcterms:modified xsi:type="dcterms:W3CDTF">2018-02-02T16:19:46Z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0x0101003104DE32136F4D4F8B91DE44C434FF89</vt:lpwstr>
  </property>
</Properties>
</file>