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ppt/tags/tag102.xml" ContentType="application/vnd.openxmlformats-officedocument.presentationml.tags+xml"/>
  <Override PartName="/ppt/notesSlides/notesSlide101.xml" ContentType="application/vnd.openxmlformats-officedocument.presentationml.notesSlide+xml"/>
  <Override PartName="/ppt/tags/tag103.xml" ContentType="application/vnd.openxmlformats-officedocument.presentationml.tags+xml"/>
  <Override PartName="/ppt/notesSlides/notesSlide102.xml" ContentType="application/vnd.openxmlformats-officedocument.presentationml.notesSlide+xml"/>
  <Override PartName="/ppt/tags/tag104.xml" ContentType="application/vnd.openxmlformats-officedocument.presentationml.tags+xml"/>
  <Override PartName="/ppt/notesSlides/notesSlide103.xml" ContentType="application/vnd.openxmlformats-officedocument.presentationml.notesSlide+xml"/>
  <Override PartName="/ppt/tags/tag105.xml" ContentType="application/vnd.openxmlformats-officedocument.presentationml.tags+xml"/>
  <Override PartName="/ppt/notesSlides/notesSlide104.xml" ContentType="application/vnd.openxmlformats-officedocument.presentationml.notesSlide+xml"/>
  <Override PartName="/ppt/tags/tag106.xml" ContentType="application/vnd.openxmlformats-officedocument.presentationml.tags+xml"/>
  <Override PartName="/ppt/notesSlides/notesSlide105.xml" ContentType="application/vnd.openxmlformats-officedocument.presentationml.notesSlide+xml"/>
  <Override PartName="/ppt/tags/tag107.xml" ContentType="application/vnd.openxmlformats-officedocument.presentationml.tags+xml"/>
  <Override PartName="/ppt/notesSlides/notesSlide106.xml" ContentType="application/vnd.openxmlformats-officedocument.presentationml.notesSlide+xml"/>
  <Override PartName="/ppt/tags/tag108.xml" ContentType="application/vnd.openxmlformats-officedocument.presentationml.tags+xml"/>
  <Override PartName="/ppt/notesSlides/notesSlide107.xml" ContentType="application/vnd.openxmlformats-officedocument.presentationml.notesSlide+xml"/>
  <Override PartName="/ppt/tags/tag109.xml" ContentType="application/vnd.openxmlformats-officedocument.presentationml.tags+xml"/>
  <Override PartName="/ppt/notesSlides/notesSlide108.xml" ContentType="application/vnd.openxmlformats-officedocument.presentationml.notesSlide+xml"/>
  <Override PartName="/ppt/tags/tag110.xml" ContentType="application/vnd.openxmlformats-officedocument.presentationml.tags+xml"/>
  <Override PartName="/ppt/notesSlides/notesSlide109.xml" ContentType="application/vnd.openxmlformats-officedocument.presentationml.notesSlide+xml"/>
  <Override PartName="/ppt/tags/tag111.xml" ContentType="application/vnd.openxmlformats-officedocument.presentationml.tags+xml"/>
  <Override PartName="/ppt/notesSlides/notesSlide110.xml" ContentType="application/vnd.openxmlformats-officedocument.presentationml.notesSlide+xml"/>
  <Override PartName="/ppt/tags/tag112.xml" ContentType="application/vnd.openxmlformats-officedocument.presentationml.tags+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116"/>
  </p:notesMasterIdLst>
  <p:handoutMasterIdLst>
    <p:handoutMasterId r:id="rId117"/>
  </p:handoutMasterIdLst>
  <p:sldIdLst>
    <p:sldId id="482" r:id="rId5"/>
    <p:sldId id="485" r:id="rId6"/>
    <p:sldId id="556" r:id="rId7"/>
    <p:sldId id="492" r:id="rId8"/>
    <p:sldId id="557" r:id="rId9"/>
    <p:sldId id="558" r:id="rId10"/>
    <p:sldId id="559" r:id="rId11"/>
    <p:sldId id="560" r:id="rId12"/>
    <p:sldId id="561" r:id="rId13"/>
    <p:sldId id="621" r:id="rId14"/>
    <p:sldId id="616" r:id="rId15"/>
    <p:sldId id="618" r:id="rId16"/>
    <p:sldId id="622" r:id="rId17"/>
    <p:sldId id="623" r:id="rId18"/>
    <p:sldId id="624" r:id="rId19"/>
    <p:sldId id="565" r:id="rId20"/>
    <p:sldId id="500" r:id="rId21"/>
    <p:sldId id="501" r:id="rId22"/>
    <p:sldId id="567" r:id="rId23"/>
    <p:sldId id="503" r:id="rId24"/>
    <p:sldId id="504" r:id="rId25"/>
    <p:sldId id="505" r:id="rId26"/>
    <p:sldId id="506" r:id="rId27"/>
    <p:sldId id="584" r:id="rId28"/>
    <p:sldId id="510" r:id="rId29"/>
    <p:sldId id="511" r:id="rId30"/>
    <p:sldId id="512" r:id="rId31"/>
    <p:sldId id="566" r:id="rId32"/>
    <p:sldId id="590" r:id="rId33"/>
    <p:sldId id="627" r:id="rId34"/>
    <p:sldId id="625" r:id="rId35"/>
    <p:sldId id="626" r:id="rId36"/>
    <p:sldId id="515" r:id="rId37"/>
    <p:sldId id="516" r:id="rId38"/>
    <p:sldId id="517" r:id="rId39"/>
    <p:sldId id="518" r:id="rId40"/>
    <p:sldId id="519" r:id="rId41"/>
    <p:sldId id="520" r:id="rId42"/>
    <p:sldId id="521" r:id="rId43"/>
    <p:sldId id="568" r:id="rId44"/>
    <p:sldId id="628" r:id="rId45"/>
    <p:sldId id="569" r:id="rId46"/>
    <p:sldId id="527" r:id="rId47"/>
    <p:sldId id="528" r:id="rId48"/>
    <p:sldId id="593" r:id="rId49"/>
    <p:sldId id="530" r:id="rId50"/>
    <p:sldId id="629" r:id="rId51"/>
    <p:sldId id="630" r:id="rId52"/>
    <p:sldId id="631" r:id="rId53"/>
    <p:sldId id="531" r:id="rId54"/>
    <p:sldId id="532" r:id="rId55"/>
    <p:sldId id="533" r:id="rId56"/>
    <p:sldId id="534" r:id="rId57"/>
    <p:sldId id="536" r:id="rId58"/>
    <p:sldId id="537" r:id="rId59"/>
    <p:sldId id="538" r:id="rId60"/>
    <p:sldId id="611" r:id="rId61"/>
    <p:sldId id="539" r:id="rId62"/>
    <p:sldId id="540" r:id="rId63"/>
    <p:sldId id="585" r:id="rId64"/>
    <p:sldId id="544" r:id="rId65"/>
    <p:sldId id="382" r:id="rId66"/>
    <p:sldId id="383" r:id="rId67"/>
    <p:sldId id="384" r:id="rId68"/>
    <p:sldId id="385" r:id="rId69"/>
    <p:sldId id="635" r:id="rId70"/>
    <p:sldId id="636" r:id="rId71"/>
    <p:sldId id="637" r:id="rId72"/>
    <p:sldId id="651" r:id="rId73"/>
    <p:sldId id="652" r:id="rId74"/>
    <p:sldId id="653" r:id="rId75"/>
    <p:sldId id="388" r:id="rId76"/>
    <p:sldId id="638" r:id="rId77"/>
    <p:sldId id="639" r:id="rId78"/>
    <p:sldId id="640" r:id="rId79"/>
    <p:sldId id="391" r:id="rId80"/>
    <p:sldId id="392" r:id="rId81"/>
    <p:sldId id="395" r:id="rId82"/>
    <p:sldId id="396" r:id="rId83"/>
    <p:sldId id="641" r:id="rId84"/>
    <p:sldId id="642" r:id="rId85"/>
    <p:sldId id="643" r:id="rId86"/>
    <p:sldId id="586" r:id="rId87"/>
    <p:sldId id="400" r:id="rId88"/>
    <p:sldId id="573" r:id="rId89"/>
    <p:sldId id="574" r:id="rId90"/>
    <p:sldId id="401" r:id="rId91"/>
    <p:sldId id="644" r:id="rId92"/>
    <p:sldId id="645" r:id="rId93"/>
    <p:sldId id="646" r:id="rId94"/>
    <p:sldId id="409" r:id="rId95"/>
    <p:sldId id="619" r:id="rId96"/>
    <p:sldId id="620" r:id="rId97"/>
    <p:sldId id="411" r:id="rId98"/>
    <p:sldId id="412" r:id="rId99"/>
    <p:sldId id="410" r:id="rId100"/>
    <p:sldId id="413" r:id="rId101"/>
    <p:sldId id="414" r:id="rId102"/>
    <p:sldId id="587" r:id="rId103"/>
    <p:sldId id="592" r:id="rId104"/>
    <p:sldId id="588" r:id="rId105"/>
    <p:sldId id="416" r:id="rId106"/>
    <p:sldId id="417" r:id="rId107"/>
    <p:sldId id="647" r:id="rId108"/>
    <p:sldId id="648" r:id="rId109"/>
    <p:sldId id="649" r:id="rId110"/>
    <p:sldId id="654" r:id="rId111"/>
    <p:sldId id="418" r:id="rId112"/>
    <p:sldId id="650" r:id="rId113"/>
    <p:sldId id="655" r:id="rId114"/>
    <p:sldId id="606" r:id="rId115"/>
  </p:sldIdLst>
  <p:sldSz cx="9144000" cy="6858000" type="screen4x3"/>
  <p:notesSz cx="7010400" cy="9296400"/>
  <p:custDataLst>
    <p:tags r:id="rId1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2">
          <p15:clr>
            <a:srgbClr val="A4A3A4"/>
          </p15:clr>
        </p15:guide>
        <p15:guide id="2" orient="horz" pos="825">
          <p15:clr>
            <a:srgbClr val="A4A3A4"/>
          </p15:clr>
        </p15:guide>
        <p15:guide id="3" pos="2880">
          <p15:clr>
            <a:srgbClr val="A4A3A4"/>
          </p15:clr>
        </p15:guide>
        <p15:guide id="4" pos="1584">
          <p15:clr>
            <a:srgbClr val="A4A3A4"/>
          </p15:clr>
        </p15:guide>
        <p15:guide id="5" pos="31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cy.sheet" initials="n" lastIdx="12" clrIdx="0"/>
  <p:cmAuthor id="1" name="michelle.a.waltmire" initials="maw" lastIdx="38" clrIdx="1"/>
  <p:cmAuthor id="2" name="shalini.tyagi" initials="s" lastIdx="28"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244"/>
    <a:srgbClr val="008899"/>
    <a:srgbClr val="003344"/>
    <a:srgbClr val="557799"/>
    <a:srgbClr val="FF9900"/>
    <a:srgbClr val="AA1133"/>
    <a:srgbClr val="DE4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2" autoAdjust="0"/>
    <p:restoredTop sz="71597" autoAdjust="0"/>
  </p:normalViewPr>
  <p:slideViewPr>
    <p:cSldViewPr snapToGrid="0">
      <p:cViewPr varScale="1">
        <p:scale>
          <a:sx n="53" d="100"/>
          <a:sy n="53" d="100"/>
        </p:scale>
        <p:origin x="1806" y="72"/>
      </p:cViewPr>
      <p:guideLst>
        <p:guide orient="horz" pos="622"/>
        <p:guide orient="horz" pos="825"/>
        <p:guide pos="2880"/>
        <p:guide pos="1584"/>
        <p:guide pos="318"/>
        <p:guide pos="5472"/>
      </p:guideLst>
    </p:cSldViewPr>
  </p:slideViewPr>
  <p:notesTextViewPr>
    <p:cViewPr>
      <p:scale>
        <a:sx n="89" d="100"/>
        <a:sy n="89" d="100"/>
      </p:scale>
      <p:origin x="0" y="0"/>
    </p:cViewPr>
  </p:notesTextViewPr>
  <p:sorterViewPr>
    <p:cViewPr>
      <p:scale>
        <a:sx n="66" d="100"/>
        <a:sy n="66" d="100"/>
      </p:scale>
      <p:origin x="0" y="11460"/>
    </p:cViewPr>
  </p:sorterViewPr>
  <p:notesViewPr>
    <p:cSldViewPr snapToGrid="0">
      <p:cViewPr>
        <p:scale>
          <a:sx n="100" d="100"/>
          <a:sy n="100" d="100"/>
        </p:scale>
        <p:origin x="-1500" y="25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handoutMaster" Target="handoutMasters/handout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DAF7B-7DDD-454C-9690-DCFF331F338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7BDB9E1-C251-4695-BBAF-F80E6D899255}">
      <dgm:prSet phldrT="[Text]"/>
      <dgm:spPr>
        <a:solidFill>
          <a:schemeClr val="accent5"/>
        </a:solidFill>
        <a:ln>
          <a:noFill/>
        </a:ln>
      </dgm:spPr>
      <dgm:t>
        <a:bodyPr/>
        <a:lstStyle/>
        <a:p>
          <a:r>
            <a:rPr lang="en-US" dirty="0" smtClean="0">
              <a:solidFill>
                <a:schemeClr val="bg1"/>
              </a:solidFill>
              <a:latin typeface="Arial" pitchFamily="34" charset="0"/>
              <a:cs typeface="Arial" pitchFamily="34" charset="0"/>
            </a:rPr>
            <a:t>Primitive Data Types</a:t>
          </a:r>
          <a:endParaRPr lang="en-US" dirty="0">
            <a:solidFill>
              <a:schemeClr val="bg1"/>
            </a:solidFill>
            <a:latin typeface="Arial" pitchFamily="34" charset="0"/>
            <a:cs typeface="Arial" pitchFamily="34" charset="0"/>
          </a:endParaRPr>
        </a:p>
      </dgm:t>
    </dgm:pt>
    <dgm:pt modelId="{6F4B6C84-1D14-4C0E-A3C4-DBAD68B7D701}" type="parTrans" cxnId="{4A29A487-E278-4C0E-B978-3B43F13BCF2A}">
      <dgm:prSet/>
      <dgm:spPr/>
      <dgm:t>
        <a:bodyPr/>
        <a:lstStyle/>
        <a:p>
          <a:endParaRPr lang="en-US"/>
        </a:p>
      </dgm:t>
    </dgm:pt>
    <dgm:pt modelId="{0B09F603-B5F1-43EA-9210-EFC9D8D8F77C}" type="sibTrans" cxnId="{4A29A487-E278-4C0E-B978-3B43F13BCF2A}">
      <dgm:prSet/>
      <dgm:spPr/>
      <dgm:t>
        <a:bodyPr/>
        <a:lstStyle/>
        <a:p>
          <a:endParaRPr lang="en-US"/>
        </a:p>
      </dgm:t>
    </dgm:pt>
    <dgm:pt modelId="{8A5D9B7E-9DA2-4FD6-96D4-C484A322CD6C}">
      <dgm:prSet phldrT="[Text]"/>
      <dgm:spPr>
        <a:solidFill>
          <a:schemeClr val="accent5">
            <a:lumMod val="75000"/>
          </a:schemeClr>
        </a:solidFill>
        <a:ln>
          <a:noFill/>
        </a:ln>
      </dgm:spPr>
      <dgm:t>
        <a:bodyPr/>
        <a:lstStyle/>
        <a:p>
          <a:r>
            <a:rPr lang="en-US" dirty="0" smtClean="0">
              <a:latin typeface="Arial" pitchFamily="34" charset="0"/>
              <a:cs typeface="Arial" pitchFamily="34" charset="0"/>
            </a:rPr>
            <a:t>Integers</a:t>
          </a:r>
          <a:endParaRPr lang="en-US" dirty="0">
            <a:latin typeface="Arial" pitchFamily="34" charset="0"/>
            <a:cs typeface="Arial" pitchFamily="34" charset="0"/>
          </a:endParaRPr>
        </a:p>
      </dgm:t>
    </dgm:pt>
    <dgm:pt modelId="{962F2786-FE4C-4C27-9D24-5734D9F16558}" type="parTrans" cxnId="{BCC73186-6B4D-4418-B438-24EACBF7AB28}">
      <dgm:prSet/>
      <dgm:spPr>
        <a:ln>
          <a:solidFill>
            <a:schemeClr val="tx1"/>
          </a:solidFill>
        </a:ln>
      </dgm:spPr>
      <dgm:t>
        <a:bodyPr/>
        <a:lstStyle/>
        <a:p>
          <a:endParaRPr lang="en-US" dirty="0"/>
        </a:p>
      </dgm:t>
    </dgm:pt>
    <dgm:pt modelId="{6B24F166-63B7-4DA4-AD16-273B79ED6B1C}" type="sibTrans" cxnId="{BCC73186-6B4D-4418-B438-24EACBF7AB28}">
      <dgm:prSet/>
      <dgm:spPr/>
      <dgm:t>
        <a:bodyPr/>
        <a:lstStyle/>
        <a:p>
          <a:endParaRPr lang="en-US"/>
        </a:p>
      </dgm:t>
    </dgm:pt>
    <dgm:pt modelId="{FC949381-7EA2-471F-9603-5E82D9734C6F}">
      <dgm:prSet phldrT="[Text]" custT="1"/>
      <dgm:spPr>
        <a:solidFill>
          <a:schemeClr val="accent5">
            <a:lumMod val="75000"/>
          </a:schemeClr>
        </a:solidFill>
        <a:ln>
          <a:noFill/>
        </a:ln>
      </dgm:spPr>
      <dgm:t>
        <a:bodyPr/>
        <a:lstStyle/>
        <a:p>
          <a:r>
            <a:rPr lang="en-US" sz="1500" dirty="0" smtClean="0">
              <a:latin typeface="Arial" pitchFamily="34" charset="0"/>
              <a:cs typeface="Arial" pitchFamily="34" charset="0"/>
            </a:rPr>
            <a:t>byte </a:t>
          </a:r>
          <a:r>
            <a:rPr lang="en-US" sz="1200" dirty="0" smtClean="0">
              <a:latin typeface="Arial" pitchFamily="34" charset="0"/>
              <a:cs typeface="Arial" pitchFamily="34" charset="0"/>
            </a:rPr>
            <a:t>(8 bits)</a:t>
          </a:r>
          <a:endParaRPr lang="en-US" sz="1200" dirty="0">
            <a:latin typeface="Arial" pitchFamily="34" charset="0"/>
            <a:cs typeface="Arial" pitchFamily="34" charset="0"/>
          </a:endParaRPr>
        </a:p>
      </dgm:t>
    </dgm:pt>
    <dgm:pt modelId="{0D9850B4-5ED6-4018-8F01-A9EEF1EA91A3}" type="parTrans" cxnId="{91843BC6-0C74-46A6-87BA-F5C0B674DE17}">
      <dgm:prSet/>
      <dgm:spPr>
        <a:solidFill>
          <a:schemeClr val="tx1"/>
        </a:solidFill>
        <a:ln>
          <a:solidFill>
            <a:schemeClr val="tx1"/>
          </a:solidFill>
        </a:ln>
      </dgm:spPr>
      <dgm:t>
        <a:bodyPr/>
        <a:lstStyle/>
        <a:p>
          <a:endParaRPr lang="en-US" dirty="0"/>
        </a:p>
      </dgm:t>
    </dgm:pt>
    <dgm:pt modelId="{30C442FC-BAD7-4290-B9F2-8D85BD58BC6B}" type="sibTrans" cxnId="{91843BC6-0C74-46A6-87BA-F5C0B674DE17}">
      <dgm:prSet/>
      <dgm:spPr/>
      <dgm:t>
        <a:bodyPr/>
        <a:lstStyle/>
        <a:p>
          <a:endParaRPr lang="en-US"/>
        </a:p>
      </dgm:t>
    </dgm:pt>
    <dgm:pt modelId="{F19A7B8B-3B19-4A6E-8867-9ACFE429E4F7}">
      <dgm:prSet phldrT="[Text]" custT="1"/>
      <dgm:spPr>
        <a:solidFill>
          <a:schemeClr val="accent5">
            <a:lumMod val="75000"/>
          </a:schemeClr>
        </a:solidFill>
        <a:ln>
          <a:noFill/>
        </a:ln>
      </dgm:spPr>
      <dgm:t>
        <a:bodyPr/>
        <a:lstStyle/>
        <a:p>
          <a:r>
            <a:rPr lang="en-US" sz="1500" dirty="0" smtClean="0">
              <a:latin typeface="Arial" pitchFamily="34" charset="0"/>
              <a:cs typeface="Arial" pitchFamily="34" charset="0"/>
            </a:rPr>
            <a:t>short </a:t>
          </a:r>
          <a:r>
            <a:rPr lang="en-US" sz="1200" dirty="0" smtClean="0">
              <a:latin typeface="Arial" pitchFamily="34" charset="0"/>
              <a:cs typeface="Arial" pitchFamily="34" charset="0"/>
            </a:rPr>
            <a:t>(16 bits)</a:t>
          </a:r>
          <a:endParaRPr lang="en-US" sz="1200" dirty="0">
            <a:latin typeface="Arial" pitchFamily="34" charset="0"/>
            <a:cs typeface="Arial" pitchFamily="34" charset="0"/>
          </a:endParaRPr>
        </a:p>
      </dgm:t>
    </dgm:pt>
    <dgm:pt modelId="{528E0B9B-293E-478C-8F1D-8D1A2F6D64C5}" type="parTrans" cxnId="{62537F64-EC2E-44B9-A0B5-7A146145D56C}">
      <dgm:prSet/>
      <dgm:spPr>
        <a:ln>
          <a:solidFill>
            <a:schemeClr val="tx1"/>
          </a:solidFill>
        </a:ln>
      </dgm:spPr>
      <dgm:t>
        <a:bodyPr/>
        <a:lstStyle/>
        <a:p>
          <a:endParaRPr lang="en-US" dirty="0"/>
        </a:p>
      </dgm:t>
    </dgm:pt>
    <dgm:pt modelId="{02897A56-8F87-4E95-96F5-9116365DE635}" type="sibTrans" cxnId="{62537F64-EC2E-44B9-A0B5-7A146145D56C}">
      <dgm:prSet/>
      <dgm:spPr/>
      <dgm:t>
        <a:bodyPr/>
        <a:lstStyle/>
        <a:p>
          <a:endParaRPr lang="en-US"/>
        </a:p>
      </dgm:t>
    </dgm:pt>
    <dgm:pt modelId="{F8E65358-DF6D-4550-8587-5B68796ED1F0}">
      <dgm:prSet phldrT="[Text]"/>
      <dgm:spPr>
        <a:solidFill>
          <a:schemeClr val="accent5">
            <a:lumMod val="60000"/>
            <a:lumOff val="40000"/>
          </a:schemeClr>
        </a:solidFill>
        <a:ln>
          <a:noFill/>
        </a:ln>
      </dgm:spPr>
      <dgm:t>
        <a:bodyPr/>
        <a:lstStyle/>
        <a:p>
          <a:r>
            <a:rPr lang="en-US" dirty="0" smtClean="0">
              <a:solidFill>
                <a:schemeClr val="tx2"/>
              </a:solidFill>
              <a:latin typeface="Arial" pitchFamily="34" charset="0"/>
              <a:cs typeface="Arial" pitchFamily="34" charset="0"/>
            </a:rPr>
            <a:t>Decimals</a:t>
          </a:r>
          <a:r>
            <a:rPr lang="en-US" dirty="0" smtClean="0">
              <a:solidFill>
                <a:schemeClr val="tx2"/>
              </a:solidFill>
            </a:rPr>
            <a:t> </a:t>
          </a:r>
          <a:r>
            <a:rPr lang="en-US" dirty="0" smtClean="0">
              <a:solidFill>
                <a:schemeClr val="tx2"/>
              </a:solidFill>
              <a:latin typeface="Arial" pitchFamily="34" charset="0"/>
              <a:cs typeface="Arial" pitchFamily="34" charset="0"/>
            </a:rPr>
            <a:t>(Floating</a:t>
          </a:r>
          <a:r>
            <a:rPr lang="en-US" dirty="0" smtClean="0">
              <a:solidFill>
                <a:schemeClr val="tx2"/>
              </a:solidFill>
            </a:rPr>
            <a:t> </a:t>
          </a:r>
          <a:r>
            <a:rPr lang="en-US" dirty="0" smtClean="0">
              <a:solidFill>
                <a:schemeClr val="tx2"/>
              </a:solidFill>
              <a:latin typeface="Arial" pitchFamily="34" charset="0"/>
              <a:cs typeface="Arial" pitchFamily="34" charset="0"/>
            </a:rPr>
            <a:t>Point)</a:t>
          </a:r>
          <a:endParaRPr lang="en-US" dirty="0">
            <a:solidFill>
              <a:schemeClr val="tx2"/>
            </a:solidFill>
            <a:latin typeface="Arial" pitchFamily="34" charset="0"/>
            <a:cs typeface="Arial" pitchFamily="34" charset="0"/>
          </a:endParaRPr>
        </a:p>
      </dgm:t>
    </dgm:pt>
    <dgm:pt modelId="{EF17EC32-842B-45B6-AC6D-425134B30D22}" type="parTrans" cxnId="{5E814443-A006-4D82-A162-0E62F6574A7A}">
      <dgm:prSet/>
      <dgm:spPr>
        <a:ln>
          <a:solidFill>
            <a:schemeClr val="tx1"/>
          </a:solidFill>
        </a:ln>
      </dgm:spPr>
      <dgm:t>
        <a:bodyPr/>
        <a:lstStyle/>
        <a:p>
          <a:endParaRPr lang="en-US" dirty="0"/>
        </a:p>
      </dgm:t>
    </dgm:pt>
    <dgm:pt modelId="{FFEEE0F4-C6A1-4551-B663-B0EDF75ABE14}" type="sibTrans" cxnId="{5E814443-A006-4D82-A162-0E62F6574A7A}">
      <dgm:prSet/>
      <dgm:spPr/>
      <dgm:t>
        <a:bodyPr/>
        <a:lstStyle/>
        <a:p>
          <a:endParaRPr lang="en-US"/>
        </a:p>
      </dgm:t>
    </dgm:pt>
    <dgm:pt modelId="{B4C1F314-74C3-4EDD-BF9F-BC712C6C4A38}">
      <dgm:prSet phldrT="[Text]" custT="1"/>
      <dgm:spPr>
        <a:solidFill>
          <a:schemeClr val="accent5">
            <a:lumMod val="75000"/>
          </a:schemeClr>
        </a:solidFill>
        <a:ln>
          <a:noFill/>
        </a:ln>
      </dgm:spPr>
      <dgm:t>
        <a:bodyPr/>
        <a:lstStyle/>
        <a:p>
          <a:r>
            <a:rPr lang="en-US" sz="1500" dirty="0" smtClean="0">
              <a:latin typeface="Arial" pitchFamily="34" charset="0"/>
              <a:cs typeface="Arial" pitchFamily="34" charset="0"/>
            </a:rPr>
            <a:t>int </a:t>
          </a:r>
          <a:r>
            <a:rPr lang="en-US" sz="1200" dirty="0" smtClean="0">
              <a:latin typeface="Arial" pitchFamily="34" charset="0"/>
              <a:cs typeface="Arial" pitchFamily="34" charset="0"/>
            </a:rPr>
            <a:t>(32 bits)</a:t>
          </a:r>
          <a:endParaRPr lang="en-US" sz="1200" dirty="0">
            <a:latin typeface="Arial" pitchFamily="34" charset="0"/>
            <a:cs typeface="Arial" pitchFamily="34" charset="0"/>
          </a:endParaRPr>
        </a:p>
      </dgm:t>
    </dgm:pt>
    <dgm:pt modelId="{D24EC75D-EDE1-4638-BFC6-3595DD089EDA}" type="parTrans" cxnId="{939F6240-2933-4FC2-AD4D-DA296C1809F3}">
      <dgm:prSet/>
      <dgm:spPr>
        <a:ln>
          <a:solidFill>
            <a:schemeClr val="tx1"/>
          </a:solidFill>
        </a:ln>
      </dgm:spPr>
      <dgm:t>
        <a:bodyPr/>
        <a:lstStyle/>
        <a:p>
          <a:endParaRPr lang="en-US" dirty="0"/>
        </a:p>
      </dgm:t>
    </dgm:pt>
    <dgm:pt modelId="{70B0F065-A711-4D2D-B84A-1ACDC68C3456}" type="sibTrans" cxnId="{939F6240-2933-4FC2-AD4D-DA296C1809F3}">
      <dgm:prSet/>
      <dgm:spPr/>
      <dgm:t>
        <a:bodyPr/>
        <a:lstStyle/>
        <a:p>
          <a:endParaRPr lang="en-US"/>
        </a:p>
      </dgm:t>
    </dgm:pt>
    <dgm:pt modelId="{150AF52D-2DD3-4228-B3D4-0BD46EB06011}">
      <dgm:prSet phldrT="[Text]" custT="1"/>
      <dgm:spPr>
        <a:solidFill>
          <a:schemeClr val="accent5">
            <a:lumMod val="75000"/>
          </a:schemeClr>
        </a:solidFill>
        <a:ln>
          <a:noFill/>
        </a:ln>
      </dgm:spPr>
      <dgm:t>
        <a:bodyPr/>
        <a:lstStyle/>
        <a:p>
          <a:r>
            <a:rPr lang="en-US" sz="1500" dirty="0" smtClean="0">
              <a:latin typeface="Arial" pitchFamily="34" charset="0"/>
              <a:cs typeface="Arial" pitchFamily="34" charset="0"/>
            </a:rPr>
            <a:t>long </a:t>
          </a:r>
          <a:r>
            <a:rPr lang="en-US" sz="1200" dirty="0" smtClean="0">
              <a:latin typeface="Arial" pitchFamily="34" charset="0"/>
              <a:cs typeface="Arial" pitchFamily="34" charset="0"/>
            </a:rPr>
            <a:t>(64 bits)</a:t>
          </a:r>
          <a:endParaRPr lang="en-US" sz="1200" dirty="0">
            <a:latin typeface="Arial" pitchFamily="34" charset="0"/>
            <a:cs typeface="Arial" pitchFamily="34" charset="0"/>
          </a:endParaRPr>
        </a:p>
      </dgm:t>
    </dgm:pt>
    <dgm:pt modelId="{F286B444-358E-4FF4-B921-BEBD5D42EF73}" type="parTrans" cxnId="{05087F88-1829-4546-BF9A-C1826473E2DC}">
      <dgm:prSet/>
      <dgm:spPr>
        <a:ln>
          <a:solidFill>
            <a:schemeClr val="tx1"/>
          </a:solidFill>
        </a:ln>
      </dgm:spPr>
      <dgm:t>
        <a:bodyPr/>
        <a:lstStyle/>
        <a:p>
          <a:endParaRPr lang="en-US" dirty="0"/>
        </a:p>
      </dgm:t>
    </dgm:pt>
    <dgm:pt modelId="{63AC8420-38E4-4DE6-939A-739D9A7DD132}" type="sibTrans" cxnId="{05087F88-1829-4546-BF9A-C1826473E2DC}">
      <dgm:prSet/>
      <dgm:spPr/>
      <dgm:t>
        <a:bodyPr/>
        <a:lstStyle/>
        <a:p>
          <a:endParaRPr lang="en-US"/>
        </a:p>
      </dgm:t>
    </dgm:pt>
    <dgm:pt modelId="{423D3C33-E8F8-49EB-B731-9FFE41E177FD}">
      <dgm:prSet phldrT="[Text]" custT="1"/>
      <dgm:spPr>
        <a:solidFill>
          <a:schemeClr val="accent5">
            <a:lumMod val="60000"/>
            <a:lumOff val="40000"/>
          </a:schemeClr>
        </a:solidFill>
        <a:ln>
          <a:noFill/>
        </a:ln>
      </dgm:spPr>
      <dgm:t>
        <a:bodyPr/>
        <a:lstStyle/>
        <a:p>
          <a:r>
            <a:rPr lang="en-US" sz="1500" dirty="0" smtClean="0">
              <a:solidFill>
                <a:schemeClr val="tx2"/>
              </a:solidFill>
              <a:latin typeface="Arial" pitchFamily="34" charset="0"/>
              <a:cs typeface="Arial" pitchFamily="34" charset="0"/>
            </a:rPr>
            <a:t>float </a:t>
          </a:r>
          <a:r>
            <a:rPr lang="en-US" sz="1200" dirty="0" smtClean="0">
              <a:solidFill>
                <a:schemeClr val="tx2"/>
              </a:solidFill>
              <a:latin typeface="Arial" pitchFamily="34" charset="0"/>
              <a:cs typeface="Arial" pitchFamily="34" charset="0"/>
            </a:rPr>
            <a:t>(32 bits)</a:t>
          </a:r>
          <a:endParaRPr lang="en-US" sz="1200" dirty="0">
            <a:solidFill>
              <a:schemeClr val="tx2"/>
            </a:solidFill>
            <a:latin typeface="Arial" pitchFamily="34" charset="0"/>
            <a:cs typeface="Arial" pitchFamily="34" charset="0"/>
          </a:endParaRPr>
        </a:p>
      </dgm:t>
    </dgm:pt>
    <dgm:pt modelId="{95DBF5D4-1DE0-433F-817B-657ADE7A08AA}" type="parTrans" cxnId="{F7CA8A24-3D06-440E-8430-F34AE1F3C57C}">
      <dgm:prSet/>
      <dgm:spPr>
        <a:ln>
          <a:solidFill>
            <a:schemeClr val="tx1"/>
          </a:solidFill>
        </a:ln>
      </dgm:spPr>
      <dgm:t>
        <a:bodyPr/>
        <a:lstStyle/>
        <a:p>
          <a:endParaRPr lang="en-US" dirty="0"/>
        </a:p>
      </dgm:t>
    </dgm:pt>
    <dgm:pt modelId="{EA2963E0-3759-4D3B-82A7-49724C8CF4D7}" type="sibTrans" cxnId="{F7CA8A24-3D06-440E-8430-F34AE1F3C57C}">
      <dgm:prSet/>
      <dgm:spPr/>
      <dgm:t>
        <a:bodyPr/>
        <a:lstStyle/>
        <a:p>
          <a:endParaRPr lang="en-US"/>
        </a:p>
      </dgm:t>
    </dgm:pt>
    <dgm:pt modelId="{4A460DDB-0D84-4B83-9F08-884DDAE91A65}">
      <dgm:prSet phldrT="[Text]" custT="1"/>
      <dgm:spPr>
        <a:solidFill>
          <a:schemeClr val="accent5">
            <a:lumMod val="60000"/>
            <a:lumOff val="40000"/>
          </a:schemeClr>
        </a:solidFill>
        <a:ln>
          <a:noFill/>
        </a:ln>
      </dgm:spPr>
      <dgm:t>
        <a:bodyPr/>
        <a:lstStyle/>
        <a:p>
          <a:r>
            <a:rPr lang="en-US" sz="1500" dirty="0" smtClean="0">
              <a:solidFill>
                <a:schemeClr val="tx2"/>
              </a:solidFill>
              <a:latin typeface="Arial" pitchFamily="34" charset="0"/>
              <a:cs typeface="Arial" pitchFamily="34" charset="0"/>
            </a:rPr>
            <a:t>double </a:t>
          </a:r>
          <a:r>
            <a:rPr lang="en-US" sz="1200" dirty="0" smtClean="0">
              <a:solidFill>
                <a:schemeClr val="tx2"/>
              </a:solidFill>
              <a:latin typeface="Arial" pitchFamily="34" charset="0"/>
              <a:cs typeface="Arial" pitchFamily="34" charset="0"/>
            </a:rPr>
            <a:t>(64 bits)</a:t>
          </a:r>
          <a:endParaRPr lang="en-US" sz="1200" dirty="0">
            <a:solidFill>
              <a:schemeClr val="tx2"/>
            </a:solidFill>
            <a:latin typeface="Arial" pitchFamily="34" charset="0"/>
            <a:cs typeface="Arial" pitchFamily="34" charset="0"/>
          </a:endParaRPr>
        </a:p>
      </dgm:t>
    </dgm:pt>
    <dgm:pt modelId="{56880D72-96F7-4201-A165-7A30E33866BD}" type="parTrans" cxnId="{5C4466F2-BB86-4220-B657-203C7DC4EC68}">
      <dgm:prSet/>
      <dgm:spPr>
        <a:ln>
          <a:solidFill>
            <a:schemeClr val="tx1"/>
          </a:solidFill>
        </a:ln>
      </dgm:spPr>
      <dgm:t>
        <a:bodyPr/>
        <a:lstStyle/>
        <a:p>
          <a:endParaRPr lang="en-US" dirty="0"/>
        </a:p>
      </dgm:t>
    </dgm:pt>
    <dgm:pt modelId="{9C540AA2-19C0-4D41-9AB3-540C8B6D2BEE}" type="sibTrans" cxnId="{5C4466F2-BB86-4220-B657-203C7DC4EC68}">
      <dgm:prSet/>
      <dgm:spPr/>
      <dgm:t>
        <a:bodyPr/>
        <a:lstStyle/>
        <a:p>
          <a:endParaRPr lang="en-US"/>
        </a:p>
      </dgm:t>
    </dgm:pt>
    <dgm:pt modelId="{EDF2104F-A26F-4C8C-BDCB-FD2798FA4125}">
      <dgm:prSet phldrT="[Text]"/>
      <dgm:spPr>
        <a:solidFill>
          <a:schemeClr val="accent5">
            <a:lumMod val="40000"/>
            <a:lumOff val="60000"/>
          </a:schemeClr>
        </a:solidFill>
        <a:ln>
          <a:noFill/>
        </a:ln>
      </dgm:spPr>
      <dgm:t>
        <a:bodyPr/>
        <a:lstStyle/>
        <a:p>
          <a:r>
            <a:rPr lang="en-US" dirty="0" smtClean="0">
              <a:solidFill>
                <a:schemeClr val="tx2"/>
              </a:solidFill>
              <a:latin typeface="Arial" pitchFamily="34" charset="0"/>
              <a:cs typeface="Arial" pitchFamily="34" charset="0"/>
            </a:rPr>
            <a:t>Characters</a:t>
          </a:r>
          <a:endParaRPr lang="en-US" dirty="0">
            <a:solidFill>
              <a:schemeClr val="tx2"/>
            </a:solidFill>
            <a:latin typeface="Arial" pitchFamily="34" charset="0"/>
            <a:cs typeface="Arial" pitchFamily="34" charset="0"/>
          </a:endParaRPr>
        </a:p>
      </dgm:t>
    </dgm:pt>
    <dgm:pt modelId="{6544D5BA-5D2B-4804-842B-82DF1AC29711}" type="parTrans" cxnId="{7B562178-9640-4E6C-819C-DECA4B95FBBC}">
      <dgm:prSet/>
      <dgm:spPr>
        <a:ln>
          <a:solidFill>
            <a:schemeClr val="tx1"/>
          </a:solidFill>
        </a:ln>
      </dgm:spPr>
      <dgm:t>
        <a:bodyPr/>
        <a:lstStyle/>
        <a:p>
          <a:endParaRPr lang="en-US" dirty="0"/>
        </a:p>
      </dgm:t>
    </dgm:pt>
    <dgm:pt modelId="{34D707EB-A2CD-4266-93AB-26BB04B6CD54}" type="sibTrans" cxnId="{7B562178-9640-4E6C-819C-DECA4B95FBBC}">
      <dgm:prSet/>
      <dgm:spPr/>
      <dgm:t>
        <a:bodyPr/>
        <a:lstStyle/>
        <a:p>
          <a:endParaRPr lang="en-US"/>
        </a:p>
      </dgm:t>
    </dgm:pt>
    <dgm:pt modelId="{EBAE43F1-EFF9-48BE-A8E1-0A0900DEBD8E}">
      <dgm:prSet phldrT="[Text]"/>
      <dgm:spPr>
        <a:solidFill>
          <a:schemeClr val="accent5">
            <a:lumMod val="20000"/>
            <a:lumOff val="80000"/>
          </a:schemeClr>
        </a:solidFill>
        <a:ln>
          <a:noFill/>
        </a:ln>
      </dgm:spPr>
      <dgm:t>
        <a:bodyPr/>
        <a:lstStyle/>
        <a:p>
          <a:r>
            <a:rPr lang="en-US" dirty="0" smtClean="0">
              <a:solidFill>
                <a:schemeClr val="tx2"/>
              </a:solidFill>
              <a:latin typeface="Arial" pitchFamily="34" charset="0"/>
              <a:cs typeface="Arial" pitchFamily="34" charset="0"/>
            </a:rPr>
            <a:t>True / False (Boolean)</a:t>
          </a:r>
          <a:endParaRPr lang="en-US" dirty="0">
            <a:solidFill>
              <a:schemeClr val="tx2"/>
            </a:solidFill>
            <a:latin typeface="Arial" pitchFamily="34" charset="0"/>
            <a:cs typeface="Arial" pitchFamily="34" charset="0"/>
          </a:endParaRPr>
        </a:p>
      </dgm:t>
    </dgm:pt>
    <dgm:pt modelId="{9344C330-7E6C-4D83-83D3-2A7425D4D4A5}" type="parTrans" cxnId="{46062F58-55A9-42F1-B4DC-7977CC67EC4B}">
      <dgm:prSet/>
      <dgm:spPr>
        <a:ln>
          <a:solidFill>
            <a:schemeClr val="tx1"/>
          </a:solidFill>
        </a:ln>
      </dgm:spPr>
      <dgm:t>
        <a:bodyPr/>
        <a:lstStyle/>
        <a:p>
          <a:endParaRPr lang="en-US" dirty="0"/>
        </a:p>
      </dgm:t>
    </dgm:pt>
    <dgm:pt modelId="{B4AC1F5E-D33D-466B-8DA2-0AD88DA675F4}" type="sibTrans" cxnId="{46062F58-55A9-42F1-B4DC-7977CC67EC4B}">
      <dgm:prSet/>
      <dgm:spPr/>
      <dgm:t>
        <a:bodyPr/>
        <a:lstStyle/>
        <a:p>
          <a:endParaRPr lang="en-US"/>
        </a:p>
      </dgm:t>
    </dgm:pt>
    <dgm:pt modelId="{7B425FF0-65D6-42B1-8867-F7A0FA59DB5C}">
      <dgm:prSet phldrT="[Text]" custT="1"/>
      <dgm:spPr>
        <a:solidFill>
          <a:schemeClr val="accent5">
            <a:lumMod val="40000"/>
            <a:lumOff val="60000"/>
          </a:schemeClr>
        </a:solidFill>
        <a:ln>
          <a:noFill/>
        </a:ln>
      </dgm:spPr>
      <dgm:t>
        <a:bodyPr/>
        <a:lstStyle/>
        <a:p>
          <a:r>
            <a:rPr lang="en-US" sz="1500" dirty="0" smtClean="0">
              <a:solidFill>
                <a:schemeClr val="tx2"/>
              </a:solidFill>
              <a:latin typeface="Arial" pitchFamily="34" charset="0"/>
              <a:cs typeface="Arial" pitchFamily="34" charset="0"/>
            </a:rPr>
            <a:t>char </a:t>
          </a:r>
          <a:r>
            <a:rPr lang="en-US" sz="1200" dirty="0" smtClean="0">
              <a:solidFill>
                <a:schemeClr val="tx2"/>
              </a:solidFill>
              <a:latin typeface="Arial" pitchFamily="34" charset="0"/>
              <a:cs typeface="Arial" pitchFamily="34" charset="0"/>
            </a:rPr>
            <a:t>(16 bits)</a:t>
          </a:r>
          <a:endParaRPr lang="en-US" sz="1200" dirty="0">
            <a:solidFill>
              <a:schemeClr val="tx2"/>
            </a:solidFill>
            <a:latin typeface="Arial" pitchFamily="34" charset="0"/>
            <a:cs typeface="Arial" pitchFamily="34" charset="0"/>
          </a:endParaRPr>
        </a:p>
      </dgm:t>
    </dgm:pt>
    <dgm:pt modelId="{ED963DFA-2AA7-4246-BB33-63ABC22A589D}" type="parTrans" cxnId="{76B001C2-E8DA-408C-B11F-FE8D0A676549}">
      <dgm:prSet/>
      <dgm:spPr>
        <a:ln>
          <a:solidFill>
            <a:schemeClr val="tx1"/>
          </a:solidFill>
        </a:ln>
      </dgm:spPr>
      <dgm:t>
        <a:bodyPr/>
        <a:lstStyle/>
        <a:p>
          <a:endParaRPr lang="en-US" dirty="0"/>
        </a:p>
      </dgm:t>
    </dgm:pt>
    <dgm:pt modelId="{3876C2F7-CEF4-4DCF-B0B3-0DBE00150036}" type="sibTrans" cxnId="{76B001C2-E8DA-408C-B11F-FE8D0A676549}">
      <dgm:prSet/>
      <dgm:spPr/>
      <dgm:t>
        <a:bodyPr/>
        <a:lstStyle/>
        <a:p>
          <a:endParaRPr lang="en-US"/>
        </a:p>
      </dgm:t>
    </dgm:pt>
    <dgm:pt modelId="{300CF6FE-49A8-4F52-9D47-0342619C9E6A}">
      <dgm:prSet phldrT="[Text]" custT="1"/>
      <dgm:spPr>
        <a:solidFill>
          <a:schemeClr val="accent5">
            <a:lumMod val="20000"/>
            <a:lumOff val="80000"/>
          </a:schemeClr>
        </a:solidFill>
        <a:ln>
          <a:noFill/>
        </a:ln>
      </dgm:spPr>
      <dgm:t>
        <a:bodyPr/>
        <a:lstStyle/>
        <a:p>
          <a:r>
            <a:rPr lang="en-US" sz="1500" dirty="0" smtClean="0">
              <a:solidFill>
                <a:schemeClr val="tx2"/>
              </a:solidFill>
              <a:latin typeface="Arial" pitchFamily="34" charset="0"/>
              <a:cs typeface="Arial" pitchFamily="34" charset="0"/>
            </a:rPr>
            <a:t>boolean </a:t>
          </a:r>
          <a:r>
            <a:rPr lang="en-US" sz="1200" dirty="0" smtClean="0">
              <a:solidFill>
                <a:schemeClr val="tx2"/>
              </a:solidFill>
              <a:latin typeface="Arial" pitchFamily="34" charset="0"/>
              <a:cs typeface="Arial" pitchFamily="34" charset="0"/>
            </a:rPr>
            <a:t>(undefined)</a:t>
          </a:r>
          <a:endParaRPr lang="en-US" sz="1200" dirty="0">
            <a:solidFill>
              <a:schemeClr val="tx2"/>
            </a:solidFill>
            <a:latin typeface="Arial" pitchFamily="34" charset="0"/>
            <a:cs typeface="Arial" pitchFamily="34" charset="0"/>
          </a:endParaRPr>
        </a:p>
      </dgm:t>
    </dgm:pt>
    <dgm:pt modelId="{5783D621-49ED-43D1-8621-707F5876C7E9}" type="parTrans" cxnId="{6809622C-CAE9-45A1-AB36-8B56654C15E4}">
      <dgm:prSet/>
      <dgm:spPr>
        <a:ln>
          <a:solidFill>
            <a:schemeClr val="tx1"/>
          </a:solidFill>
        </a:ln>
      </dgm:spPr>
      <dgm:t>
        <a:bodyPr/>
        <a:lstStyle/>
        <a:p>
          <a:endParaRPr lang="en-US" dirty="0"/>
        </a:p>
      </dgm:t>
    </dgm:pt>
    <dgm:pt modelId="{4EEA79C6-6F66-4771-A4BD-6F23723C0461}" type="sibTrans" cxnId="{6809622C-CAE9-45A1-AB36-8B56654C15E4}">
      <dgm:prSet/>
      <dgm:spPr/>
      <dgm:t>
        <a:bodyPr/>
        <a:lstStyle/>
        <a:p>
          <a:endParaRPr lang="en-US"/>
        </a:p>
      </dgm:t>
    </dgm:pt>
    <dgm:pt modelId="{405AC26F-B372-474F-BDEF-82416065A1C0}" type="pres">
      <dgm:prSet presAssocID="{65EDAF7B-7DDD-454C-9690-DCFF331F3380}" presName="hierChild1" presStyleCnt="0">
        <dgm:presLayoutVars>
          <dgm:orgChart val="1"/>
          <dgm:chPref val="1"/>
          <dgm:dir/>
          <dgm:animOne val="branch"/>
          <dgm:animLvl val="lvl"/>
          <dgm:resizeHandles/>
        </dgm:presLayoutVars>
      </dgm:prSet>
      <dgm:spPr/>
      <dgm:t>
        <a:bodyPr/>
        <a:lstStyle/>
        <a:p>
          <a:endParaRPr lang="en-US"/>
        </a:p>
      </dgm:t>
    </dgm:pt>
    <dgm:pt modelId="{1B5BB0B0-8114-48E6-B207-ACE831767963}" type="pres">
      <dgm:prSet presAssocID="{77BDB9E1-C251-4695-BBAF-F80E6D899255}" presName="hierRoot1" presStyleCnt="0">
        <dgm:presLayoutVars>
          <dgm:hierBranch val="init"/>
        </dgm:presLayoutVars>
      </dgm:prSet>
      <dgm:spPr/>
    </dgm:pt>
    <dgm:pt modelId="{20955F9A-B38D-46D3-8204-85C35717CE0E}" type="pres">
      <dgm:prSet presAssocID="{77BDB9E1-C251-4695-BBAF-F80E6D899255}" presName="rootComposite1" presStyleCnt="0"/>
      <dgm:spPr/>
    </dgm:pt>
    <dgm:pt modelId="{D41B050E-425A-4400-8FBA-7FD48854B310}" type="pres">
      <dgm:prSet presAssocID="{77BDB9E1-C251-4695-BBAF-F80E6D899255}" presName="rootText1" presStyleLbl="node0" presStyleIdx="0" presStyleCnt="1">
        <dgm:presLayoutVars>
          <dgm:chPref val="3"/>
        </dgm:presLayoutVars>
      </dgm:prSet>
      <dgm:spPr/>
      <dgm:t>
        <a:bodyPr/>
        <a:lstStyle/>
        <a:p>
          <a:endParaRPr lang="en-US"/>
        </a:p>
      </dgm:t>
    </dgm:pt>
    <dgm:pt modelId="{9EBE317B-A8BD-4D9A-833E-031CF58B9712}" type="pres">
      <dgm:prSet presAssocID="{77BDB9E1-C251-4695-BBAF-F80E6D899255}" presName="rootConnector1" presStyleLbl="node1" presStyleIdx="0" presStyleCnt="0"/>
      <dgm:spPr/>
      <dgm:t>
        <a:bodyPr/>
        <a:lstStyle/>
        <a:p>
          <a:endParaRPr lang="en-US"/>
        </a:p>
      </dgm:t>
    </dgm:pt>
    <dgm:pt modelId="{BE4B4EA9-977E-4702-B0FB-B02268B57900}" type="pres">
      <dgm:prSet presAssocID="{77BDB9E1-C251-4695-BBAF-F80E6D899255}" presName="hierChild2" presStyleCnt="0"/>
      <dgm:spPr/>
    </dgm:pt>
    <dgm:pt modelId="{BCF3A4CB-74C9-4D30-B882-2B02CC683CAD}" type="pres">
      <dgm:prSet presAssocID="{962F2786-FE4C-4C27-9D24-5734D9F16558}" presName="Name37" presStyleLbl="parChTrans1D2" presStyleIdx="0" presStyleCnt="4"/>
      <dgm:spPr/>
      <dgm:t>
        <a:bodyPr/>
        <a:lstStyle/>
        <a:p>
          <a:endParaRPr lang="en-US"/>
        </a:p>
      </dgm:t>
    </dgm:pt>
    <dgm:pt modelId="{3E298FFD-236E-46CF-8CAE-2E963F6E3802}" type="pres">
      <dgm:prSet presAssocID="{8A5D9B7E-9DA2-4FD6-96D4-C484A322CD6C}" presName="hierRoot2" presStyleCnt="0">
        <dgm:presLayoutVars>
          <dgm:hierBranch val="init"/>
        </dgm:presLayoutVars>
      </dgm:prSet>
      <dgm:spPr/>
    </dgm:pt>
    <dgm:pt modelId="{036493D2-9A10-44E3-B50B-749A0E6B6795}" type="pres">
      <dgm:prSet presAssocID="{8A5D9B7E-9DA2-4FD6-96D4-C484A322CD6C}" presName="rootComposite" presStyleCnt="0"/>
      <dgm:spPr/>
    </dgm:pt>
    <dgm:pt modelId="{C40BDCF0-0104-4EF6-84A6-0BE30297C855}" type="pres">
      <dgm:prSet presAssocID="{8A5D9B7E-9DA2-4FD6-96D4-C484A322CD6C}" presName="rootText" presStyleLbl="node2" presStyleIdx="0" presStyleCnt="4">
        <dgm:presLayoutVars>
          <dgm:chPref val="3"/>
        </dgm:presLayoutVars>
      </dgm:prSet>
      <dgm:spPr/>
      <dgm:t>
        <a:bodyPr/>
        <a:lstStyle/>
        <a:p>
          <a:endParaRPr lang="en-US"/>
        </a:p>
      </dgm:t>
    </dgm:pt>
    <dgm:pt modelId="{6E6B54EE-1393-4EEB-A613-204BF726329C}" type="pres">
      <dgm:prSet presAssocID="{8A5D9B7E-9DA2-4FD6-96D4-C484A322CD6C}" presName="rootConnector" presStyleLbl="node2" presStyleIdx="0" presStyleCnt="4"/>
      <dgm:spPr/>
      <dgm:t>
        <a:bodyPr/>
        <a:lstStyle/>
        <a:p>
          <a:endParaRPr lang="en-US"/>
        </a:p>
      </dgm:t>
    </dgm:pt>
    <dgm:pt modelId="{916BE8D2-B031-41DF-B251-B9AB00B2D488}" type="pres">
      <dgm:prSet presAssocID="{8A5D9B7E-9DA2-4FD6-96D4-C484A322CD6C}" presName="hierChild4" presStyleCnt="0"/>
      <dgm:spPr/>
    </dgm:pt>
    <dgm:pt modelId="{B92770C3-D3D3-4B9C-B8B1-CA394FD3CBE8}" type="pres">
      <dgm:prSet presAssocID="{0D9850B4-5ED6-4018-8F01-A9EEF1EA91A3}" presName="Name37" presStyleLbl="parChTrans1D3" presStyleIdx="0" presStyleCnt="8"/>
      <dgm:spPr/>
      <dgm:t>
        <a:bodyPr/>
        <a:lstStyle/>
        <a:p>
          <a:endParaRPr lang="en-US"/>
        </a:p>
      </dgm:t>
    </dgm:pt>
    <dgm:pt modelId="{B241C49E-07DC-474E-91F7-2152B2ECBE0B}" type="pres">
      <dgm:prSet presAssocID="{FC949381-7EA2-471F-9603-5E82D9734C6F}" presName="hierRoot2" presStyleCnt="0">
        <dgm:presLayoutVars>
          <dgm:hierBranch val="init"/>
        </dgm:presLayoutVars>
      </dgm:prSet>
      <dgm:spPr/>
    </dgm:pt>
    <dgm:pt modelId="{5DAF792D-1E27-4E53-9543-97C3BFFF9934}" type="pres">
      <dgm:prSet presAssocID="{FC949381-7EA2-471F-9603-5E82D9734C6F}" presName="rootComposite" presStyleCnt="0"/>
      <dgm:spPr/>
    </dgm:pt>
    <dgm:pt modelId="{AC19C89C-4E15-4387-B6CC-E2AA60141FD2}" type="pres">
      <dgm:prSet presAssocID="{FC949381-7EA2-471F-9603-5E82D9734C6F}" presName="rootText" presStyleLbl="node3" presStyleIdx="0" presStyleCnt="8">
        <dgm:presLayoutVars>
          <dgm:chPref val="3"/>
        </dgm:presLayoutVars>
      </dgm:prSet>
      <dgm:spPr/>
      <dgm:t>
        <a:bodyPr/>
        <a:lstStyle/>
        <a:p>
          <a:endParaRPr lang="en-US"/>
        </a:p>
      </dgm:t>
    </dgm:pt>
    <dgm:pt modelId="{B3CA8474-55E8-4C1E-B067-A4409B877984}" type="pres">
      <dgm:prSet presAssocID="{FC949381-7EA2-471F-9603-5E82D9734C6F}" presName="rootConnector" presStyleLbl="node3" presStyleIdx="0" presStyleCnt="8"/>
      <dgm:spPr/>
      <dgm:t>
        <a:bodyPr/>
        <a:lstStyle/>
        <a:p>
          <a:endParaRPr lang="en-US"/>
        </a:p>
      </dgm:t>
    </dgm:pt>
    <dgm:pt modelId="{9DC01F47-A43F-4F33-B4D5-05E48597E008}" type="pres">
      <dgm:prSet presAssocID="{FC949381-7EA2-471F-9603-5E82D9734C6F}" presName="hierChild4" presStyleCnt="0"/>
      <dgm:spPr/>
    </dgm:pt>
    <dgm:pt modelId="{7AF67C68-E699-4B7B-BCF4-44E11486BBFB}" type="pres">
      <dgm:prSet presAssocID="{FC949381-7EA2-471F-9603-5E82D9734C6F}" presName="hierChild5" presStyleCnt="0"/>
      <dgm:spPr/>
    </dgm:pt>
    <dgm:pt modelId="{AF305A49-5666-43C5-83C1-F13F73B22E98}" type="pres">
      <dgm:prSet presAssocID="{528E0B9B-293E-478C-8F1D-8D1A2F6D64C5}" presName="Name37" presStyleLbl="parChTrans1D3" presStyleIdx="1" presStyleCnt="8"/>
      <dgm:spPr/>
      <dgm:t>
        <a:bodyPr/>
        <a:lstStyle/>
        <a:p>
          <a:endParaRPr lang="en-US"/>
        </a:p>
      </dgm:t>
    </dgm:pt>
    <dgm:pt modelId="{0060F501-3881-44CD-B5AD-098954134A2D}" type="pres">
      <dgm:prSet presAssocID="{F19A7B8B-3B19-4A6E-8867-9ACFE429E4F7}" presName="hierRoot2" presStyleCnt="0">
        <dgm:presLayoutVars>
          <dgm:hierBranch val="init"/>
        </dgm:presLayoutVars>
      </dgm:prSet>
      <dgm:spPr/>
    </dgm:pt>
    <dgm:pt modelId="{BC8851F5-4A10-4CDC-AFED-2F4D3457296E}" type="pres">
      <dgm:prSet presAssocID="{F19A7B8B-3B19-4A6E-8867-9ACFE429E4F7}" presName="rootComposite" presStyleCnt="0"/>
      <dgm:spPr/>
    </dgm:pt>
    <dgm:pt modelId="{462947E7-6FB2-4763-8644-A1C7C3AD6564}" type="pres">
      <dgm:prSet presAssocID="{F19A7B8B-3B19-4A6E-8867-9ACFE429E4F7}" presName="rootText" presStyleLbl="node3" presStyleIdx="1" presStyleCnt="8">
        <dgm:presLayoutVars>
          <dgm:chPref val="3"/>
        </dgm:presLayoutVars>
      </dgm:prSet>
      <dgm:spPr/>
      <dgm:t>
        <a:bodyPr/>
        <a:lstStyle/>
        <a:p>
          <a:endParaRPr lang="en-US"/>
        </a:p>
      </dgm:t>
    </dgm:pt>
    <dgm:pt modelId="{FF61A7B4-927D-4282-9CDD-792F7A415219}" type="pres">
      <dgm:prSet presAssocID="{F19A7B8B-3B19-4A6E-8867-9ACFE429E4F7}" presName="rootConnector" presStyleLbl="node3" presStyleIdx="1" presStyleCnt="8"/>
      <dgm:spPr/>
      <dgm:t>
        <a:bodyPr/>
        <a:lstStyle/>
        <a:p>
          <a:endParaRPr lang="en-US"/>
        </a:p>
      </dgm:t>
    </dgm:pt>
    <dgm:pt modelId="{759AF519-776B-45F0-8C2F-6234946857B3}" type="pres">
      <dgm:prSet presAssocID="{F19A7B8B-3B19-4A6E-8867-9ACFE429E4F7}" presName="hierChild4" presStyleCnt="0"/>
      <dgm:spPr/>
    </dgm:pt>
    <dgm:pt modelId="{9DD9001E-0A44-40D9-BCD9-338403E16B14}" type="pres">
      <dgm:prSet presAssocID="{F19A7B8B-3B19-4A6E-8867-9ACFE429E4F7}" presName="hierChild5" presStyleCnt="0"/>
      <dgm:spPr/>
    </dgm:pt>
    <dgm:pt modelId="{639B1AD5-6059-46AD-8252-92B22B354B50}" type="pres">
      <dgm:prSet presAssocID="{D24EC75D-EDE1-4638-BFC6-3595DD089EDA}" presName="Name37" presStyleLbl="parChTrans1D3" presStyleIdx="2" presStyleCnt="8"/>
      <dgm:spPr/>
      <dgm:t>
        <a:bodyPr/>
        <a:lstStyle/>
        <a:p>
          <a:endParaRPr lang="en-US"/>
        </a:p>
      </dgm:t>
    </dgm:pt>
    <dgm:pt modelId="{D567BD98-CFA3-43B1-AA73-CDE26F2FDCB6}" type="pres">
      <dgm:prSet presAssocID="{B4C1F314-74C3-4EDD-BF9F-BC712C6C4A38}" presName="hierRoot2" presStyleCnt="0">
        <dgm:presLayoutVars>
          <dgm:hierBranch val="init"/>
        </dgm:presLayoutVars>
      </dgm:prSet>
      <dgm:spPr/>
    </dgm:pt>
    <dgm:pt modelId="{B868E93C-9A56-4D67-8C6E-96FFB49408B4}" type="pres">
      <dgm:prSet presAssocID="{B4C1F314-74C3-4EDD-BF9F-BC712C6C4A38}" presName="rootComposite" presStyleCnt="0"/>
      <dgm:spPr/>
    </dgm:pt>
    <dgm:pt modelId="{C7700537-ADEF-4943-BFDE-DB5AA2E45D0E}" type="pres">
      <dgm:prSet presAssocID="{B4C1F314-74C3-4EDD-BF9F-BC712C6C4A38}" presName="rootText" presStyleLbl="node3" presStyleIdx="2" presStyleCnt="8">
        <dgm:presLayoutVars>
          <dgm:chPref val="3"/>
        </dgm:presLayoutVars>
      </dgm:prSet>
      <dgm:spPr/>
      <dgm:t>
        <a:bodyPr/>
        <a:lstStyle/>
        <a:p>
          <a:endParaRPr lang="en-US"/>
        </a:p>
      </dgm:t>
    </dgm:pt>
    <dgm:pt modelId="{1632A698-DF91-4833-A027-6E3D95EF9FEB}" type="pres">
      <dgm:prSet presAssocID="{B4C1F314-74C3-4EDD-BF9F-BC712C6C4A38}" presName="rootConnector" presStyleLbl="node3" presStyleIdx="2" presStyleCnt="8"/>
      <dgm:spPr/>
      <dgm:t>
        <a:bodyPr/>
        <a:lstStyle/>
        <a:p>
          <a:endParaRPr lang="en-US"/>
        </a:p>
      </dgm:t>
    </dgm:pt>
    <dgm:pt modelId="{8626A41F-15C9-46CE-86FC-19069CBE1DBF}" type="pres">
      <dgm:prSet presAssocID="{B4C1F314-74C3-4EDD-BF9F-BC712C6C4A38}" presName="hierChild4" presStyleCnt="0"/>
      <dgm:spPr/>
    </dgm:pt>
    <dgm:pt modelId="{1D0640B8-F0C7-4EA2-A108-CAB18BF39601}" type="pres">
      <dgm:prSet presAssocID="{B4C1F314-74C3-4EDD-BF9F-BC712C6C4A38}" presName="hierChild5" presStyleCnt="0"/>
      <dgm:spPr/>
    </dgm:pt>
    <dgm:pt modelId="{CB94B136-36BD-4B4E-A12A-AA324EA41E1D}" type="pres">
      <dgm:prSet presAssocID="{F286B444-358E-4FF4-B921-BEBD5D42EF73}" presName="Name37" presStyleLbl="parChTrans1D3" presStyleIdx="3" presStyleCnt="8"/>
      <dgm:spPr/>
      <dgm:t>
        <a:bodyPr/>
        <a:lstStyle/>
        <a:p>
          <a:endParaRPr lang="en-US"/>
        </a:p>
      </dgm:t>
    </dgm:pt>
    <dgm:pt modelId="{659D84A8-708B-4237-A180-7E720DD75A30}" type="pres">
      <dgm:prSet presAssocID="{150AF52D-2DD3-4228-B3D4-0BD46EB06011}" presName="hierRoot2" presStyleCnt="0">
        <dgm:presLayoutVars>
          <dgm:hierBranch val="init"/>
        </dgm:presLayoutVars>
      </dgm:prSet>
      <dgm:spPr/>
    </dgm:pt>
    <dgm:pt modelId="{08635364-415A-4E17-AE11-28297444B11E}" type="pres">
      <dgm:prSet presAssocID="{150AF52D-2DD3-4228-B3D4-0BD46EB06011}" presName="rootComposite" presStyleCnt="0"/>
      <dgm:spPr/>
    </dgm:pt>
    <dgm:pt modelId="{6E405640-1668-483B-A5BC-F8563D76A07F}" type="pres">
      <dgm:prSet presAssocID="{150AF52D-2DD3-4228-B3D4-0BD46EB06011}" presName="rootText" presStyleLbl="node3" presStyleIdx="3" presStyleCnt="8">
        <dgm:presLayoutVars>
          <dgm:chPref val="3"/>
        </dgm:presLayoutVars>
      </dgm:prSet>
      <dgm:spPr/>
      <dgm:t>
        <a:bodyPr/>
        <a:lstStyle/>
        <a:p>
          <a:endParaRPr lang="en-US"/>
        </a:p>
      </dgm:t>
    </dgm:pt>
    <dgm:pt modelId="{2DC4C701-2910-46A4-83DE-F846D8CF0173}" type="pres">
      <dgm:prSet presAssocID="{150AF52D-2DD3-4228-B3D4-0BD46EB06011}" presName="rootConnector" presStyleLbl="node3" presStyleIdx="3" presStyleCnt="8"/>
      <dgm:spPr/>
      <dgm:t>
        <a:bodyPr/>
        <a:lstStyle/>
        <a:p>
          <a:endParaRPr lang="en-US"/>
        </a:p>
      </dgm:t>
    </dgm:pt>
    <dgm:pt modelId="{7C761867-4955-4B1C-B4D1-07AF14B6EA6E}" type="pres">
      <dgm:prSet presAssocID="{150AF52D-2DD3-4228-B3D4-0BD46EB06011}" presName="hierChild4" presStyleCnt="0"/>
      <dgm:spPr/>
    </dgm:pt>
    <dgm:pt modelId="{0759EC41-E271-4741-B8A4-5187BA9C03C7}" type="pres">
      <dgm:prSet presAssocID="{150AF52D-2DD3-4228-B3D4-0BD46EB06011}" presName="hierChild5" presStyleCnt="0"/>
      <dgm:spPr/>
    </dgm:pt>
    <dgm:pt modelId="{521FCCA2-D5D0-4DBD-85EB-DA477D2E0BB8}" type="pres">
      <dgm:prSet presAssocID="{8A5D9B7E-9DA2-4FD6-96D4-C484A322CD6C}" presName="hierChild5" presStyleCnt="0"/>
      <dgm:spPr/>
    </dgm:pt>
    <dgm:pt modelId="{3AFF21A7-6CE1-4BC9-A01E-AEC4E8945D78}" type="pres">
      <dgm:prSet presAssocID="{EF17EC32-842B-45B6-AC6D-425134B30D22}" presName="Name37" presStyleLbl="parChTrans1D2" presStyleIdx="1" presStyleCnt="4"/>
      <dgm:spPr/>
      <dgm:t>
        <a:bodyPr/>
        <a:lstStyle/>
        <a:p>
          <a:endParaRPr lang="en-US"/>
        </a:p>
      </dgm:t>
    </dgm:pt>
    <dgm:pt modelId="{18BDAB17-C00E-44C6-8F61-E7D43AB11779}" type="pres">
      <dgm:prSet presAssocID="{F8E65358-DF6D-4550-8587-5B68796ED1F0}" presName="hierRoot2" presStyleCnt="0">
        <dgm:presLayoutVars>
          <dgm:hierBranch val="init"/>
        </dgm:presLayoutVars>
      </dgm:prSet>
      <dgm:spPr/>
    </dgm:pt>
    <dgm:pt modelId="{D1686E42-6EC4-4F32-8CF5-EDFA5029C282}" type="pres">
      <dgm:prSet presAssocID="{F8E65358-DF6D-4550-8587-5B68796ED1F0}" presName="rootComposite" presStyleCnt="0"/>
      <dgm:spPr/>
    </dgm:pt>
    <dgm:pt modelId="{720D2E68-21D4-4188-BAEB-821A33109583}" type="pres">
      <dgm:prSet presAssocID="{F8E65358-DF6D-4550-8587-5B68796ED1F0}" presName="rootText" presStyleLbl="node2" presStyleIdx="1" presStyleCnt="4">
        <dgm:presLayoutVars>
          <dgm:chPref val="3"/>
        </dgm:presLayoutVars>
      </dgm:prSet>
      <dgm:spPr/>
      <dgm:t>
        <a:bodyPr/>
        <a:lstStyle/>
        <a:p>
          <a:endParaRPr lang="en-US"/>
        </a:p>
      </dgm:t>
    </dgm:pt>
    <dgm:pt modelId="{3DEC166C-505A-4DB0-8B6A-E3EB0CB30DA9}" type="pres">
      <dgm:prSet presAssocID="{F8E65358-DF6D-4550-8587-5B68796ED1F0}" presName="rootConnector" presStyleLbl="node2" presStyleIdx="1" presStyleCnt="4"/>
      <dgm:spPr/>
      <dgm:t>
        <a:bodyPr/>
        <a:lstStyle/>
        <a:p>
          <a:endParaRPr lang="en-US"/>
        </a:p>
      </dgm:t>
    </dgm:pt>
    <dgm:pt modelId="{0527170A-9114-4A85-A80C-DA362CEBB6AF}" type="pres">
      <dgm:prSet presAssocID="{F8E65358-DF6D-4550-8587-5B68796ED1F0}" presName="hierChild4" presStyleCnt="0"/>
      <dgm:spPr/>
    </dgm:pt>
    <dgm:pt modelId="{FEBA3EF8-8A60-4483-B98C-6A37EAC3B284}" type="pres">
      <dgm:prSet presAssocID="{95DBF5D4-1DE0-433F-817B-657ADE7A08AA}" presName="Name37" presStyleLbl="parChTrans1D3" presStyleIdx="4" presStyleCnt="8"/>
      <dgm:spPr/>
      <dgm:t>
        <a:bodyPr/>
        <a:lstStyle/>
        <a:p>
          <a:endParaRPr lang="en-US"/>
        </a:p>
      </dgm:t>
    </dgm:pt>
    <dgm:pt modelId="{09E59EBA-2A54-4499-97C3-B4FBC230B208}" type="pres">
      <dgm:prSet presAssocID="{423D3C33-E8F8-49EB-B731-9FFE41E177FD}" presName="hierRoot2" presStyleCnt="0">
        <dgm:presLayoutVars>
          <dgm:hierBranch val="init"/>
        </dgm:presLayoutVars>
      </dgm:prSet>
      <dgm:spPr/>
    </dgm:pt>
    <dgm:pt modelId="{C73E7CD4-4297-42B2-80AF-613F535CCE51}" type="pres">
      <dgm:prSet presAssocID="{423D3C33-E8F8-49EB-B731-9FFE41E177FD}" presName="rootComposite" presStyleCnt="0"/>
      <dgm:spPr/>
    </dgm:pt>
    <dgm:pt modelId="{727C896A-7138-4757-9B05-6421B91ABF58}" type="pres">
      <dgm:prSet presAssocID="{423D3C33-E8F8-49EB-B731-9FFE41E177FD}" presName="rootText" presStyleLbl="node3" presStyleIdx="4" presStyleCnt="8">
        <dgm:presLayoutVars>
          <dgm:chPref val="3"/>
        </dgm:presLayoutVars>
      </dgm:prSet>
      <dgm:spPr/>
      <dgm:t>
        <a:bodyPr/>
        <a:lstStyle/>
        <a:p>
          <a:endParaRPr lang="en-US"/>
        </a:p>
      </dgm:t>
    </dgm:pt>
    <dgm:pt modelId="{336C8961-DE4C-4C30-815A-6790E1FF71A1}" type="pres">
      <dgm:prSet presAssocID="{423D3C33-E8F8-49EB-B731-9FFE41E177FD}" presName="rootConnector" presStyleLbl="node3" presStyleIdx="4" presStyleCnt="8"/>
      <dgm:spPr/>
      <dgm:t>
        <a:bodyPr/>
        <a:lstStyle/>
        <a:p>
          <a:endParaRPr lang="en-US"/>
        </a:p>
      </dgm:t>
    </dgm:pt>
    <dgm:pt modelId="{F1DB6E84-5C25-4CCD-9097-D4BBF9510325}" type="pres">
      <dgm:prSet presAssocID="{423D3C33-E8F8-49EB-B731-9FFE41E177FD}" presName="hierChild4" presStyleCnt="0"/>
      <dgm:spPr/>
    </dgm:pt>
    <dgm:pt modelId="{2C0206BD-2B0D-4A37-9326-4EB22FA67427}" type="pres">
      <dgm:prSet presAssocID="{423D3C33-E8F8-49EB-B731-9FFE41E177FD}" presName="hierChild5" presStyleCnt="0"/>
      <dgm:spPr/>
    </dgm:pt>
    <dgm:pt modelId="{E4772563-9E03-453C-9C67-27DC1CED004F}" type="pres">
      <dgm:prSet presAssocID="{56880D72-96F7-4201-A165-7A30E33866BD}" presName="Name37" presStyleLbl="parChTrans1D3" presStyleIdx="5" presStyleCnt="8"/>
      <dgm:spPr/>
      <dgm:t>
        <a:bodyPr/>
        <a:lstStyle/>
        <a:p>
          <a:endParaRPr lang="en-US"/>
        </a:p>
      </dgm:t>
    </dgm:pt>
    <dgm:pt modelId="{BC159CF7-DA74-45F9-B9C2-E2680A28638E}" type="pres">
      <dgm:prSet presAssocID="{4A460DDB-0D84-4B83-9F08-884DDAE91A65}" presName="hierRoot2" presStyleCnt="0">
        <dgm:presLayoutVars>
          <dgm:hierBranch val="init"/>
        </dgm:presLayoutVars>
      </dgm:prSet>
      <dgm:spPr/>
    </dgm:pt>
    <dgm:pt modelId="{7A71A0E3-B0EB-4F62-BDF3-DA3840868EDB}" type="pres">
      <dgm:prSet presAssocID="{4A460DDB-0D84-4B83-9F08-884DDAE91A65}" presName="rootComposite" presStyleCnt="0"/>
      <dgm:spPr/>
    </dgm:pt>
    <dgm:pt modelId="{CEB25710-6581-4779-A4F3-3112EFF01B29}" type="pres">
      <dgm:prSet presAssocID="{4A460DDB-0D84-4B83-9F08-884DDAE91A65}" presName="rootText" presStyleLbl="node3" presStyleIdx="5" presStyleCnt="8">
        <dgm:presLayoutVars>
          <dgm:chPref val="3"/>
        </dgm:presLayoutVars>
      </dgm:prSet>
      <dgm:spPr/>
      <dgm:t>
        <a:bodyPr/>
        <a:lstStyle/>
        <a:p>
          <a:endParaRPr lang="en-US"/>
        </a:p>
      </dgm:t>
    </dgm:pt>
    <dgm:pt modelId="{BAC82574-0963-4410-8F8F-693FF2A419AB}" type="pres">
      <dgm:prSet presAssocID="{4A460DDB-0D84-4B83-9F08-884DDAE91A65}" presName="rootConnector" presStyleLbl="node3" presStyleIdx="5" presStyleCnt="8"/>
      <dgm:spPr/>
      <dgm:t>
        <a:bodyPr/>
        <a:lstStyle/>
        <a:p>
          <a:endParaRPr lang="en-US"/>
        </a:p>
      </dgm:t>
    </dgm:pt>
    <dgm:pt modelId="{6DC75A2E-BFD5-4E77-B391-6474AFF4D8D6}" type="pres">
      <dgm:prSet presAssocID="{4A460DDB-0D84-4B83-9F08-884DDAE91A65}" presName="hierChild4" presStyleCnt="0"/>
      <dgm:spPr/>
    </dgm:pt>
    <dgm:pt modelId="{78C184C5-F497-4989-A3DD-503F0CEFC083}" type="pres">
      <dgm:prSet presAssocID="{4A460DDB-0D84-4B83-9F08-884DDAE91A65}" presName="hierChild5" presStyleCnt="0"/>
      <dgm:spPr/>
    </dgm:pt>
    <dgm:pt modelId="{6B7C8EBA-AEA0-4559-A162-7F5EE0017871}" type="pres">
      <dgm:prSet presAssocID="{F8E65358-DF6D-4550-8587-5B68796ED1F0}" presName="hierChild5" presStyleCnt="0"/>
      <dgm:spPr/>
    </dgm:pt>
    <dgm:pt modelId="{03C1E81A-AF95-4043-B412-743CF46F086F}" type="pres">
      <dgm:prSet presAssocID="{6544D5BA-5D2B-4804-842B-82DF1AC29711}" presName="Name37" presStyleLbl="parChTrans1D2" presStyleIdx="2" presStyleCnt="4"/>
      <dgm:spPr/>
      <dgm:t>
        <a:bodyPr/>
        <a:lstStyle/>
        <a:p>
          <a:endParaRPr lang="en-US"/>
        </a:p>
      </dgm:t>
    </dgm:pt>
    <dgm:pt modelId="{E1CE1640-3727-42F8-9B25-A38C222199A2}" type="pres">
      <dgm:prSet presAssocID="{EDF2104F-A26F-4C8C-BDCB-FD2798FA4125}" presName="hierRoot2" presStyleCnt="0">
        <dgm:presLayoutVars>
          <dgm:hierBranch val="init"/>
        </dgm:presLayoutVars>
      </dgm:prSet>
      <dgm:spPr/>
    </dgm:pt>
    <dgm:pt modelId="{1864FD4B-D042-48BF-A520-671F4A916C56}" type="pres">
      <dgm:prSet presAssocID="{EDF2104F-A26F-4C8C-BDCB-FD2798FA4125}" presName="rootComposite" presStyleCnt="0"/>
      <dgm:spPr/>
    </dgm:pt>
    <dgm:pt modelId="{D574FC6D-6CC5-439D-9A44-6906C5CEA6DA}" type="pres">
      <dgm:prSet presAssocID="{EDF2104F-A26F-4C8C-BDCB-FD2798FA4125}" presName="rootText" presStyleLbl="node2" presStyleIdx="2" presStyleCnt="4">
        <dgm:presLayoutVars>
          <dgm:chPref val="3"/>
        </dgm:presLayoutVars>
      </dgm:prSet>
      <dgm:spPr/>
      <dgm:t>
        <a:bodyPr/>
        <a:lstStyle/>
        <a:p>
          <a:endParaRPr lang="en-US"/>
        </a:p>
      </dgm:t>
    </dgm:pt>
    <dgm:pt modelId="{035D31E3-33B2-4F08-928D-4FE8CE7DF432}" type="pres">
      <dgm:prSet presAssocID="{EDF2104F-A26F-4C8C-BDCB-FD2798FA4125}" presName="rootConnector" presStyleLbl="node2" presStyleIdx="2" presStyleCnt="4"/>
      <dgm:spPr/>
      <dgm:t>
        <a:bodyPr/>
        <a:lstStyle/>
        <a:p>
          <a:endParaRPr lang="en-US"/>
        </a:p>
      </dgm:t>
    </dgm:pt>
    <dgm:pt modelId="{E801AC8B-0FC2-46A8-A774-5F0B3F077424}" type="pres">
      <dgm:prSet presAssocID="{EDF2104F-A26F-4C8C-BDCB-FD2798FA4125}" presName="hierChild4" presStyleCnt="0"/>
      <dgm:spPr/>
    </dgm:pt>
    <dgm:pt modelId="{AB8A9580-E32D-42E7-B3A4-CDCF2A97E159}" type="pres">
      <dgm:prSet presAssocID="{ED963DFA-2AA7-4246-BB33-63ABC22A589D}" presName="Name37" presStyleLbl="parChTrans1D3" presStyleIdx="6" presStyleCnt="8"/>
      <dgm:spPr/>
      <dgm:t>
        <a:bodyPr/>
        <a:lstStyle/>
        <a:p>
          <a:endParaRPr lang="en-US"/>
        </a:p>
      </dgm:t>
    </dgm:pt>
    <dgm:pt modelId="{DC622EDA-1CD6-49C5-B325-9DB3A53C8519}" type="pres">
      <dgm:prSet presAssocID="{7B425FF0-65D6-42B1-8867-F7A0FA59DB5C}" presName="hierRoot2" presStyleCnt="0">
        <dgm:presLayoutVars>
          <dgm:hierBranch val="init"/>
        </dgm:presLayoutVars>
      </dgm:prSet>
      <dgm:spPr/>
    </dgm:pt>
    <dgm:pt modelId="{B8188096-61CB-4A58-A3EE-A947A8FA494A}" type="pres">
      <dgm:prSet presAssocID="{7B425FF0-65D6-42B1-8867-F7A0FA59DB5C}" presName="rootComposite" presStyleCnt="0"/>
      <dgm:spPr/>
    </dgm:pt>
    <dgm:pt modelId="{17A0959E-481B-4A44-AB0D-7B83D0B20392}" type="pres">
      <dgm:prSet presAssocID="{7B425FF0-65D6-42B1-8867-F7A0FA59DB5C}" presName="rootText" presStyleLbl="node3" presStyleIdx="6" presStyleCnt="8">
        <dgm:presLayoutVars>
          <dgm:chPref val="3"/>
        </dgm:presLayoutVars>
      </dgm:prSet>
      <dgm:spPr/>
      <dgm:t>
        <a:bodyPr/>
        <a:lstStyle/>
        <a:p>
          <a:endParaRPr lang="en-US"/>
        </a:p>
      </dgm:t>
    </dgm:pt>
    <dgm:pt modelId="{C1AD29C2-520A-4DE5-B363-D6F280D5F25A}" type="pres">
      <dgm:prSet presAssocID="{7B425FF0-65D6-42B1-8867-F7A0FA59DB5C}" presName="rootConnector" presStyleLbl="node3" presStyleIdx="6" presStyleCnt="8"/>
      <dgm:spPr/>
      <dgm:t>
        <a:bodyPr/>
        <a:lstStyle/>
        <a:p>
          <a:endParaRPr lang="en-US"/>
        </a:p>
      </dgm:t>
    </dgm:pt>
    <dgm:pt modelId="{911AEF67-2B8E-49B8-A5B6-359A6FFC63B3}" type="pres">
      <dgm:prSet presAssocID="{7B425FF0-65D6-42B1-8867-F7A0FA59DB5C}" presName="hierChild4" presStyleCnt="0"/>
      <dgm:spPr/>
    </dgm:pt>
    <dgm:pt modelId="{CDE62E38-5266-457E-93EA-19C89AB0435D}" type="pres">
      <dgm:prSet presAssocID="{7B425FF0-65D6-42B1-8867-F7A0FA59DB5C}" presName="hierChild5" presStyleCnt="0"/>
      <dgm:spPr/>
    </dgm:pt>
    <dgm:pt modelId="{45413E72-B098-43C5-A78D-FF649BDFA31B}" type="pres">
      <dgm:prSet presAssocID="{EDF2104F-A26F-4C8C-BDCB-FD2798FA4125}" presName="hierChild5" presStyleCnt="0"/>
      <dgm:spPr/>
    </dgm:pt>
    <dgm:pt modelId="{86CA7B9C-6B53-49F0-8E34-2373C149B7BE}" type="pres">
      <dgm:prSet presAssocID="{9344C330-7E6C-4D83-83D3-2A7425D4D4A5}" presName="Name37" presStyleLbl="parChTrans1D2" presStyleIdx="3" presStyleCnt="4"/>
      <dgm:spPr/>
      <dgm:t>
        <a:bodyPr/>
        <a:lstStyle/>
        <a:p>
          <a:endParaRPr lang="en-US"/>
        </a:p>
      </dgm:t>
    </dgm:pt>
    <dgm:pt modelId="{A23099BE-10B1-4C2D-BCB8-6807ECD9BBA2}" type="pres">
      <dgm:prSet presAssocID="{EBAE43F1-EFF9-48BE-A8E1-0A0900DEBD8E}" presName="hierRoot2" presStyleCnt="0">
        <dgm:presLayoutVars>
          <dgm:hierBranch val="init"/>
        </dgm:presLayoutVars>
      </dgm:prSet>
      <dgm:spPr/>
    </dgm:pt>
    <dgm:pt modelId="{64C9620A-5C3A-400C-BDAE-BCC35CB794C6}" type="pres">
      <dgm:prSet presAssocID="{EBAE43F1-EFF9-48BE-A8E1-0A0900DEBD8E}" presName="rootComposite" presStyleCnt="0"/>
      <dgm:spPr/>
    </dgm:pt>
    <dgm:pt modelId="{5F843E82-3DFC-4C51-A7FE-49E0B821D6F8}" type="pres">
      <dgm:prSet presAssocID="{EBAE43F1-EFF9-48BE-A8E1-0A0900DEBD8E}" presName="rootText" presStyleLbl="node2" presStyleIdx="3" presStyleCnt="4">
        <dgm:presLayoutVars>
          <dgm:chPref val="3"/>
        </dgm:presLayoutVars>
      </dgm:prSet>
      <dgm:spPr/>
      <dgm:t>
        <a:bodyPr/>
        <a:lstStyle/>
        <a:p>
          <a:endParaRPr lang="en-US"/>
        </a:p>
      </dgm:t>
    </dgm:pt>
    <dgm:pt modelId="{05D41F66-4E64-4437-BF53-2FCF8D9F1DC5}" type="pres">
      <dgm:prSet presAssocID="{EBAE43F1-EFF9-48BE-A8E1-0A0900DEBD8E}" presName="rootConnector" presStyleLbl="node2" presStyleIdx="3" presStyleCnt="4"/>
      <dgm:spPr/>
      <dgm:t>
        <a:bodyPr/>
        <a:lstStyle/>
        <a:p>
          <a:endParaRPr lang="en-US"/>
        </a:p>
      </dgm:t>
    </dgm:pt>
    <dgm:pt modelId="{CEB215FE-C319-4892-96E9-3B9514EE3F57}" type="pres">
      <dgm:prSet presAssocID="{EBAE43F1-EFF9-48BE-A8E1-0A0900DEBD8E}" presName="hierChild4" presStyleCnt="0"/>
      <dgm:spPr/>
    </dgm:pt>
    <dgm:pt modelId="{880EE601-6A5D-4C0C-AD64-39F2FB8393A3}" type="pres">
      <dgm:prSet presAssocID="{5783D621-49ED-43D1-8621-707F5876C7E9}" presName="Name37" presStyleLbl="parChTrans1D3" presStyleIdx="7" presStyleCnt="8"/>
      <dgm:spPr/>
      <dgm:t>
        <a:bodyPr/>
        <a:lstStyle/>
        <a:p>
          <a:endParaRPr lang="en-US"/>
        </a:p>
      </dgm:t>
    </dgm:pt>
    <dgm:pt modelId="{A8BCFDA3-62B7-49F5-8B04-3DA6F6567079}" type="pres">
      <dgm:prSet presAssocID="{300CF6FE-49A8-4F52-9D47-0342619C9E6A}" presName="hierRoot2" presStyleCnt="0">
        <dgm:presLayoutVars>
          <dgm:hierBranch val="init"/>
        </dgm:presLayoutVars>
      </dgm:prSet>
      <dgm:spPr/>
    </dgm:pt>
    <dgm:pt modelId="{295DBEB4-7E98-4D8D-9F7D-C26E80C62E1E}" type="pres">
      <dgm:prSet presAssocID="{300CF6FE-49A8-4F52-9D47-0342619C9E6A}" presName="rootComposite" presStyleCnt="0"/>
      <dgm:spPr/>
    </dgm:pt>
    <dgm:pt modelId="{152586DF-B1B9-42A8-ACD6-86F54F35080F}" type="pres">
      <dgm:prSet presAssocID="{300CF6FE-49A8-4F52-9D47-0342619C9E6A}" presName="rootText" presStyleLbl="node3" presStyleIdx="7" presStyleCnt="8">
        <dgm:presLayoutVars>
          <dgm:chPref val="3"/>
        </dgm:presLayoutVars>
      </dgm:prSet>
      <dgm:spPr/>
      <dgm:t>
        <a:bodyPr/>
        <a:lstStyle/>
        <a:p>
          <a:endParaRPr lang="en-US"/>
        </a:p>
      </dgm:t>
    </dgm:pt>
    <dgm:pt modelId="{1EBDD1F5-F727-4E5E-B3C1-0B2E9FD3A22C}" type="pres">
      <dgm:prSet presAssocID="{300CF6FE-49A8-4F52-9D47-0342619C9E6A}" presName="rootConnector" presStyleLbl="node3" presStyleIdx="7" presStyleCnt="8"/>
      <dgm:spPr/>
      <dgm:t>
        <a:bodyPr/>
        <a:lstStyle/>
        <a:p>
          <a:endParaRPr lang="en-US"/>
        </a:p>
      </dgm:t>
    </dgm:pt>
    <dgm:pt modelId="{CB81090F-D835-4719-92AE-58E70B8ECCAA}" type="pres">
      <dgm:prSet presAssocID="{300CF6FE-49A8-4F52-9D47-0342619C9E6A}" presName="hierChild4" presStyleCnt="0"/>
      <dgm:spPr/>
    </dgm:pt>
    <dgm:pt modelId="{0816BC49-5A19-4BDC-9BE7-B7B4E72C17E4}" type="pres">
      <dgm:prSet presAssocID="{300CF6FE-49A8-4F52-9D47-0342619C9E6A}" presName="hierChild5" presStyleCnt="0"/>
      <dgm:spPr/>
    </dgm:pt>
    <dgm:pt modelId="{57DD7FFF-9A55-4840-B579-A73DDBF95589}" type="pres">
      <dgm:prSet presAssocID="{EBAE43F1-EFF9-48BE-A8E1-0A0900DEBD8E}" presName="hierChild5" presStyleCnt="0"/>
      <dgm:spPr/>
    </dgm:pt>
    <dgm:pt modelId="{4E11C0C4-9B1E-4E50-B9BE-27DD43D028D6}" type="pres">
      <dgm:prSet presAssocID="{77BDB9E1-C251-4695-BBAF-F80E6D899255}" presName="hierChild3" presStyleCnt="0"/>
      <dgm:spPr/>
    </dgm:pt>
  </dgm:ptLst>
  <dgm:cxnLst>
    <dgm:cxn modelId="{D3873750-929A-4AF7-B646-D2C0F189A807}" type="presOf" srcId="{95DBF5D4-1DE0-433F-817B-657ADE7A08AA}" destId="{FEBA3EF8-8A60-4483-B98C-6A37EAC3B284}" srcOrd="0" destOrd="0" presId="urn:microsoft.com/office/officeart/2005/8/layout/orgChart1"/>
    <dgm:cxn modelId="{D1B171D9-D081-410A-B010-D5C3B6BDB98D}" type="presOf" srcId="{EBAE43F1-EFF9-48BE-A8E1-0A0900DEBD8E}" destId="{05D41F66-4E64-4437-BF53-2FCF8D9F1DC5}" srcOrd="1" destOrd="0" presId="urn:microsoft.com/office/officeart/2005/8/layout/orgChart1"/>
    <dgm:cxn modelId="{1E96B9FD-BD31-46F7-AD8F-202C6B080D58}" type="presOf" srcId="{FC949381-7EA2-471F-9603-5E82D9734C6F}" destId="{B3CA8474-55E8-4C1E-B067-A4409B877984}" srcOrd="1" destOrd="0" presId="urn:microsoft.com/office/officeart/2005/8/layout/orgChart1"/>
    <dgm:cxn modelId="{BCC73186-6B4D-4418-B438-24EACBF7AB28}" srcId="{77BDB9E1-C251-4695-BBAF-F80E6D899255}" destId="{8A5D9B7E-9DA2-4FD6-96D4-C484A322CD6C}" srcOrd="0" destOrd="0" parTransId="{962F2786-FE4C-4C27-9D24-5734D9F16558}" sibTransId="{6B24F166-63B7-4DA4-AD16-273B79ED6B1C}"/>
    <dgm:cxn modelId="{489C1D6B-8388-4B88-AC88-99D4701FC86E}" type="presOf" srcId="{77BDB9E1-C251-4695-BBAF-F80E6D899255}" destId="{D41B050E-425A-4400-8FBA-7FD48854B310}" srcOrd="0" destOrd="0" presId="urn:microsoft.com/office/officeart/2005/8/layout/orgChart1"/>
    <dgm:cxn modelId="{FDF7713B-40EE-410D-857C-D550FB71A771}" type="presOf" srcId="{F19A7B8B-3B19-4A6E-8867-9ACFE429E4F7}" destId="{FF61A7B4-927D-4282-9CDD-792F7A415219}" srcOrd="1" destOrd="0" presId="urn:microsoft.com/office/officeart/2005/8/layout/orgChart1"/>
    <dgm:cxn modelId="{820928D1-6EDF-490D-A8C2-9FEF92E8CAD1}" type="presOf" srcId="{F8E65358-DF6D-4550-8587-5B68796ED1F0}" destId="{720D2E68-21D4-4188-BAEB-821A33109583}" srcOrd="0" destOrd="0" presId="urn:microsoft.com/office/officeart/2005/8/layout/orgChart1"/>
    <dgm:cxn modelId="{939F6240-2933-4FC2-AD4D-DA296C1809F3}" srcId="{8A5D9B7E-9DA2-4FD6-96D4-C484A322CD6C}" destId="{B4C1F314-74C3-4EDD-BF9F-BC712C6C4A38}" srcOrd="2" destOrd="0" parTransId="{D24EC75D-EDE1-4638-BFC6-3595DD089EDA}" sibTransId="{70B0F065-A711-4D2D-B84A-1ACDC68C3456}"/>
    <dgm:cxn modelId="{5E814443-A006-4D82-A162-0E62F6574A7A}" srcId="{77BDB9E1-C251-4695-BBAF-F80E6D899255}" destId="{F8E65358-DF6D-4550-8587-5B68796ED1F0}" srcOrd="1" destOrd="0" parTransId="{EF17EC32-842B-45B6-AC6D-425134B30D22}" sibTransId="{FFEEE0F4-C6A1-4551-B663-B0EDF75ABE14}"/>
    <dgm:cxn modelId="{6809622C-CAE9-45A1-AB36-8B56654C15E4}" srcId="{EBAE43F1-EFF9-48BE-A8E1-0A0900DEBD8E}" destId="{300CF6FE-49A8-4F52-9D47-0342619C9E6A}" srcOrd="0" destOrd="0" parTransId="{5783D621-49ED-43D1-8621-707F5876C7E9}" sibTransId="{4EEA79C6-6F66-4771-A4BD-6F23723C0461}"/>
    <dgm:cxn modelId="{48BF54A9-97A1-4F0B-B9E1-0A1A879DA2C6}" type="presOf" srcId="{300CF6FE-49A8-4F52-9D47-0342619C9E6A}" destId="{1EBDD1F5-F727-4E5E-B3C1-0B2E9FD3A22C}" srcOrd="1" destOrd="0" presId="urn:microsoft.com/office/officeart/2005/8/layout/orgChart1"/>
    <dgm:cxn modelId="{D7655E4A-751D-41ED-BDD4-E04C20041202}" type="presOf" srcId="{D24EC75D-EDE1-4638-BFC6-3595DD089EDA}" destId="{639B1AD5-6059-46AD-8252-92B22B354B50}" srcOrd="0" destOrd="0" presId="urn:microsoft.com/office/officeart/2005/8/layout/orgChart1"/>
    <dgm:cxn modelId="{BEA320EA-BE74-4E05-80C7-6BA96B6C6CA5}" type="presOf" srcId="{EF17EC32-842B-45B6-AC6D-425134B30D22}" destId="{3AFF21A7-6CE1-4BC9-A01E-AEC4E8945D78}" srcOrd="0" destOrd="0" presId="urn:microsoft.com/office/officeart/2005/8/layout/orgChart1"/>
    <dgm:cxn modelId="{FE524EFF-1C88-48CB-B05E-D401DDAD465B}" type="presOf" srcId="{F19A7B8B-3B19-4A6E-8867-9ACFE429E4F7}" destId="{462947E7-6FB2-4763-8644-A1C7C3AD6564}" srcOrd="0" destOrd="0" presId="urn:microsoft.com/office/officeart/2005/8/layout/orgChart1"/>
    <dgm:cxn modelId="{0DE695E6-F2A2-4EAD-A991-39C91E5B8D80}" type="presOf" srcId="{65EDAF7B-7DDD-454C-9690-DCFF331F3380}" destId="{405AC26F-B372-474F-BDEF-82416065A1C0}" srcOrd="0" destOrd="0" presId="urn:microsoft.com/office/officeart/2005/8/layout/orgChart1"/>
    <dgm:cxn modelId="{05087F88-1829-4546-BF9A-C1826473E2DC}" srcId="{8A5D9B7E-9DA2-4FD6-96D4-C484A322CD6C}" destId="{150AF52D-2DD3-4228-B3D4-0BD46EB06011}" srcOrd="3" destOrd="0" parTransId="{F286B444-358E-4FF4-B921-BEBD5D42EF73}" sibTransId="{63AC8420-38E4-4DE6-939A-739D9A7DD132}"/>
    <dgm:cxn modelId="{62537F64-EC2E-44B9-A0B5-7A146145D56C}" srcId="{8A5D9B7E-9DA2-4FD6-96D4-C484A322CD6C}" destId="{F19A7B8B-3B19-4A6E-8867-9ACFE429E4F7}" srcOrd="1" destOrd="0" parTransId="{528E0B9B-293E-478C-8F1D-8D1A2F6D64C5}" sibTransId="{02897A56-8F87-4E95-96F5-9116365DE635}"/>
    <dgm:cxn modelId="{5C4466F2-BB86-4220-B657-203C7DC4EC68}" srcId="{F8E65358-DF6D-4550-8587-5B68796ED1F0}" destId="{4A460DDB-0D84-4B83-9F08-884DDAE91A65}" srcOrd="1" destOrd="0" parTransId="{56880D72-96F7-4201-A165-7A30E33866BD}" sibTransId="{9C540AA2-19C0-4D41-9AB3-540C8B6D2BEE}"/>
    <dgm:cxn modelId="{F579BC30-84DB-4AE0-B08A-2DADED486AB2}" type="presOf" srcId="{6544D5BA-5D2B-4804-842B-82DF1AC29711}" destId="{03C1E81A-AF95-4043-B412-743CF46F086F}" srcOrd="0" destOrd="0" presId="urn:microsoft.com/office/officeart/2005/8/layout/orgChart1"/>
    <dgm:cxn modelId="{E20EF38A-E044-404A-8E10-4A7D5A98546C}" type="presOf" srcId="{EDF2104F-A26F-4C8C-BDCB-FD2798FA4125}" destId="{D574FC6D-6CC5-439D-9A44-6906C5CEA6DA}" srcOrd="0" destOrd="0" presId="urn:microsoft.com/office/officeart/2005/8/layout/orgChart1"/>
    <dgm:cxn modelId="{F7CA8A24-3D06-440E-8430-F34AE1F3C57C}" srcId="{F8E65358-DF6D-4550-8587-5B68796ED1F0}" destId="{423D3C33-E8F8-49EB-B731-9FFE41E177FD}" srcOrd="0" destOrd="0" parTransId="{95DBF5D4-1DE0-433F-817B-657ADE7A08AA}" sibTransId="{EA2963E0-3759-4D3B-82A7-49724C8CF4D7}"/>
    <dgm:cxn modelId="{4A29A487-E278-4C0E-B978-3B43F13BCF2A}" srcId="{65EDAF7B-7DDD-454C-9690-DCFF331F3380}" destId="{77BDB9E1-C251-4695-BBAF-F80E6D899255}" srcOrd="0" destOrd="0" parTransId="{6F4B6C84-1D14-4C0E-A3C4-DBAD68B7D701}" sibTransId="{0B09F603-B5F1-43EA-9210-EFC9D8D8F77C}"/>
    <dgm:cxn modelId="{F01FCCCE-5E60-4110-BFA2-9397BEC7E7D9}" type="presOf" srcId="{FC949381-7EA2-471F-9603-5E82D9734C6F}" destId="{AC19C89C-4E15-4387-B6CC-E2AA60141FD2}" srcOrd="0" destOrd="0" presId="urn:microsoft.com/office/officeart/2005/8/layout/orgChart1"/>
    <dgm:cxn modelId="{1F374D9B-2DA9-4D9C-98BF-A162134B96C3}" type="presOf" srcId="{77BDB9E1-C251-4695-BBAF-F80E6D899255}" destId="{9EBE317B-A8BD-4D9A-833E-031CF58B9712}" srcOrd="1" destOrd="0" presId="urn:microsoft.com/office/officeart/2005/8/layout/orgChart1"/>
    <dgm:cxn modelId="{76B001C2-E8DA-408C-B11F-FE8D0A676549}" srcId="{EDF2104F-A26F-4C8C-BDCB-FD2798FA4125}" destId="{7B425FF0-65D6-42B1-8867-F7A0FA59DB5C}" srcOrd="0" destOrd="0" parTransId="{ED963DFA-2AA7-4246-BB33-63ABC22A589D}" sibTransId="{3876C2F7-CEF4-4DCF-B0B3-0DBE00150036}"/>
    <dgm:cxn modelId="{6D02BF00-DA91-455D-AB95-D25B3DE925A7}" type="presOf" srcId="{0D9850B4-5ED6-4018-8F01-A9EEF1EA91A3}" destId="{B92770C3-D3D3-4B9C-B8B1-CA394FD3CBE8}" srcOrd="0" destOrd="0" presId="urn:microsoft.com/office/officeart/2005/8/layout/orgChart1"/>
    <dgm:cxn modelId="{3EC1AEFA-1F8D-4DDC-A0AF-CEB5C9938BE3}" type="presOf" srcId="{9344C330-7E6C-4D83-83D3-2A7425D4D4A5}" destId="{86CA7B9C-6B53-49F0-8E34-2373C149B7BE}" srcOrd="0" destOrd="0" presId="urn:microsoft.com/office/officeart/2005/8/layout/orgChart1"/>
    <dgm:cxn modelId="{DF684341-8ABA-4865-BA36-C2A3268FBE46}" type="presOf" srcId="{962F2786-FE4C-4C27-9D24-5734D9F16558}" destId="{BCF3A4CB-74C9-4D30-B882-2B02CC683CAD}" srcOrd="0" destOrd="0" presId="urn:microsoft.com/office/officeart/2005/8/layout/orgChart1"/>
    <dgm:cxn modelId="{55C4F1B0-8CFB-4FD6-B3E4-C1B3D387B9AE}" type="presOf" srcId="{8A5D9B7E-9DA2-4FD6-96D4-C484A322CD6C}" destId="{6E6B54EE-1393-4EEB-A613-204BF726329C}" srcOrd="1" destOrd="0" presId="urn:microsoft.com/office/officeart/2005/8/layout/orgChart1"/>
    <dgm:cxn modelId="{642519F7-72A7-4558-BC0F-5D3AF8DEBA75}" type="presOf" srcId="{8A5D9B7E-9DA2-4FD6-96D4-C484A322CD6C}" destId="{C40BDCF0-0104-4EF6-84A6-0BE30297C855}" srcOrd="0" destOrd="0" presId="urn:microsoft.com/office/officeart/2005/8/layout/orgChart1"/>
    <dgm:cxn modelId="{08CCDBDE-B929-4CE5-906C-5630C656A0C4}" type="presOf" srcId="{ED963DFA-2AA7-4246-BB33-63ABC22A589D}" destId="{AB8A9580-E32D-42E7-B3A4-CDCF2A97E159}" srcOrd="0" destOrd="0" presId="urn:microsoft.com/office/officeart/2005/8/layout/orgChart1"/>
    <dgm:cxn modelId="{7F192B70-1697-4E7B-9E58-60ECFB59FA6B}" type="presOf" srcId="{5783D621-49ED-43D1-8621-707F5876C7E9}" destId="{880EE601-6A5D-4C0C-AD64-39F2FB8393A3}" srcOrd="0" destOrd="0" presId="urn:microsoft.com/office/officeart/2005/8/layout/orgChart1"/>
    <dgm:cxn modelId="{F43AF3E8-FBA6-4866-8FE6-C71C6B535797}" type="presOf" srcId="{F286B444-358E-4FF4-B921-BEBD5D42EF73}" destId="{CB94B136-36BD-4B4E-A12A-AA324EA41E1D}" srcOrd="0" destOrd="0" presId="urn:microsoft.com/office/officeart/2005/8/layout/orgChart1"/>
    <dgm:cxn modelId="{B97CA6BE-EE21-47EC-BDD0-E34DF2275940}" type="presOf" srcId="{4A460DDB-0D84-4B83-9F08-884DDAE91A65}" destId="{CEB25710-6581-4779-A4F3-3112EFF01B29}" srcOrd="0" destOrd="0" presId="urn:microsoft.com/office/officeart/2005/8/layout/orgChart1"/>
    <dgm:cxn modelId="{6DAAFFDF-CF88-4ED9-9988-0674324286CC}" type="presOf" srcId="{528E0B9B-293E-478C-8F1D-8D1A2F6D64C5}" destId="{AF305A49-5666-43C5-83C1-F13F73B22E98}" srcOrd="0" destOrd="0" presId="urn:microsoft.com/office/officeart/2005/8/layout/orgChart1"/>
    <dgm:cxn modelId="{589E2966-8AF8-4757-9E09-F53AE6F8240C}" type="presOf" srcId="{EDF2104F-A26F-4C8C-BDCB-FD2798FA4125}" destId="{035D31E3-33B2-4F08-928D-4FE8CE7DF432}" srcOrd="1" destOrd="0" presId="urn:microsoft.com/office/officeart/2005/8/layout/orgChart1"/>
    <dgm:cxn modelId="{7EF3340B-E765-48B9-A884-6E56B1C8AFA4}" type="presOf" srcId="{7B425FF0-65D6-42B1-8867-F7A0FA59DB5C}" destId="{17A0959E-481B-4A44-AB0D-7B83D0B20392}" srcOrd="0" destOrd="0" presId="urn:microsoft.com/office/officeart/2005/8/layout/orgChart1"/>
    <dgm:cxn modelId="{83ADB406-E66D-45C5-9DB1-70C01AC12205}" type="presOf" srcId="{150AF52D-2DD3-4228-B3D4-0BD46EB06011}" destId="{6E405640-1668-483B-A5BC-F8563D76A07F}" srcOrd="0" destOrd="0" presId="urn:microsoft.com/office/officeart/2005/8/layout/orgChart1"/>
    <dgm:cxn modelId="{46062F58-55A9-42F1-B4DC-7977CC67EC4B}" srcId="{77BDB9E1-C251-4695-BBAF-F80E6D899255}" destId="{EBAE43F1-EFF9-48BE-A8E1-0A0900DEBD8E}" srcOrd="3" destOrd="0" parTransId="{9344C330-7E6C-4D83-83D3-2A7425D4D4A5}" sibTransId="{B4AC1F5E-D33D-466B-8DA2-0AD88DA675F4}"/>
    <dgm:cxn modelId="{88F4D6E9-D756-44C4-9F21-092776C6B324}" type="presOf" srcId="{F8E65358-DF6D-4550-8587-5B68796ED1F0}" destId="{3DEC166C-505A-4DB0-8B6A-E3EB0CB30DA9}" srcOrd="1" destOrd="0" presId="urn:microsoft.com/office/officeart/2005/8/layout/orgChart1"/>
    <dgm:cxn modelId="{6694FE2E-9B84-4181-84BA-BEA4E5E5CCFD}" type="presOf" srcId="{4A460DDB-0D84-4B83-9F08-884DDAE91A65}" destId="{BAC82574-0963-4410-8F8F-693FF2A419AB}" srcOrd="1" destOrd="0" presId="urn:microsoft.com/office/officeart/2005/8/layout/orgChart1"/>
    <dgm:cxn modelId="{91843BC6-0C74-46A6-87BA-F5C0B674DE17}" srcId="{8A5D9B7E-9DA2-4FD6-96D4-C484A322CD6C}" destId="{FC949381-7EA2-471F-9603-5E82D9734C6F}" srcOrd="0" destOrd="0" parTransId="{0D9850B4-5ED6-4018-8F01-A9EEF1EA91A3}" sibTransId="{30C442FC-BAD7-4290-B9F2-8D85BD58BC6B}"/>
    <dgm:cxn modelId="{1E36CEA1-9A24-4E78-846A-9B6804A2EC41}" type="presOf" srcId="{150AF52D-2DD3-4228-B3D4-0BD46EB06011}" destId="{2DC4C701-2910-46A4-83DE-F846D8CF0173}" srcOrd="1" destOrd="0" presId="urn:microsoft.com/office/officeart/2005/8/layout/orgChart1"/>
    <dgm:cxn modelId="{B5C0C389-7CDD-4CA2-80D4-6E0A3E22373B}" type="presOf" srcId="{EBAE43F1-EFF9-48BE-A8E1-0A0900DEBD8E}" destId="{5F843E82-3DFC-4C51-A7FE-49E0B821D6F8}" srcOrd="0" destOrd="0" presId="urn:microsoft.com/office/officeart/2005/8/layout/orgChart1"/>
    <dgm:cxn modelId="{E724602C-C262-4E32-B30C-288C05872167}" type="presOf" srcId="{7B425FF0-65D6-42B1-8867-F7A0FA59DB5C}" destId="{C1AD29C2-520A-4DE5-B363-D6F280D5F25A}" srcOrd="1" destOrd="0" presId="urn:microsoft.com/office/officeart/2005/8/layout/orgChart1"/>
    <dgm:cxn modelId="{3C23DC88-1FEE-4DD5-987D-7E095D0D3EA6}" type="presOf" srcId="{423D3C33-E8F8-49EB-B731-9FFE41E177FD}" destId="{727C896A-7138-4757-9B05-6421B91ABF58}" srcOrd="0" destOrd="0" presId="urn:microsoft.com/office/officeart/2005/8/layout/orgChart1"/>
    <dgm:cxn modelId="{7CD1A15E-0BAF-425C-BA95-9FF25AFF65E7}" type="presOf" srcId="{423D3C33-E8F8-49EB-B731-9FFE41E177FD}" destId="{336C8961-DE4C-4C30-815A-6790E1FF71A1}" srcOrd="1" destOrd="0" presId="urn:microsoft.com/office/officeart/2005/8/layout/orgChart1"/>
    <dgm:cxn modelId="{5AD7EE31-130F-4EBE-A88E-95FFA67597F9}" type="presOf" srcId="{B4C1F314-74C3-4EDD-BF9F-BC712C6C4A38}" destId="{1632A698-DF91-4833-A027-6E3D95EF9FEB}" srcOrd="1" destOrd="0" presId="urn:microsoft.com/office/officeart/2005/8/layout/orgChart1"/>
    <dgm:cxn modelId="{59AA9DF8-D715-48F6-A7E6-37C472A329B8}" type="presOf" srcId="{56880D72-96F7-4201-A165-7A30E33866BD}" destId="{E4772563-9E03-453C-9C67-27DC1CED004F}" srcOrd="0" destOrd="0" presId="urn:microsoft.com/office/officeart/2005/8/layout/orgChart1"/>
    <dgm:cxn modelId="{32D7F2B2-CF6F-4933-922C-B8BBCE7E2726}" type="presOf" srcId="{300CF6FE-49A8-4F52-9D47-0342619C9E6A}" destId="{152586DF-B1B9-42A8-ACD6-86F54F35080F}" srcOrd="0" destOrd="0" presId="urn:microsoft.com/office/officeart/2005/8/layout/orgChart1"/>
    <dgm:cxn modelId="{7B562178-9640-4E6C-819C-DECA4B95FBBC}" srcId="{77BDB9E1-C251-4695-BBAF-F80E6D899255}" destId="{EDF2104F-A26F-4C8C-BDCB-FD2798FA4125}" srcOrd="2" destOrd="0" parTransId="{6544D5BA-5D2B-4804-842B-82DF1AC29711}" sibTransId="{34D707EB-A2CD-4266-93AB-26BB04B6CD54}"/>
    <dgm:cxn modelId="{1811383D-EA5E-480D-B60A-6E158EEF86E3}" type="presOf" srcId="{B4C1F314-74C3-4EDD-BF9F-BC712C6C4A38}" destId="{C7700537-ADEF-4943-BFDE-DB5AA2E45D0E}" srcOrd="0" destOrd="0" presId="urn:microsoft.com/office/officeart/2005/8/layout/orgChart1"/>
    <dgm:cxn modelId="{AE13ACD3-9BD6-428A-91C7-6AEA8812546D}" type="presParOf" srcId="{405AC26F-B372-474F-BDEF-82416065A1C0}" destId="{1B5BB0B0-8114-48E6-B207-ACE831767963}" srcOrd="0" destOrd="0" presId="urn:microsoft.com/office/officeart/2005/8/layout/orgChart1"/>
    <dgm:cxn modelId="{4A856027-D23B-46E9-B732-DC311D309A98}" type="presParOf" srcId="{1B5BB0B0-8114-48E6-B207-ACE831767963}" destId="{20955F9A-B38D-46D3-8204-85C35717CE0E}" srcOrd="0" destOrd="0" presId="urn:microsoft.com/office/officeart/2005/8/layout/orgChart1"/>
    <dgm:cxn modelId="{ED23C425-52F2-4091-9D7D-6396E3665B9B}" type="presParOf" srcId="{20955F9A-B38D-46D3-8204-85C35717CE0E}" destId="{D41B050E-425A-4400-8FBA-7FD48854B310}" srcOrd="0" destOrd="0" presId="urn:microsoft.com/office/officeart/2005/8/layout/orgChart1"/>
    <dgm:cxn modelId="{59D92055-62B5-407F-AC22-A053E0978B47}" type="presParOf" srcId="{20955F9A-B38D-46D3-8204-85C35717CE0E}" destId="{9EBE317B-A8BD-4D9A-833E-031CF58B9712}" srcOrd="1" destOrd="0" presId="urn:microsoft.com/office/officeart/2005/8/layout/orgChart1"/>
    <dgm:cxn modelId="{23754CF6-433B-4463-8213-B2A1D03813CC}" type="presParOf" srcId="{1B5BB0B0-8114-48E6-B207-ACE831767963}" destId="{BE4B4EA9-977E-4702-B0FB-B02268B57900}" srcOrd="1" destOrd="0" presId="urn:microsoft.com/office/officeart/2005/8/layout/orgChart1"/>
    <dgm:cxn modelId="{C36B4D6F-BEB5-4768-B7BD-34AC1572D3A5}" type="presParOf" srcId="{BE4B4EA9-977E-4702-B0FB-B02268B57900}" destId="{BCF3A4CB-74C9-4D30-B882-2B02CC683CAD}" srcOrd="0" destOrd="0" presId="urn:microsoft.com/office/officeart/2005/8/layout/orgChart1"/>
    <dgm:cxn modelId="{A5C18D6C-75FB-41E7-B622-DDA2F2C76FD8}" type="presParOf" srcId="{BE4B4EA9-977E-4702-B0FB-B02268B57900}" destId="{3E298FFD-236E-46CF-8CAE-2E963F6E3802}" srcOrd="1" destOrd="0" presId="urn:microsoft.com/office/officeart/2005/8/layout/orgChart1"/>
    <dgm:cxn modelId="{527185FD-5F72-415B-A4D6-0FC5C566E817}" type="presParOf" srcId="{3E298FFD-236E-46CF-8CAE-2E963F6E3802}" destId="{036493D2-9A10-44E3-B50B-749A0E6B6795}" srcOrd="0" destOrd="0" presId="urn:microsoft.com/office/officeart/2005/8/layout/orgChart1"/>
    <dgm:cxn modelId="{AFA67D46-A47D-4480-9001-880262970E21}" type="presParOf" srcId="{036493D2-9A10-44E3-B50B-749A0E6B6795}" destId="{C40BDCF0-0104-4EF6-84A6-0BE30297C855}" srcOrd="0" destOrd="0" presId="urn:microsoft.com/office/officeart/2005/8/layout/orgChart1"/>
    <dgm:cxn modelId="{17EF325A-4E5B-42AE-AA4D-9EDF53BC7C26}" type="presParOf" srcId="{036493D2-9A10-44E3-B50B-749A0E6B6795}" destId="{6E6B54EE-1393-4EEB-A613-204BF726329C}" srcOrd="1" destOrd="0" presId="urn:microsoft.com/office/officeart/2005/8/layout/orgChart1"/>
    <dgm:cxn modelId="{11DB850A-6C10-4097-9122-663CED6DD305}" type="presParOf" srcId="{3E298FFD-236E-46CF-8CAE-2E963F6E3802}" destId="{916BE8D2-B031-41DF-B251-B9AB00B2D488}" srcOrd="1" destOrd="0" presId="urn:microsoft.com/office/officeart/2005/8/layout/orgChart1"/>
    <dgm:cxn modelId="{77280AF9-BDA4-49EE-B49F-C3A584738086}" type="presParOf" srcId="{916BE8D2-B031-41DF-B251-B9AB00B2D488}" destId="{B92770C3-D3D3-4B9C-B8B1-CA394FD3CBE8}" srcOrd="0" destOrd="0" presId="urn:microsoft.com/office/officeart/2005/8/layout/orgChart1"/>
    <dgm:cxn modelId="{C323B9EC-3687-4FEB-8B97-2F9D3C93E06B}" type="presParOf" srcId="{916BE8D2-B031-41DF-B251-B9AB00B2D488}" destId="{B241C49E-07DC-474E-91F7-2152B2ECBE0B}" srcOrd="1" destOrd="0" presId="urn:microsoft.com/office/officeart/2005/8/layout/orgChart1"/>
    <dgm:cxn modelId="{61CE55C3-4AE6-4937-A6BD-3CAD12180B5C}" type="presParOf" srcId="{B241C49E-07DC-474E-91F7-2152B2ECBE0B}" destId="{5DAF792D-1E27-4E53-9543-97C3BFFF9934}" srcOrd="0" destOrd="0" presId="urn:microsoft.com/office/officeart/2005/8/layout/orgChart1"/>
    <dgm:cxn modelId="{35C1FA8E-6361-4D9C-AA99-4719AD1D6784}" type="presParOf" srcId="{5DAF792D-1E27-4E53-9543-97C3BFFF9934}" destId="{AC19C89C-4E15-4387-B6CC-E2AA60141FD2}" srcOrd="0" destOrd="0" presId="urn:microsoft.com/office/officeart/2005/8/layout/orgChart1"/>
    <dgm:cxn modelId="{8E45B04C-0FE0-43A6-B774-6EFF23304BA5}" type="presParOf" srcId="{5DAF792D-1E27-4E53-9543-97C3BFFF9934}" destId="{B3CA8474-55E8-4C1E-B067-A4409B877984}" srcOrd="1" destOrd="0" presId="urn:microsoft.com/office/officeart/2005/8/layout/orgChart1"/>
    <dgm:cxn modelId="{F78FA3ED-81EA-4497-B898-050B11295FBB}" type="presParOf" srcId="{B241C49E-07DC-474E-91F7-2152B2ECBE0B}" destId="{9DC01F47-A43F-4F33-B4D5-05E48597E008}" srcOrd="1" destOrd="0" presId="urn:microsoft.com/office/officeart/2005/8/layout/orgChart1"/>
    <dgm:cxn modelId="{F7577A31-1DCE-4886-98E8-37EAD6698004}" type="presParOf" srcId="{B241C49E-07DC-474E-91F7-2152B2ECBE0B}" destId="{7AF67C68-E699-4B7B-BCF4-44E11486BBFB}" srcOrd="2" destOrd="0" presId="urn:microsoft.com/office/officeart/2005/8/layout/orgChart1"/>
    <dgm:cxn modelId="{C2A006B3-CFC6-4307-91C7-27A21EAE7EFC}" type="presParOf" srcId="{916BE8D2-B031-41DF-B251-B9AB00B2D488}" destId="{AF305A49-5666-43C5-83C1-F13F73B22E98}" srcOrd="2" destOrd="0" presId="urn:microsoft.com/office/officeart/2005/8/layout/orgChart1"/>
    <dgm:cxn modelId="{7A47FBC7-398A-402A-BD80-F149E33F72F7}" type="presParOf" srcId="{916BE8D2-B031-41DF-B251-B9AB00B2D488}" destId="{0060F501-3881-44CD-B5AD-098954134A2D}" srcOrd="3" destOrd="0" presId="urn:microsoft.com/office/officeart/2005/8/layout/orgChart1"/>
    <dgm:cxn modelId="{03D2F65E-4E8A-44BC-8270-A85B0073D3AA}" type="presParOf" srcId="{0060F501-3881-44CD-B5AD-098954134A2D}" destId="{BC8851F5-4A10-4CDC-AFED-2F4D3457296E}" srcOrd="0" destOrd="0" presId="urn:microsoft.com/office/officeart/2005/8/layout/orgChart1"/>
    <dgm:cxn modelId="{EB92B29A-D20A-435A-9AF9-362D7C2C36F7}" type="presParOf" srcId="{BC8851F5-4A10-4CDC-AFED-2F4D3457296E}" destId="{462947E7-6FB2-4763-8644-A1C7C3AD6564}" srcOrd="0" destOrd="0" presId="urn:microsoft.com/office/officeart/2005/8/layout/orgChart1"/>
    <dgm:cxn modelId="{2BEEB4CD-A141-4745-970F-982FAD9E9562}" type="presParOf" srcId="{BC8851F5-4A10-4CDC-AFED-2F4D3457296E}" destId="{FF61A7B4-927D-4282-9CDD-792F7A415219}" srcOrd="1" destOrd="0" presId="urn:microsoft.com/office/officeart/2005/8/layout/orgChart1"/>
    <dgm:cxn modelId="{6562B53C-2A66-4747-851F-1CB02A070FF2}" type="presParOf" srcId="{0060F501-3881-44CD-B5AD-098954134A2D}" destId="{759AF519-776B-45F0-8C2F-6234946857B3}" srcOrd="1" destOrd="0" presId="urn:microsoft.com/office/officeart/2005/8/layout/orgChart1"/>
    <dgm:cxn modelId="{DF45F386-BB01-4D2D-95AD-ADA31C0DE6BE}" type="presParOf" srcId="{0060F501-3881-44CD-B5AD-098954134A2D}" destId="{9DD9001E-0A44-40D9-BCD9-338403E16B14}" srcOrd="2" destOrd="0" presId="urn:microsoft.com/office/officeart/2005/8/layout/orgChart1"/>
    <dgm:cxn modelId="{BDED8142-32D7-4F56-AD34-2984FC2B2B8F}" type="presParOf" srcId="{916BE8D2-B031-41DF-B251-B9AB00B2D488}" destId="{639B1AD5-6059-46AD-8252-92B22B354B50}" srcOrd="4" destOrd="0" presId="urn:microsoft.com/office/officeart/2005/8/layout/orgChart1"/>
    <dgm:cxn modelId="{D3B9013C-197F-4236-A9DF-0EE4FD14B6CC}" type="presParOf" srcId="{916BE8D2-B031-41DF-B251-B9AB00B2D488}" destId="{D567BD98-CFA3-43B1-AA73-CDE26F2FDCB6}" srcOrd="5" destOrd="0" presId="urn:microsoft.com/office/officeart/2005/8/layout/orgChart1"/>
    <dgm:cxn modelId="{76E24CC1-8B86-4138-A190-5582F10E8E63}" type="presParOf" srcId="{D567BD98-CFA3-43B1-AA73-CDE26F2FDCB6}" destId="{B868E93C-9A56-4D67-8C6E-96FFB49408B4}" srcOrd="0" destOrd="0" presId="urn:microsoft.com/office/officeart/2005/8/layout/orgChart1"/>
    <dgm:cxn modelId="{6F6745DE-0DD6-42DD-ABCE-DF6207386F5F}" type="presParOf" srcId="{B868E93C-9A56-4D67-8C6E-96FFB49408B4}" destId="{C7700537-ADEF-4943-BFDE-DB5AA2E45D0E}" srcOrd="0" destOrd="0" presId="urn:microsoft.com/office/officeart/2005/8/layout/orgChart1"/>
    <dgm:cxn modelId="{3F90F907-80D8-4F6F-AD71-CD8055ADF1B5}" type="presParOf" srcId="{B868E93C-9A56-4D67-8C6E-96FFB49408B4}" destId="{1632A698-DF91-4833-A027-6E3D95EF9FEB}" srcOrd="1" destOrd="0" presId="urn:microsoft.com/office/officeart/2005/8/layout/orgChart1"/>
    <dgm:cxn modelId="{AC91B8FB-CF5E-4E2A-8C59-E4CD416D93BD}" type="presParOf" srcId="{D567BD98-CFA3-43B1-AA73-CDE26F2FDCB6}" destId="{8626A41F-15C9-46CE-86FC-19069CBE1DBF}" srcOrd="1" destOrd="0" presId="urn:microsoft.com/office/officeart/2005/8/layout/orgChart1"/>
    <dgm:cxn modelId="{9C67CFB6-25F4-4AF7-AB18-A3CBA79D7CF0}" type="presParOf" srcId="{D567BD98-CFA3-43B1-AA73-CDE26F2FDCB6}" destId="{1D0640B8-F0C7-4EA2-A108-CAB18BF39601}" srcOrd="2" destOrd="0" presId="urn:microsoft.com/office/officeart/2005/8/layout/orgChart1"/>
    <dgm:cxn modelId="{2A963EDC-0394-437F-A200-032347F8E07C}" type="presParOf" srcId="{916BE8D2-B031-41DF-B251-B9AB00B2D488}" destId="{CB94B136-36BD-4B4E-A12A-AA324EA41E1D}" srcOrd="6" destOrd="0" presId="urn:microsoft.com/office/officeart/2005/8/layout/orgChart1"/>
    <dgm:cxn modelId="{0CE284B0-1D7F-4A84-80CC-FB12E77AB917}" type="presParOf" srcId="{916BE8D2-B031-41DF-B251-B9AB00B2D488}" destId="{659D84A8-708B-4237-A180-7E720DD75A30}" srcOrd="7" destOrd="0" presId="urn:microsoft.com/office/officeart/2005/8/layout/orgChart1"/>
    <dgm:cxn modelId="{9DFD470C-A16F-41E8-8BF8-8FD460C0E6E9}" type="presParOf" srcId="{659D84A8-708B-4237-A180-7E720DD75A30}" destId="{08635364-415A-4E17-AE11-28297444B11E}" srcOrd="0" destOrd="0" presId="urn:microsoft.com/office/officeart/2005/8/layout/orgChart1"/>
    <dgm:cxn modelId="{F709C9B3-7C5C-421E-B9C4-1A660DF2E355}" type="presParOf" srcId="{08635364-415A-4E17-AE11-28297444B11E}" destId="{6E405640-1668-483B-A5BC-F8563D76A07F}" srcOrd="0" destOrd="0" presId="urn:microsoft.com/office/officeart/2005/8/layout/orgChart1"/>
    <dgm:cxn modelId="{BC30AA72-BCF5-4868-9C85-DB6DB07268FE}" type="presParOf" srcId="{08635364-415A-4E17-AE11-28297444B11E}" destId="{2DC4C701-2910-46A4-83DE-F846D8CF0173}" srcOrd="1" destOrd="0" presId="urn:microsoft.com/office/officeart/2005/8/layout/orgChart1"/>
    <dgm:cxn modelId="{EC83D591-B78F-4483-91E5-D79CA83F631F}" type="presParOf" srcId="{659D84A8-708B-4237-A180-7E720DD75A30}" destId="{7C761867-4955-4B1C-B4D1-07AF14B6EA6E}" srcOrd="1" destOrd="0" presId="urn:microsoft.com/office/officeart/2005/8/layout/orgChart1"/>
    <dgm:cxn modelId="{DAD95F0D-E622-4904-99E7-6A8838D4274B}" type="presParOf" srcId="{659D84A8-708B-4237-A180-7E720DD75A30}" destId="{0759EC41-E271-4741-B8A4-5187BA9C03C7}" srcOrd="2" destOrd="0" presId="urn:microsoft.com/office/officeart/2005/8/layout/orgChart1"/>
    <dgm:cxn modelId="{7242B2C7-1053-42A1-99E8-FC4B62C661C4}" type="presParOf" srcId="{3E298FFD-236E-46CF-8CAE-2E963F6E3802}" destId="{521FCCA2-D5D0-4DBD-85EB-DA477D2E0BB8}" srcOrd="2" destOrd="0" presId="urn:microsoft.com/office/officeart/2005/8/layout/orgChart1"/>
    <dgm:cxn modelId="{D236A5E6-4BC2-49BC-9E05-ACA109E28A8A}" type="presParOf" srcId="{BE4B4EA9-977E-4702-B0FB-B02268B57900}" destId="{3AFF21A7-6CE1-4BC9-A01E-AEC4E8945D78}" srcOrd="2" destOrd="0" presId="urn:microsoft.com/office/officeart/2005/8/layout/orgChart1"/>
    <dgm:cxn modelId="{7D7FF77A-0BFC-482D-BD8D-BD741F58CA18}" type="presParOf" srcId="{BE4B4EA9-977E-4702-B0FB-B02268B57900}" destId="{18BDAB17-C00E-44C6-8F61-E7D43AB11779}" srcOrd="3" destOrd="0" presId="urn:microsoft.com/office/officeart/2005/8/layout/orgChart1"/>
    <dgm:cxn modelId="{13ED9E62-3607-481F-960B-666730C767C9}" type="presParOf" srcId="{18BDAB17-C00E-44C6-8F61-E7D43AB11779}" destId="{D1686E42-6EC4-4F32-8CF5-EDFA5029C282}" srcOrd="0" destOrd="0" presId="urn:microsoft.com/office/officeart/2005/8/layout/orgChart1"/>
    <dgm:cxn modelId="{9B6D7E9F-7702-4FB9-9738-F45A7AE7C60F}" type="presParOf" srcId="{D1686E42-6EC4-4F32-8CF5-EDFA5029C282}" destId="{720D2E68-21D4-4188-BAEB-821A33109583}" srcOrd="0" destOrd="0" presId="urn:microsoft.com/office/officeart/2005/8/layout/orgChart1"/>
    <dgm:cxn modelId="{445963CA-2198-42D5-9CD5-0906F20DB8B2}" type="presParOf" srcId="{D1686E42-6EC4-4F32-8CF5-EDFA5029C282}" destId="{3DEC166C-505A-4DB0-8B6A-E3EB0CB30DA9}" srcOrd="1" destOrd="0" presId="urn:microsoft.com/office/officeart/2005/8/layout/orgChart1"/>
    <dgm:cxn modelId="{DD7434BF-D201-467F-ABF7-D3BBAD3A8C46}" type="presParOf" srcId="{18BDAB17-C00E-44C6-8F61-E7D43AB11779}" destId="{0527170A-9114-4A85-A80C-DA362CEBB6AF}" srcOrd="1" destOrd="0" presId="urn:microsoft.com/office/officeart/2005/8/layout/orgChart1"/>
    <dgm:cxn modelId="{6C3614E7-21A8-4A80-8B33-BD66311990CB}" type="presParOf" srcId="{0527170A-9114-4A85-A80C-DA362CEBB6AF}" destId="{FEBA3EF8-8A60-4483-B98C-6A37EAC3B284}" srcOrd="0" destOrd="0" presId="urn:microsoft.com/office/officeart/2005/8/layout/orgChart1"/>
    <dgm:cxn modelId="{64EDDA92-E58C-4C7E-BA1E-D43315B77ACA}" type="presParOf" srcId="{0527170A-9114-4A85-A80C-DA362CEBB6AF}" destId="{09E59EBA-2A54-4499-97C3-B4FBC230B208}" srcOrd="1" destOrd="0" presId="urn:microsoft.com/office/officeart/2005/8/layout/orgChart1"/>
    <dgm:cxn modelId="{9E87E8AB-4292-419B-B1C5-34FBD926267F}" type="presParOf" srcId="{09E59EBA-2A54-4499-97C3-B4FBC230B208}" destId="{C73E7CD4-4297-42B2-80AF-613F535CCE51}" srcOrd="0" destOrd="0" presId="urn:microsoft.com/office/officeart/2005/8/layout/orgChart1"/>
    <dgm:cxn modelId="{866C71AA-3DFF-4E80-A7A2-E8A5ED044DB5}" type="presParOf" srcId="{C73E7CD4-4297-42B2-80AF-613F535CCE51}" destId="{727C896A-7138-4757-9B05-6421B91ABF58}" srcOrd="0" destOrd="0" presId="urn:microsoft.com/office/officeart/2005/8/layout/orgChart1"/>
    <dgm:cxn modelId="{E8F1EF7D-5478-46E1-B0BD-6DF3CAF79C11}" type="presParOf" srcId="{C73E7CD4-4297-42B2-80AF-613F535CCE51}" destId="{336C8961-DE4C-4C30-815A-6790E1FF71A1}" srcOrd="1" destOrd="0" presId="urn:microsoft.com/office/officeart/2005/8/layout/orgChart1"/>
    <dgm:cxn modelId="{6797D3FA-CDFA-4FA2-9014-1762D4535DF8}" type="presParOf" srcId="{09E59EBA-2A54-4499-97C3-B4FBC230B208}" destId="{F1DB6E84-5C25-4CCD-9097-D4BBF9510325}" srcOrd="1" destOrd="0" presId="urn:microsoft.com/office/officeart/2005/8/layout/orgChart1"/>
    <dgm:cxn modelId="{566622E9-8B79-478C-93FA-4DEB4AA1A170}" type="presParOf" srcId="{09E59EBA-2A54-4499-97C3-B4FBC230B208}" destId="{2C0206BD-2B0D-4A37-9326-4EB22FA67427}" srcOrd="2" destOrd="0" presId="urn:microsoft.com/office/officeart/2005/8/layout/orgChart1"/>
    <dgm:cxn modelId="{66E29D84-456D-433C-949B-8CA9E6F7BD02}" type="presParOf" srcId="{0527170A-9114-4A85-A80C-DA362CEBB6AF}" destId="{E4772563-9E03-453C-9C67-27DC1CED004F}" srcOrd="2" destOrd="0" presId="urn:microsoft.com/office/officeart/2005/8/layout/orgChart1"/>
    <dgm:cxn modelId="{C3C74461-40CA-40BD-84F2-FCBCA28D40A4}" type="presParOf" srcId="{0527170A-9114-4A85-A80C-DA362CEBB6AF}" destId="{BC159CF7-DA74-45F9-B9C2-E2680A28638E}" srcOrd="3" destOrd="0" presId="urn:microsoft.com/office/officeart/2005/8/layout/orgChart1"/>
    <dgm:cxn modelId="{79AA7221-510F-45BE-95EF-B33DA03AAADA}" type="presParOf" srcId="{BC159CF7-DA74-45F9-B9C2-E2680A28638E}" destId="{7A71A0E3-B0EB-4F62-BDF3-DA3840868EDB}" srcOrd="0" destOrd="0" presId="urn:microsoft.com/office/officeart/2005/8/layout/orgChart1"/>
    <dgm:cxn modelId="{2081A65A-E5F4-43B0-81EA-4D6FAF2EDD44}" type="presParOf" srcId="{7A71A0E3-B0EB-4F62-BDF3-DA3840868EDB}" destId="{CEB25710-6581-4779-A4F3-3112EFF01B29}" srcOrd="0" destOrd="0" presId="urn:microsoft.com/office/officeart/2005/8/layout/orgChart1"/>
    <dgm:cxn modelId="{9AB2BC5A-AAF6-45E9-9DEB-8BD4061344B6}" type="presParOf" srcId="{7A71A0E3-B0EB-4F62-BDF3-DA3840868EDB}" destId="{BAC82574-0963-4410-8F8F-693FF2A419AB}" srcOrd="1" destOrd="0" presId="urn:microsoft.com/office/officeart/2005/8/layout/orgChart1"/>
    <dgm:cxn modelId="{FDA1378F-FB95-461E-889E-620F410ACE41}" type="presParOf" srcId="{BC159CF7-DA74-45F9-B9C2-E2680A28638E}" destId="{6DC75A2E-BFD5-4E77-B391-6474AFF4D8D6}" srcOrd="1" destOrd="0" presId="urn:microsoft.com/office/officeart/2005/8/layout/orgChart1"/>
    <dgm:cxn modelId="{33700FD6-8C47-4599-B162-C9B3E5247DB7}" type="presParOf" srcId="{BC159CF7-DA74-45F9-B9C2-E2680A28638E}" destId="{78C184C5-F497-4989-A3DD-503F0CEFC083}" srcOrd="2" destOrd="0" presId="urn:microsoft.com/office/officeart/2005/8/layout/orgChart1"/>
    <dgm:cxn modelId="{F888B789-6E00-4421-A895-E06D7256DD0A}" type="presParOf" srcId="{18BDAB17-C00E-44C6-8F61-E7D43AB11779}" destId="{6B7C8EBA-AEA0-4559-A162-7F5EE0017871}" srcOrd="2" destOrd="0" presId="urn:microsoft.com/office/officeart/2005/8/layout/orgChart1"/>
    <dgm:cxn modelId="{4A8AF4E1-9520-4DAD-BECF-8A50E5926EDC}" type="presParOf" srcId="{BE4B4EA9-977E-4702-B0FB-B02268B57900}" destId="{03C1E81A-AF95-4043-B412-743CF46F086F}" srcOrd="4" destOrd="0" presId="urn:microsoft.com/office/officeart/2005/8/layout/orgChart1"/>
    <dgm:cxn modelId="{723CBC5B-13E9-4DBE-B096-C4C0F4AF0C7F}" type="presParOf" srcId="{BE4B4EA9-977E-4702-B0FB-B02268B57900}" destId="{E1CE1640-3727-42F8-9B25-A38C222199A2}" srcOrd="5" destOrd="0" presId="urn:microsoft.com/office/officeart/2005/8/layout/orgChart1"/>
    <dgm:cxn modelId="{49042994-E71F-4CE3-B1E7-B4B14953F902}" type="presParOf" srcId="{E1CE1640-3727-42F8-9B25-A38C222199A2}" destId="{1864FD4B-D042-48BF-A520-671F4A916C56}" srcOrd="0" destOrd="0" presId="urn:microsoft.com/office/officeart/2005/8/layout/orgChart1"/>
    <dgm:cxn modelId="{09DFD263-ABBF-45A3-9258-F85CFA2C1EFD}" type="presParOf" srcId="{1864FD4B-D042-48BF-A520-671F4A916C56}" destId="{D574FC6D-6CC5-439D-9A44-6906C5CEA6DA}" srcOrd="0" destOrd="0" presId="urn:microsoft.com/office/officeart/2005/8/layout/orgChart1"/>
    <dgm:cxn modelId="{7F24101B-EB5A-4EB9-BF72-8BC080FFCEA2}" type="presParOf" srcId="{1864FD4B-D042-48BF-A520-671F4A916C56}" destId="{035D31E3-33B2-4F08-928D-4FE8CE7DF432}" srcOrd="1" destOrd="0" presId="urn:microsoft.com/office/officeart/2005/8/layout/orgChart1"/>
    <dgm:cxn modelId="{AFFFC987-7064-43D0-9206-E8C084FB2E61}" type="presParOf" srcId="{E1CE1640-3727-42F8-9B25-A38C222199A2}" destId="{E801AC8B-0FC2-46A8-A774-5F0B3F077424}" srcOrd="1" destOrd="0" presId="urn:microsoft.com/office/officeart/2005/8/layout/orgChart1"/>
    <dgm:cxn modelId="{6ED2AB85-0261-42E5-8EB7-40AADEB15A06}" type="presParOf" srcId="{E801AC8B-0FC2-46A8-A774-5F0B3F077424}" destId="{AB8A9580-E32D-42E7-B3A4-CDCF2A97E159}" srcOrd="0" destOrd="0" presId="urn:microsoft.com/office/officeart/2005/8/layout/orgChart1"/>
    <dgm:cxn modelId="{5D50704C-D200-46B1-BBA4-6D3D18D8831C}" type="presParOf" srcId="{E801AC8B-0FC2-46A8-A774-5F0B3F077424}" destId="{DC622EDA-1CD6-49C5-B325-9DB3A53C8519}" srcOrd="1" destOrd="0" presId="urn:microsoft.com/office/officeart/2005/8/layout/orgChart1"/>
    <dgm:cxn modelId="{D1F09301-B857-47C2-A025-72970062566B}" type="presParOf" srcId="{DC622EDA-1CD6-49C5-B325-9DB3A53C8519}" destId="{B8188096-61CB-4A58-A3EE-A947A8FA494A}" srcOrd="0" destOrd="0" presId="urn:microsoft.com/office/officeart/2005/8/layout/orgChart1"/>
    <dgm:cxn modelId="{B6A95E9D-0BC0-4259-B2DA-03C5046B4A94}" type="presParOf" srcId="{B8188096-61CB-4A58-A3EE-A947A8FA494A}" destId="{17A0959E-481B-4A44-AB0D-7B83D0B20392}" srcOrd="0" destOrd="0" presId="urn:microsoft.com/office/officeart/2005/8/layout/orgChart1"/>
    <dgm:cxn modelId="{9D5472CB-6084-47C2-91F7-03729DBA587D}" type="presParOf" srcId="{B8188096-61CB-4A58-A3EE-A947A8FA494A}" destId="{C1AD29C2-520A-4DE5-B363-D6F280D5F25A}" srcOrd="1" destOrd="0" presId="urn:microsoft.com/office/officeart/2005/8/layout/orgChart1"/>
    <dgm:cxn modelId="{431A7622-E966-449F-8BBC-33C672A80A07}" type="presParOf" srcId="{DC622EDA-1CD6-49C5-B325-9DB3A53C8519}" destId="{911AEF67-2B8E-49B8-A5B6-359A6FFC63B3}" srcOrd="1" destOrd="0" presId="urn:microsoft.com/office/officeart/2005/8/layout/orgChart1"/>
    <dgm:cxn modelId="{28490C52-641A-4D76-9217-0522DDDDE5CD}" type="presParOf" srcId="{DC622EDA-1CD6-49C5-B325-9DB3A53C8519}" destId="{CDE62E38-5266-457E-93EA-19C89AB0435D}" srcOrd="2" destOrd="0" presId="urn:microsoft.com/office/officeart/2005/8/layout/orgChart1"/>
    <dgm:cxn modelId="{FE47CD7A-C6C6-4876-A190-59134F0706A6}" type="presParOf" srcId="{E1CE1640-3727-42F8-9B25-A38C222199A2}" destId="{45413E72-B098-43C5-A78D-FF649BDFA31B}" srcOrd="2" destOrd="0" presId="urn:microsoft.com/office/officeart/2005/8/layout/orgChart1"/>
    <dgm:cxn modelId="{8A234513-6F44-4505-B44C-5F7F6EF03CA1}" type="presParOf" srcId="{BE4B4EA9-977E-4702-B0FB-B02268B57900}" destId="{86CA7B9C-6B53-49F0-8E34-2373C149B7BE}" srcOrd="6" destOrd="0" presId="urn:microsoft.com/office/officeart/2005/8/layout/orgChart1"/>
    <dgm:cxn modelId="{E6E2BEA3-2B2B-4770-AF40-E73CED3B1AA2}" type="presParOf" srcId="{BE4B4EA9-977E-4702-B0FB-B02268B57900}" destId="{A23099BE-10B1-4C2D-BCB8-6807ECD9BBA2}" srcOrd="7" destOrd="0" presId="urn:microsoft.com/office/officeart/2005/8/layout/orgChart1"/>
    <dgm:cxn modelId="{901E7DCC-AE15-4EF1-B10F-5BA3990EF324}" type="presParOf" srcId="{A23099BE-10B1-4C2D-BCB8-6807ECD9BBA2}" destId="{64C9620A-5C3A-400C-BDAE-BCC35CB794C6}" srcOrd="0" destOrd="0" presId="urn:microsoft.com/office/officeart/2005/8/layout/orgChart1"/>
    <dgm:cxn modelId="{900735EB-75DF-46D1-B573-529559B1271A}" type="presParOf" srcId="{64C9620A-5C3A-400C-BDAE-BCC35CB794C6}" destId="{5F843E82-3DFC-4C51-A7FE-49E0B821D6F8}" srcOrd="0" destOrd="0" presId="urn:microsoft.com/office/officeart/2005/8/layout/orgChart1"/>
    <dgm:cxn modelId="{3A9FE7D4-A827-460A-BC12-BA38263A1A56}" type="presParOf" srcId="{64C9620A-5C3A-400C-BDAE-BCC35CB794C6}" destId="{05D41F66-4E64-4437-BF53-2FCF8D9F1DC5}" srcOrd="1" destOrd="0" presId="urn:microsoft.com/office/officeart/2005/8/layout/orgChart1"/>
    <dgm:cxn modelId="{B0A206F9-11F0-478B-9986-0AE7A6DD90A5}" type="presParOf" srcId="{A23099BE-10B1-4C2D-BCB8-6807ECD9BBA2}" destId="{CEB215FE-C319-4892-96E9-3B9514EE3F57}" srcOrd="1" destOrd="0" presId="urn:microsoft.com/office/officeart/2005/8/layout/orgChart1"/>
    <dgm:cxn modelId="{A6569F18-7687-4EEC-8890-45ACE40E22CA}" type="presParOf" srcId="{CEB215FE-C319-4892-96E9-3B9514EE3F57}" destId="{880EE601-6A5D-4C0C-AD64-39F2FB8393A3}" srcOrd="0" destOrd="0" presId="urn:microsoft.com/office/officeart/2005/8/layout/orgChart1"/>
    <dgm:cxn modelId="{78D47D28-3084-402D-94B6-199F39E751B7}" type="presParOf" srcId="{CEB215FE-C319-4892-96E9-3B9514EE3F57}" destId="{A8BCFDA3-62B7-49F5-8B04-3DA6F6567079}" srcOrd="1" destOrd="0" presId="urn:microsoft.com/office/officeart/2005/8/layout/orgChart1"/>
    <dgm:cxn modelId="{5A007AF6-4494-46B2-8D3C-1BFB67D75EA7}" type="presParOf" srcId="{A8BCFDA3-62B7-49F5-8B04-3DA6F6567079}" destId="{295DBEB4-7E98-4D8D-9F7D-C26E80C62E1E}" srcOrd="0" destOrd="0" presId="urn:microsoft.com/office/officeart/2005/8/layout/orgChart1"/>
    <dgm:cxn modelId="{99E355F8-3F3D-46E6-A0BB-61D32CDDFEE2}" type="presParOf" srcId="{295DBEB4-7E98-4D8D-9F7D-C26E80C62E1E}" destId="{152586DF-B1B9-42A8-ACD6-86F54F35080F}" srcOrd="0" destOrd="0" presId="urn:microsoft.com/office/officeart/2005/8/layout/orgChart1"/>
    <dgm:cxn modelId="{441E8D27-F39B-4109-A46C-C551DD4E2175}" type="presParOf" srcId="{295DBEB4-7E98-4D8D-9F7D-C26E80C62E1E}" destId="{1EBDD1F5-F727-4E5E-B3C1-0B2E9FD3A22C}" srcOrd="1" destOrd="0" presId="urn:microsoft.com/office/officeart/2005/8/layout/orgChart1"/>
    <dgm:cxn modelId="{6B8D9954-8BB8-405E-9F07-0222A024C389}" type="presParOf" srcId="{A8BCFDA3-62B7-49F5-8B04-3DA6F6567079}" destId="{CB81090F-D835-4719-92AE-58E70B8ECCAA}" srcOrd="1" destOrd="0" presId="urn:microsoft.com/office/officeart/2005/8/layout/orgChart1"/>
    <dgm:cxn modelId="{62AD1B2B-3164-42D8-8D38-203D0C5D10A3}" type="presParOf" srcId="{A8BCFDA3-62B7-49F5-8B04-3DA6F6567079}" destId="{0816BC49-5A19-4BDC-9BE7-B7B4E72C17E4}" srcOrd="2" destOrd="0" presId="urn:microsoft.com/office/officeart/2005/8/layout/orgChart1"/>
    <dgm:cxn modelId="{45AA826A-5B1F-4A04-8D20-6D757EC92617}" type="presParOf" srcId="{A23099BE-10B1-4C2D-BCB8-6807ECD9BBA2}" destId="{57DD7FFF-9A55-4840-B579-A73DDBF95589}" srcOrd="2" destOrd="0" presId="urn:microsoft.com/office/officeart/2005/8/layout/orgChart1"/>
    <dgm:cxn modelId="{D088B417-E20D-4A9E-904B-08C14DB4117D}" type="presParOf" srcId="{1B5BB0B0-8114-48E6-B207-ACE831767963}" destId="{4E11C0C4-9B1E-4E50-B9BE-27DD43D028D6}"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284EB-7772-42F0-861E-045E3403DF1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984A3D8-8029-469D-AC63-A0103B9644C0}">
      <dgm:prSet phldrT="[Text]"/>
      <dgm:spPr>
        <a:solidFill>
          <a:srgbClr val="008899"/>
        </a:solidFill>
      </dgm:spPr>
      <dgm:t>
        <a:bodyPr/>
        <a:lstStyle/>
        <a:p>
          <a:r>
            <a:rPr lang="en-US" dirty="0" smtClean="0"/>
            <a:t>Declaration</a:t>
          </a:r>
          <a:endParaRPr lang="en-US" dirty="0"/>
        </a:p>
      </dgm:t>
    </dgm:pt>
    <dgm:pt modelId="{158A967A-9B23-41C1-B11F-C0EBE3FA0E24}" type="parTrans" cxnId="{E043647F-8F38-4051-A865-226A34DF5A2A}">
      <dgm:prSet/>
      <dgm:spPr/>
      <dgm:t>
        <a:bodyPr/>
        <a:lstStyle/>
        <a:p>
          <a:endParaRPr lang="en-US"/>
        </a:p>
      </dgm:t>
    </dgm:pt>
    <dgm:pt modelId="{842C0F76-28DD-4A79-9C68-B905D821C593}" type="sibTrans" cxnId="{E043647F-8F38-4051-A865-226A34DF5A2A}">
      <dgm:prSet/>
      <dgm:spPr/>
      <dgm:t>
        <a:bodyPr/>
        <a:lstStyle/>
        <a:p>
          <a:endParaRPr lang="en-US"/>
        </a:p>
      </dgm:t>
    </dgm:pt>
    <dgm:pt modelId="{AF925E71-0BE1-40A1-9616-6348591F2B8E}">
      <dgm:prSet phldrT="[Text]"/>
      <dgm:spPr/>
      <dgm:t>
        <a:bodyPr/>
        <a:lstStyle/>
        <a:p>
          <a:r>
            <a:rPr lang="en-US" dirty="0" smtClean="0"/>
            <a:t>Variable existence</a:t>
          </a:r>
          <a:endParaRPr lang="en-US" dirty="0"/>
        </a:p>
      </dgm:t>
    </dgm:pt>
    <dgm:pt modelId="{B6437663-24C1-46C5-8E8D-B8F0E8E1E425}" type="parTrans" cxnId="{61684C6B-6C6F-438B-8274-C4EE27DAB518}">
      <dgm:prSet/>
      <dgm:spPr/>
      <dgm:t>
        <a:bodyPr/>
        <a:lstStyle/>
        <a:p>
          <a:endParaRPr lang="en-US"/>
        </a:p>
      </dgm:t>
    </dgm:pt>
    <dgm:pt modelId="{8E8ECBDC-D743-41F9-AEFF-5EB25B5C7DB2}" type="sibTrans" cxnId="{61684C6B-6C6F-438B-8274-C4EE27DAB518}">
      <dgm:prSet/>
      <dgm:spPr/>
      <dgm:t>
        <a:bodyPr/>
        <a:lstStyle/>
        <a:p>
          <a:endParaRPr lang="en-US"/>
        </a:p>
      </dgm:t>
    </dgm:pt>
    <dgm:pt modelId="{8ADAC2BB-44DE-4B84-960C-822087BC80E4}">
      <dgm:prSet phldrT="[Text]"/>
      <dgm:spPr>
        <a:solidFill>
          <a:srgbClr val="008899"/>
        </a:solidFill>
      </dgm:spPr>
      <dgm:t>
        <a:bodyPr/>
        <a:lstStyle/>
        <a:p>
          <a:r>
            <a:rPr lang="en-US" dirty="0" smtClean="0"/>
            <a:t>Initialization</a:t>
          </a:r>
          <a:endParaRPr lang="en-US" dirty="0"/>
        </a:p>
      </dgm:t>
    </dgm:pt>
    <dgm:pt modelId="{AA187E09-64EA-4537-BF11-EBDF41471D63}" type="parTrans" cxnId="{6DE6C39F-F213-4C72-9360-13DFD290A11C}">
      <dgm:prSet/>
      <dgm:spPr/>
      <dgm:t>
        <a:bodyPr/>
        <a:lstStyle/>
        <a:p>
          <a:endParaRPr lang="en-US"/>
        </a:p>
      </dgm:t>
    </dgm:pt>
    <dgm:pt modelId="{1C9D93AD-CDCE-487A-B34D-999212122859}" type="sibTrans" cxnId="{6DE6C39F-F213-4C72-9360-13DFD290A11C}">
      <dgm:prSet/>
      <dgm:spPr/>
      <dgm:t>
        <a:bodyPr/>
        <a:lstStyle/>
        <a:p>
          <a:endParaRPr lang="en-US"/>
        </a:p>
      </dgm:t>
    </dgm:pt>
    <dgm:pt modelId="{CE6711B1-1A85-4634-B3B9-7551149C5483}">
      <dgm:prSet phldrT="[Text]"/>
      <dgm:spPr/>
      <dgm:t>
        <a:bodyPr/>
        <a:lstStyle/>
        <a:p>
          <a:r>
            <a:rPr lang="en-US" dirty="0" smtClean="0"/>
            <a:t>Variable starting value</a:t>
          </a:r>
          <a:endParaRPr lang="en-US" dirty="0"/>
        </a:p>
      </dgm:t>
    </dgm:pt>
    <dgm:pt modelId="{3BBAE487-66C8-48A2-8F9A-AF0BB5DCFB80}" type="parTrans" cxnId="{97C4EFE4-A4FE-457B-9F71-9181EB75B699}">
      <dgm:prSet/>
      <dgm:spPr/>
      <dgm:t>
        <a:bodyPr/>
        <a:lstStyle/>
        <a:p>
          <a:endParaRPr lang="en-US"/>
        </a:p>
      </dgm:t>
    </dgm:pt>
    <dgm:pt modelId="{4447DB27-914C-4CA4-8610-01AD8B058CE4}" type="sibTrans" cxnId="{97C4EFE4-A4FE-457B-9F71-9181EB75B699}">
      <dgm:prSet/>
      <dgm:spPr/>
      <dgm:t>
        <a:bodyPr/>
        <a:lstStyle/>
        <a:p>
          <a:endParaRPr lang="en-US"/>
        </a:p>
      </dgm:t>
    </dgm:pt>
    <dgm:pt modelId="{334A0BD1-B6FF-461D-8EE4-FCC7FABA94C7}">
      <dgm:prSet phldrT="[Text]"/>
      <dgm:spPr>
        <a:solidFill>
          <a:srgbClr val="008899"/>
        </a:solidFill>
      </dgm:spPr>
      <dgm:t>
        <a:bodyPr/>
        <a:lstStyle/>
        <a:p>
          <a:r>
            <a:rPr lang="en-US" dirty="0" smtClean="0"/>
            <a:t>Assignment</a:t>
          </a:r>
          <a:endParaRPr lang="en-US" dirty="0"/>
        </a:p>
      </dgm:t>
    </dgm:pt>
    <dgm:pt modelId="{78C39418-52C9-4E0D-80E3-3F94A5F942D3}" type="parTrans" cxnId="{F9966B23-634D-441E-851A-FFA05D55DC62}">
      <dgm:prSet/>
      <dgm:spPr/>
      <dgm:t>
        <a:bodyPr/>
        <a:lstStyle/>
        <a:p>
          <a:endParaRPr lang="en-US"/>
        </a:p>
      </dgm:t>
    </dgm:pt>
    <dgm:pt modelId="{1D0A5A6B-7EAC-4C40-87AE-60239C2492EE}" type="sibTrans" cxnId="{F9966B23-634D-441E-851A-FFA05D55DC62}">
      <dgm:prSet/>
      <dgm:spPr/>
      <dgm:t>
        <a:bodyPr/>
        <a:lstStyle/>
        <a:p>
          <a:endParaRPr lang="en-US"/>
        </a:p>
      </dgm:t>
    </dgm:pt>
    <dgm:pt modelId="{FC7BEB8A-78E4-4D8F-88C6-655DC5106F6C}">
      <dgm:prSet phldrT="[Text]"/>
      <dgm:spPr/>
      <dgm:t>
        <a:bodyPr/>
        <a:lstStyle/>
        <a:p>
          <a:r>
            <a:rPr lang="en-US" dirty="0" smtClean="0"/>
            <a:t>Variable values throughout the program</a:t>
          </a:r>
          <a:endParaRPr lang="en-US" dirty="0"/>
        </a:p>
      </dgm:t>
    </dgm:pt>
    <dgm:pt modelId="{B0164D0C-B7BC-487E-9EF9-897252C601B8}" type="parTrans" cxnId="{B08C814E-824E-460C-A0CE-CE28149434F5}">
      <dgm:prSet/>
      <dgm:spPr/>
      <dgm:t>
        <a:bodyPr/>
        <a:lstStyle/>
        <a:p>
          <a:endParaRPr lang="en-US"/>
        </a:p>
      </dgm:t>
    </dgm:pt>
    <dgm:pt modelId="{CAFDDE20-4F3D-4DE2-A1C0-0E85D28EA6E9}" type="sibTrans" cxnId="{B08C814E-824E-460C-A0CE-CE28149434F5}">
      <dgm:prSet/>
      <dgm:spPr/>
      <dgm:t>
        <a:bodyPr/>
        <a:lstStyle/>
        <a:p>
          <a:endParaRPr lang="en-US"/>
        </a:p>
      </dgm:t>
    </dgm:pt>
    <dgm:pt modelId="{874F5449-FDFE-4DC0-8146-45DDB4237D7A}" type="pres">
      <dgm:prSet presAssocID="{594284EB-7772-42F0-861E-045E3403DF19}" presName="Name0" presStyleCnt="0">
        <dgm:presLayoutVars>
          <dgm:dir/>
          <dgm:animLvl val="lvl"/>
          <dgm:resizeHandles val="exact"/>
        </dgm:presLayoutVars>
      </dgm:prSet>
      <dgm:spPr/>
      <dgm:t>
        <a:bodyPr/>
        <a:lstStyle/>
        <a:p>
          <a:endParaRPr lang="en-US"/>
        </a:p>
      </dgm:t>
    </dgm:pt>
    <dgm:pt modelId="{85B5D92C-7F80-4BB3-B7A9-05FC0622870C}" type="pres">
      <dgm:prSet presAssocID="{4984A3D8-8029-469D-AC63-A0103B9644C0}" presName="linNode" presStyleCnt="0"/>
      <dgm:spPr/>
    </dgm:pt>
    <dgm:pt modelId="{90AAEAB9-0ED1-4B1B-8138-541F68BDA7D9}" type="pres">
      <dgm:prSet presAssocID="{4984A3D8-8029-469D-AC63-A0103B9644C0}" presName="parentText" presStyleLbl="node1" presStyleIdx="0" presStyleCnt="3">
        <dgm:presLayoutVars>
          <dgm:chMax val="1"/>
          <dgm:bulletEnabled val="1"/>
        </dgm:presLayoutVars>
      </dgm:prSet>
      <dgm:spPr/>
      <dgm:t>
        <a:bodyPr/>
        <a:lstStyle/>
        <a:p>
          <a:endParaRPr lang="en-US"/>
        </a:p>
      </dgm:t>
    </dgm:pt>
    <dgm:pt modelId="{2B06D6F0-D6A7-41A6-A663-E016FFF78420}" type="pres">
      <dgm:prSet presAssocID="{4984A3D8-8029-469D-AC63-A0103B9644C0}" presName="descendantText" presStyleLbl="alignAccFollowNode1" presStyleIdx="0" presStyleCnt="3">
        <dgm:presLayoutVars>
          <dgm:bulletEnabled val="1"/>
        </dgm:presLayoutVars>
      </dgm:prSet>
      <dgm:spPr/>
      <dgm:t>
        <a:bodyPr/>
        <a:lstStyle/>
        <a:p>
          <a:endParaRPr lang="en-US"/>
        </a:p>
      </dgm:t>
    </dgm:pt>
    <dgm:pt modelId="{3A00912F-A8B1-4E75-B272-1488EBF2CE35}" type="pres">
      <dgm:prSet presAssocID="{842C0F76-28DD-4A79-9C68-B905D821C593}" presName="sp" presStyleCnt="0"/>
      <dgm:spPr/>
    </dgm:pt>
    <dgm:pt modelId="{32EBF846-0F7B-47D4-9BB1-4192373FC4BB}" type="pres">
      <dgm:prSet presAssocID="{8ADAC2BB-44DE-4B84-960C-822087BC80E4}" presName="linNode" presStyleCnt="0"/>
      <dgm:spPr/>
    </dgm:pt>
    <dgm:pt modelId="{B67DA809-4731-4CFE-8CC0-82D984F57DE7}" type="pres">
      <dgm:prSet presAssocID="{8ADAC2BB-44DE-4B84-960C-822087BC80E4}" presName="parentText" presStyleLbl="node1" presStyleIdx="1" presStyleCnt="3">
        <dgm:presLayoutVars>
          <dgm:chMax val="1"/>
          <dgm:bulletEnabled val="1"/>
        </dgm:presLayoutVars>
      </dgm:prSet>
      <dgm:spPr/>
      <dgm:t>
        <a:bodyPr/>
        <a:lstStyle/>
        <a:p>
          <a:endParaRPr lang="en-US"/>
        </a:p>
      </dgm:t>
    </dgm:pt>
    <dgm:pt modelId="{9FAB68CA-AA47-4AFD-8FB6-431CFBD78A24}" type="pres">
      <dgm:prSet presAssocID="{8ADAC2BB-44DE-4B84-960C-822087BC80E4}" presName="descendantText" presStyleLbl="alignAccFollowNode1" presStyleIdx="1" presStyleCnt="3">
        <dgm:presLayoutVars>
          <dgm:bulletEnabled val="1"/>
        </dgm:presLayoutVars>
      </dgm:prSet>
      <dgm:spPr/>
      <dgm:t>
        <a:bodyPr/>
        <a:lstStyle/>
        <a:p>
          <a:endParaRPr lang="en-US"/>
        </a:p>
      </dgm:t>
    </dgm:pt>
    <dgm:pt modelId="{0C9647FF-1F33-46FE-8866-3AEA058266C7}" type="pres">
      <dgm:prSet presAssocID="{1C9D93AD-CDCE-487A-B34D-999212122859}" presName="sp" presStyleCnt="0"/>
      <dgm:spPr/>
    </dgm:pt>
    <dgm:pt modelId="{2CA5562B-77FE-4B42-9955-691177316F11}" type="pres">
      <dgm:prSet presAssocID="{334A0BD1-B6FF-461D-8EE4-FCC7FABA94C7}" presName="linNode" presStyleCnt="0"/>
      <dgm:spPr/>
    </dgm:pt>
    <dgm:pt modelId="{C3AF332D-FAAC-4A67-95AC-74859BD364AD}" type="pres">
      <dgm:prSet presAssocID="{334A0BD1-B6FF-461D-8EE4-FCC7FABA94C7}" presName="parentText" presStyleLbl="node1" presStyleIdx="2" presStyleCnt="3">
        <dgm:presLayoutVars>
          <dgm:chMax val="1"/>
          <dgm:bulletEnabled val="1"/>
        </dgm:presLayoutVars>
      </dgm:prSet>
      <dgm:spPr/>
      <dgm:t>
        <a:bodyPr/>
        <a:lstStyle/>
        <a:p>
          <a:endParaRPr lang="en-US"/>
        </a:p>
      </dgm:t>
    </dgm:pt>
    <dgm:pt modelId="{2312EA47-7B48-4266-B345-32E60BB2559C}" type="pres">
      <dgm:prSet presAssocID="{334A0BD1-B6FF-461D-8EE4-FCC7FABA94C7}" presName="descendantText" presStyleLbl="alignAccFollowNode1" presStyleIdx="2" presStyleCnt="3">
        <dgm:presLayoutVars>
          <dgm:bulletEnabled val="1"/>
        </dgm:presLayoutVars>
      </dgm:prSet>
      <dgm:spPr/>
      <dgm:t>
        <a:bodyPr/>
        <a:lstStyle/>
        <a:p>
          <a:endParaRPr lang="en-US"/>
        </a:p>
      </dgm:t>
    </dgm:pt>
  </dgm:ptLst>
  <dgm:cxnLst>
    <dgm:cxn modelId="{3521472F-7C0A-48AC-B6AE-A23E27B133D7}" type="presOf" srcId="{4984A3D8-8029-469D-AC63-A0103B9644C0}" destId="{90AAEAB9-0ED1-4B1B-8138-541F68BDA7D9}" srcOrd="0" destOrd="0" presId="urn:microsoft.com/office/officeart/2005/8/layout/vList5"/>
    <dgm:cxn modelId="{B08C814E-824E-460C-A0CE-CE28149434F5}" srcId="{334A0BD1-B6FF-461D-8EE4-FCC7FABA94C7}" destId="{FC7BEB8A-78E4-4D8F-88C6-655DC5106F6C}" srcOrd="0" destOrd="0" parTransId="{B0164D0C-B7BC-487E-9EF9-897252C601B8}" sibTransId="{CAFDDE20-4F3D-4DE2-A1C0-0E85D28EA6E9}"/>
    <dgm:cxn modelId="{6A00E036-F436-49D0-A80D-9498ADC4E89F}" type="presOf" srcId="{FC7BEB8A-78E4-4D8F-88C6-655DC5106F6C}" destId="{2312EA47-7B48-4266-B345-32E60BB2559C}" srcOrd="0" destOrd="0" presId="urn:microsoft.com/office/officeart/2005/8/layout/vList5"/>
    <dgm:cxn modelId="{97C4EFE4-A4FE-457B-9F71-9181EB75B699}" srcId="{8ADAC2BB-44DE-4B84-960C-822087BC80E4}" destId="{CE6711B1-1A85-4634-B3B9-7551149C5483}" srcOrd="0" destOrd="0" parTransId="{3BBAE487-66C8-48A2-8F9A-AF0BB5DCFB80}" sibTransId="{4447DB27-914C-4CA4-8610-01AD8B058CE4}"/>
    <dgm:cxn modelId="{F9966B23-634D-441E-851A-FFA05D55DC62}" srcId="{594284EB-7772-42F0-861E-045E3403DF19}" destId="{334A0BD1-B6FF-461D-8EE4-FCC7FABA94C7}" srcOrd="2" destOrd="0" parTransId="{78C39418-52C9-4E0D-80E3-3F94A5F942D3}" sibTransId="{1D0A5A6B-7EAC-4C40-87AE-60239C2492EE}"/>
    <dgm:cxn modelId="{01ABEBCC-463D-46B6-B9DB-52999E32FAC2}" type="presOf" srcId="{8ADAC2BB-44DE-4B84-960C-822087BC80E4}" destId="{B67DA809-4731-4CFE-8CC0-82D984F57DE7}" srcOrd="0" destOrd="0" presId="urn:microsoft.com/office/officeart/2005/8/layout/vList5"/>
    <dgm:cxn modelId="{61684C6B-6C6F-438B-8274-C4EE27DAB518}" srcId="{4984A3D8-8029-469D-AC63-A0103B9644C0}" destId="{AF925E71-0BE1-40A1-9616-6348591F2B8E}" srcOrd="0" destOrd="0" parTransId="{B6437663-24C1-46C5-8E8D-B8F0E8E1E425}" sibTransId="{8E8ECBDC-D743-41F9-AEFF-5EB25B5C7DB2}"/>
    <dgm:cxn modelId="{448481AC-FB6D-40D2-B168-7E029BA79E0C}" type="presOf" srcId="{AF925E71-0BE1-40A1-9616-6348591F2B8E}" destId="{2B06D6F0-D6A7-41A6-A663-E016FFF78420}" srcOrd="0" destOrd="0" presId="urn:microsoft.com/office/officeart/2005/8/layout/vList5"/>
    <dgm:cxn modelId="{6DE6C39F-F213-4C72-9360-13DFD290A11C}" srcId="{594284EB-7772-42F0-861E-045E3403DF19}" destId="{8ADAC2BB-44DE-4B84-960C-822087BC80E4}" srcOrd="1" destOrd="0" parTransId="{AA187E09-64EA-4537-BF11-EBDF41471D63}" sibTransId="{1C9D93AD-CDCE-487A-B34D-999212122859}"/>
    <dgm:cxn modelId="{2AC5D65F-C2E6-420E-902F-D81157F2675B}" type="presOf" srcId="{334A0BD1-B6FF-461D-8EE4-FCC7FABA94C7}" destId="{C3AF332D-FAAC-4A67-95AC-74859BD364AD}" srcOrd="0" destOrd="0" presId="urn:microsoft.com/office/officeart/2005/8/layout/vList5"/>
    <dgm:cxn modelId="{F381E778-4473-4E86-9B8E-6DFCF228EB77}" type="presOf" srcId="{CE6711B1-1A85-4634-B3B9-7551149C5483}" destId="{9FAB68CA-AA47-4AFD-8FB6-431CFBD78A24}" srcOrd="0" destOrd="0" presId="urn:microsoft.com/office/officeart/2005/8/layout/vList5"/>
    <dgm:cxn modelId="{E043647F-8F38-4051-A865-226A34DF5A2A}" srcId="{594284EB-7772-42F0-861E-045E3403DF19}" destId="{4984A3D8-8029-469D-AC63-A0103B9644C0}" srcOrd="0" destOrd="0" parTransId="{158A967A-9B23-41C1-B11F-C0EBE3FA0E24}" sibTransId="{842C0F76-28DD-4A79-9C68-B905D821C593}"/>
    <dgm:cxn modelId="{FDF1775B-E9A8-4331-B154-C48FA9EA3DBC}" type="presOf" srcId="{594284EB-7772-42F0-861E-045E3403DF19}" destId="{874F5449-FDFE-4DC0-8146-45DDB4237D7A}" srcOrd="0" destOrd="0" presId="urn:microsoft.com/office/officeart/2005/8/layout/vList5"/>
    <dgm:cxn modelId="{11A96FC7-5871-4D25-9863-EB84FE76F29D}" type="presParOf" srcId="{874F5449-FDFE-4DC0-8146-45DDB4237D7A}" destId="{85B5D92C-7F80-4BB3-B7A9-05FC0622870C}" srcOrd="0" destOrd="0" presId="urn:microsoft.com/office/officeart/2005/8/layout/vList5"/>
    <dgm:cxn modelId="{D18A70D6-2252-41AC-8BEB-F43FA2146B17}" type="presParOf" srcId="{85B5D92C-7F80-4BB3-B7A9-05FC0622870C}" destId="{90AAEAB9-0ED1-4B1B-8138-541F68BDA7D9}" srcOrd="0" destOrd="0" presId="urn:microsoft.com/office/officeart/2005/8/layout/vList5"/>
    <dgm:cxn modelId="{9A0923DB-C339-4095-9444-695813E70FF9}" type="presParOf" srcId="{85B5D92C-7F80-4BB3-B7A9-05FC0622870C}" destId="{2B06D6F0-D6A7-41A6-A663-E016FFF78420}" srcOrd="1" destOrd="0" presId="urn:microsoft.com/office/officeart/2005/8/layout/vList5"/>
    <dgm:cxn modelId="{43A3EC1A-EFFF-4E7A-A4BE-470A8824D2AF}" type="presParOf" srcId="{874F5449-FDFE-4DC0-8146-45DDB4237D7A}" destId="{3A00912F-A8B1-4E75-B272-1488EBF2CE35}" srcOrd="1" destOrd="0" presId="urn:microsoft.com/office/officeart/2005/8/layout/vList5"/>
    <dgm:cxn modelId="{7E9E1D95-50C0-49A5-9B5D-E9A29344B490}" type="presParOf" srcId="{874F5449-FDFE-4DC0-8146-45DDB4237D7A}" destId="{32EBF846-0F7B-47D4-9BB1-4192373FC4BB}" srcOrd="2" destOrd="0" presId="urn:microsoft.com/office/officeart/2005/8/layout/vList5"/>
    <dgm:cxn modelId="{AEF2A8D5-7E59-4F59-A058-365D94835C8F}" type="presParOf" srcId="{32EBF846-0F7B-47D4-9BB1-4192373FC4BB}" destId="{B67DA809-4731-4CFE-8CC0-82D984F57DE7}" srcOrd="0" destOrd="0" presId="urn:microsoft.com/office/officeart/2005/8/layout/vList5"/>
    <dgm:cxn modelId="{3CEF82AC-4AE7-482F-A1CF-F9D814B15BBE}" type="presParOf" srcId="{32EBF846-0F7B-47D4-9BB1-4192373FC4BB}" destId="{9FAB68CA-AA47-4AFD-8FB6-431CFBD78A24}" srcOrd="1" destOrd="0" presId="urn:microsoft.com/office/officeart/2005/8/layout/vList5"/>
    <dgm:cxn modelId="{537663C4-0C4C-4565-90C1-920095B8C705}" type="presParOf" srcId="{874F5449-FDFE-4DC0-8146-45DDB4237D7A}" destId="{0C9647FF-1F33-46FE-8866-3AEA058266C7}" srcOrd="3" destOrd="0" presId="urn:microsoft.com/office/officeart/2005/8/layout/vList5"/>
    <dgm:cxn modelId="{E045B4C5-3168-4755-9015-06A4450CC285}" type="presParOf" srcId="{874F5449-FDFE-4DC0-8146-45DDB4237D7A}" destId="{2CA5562B-77FE-4B42-9955-691177316F11}" srcOrd="4" destOrd="0" presId="urn:microsoft.com/office/officeart/2005/8/layout/vList5"/>
    <dgm:cxn modelId="{68329109-FE2C-4C6D-B553-6FF8F2951416}" type="presParOf" srcId="{2CA5562B-77FE-4B42-9955-691177316F11}" destId="{C3AF332D-FAAC-4A67-95AC-74859BD364AD}" srcOrd="0" destOrd="0" presId="urn:microsoft.com/office/officeart/2005/8/layout/vList5"/>
    <dgm:cxn modelId="{92041FB4-ED82-47DD-83C7-D9E064BA8659}" type="presParOf" srcId="{2CA5562B-77FE-4B42-9955-691177316F11}" destId="{2312EA47-7B48-4266-B345-32E60BB2559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EE601-6A5D-4C0C-AD64-39F2FB8393A3}">
      <dsp:nvSpPr>
        <dsp:cNvPr id="0" name=""/>
        <dsp:cNvSpPr/>
      </dsp:nvSpPr>
      <dsp:spPr>
        <a:xfrm>
          <a:off x="5443397" y="1517133"/>
          <a:ext cx="187845" cy="576058"/>
        </a:xfrm>
        <a:custGeom>
          <a:avLst/>
          <a:gdLst/>
          <a:ahLst/>
          <a:cxnLst/>
          <a:rect l="0" t="0" r="0" b="0"/>
          <a:pathLst>
            <a:path>
              <a:moveTo>
                <a:pt x="0" y="0"/>
              </a:moveTo>
              <a:lnTo>
                <a:pt x="0" y="576058"/>
              </a:lnTo>
              <a:lnTo>
                <a:pt x="187845" y="57605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6CA7B9C-6B53-49F0-8E34-2373C149B7BE}">
      <dsp:nvSpPr>
        <dsp:cNvPr id="0" name=""/>
        <dsp:cNvSpPr/>
      </dsp:nvSpPr>
      <dsp:spPr>
        <a:xfrm>
          <a:off x="3671391" y="627999"/>
          <a:ext cx="2272926" cy="262983"/>
        </a:xfrm>
        <a:custGeom>
          <a:avLst/>
          <a:gdLst/>
          <a:ahLst/>
          <a:cxnLst/>
          <a:rect l="0" t="0" r="0" b="0"/>
          <a:pathLst>
            <a:path>
              <a:moveTo>
                <a:pt x="0" y="0"/>
              </a:moveTo>
              <a:lnTo>
                <a:pt x="0" y="131491"/>
              </a:lnTo>
              <a:lnTo>
                <a:pt x="2272926" y="131491"/>
              </a:lnTo>
              <a:lnTo>
                <a:pt x="2272926" y="262983"/>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AB8A9580-E32D-42E7-B3A4-CDCF2A97E159}">
      <dsp:nvSpPr>
        <dsp:cNvPr id="0" name=""/>
        <dsp:cNvSpPr/>
      </dsp:nvSpPr>
      <dsp:spPr>
        <a:xfrm>
          <a:off x="3928113" y="1517133"/>
          <a:ext cx="187845" cy="576058"/>
        </a:xfrm>
        <a:custGeom>
          <a:avLst/>
          <a:gdLst/>
          <a:ahLst/>
          <a:cxnLst/>
          <a:rect l="0" t="0" r="0" b="0"/>
          <a:pathLst>
            <a:path>
              <a:moveTo>
                <a:pt x="0" y="0"/>
              </a:moveTo>
              <a:lnTo>
                <a:pt x="0" y="576058"/>
              </a:lnTo>
              <a:lnTo>
                <a:pt x="187845" y="57605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3C1E81A-AF95-4043-B412-743CF46F086F}">
      <dsp:nvSpPr>
        <dsp:cNvPr id="0" name=""/>
        <dsp:cNvSpPr/>
      </dsp:nvSpPr>
      <dsp:spPr>
        <a:xfrm>
          <a:off x="3671391" y="627999"/>
          <a:ext cx="757642" cy="262983"/>
        </a:xfrm>
        <a:custGeom>
          <a:avLst/>
          <a:gdLst/>
          <a:ahLst/>
          <a:cxnLst/>
          <a:rect l="0" t="0" r="0" b="0"/>
          <a:pathLst>
            <a:path>
              <a:moveTo>
                <a:pt x="0" y="0"/>
              </a:moveTo>
              <a:lnTo>
                <a:pt x="0" y="131491"/>
              </a:lnTo>
              <a:lnTo>
                <a:pt x="757642" y="131491"/>
              </a:lnTo>
              <a:lnTo>
                <a:pt x="757642" y="262983"/>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E4772563-9E03-453C-9C67-27DC1CED004F}">
      <dsp:nvSpPr>
        <dsp:cNvPr id="0" name=""/>
        <dsp:cNvSpPr/>
      </dsp:nvSpPr>
      <dsp:spPr>
        <a:xfrm>
          <a:off x="2412829" y="1517133"/>
          <a:ext cx="187845" cy="1465192"/>
        </a:xfrm>
        <a:custGeom>
          <a:avLst/>
          <a:gdLst/>
          <a:ahLst/>
          <a:cxnLst/>
          <a:rect l="0" t="0" r="0" b="0"/>
          <a:pathLst>
            <a:path>
              <a:moveTo>
                <a:pt x="0" y="0"/>
              </a:moveTo>
              <a:lnTo>
                <a:pt x="0" y="1465192"/>
              </a:lnTo>
              <a:lnTo>
                <a:pt x="187845" y="1465192"/>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FEBA3EF8-8A60-4483-B98C-6A37EAC3B284}">
      <dsp:nvSpPr>
        <dsp:cNvPr id="0" name=""/>
        <dsp:cNvSpPr/>
      </dsp:nvSpPr>
      <dsp:spPr>
        <a:xfrm>
          <a:off x="2412829" y="1517133"/>
          <a:ext cx="187845" cy="576058"/>
        </a:xfrm>
        <a:custGeom>
          <a:avLst/>
          <a:gdLst/>
          <a:ahLst/>
          <a:cxnLst/>
          <a:rect l="0" t="0" r="0" b="0"/>
          <a:pathLst>
            <a:path>
              <a:moveTo>
                <a:pt x="0" y="0"/>
              </a:moveTo>
              <a:lnTo>
                <a:pt x="0" y="576058"/>
              </a:lnTo>
              <a:lnTo>
                <a:pt x="187845" y="57605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AFF21A7-6CE1-4BC9-A01E-AEC4E8945D78}">
      <dsp:nvSpPr>
        <dsp:cNvPr id="0" name=""/>
        <dsp:cNvSpPr/>
      </dsp:nvSpPr>
      <dsp:spPr>
        <a:xfrm>
          <a:off x="2913749" y="627999"/>
          <a:ext cx="757642" cy="262983"/>
        </a:xfrm>
        <a:custGeom>
          <a:avLst/>
          <a:gdLst/>
          <a:ahLst/>
          <a:cxnLst/>
          <a:rect l="0" t="0" r="0" b="0"/>
          <a:pathLst>
            <a:path>
              <a:moveTo>
                <a:pt x="757642" y="0"/>
              </a:moveTo>
              <a:lnTo>
                <a:pt x="757642" y="131491"/>
              </a:lnTo>
              <a:lnTo>
                <a:pt x="0" y="131491"/>
              </a:lnTo>
              <a:lnTo>
                <a:pt x="0" y="262983"/>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B94B136-36BD-4B4E-A12A-AA324EA41E1D}">
      <dsp:nvSpPr>
        <dsp:cNvPr id="0" name=""/>
        <dsp:cNvSpPr/>
      </dsp:nvSpPr>
      <dsp:spPr>
        <a:xfrm>
          <a:off x="897544" y="1517133"/>
          <a:ext cx="187845" cy="3243459"/>
        </a:xfrm>
        <a:custGeom>
          <a:avLst/>
          <a:gdLst/>
          <a:ahLst/>
          <a:cxnLst/>
          <a:rect l="0" t="0" r="0" b="0"/>
          <a:pathLst>
            <a:path>
              <a:moveTo>
                <a:pt x="0" y="0"/>
              </a:moveTo>
              <a:lnTo>
                <a:pt x="0" y="3243459"/>
              </a:lnTo>
              <a:lnTo>
                <a:pt x="187845" y="324345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39B1AD5-6059-46AD-8252-92B22B354B50}">
      <dsp:nvSpPr>
        <dsp:cNvPr id="0" name=""/>
        <dsp:cNvSpPr/>
      </dsp:nvSpPr>
      <dsp:spPr>
        <a:xfrm>
          <a:off x="897544" y="1517133"/>
          <a:ext cx="187845" cy="2354326"/>
        </a:xfrm>
        <a:custGeom>
          <a:avLst/>
          <a:gdLst/>
          <a:ahLst/>
          <a:cxnLst/>
          <a:rect l="0" t="0" r="0" b="0"/>
          <a:pathLst>
            <a:path>
              <a:moveTo>
                <a:pt x="0" y="0"/>
              </a:moveTo>
              <a:lnTo>
                <a:pt x="0" y="2354326"/>
              </a:lnTo>
              <a:lnTo>
                <a:pt x="187845" y="2354326"/>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AF305A49-5666-43C5-83C1-F13F73B22E98}">
      <dsp:nvSpPr>
        <dsp:cNvPr id="0" name=""/>
        <dsp:cNvSpPr/>
      </dsp:nvSpPr>
      <dsp:spPr>
        <a:xfrm>
          <a:off x="897544" y="1517133"/>
          <a:ext cx="187845" cy="1465192"/>
        </a:xfrm>
        <a:custGeom>
          <a:avLst/>
          <a:gdLst/>
          <a:ahLst/>
          <a:cxnLst/>
          <a:rect l="0" t="0" r="0" b="0"/>
          <a:pathLst>
            <a:path>
              <a:moveTo>
                <a:pt x="0" y="0"/>
              </a:moveTo>
              <a:lnTo>
                <a:pt x="0" y="1465192"/>
              </a:lnTo>
              <a:lnTo>
                <a:pt x="187845" y="1465192"/>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92770C3-D3D3-4B9C-B8B1-CA394FD3CBE8}">
      <dsp:nvSpPr>
        <dsp:cNvPr id="0" name=""/>
        <dsp:cNvSpPr/>
      </dsp:nvSpPr>
      <dsp:spPr>
        <a:xfrm>
          <a:off x="897544" y="1517133"/>
          <a:ext cx="187845" cy="576058"/>
        </a:xfrm>
        <a:custGeom>
          <a:avLst/>
          <a:gdLst/>
          <a:ahLst/>
          <a:cxnLst/>
          <a:rect l="0" t="0" r="0" b="0"/>
          <a:pathLst>
            <a:path>
              <a:moveTo>
                <a:pt x="0" y="0"/>
              </a:moveTo>
              <a:lnTo>
                <a:pt x="0" y="576058"/>
              </a:lnTo>
              <a:lnTo>
                <a:pt x="187845" y="57605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CF3A4CB-74C9-4D30-B882-2B02CC683CAD}">
      <dsp:nvSpPr>
        <dsp:cNvPr id="0" name=""/>
        <dsp:cNvSpPr/>
      </dsp:nvSpPr>
      <dsp:spPr>
        <a:xfrm>
          <a:off x="1398465" y="627999"/>
          <a:ext cx="2272926" cy="262983"/>
        </a:xfrm>
        <a:custGeom>
          <a:avLst/>
          <a:gdLst/>
          <a:ahLst/>
          <a:cxnLst/>
          <a:rect l="0" t="0" r="0" b="0"/>
          <a:pathLst>
            <a:path>
              <a:moveTo>
                <a:pt x="2272926" y="0"/>
              </a:moveTo>
              <a:lnTo>
                <a:pt x="2272926" y="131491"/>
              </a:lnTo>
              <a:lnTo>
                <a:pt x="0" y="131491"/>
              </a:lnTo>
              <a:lnTo>
                <a:pt x="0" y="262983"/>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41B050E-425A-4400-8FBA-7FD48854B310}">
      <dsp:nvSpPr>
        <dsp:cNvPr id="0" name=""/>
        <dsp:cNvSpPr/>
      </dsp:nvSpPr>
      <dsp:spPr>
        <a:xfrm>
          <a:off x="3045241" y="1849"/>
          <a:ext cx="1252301" cy="626150"/>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bg1"/>
              </a:solidFill>
              <a:latin typeface="Arial" pitchFamily="34" charset="0"/>
              <a:cs typeface="Arial" pitchFamily="34" charset="0"/>
            </a:rPr>
            <a:t>Primitive Data Types</a:t>
          </a:r>
          <a:endParaRPr lang="en-US" sz="1400" kern="1200" dirty="0">
            <a:solidFill>
              <a:schemeClr val="bg1"/>
            </a:solidFill>
            <a:latin typeface="Arial" pitchFamily="34" charset="0"/>
            <a:cs typeface="Arial" pitchFamily="34" charset="0"/>
          </a:endParaRPr>
        </a:p>
      </dsp:txBody>
      <dsp:txXfrm>
        <a:off x="3045241" y="1849"/>
        <a:ext cx="1252301" cy="626150"/>
      </dsp:txXfrm>
    </dsp:sp>
    <dsp:sp modelId="{C40BDCF0-0104-4EF6-84A6-0BE30297C855}">
      <dsp:nvSpPr>
        <dsp:cNvPr id="0" name=""/>
        <dsp:cNvSpPr/>
      </dsp:nvSpPr>
      <dsp:spPr>
        <a:xfrm>
          <a:off x="772314" y="890982"/>
          <a:ext cx="1252301" cy="626150"/>
        </a:xfrm>
        <a:prstGeom prst="rect">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pitchFamily="34" charset="0"/>
              <a:cs typeface="Arial" pitchFamily="34" charset="0"/>
            </a:rPr>
            <a:t>Integers</a:t>
          </a:r>
          <a:endParaRPr lang="en-US" sz="1400" kern="1200" dirty="0">
            <a:latin typeface="Arial" pitchFamily="34" charset="0"/>
            <a:cs typeface="Arial" pitchFamily="34" charset="0"/>
          </a:endParaRPr>
        </a:p>
      </dsp:txBody>
      <dsp:txXfrm>
        <a:off x="772314" y="890982"/>
        <a:ext cx="1252301" cy="626150"/>
      </dsp:txXfrm>
    </dsp:sp>
    <dsp:sp modelId="{AC19C89C-4E15-4387-B6CC-E2AA60141FD2}">
      <dsp:nvSpPr>
        <dsp:cNvPr id="0" name=""/>
        <dsp:cNvSpPr/>
      </dsp:nvSpPr>
      <dsp:spPr>
        <a:xfrm>
          <a:off x="1085389" y="1780116"/>
          <a:ext cx="1252301" cy="626150"/>
        </a:xfrm>
        <a:prstGeom prst="rect">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latin typeface="Arial" pitchFamily="34" charset="0"/>
              <a:cs typeface="Arial" pitchFamily="34" charset="0"/>
            </a:rPr>
            <a:t>byte </a:t>
          </a:r>
          <a:r>
            <a:rPr lang="en-US" sz="1200" kern="1200" dirty="0" smtClean="0">
              <a:latin typeface="Arial" pitchFamily="34" charset="0"/>
              <a:cs typeface="Arial" pitchFamily="34" charset="0"/>
            </a:rPr>
            <a:t>(8 bits)</a:t>
          </a:r>
          <a:endParaRPr lang="en-US" sz="1200" kern="1200" dirty="0">
            <a:latin typeface="Arial" pitchFamily="34" charset="0"/>
            <a:cs typeface="Arial" pitchFamily="34" charset="0"/>
          </a:endParaRPr>
        </a:p>
      </dsp:txBody>
      <dsp:txXfrm>
        <a:off x="1085389" y="1780116"/>
        <a:ext cx="1252301" cy="626150"/>
      </dsp:txXfrm>
    </dsp:sp>
    <dsp:sp modelId="{462947E7-6FB2-4763-8644-A1C7C3AD6564}">
      <dsp:nvSpPr>
        <dsp:cNvPr id="0" name=""/>
        <dsp:cNvSpPr/>
      </dsp:nvSpPr>
      <dsp:spPr>
        <a:xfrm>
          <a:off x="1085389" y="2669250"/>
          <a:ext cx="1252301" cy="626150"/>
        </a:xfrm>
        <a:prstGeom prst="rect">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latin typeface="Arial" pitchFamily="34" charset="0"/>
              <a:cs typeface="Arial" pitchFamily="34" charset="0"/>
            </a:rPr>
            <a:t>short </a:t>
          </a:r>
          <a:r>
            <a:rPr lang="en-US" sz="1200" kern="1200" dirty="0" smtClean="0">
              <a:latin typeface="Arial" pitchFamily="34" charset="0"/>
              <a:cs typeface="Arial" pitchFamily="34" charset="0"/>
            </a:rPr>
            <a:t>(16 bits)</a:t>
          </a:r>
          <a:endParaRPr lang="en-US" sz="1200" kern="1200" dirty="0">
            <a:latin typeface="Arial" pitchFamily="34" charset="0"/>
            <a:cs typeface="Arial" pitchFamily="34" charset="0"/>
          </a:endParaRPr>
        </a:p>
      </dsp:txBody>
      <dsp:txXfrm>
        <a:off x="1085389" y="2669250"/>
        <a:ext cx="1252301" cy="626150"/>
      </dsp:txXfrm>
    </dsp:sp>
    <dsp:sp modelId="{C7700537-ADEF-4943-BFDE-DB5AA2E45D0E}">
      <dsp:nvSpPr>
        <dsp:cNvPr id="0" name=""/>
        <dsp:cNvSpPr/>
      </dsp:nvSpPr>
      <dsp:spPr>
        <a:xfrm>
          <a:off x="1085389" y="3558384"/>
          <a:ext cx="1252301" cy="626150"/>
        </a:xfrm>
        <a:prstGeom prst="rect">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latin typeface="Arial" pitchFamily="34" charset="0"/>
              <a:cs typeface="Arial" pitchFamily="34" charset="0"/>
            </a:rPr>
            <a:t>int </a:t>
          </a:r>
          <a:r>
            <a:rPr lang="en-US" sz="1200" kern="1200" dirty="0" smtClean="0">
              <a:latin typeface="Arial" pitchFamily="34" charset="0"/>
              <a:cs typeface="Arial" pitchFamily="34" charset="0"/>
            </a:rPr>
            <a:t>(32 bits)</a:t>
          </a:r>
          <a:endParaRPr lang="en-US" sz="1200" kern="1200" dirty="0">
            <a:latin typeface="Arial" pitchFamily="34" charset="0"/>
            <a:cs typeface="Arial" pitchFamily="34" charset="0"/>
          </a:endParaRPr>
        </a:p>
      </dsp:txBody>
      <dsp:txXfrm>
        <a:off x="1085389" y="3558384"/>
        <a:ext cx="1252301" cy="626150"/>
      </dsp:txXfrm>
    </dsp:sp>
    <dsp:sp modelId="{6E405640-1668-483B-A5BC-F8563D76A07F}">
      <dsp:nvSpPr>
        <dsp:cNvPr id="0" name=""/>
        <dsp:cNvSpPr/>
      </dsp:nvSpPr>
      <dsp:spPr>
        <a:xfrm>
          <a:off x="1085389" y="4447518"/>
          <a:ext cx="1252301" cy="626150"/>
        </a:xfrm>
        <a:prstGeom prst="rect">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latin typeface="Arial" pitchFamily="34" charset="0"/>
              <a:cs typeface="Arial" pitchFamily="34" charset="0"/>
            </a:rPr>
            <a:t>long </a:t>
          </a:r>
          <a:r>
            <a:rPr lang="en-US" sz="1200" kern="1200" dirty="0" smtClean="0">
              <a:latin typeface="Arial" pitchFamily="34" charset="0"/>
              <a:cs typeface="Arial" pitchFamily="34" charset="0"/>
            </a:rPr>
            <a:t>(64 bits)</a:t>
          </a:r>
          <a:endParaRPr lang="en-US" sz="1200" kern="1200" dirty="0">
            <a:latin typeface="Arial" pitchFamily="34" charset="0"/>
            <a:cs typeface="Arial" pitchFamily="34" charset="0"/>
          </a:endParaRPr>
        </a:p>
      </dsp:txBody>
      <dsp:txXfrm>
        <a:off x="1085389" y="4447518"/>
        <a:ext cx="1252301" cy="626150"/>
      </dsp:txXfrm>
    </dsp:sp>
    <dsp:sp modelId="{720D2E68-21D4-4188-BAEB-821A33109583}">
      <dsp:nvSpPr>
        <dsp:cNvPr id="0" name=""/>
        <dsp:cNvSpPr/>
      </dsp:nvSpPr>
      <dsp:spPr>
        <a:xfrm>
          <a:off x="2287599" y="890982"/>
          <a:ext cx="1252301" cy="626150"/>
        </a:xfrm>
        <a:prstGeom prst="rect">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latin typeface="Arial" pitchFamily="34" charset="0"/>
              <a:cs typeface="Arial" pitchFamily="34" charset="0"/>
            </a:rPr>
            <a:t>Decimals</a:t>
          </a:r>
          <a:r>
            <a:rPr lang="en-US" sz="1400" kern="1200" dirty="0" smtClean="0">
              <a:solidFill>
                <a:schemeClr val="tx2"/>
              </a:solidFill>
            </a:rPr>
            <a:t> </a:t>
          </a:r>
          <a:r>
            <a:rPr lang="en-US" sz="1400" kern="1200" dirty="0" smtClean="0">
              <a:solidFill>
                <a:schemeClr val="tx2"/>
              </a:solidFill>
              <a:latin typeface="Arial" pitchFamily="34" charset="0"/>
              <a:cs typeface="Arial" pitchFamily="34" charset="0"/>
            </a:rPr>
            <a:t>(Floating</a:t>
          </a:r>
          <a:r>
            <a:rPr lang="en-US" sz="1400" kern="1200" dirty="0" smtClean="0">
              <a:solidFill>
                <a:schemeClr val="tx2"/>
              </a:solidFill>
            </a:rPr>
            <a:t> </a:t>
          </a:r>
          <a:r>
            <a:rPr lang="en-US" sz="1400" kern="1200" dirty="0" smtClean="0">
              <a:solidFill>
                <a:schemeClr val="tx2"/>
              </a:solidFill>
              <a:latin typeface="Arial" pitchFamily="34" charset="0"/>
              <a:cs typeface="Arial" pitchFamily="34" charset="0"/>
            </a:rPr>
            <a:t>Point)</a:t>
          </a:r>
          <a:endParaRPr lang="en-US" sz="1400" kern="1200" dirty="0">
            <a:solidFill>
              <a:schemeClr val="tx2"/>
            </a:solidFill>
            <a:latin typeface="Arial" pitchFamily="34" charset="0"/>
            <a:cs typeface="Arial" pitchFamily="34" charset="0"/>
          </a:endParaRPr>
        </a:p>
      </dsp:txBody>
      <dsp:txXfrm>
        <a:off x="2287599" y="890982"/>
        <a:ext cx="1252301" cy="626150"/>
      </dsp:txXfrm>
    </dsp:sp>
    <dsp:sp modelId="{727C896A-7138-4757-9B05-6421B91ABF58}">
      <dsp:nvSpPr>
        <dsp:cNvPr id="0" name=""/>
        <dsp:cNvSpPr/>
      </dsp:nvSpPr>
      <dsp:spPr>
        <a:xfrm>
          <a:off x="2600674" y="1780116"/>
          <a:ext cx="1252301" cy="626150"/>
        </a:xfrm>
        <a:prstGeom prst="rect">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solidFill>
              <a:latin typeface="Arial" pitchFamily="34" charset="0"/>
              <a:cs typeface="Arial" pitchFamily="34" charset="0"/>
            </a:rPr>
            <a:t>float </a:t>
          </a:r>
          <a:r>
            <a:rPr lang="en-US" sz="1200" kern="1200" dirty="0" smtClean="0">
              <a:solidFill>
                <a:schemeClr val="tx2"/>
              </a:solidFill>
              <a:latin typeface="Arial" pitchFamily="34" charset="0"/>
              <a:cs typeface="Arial" pitchFamily="34" charset="0"/>
            </a:rPr>
            <a:t>(32 bits)</a:t>
          </a:r>
          <a:endParaRPr lang="en-US" sz="1200" kern="1200" dirty="0">
            <a:solidFill>
              <a:schemeClr val="tx2"/>
            </a:solidFill>
            <a:latin typeface="Arial" pitchFamily="34" charset="0"/>
            <a:cs typeface="Arial" pitchFamily="34" charset="0"/>
          </a:endParaRPr>
        </a:p>
      </dsp:txBody>
      <dsp:txXfrm>
        <a:off x="2600674" y="1780116"/>
        <a:ext cx="1252301" cy="626150"/>
      </dsp:txXfrm>
    </dsp:sp>
    <dsp:sp modelId="{CEB25710-6581-4779-A4F3-3112EFF01B29}">
      <dsp:nvSpPr>
        <dsp:cNvPr id="0" name=""/>
        <dsp:cNvSpPr/>
      </dsp:nvSpPr>
      <dsp:spPr>
        <a:xfrm>
          <a:off x="2600674" y="2669250"/>
          <a:ext cx="1252301" cy="626150"/>
        </a:xfrm>
        <a:prstGeom prst="rect">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solidFill>
              <a:latin typeface="Arial" pitchFamily="34" charset="0"/>
              <a:cs typeface="Arial" pitchFamily="34" charset="0"/>
            </a:rPr>
            <a:t>double </a:t>
          </a:r>
          <a:r>
            <a:rPr lang="en-US" sz="1200" kern="1200" dirty="0" smtClean="0">
              <a:solidFill>
                <a:schemeClr val="tx2"/>
              </a:solidFill>
              <a:latin typeface="Arial" pitchFamily="34" charset="0"/>
              <a:cs typeface="Arial" pitchFamily="34" charset="0"/>
            </a:rPr>
            <a:t>(64 bits)</a:t>
          </a:r>
          <a:endParaRPr lang="en-US" sz="1200" kern="1200" dirty="0">
            <a:solidFill>
              <a:schemeClr val="tx2"/>
            </a:solidFill>
            <a:latin typeface="Arial" pitchFamily="34" charset="0"/>
            <a:cs typeface="Arial" pitchFamily="34" charset="0"/>
          </a:endParaRPr>
        </a:p>
      </dsp:txBody>
      <dsp:txXfrm>
        <a:off x="2600674" y="2669250"/>
        <a:ext cx="1252301" cy="626150"/>
      </dsp:txXfrm>
    </dsp:sp>
    <dsp:sp modelId="{D574FC6D-6CC5-439D-9A44-6906C5CEA6DA}">
      <dsp:nvSpPr>
        <dsp:cNvPr id="0" name=""/>
        <dsp:cNvSpPr/>
      </dsp:nvSpPr>
      <dsp:spPr>
        <a:xfrm>
          <a:off x="3802883" y="890982"/>
          <a:ext cx="1252301" cy="626150"/>
        </a:xfrm>
        <a:prstGeom prst="rect">
          <a:avLst/>
        </a:prstGeom>
        <a:solidFill>
          <a:schemeClr val="accent5">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latin typeface="Arial" pitchFamily="34" charset="0"/>
              <a:cs typeface="Arial" pitchFamily="34" charset="0"/>
            </a:rPr>
            <a:t>Characters</a:t>
          </a:r>
          <a:endParaRPr lang="en-US" sz="1400" kern="1200" dirty="0">
            <a:solidFill>
              <a:schemeClr val="tx2"/>
            </a:solidFill>
            <a:latin typeface="Arial" pitchFamily="34" charset="0"/>
            <a:cs typeface="Arial" pitchFamily="34" charset="0"/>
          </a:endParaRPr>
        </a:p>
      </dsp:txBody>
      <dsp:txXfrm>
        <a:off x="3802883" y="890982"/>
        <a:ext cx="1252301" cy="626150"/>
      </dsp:txXfrm>
    </dsp:sp>
    <dsp:sp modelId="{17A0959E-481B-4A44-AB0D-7B83D0B20392}">
      <dsp:nvSpPr>
        <dsp:cNvPr id="0" name=""/>
        <dsp:cNvSpPr/>
      </dsp:nvSpPr>
      <dsp:spPr>
        <a:xfrm>
          <a:off x="4115958" y="1780116"/>
          <a:ext cx="1252301" cy="626150"/>
        </a:xfrm>
        <a:prstGeom prst="rect">
          <a:avLst/>
        </a:prstGeom>
        <a:solidFill>
          <a:schemeClr val="accent5">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solidFill>
              <a:latin typeface="Arial" pitchFamily="34" charset="0"/>
              <a:cs typeface="Arial" pitchFamily="34" charset="0"/>
            </a:rPr>
            <a:t>char </a:t>
          </a:r>
          <a:r>
            <a:rPr lang="en-US" sz="1200" kern="1200" dirty="0" smtClean="0">
              <a:solidFill>
                <a:schemeClr val="tx2"/>
              </a:solidFill>
              <a:latin typeface="Arial" pitchFamily="34" charset="0"/>
              <a:cs typeface="Arial" pitchFamily="34" charset="0"/>
            </a:rPr>
            <a:t>(16 bits)</a:t>
          </a:r>
          <a:endParaRPr lang="en-US" sz="1200" kern="1200" dirty="0">
            <a:solidFill>
              <a:schemeClr val="tx2"/>
            </a:solidFill>
            <a:latin typeface="Arial" pitchFamily="34" charset="0"/>
            <a:cs typeface="Arial" pitchFamily="34" charset="0"/>
          </a:endParaRPr>
        </a:p>
      </dsp:txBody>
      <dsp:txXfrm>
        <a:off x="4115958" y="1780116"/>
        <a:ext cx="1252301" cy="626150"/>
      </dsp:txXfrm>
    </dsp:sp>
    <dsp:sp modelId="{5F843E82-3DFC-4C51-A7FE-49E0B821D6F8}">
      <dsp:nvSpPr>
        <dsp:cNvPr id="0" name=""/>
        <dsp:cNvSpPr/>
      </dsp:nvSpPr>
      <dsp:spPr>
        <a:xfrm>
          <a:off x="5318167" y="890982"/>
          <a:ext cx="1252301" cy="626150"/>
        </a:xfrm>
        <a:prstGeom prst="rect">
          <a:avLst/>
        </a:prstGeom>
        <a:solidFill>
          <a:schemeClr val="accent5">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2"/>
              </a:solidFill>
              <a:latin typeface="Arial" pitchFamily="34" charset="0"/>
              <a:cs typeface="Arial" pitchFamily="34" charset="0"/>
            </a:rPr>
            <a:t>True / False (Boolean)</a:t>
          </a:r>
          <a:endParaRPr lang="en-US" sz="1400" kern="1200" dirty="0">
            <a:solidFill>
              <a:schemeClr val="tx2"/>
            </a:solidFill>
            <a:latin typeface="Arial" pitchFamily="34" charset="0"/>
            <a:cs typeface="Arial" pitchFamily="34" charset="0"/>
          </a:endParaRPr>
        </a:p>
      </dsp:txBody>
      <dsp:txXfrm>
        <a:off x="5318167" y="890982"/>
        <a:ext cx="1252301" cy="626150"/>
      </dsp:txXfrm>
    </dsp:sp>
    <dsp:sp modelId="{152586DF-B1B9-42A8-ACD6-86F54F35080F}">
      <dsp:nvSpPr>
        <dsp:cNvPr id="0" name=""/>
        <dsp:cNvSpPr/>
      </dsp:nvSpPr>
      <dsp:spPr>
        <a:xfrm>
          <a:off x="5631243" y="1780116"/>
          <a:ext cx="1252301" cy="626150"/>
        </a:xfrm>
        <a:prstGeom prst="rect">
          <a:avLst/>
        </a:prstGeom>
        <a:solidFill>
          <a:schemeClr val="accent5">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2"/>
              </a:solidFill>
              <a:latin typeface="Arial" pitchFamily="34" charset="0"/>
              <a:cs typeface="Arial" pitchFamily="34" charset="0"/>
            </a:rPr>
            <a:t>boolean </a:t>
          </a:r>
          <a:r>
            <a:rPr lang="en-US" sz="1200" kern="1200" dirty="0" smtClean="0">
              <a:solidFill>
                <a:schemeClr val="tx2"/>
              </a:solidFill>
              <a:latin typeface="Arial" pitchFamily="34" charset="0"/>
              <a:cs typeface="Arial" pitchFamily="34" charset="0"/>
            </a:rPr>
            <a:t>(undefined)</a:t>
          </a:r>
          <a:endParaRPr lang="en-US" sz="1200" kern="1200" dirty="0">
            <a:solidFill>
              <a:schemeClr val="tx2"/>
            </a:solidFill>
            <a:latin typeface="Arial" pitchFamily="34" charset="0"/>
            <a:cs typeface="Arial" pitchFamily="34" charset="0"/>
          </a:endParaRPr>
        </a:p>
      </dsp:txBody>
      <dsp:txXfrm>
        <a:off x="5631243" y="1780116"/>
        <a:ext cx="1252301" cy="626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6D6F0-D6A7-41A6-A663-E016FFF78420}">
      <dsp:nvSpPr>
        <dsp:cNvPr id="0" name=""/>
        <dsp:cNvSpPr/>
      </dsp:nvSpPr>
      <dsp:spPr>
        <a:xfrm rot="5400000">
          <a:off x="3621405" y="-1293891"/>
          <a:ext cx="10477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Variable existence</a:t>
          </a:r>
          <a:endParaRPr lang="en-US" sz="2700" kern="1200" dirty="0"/>
        </a:p>
      </dsp:txBody>
      <dsp:txXfrm rot="-5400000">
        <a:off x="2194561" y="184100"/>
        <a:ext cx="3850293" cy="945456"/>
      </dsp:txXfrm>
    </dsp:sp>
    <dsp:sp modelId="{90AAEAB9-0ED1-4B1B-8138-541F68BDA7D9}">
      <dsp:nvSpPr>
        <dsp:cNvPr id="0" name=""/>
        <dsp:cNvSpPr/>
      </dsp:nvSpPr>
      <dsp:spPr>
        <a:xfrm>
          <a:off x="0" y="1984"/>
          <a:ext cx="2194560" cy="1309687"/>
        </a:xfrm>
        <a:prstGeom prst="roundRect">
          <a:avLst/>
        </a:prstGeom>
        <a:solidFill>
          <a:srgbClr val="0088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Declaration</a:t>
          </a:r>
          <a:endParaRPr lang="en-US" sz="2700" kern="1200" dirty="0"/>
        </a:p>
      </dsp:txBody>
      <dsp:txXfrm>
        <a:off x="63934" y="65918"/>
        <a:ext cx="2066692" cy="1181819"/>
      </dsp:txXfrm>
    </dsp:sp>
    <dsp:sp modelId="{9FAB68CA-AA47-4AFD-8FB6-431CFBD78A24}">
      <dsp:nvSpPr>
        <dsp:cNvPr id="0" name=""/>
        <dsp:cNvSpPr/>
      </dsp:nvSpPr>
      <dsp:spPr>
        <a:xfrm rot="5400000">
          <a:off x="3621405" y="81279"/>
          <a:ext cx="10477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Variable starting value</a:t>
          </a:r>
          <a:endParaRPr lang="en-US" sz="2700" kern="1200" dirty="0"/>
        </a:p>
      </dsp:txBody>
      <dsp:txXfrm rot="-5400000">
        <a:off x="2194561" y="1559271"/>
        <a:ext cx="3850293" cy="945456"/>
      </dsp:txXfrm>
    </dsp:sp>
    <dsp:sp modelId="{B67DA809-4731-4CFE-8CC0-82D984F57DE7}">
      <dsp:nvSpPr>
        <dsp:cNvPr id="0" name=""/>
        <dsp:cNvSpPr/>
      </dsp:nvSpPr>
      <dsp:spPr>
        <a:xfrm>
          <a:off x="0" y="1377156"/>
          <a:ext cx="2194560" cy="1309687"/>
        </a:xfrm>
        <a:prstGeom prst="roundRect">
          <a:avLst/>
        </a:prstGeom>
        <a:solidFill>
          <a:srgbClr val="0088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Initialization</a:t>
          </a:r>
          <a:endParaRPr lang="en-US" sz="2700" kern="1200" dirty="0"/>
        </a:p>
      </dsp:txBody>
      <dsp:txXfrm>
        <a:off x="63934" y="1441090"/>
        <a:ext cx="2066692" cy="1181819"/>
      </dsp:txXfrm>
    </dsp:sp>
    <dsp:sp modelId="{2312EA47-7B48-4266-B345-32E60BB2559C}">
      <dsp:nvSpPr>
        <dsp:cNvPr id="0" name=""/>
        <dsp:cNvSpPr/>
      </dsp:nvSpPr>
      <dsp:spPr>
        <a:xfrm rot="5400000">
          <a:off x="3621405" y="1456451"/>
          <a:ext cx="104775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Variable values throughout the program</a:t>
          </a:r>
          <a:endParaRPr lang="en-US" sz="2700" kern="1200" dirty="0"/>
        </a:p>
      </dsp:txBody>
      <dsp:txXfrm rot="-5400000">
        <a:off x="2194561" y="2934443"/>
        <a:ext cx="3850293" cy="945456"/>
      </dsp:txXfrm>
    </dsp:sp>
    <dsp:sp modelId="{C3AF332D-FAAC-4A67-95AC-74859BD364AD}">
      <dsp:nvSpPr>
        <dsp:cNvPr id="0" name=""/>
        <dsp:cNvSpPr/>
      </dsp:nvSpPr>
      <dsp:spPr>
        <a:xfrm>
          <a:off x="0" y="2752328"/>
          <a:ext cx="2194560" cy="1309687"/>
        </a:xfrm>
        <a:prstGeom prst="roundRect">
          <a:avLst/>
        </a:prstGeom>
        <a:solidFill>
          <a:srgbClr val="0088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en-US" sz="2700" kern="1200" dirty="0" smtClean="0"/>
            <a:t>Assignment</a:t>
          </a:r>
          <a:endParaRPr lang="en-US" sz="2700" kern="1200" dirty="0"/>
        </a:p>
      </dsp:txBody>
      <dsp:txXfrm>
        <a:off x="63934" y="2816262"/>
        <a:ext cx="2066692" cy="11818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ADF 2.0: Java: Java Programming Language </a:t>
            </a:r>
            <a:endParaRPr lang="en-GB"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A839CE2-D19C-410B-8A53-BF317F515392}" type="datetime1">
              <a:rPr lang="en-US" smtClean="0"/>
              <a:pPr/>
              <a:t>1/31/2018</a:t>
            </a:fld>
            <a:endParaRPr lang="en-GB"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12BCC41-E1DB-40D3-A729-C70DFD84C086}" type="slidenum">
              <a:rPr lang="en-GB" smtClean="0"/>
              <a:pPr/>
              <a:t>‹#›</a:t>
            </a:fld>
            <a:endParaRPr lang="en-GB" dirty="0"/>
          </a:p>
        </p:txBody>
      </p:sp>
    </p:spTree>
    <p:extLst>
      <p:ext uri="{BB962C8B-B14F-4D97-AF65-F5344CB8AC3E}">
        <p14:creationId xmlns:p14="http://schemas.microsoft.com/office/powerpoint/2010/main" val="6267361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006443" cy="327095"/>
          </a:xfrm>
          <a:prstGeom prst="rect">
            <a:avLst/>
          </a:prstGeom>
        </p:spPr>
        <p:txBody>
          <a:bodyPr vert="horz" lIns="93177" tIns="46589" rIns="93177" bIns="46589" rtlCol="0"/>
          <a:lstStyle>
            <a:lvl1pPr algn="l">
              <a:defRPr sz="1000">
                <a:latin typeface="Arial" pitchFamily="34" charset="0"/>
                <a:cs typeface="Arial" pitchFamily="34" charset="0"/>
              </a:defRPr>
            </a:lvl1pPr>
          </a:lstStyle>
          <a:p>
            <a:r>
              <a:rPr lang="en-US" dirty="0" smtClean="0"/>
              <a:t>ADF 2.0: Java: Java Programming Language </a:t>
            </a:r>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GB"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000">
                <a:latin typeface="Arial" pitchFamily="34" charset="0"/>
                <a:cs typeface="Arial" pitchFamily="34" charset="0"/>
              </a:defRPr>
            </a:lvl1pPr>
          </a:lstStyle>
          <a:p>
            <a:r>
              <a:rPr lang="en-GB" dirty="0" smtClean="0"/>
              <a:t>Copyright © Accenture 2012</a:t>
            </a:r>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000">
                <a:latin typeface="Arial" pitchFamily="34" charset="0"/>
                <a:cs typeface="Arial" pitchFamily="34" charset="0"/>
              </a:defRPr>
            </a:lvl1pPr>
          </a:lstStyle>
          <a:p>
            <a:fld id="{27CE0CED-C9FC-4C42-8AD7-7E9A6B171AE0}" type="slidenum">
              <a:rPr lang="en-GB" smtClean="0"/>
              <a:pPr/>
              <a:t>‹#›</a:t>
            </a:fld>
            <a:endParaRPr lang="en-GB" dirty="0"/>
          </a:p>
        </p:txBody>
      </p:sp>
      <p:sp>
        <p:nvSpPr>
          <p:cNvPr id="8"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Faculty Notes:</a:t>
            </a:r>
          </a:p>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47834089"/>
      </p:ext>
    </p:extLst>
  </p:cSld>
  <p:clrMap bg1="lt1" tx1="dk1" bg2="lt2" tx2="dk2" accent1="accent1" accent2="accent2" accent3="accent3" accent4="accent4" accent5="accent5" accent6="accent6" hlink="hlink" folHlink="folHlink"/>
  <p:hf dt="0"/>
  <p:notesStyle>
    <a:lvl1pPr marL="85725" indent="-85725" algn="l" defTabSz="914400" rtl="0" eaLnBrk="1" latinLnBrk="0" hangingPunct="1">
      <a:buFontTx/>
      <a:buNone/>
      <a:defRPr sz="1000" b="1" kern="1200" baseline="0">
        <a:solidFill>
          <a:schemeClr val="tx1"/>
        </a:solidFill>
        <a:latin typeface="Arial" pitchFamily="34" charset="0"/>
        <a:ea typeface="+mn-ea"/>
        <a:cs typeface="Arial" pitchFamily="34" charset="0"/>
      </a:defRPr>
    </a:lvl1pPr>
    <a:lvl2pPr marL="0" marR="0" indent="0" algn="l" defTabSz="914400" rtl="0" eaLnBrk="1" fontAlgn="auto" latinLnBrk="0" hangingPunct="1">
      <a:lnSpc>
        <a:spcPct val="100000"/>
      </a:lnSpc>
      <a:spcBef>
        <a:spcPts val="0"/>
      </a:spcBef>
      <a:spcAft>
        <a:spcPts val="0"/>
      </a:spcAft>
      <a:buClrTx/>
      <a:buSzTx/>
      <a:buFontTx/>
      <a:buNone/>
      <a:tabLst/>
      <a:defRPr lang="en-GB" sz="1000" b="0" kern="1200" baseline="0" dirty="0" smtClean="0">
        <a:solidFill>
          <a:schemeClr val="tx1"/>
        </a:solidFill>
        <a:latin typeface="Arial" pitchFamily="34" charset="0"/>
        <a:ea typeface="+mn-ea"/>
        <a:cs typeface="Arial" pitchFamily="34" charset="0"/>
      </a:defRPr>
    </a:lvl2pPr>
    <a:lvl3pPr marL="180975" indent="-95250" algn="l" defTabSz="914400" rtl="0" eaLnBrk="1" latinLnBrk="0" hangingPunct="1">
      <a:buFont typeface="Arial" pitchFamily="34" charset="0"/>
      <a:buChar char="•"/>
      <a:defRPr sz="1000" kern="1200">
        <a:solidFill>
          <a:schemeClr val="tx1"/>
        </a:solidFill>
        <a:latin typeface="Arial" pitchFamily="34" charset="0"/>
        <a:ea typeface="+mn-ea"/>
        <a:cs typeface="Arial" pitchFamily="34" charset="0"/>
      </a:defRPr>
    </a:lvl3pPr>
    <a:lvl4pPr marL="266700" indent="-85725" algn="l" defTabSz="914400" rtl="0" eaLnBrk="1" latinLnBrk="0" hangingPunct="1">
      <a:buFont typeface="Courier New" pitchFamily="49" charset="0"/>
      <a:buChar char="o"/>
      <a:defRPr sz="1000" kern="1200">
        <a:solidFill>
          <a:schemeClr val="tx1"/>
        </a:solidFill>
        <a:latin typeface="Arial" pitchFamily="34" charset="0"/>
        <a:ea typeface="+mn-ea"/>
        <a:cs typeface="Arial" pitchFamily="34" charset="0"/>
      </a:defRPr>
    </a:lvl4pPr>
    <a:lvl5pPr marL="361950" indent="-95250" algn="l" defTabSz="914400" rtl="0" eaLnBrk="1" latinLnBrk="0" hangingPunct="1">
      <a:buFont typeface="Wingdings" pitchFamily="2" charset="2"/>
      <a:buChar char="§"/>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lvl="1" indent="-116472" defTabSz="931774">
              <a:spcBef>
                <a:spcPts val="440"/>
              </a:spcBef>
              <a:defRPr/>
            </a:pPr>
            <a:r>
              <a:rPr lang="en-GB" dirty="0"/>
              <a:t>Review the objectives for the module.</a:t>
            </a:r>
          </a:p>
          <a:p>
            <a:pPr lvl="1" indent="-116472" defTabSz="931774">
              <a:spcBef>
                <a:spcPts val="440"/>
              </a:spcBef>
              <a:defRPr/>
            </a:pPr>
            <a:endParaRPr lang="en-GB" dirty="0" smtClean="0"/>
          </a:p>
          <a:p>
            <a:r>
              <a:rPr lang="en-GB" b="1" dirty="0" smtClean="0"/>
              <a:t>Participant Notes:</a:t>
            </a:r>
          </a:p>
          <a:p>
            <a:pPr lvl="1" indent="-116472">
              <a:spcBef>
                <a:spcPts val="440"/>
              </a:spcBef>
            </a:pPr>
            <a:r>
              <a:rPr lang="en-US" dirty="0"/>
              <a:t>Describe the features of Java programming.</a:t>
            </a:r>
          </a:p>
          <a:p>
            <a:pPr marL="184414" lvl="1" indent="-97060">
              <a:buFont typeface="Arial" pitchFamily="34" charset="0"/>
              <a:buChar char="•"/>
            </a:pPr>
            <a:r>
              <a:rPr lang="en-US" dirty="0"/>
              <a:t>Explain procedural and </a:t>
            </a:r>
            <a:r>
              <a:rPr lang="en-US" dirty="0" smtClean="0"/>
              <a:t>object-oriented </a:t>
            </a:r>
            <a:r>
              <a:rPr lang="en-US" dirty="0"/>
              <a:t>aspects of the Java programming language.</a:t>
            </a:r>
          </a:p>
          <a:p>
            <a:pPr marL="184414" lvl="1" indent="-97060">
              <a:buFont typeface="Arial" pitchFamily="34" charset="0"/>
              <a:buChar char="•"/>
            </a:pPr>
            <a:r>
              <a:rPr lang="en-US" dirty="0"/>
              <a:t>List primitive data types.</a:t>
            </a:r>
          </a:p>
          <a:p>
            <a:pPr marL="184414" lvl="1" indent="-97060">
              <a:buFont typeface="Arial" pitchFamily="34" charset="0"/>
              <a:buChar char="•"/>
            </a:pPr>
            <a:r>
              <a:rPr lang="en-US" dirty="0"/>
              <a:t>Define variables.</a:t>
            </a:r>
          </a:p>
          <a:p>
            <a:pPr marL="184414" lvl="1" indent="-97060">
              <a:buFont typeface="Arial" pitchFamily="34" charset="0"/>
              <a:buChar char="•"/>
            </a:pPr>
            <a:r>
              <a:rPr lang="en-US" dirty="0"/>
              <a:t>Describe how to declare variables and use them.</a:t>
            </a:r>
          </a:p>
          <a:p>
            <a:pPr marL="184414" lvl="1" indent="-97060">
              <a:buFont typeface="Arial" pitchFamily="34" charset="0"/>
              <a:buChar char="•"/>
            </a:pPr>
            <a:r>
              <a:rPr lang="en-US" dirty="0"/>
              <a:t>Explain how to use arithmetic, assignment, </a:t>
            </a:r>
            <a:r>
              <a:rPr lang="en-US" dirty="0" smtClean="0"/>
              <a:t>relational, </a:t>
            </a:r>
            <a:r>
              <a:rPr lang="en-US" dirty="0"/>
              <a:t>and logical operators.</a:t>
            </a:r>
          </a:p>
          <a:p>
            <a:pPr marL="184414" lvl="1" indent="-97060">
              <a:buFont typeface="Arial" pitchFamily="34" charset="0"/>
              <a:buChar char="•"/>
            </a:pPr>
            <a:r>
              <a:rPr lang="en-US" dirty="0"/>
              <a:t>Summarize the use of loops and design constructs including If Else, Switch, While, </a:t>
            </a:r>
            <a:r>
              <a:rPr lang="en-US" dirty="0" smtClean="0"/>
              <a:t>For, </a:t>
            </a:r>
            <a:r>
              <a:rPr lang="en-US" dirty="0"/>
              <a:t>and Do While loop.</a:t>
            </a:r>
          </a:p>
          <a:p>
            <a:pPr marL="184414" lvl="1" indent="-97060">
              <a:buFont typeface="Arial" pitchFamily="34" charset="0"/>
              <a:buChar char="•"/>
            </a:pPr>
            <a:r>
              <a:rPr lang="en-US" dirty="0"/>
              <a:t>Describe the scope of a variable.</a:t>
            </a:r>
          </a:p>
          <a:p>
            <a:pPr marL="184414" lvl="1" indent="-97060">
              <a:buFont typeface="Arial" pitchFamily="34" charset="0"/>
              <a:buChar char="•"/>
            </a:pPr>
            <a:r>
              <a:rPr lang="en-US" dirty="0"/>
              <a:t>Explain how to create a method and define parameter lists and return values.</a:t>
            </a:r>
          </a:p>
          <a:p>
            <a:pPr marL="184414" lvl="1" indent="-97060">
              <a:buFont typeface="Arial" pitchFamily="34" charset="0"/>
              <a:buChar char="•"/>
            </a:pPr>
            <a:r>
              <a:rPr lang="en-US" dirty="0"/>
              <a:t>Describe how </a:t>
            </a:r>
            <a:r>
              <a:rPr lang="en-US" dirty="0" smtClean="0"/>
              <a:t>arrays </a:t>
            </a:r>
            <a:r>
              <a:rPr lang="en-US" dirty="0"/>
              <a:t>can be used in Java to store data.</a:t>
            </a:r>
          </a:p>
          <a:p>
            <a:pPr marL="465887" lvl="1" indent="-232943">
              <a:buFont typeface="Arial" pitchFamily="34" charset="0"/>
              <a:buChar char="–"/>
            </a:pPr>
            <a:endParaRPr lang="en-US"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1</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428748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Faculty Notes:</a:t>
            </a:r>
          </a:p>
          <a:p>
            <a:pPr marL="0" indent="0">
              <a:defRPr/>
            </a:pPr>
            <a:r>
              <a:rPr lang="en-US" b="0" dirty="0" smtClean="0"/>
              <a:t>Present </a:t>
            </a:r>
            <a:r>
              <a:rPr lang="en-US" b="0" dirty="0"/>
              <a:t>the concept of an Object at a </a:t>
            </a:r>
            <a:r>
              <a:rPr lang="en-US" b="0" dirty="0" smtClean="0"/>
              <a:t>HIGH </a:t>
            </a:r>
            <a:r>
              <a:rPr lang="en-US" b="0" dirty="0"/>
              <a:t>level.  </a:t>
            </a:r>
          </a:p>
          <a:p>
            <a:pPr marL="0" indent="0">
              <a:defRPr/>
            </a:pPr>
            <a:r>
              <a:rPr lang="en-US" b="0" dirty="0"/>
              <a:t>It </a:t>
            </a:r>
            <a:r>
              <a:rPr lang="en-US" b="0" dirty="0" smtClean="0"/>
              <a:t>is explored in more </a:t>
            </a:r>
            <a:r>
              <a:rPr lang="en-US" b="0" dirty="0"/>
              <a:t>detail in the Java Programming Classes and Objects </a:t>
            </a:r>
            <a:r>
              <a:rPr lang="en-US" b="0" dirty="0" smtClean="0"/>
              <a:t>module.</a:t>
            </a:r>
          </a:p>
          <a:p>
            <a:pPr marL="0" indent="0">
              <a:defRPr/>
            </a:pPr>
            <a:endParaRPr lang="en-GB" dirty="0"/>
          </a:p>
          <a:p>
            <a:r>
              <a:rPr lang="en-GB" b="1" dirty="0" smtClean="0"/>
              <a:t>Participant Notes:</a:t>
            </a:r>
          </a:p>
          <a:p>
            <a:pPr marL="186355" indent="-93177" defTabSz="931774">
              <a:buFont typeface="Arial" pitchFamily="34" charset="0"/>
              <a:buChar char="•"/>
              <a:defRPr/>
            </a:pPr>
            <a:r>
              <a:rPr lang="en-GB" b="0" dirty="0"/>
              <a:t>Every object has both a form and a function.</a:t>
            </a:r>
          </a:p>
          <a:p>
            <a:pPr marL="186355" indent="-93177" defTabSz="931774">
              <a:buFont typeface="Arial" pitchFamily="34" charset="0"/>
              <a:buChar char="•"/>
              <a:defRPr/>
            </a:pPr>
            <a:r>
              <a:rPr lang="en-GB" b="0" dirty="0"/>
              <a:t>In </a:t>
            </a:r>
            <a:r>
              <a:rPr lang="en-GB" b="0" dirty="0" smtClean="0"/>
              <a:t>object-oriented </a:t>
            </a:r>
            <a:r>
              <a:rPr lang="en-GB" b="0" dirty="0"/>
              <a:t>programming, we call the form of an object its </a:t>
            </a:r>
            <a:r>
              <a:rPr lang="en-GB" dirty="0"/>
              <a:t>State</a:t>
            </a:r>
            <a:r>
              <a:rPr lang="en-GB" b="0" dirty="0"/>
              <a:t> and the function of an object its </a:t>
            </a:r>
            <a:r>
              <a:rPr lang="en-US" dirty="0"/>
              <a:t>Behavior</a:t>
            </a:r>
            <a:r>
              <a:rPr lang="en-GB" b="0" dirty="0"/>
              <a:t>.</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7041958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3719513" cy="2789237"/>
          </a:xfrm>
        </p:spPr>
      </p:sp>
      <p:sp>
        <p:nvSpPr>
          <p:cNvPr id="3" name="Notes Placeholder 2"/>
          <p:cNvSpPr>
            <a:spLocks noGrp="1"/>
          </p:cNvSpPr>
          <p:nvPr>
            <p:ph type="body" idx="1"/>
          </p:nvPr>
        </p:nvSpPr>
        <p:spPr>
          <a:xfrm>
            <a:off x="701040" y="3737928"/>
            <a:ext cx="5608320" cy="5316379"/>
          </a:xfrm>
          <a:prstGeom prst="rect">
            <a:avLst/>
          </a:prstGeom>
        </p:spPr>
        <p:txBody>
          <a:bodyPr>
            <a:normAutofit fontScale="92500" lnSpcReduction="10000"/>
          </a:bodyPr>
          <a:lstStyle/>
          <a:p>
            <a:r>
              <a:rPr lang="en-GB" sz="1100" dirty="0"/>
              <a:t>Faculty Notes: </a:t>
            </a:r>
            <a:endParaRPr lang="en-GB" sz="1100" dirty="0">
              <a:solidFill>
                <a:srgbClr val="FF0000"/>
              </a:solidFill>
            </a:endParaRPr>
          </a:p>
          <a:p>
            <a:pPr lvl="1">
              <a:lnSpc>
                <a:spcPct val="120000"/>
              </a:lnSpc>
              <a:defRPr/>
            </a:pPr>
            <a:r>
              <a:rPr lang="en-GB" sz="1100" dirty="0"/>
              <a:t>The example </a:t>
            </a:r>
            <a:r>
              <a:rPr lang="en-GB" sz="1100" u="sng" dirty="0"/>
              <a:t>moves away from the greet method </a:t>
            </a:r>
            <a:r>
              <a:rPr lang="en-GB" sz="1100" dirty="0"/>
              <a:t>to demonstrate the manipulation of parameter values inside a method </a:t>
            </a:r>
            <a:r>
              <a:rPr lang="en-US" sz="1100" dirty="0"/>
              <a:t>looking at how data can be independently manipulated in the calling (main) program and method.</a:t>
            </a:r>
            <a:endParaRPr lang="en-GB" sz="1100" dirty="0"/>
          </a:p>
          <a:p>
            <a:pPr lvl="1">
              <a:lnSpc>
                <a:spcPct val="120000"/>
              </a:lnSpc>
              <a:spcBef>
                <a:spcPts val="611"/>
              </a:spcBef>
            </a:pPr>
            <a:r>
              <a:rPr lang="en-GB" sz="1100" dirty="0"/>
              <a:t>Briefly review or ask participants to review the key code lines - per the participant notes.</a:t>
            </a:r>
          </a:p>
          <a:p>
            <a:pPr marL="99001" lvl="1" indent="-93177">
              <a:lnSpc>
                <a:spcPct val="110000"/>
              </a:lnSpc>
              <a:buFont typeface="Arial" pitchFamily="34" charset="0"/>
              <a:buChar char="•"/>
            </a:pPr>
            <a:r>
              <a:rPr lang="en-GB" sz="1100" dirty="0"/>
              <a:t>Focus on the values in the calling (main) program and those in the method (incrementBy2).</a:t>
            </a:r>
          </a:p>
          <a:p>
            <a:pPr marL="29118" lvl="1" indent="-116472">
              <a:lnSpc>
                <a:spcPct val="120000"/>
              </a:lnSpc>
              <a:spcBef>
                <a:spcPts val="611"/>
              </a:spcBef>
            </a:pPr>
            <a:endParaRPr lang="en-GB" sz="1100" dirty="0"/>
          </a:p>
          <a:p>
            <a:pPr marL="29118" lvl="1" indent="-116472">
              <a:lnSpc>
                <a:spcPct val="120000"/>
              </a:lnSpc>
              <a:spcBef>
                <a:spcPts val="611"/>
              </a:spcBef>
            </a:pPr>
            <a:r>
              <a:rPr lang="en-GB" sz="1100" dirty="0"/>
              <a:t>Animation on slide: </a:t>
            </a:r>
          </a:p>
          <a:p>
            <a:pPr marL="29118" lvl="1" indent="-116472">
              <a:lnSpc>
                <a:spcPct val="120000"/>
              </a:lnSpc>
            </a:pPr>
            <a:r>
              <a:rPr lang="en-GB" sz="1100" dirty="0"/>
              <a:t>On slide display: The code is displayed.</a:t>
            </a:r>
          </a:p>
          <a:p>
            <a:pPr marL="29118" lvl="1" indent="-116472">
              <a:lnSpc>
                <a:spcPct val="120000"/>
              </a:lnSpc>
            </a:pPr>
            <a:r>
              <a:rPr lang="en-GB" sz="1100" dirty="0"/>
              <a:t>On First click: Lines 7-9 are highlighted by the box.</a:t>
            </a:r>
          </a:p>
          <a:p>
            <a:pPr marL="29118" lvl="1" indent="-116472">
              <a:lnSpc>
                <a:spcPct val="120000"/>
              </a:lnSpc>
            </a:pPr>
            <a:r>
              <a:rPr lang="en-GB" sz="1100" dirty="0"/>
              <a:t>On Second click: The box is removed and lines 16-23 are highlighted by the box.</a:t>
            </a:r>
          </a:p>
          <a:p>
            <a:pPr marL="29118" lvl="1" indent="-116472">
              <a:lnSpc>
                <a:spcPct val="120000"/>
              </a:lnSpc>
            </a:pPr>
            <a:r>
              <a:rPr lang="en-GB" sz="1100" dirty="0"/>
              <a:t>On Third click: The box is removed and lines 11-12 are highlighted by the box.</a:t>
            </a:r>
          </a:p>
          <a:p>
            <a:pPr lvl="1"/>
            <a:endParaRPr lang="en-US" sz="1100" dirty="0"/>
          </a:p>
          <a:p>
            <a:pPr lvl="1">
              <a:defRPr/>
            </a:pPr>
            <a:r>
              <a:rPr lang="en-US" sz="1100" b="1" dirty="0"/>
              <a:t>Participant Notes: </a:t>
            </a:r>
          </a:p>
          <a:p>
            <a:pPr lvl="1">
              <a:lnSpc>
                <a:spcPct val="120000"/>
              </a:lnSpc>
              <a:defRPr/>
            </a:pPr>
            <a:r>
              <a:rPr lang="en-US" sz="1100" dirty="0"/>
              <a:t>The programmer wishes to have two variables (num1 and num2) passed to the method (incrementBy2) for manipulation while keeping the original values intact. </a:t>
            </a:r>
          </a:p>
          <a:p>
            <a:pPr lvl="1">
              <a:lnSpc>
                <a:spcPct val="120000"/>
              </a:lnSpc>
              <a:defRPr/>
            </a:pPr>
            <a:r>
              <a:rPr lang="en-US" sz="1100" dirty="0"/>
              <a:t>The method is responsible for adding a value of two to each of the passed values.</a:t>
            </a:r>
          </a:p>
          <a:p>
            <a:pPr lvl="1">
              <a:lnSpc>
                <a:spcPct val="120000"/>
              </a:lnSpc>
              <a:spcBef>
                <a:spcPts val="611"/>
              </a:spcBef>
              <a:defRPr/>
            </a:pPr>
            <a:r>
              <a:rPr lang="en-US" sz="1100" dirty="0"/>
              <a:t>Calling (main) program:</a:t>
            </a:r>
          </a:p>
          <a:p>
            <a:pPr marL="186355" lvl="1" indent="-93177">
              <a:lnSpc>
                <a:spcPct val="120000"/>
              </a:lnSpc>
              <a:defRPr/>
            </a:pPr>
            <a:r>
              <a:rPr lang="en-US" sz="1100" dirty="0"/>
              <a:t>Lines 7-8 declare the variables num1 and num2 and set their initial values as 4 (num1) and 5 (num2).</a:t>
            </a:r>
          </a:p>
          <a:p>
            <a:pPr marL="186355" lvl="1" indent="-93177">
              <a:lnSpc>
                <a:spcPct val="120000"/>
              </a:lnSpc>
              <a:defRPr/>
            </a:pPr>
            <a:r>
              <a:rPr lang="en-US" sz="1100" dirty="0"/>
              <a:t>Line 9 calls the incrementBy2 method, passing the values of 4 and 5 to the method.</a:t>
            </a:r>
          </a:p>
          <a:p>
            <a:pPr lvl="1">
              <a:lnSpc>
                <a:spcPct val="120000"/>
              </a:lnSpc>
              <a:spcBef>
                <a:spcPts val="611"/>
              </a:spcBef>
              <a:defRPr/>
            </a:pPr>
            <a:r>
              <a:rPr lang="en-US" sz="1100" dirty="0"/>
              <a:t>Called method (incrementBy2):</a:t>
            </a:r>
          </a:p>
          <a:p>
            <a:pPr marL="186355" lvl="1" indent="-93177">
              <a:lnSpc>
                <a:spcPct val="120000"/>
              </a:lnSpc>
              <a:defRPr/>
            </a:pPr>
            <a:r>
              <a:rPr lang="en-US" sz="1100" dirty="0"/>
              <a:t>Lines 16 receives the passed values, as a copy of the original value, into the variables i and j.</a:t>
            </a:r>
          </a:p>
          <a:p>
            <a:pPr marL="186355" lvl="1" indent="-93177">
              <a:lnSpc>
                <a:spcPct val="120000"/>
              </a:lnSpc>
              <a:defRPr/>
            </a:pPr>
            <a:r>
              <a:rPr lang="en-US" sz="1100" dirty="0"/>
              <a:t>Lines 17-18 increment the values of the variables.</a:t>
            </a:r>
          </a:p>
          <a:p>
            <a:pPr marL="186355" lvl="1" indent="-93177">
              <a:lnSpc>
                <a:spcPct val="120000"/>
              </a:lnSpc>
              <a:defRPr/>
            </a:pPr>
            <a:r>
              <a:rPr lang="en-US" sz="1100" dirty="0"/>
              <a:t>Lines 20 and 21 display the incremented values as 6 (i) and 7 (j).</a:t>
            </a:r>
          </a:p>
          <a:p>
            <a:pPr lvl="1">
              <a:lnSpc>
                <a:spcPct val="120000"/>
              </a:lnSpc>
              <a:spcBef>
                <a:spcPts val="611"/>
              </a:spcBef>
              <a:defRPr/>
            </a:pPr>
            <a:r>
              <a:rPr lang="en-US" sz="1100" dirty="0"/>
              <a:t>Calling (main) program:</a:t>
            </a:r>
          </a:p>
          <a:p>
            <a:pPr marL="186355" lvl="1" indent="-93177">
              <a:lnSpc>
                <a:spcPct val="120000"/>
              </a:lnSpc>
              <a:defRPr/>
            </a:pPr>
            <a:r>
              <a:rPr lang="en-US" sz="1100" dirty="0"/>
              <a:t>Lines 11 and 12 display the original (unchanged) values of num1 (4) and num2 (5).</a:t>
            </a:r>
          </a:p>
          <a:p>
            <a:pPr marL="0" indent="0" defTabSz="931774">
              <a:buFont typeface="Arial" pitchFamily="34" charset="0"/>
              <a:buChar char="•"/>
              <a:defRPr/>
            </a:pPr>
            <a:endParaRPr lang="en-US" sz="1100" dirty="0"/>
          </a:p>
          <a:p>
            <a:pPr>
              <a:defRPr/>
            </a:pPr>
            <a:endParaRPr lang="en-US" b="0" dirty="0" smtClean="0"/>
          </a:p>
          <a:p>
            <a:pPr marL="0" indent="-87354"/>
            <a:endParaRPr lang="en-GB" b="0" dirty="0" smtClean="0"/>
          </a:p>
          <a:p>
            <a:pPr marL="271767" lvl="1" indent="-87354">
              <a:buFont typeface="Courier New" pitchFamily="49" charset="0"/>
              <a:buChar char="o"/>
            </a:pPr>
            <a:endParaRPr lang="en-GB" dirty="0" smtClean="0"/>
          </a:p>
          <a:p>
            <a:pPr>
              <a:defRPr/>
            </a:pPr>
            <a:endParaRPr lang="en-US" dirty="0" smtClean="0">
              <a:latin typeface="Arial" pitchFamily="34" charset="0"/>
            </a:endParaRPr>
          </a:p>
          <a:p>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100</a:t>
            </a:fld>
            <a:endParaRPr lang="en-GB" dirty="0"/>
          </a:p>
        </p:txBody>
      </p:sp>
    </p:spTree>
    <p:extLst>
      <p:ext uri="{BB962C8B-B14F-4D97-AF65-F5344CB8AC3E}">
        <p14:creationId xmlns:p14="http://schemas.microsoft.com/office/powerpoint/2010/main" val="13391541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pPr lvl="1"/>
            <a:r>
              <a:rPr lang="en-US" dirty="0" smtClean="0"/>
              <a:t>Describe the method call</a:t>
            </a:r>
            <a:r>
              <a:rPr lang="en-US" baseline="0" dirty="0" smtClean="0"/>
              <a:t> with a simple return value. </a:t>
            </a:r>
          </a:p>
          <a:p>
            <a:pPr lvl="1"/>
            <a:r>
              <a:rPr lang="en-US" baseline="0" dirty="0" smtClean="0"/>
              <a:t>You may wish to write the Java syntax on the white board as a reference for the code sample on the next slide:</a:t>
            </a:r>
          </a:p>
          <a:p>
            <a:pPr marL="186355" lvl="1" indent="93177"/>
            <a:r>
              <a:rPr lang="en-US" baseline="0" dirty="0" smtClean="0"/>
              <a:t>SYNTAX: type name = methodName(parameter);</a:t>
            </a:r>
            <a:endParaRPr lang="en-US" dirty="0" smtClean="0"/>
          </a:p>
          <a:p>
            <a:pPr lvl="1"/>
            <a:r>
              <a:rPr lang="en-US" baseline="0" dirty="0" smtClean="0"/>
              <a:t> </a:t>
            </a:r>
            <a:endParaRPr lang="en-GB" dirty="0" smtClean="0"/>
          </a:p>
          <a:p>
            <a:pPr lvl="1"/>
            <a:r>
              <a:rPr lang="en-GB" b="1" dirty="0" smtClean="0"/>
              <a:t>Participant Notes:</a:t>
            </a:r>
          </a:p>
          <a:p>
            <a:pPr lvl="1"/>
            <a:r>
              <a:rPr lang="en-US" dirty="0" smtClean="0"/>
              <a:t>In the two examples seen thus far, Chef main has passed a task on to the greet method chef. </a:t>
            </a:r>
          </a:p>
          <a:p>
            <a:pPr marL="186355" lvl="1" indent="-93177">
              <a:buFont typeface="Arial" pitchFamily="34" charset="0"/>
              <a:buChar char="•"/>
            </a:pPr>
            <a:r>
              <a:rPr lang="en-US" dirty="0" smtClean="0"/>
              <a:t>Once the greet method chef completed the task there was nothing else Chef main needed to do regarding that task. It was complete.</a:t>
            </a:r>
          </a:p>
          <a:p>
            <a:pPr lvl="1"/>
            <a:r>
              <a:rPr lang="en-US" dirty="0" smtClean="0"/>
              <a:t>In many cases, Chefs and Java programmers need to do additional work using the result of the completed task. </a:t>
            </a:r>
          </a:p>
          <a:p>
            <a:pPr marL="186355" lvl="1" indent="-93177">
              <a:buFont typeface="Arial" pitchFamily="34" charset="0"/>
              <a:buChar char="•"/>
              <a:defRPr/>
            </a:pPr>
            <a:r>
              <a:rPr lang="en-US" baseline="0" dirty="0" smtClean="0"/>
              <a:t>Java allows a program to send the result of the completed task back to the calling program for additional work using something called a return value. </a:t>
            </a:r>
          </a:p>
          <a:p>
            <a:pPr marL="186355" lvl="1" indent="-93177">
              <a:buFont typeface="Arial" pitchFamily="34" charset="0"/>
              <a:buChar char="•"/>
              <a:defRPr/>
            </a:pPr>
            <a:r>
              <a:rPr lang="en-US" dirty="0" smtClean="0"/>
              <a:t>The method declaration must specify the data type for the return value. </a:t>
            </a:r>
          </a:p>
          <a:p>
            <a:pPr marL="270214" lvl="2" indent="-83860">
              <a:buFont typeface="Courier New" pitchFamily="49" charset="0"/>
              <a:buChar char="o"/>
              <a:defRPr/>
            </a:pPr>
            <a:r>
              <a:rPr lang="en-US" dirty="0" smtClean="0"/>
              <a:t>The chef has to tell the method the type of result expected to be sent back after the method is completed.</a:t>
            </a:r>
            <a:endParaRPr lang="en-GB" dirty="0" smtClean="0"/>
          </a:p>
          <a:p>
            <a:pPr marL="186355" lvl="1" indent="-93177">
              <a:buFont typeface="Arial" pitchFamily="34" charset="0"/>
              <a:buChar char="•"/>
              <a:defRPr/>
            </a:pPr>
            <a:r>
              <a:rPr lang="en-US" baseline="0" dirty="0" smtClean="0"/>
              <a:t>The Main program (Chef main) calls the method.</a:t>
            </a:r>
          </a:p>
          <a:p>
            <a:pPr marL="186355" lvl="1" indent="-93177">
              <a:buFont typeface="Arial" pitchFamily="34" charset="0"/>
              <a:buChar char="•"/>
              <a:defRPr/>
            </a:pPr>
            <a:r>
              <a:rPr lang="en-US" baseline="0" dirty="0" smtClean="0"/>
              <a:t>The called method executes a task.</a:t>
            </a:r>
          </a:p>
          <a:p>
            <a:pPr marL="186355" lvl="1" indent="-93177">
              <a:buFont typeface="Arial" pitchFamily="34" charset="0"/>
              <a:buChar char="•"/>
              <a:defRPr/>
            </a:pPr>
            <a:r>
              <a:rPr lang="en-US" baseline="0" dirty="0" smtClean="0"/>
              <a:t>The</a:t>
            </a:r>
            <a:r>
              <a:rPr lang="en-US" dirty="0" smtClean="0"/>
              <a:t> called</a:t>
            </a:r>
            <a:r>
              <a:rPr lang="en-US" baseline="0" dirty="0" smtClean="0"/>
              <a:t> method sends back the result to the calling program (Chef main).</a:t>
            </a:r>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101</a:t>
            </a:fld>
            <a:endParaRPr lang="en-GB" dirty="0"/>
          </a:p>
        </p:txBody>
      </p:sp>
    </p:spTree>
    <p:extLst>
      <p:ext uri="{BB962C8B-B14F-4D97-AF65-F5344CB8AC3E}">
        <p14:creationId xmlns:p14="http://schemas.microsoft.com/office/powerpoint/2010/main" val="16591324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102</a:t>
            </a:fld>
            <a:endParaRPr lang="en-US" dirty="0" smtClean="0">
              <a:latin typeface="Arial" pitchFamily="34" charset="0"/>
            </a:endParaRPr>
          </a:p>
        </p:txBody>
      </p:sp>
      <p:sp>
        <p:nvSpPr>
          <p:cNvPr id="123910" name="Rectangle 4"/>
          <p:cNvSpPr>
            <a:spLocks noGrp="1" noRot="1" noChangeAspect="1" noChangeArrowheads="1" noTextEdit="1"/>
          </p:cNvSpPr>
          <p:nvPr>
            <p:ph type="sldImg"/>
          </p:nvPr>
        </p:nvSpPr>
        <p:spPr>
          <a:ln/>
        </p:spPr>
      </p:sp>
      <p:sp>
        <p:nvSpPr>
          <p:cNvPr id="123911" name="Rectangle 5"/>
          <p:cNvSpPr>
            <a:spLocks noGrp="1" noChangeArrowheads="1"/>
          </p:cNvSpPr>
          <p:nvPr>
            <p:ph type="body" idx="1"/>
          </p:nvPr>
        </p:nvSpPr>
        <p:spPr>
          <a:xfrm>
            <a:off x="701040" y="4415790"/>
            <a:ext cx="5608320" cy="4183380"/>
          </a:xfrm>
          <a:prstGeom prst="rect">
            <a:avLst/>
          </a:prstGeom>
          <a:ln w="9525"/>
        </p:spPr>
        <p:txBody>
          <a:bodyPr/>
          <a:lstStyle/>
          <a:p>
            <a:r>
              <a:rPr lang="en-GB" b="1" dirty="0" smtClean="0"/>
              <a:t>Faculty Notes: </a:t>
            </a:r>
            <a:endParaRPr lang="en-GB" b="1" dirty="0" smtClean="0">
              <a:solidFill>
                <a:srgbClr val="FF0000"/>
              </a:solidFill>
            </a:endParaRPr>
          </a:p>
          <a:p>
            <a:pPr lvl="1"/>
            <a:r>
              <a:rPr lang="en-GB" dirty="0" smtClean="0"/>
              <a:t>Briefly walk through or have participants walk through the highlighted code lines - per the participant notes. </a:t>
            </a:r>
          </a:p>
          <a:p>
            <a:pPr marL="186355" lvl="1" indent="-93177">
              <a:buFont typeface="Arial" pitchFamily="34" charset="0"/>
              <a:buChar char="•"/>
            </a:pPr>
            <a:r>
              <a:rPr lang="en-GB" dirty="0"/>
              <a:t>This is the first of two slides describing return </a:t>
            </a:r>
            <a:r>
              <a:rPr lang="en-GB" dirty="0" smtClean="0"/>
              <a:t>values.</a:t>
            </a:r>
          </a:p>
          <a:p>
            <a:pPr marL="186355" lvl="1" indent="-93177">
              <a:buFont typeface="Arial" pitchFamily="34" charset="0"/>
              <a:buChar char="•"/>
            </a:pPr>
            <a:r>
              <a:rPr lang="en-GB" dirty="0" smtClean="0"/>
              <a:t>The </a:t>
            </a:r>
            <a:r>
              <a:rPr lang="en-GB" dirty="0"/>
              <a:t>second slide looks at the use of the return value by main (lines 5 and 6).</a:t>
            </a:r>
          </a:p>
          <a:p>
            <a:pPr marL="186355" lvl="1" indent="-93177"/>
            <a:endParaRPr lang="en-GB" dirty="0"/>
          </a:p>
          <a:p>
            <a:pPr lvl="1"/>
            <a:r>
              <a:rPr lang="en-GB" dirty="0" smtClean="0"/>
              <a:t>Animation on slide</a:t>
            </a:r>
          </a:p>
          <a:p>
            <a:pPr lvl="1"/>
            <a:r>
              <a:rPr lang="en-GB" dirty="0" smtClean="0"/>
              <a:t>On display: </a:t>
            </a:r>
          </a:p>
          <a:p>
            <a:pPr marL="186355" lvl="1" indent="-93177">
              <a:buFont typeface="Arial" pitchFamily="34" charset="0"/>
              <a:buChar char="•"/>
            </a:pPr>
            <a:r>
              <a:rPr lang="en-GB" dirty="0" smtClean="0"/>
              <a:t>The </a:t>
            </a:r>
            <a:r>
              <a:rPr lang="en-GB" dirty="0"/>
              <a:t>slide </a:t>
            </a:r>
            <a:r>
              <a:rPr lang="en-GB" dirty="0" smtClean="0"/>
              <a:t>displays </a:t>
            </a:r>
            <a:r>
              <a:rPr lang="en-GB" dirty="0"/>
              <a:t>greet (Java </a:t>
            </a:r>
            <a:r>
              <a:rPr lang="en-GB" dirty="0" smtClean="0"/>
              <a:t>Teacher) with additional </a:t>
            </a:r>
            <a:r>
              <a:rPr lang="en-GB" dirty="0"/>
              <a:t>code</a:t>
            </a:r>
            <a:r>
              <a:rPr lang="en-GB" dirty="0" smtClean="0"/>
              <a:t>.</a:t>
            </a:r>
          </a:p>
          <a:p>
            <a:pPr marL="186355" lvl="1" indent="-93177">
              <a:buFont typeface="Arial" pitchFamily="34" charset="0"/>
              <a:buChar char="•"/>
            </a:pPr>
            <a:r>
              <a:rPr lang="en-GB" dirty="0" smtClean="0"/>
              <a:t>Line 5 is highlighted.</a:t>
            </a:r>
            <a:endParaRPr lang="en-GB" dirty="0"/>
          </a:p>
          <a:p>
            <a:pPr marL="99001" lvl="1" indent="-93177"/>
            <a:r>
              <a:rPr lang="en-GB" dirty="0" smtClean="0"/>
              <a:t>On click:  The box is removed from line 5 and moves to highlight lines 11 and 12.</a:t>
            </a:r>
          </a:p>
          <a:p>
            <a:pPr marL="0" indent="0" defTabSz="931774">
              <a:defRPr/>
            </a:pPr>
            <a:endParaRPr lang="en-US" dirty="0" smtClean="0"/>
          </a:p>
          <a:p>
            <a:pPr>
              <a:defRPr/>
            </a:pPr>
            <a:r>
              <a:rPr lang="en-US" b="1" dirty="0" smtClean="0"/>
              <a:t>Participant Notes: </a:t>
            </a:r>
            <a:endParaRPr lang="en-US" dirty="0" smtClean="0"/>
          </a:p>
          <a:p>
            <a:pPr lvl="1">
              <a:defRPr/>
            </a:pPr>
            <a:r>
              <a:rPr lang="en-US" dirty="0" smtClean="0"/>
              <a:t>The programmer has decided to have the greet method only do </a:t>
            </a:r>
            <a:r>
              <a:rPr lang="en-US" u="sng" dirty="0" smtClean="0"/>
              <a:t>part</a:t>
            </a:r>
            <a:r>
              <a:rPr lang="en-US" dirty="0" smtClean="0"/>
              <a:t> of the work. </a:t>
            </a:r>
          </a:p>
          <a:p>
            <a:pPr lvl="1">
              <a:defRPr/>
            </a:pPr>
            <a:r>
              <a:rPr lang="en-US" dirty="0" smtClean="0"/>
              <a:t>The main program will do the rest.</a:t>
            </a:r>
          </a:p>
          <a:p>
            <a:pPr marL="186355" lvl="1" indent="-93177">
              <a:buFont typeface="Arial" pitchFamily="34" charset="0"/>
              <a:buChar char="•"/>
            </a:pPr>
            <a:r>
              <a:rPr lang="en-GB" baseline="0" dirty="0" smtClean="0"/>
              <a:t>The greet() method now sends the result back for use by the main program.</a:t>
            </a:r>
          </a:p>
          <a:p>
            <a:pPr marL="182861" lvl="1" indent="-83860">
              <a:buFont typeface="Courier New" pitchFamily="49" charset="0"/>
              <a:buChar char="o"/>
            </a:pPr>
            <a:r>
              <a:rPr lang="en-GB" i="1" dirty="0" smtClean="0"/>
              <a:t>return</a:t>
            </a:r>
            <a:r>
              <a:rPr lang="en-GB" dirty="0" smtClean="0"/>
              <a:t> is a Java keyword used to send information back to the calling program.</a:t>
            </a:r>
          </a:p>
          <a:p>
            <a:pPr marL="186355" lvl="1" indent="-93177">
              <a:buFont typeface="Arial" pitchFamily="34" charset="0"/>
              <a:buChar char="•"/>
            </a:pPr>
            <a:r>
              <a:rPr lang="en-GB" baseline="0" dirty="0" smtClean="0"/>
              <a:t>Line 5, the method call, has changed to an </a:t>
            </a:r>
            <a:r>
              <a:rPr lang="en-GB" u="sng" baseline="0" dirty="0" smtClean="0"/>
              <a:t>assignment statement</a:t>
            </a:r>
            <a:r>
              <a:rPr lang="en-GB" baseline="0" dirty="0" smtClean="0"/>
              <a:t> passing the information to the greet method.</a:t>
            </a:r>
          </a:p>
          <a:p>
            <a:pPr marL="186355" lvl="1" indent="-93177">
              <a:buFont typeface="Arial" pitchFamily="34" charset="0"/>
              <a:buChar char="•"/>
            </a:pPr>
            <a:r>
              <a:rPr lang="en-GB" baseline="0" dirty="0" smtClean="0"/>
              <a:t>In line 11 the greet</a:t>
            </a:r>
            <a:r>
              <a:rPr lang="en-GB" dirty="0" smtClean="0"/>
              <a:t> method</a:t>
            </a:r>
            <a:r>
              <a:rPr lang="en-GB" baseline="0" dirty="0" smtClean="0"/>
              <a:t> takes the passed parameter and places it into somePerson, as before, but does not display the greeting message. </a:t>
            </a:r>
          </a:p>
          <a:p>
            <a:pPr marL="270214" lvl="1" indent="-83860">
              <a:buFont typeface="Courier New" pitchFamily="49" charset="0"/>
              <a:buChar char="o"/>
            </a:pPr>
            <a:r>
              <a:rPr lang="en-GB" dirty="0"/>
              <a:t>T</a:t>
            </a:r>
            <a:r>
              <a:rPr lang="en-GB" dirty="0" smtClean="0"/>
              <a:t>he newly composed message is put in a variable called greetMsg.</a:t>
            </a:r>
          </a:p>
          <a:p>
            <a:pPr marL="186355" lvl="1" indent="-93177">
              <a:buFont typeface="Arial" pitchFamily="34" charset="0"/>
              <a:buChar char="•"/>
            </a:pPr>
            <a:r>
              <a:rPr lang="en-GB" dirty="0" smtClean="0"/>
              <a:t>In line 12 the greet method sends the composed message back to the calling (main) program. </a:t>
            </a:r>
          </a:p>
          <a:p>
            <a:endParaRPr lang="en-GB" i="1" dirty="0" smtClean="0"/>
          </a:p>
          <a:p>
            <a:endParaRPr lang="en-GB" dirty="0" smtClean="0"/>
          </a:p>
          <a:p>
            <a:endParaRPr lang="en-US" dirty="0" smtClean="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67217807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103</a:t>
            </a:fld>
            <a:endParaRPr lang="en-US" dirty="0" smtClean="0">
              <a:latin typeface="Arial" pitchFamily="34" charset="0"/>
            </a:endParaRPr>
          </a:p>
        </p:txBody>
      </p:sp>
      <p:sp>
        <p:nvSpPr>
          <p:cNvPr id="123910" name="Rectangle 4"/>
          <p:cNvSpPr>
            <a:spLocks noGrp="1" noRot="1" noChangeAspect="1" noChangeArrowheads="1" noTextEdit="1"/>
          </p:cNvSpPr>
          <p:nvPr>
            <p:ph type="sldImg"/>
          </p:nvPr>
        </p:nvSpPr>
        <p:spPr>
          <a:ln/>
        </p:spPr>
      </p:sp>
      <p:sp>
        <p:nvSpPr>
          <p:cNvPr id="123911" name="Rectangle 5"/>
          <p:cNvSpPr>
            <a:spLocks noGrp="1" noChangeArrowheads="1"/>
          </p:cNvSpPr>
          <p:nvPr>
            <p:ph type="body" idx="1"/>
          </p:nvPr>
        </p:nvSpPr>
        <p:spPr>
          <a:xfrm>
            <a:off x="701040" y="4415790"/>
            <a:ext cx="5608320" cy="4183380"/>
          </a:xfrm>
          <a:prstGeom prst="rect">
            <a:avLst/>
          </a:prstGeom>
          <a:ln w="9525"/>
        </p:spPr>
        <p:txBody>
          <a:bodyPr/>
          <a:lstStyle/>
          <a:p>
            <a:r>
              <a:rPr lang="en-GB" b="1" dirty="0" smtClean="0"/>
              <a:t>Faculty Notes: </a:t>
            </a:r>
            <a:endParaRPr lang="en-GB" b="1" dirty="0" smtClean="0">
              <a:solidFill>
                <a:srgbClr val="FF0000"/>
              </a:solidFill>
            </a:endParaRPr>
          </a:p>
          <a:p>
            <a:pPr lvl="1"/>
            <a:r>
              <a:rPr lang="en-GB" dirty="0"/>
              <a:t>Briefly walk through or have participants walk through the highlighted code lines - per the participant </a:t>
            </a:r>
            <a:r>
              <a:rPr lang="en-GB" dirty="0" smtClean="0"/>
              <a:t>notes</a:t>
            </a:r>
          </a:p>
          <a:p>
            <a:pPr lvl="1"/>
            <a:endParaRPr lang="en-US" dirty="0" smtClean="0"/>
          </a:p>
          <a:p>
            <a:pPr>
              <a:defRPr/>
            </a:pPr>
            <a:r>
              <a:rPr lang="en-US" b="1" dirty="0" smtClean="0"/>
              <a:t>Participant Notes: </a:t>
            </a:r>
            <a:endParaRPr lang="en-US" dirty="0" smtClean="0"/>
          </a:p>
          <a:p>
            <a:pPr lvl="1">
              <a:defRPr/>
            </a:pPr>
            <a:r>
              <a:rPr lang="en-US" dirty="0" smtClean="0"/>
              <a:t>Continuing with the example:</a:t>
            </a:r>
          </a:p>
          <a:p>
            <a:pPr marL="186355" lvl="1" indent="-93177">
              <a:buFont typeface="Arial" pitchFamily="34" charset="0"/>
              <a:buChar char="•"/>
            </a:pPr>
            <a:r>
              <a:rPr lang="en-GB" baseline="0" dirty="0" smtClean="0"/>
              <a:t>In line 5 the calling (main) method receives the returned value (sent as greetMsg) and places it into “message”. </a:t>
            </a:r>
          </a:p>
          <a:p>
            <a:pPr marL="186355" lvl="1" indent="-93177">
              <a:buFont typeface="Arial" pitchFamily="34" charset="0"/>
              <a:buChar char="•"/>
              <a:defRPr/>
            </a:pPr>
            <a:r>
              <a:rPr lang="en-US" dirty="0" smtClean="0">
                <a:latin typeface="Arial" pitchFamily="34" charset="0"/>
              </a:rPr>
              <a:t>In line 6 the main method displays</a:t>
            </a:r>
            <a:r>
              <a:rPr lang="en-US" baseline="0" dirty="0" smtClean="0">
                <a:latin typeface="Arial" pitchFamily="34" charset="0"/>
              </a:rPr>
              <a:t> the returned information from the greet method. </a:t>
            </a:r>
          </a:p>
          <a:p>
            <a:pPr marL="270214" lvl="1" indent="-83860">
              <a:buFont typeface="Courier New" pitchFamily="49" charset="0"/>
              <a:buChar char="o"/>
              <a:defRPr/>
            </a:pPr>
            <a:r>
              <a:rPr lang="en-US" baseline="0" dirty="0" smtClean="0">
                <a:latin typeface="Arial" pitchFamily="34" charset="0"/>
              </a:rPr>
              <a:t>Notice main has now made line 6 much more general.</a:t>
            </a:r>
          </a:p>
          <a:p>
            <a:pPr lvl="1">
              <a:defRPr/>
            </a:pPr>
            <a:r>
              <a:rPr lang="en-US" dirty="0" smtClean="0"/>
              <a:t>This code </a:t>
            </a:r>
            <a:r>
              <a:rPr lang="en-US" baseline="0" dirty="0" smtClean="0">
                <a:latin typeface="Arial" pitchFamily="34" charset="0"/>
              </a:rPr>
              <a:t>could be used to display returned information from </a:t>
            </a:r>
            <a:r>
              <a:rPr lang="en-US" u="sng" baseline="0" dirty="0" smtClean="0">
                <a:latin typeface="Arial" pitchFamily="34" charset="0"/>
              </a:rPr>
              <a:t>any</a:t>
            </a:r>
            <a:r>
              <a:rPr lang="en-US" baseline="0" dirty="0" smtClean="0">
                <a:latin typeface="Arial" pitchFamily="34" charset="0"/>
              </a:rPr>
              <a:t> method not just that of the greet method. </a:t>
            </a:r>
          </a:p>
          <a:p>
            <a:pPr marL="186355" lvl="1" indent="-93177">
              <a:buFont typeface="Arial" pitchFamily="34" charset="0"/>
              <a:buChar char="•"/>
              <a:defRPr/>
            </a:pPr>
            <a:r>
              <a:rPr lang="en-US" baseline="0" dirty="0" smtClean="0">
                <a:latin typeface="Arial" pitchFamily="34" charset="0"/>
              </a:rPr>
              <a:t>This technique is one of the key foundations of programming:</a:t>
            </a:r>
            <a:r>
              <a:rPr lang="en-US" dirty="0" smtClean="0">
                <a:latin typeface="Arial" pitchFamily="34" charset="0"/>
              </a:rPr>
              <a:t> </a:t>
            </a:r>
            <a:r>
              <a:rPr lang="en-US" dirty="0"/>
              <a:t>W</a:t>
            </a:r>
            <a:r>
              <a:rPr lang="en-US" baseline="0" dirty="0" smtClean="0">
                <a:latin typeface="Arial" pitchFamily="34" charset="0"/>
              </a:rPr>
              <a:t>riting multi-purpose code that </a:t>
            </a:r>
            <a:r>
              <a:rPr lang="en-US" u="sng" baseline="0" dirty="0" smtClean="0">
                <a:latin typeface="Arial" pitchFamily="34" charset="0"/>
              </a:rPr>
              <a:t>uses the results </a:t>
            </a:r>
            <a:r>
              <a:rPr lang="en-US" baseline="0" dirty="0" smtClean="0">
                <a:latin typeface="Arial" pitchFamily="34" charset="0"/>
              </a:rPr>
              <a:t>of the methods and letting the </a:t>
            </a:r>
            <a:r>
              <a:rPr lang="en-US" u="sng" baseline="0" dirty="0" smtClean="0">
                <a:latin typeface="Arial" pitchFamily="34" charset="0"/>
              </a:rPr>
              <a:t>methods handle the specific tasks</a:t>
            </a:r>
            <a:r>
              <a:rPr lang="en-US" baseline="0" dirty="0" smtClean="0">
                <a:latin typeface="Arial" pitchFamily="34" charset="0"/>
              </a:rPr>
              <a:t>.</a:t>
            </a:r>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77219512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3657600" cy="2743200"/>
          </a:xfrm>
        </p:spPr>
      </p:sp>
      <p:sp>
        <p:nvSpPr>
          <p:cNvPr id="3" name="Notes Placeholder 2"/>
          <p:cNvSpPr>
            <a:spLocks noGrp="1"/>
          </p:cNvSpPr>
          <p:nvPr>
            <p:ph type="body" idx="1"/>
          </p:nvPr>
        </p:nvSpPr>
        <p:spPr>
          <a:xfrm>
            <a:off x="701040" y="3566160"/>
            <a:ext cx="5608320" cy="5303520"/>
          </a:xfrm>
        </p:spPr>
        <p:txBody>
          <a:bodyPr>
            <a:normAutofit/>
          </a:bodyPr>
          <a:lstStyle/>
          <a:p>
            <a:r>
              <a:rPr lang="en-GB" b="1" dirty="0" smtClean="0"/>
              <a:t>Faculty Notes:</a:t>
            </a:r>
          </a:p>
          <a:p>
            <a:pPr marL="0" indent="0"/>
            <a:r>
              <a:rPr lang="en-US" sz="1000" b="0" kern="1200" baseline="0" dirty="0" smtClean="0">
                <a:solidFill>
                  <a:schemeClr val="tx1"/>
                </a:solidFill>
                <a:effectLst/>
                <a:latin typeface="Arial" pitchFamily="34" charset="0"/>
                <a:ea typeface="+mn-ea"/>
                <a:cs typeface="Arial" pitchFamily="34" charset="0"/>
              </a:rPr>
              <a:t>The fully annotated demonstration code is found in the Faculty Guide. </a:t>
            </a:r>
            <a:r>
              <a:rPr lang="en-US" b="0" dirty="0" smtClean="0"/>
              <a:t>You </a:t>
            </a:r>
            <a:r>
              <a:rPr lang="en-US" b="0" dirty="0"/>
              <a:t>may use this to guide you through the demo.  However, for the purposes of the demonstration, please create new code from scratch while sharing your screen with the entire class and talking through each step</a:t>
            </a:r>
            <a:r>
              <a:rPr lang="en-US" b="0" dirty="0" smtClean="0"/>
              <a:t>.</a:t>
            </a:r>
          </a:p>
          <a:p>
            <a:pPr marL="0" indent="0"/>
            <a:endParaRPr lang="en-US" b="0" dirty="0"/>
          </a:p>
          <a:p>
            <a:pPr marL="0" indent="0"/>
            <a:r>
              <a:rPr lang="en-GB" dirty="0" smtClean="0"/>
              <a:t>Demonstrate </a:t>
            </a:r>
            <a:r>
              <a:rPr lang="en-GB" dirty="0"/>
              <a:t>how to </a:t>
            </a:r>
            <a:r>
              <a:rPr lang="en-GB" dirty="0" smtClean="0"/>
              <a:t>write</a:t>
            </a:r>
            <a:r>
              <a:rPr lang="en-GB" baseline="0" dirty="0" smtClean="0"/>
              <a:t> Java methods, pass parameters, and use return values</a:t>
            </a:r>
            <a:r>
              <a:rPr lang="en-GB" b="0" baseline="0" dirty="0" smtClean="0"/>
              <a:t>.</a:t>
            </a:r>
            <a:endParaRPr lang="en-GB" b="0" dirty="0"/>
          </a:p>
          <a:p>
            <a:pPr marL="342900" marR="0" lvl="0" indent="-342900">
              <a:spcBef>
                <a:spcPts val="0"/>
              </a:spcBef>
              <a:spcAft>
                <a:spcPts val="0"/>
              </a:spcAft>
              <a:buFont typeface="Arial"/>
              <a:buAutoNum type="arabicPeriod"/>
              <a:tabLst>
                <a:tab pos="457200" algn="l"/>
              </a:tabLst>
            </a:pPr>
            <a:r>
              <a:rPr lang="en-US" b="0" dirty="0" smtClean="0">
                <a:effectLst/>
              </a:rPr>
              <a:t>Open CityTour_Demo.java.</a:t>
            </a:r>
          </a:p>
          <a:p>
            <a:pPr marL="342900" lvl="0" indent="-342900">
              <a:spcBef>
                <a:spcPts val="0"/>
              </a:spcBef>
              <a:spcAft>
                <a:spcPts val="0"/>
              </a:spcAft>
              <a:buFont typeface="Arial"/>
              <a:buAutoNum type="arabicPeriod"/>
              <a:tabLst>
                <a:tab pos="457200" algn="l"/>
              </a:tabLst>
            </a:pPr>
            <a:r>
              <a:rPr lang="en-US" b="0" dirty="0" smtClean="0">
                <a:effectLst/>
                <a:latin typeface="Arial"/>
              </a:rPr>
              <a:t>Complete the </a:t>
            </a:r>
            <a:r>
              <a:rPr lang="en-US" dirty="0" smtClean="0">
                <a:effectLst/>
                <a:latin typeface="Arial"/>
              </a:rPr>
              <a:t>See </a:t>
            </a:r>
            <a:r>
              <a:rPr lang="en-US" dirty="0" smtClean="0">
                <a:latin typeface="Arial"/>
              </a:rPr>
              <a:t>It 9 </a:t>
            </a:r>
            <a:r>
              <a:rPr lang="en-US" b="0" dirty="0" smtClean="0">
                <a:effectLst/>
                <a:latin typeface="Arial"/>
              </a:rPr>
              <a:t>TODOs to</a:t>
            </a:r>
            <a:r>
              <a:rPr lang="en-US" b="0" kern="1200" dirty="0" smtClean="0">
                <a:solidFill>
                  <a:srgbClr val="000000"/>
                </a:solidFill>
                <a:effectLst/>
                <a:latin typeface="Arial"/>
                <a:ea typeface="+mn-ea"/>
              </a:rPr>
              <a:t> </a:t>
            </a:r>
          </a:p>
          <a:p>
            <a:pPr marL="590550" lvl="4" indent="-228600">
              <a:buFont typeface="+mj-lt"/>
              <a:buAutoNum type="alphaLcParenR"/>
              <a:tabLst>
                <a:tab pos="457200" algn="l"/>
              </a:tabLst>
            </a:pPr>
            <a:r>
              <a:rPr lang="en-GB" b="0" dirty="0">
                <a:solidFill>
                  <a:srgbClr val="000000"/>
                </a:solidFill>
                <a:latin typeface="Arial"/>
              </a:rPr>
              <a:t>D</a:t>
            </a:r>
            <a:r>
              <a:rPr lang="en-GB" b="0" kern="1200" dirty="0" smtClean="0">
                <a:solidFill>
                  <a:srgbClr val="000000"/>
                </a:solidFill>
                <a:effectLst/>
                <a:latin typeface="Arial"/>
                <a:ea typeface="+mn-ea"/>
              </a:rPr>
              <a:t>efine a static method to calculate the total fare </a:t>
            </a:r>
            <a:r>
              <a:rPr lang="en-GB" b="0" kern="1200" dirty="0" smtClean="0">
                <a:solidFill>
                  <a:srgbClr val="000000"/>
                </a:solidFill>
                <a:effectLst/>
                <a:latin typeface="Arial"/>
              </a:rPr>
              <a:t>based on </a:t>
            </a:r>
            <a:r>
              <a:rPr lang="en-GB" b="0" u="sng" kern="1200" dirty="0" smtClean="0">
                <a:solidFill>
                  <a:srgbClr val="000000"/>
                </a:solidFill>
                <a:effectLst/>
                <a:latin typeface="Arial"/>
              </a:rPr>
              <a:t>travel type</a:t>
            </a:r>
            <a:r>
              <a:rPr lang="en-GB" b="0" kern="1200" dirty="0" smtClean="0">
                <a:solidFill>
                  <a:srgbClr val="000000"/>
                </a:solidFill>
                <a:effectLst/>
                <a:latin typeface="Arial"/>
              </a:rPr>
              <a:t>: week day or weekend</a:t>
            </a:r>
            <a:endParaRPr lang="en-US" b="0" dirty="0" smtClean="0">
              <a:effectLst/>
            </a:endParaRPr>
          </a:p>
          <a:p>
            <a:pPr marL="731520" lvl="1" indent="-182880">
              <a:spcBef>
                <a:spcPts val="0"/>
              </a:spcBef>
              <a:spcAft>
                <a:spcPts val="0"/>
              </a:spcAft>
              <a:buFont typeface="Arial" pitchFamily="34" charset="0"/>
              <a:buChar char="•"/>
              <a:tabLst>
                <a:tab pos="914400" algn="l"/>
              </a:tabLst>
            </a:pPr>
            <a:r>
              <a:rPr lang="en-GB" b="0" kern="1200" dirty="0" smtClean="0">
                <a:solidFill>
                  <a:srgbClr val="000000"/>
                </a:solidFill>
                <a:effectLst/>
                <a:latin typeface="Arial"/>
                <a:ea typeface="+mn-ea"/>
              </a:rPr>
              <a:t>Specify the method return type.</a:t>
            </a:r>
            <a:endParaRPr lang="en-US" b="0" dirty="0" smtClean="0">
              <a:effectLst/>
            </a:endParaRPr>
          </a:p>
          <a:p>
            <a:pPr marL="731520" lvl="1" indent="-182880">
              <a:spcBef>
                <a:spcPts val="0"/>
              </a:spcBef>
              <a:spcAft>
                <a:spcPts val="0"/>
              </a:spcAft>
              <a:buFont typeface="Arial" pitchFamily="34" charset="0"/>
              <a:buChar char="•"/>
              <a:tabLst>
                <a:tab pos="914400" algn="l"/>
              </a:tabLst>
            </a:pPr>
            <a:r>
              <a:rPr lang="en-GB" b="0" kern="1200" dirty="0" smtClean="0">
                <a:solidFill>
                  <a:srgbClr val="000000"/>
                </a:solidFill>
                <a:effectLst/>
                <a:latin typeface="Arial"/>
                <a:ea typeface="+mn-ea"/>
              </a:rPr>
              <a:t>Move the If / Else logic to the new method.</a:t>
            </a:r>
            <a:endParaRPr lang="en-US" b="0" dirty="0" smtClean="0">
              <a:effectLst/>
            </a:endParaRPr>
          </a:p>
          <a:p>
            <a:pPr marL="731520" lvl="1" indent="-182880">
              <a:spcBef>
                <a:spcPts val="0"/>
              </a:spcBef>
              <a:spcAft>
                <a:spcPts val="0"/>
              </a:spcAft>
              <a:buFont typeface="Arial" pitchFamily="34" charset="0"/>
              <a:buChar char="•"/>
              <a:tabLst>
                <a:tab pos="914400" algn="l"/>
              </a:tabLst>
            </a:pPr>
            <a:r>
              <a:rPr lang="en-GB" b="0" kern="1200" dirty="0" smtClean="0">
                <a:solidFill>
                  <a:srgbClr val="000000"/>
                </a:solidFill>
                <a:effectLst/>
                <a:latin typeface="Arial"/>
                <a:ea typeface="+mn-ea"/>
              </a:rPr>
              <a:t>Modify the If condition and Else to return the messages to the main() method instead of displaying via the If / Else.</a:t>
            </a:r>
            <a:endParaRPr lang="en-US" b="0" dirty="0" smtClean="0">
              <a:effectLst/>
            </a:endParaRPr>
          </a:p>
          <a:p>
            <a:pPr marL="590550" lvl="4" indent="-228600">
              <a:spcAft>
                <a:spcPts val="0"/>
              </a:spcAft>
              <a:buFont typeface="+mj-lt"/>
              <a:buAutoNum type="alphaLcParenR" startAt="2"/>
              <a:tabLst>
                <a:tab pos="457200" algn="l"/>
              </a:tabLst>
            </a:pPr>
            <a:r>
              <a:rPr lang="en-US" dirty="0">
                <a:solidFill>
                  <a:srgbClr val="000000"/>
                </a:solidFill>
                <a:latin typeface="Arial"/>
              </a:rPr>
              <a:t>Define a static method to </a:t>
            </a:r>
            <a:r>
              <a:rPr lang="en-US" dirty="0" smtClean="0">
                <a:solidFill>
                  <a:srgbClr val="000000"/>
                </a:solidFill>
                <a:latin typeface="Arial"/>
              </a:rPr>
              <a:t>calculate the </a:t>
            </a:r>
            <a:r>
              <a:rPr lang="en-US" dirty="0">
                <a:solidFill>
                  <a:srgbClr val="000000"/>
                </a:solidFill>
                <a:latin typeface="Arial"/>
              </a:rPr>
              <a:t>total fare based on the </a:t>
            </a:r>
            <a:r>
              <a:rPr lang="en-US" u="sng" dirty="0">
                <a:solidFill>
                  <a:srgbClr val="000000"/>
                </a:solidFill>
                <a:latin typeface="Arial"/>
              </a:rPr>
              <a:t>travel </a:t>
            </a:r>
            <a:r>
              <a:rPr lang="en-US" u="sng" dirty="0" smtClean="0">
                <a:solidFill>
                  <a:srgbClr val="000000"/>
                </a:solidFill>
                <a:latin typeface="Arial"/>
              </a:rPr>
              <a:t>class</a:t>
            </a:r>
            <a:r>
              <a:rPr lang="en-US" dirty="0" smtClean="0">
                <a:solidFill>
                  <a:srgbClr val="000000"/>
                </a:solidFill>
                <a:latin typeface="Arial"/>
              </a:rPr>
              <a:t>:</a:t>
            </a:r>
          </a:p>
          <a:p>
            <a:pPr marL="731520" lvl="1" indent="-182880">
              <a:buFont typeface="Arial" pitchFamily="34" charset="0"/>
              <a:buChar char="•"/>
              <a:tabLst>
                <a:tab pos="914400" algn="l"/>
              </a:tabLst>
            </a:pPr>
            <a:r>
              <a:rPr lang="en-US" dirty="0" smtClean="0">
                <a:solidFill>
                  <a:srgbClr val="000000"/>
                </a:solidFill>
                <a:latin typeface="Arial"/>
              </a:rPr>
              <a:t>Specify </a:t>
            </a:r>
            <a:r>
              <a:rPr lang="en-US" dirty="0">
                <a:solidFill>
                  <a:srgbClr val="000000"/>
                </a:solidFill>
                <a:latin typeface="Arial"/>
              </a:rPr>
              <a:t>the method return </a:t>
            </a:r>
            <a:r>
              <a:rPr lang="en-US" dirty="0" smtClean="0">
                <a:solidFill>
                  <a:srgbClr val="000000"/>
                </a:solidFill>
                <a:latin typeface="Arial"/>
              </a:rPr>
              <a:t>type.</a:t>
            </a:r>
          </a:p>
          <a:p>
            <a:pPr marL="731520" lvl="1" indent="-182880">
              <a:buFont typeface="Arial" pitchFamily="34" charset="0"/>
              <a:buChar char="•"/>
              <a:tabLst>
                <a:tab pos="914400" algn="l"/>
              </a:tabLst>
            </a:pPr>
            <a:r>
              <a:rPr lang="en-US" dirty="0" smtClean="0">
                <a:solidFill>
                  <a:srgbClr val="000000"/>
                </a:solidFill>
                <a:latin typeface="Arial"/>
              </a:rPr>
              <a:t>Move </a:t>
            </a:r>
            <a:r>
              <a:rPr lang="en-US" dirty="0">
                <a:solidFill>
                  <a:srgbClr val="000000"/>
                </a:solidFill>
                <a:latin typeface="Arial"/>
              </a:rPr>
              <a:t>the Switch–Case logic to the new method.</a:t>
            </a:r>
          </a:p>
          <a:p>
            <a:pPr marL="731520" lvl="1" indent="-182880">
              <a:buFont typeface="Arial" pitchFamily="34" charset="0"/>
              <a:buChar char="•"/>
              <a:tabLst>
                <a:tab pos="914400" algn="l"/>
              </a:tabLst>
            </a:pPr>
            <a:r>
              <a:rPr lang="en-US" dirty="0">
                <a:solidFill>
                  <a:srgbClr val="000000"/>
                </a:solidFill>
                <a:latin typeface="Arial"/>
              </a:rPr>
              <a:t>Declare a variable to capture the return message from each of the case choices. </a:t>
            </a:r>
          </a:p>
          <a:p>
            <a:pPr marL="731520" lvl="1" indent="-182880">
              <a:buFont typeface="Arial" pitchFamily="34" charset="0"/>
              <a:buChar char="•"/>
              <a:tabLst>
                <a:tab pos="914400" algn="l"/>
              </a:tabLst>
            </a:pPr>
            <a:r>
              <a:rPr lang="en-US" dirty="0">
                <a:solidFill>
                  <a:srgbClr val="000000"/>
                </a:solidFill>
                <a:latin typeface="Arial"/>
              </a:rPr>
              <a:t>Modify the case statements to set the return message to the new variable.</a:t>
            </a:r>
          </a:p>
          <a:p>
            <a:pPr marL="731520" lvl="1" indent="-182880">
              <a:buFont typeface="Arial" pitchFamily="34" charset="0"/>
              <a:buChar char="•"/>
              <a:tabLst>
                <a:tab pos="914400" algn="l"/>
              </a:tabLst>
            </a:pPr>
            <a:r>
              <a:rPr lang="en-US" dirty="0">
                <a:solidFill>
                  <a:srgbClr val="000000"/>
                </a:solidFill>
                <a:latin typeface="Arial"/>
              </a:rPr>
              <a:t>Modify the Switch-Case to return the messages to the main() method instead of displaying via the Switch-Case.</a:t>
            </a:r>
          </a:p>
          <a:p>
            <a:pPr marL="590550" lvl="4" indent="-228600">
              <a:buFont typeface="+mj-lt"/>
              <a:buAutoNum type="alphaLcParenR" startAt="3"/>
              <a:tabLst>
                <a:tab pos="457200" algn="l"/>
              </a:tabLst>
            </a:pPr>
            <a:r>
              <a:rPr lang="en-GB" dirty="0">
                <a:solidFill>
                  <a:srgbClr val="000000"/>
                </a:solidFill>
                <a:latin typeface="Arial"/>
              </a:rPr>
              <a:t>In the main() method declare a variable to capture the messages returned from the two newly defined methods.</a:t>
            </a:r>
            <a:endParaRPr lang="en-US" dirty="0">
              <a:solidFill>
                <a:srgbClr val="000000"/>
              </a:solidFill>
              <a:latin typeface="Arial"/>
            </a:endParaRPr>
          </a:p>
          <a:p>
            <a:pPr marL="594360" lvl="4" indent="-228600">
              <a:buFont typeface="Arial"/>
              <a:buAutoNum type="alphaLcParenR" startAt="3"/>
              <a:tabLst>
                <a:tab pos="457200" algn="l"/>
                <a:tab pos="685800" algn="l"/>
              </a:tabLst>
            </a:pPr>
            <a:r>
              <a:rPr lang="en-US" dirty="0">
                <a:solidFill>
                  <a:srgbClr val="000000"/>
                </a:solidFill>
                <a:latin typeface="Arial"/>
              </a:rPr>
              <a:t>Run the code invoking each of the newly defined methods. Display the associated return messages</a:t>
            </a:r>
            <a:r>
              <a:rPr lang="en-US" dirty="0" smtClean="0">
                <a:solidFill>
                  <a:srgbClr val="000000"/>
                </a:solidFill>
                <a:latin typeface="Arial"/>
              </a:rPr>
              <a:t>.</a:t>
            </a:r>
            <a:endParaRPr lang="en-US" b="0" dirty="0"/>
          </a:p>
          <a:p>
            <a:pPr marL="879805" lvl="2" indent="-232943">
              <a:defRPr/>
            </a:pPr>
            <a:endParaRPr lang="en-GB" dirty="0"/>
          </a:p>
          <a:p>
            <a:pPr lvl="1"/>
            <a:r>
              <a:rPr lang="en-GB" b="1" dirty="0"/>
              <a:t>Participant Notes:</a:t>
            </a:r>
          </a:p>
          <a:p>
            <a:pPr lvl="1">
              <a:defRPr/>
            </a:pPr>
            <a:r>
              <a:rPr lang="en-US" dirty="0"/>
              <a:t>Pay attention as your faculty member </a:t>
            </a:r>
            <a:r>
              <a:rPr lang="en-US" dirty="0" smtClean="0"/>
              <a:t>writes</a:t>
            </a:r>
            <a:r>
              <a:rPr lang="en-US" baseline="0" dirty="0" smtClean="0"/>
              <a:t> Java methods, passes parameters and uses return values</a:t>
            </a:r>
            <a:r>
              <a:rPr lang="en-US" dirty="0" smtClean="0"/>
              <a:t>. </a:t>
            </a:r>
            <a:r>
              <a:rPr lang="en-US" dirty="0"/>
              <a:t>You will be asked to </a:t>
            </a:r>
            <a:r>
              <a:rPr lang="en-US" dirty="0" smtClean="0"/>
              <a:t>write</a:t>
            </a:r>
            <a:r>
              <a:rPr lang="en-US" baseline="0" dirty="0" smtClean="0"/>
              <a:t> Java methods, pass parameters and use return values </a:t>
            </a:r>
            <a:r>
              <a:rPr lang="en-US" dirty="0" smtClean="0"/>
              <a:t>after </a:t>
            </a:r>
            <a:r>
              <a:rPr lang="en-US" dirty="0"/>
              <a:t>this demonstration</a:t>
            </a:r>
            <a:r>
              <a:rPr lang="en-US" dirty="0" smtClean="0"/>
              <a:t>.</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9951249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267200" cy="3200400"/>
          </a:xfrm>
        </p:spPr>
      </p:sp>
      <p:sp>
        <p:nvSpPr>
          <p:cNvPr id="3" name="Notes Placeholder 2"/>
          <p:cNvSpPr>
            <a:spLocks noGrp="1"/>
          </p:cNvSpPr>
          <p:nvPr>
            <p:ph type="body" idx="1"/>
          </p:nvPr>
        </p:nvSpPr>
        <p:spPr>
          <a:xfrm>
            <a:off x="701040" y="4114800"/>
            <a:ext cx="5608320" cy="4846320"/>
          </a:xfrm>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lvl="1"/>
            <a:endParaRPr lang="en-GB" b="1" dirty="0" smtClean="0"/>
          </a:p>
          <a:p>
            <a:pPr lvl="1"/>
            <a:endParaRPr lang="en-GB" b="1" dirty="0" smtClean="0"/>
          </a:p>
          <a:p>
            <a:pPr lvl="1"/>
            <a:r>
              <a:rPr lang="en-GB" b="1" dirty="0" smtClean="0"/>
              <a:t>Participant Notes:</a:t>
            </a:r>
          </a:p>
          <a:p>
            <a:pPr marL="0" indent="0"/>
            <a:r>
              <a:rPr lang="en-GB" dirty="0" smtClean="0"/>
              <a:t>Create Java </a:t>
            </a:r>
            <a:r>
              <a:rPr lang="en-GB" dirty="0"/>
              <a:t>methods, pass parameters and use return values.</a:t>
            </a:r>
          </a:p>
          <a:p>
            <a:pPr marL="342900" lvl="0" indent="-342900">
              <a:spcBef>
                <a:spcPts val="0"/>
              </a:spcBef>
              <a:spcAft>
                <a:spcPts val="0"/>
              </a:spcAft>
              <a:buFont typeface="+mj-lt"/>
              <a:buAutoNum type="arabicPeriod"/>
              <a:tabLst>
                <a:tab pos="457200" algn="l"/>
              </a:tabLst>
            </a:pPr>
            <a:r>
              <a:rPr lang="en-GB" b="0" kern="1200" dirty="0" smtClean="0">
                <a:solidFill>
                  <a:srgbClr val="000000"/>
                </a:solidFill>
                <a:effectLst/>
                <a:latin typeface="Arial" pitchFamily="34" charset="0"/>
                <a:ea typeface="+mn-ea"/>
                <a:cs typeface="Arial" pitchFamily="34" charset="0"/>
              </a:rPr>
              <a:t>Open </a:t>
            </a:r>
            <a:r>
              <a:rPr lang="en-US" b="0" dirty="0" smtClean="0">
                <a:effectLst/>
                <a:latin typeface="Arial" pitchFamily="34" charset="0"/>
                <a:ea typeface="Times New Roman"/>
                <a:cs typeface="Arial" pitchFamily="34" charset="0"/>
              </a:rPr>
              <a:t>CodingtonEventPass_TryIt.java.</a:t>
            </a:r>
            <a:endParaRPr lang="en-US" b="0" dirty="0" smtClean="0">
              <a:effectLst/>
              <a:latin typeface="Arial" pitchFamily="34" charset="0"/>
              <a:cs typeface="Arial" pitchFamily="34" charset="0"/>
            </a:endParaRPr>
          </a:p>
          <a:p>
            <a:pPr marL="342900" marR="0" lvl="0" indent="-342900">
              <a:lnSpc>
                <a:spcPts val="1200"/>
              </a:lnSpc>
              <a:spcBef>
                <a:spcPts val="0"/>
              </a:spcBef>
              <a:spcAft>
                <a:spcPts val="0"/>
              </a:spcAft>
              <a:buFont typeface="+mj-lt"/>
              <a:buAutoNum type="arabicPeriod"/>
              <a:tabLst>
                <a:tab pos="457200" algn="l"/>
              </a:tabLst>
            </a:pPr>
            <a:r>
              <a:rPr lang="en-US" sz="1000" b="0" dirty="0" smtClean="0">
                <a:effectLst/>
                <a:latin typeface="Arial" pitchFamily="34" charset="0"/>
                <a:ea typeface="Times New Roman"/>
                <a:cs typeface="Arial" pitchFamily="34" charset="0"/>
              </a:rPr>
              <a:t>Complete the  </a:t>
            </a:r>
            <a:r>
              <a:rPr lang="en-US" sz="1000" dirty="0" smtClean="0">
                <a:effectLst/>
                <a:latin typeface="Arial" pitchFamily="34" charset="0"/>
                <a:ea typeface="Times New Roman"/>
                <a:cs typeface="Arial" pitchFamily="34" charset="0"/>
              </a:rPr>
              <a:t>Try It 9 </a:t>
            </a:r>
            <a:r>
              <a:rPr lang="en-US" sz="1000" b="0" dirty="0" smtClean="0">
                <a:effectLst/>
                <a:latin typeface="Arial" pitchFamily="34" charset="0"/>
                <a:ea typeface="Times New Roman"/>
                <a:cs typeface="Arial" pitchFamily="34" charset="0"/>
              </a:rPr>
              <a:t>TODOs to</a:t>
            </a:r>
            <a:r>
              <a:rPr lang="en-US" sz="1000" b="0" kern="1200" dirty="0" smtClean="0">
                <a:solidFill>
                  <a:srgbClr val="000000"/>
                </a:solidFill>
                <a:effectLst/>
                <a:latin typeface="Arial" pitchFamily="34" charset="0"/>
                <a:ea typeface="+mn-ea"/>
                <a:cs typeface="Arial" pitchFamily="34" charset="0"/>
              </a:rPr>
              <a:t> </a:t>
            </a:r>
          </a:p>
          <a:p>
            <a:pPr marL="483870" lvl="2" indent="-228600">
              <a:lnSpc>
                <a:spcPts val="1200"/>
              </a:lnSpc>
              <a:buFont typeface="+mj-lt"/>
              <a:buAutoNum type="alphaLcParenR"/>
              <a:tabLst>
                <a:tab pos="457200" algn="l"/>
              </a:tabLst>
            </a:pPr>
            <a:r>
              <a:rPr lang="en-US" b="0" dirty="0">
                <a:solidFill>
                  <a:srgbClr val="000000"/>
                </a:solidFill>
              </a:rPr>
              <a:t>D</a:t>
            </a:r>
            <a:r>
              <a:rPr lang="en-US" b="0" kern="1200" dirty="0" smtClean="0">
                <a:solidFill>
                  <a:srgbClr val="000000"/>
                </a:solidFill>
                <a:effectLst/>
                <a:latin typeface="Arial" pitchFamily="34" charset="0"/>
                <a:ea typeface="Times New Roman"/>
                <a:cs typeface="Arial" pitchFamily="34" charset="0"/>
              </a:rPr>
              <a:t>efine a static method to calculate total fare based on travel type: Evening pass or Regular pass</a:t>
            </a:r>
            <a:endParaRPr lang="en-US" b="0" dirty="0" smtClean="0">
              <a:effectLst/>
              <a:latin typeface="Arial" pitchFamily="34" charset="0"/>
              <a:ea typeface="Batang"/>
              <a:cs typeface="Arial" pitchFamily="34" charset="0"/>
            </a:endParaRPr>
          </a:p>
          <a:p>
            <a:pPr marL="619125" lvl="4" indent="-182880">
              <a:lnSpc>
                <a:spcPts val="1200"/>
              </a:lnSpc>
              <a:buFont typeface="Arial" pitchFamily="34" charset="0"/>
              <a:buChar char="•"/>
              <a:tabLst>
                <a:tab pos="685800" algn="l"/>
              </a:tabLst>
            </a:pPr>
            <a:r>
              <a:rPr lang="en-US" sz="1000" b="0" kern="1200" dirty="0" smtClean="0">
                <a:solidFill>
                  <a:srgbClr val="000000"/>
                </a:solidFill>
                <a:effectLst/>
                <a:latin typeface="Arial" pitchFamily="34" charset="0"/>
                <a:ea typeface="Times New Roman"/>
                <a:cs typeface="Arial" pitchFamily="34" charset="0"/>
              </a:rPr>
              <a:t>Specify return type for the new method as String</a:t>
            </a:r>
          </a:p>
          <a:p>
            <a:pPr marL="619125" lvl="4" indent="-182880">
              <a:lnSpc>
                <a:spcPts val="1200"/>
              </a:lnSpc>
              <a:buFont typeface="Arial" pitchFamily="34" charset="0"/>
              <a:buChar char="•"/>
              <a:tabLst>
                <a:tab pos="685800" algn="l"/>
              </a:tabLst>
            </a:pPr>
            <a:r>
              <a:rPr lang="en-US" sz="1000" b="0" kern="1200" dirty="0" smtClean="0">
                <a:solidFill>
                  <a:srgbClr val="000000"/>
                </a:solidFill>
                <a:effectLst/>
                <a:latin typeface="Arial" pitchFamily="34" charset="0"/>
                <a:ea typeface="Times New Roman"/>
                <a:cs typeface="Arial" pitchFamily="34" charset="0"/>
              </a:rPr>
              <a:t>Move If / Else logic to the new method from main() method</a:t>
            </a:r>
          </a:p>
          <a:p>
            <a:pPr marL="619125" lvl="4" indent="-182880">
              <a:lnSpc>
                <a:spcPts val="1200"/>
              </a:lnSpc>
              <a:buFont typeface="Arial" pitchFamily="34" charset="0"/>
              <a:buChar char="•"/>
              <a:tabLst>
                <a:tab pos="685800" algn="l"/>
              </a:tabLst>
            </a:pPr>
            <a:r>
              <a:rPr lang="en-US" sz="1000" b="0" kern="1200" dirty="0" smtClean="0">
                <a:solidFill>
                  <a:srgbClr val="000000"/>
                </a:solidFill>
                <a:effectLst/>
                <a:latin typeface="Arial" pitchFamily="34" charset="0"/>
                <a:ea typeface="Times New Roman"/>
                <a:cs typeface="Arial" pitchFamily="34" charset="0"/>
              </a:rPr>
              <a:t>Declare a String variable to capture return message from If or Else</a:t>
            </a:r>
          </a:p>
          <a:p>
            <a:pPr marL="619125" lvl="4" indent="-182880">
              <a:lnSpc>
                <a:spcPts val="1200"/>
              </a:lnSpc>
              <a:buFont typeface="Arial" pitchFamily="34" charset="0"/>
              <a:buChar char="•"/>
              <a:tabLst>
                <a:tab pos="685800" algn="l"/>
              </a:tabLst>
            </a:pPr>
            <a:r>
              <a:rPr lang="en-US" sz="1000" b="0" kern="1200" dirty="0" smtClean="0">
                <a:solidFill>
                  <a:srgbClr val="000000"/>
                </a:solidFill>
                <a:effectLst/>
                <a:latin typeface="Arial" pitchFamily="34" charset="0"/>
                <a:ea typeface="Times New Roman"/>
                <a:cs typeface="Arial" pitchFamily="34" charset="0"/>
              </a:rPr>
              <a:t>Modify If and Else conditions to set the return message to the string variable</a:t>
            </a:r>
          </a:p>
          <a:p>
            <a:pPr marL="619125" lvl="4" indent="-182880">
              <a:lnSpc>
                <a:spcPts val="1200"/>
              </a:lnSpc>
              <a:buFont typeface="Arial" pitchFamily="34" charset="0"/>
              <a:buChar char="•"/>
              <a:tabLst>
                <a:tab pos="685800" algn="l"/>
              </a:tabLst>
            </a:pPr>
            <a:r>
              <a:rPr lang="en-US" sz="1000" b="0" kern="1200" dirty="0" smtClean="0">
                <a:solidFill>
                  <a:srgbClr val="000000"/>
                </a:solidFill>
                <a:effectLst/>
                <a:latin typeface="Arial" pitchFamily="34" charset="0"/>
                <a:ea typeface="Times New Roman"/>
                <a:cs typeface="Arial" pitchFamily="34" charset="0"/>
              </a:rPr>
              <a:t>Return the string message to main() method instead of printing to console  </a:t>
            </a:r>
          </a:p>
          <a:p>
            <a:pPr marL="438150" lvl="2" indent="-182880">
              <a:lnSpc>
                <a:spcPts val="1200"/>
              </a:lnSpc>
              <a:buFont typeface="+mj-lt"/>
              <a:buAutoNum type="alphaLcParenR"/>
              <a:tabLst>
                <a:tab pos="457200" algn="l"/>
              </a:tabLst>
            </a:pPr>
            <a:r>
              <a:rPr lang="en-US" dirty="0">
                <a:solidFill>
                  <a:srgbClr val="000000"/>
                </a:solidFill>
              </a:rPr>
              <a:t>Define method to calculate total fare based on pass validity (pass validity as the parameter for the method)</a:t>
            </a:r>
          </a:p>
          <a:p>
            <a:pPr marL="619125" lvl="4" indent="-182880">
              <a:lnSpc>
                <a:spcPts val="1200"/>
              </a:lnSpc>
              <a:buFont typeface="Arial" pitchFamily="34" charset="0"/>
              <a:buChar char="•"/>
              <a:tabLst>
                <a:tab pos="685800" algn="l"/>
              </a:tabLst>
            </a:pPr>
            <a:r>
              <a:rPr lang="en-US" dirty="0">
                <a:solidFill>
                  <a:srgbClr val="000000"/>
                </a:solidFill>
                <a:ea typeface="Times New Roman"/>
              </a:rPr>
              <a:t>Specify return type for the new method as String    </a:t>
            </a:r>
          </a:p>
          <a:p>
            <a:pPr marL="619125" lvl="4" indent="-182880">
              <a:lnSpc>
                <a:spcPts val="1200"/>
              </a:lnSpc>
              <a:buFont typeface="Arial" pitchFamily="34" charset="0"/>
              <a:buChar char="•"/>
              <a:tabLst>
                <a:tab pos="685800" algn="l"/>
              </a:tabLst>
            </a:pPr>
            <a:r>
              <a:rPr lang="en-US" dirty="0">
                <a:solidFill>
                  <a:srgbClr val="000000"/>
                </a:solidFill>
                <a:ea typeface="Times New Roman"/>
              </a:rPr>
              <a:t>Move Switch-Case logic to the new method from main() method</a:t>
            </a:r>
          </a:p>
          <a:p>
            <a:pPr marL="619125" lvl="4" indent="-182880">
              <a:lnSpc>
                <a:spcPts val="1200"/>
              </a:lnSpc>
              <a:buFont typeface="Arial" pitchFamily="34" charset="0"/>
              <a:buChar char="•"/>
              <a:tabLst>
                <a:tab pos="685800" algn="l"/>
              </a:tabLst>
            </a:pPr>
            <a:r>
              <a:rPr lang="en-US" dirty="0">
                <a:solidFill>
                  <a:srgbClr val="000000"/>
                </a:solidFill>
                <a:ea typeface="Times New Roman"/>
              </a:rPr>
              <a:t>Modify Case statements to return message to the main () method  </a:t>
            </a:r>
          </a:p>
          <a:p>
            <a:pPr marL="438150" lvl="2" indent="-182880">
              <a:lnSpc>
                <a:spcPts val="1200"/>
              </a:lnSpc>
              <a:buFont typeface="+mj-lt"/>
              <a:buAutoNum type="alphaLcParenR"/>
              <a:tabLst>
                <a:tab pos="457200" algn="l"/>
              </a:tabLst>
            </a:pPr>
            <a:r>
              <a:rPr lang="en-US" dirty="0">
                <a:solidFill>
                  <a:srgbClr val="000000"/>
                </a:solidFill>
              </a:rPr>
              <a:t>Declare a string variable in the main() method to capture the return message from the each of the above methods</a:t>
            </a:r>
          </a:p>
          <a:p>
            <a:pPr marL="438150" marR="0" lvl="2" indent="-182880">
              <a:lnSpc>
                <a:spcPts val="1200"/>
              </a:lnSpc>
              <a:spcBef>
                <a:spcPts val="0"/>
              </a:spcBef>
              <a:spcAft>
                <a:spcPts val="0"/>
              </a:spcAft>
              <a:buFont typeface="+mj-lt"/>
              <a:buAutoNum type="alphaLcParenR"/>
              <a:tabLst>
                <a:tab pos="457200" algn="l"/>
              </a:tabLst>
            </a:pPr>
            <a:r>
              <a:rPr lang="en-US" dirty="0">
                <a:solidFill>
                  <a:srgbClr val="000000"/>
                </a:solidFill>
              </a:rPr>
              <a:t>Run the code invoking each of the newly defined methods. Display the associated return messages.</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03147423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indent="0">
              <a:defRPr/>
            </a:pPr>
            <a:r>
              <a:rPr lang="en-US" b="0" dirty="0"/>
              <a:t>The fully annotated solution code is found in the Faculty Guide. </a:t>
            </a:r>
            <a:r>
              <a:rPr lang="en-US" b="0" dirty="0" smtClean="0"/>
              <a:t>(Slide 1 of 2)</a:t>
            </a:r>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7504948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0" dirty="0" smtClean="0"/>
              <a:t>The fully annotated solution code is found in the Faculty Guide. (Slide 2 of 2)</a:t>
            </a:r>
            <a:endParaRPr lang="en-GB" b="1" dirty="0" smtClean="0"/>
          </a:p>
          <a:p>
            <a:pPr marL="174708" indent="-174708">
              <a:buFont typeface="Arial" pitchFamily="34" charset="0"/>
              <a:buChar char="•"/>
            </a:pPr>
            <a:endParaRPr lang="en-GB" baseline="0"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39843736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pPr marL="0" lvl="2" indent="0">
              <a:buNone/>
            </a:pPr>
            <a:r>
              <a:rPr lang="en-GB" baseline="0" dirty="0" smtClean="0"/>
              <a:t>Before moving into the capstone activities, summarize the various components of a method.</a:t>
            </a:r>
          </a:p>
          <a:p>
            <a:pPr lvl="2"/>
            <a:r>
              <a:rPr lang="en-GB" baseline="0" dirty="0" smtClean="0"/>
              <a:t>Remind participants they have covered four of the six method</a:t>
            </a:r>
            <a:r>
              <a:rPr lang="en-GB" dirty="0" smtClean="0"/>
              <a:t> </a:t>
            </a:r>
            <a:r>
              <a:rPr lang="en-GB" baseline="0" dirty="0" smtClean="0"/>
              <a:t>components. </a:t>
            </a:r>
          </a:p>
          <a:p>
            <a:pPr lvl="2"/>
            <a:r>
              <a:rPr lang="en-GB" baseline="0" dirty="0" smtClean="0"/>
              <a:t>The other two more advanced</a:t>
            </a:r>
            <a:r>
              <a:rPr lang="en-GB" dirty="0" smtClean="0"/>
              <a:t> </a:t>
            </a:r>
            <a:r>
              <a:rPr lang="en-GB" baseline="0" dirty="0" smtClean="0"/>
              <a:t>components will be covered later in the course. </a:t>
            </a:r>
            <a:endParaRPr lang="en-GB" dirty="0" smtClean="0"/>
          </a:p>
          <a:p>
            <a:pPr marL="229659" indent="-229659">
              <a:defRPr/>
            </a:pPr>
            <a:endParaRPr lang="en-US" b="1" dirty="0" smtClean="0"/>
          </a:p>
          <a:p>
            <a:pPr marL="229659" indent="-229659">
              <a:defRPr/>
            </a:pPr>
            <a:r>
              <a:rPr lang="en-US" b="1" dirty="0" smtClean="0"/>
              <a:t>Participant Notes:</a:t>
            </a:r>
            <a:endParaRPr lang="en-US" b="0" dirty="0" smtClean="0"/>
          </a:p>
          <a:p>
            <a:pPr>
              <a:defRPr/>
            </a:pPr>
            <a:r>
              <a:rPr lang="en-US" dirty="0"/>
              <a:t>Methods usually have six parts:</a:t>
            </a:r>
          </a:p>
          <a:p>
            <a:pPr marL="326121" lvl="1" indent="-232943" defTabSz="931774">
              <a:buFont typeface="+mj-lt"/>
              <a:buAutoNum type="arabicPeriod"/>
              <a:defRPr/>
            </a:pPr>
            <a:r>
              <a:rPr lang="en-US" u="sng" dirty="0"/>
              <a:t>The method name</a:t>
            </a:r>
            <a:r>
              <a:rPr lang="en-US" dirty="0"/>
              <a:t>: </a:t>
            </a:r>
            <a:r>
              <a:rPr lang="en-US" dirty="0" smtClean="0"/>
              <a:t>T</a:t>
            </a:r>
            <a:r>
              <a:rPr lang="en-US" dirty="0"/>
              <a:t>he rules for field names apply to method names as well. The convention is slightly different.</a:t>
            </a:r>
          </a:p>
          <a:p>
            <a:pPr marL="326121" lvl="1" indent="-232943" defTabSz="931774">
              <a:buFont typeface="+mj-lt"/>
              <a:buAutoNum type="arabicPeriod"/>
            </a:pPr>
            <a:r>
              <a:rPr lang="en-US" u="sng" dirty="0"/>
              <a:t>The method body</a:t>
            </a:r>
            <a:r>
              <a:rPr lang="en-US" dirty="0"/>
              <a:t> enclosed between braces: </a:t>
            </a:r>
            <a:r>
              <a:rPr lang="en-US" dirty="0" smtClean="0"/>
              <a:t>T</a:t>
            </a:r>
            <a:r>
              <a:rPr lang="en-US" dirty="0"/>
              <a:t>he method's statements. </a:t>
            </a:r>
          </a:p>
          <a:p>
            <a:pPr marL="326121" lvl="1" indent="-232943" defTabSz="931774">
              <a:buFont typeface="+mj-lt"/>
              <a:buAutoNum type="arabicPeriod"/>
              <a:defRPr/>
            </a:pPr>
            <a:r>
              <a:rPr lang="en-US" u="sng" dirty="0"/>
              <a:t>The parameter list</a:t>
            </a:r>
            <a:r>
              <a:rPr lang="en-US" dirty="0"/>
              <a:t> in parenthesis: A comma separated list of input parameters, preceded by their data types, enclosed by parentheses. If there are no parameters empty parentheses must be included as part of the method. </a:t>
            </a:r>
          </a:p>
          <a:p>
            <a:pPr marL="326121" lvl="1" indent="-232943" defTabSz="931774">
              <a:buFont typeface="+mj-lt"/>
              <a:buAutoNum type="arabicPeriod"/>
              <a:defRPr/>
            </a:pPr>
            <a:r>
              <a:rPr lang="en-US" u="sng" dirty="0"/>
              <a:t>The return type</a:t>
            </a:r>
            <a:r>
              <a:rPr lang="en-US" dirty="0"/>
              <a:t>: The data type of the value returned by the method</a:t>
            </a:r>
            <a:r>
              <a:rPr lang="en-US" dirty="0" smtClean="0"/>
              <a:t>. Void indicates</a:t>
            </a:r>
            <a:r>
              <a:rPr lang="en-US" dirty="0"/>
              <a:t> the method does not return a value.</a:t>
            </a:r>
          </a:p>
          <a:p>
            <a:pPr marL="326121" lvl="1" indent="-232943" defTabSz="931774">
              <a:buFont typeface="+mj-lt"/>
              <a:buAutoNum type="arabicPeriod"/>
            </a:pPr>
            <a:r>
              <a:rPr lang="en-US" u="sng" dirty="0"/>
              <a:t>Modifiers</a:t>
            </a:r>
            <a:r>
              <a:rPr lang="en-US" dirty="0"/>
              <a:t>: public, private, etc. Modifiers are covered later in this course.</a:t>
            </a:r>
          </a:p>
          <a:p>
            <a:pPr marL="326121" lvl="1" indent="-232943">
              <a:buFont typeface="+mj-lt"/>
              <a:buAutoNum type="arabicPeriod"/>
            </a:pPr>
            <a:r>
              <a:rPr lang="en-US" dirty="0"/>
              <a:t>An </a:t>
            </a:r>
            <a:r>
              <a:rPr lang="en-US" u="sng" dirty="0"/>
              <a:t>exception list</a:t>
            </a:r>
            <a:r>
              <a:rPr lang="en-US" dirty="0"/>
              <a:t>: Exceptions are c</a:t>
            </a:r>
            <a:r>
              <a:rPr lang="en-US" dirty="0" smtClean="0"/>
              <a:t>overed later in this course.</a:t>
            </a:r>
            <a:endParaRPr lang="en-US" dirty="0"/>
          </a:p>
          <a:p>
            <a:pPr lvl="1"/>
            <a:r>
              <a:rPr lang="en-US" kern="1200" baseline="0" dirty="0" smtClean="0">
                <a:solidFill>
                  <a:schemeClr val="tx1"/>
                </a:solidFill>
                <a:latin typeface="Arial" pitchFamily="34" charset="0"/>
                <a:ea typeface="+mn-ea"/>
                <a:cs typeface="Arial" pitchFamily="34" charset="0"/>
              </a:rPr>
              <a:t> The first two method parts (name and body) are required.</a:t>
            </a:r>
          </a:p>
          <a:p>
            <a:pPr lvl="1"/>
            <a:r>
              <a:rPr lang="en-US" kern="1200" baseline="0" dirty="0" smtClean="0">
                <a:solidFill>
                  <a:schemeClr val="tx1"/>
                </a:solidFill>
                <a:latin typeface="Arial" pitchFamily="34" charset="0"/>
                <a:ea typeface="+mn-ea"/>
                <a:cs typeface="Arial" pitchFamily="34" charset="0"/>
              </a:rPr>
              <a:t> The remaining method parts are used as needed by the calling program and the method.</a:t>
            </a:r>
          </a:p>
          <a:p>
            <a:pPr indent="-87354">
              <a:buFont typeface="Arial" pitchFamily="34" charset="0"/>
              <a:buChar char="•"/>
            </a:pPr>
            <a:endParaRPr lang="en-US" dirty="0" smtClean="0"/>
          </a:p>
          <a:p>
            <a:pPr marL="0" indent="0"/>
            <a:r>
              <a:rPr lang="en-US" b="0" dirty="0" smtClean="0"/>
              <a:t>Method calls are a type of statement.</a:t>
            </a:r>
          </a:p>
          <a:p>
            <a:pPr marL="0" indent="0"/>
            <a:r>
              <a:rPr lang="en-US" b="0" dirty="0" smtClean="0"/>
              <a:t>Method declarations are a type of expression or statement.</a:t>
            </a:r>
            <a:endParaRPr lang="en-US" b="0" kern="1200" baseline="0" dirty="0" smtClean="0">
              <a:solidFill>
                <a:schemeClr val="tx1"/>
              </a:solidFill>
              <a:latin typeface="Arial" pitchFamily="34" charset="0"/>
              <a:ea typeface="+mn-ea"/>
              <a:cs typeface="Arial" pitchFamily="34" charset="0"/>
            </a:endParaRPr>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108</a:t>
            </a:fld>
            <a:endParaRPr lang="en-GB" dirty="0"/>
          </a:p>
        </p:txBody>
      </p:sp>
    </p:spTree>
    <p:extLst>
      <p:ext uri="{BB962C8B-B14F-4D97-AF65-F5344CB8AC3E}">
        <p14:creationId xmlns:p14="http://schemas.microsoft.com/office/powerpoint/2010/main" val="17720562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Notes Placeholder 2"/>
          <p:cNvSpPr>
            <a:spLocks noGrp="1"/>
          </p:cNvSpPr>
          <p:nvPr>
            <p:ph type="body" idx="1"/>
          </p:nvPr>
        </p:nvSpPr>
        <p:spPr>
          <a:xfrm>
            <a:off x="683325" y="4391394"/>
            <a:ext cx="5140749" cy="4184344"/>
          </a:xfrm>
          <a:noFill/>
          <a:ln w="9525"/>
        </p:spPr>
        <p:txBody>
          <a:bodyPr/>
          <a:lstStyle/>
          <a:p>
            <a:r>
              <a:rPr lang="en-GB" b="1" dirty="0" smtClean="0"/>
              <a:t>Faculty Notes:</a:t>
            </a:r>
          </a:p>
          <a:p>
            <a:pPr marL="0" indent="0"/>
            <a:r>
              <a:rPr lang="en-GB" b="0" dirty="0" smtClean="0"/>
              <a:t>This activity</a:t>
            </a:r>
            <a:r>
              <a:rPr lang="en-GB" b="0" baseline="0" dirty="0" smtClean="0"/>
              <a:t> extends the skills acquired through the individual See it / Try it coding demonstration and practice sessions.</a:t>
            </a:r>
            <a:endParaRPr lang="en-GB" b="0" dirty="0" smtClean="0"/>
          </a:p>
          <a:p>
            <a:pPr marL="183727" lvl="1" indent="-91864" eaLnBrk="0" fontAlgn="base" hangingPunct="0">
              <a:spcBef>
                <a:spcPct val="30000"/>
              </a:spcBef>
              <a:buFont typeface="Arial" pitchFamily="34" charset="0"/>
              <a:buChar char="•"/>
              <a:defRPr/>
            </a:pPr>
            <a:r>
              <a:rPr lang="en-GB" dirty="0">
                <a:latin typeface="Arial" charset="0"/>
              </a:rPr>
              <a:t>Introduce the objectives of the activity. </a:t>
            </a:r>
            <a:r>
              <a:rPr lang="en-GB" dirty="0" smtClean="0">
                <a:latin typeface="Arial" charset="0"/>
              </a:rPr>
              <a:t>Explain</a:t>
            </a:r>
            <a:r>
              <a:rPr lang="en-GB" baseline="0" dirty="0" smtClean="0">
                <a:latin typeface="Arial" charset="0"/>
              </a:rPr>
              <a:t> that participants will choose </a:t>
            </a:r>
            <a:r>
              <a:rPr lang="en-GB" u="sng" baseline="0" dirty="0" smtClean="0">
                <a:latin typeface="Arial" charset="0"/>
              </a:rPr>
              <a:t>either</a:t>
            </a:r>
            <a:r>
              <a:rPr lang="en-GB" baseline="0" dirty="0" smtClean="0">
                <a:latin typeface="Arial" charset="0"/>
              </a:rPr>
              <a:t> this Basic or the Advanced (Next Slide) Activity.</a:t>
            </a:r>
            <a:endParaRPr lang="en-GB" dirty="0">
              <a:latin typeface="Arial" charset="0"/>
            </a:endParaRPr>
          </a:p>
          <a:p>
            <a:pPr marL="183727" lvl="1" indent="-91864" eaLnBrk="0" fontAlgn="base" hangingPunct="0">
              <a:spcBef>
                <a:spcPct val="30000"/>
              </a:spcBef>
              <a:buFont typeface="Arial" pitchFamily="34" charset="0"/>
              <a:buChar char="•"/>
              <a:defRPr/>
            </a:pPr>
            <a:r>
              <a:rPr lang="en-GB" dirty="0">
                <a:latin typeface="Arial" charset="0"/>
              </a:rPr>
              <a:t>B</a:t>
            </a:r>
            <a:r>
              <a:rPr lang="en-GB" dirty="0" smtClean="0">
                <a:latin typeface="Arial" charset="0"/>
              </a:rPr>
              <a:t>riefly </a:t>
            </a:r>
            <a:r>
              <a:rPr lang="en-GB" dirty="0">
                <a:latin typeface="Arial" charset="0"/>
              </a:rPr>
              <a:t>review the activity instructions once participants have navigated to the instructions </a:t>
            </a:r>
            <a:r>
              <a:rPr lang="en-GB" dirty="0" smtClean="0">
                <a:latin typeface="Arial" charset="0"/>
              </a:rPr>
              <a:t>location</a:t>
            </a:r>
            <a:r>
              <a:rPr lang="en-GB" baseline="0" dirty="0" smtClean="0">
                <a:latin typeface="Arial" charset="0"/>
              </a:rPr>
              <a:t> (consult your faculty guide).</a:t>
            </a:r>
            <a:endParaRPr lang="en-GB" dirty="0">
              <a:latin typeface="Arial" charset="0"/>
            </a:endParaRPr>
          </a:p>
          <a:p>
            <a:endParaRPr lang="en-GB" dirty="0" smtClean="0"/>
          </a:p>
          <a:p>
            <a:r>
              <a:rPr lang="en-GB" b="1" dirty="0" smtClean="0"/>
              <a:t>Participant Notes:</a:t>
            </a:r>
          </a:p>
          <a:p>
            <a:pPr marL="0" indent="0"/>
            <a:r>
              <a:rPr lang="en-US" b="0" dirty="0" smtClean="0"/>
              <a:t>Select this activity if you have minimal programming experience prior to this course.</a:t>
            </a:r>
          </a:p>
          <a:p>
            <a:pPr marL="174708" indent="-174708">
              <a:buFont typeface="Arial" pitchFamily="34" charset="0"/>
              <a:buChar char="•"/>
            </a:pPr>
            <a:r>
              <a:rPr lang="en-US" b="0" dirty="0" smtClean="0"/>
              <a:t>Navigate </a:t>
            </a:r>
            <a:r>
              <a:rPr lang="en-US" b="0" dirty="0"/>
              <a:t>to the Module 6, Activity </a:t>
            </a:r>
            <a:r>
              <a:rPr lang="en-US" b="0" dirty="0" smtClean="0"/>
              <a:t>1 (Basic)  </a:t>
            </a:r>
            <a:r>
              <a:rPr lang="en-US" b="0" dirty="0"/>
              <a:t>page on the course web site.</a:t>
            </a:r>
          </a:p>
          <a:p>
            <a:pPr marL="174708" indent="-174708">
              <a:buFont typeface="Arial" pitchFamily="34" charset="0"/>
              <a:buChar char="•"/>
            </a:pPr>
            <a:r>
              <a:rPr lang="en-US" b="0" dirty="0"/>
              <a:t>Follow the instructions provided on the web page to complete the activity.</a:t>
            </a:r>
          </a:p>
        </p:txBody>
      </p:sp>
      <p:sp>
        <p:nvSpPr>
          <p:cNvPr id="98306" name="Slide Image Placeholder 4"/>
          <p:cNvSpPr>
            <a:spLocks noGrp="1" noRot="1" noChangeAspect="1"/>
          </p:cNvSpPr>
          <p:nvPr>
            <p:ph type="sldImg"/>
          </p:nvPr>
        </p:nvSpPr>
        <p:spPr>
          <a:ln/>
        </p:spPr>
      </p:sp>
      <p:sp>
        <p:nvSpPr>
          <p:cNvPr id="9830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GB" dirty="0" smtClean="0">
                <a:solidFill>
                  <a:prstClr val="black"/>
                </a:solidFill>
              </a:rPr>
              <a:t>Copyright © Accenture 2012</a:t>
            </a:r>
          </a:p>
        </p:txBody>
      </p:sp>
      <p:sp>
        <p:nvSpPr>
          <p:cNvPr id="9830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6DBF1-DDCB-4F2C-B272-B9EDFC5B5041}" type="slidenum">
              <a:rPr lang="en-GB" smtClean="0">
                <a:solidFill>
                  <a:prstClr val="black"/>
                </a:solidFill>
              </a:rPr>
              <a:pPr/>
              <a:t>109</a:t>
            </a:fld>
            <a:endParaRPr lang="en-GB" dirty="0" smtClean="0">
              <a:solidFill>
                <a:prstClr val="black"/>
              </a:solidFill>
            </a:endParaRPr>
          </a:p>
        </p:txBody>
      </p:sp>
      <p:sp>
        <p:nvSpPr>
          <p:cNvPr id="9830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dirty="0" smtClean="0">
                <a:solidFill>
                  <a:prstClr val="black"/>
                </a:solidFill>
              </a:rPr>
              <a:t>ADF 2.0: Java: Java Programming Language </a:t>
            </a:r>
            <a:endParaRPr lang="en-GB" dirty="0" smtClean="0">
              <a:solidFill>
                <a:prstClr val="black"/>
              </a:solidFill>
            </a:endParaRPr>
          </a:p>
        </p:txBody>
      </p:sp>
    </p:spTree>
    <p:extLst>
      <p:ext uri="{BB962C8B-B14F-4D97-AF65-F5344CB8AC3E}">
        <p14:creationId xmlns:p14="http://schemas.microsoft.com/office/powerpoint/2010/main" val="1736725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Faculty Notes:</a:t>
            </a:r>
          </a:p>
          <a:p>
            <a:r>
              <a:rPr lang="en-GB" b="0" dirty="0" smtClean="0"/>
              <a:t>Briefly</a:t>
            </a:r>
            <a:r>
              <a:rPr lang="en-GB" b="0" baseline="0" dirty="0" smtClean="0"/>
              <a:t> r</a:t>
            </a:r>
            <a:r>
              <a:rPr lang="en-GB" b="0" dirty="0" smtClean="0"/>
              <a:t>eview the slide information.</a:t>
            </a:r>
          </a:p>
          <a:p>
            <a:pPr marL="232943" lvl="1" indent="116472"/>
            <a:endParaRPr lang="en-GB" dirty="0"/>
          </a:p>
          <a:p>
            <a:r>
              <a:rPr lang="en-GB" b="1" dirty="0" smtClean="0"/>
              <a:t>Participant Notes:</a:t>
            </a:r>
          </a:p>
          <a:p>
            <a:r>
              <a:rPr lang="en-GB" b="0" dirty="0"/>
              <a:t>N/A</a:t>
            </a:r>
          </a:p>
          <a:p>
            <a:pPr lvl="1"/>
            <a:endParaRPr lang="en-GB" b="1"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485770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Notes Placeholder 2"/>
          <p:cNvSpPr>
            <a:spLocks noGrp="1"/>
          </p:cNvSpPr>
          <p:nvPr>
            <p:ph type="body" idx="1"/>
          </p:nvPr>
        </p:nvSpPr>
        <p:spPr>
          <a:xfrm>
            <a:off x="683325" y="4391394"/>
            <a:ext cx="5140749" cy="4184344"/>
          </a:xfrm>
          <a:noFill/>
          <a:ln w="9525"/>
        </p:spPr>
        <p:txBody>
          <a:bodyPr/>
          <a:lstStyle/>
          <a:p>
            <a:r>
              <a:rPr lang="en-GB" b="1" dirty="0" smtClean="0"/>
              <a:t>Faculty Notes:</a:t>
            </a:r>
          </a:p>
          <a:p>
            <a:pPr marL="0" indent="0"/>
            <a:r>
              <a:rPr lang="en-US" b="0" dirty="0"/>
              <a:t>This activity extends the skills acquired through the individual See it / Try it coding demonstration and practice sessions.</a:t>
            </a:r>
          </a:p>
          <a:p>
            <a:pPr marL="171450" indent="-171450">
              <a:buFont typeface="Arial" pitchFamily="34" charset="0"/>
              <a:buChar char="•"/>
            </a:pPr>
            <a:r>
              <a:rPr lang="en-US" b="0" dirty="0"/>
              <a:t>Introduce the objectives of the activity. Explain that participants will choose </a:t>
            </a:r>
            <a:r>
              <a:rPr lang="en-US" b="0" u="sng" dirty="0"/>
              <a:t>either</a:t>
            </a:r>
            <a:r>
              <a:rPr lang="en-US" b="0" dirty="0"/>
              <a:t> </a:t>
            </a:r>
            <a:r>
              <a:rPr lang="en-US" b="0" dirty="0" smtClean="0"/>
              <a:t>the </a:t>
            </a:r>
            <a:r>
              <a:rPr lang="en-US" b="0" dirty="0"/>
              <a:t>Basic </a:t>
            </a:r>
            <a:r>
              <a:rPr lang="en-US" b="0" dirty="0" smtClean="0"/>
              <a:t>(Previous Slide) or this Advanced Activity based on their background and their comfort / success with the Try It exercises completed in this module.</a:t>
            </a:r>
          </a:p>
          <a:p>
            <a:pPr marL="171450" indent="-171450">
              <a:buFont typeface="Arial" pitchFamily="34" charset="0"/>
              <a:buChar char="•"/>
            </a:pPr>
            <a:endParaRPr lang="en-GB" dirty="0" smtClean="0"/>
          </a:p>
          <a:p>
            <a:r>
              <a:rPr lang="en-GB" b="1" dirty="0" smtClean="0"/>
              <a:t>Participant Notes:</a:t>
            </a:r>
          </a:p>
          <a:p>
            <a:pPr marL="0" indent="0"/>
            <a:r>
              <a:rPr lang="en-US" b="0" dirty="0" smtClean="0"/>
              <a:t>Select this activity if you wish an added challenge – You have prior programming experience and / have completed the Try It activities in this module in less than the allowed time.</a:t>
            </a:r>
          </a:p>
          <a:p>
            <a:pPr marL="174708" indent="-174708">
              <a:buFont typeface="Arial" pitchFamily="34" charset="0"/>
              <a:buChar char="•"/>
            </a:pPr>
            <a:r>
              <a:rPr lang="en-US" b="0" dirty="0" smtClean="0"/>
              <a:t>Navigate </a:t>
            </a:r>
            <a:r>
              <a:rPr lang="en-US" b="0" dirty="0"/>
              <a:t>to the Module 6, Activity </a:t>
            </a:r>
            <a:r>
              <a:rPr lang="en-US" b="0" dirty="0" smtClean="0"/>
              <a:t>2 (Advanced) </a:t>
            </a:r>
            <a:r>
              <a:rPr lang="en-US" b="0" dirty="0"/>
              <a:t>page on the course web site</a:t>
            </a:r>
            <a:r>
              <a:rPr lang="en-US" b="0" dirty="0" smtClean="0"/>
              <a:t>.</a:t>
            </a:r>
            <a:endParaRPr lang="en-US" b="0" dirty="0"/>
          </a:p>
          <a:p>
            <a:pPr marL="174708" indent="-174708">
              <a:buFont typeface="Arial" pitchFamily="34" charset="0"/>
              <a:buChar char="•"/>
            </a:pPr>
            <a:r>
              <a:rPr lang="en-US" b="0" dirty="0" smtClean="0"/>
              <a:t>Follow </a:t>
            </a:r>
            <a:r>
              <a:rPr lang="en-US" b="0" dirty="0"/>
              <a:t>the instructions provided on the web page to complete the activity</a:t>
            </a:r>
            <a:r>
              <a:rPr lang="en-US" b="0" dirty="0" smtClean="0"/>
              <a:t>.</a:t>
            </a:r>
          </a:p>
          <a:p>
            <a:pPr marL="174708" indent="-174708">
              <a:buFont typeface="Arial" pitchFamily="34" charset="0"/>
              <a:buChar char="•"/>
            </a:pPr>
            <a:r>
              <a:rPr lang="en-US" b="0" dirty="0" smtClean="0"/>
              <a:t>This activity includes the tasks in the Basic Activity and additional challenges.</a:t>
            </a:r>
            <a:endParaRPr lang="en-US" b="0" dirty="0"/>
          </a:p>
        </p:txBody>
      </p:sp>
      <p:sp>
        <p:nvSpPr>
          <p:cNvPr id="98306" name="Slide Image Placeholder 4"/>
          <p:cNvSpPr>
            <a:spLocks noGrp="1" noRot="1" noChangeAspect="1"/>
          </p:cNvSpPr>
          <p:nvPr>
            <p:ph type="sldImg"/>
          </p:nvPr>
        </p:nvSpPr>
        <p:spPr>
          <a:ln/>
        </p:spPr>
      </p:sp>
      <p:sp>
        <p:nvSpPr>
          <p:cNvPr id="9830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GB" dirty="0" smtClean="0">
                <a:solidFill>
                  <a:prstClr val="black"/>
                </a:solidFill>
              </a:rPr>
              <a:t>Copyright © Accenture 2012</a:t>
            </a:r>
          </a:p>
        </p:txBody>
      </p:sp>
      <p:sp>
        <p:nvSpPr>
          <p:cNvPr id="9830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EE6DBF1-DDCB-4F2C-B272-B9EDFC5B5041}" type="slidenum">
              <a:rPr lang="en-GB" smtClean="0">
                <a:solidFill>
                  <a:prstClr val="black"/>
                </a:solidFill>
              </a:rPr>
              <a:pPr/>
              <a:t>110</a:t>
            </a:fld>
            <a:endParaRPr lang="en-GB" dirty="0" smtClean="0">
              <a:solidFill>
                <a:prstClr val="black"/>
              </a:solidFill>
            </a:endParaRPr>
          </a:p>
        </p:txBody>
      </p:sp>
      <p:sp>
        <p:nvSpPr>
          <p:cNvPr id="9830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dirty="0" smtClean="0">
                <a:solidFill>
                  <a:prstClr val="black"/>
                </a:solidFill>
              </a:rPr>
              <a:t>ADF 2.0: Java: Java Programming Language </a:t>
            </a:r>
            <a:endParaRPr lang="en-GB" dirty="0" smtClean="0">
              <a:solidFill>
                <a:prstClr val="black"/>
              </a:solidFill>
            </a:endParaRPr>
          </a:p>
        </p:txBody>
      </p:sp>
    </p:spTree>
    <p:extLst>
      <p:ext uri="{BB962C8B-B14F-4D97-AF65-F5344CB8AC3E}">
        <p14:creationId xmlns:p14="http://schemas.microsoft.com/office/powerpoint/2010/main" val="14116107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lvl="1" defTabSz="931774"/>
            <a:r>
              <a:rPr lang="en-GB" dirty="0" smtClean="0"/>
              <a:t>Time permitting, lead a review on the </a:t>
            </a:r>
            <a:r>
              <a:rPr lang="en-GB" kern="1200" dirty="0" smtClean="0">
                <a:solidFill>
                  <a:schemeClr val="tx1"/>
                </a:solidFill>
                <a:latin typeface="Arial" pitchFamily="34" charset="0"/>
                <a:ea typeface="+mn-ea"/>
                <a:cs typeface="Arial" pitchFamily="34" charset="0"/>
              </a:rPr>
              <a:t>Java procedural language</a:t>
            </a:r>
            <a:r>
              <a:rPr lang="en-GB" kern="1200" baseline="0" dirty="0" smtClean="0">
                <a:solidFill>
                  <a:schemeClr val="tx1"/>
                </a:solidFill>
                <a:latin typeface="Arial" pitchFamily="34" charset="0"/>
                <a:ea typeface="+mn-ea"/>
                <a:cs typeface="Arial" pitchFamily="34" charset="0"/>
              </a:rPr>
              <a:t> features as listed in the slide points</a:t>
            </a:r>
            <a:r>
              <a:rPr lang="en-GB" kern="1200" dirty="0" smtClean="0">
                <a:solidFill>
                  <a:schemeClr val="tx1"/>
                </a:solidFill>
                <a:latin typeface="Arial" pitchFamily="34" charset="0"/>
                <a:ea typeface="+mn-ea"/>
                <a:cs typeface="Arial" pitchFamily="34" charset="0"/>
              </a:rPr>
              <a:t>.</a:t>
            </a:r>
          </a:p>
          <a:p>
            <a:pPr marL="184414" lvl="1" indent="-97060" defTabSz="931774">
              <a:buFont typeface="Arial" pitchFamily="34" charset="0"/>
              <a:buChar char="•"/>
            </a:pPr>
            <a:r>
              <a:rPr lang="en-GB" kern="1200" dirty="0" smtClean="0">
                <a:solidFill>
                  <a:schemeClr val="tx1"/>
                </a:solidFill>
                <a:latin typeface="Arial" pitchFamily="34" charset="0"/>
                <a:ea typeface="+mn-ea"/>
                <a:cs typeface="Arial" pitchFamily="34" charset="0"/>
              </a:rPr>
              <a:t>Ask</a:t>
            </a:r>
            <a:r>
              <a:rPr lang="en-GB" kern="1200" baseline="0" dirty="0" smtClean="0">
                <a:solidFill>
                  <a:schemeClr val="tx1"/>
                </a:solidFill>
                <a:latin typeface="Arial" pitchFamily="34" charset="0"/>
                <a:ea typeface="+mn-ea"/>
                <a:cs typeface="Arial" pitchFamily="34" charset="0"/>
              </a:rPr>
              <a:t> participants to list the five key principles and cite reasons why the principles are </a:t>
            </a:r>
            <a:r>
              <a:rPr lang="en-US" kern="1200" baseline="0" dirty="0" smtClean="0">
                <a:solidFill>
                  <a:schemeClr val="tx1"/>
                </a:solidFill>
                <a:latin typeface="Arial" pitchFamily="34" charset="0"/>
                <a:ea typeface="+mn-ea"/>
                <a:cs typeface="Arial" pitchFamily="34" charset="0"/>
              </a:rPr>
              <a:t>important</a:t>
            </a:r>
            <a:r>
              <a:rPr lang="en-GB" kern="1200" baseline="0" dirty="0" smtClean="0">
                <a:solidFill>
                  <a:schemeClr val="tx1"/>
                </a:solidFill>
                <a:latin typeface="Arial" pitchFamily="34" charset="0"/>
                <a:ea typeface="+mn-ea"/>
                <a:cs typeface="Arial" pitchFamily="34" charset="0"/>
              </a:rPr>
              <a:t> to the development of the language.</a:t>
            </a:r>
          </a:p>
          <a:p>
            <a:pPr marL="184414" lvl="1" indent="-97060" defTabSz="931774">
              <a:buFont typeface="Arial" pitchFamily="34" charset="0"/>
              <a:buChar char="•"/>
            </a:pPr>
            <a:r>
              <a:rPr lang="en-GB" kern="1200" dirty="0" smtClean="0">
                <a:solidFill>
                  <a:schemeClr val="tx1"/>
                </a:solidFill>
                <a:latin typeface="Arial" pitchFamily="34" charset="0"/>
                <a:ea typeface="+mn-ea"/>
                <a:cs typeface="Arial" pitchFamily="34" charset="0"/>
              </a:rPr>
              <a:t>Review</a:t>
            </a:r>
            <a:r>
              <a:rPr lang="en-GB" kern="1200" baseline="0" dirty="0" smtClean="0">
                <a:solidFill>
                  <a:schemeClr val="tx1"/>
                </a:solidFill>
                <a:latin typeface="Arial" pitchFamily="34" charset="0"/>
                <a:ea typeface="+mn-ea"/>
                <a:cs typeface="Arial" pitchFamily="34" charset="0"/>
              </a:rPr>
              <a:t> the use of the language features in programs.</a:t>
            </a:r>
            <a:endParaRPr lang="en-GB" kern="1200" dirty="0" smtClean="0">
              <a:solidFill>
                <a:schemeClr val="tx1"/>
              </a:solidFill>
              <a:latin typeface="Arial" pitchFamily="34" charset="0"/>
              <a:ea typeface="+mn-ea"/>
              <a:cs typeface="Arial" pitchFamily="34" charset="0"/>
            </a:endParaRPr>
          </a:p>
          <a:p>
            <a:pPr marL="184414" lvl="1" indent="-97060" defTabSz="931774">
              <a:buFont typeface="Arial" pitchFamily="34" charset="0"/>
              <a:buChar char="•"/>
            </a:pPr>
            <a:r>
              <a:rPr lang="en-GB" kern="1200" dirty="0" smtClean="0">
                <a:solidFill>
                  <a:schemeClr val="tx1"/>
                </a:solidFill>
                <a:latin typeface="Arial" pitchFamily="34" charset="0"/>
                <a:ea typeface="+mn-ea"/>
                <a:cs typeface="Arial" pitchFamily="34" charset="0"/>
              </a:rPr>
              <a:t>Informally</a:t>
            </a:r>
            <a:r>
              <a:rPr lang="en-GB" kern="1200" baseline="0" dirty="0" smtClean="0">
                <a:solidFill>
                  <a:schemeClr val="tx1"/>
                </a:solidFill>
                <a:latin typeface="Arial" pitchFamily="34" charset="0"/>
                <a:ea typeface="+mn-ea"/>
                <a:cs typeface="Arial" pitchFamily="34" charset="0"/>
              </a:rPr>
              <a:t> quiz participants on the syntax of the language.</a:t>
            </a:r>
          </a:p>
          <a:p>
            <a:pPr lvl="1" defTabSz="931774"/>
            <a:r>
              <a:rPr lang="en-GB" kern="1200" baseline="0" dirty="0" smtClean="0">
                <a:solidFill>
                  <a:schemeClr val="tx1"/>
                </a:solidFill>
                <a:latin typeface="Arial" pitchFamily="34" charset="0"/>
                <a:ea typeface="+mn-ea"/>
                <a:cs typeface="Arial" pitchFamily="34" charset="0"/>
              </a:rPr>
              <a:t>Ask what questions participants have regarding the Java procedural language features and their use in the coding exercises.</a:t>
            </a:r>
            <a:endParaRPr lang="en-GB" kern="1200" dirty="0" smtClean="0">
              <a:solidFill>
                <a:schemeClr val="tx1"/>
              </a:solidFill>
              <a:latin typeface="Arial" pitchFamily="34" charset="0"/>
              <a:ea typeface="+mn-ea"/>
              <a:cs typeface="Arial" pitchFamily="34" charset="0"/>
            </a:endParaRPr>
          </a:p>
          <a:p>
            <a:pPr marL="184414" lvl="1" indent="-97060" defTabSz="931774"/>
            <a:endParaRPr lang="en-US" dirty="0"/>
          </a:p>
          <a:p>
            <a:r>
              <a:rPr lang="en-GB" b="1" dirty="0" smtClean="0"/>
              <a:t>Participant Notes:</a:t>
            </a:r>
          </a:p>
          <a:p>
            <a:r>
              <a:rPr lang="en-GB" dirty="0" smtClean="0"/>
              <a:t>N/A</a:t>
            </a:r>
          </a:p>
          <a:p>
            <a:endParaRPr lang="en-GB"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111</a:t>
            </a:fld>
            <a:endParaRPr lang="en-GB" dirty="0"/>
          </a:p>
        </p:txBody>
      </p:sp>
      <p:sp>
        <p:nvSpPr>
          <p:cNvPr id="5" name="Footer Placeholder 8"/>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6" name="Header Placeholder 24"/>
          <p:cNvSpPr>
            <a:spLocks noGrp="1"/>
          </p:cNvSpPr>
          <p:nvPr>
            <p:ph type="hdr" sz="quarter"/>
          </p:nvPr>
        </p:nvSpPr>
        <p:spPr>
          <a:xfrm>
            <a:off x="-1" y="1"/>
            <a:ext cx="4604363" cy="327095"/>
          </a:xfrm>
        </p:spPr>
        <p:txBody>
          <a:bodyPr/>
          <a:lstStyle/>
          <a:p>
            <a:r>
              <a:rPr lang="en-GB" dirty="0" smtClean="0"/>
              <a:t>ADF 2.0: Java: Java Programming Language </a:t>
            </a:r>
            <a:endParaRPr lang="en-GB" dirty="0"/>
          </a:p>
        </p:txBody>
      </p:sp>
    </p:spTree>
    <p:extLst>
      <p:ext uri="{BB962C8B-B14F-4D97-AF65-F5344CB8AC3E}">
        <p14:creationId xmlns:p14="http://schemas.microsoft.com/office/powerpoint/2010/main" val="3909815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Faculty Notes:</a:t>
            </a:r>
          </a:p>
          <a:p>
            <a:pPr lvl="1"/>
            <a:r>
              <a:rPr lang="en-GB" dirty="0"/>
              <a:t>Review information on the slide and in the participant notes.</a:t>
            </a:r>
          </a:p>
          <a:p>
            <a:pPr lvl="1"/>
            <a:r>
              <a:rPr lang="en-GB" dirty="0"/>
              <a:t>Do not over explain. The </a:t>
            </a:r>
            <a:r>
              <a:rPr lang="en-GB" dirty="0" smtClean="0"/>
              <a:t>syntax </a:t>
            </a:r>
            <a:r>
              <a:rPr lang="en-GB" dirty="0"/>
              <a:t>and examples are provided via </a:t>
            </a:r>
            <a:r>
              <a:rPr lang="en-GB" dirty="0" smtClean="0"/>
              <a:t>demonstration on the next slide.</a:t>
            </a:r>
            <a:endParaRPr lang="en-GB" dirty="0"/>
          </a:p>
          <a:p>
            <a:pPr lvl="1"/>
            <a:endParaRPr lang="en-GB" b="1" dirty="0" smtClean="0"/>
          </a:p>
          <a:p>
            <a:pPr lvl="1"/>
            <a:r>
              <a:rPr lang="en-GB" b="1" dirty="0" smtClean="0"/>
              <a:t>Participant Notes:</a:t>
            </a:r>
          </a:p>
          <a:p>
            <a:r>
              <a:rPr lang="en-US" b="0" dirty="0" smtClean="0"/>
              <a:t>We</a:t>
            </a:r>
            <a:r>
              <a:rPr lang="en-US" b="0" baseline="0" dirty="0" smtClean="0"/>
              <a:t> now look at how to write Java code to create classes.</a:t>
            </a:r>
            <a:endParaRPr lang="en-US" b="0"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91933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89"/>
            <a:ext cx="5608320" cy="4451985"/>
          </a:xfrm>
        </p:spPr>
        <p:txBody>
          <a:bodyPr>
            <a:normAutofit/>
          </a:bodyPr>
          <a:lstStyle/>
          <a:p>
            <a:r>
              <a:rPr lang="en-GB" b="1" dirty="0" smtClean="0"/>
              <a:t>Faculty Notes:</a:t>
            </a:r>
          </a:p>
          <a:p>
            <a:pPr marL="0"/>
            <a:r>
              <a:rPr lang="en-US" sz="1000" b="0" kern="1200" baseline="0" dirty="0" smtClean="0">
                <a:solidFill>
                  <a:schemeClr val="tx1"/>
                </a:solidFill>
                <a:effectLst/>
                <a:latin typeface="Arial" pitchFamily="34" charset="0"/>
                <a:ea typeface="+mn-ea"/>
                <a:cs typeface="Arial" pitchFamily="34" charset="0"/>
              </a:rPr>
              <a:t>The fully annotated demonstration code is found in the Faculty Guide. </a:t>
            </a:r>
          </a:p>
          <a:p>
            <a:pPr marL="0"/>
            <a:r>
              <a:rPr lang="en-US" sz="1000" b="0" kern="1200" baseline="0" dirty="0" smtClean="0">
                <a:solidFill>
                  <a:schemeClr val="tx1"/>
                </a:solidFill>
                <a:effectLst/>
                <a:latin typeface="Arial" pitchFamily="34" charset="0"/>
                <a:ea typeface="+mn-ea"/>
                <a:cs typeface="Arial" pitchFamily="34" charset="0"/>
              </a:rPr>
              <a:t>You may use this to guide you through the demo.  However, for the purposes of the demonstration, please create new code from scratch while sharing your screen with the entire class and talking through each step.</a:t>
            </a:r>
          </a:p>
          <a:p>
            <a:pPr marL="0"/>
            <a:r>
              <a:rPr lang="en-US" b="0" dirty="0"/>
              <a:t>The full list of </a:t>
            </a:r>
            <a:r>
              <a:rPr lang="en-US" b="0" dirty="0" smtClean="0"/>
              <a:t>CityTour_Demo</a:t>
            </a:r>
            <a:r>
              <a:rPr lang="en-US" b="0" dirty="0"/>
              <a:t> </a:t>
            </a:r>
            <a:r>
              <a:rPr lang="en-US" b="0" dirty="0" smtClean="0"/>
              <a:t>See It </a:t>
            </a:r>
            <a:r>
              <a:rPr lang="en-US" b="0" dirty="0"/>
              <a:t>TODOs is in the </a:t>
            </a:r>
            <a:r>
              <a:rPr lang="en-US" b="0" dirty="0" smtClean="0"/>
              <a:t>CityTour_Demo.java </a:t>
            </a:r>
            <a:r>
              <a:rPr lang="en-US" b="0" dirty="0"/>
              <a:t>file.</a:t>
            </a:r>
          </a:p>
          <a:p>
            <a:pPr marL="0"/>
            <a:r>
              <a:rPr lang="en-US" b="0" dirty="0"/>
              <a:t>W</a:t>
            </a:r>
            <a:r>
              <a:rPr lang="en-US" b="0" dirty="0" smtClean="0"/>
              <a:t>rite </a:t>
            </a:r>
            <a:r>
              <a:rPr lang="en-US" b="0" dirty="0"/>
              <a:t>/ modify </a:t>
            </a:r>
            <a:r>
              <a:rPr lang="en-US" b="0" dirty="0" smtClean="0"/>
              <a:t>the code </a:t>
            </a:r>
            <a:r>
              <a:rPr lang="en-US" b="0" u="sng" dirty="0"/>
              <a:t>in this </a:t>
            </a:r>
            <a:r>
              <a:rPr lang="en-US" b="0" u="sng" dirty="0" smtClean="0"/>
              <a:t>file</a:t>
            </a:r>
            <a:r>
              <a:rPr lang="en-US" b="0" dirty="0" smtClean="0"/>
              <a:t> as you complete each CityTour_Demo See It demonstration.</a:t>
            </a:r>
            <a:endParaRPr lang="en-US" b="0" dirty="0"/>
          </a:p>
          <a:p>
            <a:pPr marL="0"/>
            <a:endParaRPr lang="en-US" sz="1000" b="0" kern="1200" baseline="0" dirty="0" smtClean="0">
              <a:solidFill>
                <a:schemeClr val="tx1"/>
              </a:solidFill>
              <a:effectLst/>
              <a:latin typeface="Arial" pitchFamily="34" charset="0"/>
              <a:ea typeface="+mn-ea"/>
              <a:cs typeface="Arial" pitchFamily="34" charset="0"/>
            </a:endParaRPr>
          </a:p>
          <a:p>
            <a:r>
              <a:rPr lang="en-GB" b="0" dirty="0" smtClean="0"/>
              <a:t>Demonstrate how to create a new Java class in</a:t>
            </a:r>
            <a:r>
              <a:rPr lang="en-GB" b="0" baseline="0" dirty="0" smtClean="0"/>
              <a:t> the Eclipse environment.</a:t>
            </a:r>
            <a:endParaRPr lang="en-GB" b="0" dirty="0" smtClean="0"/>
          </a:p>
          <a:p>
            <a:pPr marL="228600" lvl="0" indent="-228600">
              <a:buFont typeface="+mj-lt"/>
              <a:buAutoNum type="arabicPeriod"/>
            </a:pPr>
            <a:r>
              <a:rPr lang="en-US" sz="1000" b="0" kern="1200" baseline="0" dirty="0" smtClean="0">
                <a:solidFill>
                  <a:schemeClr val="tx1"/>
                </a:solidFill>
                <a:effectLst/>
                <a:latin typeface="Arial" pitchFamily="34" charset="0"/>
                <a:ea typeface="+mn-ea"/>
                <a:cs typeface="Arial" pitchFamily="34" charset="0"/>
              </a:rPr>
              <a:t>Open the project Week1n2Codebase_participant in Eclipse</a:t>
            </a:r>
          </a:p>
          <a:p>
            <a:pPr marL="228600" lvl="0" indent="-228600">
              <a:buFont typeface="+mj-lt"/>
              <a:buAutoNum type="arabicPeriod"/>
            </a:pPr>
            <a:r>
              <a:rPr lang="en-US" sz="1000" b="0" kern="1200" baseline="0" dirty="0" smtClean="0">
                <a:solidFill>
                  <a:schemeClr val="tx1"/>
                </a:solidFill>
                <a:effectLst/>
                <a:latin typeface="Arial" pitchFamily="34" charset="0"/>
                <a:ea typeface="+mn-ea"/>
                <a:cs typeface="Arial" pitchFamily="34" charset="0"/>
              </a:rPr>
              <a:t>Go to the src folder</a:t>
            </a:r>
          </a:p>
          <a:p>
            <a:pPr marL="228600" lvl="0" indent="-228600">
              <a:buFont typeface="+mj-lt"/>
              <a:buAutoNum type="arabicPeriod"/>
            </a:pPr>
            <a:r>
              <a:rPr lang="en-US" sz="1000" b="0" kern="1200" baseline="0" dirty="0" smtClean="0">
                <a:solidFill>
                  <a:schemeClr val="tx1"/>
                </a:solidFill>
                <a:effectLst/>
                <a:latin typeface="Arial" pitchFamily="34" charset="0"/>
                <a:ea typeface="+mn-ea"/>
                <a:cs typeface="Arial" pitchFamily="34" charset="0"/>
              </a:rPr>
              <a:t>Open the package com.accenture.adf.newcodington.module6.sample </a:t>
            </a:r>
          </a:p>
          <a:p>
            <a:pPr marL="228600" lvl="0" indent="-228600">
              <a:buFont typeface="+mj-lt"/>
              <a:buAutoNum type="arabicPeriod"/>
            </a:pPr>
            <a:r>
              <a:rPr lang="en-US" sz="1000" b="0" kern="1200" baseline="0" dirty="0" smtClean="0">
                <a:solidFill>
                  <a:schemeClr val="tx1"/>
                </a:solidFill>
                <a:effectLst/>
                <a:latin typeface="Arial" pitchFamily="34" charset="0"/>
                <a:ea typeface="+mn-ea"/>
                <a:cs typeface="Arial" pitchFamily="34" charset="0"/>
              </a:rPr>
              <a:t>Open CityTour_Demo.java</a:t>
            </a:r>
          </a:p>
          <a:p>
            <a:pPr marL="228600" indent="-228600">
              <a:buFont typeface="+mj-lt"/>
              <a:buAutoNum type="arabicPeriod"/>
            </a:pPr>
            <a:r>
              <a:rPr lang="en-US" b="0" dirty="0"/>
              <a:t>Complete the </a:t>
            </a:r>
            <a:r>
              <a:rPr lang="en-US" dirty="0" smtClean="0"/>
              <a:t>See It </a:t>
            </a:r>
            <a:r>
              <a:rPr lang="en-US" dirty="0"/>
              <a:t>1 </a:t>
            </a:r>
            <a:r>
              <a:rPr lang="en-US" b="0" dirty="0"/>
              <a:t>TODO </a:t>
            </a:r>
            <a:r>
              <a:rPr lang="en-US" b="0" dirty="0" smtClean="0"/>
              <a:t>to</a:t>
            </a:r>
          </a:p>
          <a:p>
            <a:pPr marL="323850" lvl="2" indent="-228600">
              <a:buFont typeface="+mj-lt"/>
              <a:buAutoNum type="alphaLcParenR"/>
            </a:pPr>
            <a:r>
              <a:rPr lang="en-US" b="0" dirty="0" smtClean="0"/>
              <a:t>Create </a:t>
            </a:r>
            <a:r>
              <a:rPr lang="en-US" b="0" dirty="0"/>
              <a:t>the new CityTour_Demo </a:t>
            </a:r>
            <a:r>
              <a:rPr lang="en-US" b="0" dirty="0" smtClean="0"/>
              <a:t>class</a:t>
            </a:r>
          </a:p>
          <a:p>
            <a:pPr marL="323850" lvl="2" indent="-228600">
              <a:buFont typeface="+mj-lt"/>
              <a:buAutoNum type="alphaLcParenR"/>
            </a:pPr>
            <a:r>
              <a:rPr lang="en-US" b="0" dirty="0" smtClean="0"/>
              <a:t>Display </a:t>
            </a:r>
            <a:r>
              <a:rPr lang="en-US" b="0" dirty="0"/>
              <a:t>a message: “Hello ADF Java Participants</a:t>
            </a:r>
            <a:r>
              <a:rPr lang="en-US" b="0" dirty="0" smtClean="0"/>
              <a:t>”</a:t>
            </a:r>
            <a:endParaRPr lang="en-US" b="0" dirty="0"/>
          </a:p>
          <a:p>
            <a:pPr marL="228600" lvl="0" indent="-228600">
              <a:buFont typeface="+mj-lt"/>
              <a:buAutoNum type="arabicPeriod"/>
            </a:pPr>
            <a:r>
              <a:rPr lang="en-US" sz="1000" b="0" kern="1200" baseline="0" dirty="0" smtClean="0">
                <a:solidFill>
                  <a:schemeClr val="tx1"/>
                </a:solidFill>
                <a:effectLst/>
                <a:latin typeface="Arial" pitchFamily="34" charset="0"/>
                <a:ea typeface="+mn-ea"/>
                <a:cs typeface="Arial" pitchFamily="34" charset="0"/>
              </a:rPr>
              <a:t>Save and run the program.</a:t>
            </a:r>
          </a:p>
          <a:p>
            <a:pPr marL="0" lvl="0" indent="0"/>
            <a:endParaRPr lang="en-US" b="0" dirty="0" smtClean="0"/>
          </a:p>
          <a:p>
            <a:pPr marL="182880" marR="0" lvl="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NOTE:  The steps above take you</a:t>
            </a:r>
            <a:r>
              <a:rPr lang="en-US" b="1" baseline="0" dirty="0" smtClean="0"/>
              <a:t> through opening the project codebase and the package to perform your coding.  In subsequent demos you will continue to use this same package.  However, we will be eliminating the steps above telling you how to navigate to the package.  </a:t>
            </a:r>
            <a:endParaRPr lang="en-US" b="1" dirty="0" smtClean="0"/>
          </a:p>
          <a:p>
            <a:pPr marL="554037" lvl="0" indent="-457200">
              <a:lnSpc>
                <a:spcPct val="110000"/>
              </a:lnSpc>
              <a:buFont typeface="+mj-lt"/>
              <a:buAutoNum type="arabicPeriod"/>
              <a:defRPr/>
            </a:pPr>
            <a:endParaRPr lang="en-US" b="0" dirty="0" smtClean="0"/>
          </a:p>
          <a:p>
            <a:pPr lvl="1"/>
            <a:r>
              <a:rPr lang="en-GB" b="1" dirty="0" smtClean="0"/>
              <a:t>Participant Notes:</a:t>
            </a:r>
          </a:p>
          <a:p>
            <a:pPr lvl="1" defTabSz="931774">
              <a:defRPr/>
            </a:pPr>
            <a:r>
              <a:rPr lang="en-US" dirty="0"/>
              <a:t>Pay attention as your faculty member creates </a:t>
            </a:r>
            <a:r>
              <a:rPr lang="en-US" dirty="0" smtClean="0"/>
              <a:t>a new </a:t>
            </a:r>
            <a:r>
              <a:rPr lang="en-US" dirty="0"/>
              <a:t>Java class. You will be asked to create one after this </a:t>
            </a:r>
            <a:r>
              <a:rPr lang="en-US" dirty="0" smtClean="0"/>
              <a:t>demonstration and throughout this course.</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80153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0" indent="0" defTabSz="931774">
              <a:defRPr/>
            </a:pPr>
            <a:r>
              <a:rPr lang="en-GB" b="0" dirty="0" smtClean="0"/>
              <a:t>The full list of</a:t>
            </a:r>
            <a:r>
              <a:rPr lang="en-GB" dirty="0" smtClean="0"/>
              <a:t> ALL </a:t>
            </a:r>
            <a:r>
              <a:rPr lang="en-GB" b="0" dirty="0" smtClean="0"/>
              <a:t>Try It TODOs is in the </a:t>
            </a:r>
            <a:r>
              <a:rPr lang="en-GB" b="0" i="1" dirty="0" smtClean="0"/>
              <a:t>CodingtonEventPass_TryIt.java</a:t>
            </a:r>
            <a:r>
              <a:rPr lang="en-GB" b="0" dirty="0" smtClean="0"/>
              <a:t> file.</a:t>
            </a:r>
          </a:p>
          <a:p>
            <a:pPr marL="0" indent="0" defTabSz="931774">
              <a:defRPr/>
            </a:pPr>
            <a:r>
              <a:rPr lang="en-GB" b="0" dirty="0" smtClean="0"/>
              <a:t>Participants write / modify their code </a:t>
            </a:r>
            <a:r>
              <a:rPr lang="en-GB" b="0" u="sng" dirty="0" smtClean="0"/>
              <a:t>in this file</a:t>
            </a:r>
            <a:r>
              <a:rPr lang="en-GB" b="0" dirty="0" smtClean="0"/>
              <a:t> through a series of TryIt exercises.</a:t>
            </a:r>
            <a:endParaRPr lang="en-GB" b="1" dirty="0" smtClean="0"/>
          </a:p>
          <a:p>
            <a:pPr marL="174708" indent="-174708">
              <a:buFont typeface="Arial" pitchFamily="34" charset="0"/>
              <a:buChar char="•"/>
            </a:pPr>
            <a:r>
              <a:rPr lang="en-GB" b="0" dirty="0" smtClean="0"/>
              <a:t>Present the task that participants must try themselves.</a:t>
            </a:r>
          </a:p>
          <a:p>
            <a:pPr marL="174708" indent="-174708">
              <a:buFont typeface="Arial" pitchFamily="34" charset="0"/>
              <a:buChar char="•"/>
            </a:pPr>
            <a:r>
              <a:rPr lang="en-GB" b="0" baseline="0" dirty="0" smtClean="0"/>
              <a:t>Walk</a:t>
            </a:r>
            <a:r>
              <a:rPr lang="en-GB" b="0" dirty="0" smtClean="0"/>
              <a:t> around the room in case anyone needs assistance.</a:t>
            </a:r>
          </a:p>
          <a:p>
            <a:pPr lvl="1"/>
            <a:endParaRPr lang="en-GB" b="1" dirty="0" smtClean="0"/>
          </a:p>
          <a:p>
            <a:pPr lvl="1"/>
            <a:r>
              <a:rPr lang="en-GB" b="1" dirty="0" smtClean="0"/>
              <a:t>Participant Notes:</a:t>
            </a:r>
          </a:p>
          <a:p>
            <a:pPr lvl="1"/>
            <a:r>
              <a:rPr lang="en-GB" b="1" dirty="0" smtClean="0"/>
              <a:t>Create a new Java class</a:t>
            </a:r>
          </a:p>
          <a:p>
            <a:pPr marL="228600" lvl="0" indent="-228600">
              <a:buFont typeface="+mj-lt"/>
              <a:buAutoNum type="arabicPeriod"/>
            </a:pPr>
            <a:r>
              <a:rPr lang="en-GB" b="0" dirty="0"/>
              <a:t>Open the project Week1n2Codebase_participant in Eclipse</a:t>
            </a:r>
          </a:p>
          <a:p>
            <a:pPr marL="228600" lvl="0" indent="-228600">
              <a:buFont typeface="+mj-lt"/>
              <a:buAutoNum type="arabicPeriod"/>
            </a:pPr>
            <a:r>
              <a:rPr lang="en-GB" b="0" dirty="0"/>
              <a:t>Go to the src folder</a:t>
            </a:r>
          </a:p>
          <a:p>
            <a:pPr marL="228600" lvl="0" indent="-228600">
              <a:buFont typeface="+mj-lt"/>
              <a:buAutoNum type="arabicPeriod"/>
            </a:pPr>
            <a:r>
              <a:rPr lang="en-GB" b="0" dirty="0"/>
              <a:t>Open the package com.accenture.adf.newcodington.module6.sample</a:t>
            </a:r>
          </a:p>
          <a:p>
            <a:pPr marL="228600" lvl="0" indent="-228600">
              <a:buFont typeface="+mj-lt"/>
              <a:buAutoNum type="arabicPeriod"/>
            </a:pPr>
            <a:r>
              <a:rPr lang="en-GB" b="0" dirty="0"/>
              <a:t>Open </a:t>
            </a:r>
            <a:r>
              <a:rPr lang="en-GB" b="0" dirty="0" smtClean="0"/>
              <a:t>CodingtonEventPass_TryIt.java</a:t>
            </a:r>
            <a:endParaRPr lang="en-GB" b="0" dirty="0"/>
          </a:p>
          <a:p>
            <a:pPr marL="228600" lvl="0" indent="-228600">
              <a:buFont typeface="+mj-lt"/>
              <a:buAutoNum type="arabicPeriod"/>
            </a:pPr>
            <a:r>
              <a:rPr lang="en-GB" b="0" dirty="0" smtClean="0"/>
              <a:t>Complete </a:t>
            </a:r>
            <a:r>
              <a:rPr lang="en-GB" dirty="0" smtClean="0"/>
              <a:t>Try It 1 </a:t>
            </a:r>
            <a:r>
              <a:rPr lang="en-GB" b="0" dirty="0" smtClean="0"/>
              <a:t>TODO </a:t>
            </a:r>
            <a:r>
              <a:rPr lang="en-GB" b="0" dirty="0"/>
              <a:t>to</a:t>
            </a:r>
          </a:p>
          <a:p>
            <a:pPr marL="323850" lvl="2" indent="-228600">
              <a:buFont typeface="+mj-lt"/>
              <a:buAutoNum type="alphaLcParenR"/>
            </a:pPr>
            <a:r>
              <a:rPr lang="en-GB" b="0" dirty="0"/>
              <a:t>Create </a:t>
            </a:r>
            <a:r>
              <a:rPr lang="en-GB" b="0" dirty="0" smtClean="0"/>
              <a:t>the new CodingtonEventPass_TryIt</a:t>
            </a:r>
            <a:r>
              <a:rPr lang="en-GB" dirty="0"/>
              <a:t> </a:t>
            </a:r>
            <a:r>
              <a:rPr lang="en-GB" dirty="0" smtClean="0"/>
              <a:t>class</a:t>
            </a:r>
            <a:endParaRPr lang="en-GB" b="0" dirty="0"/>
          </a:p>
          <a:p>
            <a:pPr marL="323850" lvl="2" indent="-228600">
              <a:buFont typeface="+mj-lt"/>
              <a:buAutoNum type="alphaLcParenR"/>
            </a:pPr>
            <a:r>
              <a:rPr lang="en-GB" b="0" dirty="0"/>
              <a:t>Display a message.</a:t>
            </a:r>
          </a:p>
          <a:p>
            <a:pPr marL="228600" lvl="0" indent="-228600">
              <a:buFont typeface="+mj-lt"/>
              <a:buAutoNum type="arabicPeriod"/>
            </a:pPr>
            <a:r>
              <a:rPr lang="en-GB" b="0" dirty="0"/>
              <a:t>Save and run the program.</a:t>
            </a:r>
          </a:p>
          <a:p>
            <a:pPr marL="228600" lvl="0" indent="-228600">
              <a:buFont typeface="+mj-lt"/>
              <a:buAutoNum type="arabicPeriod"/>
            </a:pPr>
            <a:r>
              <a:rPr lang="en-GB" b="0" dirty="0"/>
              <a:t>As time permits, change the display message and rerun the program.</a:t>
            </a:r>
            <a:endParaRPr lang="en-GB" sz="1000" b="0" kern="1200" baseline="0" dirty="0" smtClean="0">
              <a:solidFill>
                <a:schemeClr val="tx1"/>
              </a:solidFill>
              <a:effectLst/>
              <a:latin typeface="Arial" pitchFamily="34" charset="0"/>
              <a:ea typeface="+mn-ea"/>
              <a:cs typeface="Arial" pitchFamily="34" charset="0"/>
            </a:endParaRPr>
          </a:p>
          <a:p>
            <a:pPr marL="228600" lvl="0" indent="-228600">
              <a:buFont typeface="+mj-lt"/>
              <a:buAutoNum type="arabicPeriod"/>
            </a:pPr>
            <a:endParaRPr lang="en-US" dirty="0" smtClean="0">
              <a:effectLst/>
            </a:endParaRPr>
          </a:p>
          <a:p>
            <a:r>
              <a:rPr lang="en-US" sz="1000" b="1" kern="1200" baseline="0" dirty="0" smtClean="0">
                <a:solidFill>
                  <a:schemeClr val="tx1"/>
                </a:solidFill>
                <a:effectLst/>
                <a:latin typeface="Arial" pitchFamily="34" charset="0"/>
                <a:ea typeface="+mn-ea"/>
                <a:cs typeface="Arial" pitchFamily="34" charset="0"/>
              </a:rPr>
              <a:t>NOTE:  The steps above take you through opening the project codebase and the package to perform your coding.  In subsequent Try Its, you will continue to use this same package.  However, we will be eliminating the steps above telling you how to navigate to the package.  </a:t>
            </a:r>
            <a:endParaRPr lang="en-US" dirty="0" smtClean="0">
              <a:effectLst/>
            </a:endParaRPr>
          </a:p>
          <a:p>
            <a:r>
              <a:rPr lang="en-US" sz="1000" b="1" kern="1200" baseline="0" dirty="0" smtClean="0">
                <a:solidFill>
                  <a:schemeClr val="tx1"/>
                </a:solidFill>
                <a:effectLst/>
                <a:latin typeface="Arial" pitchFamily="34" charset="0"/>
                <a:ea typeface="+mn-ea"/>
                <a:cs typeface="Arial" pitchFamily="34" charset="0"/>
              </a:rPr>
              <a:t> </a:t>
            </a:r>
            <a:endParaRPr lang="en-US" dirty="0" smtClean="0">
              <a:effectLst/>
            </a:endParaRPr>
          </a:p>
          <a:p>
            <a:pPr marL="370637" lvl="0" indent="0">
              <a:buFont typeface="+mj-lt"/>
              <a:buNone/>
              <a:defRPr/>
            </a:pPr>
            <a:endParaRPr lang="en-GB" baseline="0"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14</a:t>
            </a:fld>
            <a:endParaRPr lang="en-GB" dirty="0"/>
          </a:p>
        </p:txBody>
      </p:sp>
      <p:sp>
        <p:nvSpPr>
          <p:cNvPr id="8" name="Header Placeholder 7"/>
          <p:cNvSpPr>
            <a:spLocks noGrp="1"/>
          </p:cNvSpPr>
          <p:nvPr>
            <p:ph type="hdr" sz="quarter" idx="14"/>
          </p:nvPr>
        </p:nvSpPr>
        <p:spPr/>
        <p:txBody>
          <a:bodyPr/>
          <a:lstStyle/>
          <a:p>
            <a:r>
              <a:rPr lang="en-US" dirty="0"/>
              <a:t>ADF 2.0: Java: Java Programming Language</a:t>
            </a:r>
            <a:endParaRPr lang="en-GB" dirty="0"/>
          </a:p>
          <a:p>
            <a:endParaRPr lang="en-GB" dirty="0"/>
          </a:p>
        </p:txBody>
      </p:sp>
    </p:spTree>
    <p:extLst>
      <p:ext uri="{BB962C8B-B14F-4D97-AF65-F5344CB8AC3E}">
        <p14:creationId xmlns:p14="http://schemas.microsoft.com/office/powerpoint/2010/main" val="1471339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Guide. </a:t>
            </a:r>
            <a:endParaRPr lang="en-GB" b="1" dirty="0" smtClean="0"/>
          </a:p>
          <a:p>
            <a:pPr lvl="1"/>
            <a:endParaRPr lang="en-GB" b="1" dirty="0" smtClean="0"/>
          </a:p>
          <a:p>
            <a:pPr lvl="1"/>
            <a:r>
              <a:rPr lang="en-GB" b="1" dirty="0" smtClean="0"/>
              <a:t>Participant Notes:</a:t>
            </a:r>
          </a:p>
          <a:p>
            <a:pPr lvl="1"/>
            <a:r>
              <a:rPr lang="en-GB" b="1" dirty="0" smtClean="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15</a:t>
            </a:fld>
            <a:endParaRPr lang="en-GB" dirty="0"/>
          </a:p>
        </p:txBody>
      </p:sp>
      <p:sp>
        <p:nvSpPr>
          <p:cNvPr id="8" name="Header Placeholder 7"/>
          <p:cNvSpPr>
            <a:spLocks noGrp="1"/>
          </p:cNvSpPr>
          <p:nvPr>
            <p:ph type="hdr" sz="quarter" idx="14"/>
          </p:nvPr>
        </p:nvSpPr>
        <p:spPr/>
        <p:txBody>
          <a:bodyPr/>
          <a:lstStyle/>
          <a:p>
            <a:r>
              <a:rPr lang="en-US" dirty="0"/>
              <a:t>ADF 2.0: Java: Java Programming Language</a:t>
            </a:r>
            <a:endParaRPr lang="en-GB" dirty="0"/>
          </a:p>
          <a:p>
            <a:endParaRPr lang="en-GB" dirty="0"/>
          </a:p>
        </p:txBody>
      </p:sp>
    </p:spTree>
    <p:extLst>
      <p:ext uri="{BB962C8B-B14F-4D97-AF65-F5344CB8AC3E}">
        <p14:creationId xmlns:p14="http://schemas.microsoft.com/office/powerpoint/2010/main" val="4151387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pPr lvl="1" indent="-93177" defTabSz="931774">
              <a:defRPr/>
            </a:pPr>
            <a:r>
              <a:rPr lang="en-US" b="1" kern="1200" baseline="0" dirty="0" smtClean="0">
                <a:solidFill>
                  <a:schemeClr val="tx1"/>
                </a:solidFill>
                <a:latin typeface="Arial" pitchFamily="34" charset="0"/>
                <a:ea typeface="+mn-ea"/>
                <a:cs typeface="Arial" pitchFamily="34" charset="0"/>
              </a:rPr>
              <a:t>Faculty Notes:</a:t>
            </a:r>
          </a:p>
          <a:p>
            <a:pPr lvl="1" defTabSz="931774">
              <a:defRPr/>
            </a:pPr>
            <a:r>
              <a:rPr lang="en-US" b="0" dirty="0" smtClean="0"/>
              <a:t>Cover</a:t>
            </a:r>
            <a:r>
              <a:rPr lang="en-US" b="0" baseline="0" dirty="0" smtClean="0"/>
              <a:t> keywords in a general introduction per the slide and participant notes. </a:t>
            </a:r>
          </a:p>
          <a:p>
            <a:pPr lvl="1" defTabSz="931774">
              <a:defRPr/>
            </a:pPr>
            <a:endParaRPr lang="en-GB" baseline="0" dirty="0" smtClean="0"/>
          </a:p>
          <a:p>
            <a:pPr lvl="1" defTabSz="931774">
              <a:defRPr/>
            </a:pPr>
            <a:r>
              <a:rPr lang="en-GB" b="1" dirty="0" smtClean="0"/>
              <a:t>Participant Notes:</a:t>
            </a:r>
            <a:endParaRPr lang="en-GB" baseline="0" dirty="0" smtClean="0"/>
          </a:p>
          <a:p>
            <a:pPr marL="0" lvl="2" indent="0">
              <a:buNone/>
            </a:pPr>
            <a:r>
              <a:rPr lang="en-GB" dirty="0" smtClean="0"/>
              <a:t>Java keywords are reserved words.</a:t>
            </a:r>
          </a:p>
          <a:p>
            <a:pPr lvl="2"/>
            <a:r>
              <a:rPr lang="en-GB" dirty="0" smtClean="0"/>
              <a:t>Reserved words have a special predefined meaning in Java programs.</a:t>
            </a:r>
          </a:p>
          <a:p>
            <a:pPr lvl="2"/>
            <a:r>
              <a:rPr lang="en-GB" dirty="0" smtClean="0"/>
              <a:t>Keywords can only be used for their specific purpose.</a:t>
            </a:r>
          </a:p>
          <a:p>
            <a:pPr lvl="2"/>
            <a:r>
              <a:rPr lang="en-GB" dirty="0" smtClean="0"/>
              <a:t>The use of keywords in another context may cause program compilation errors.</a:t>
            </a:r>
            <a:endParaRPr lang="en-US" dirty="0" smtClean="0"/>
          </a:p>
          <a:p>
            <a:pPr marL="458122" lvl="3" indent="-93177">
              <a:buNone/>
              <a:defRPr/>
            </a:pPr>
            <a:endParaRPr lang="en-US" sz="1100"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16</a:t>
            </a:fld>
            <a:endParaRPr lang="en-GB" dirty="0"/>
          </a:p>
        </p:txBody>
      </p:sp>
    </p:spTree>
    <p:extLst>
      <p:ext uri="{BB962C8B-B14F-4D97-AF65-F5344CB8AC3E}">
        <p14:creationId xmlns:p14="http://schemas.microsoft.com/office/powerpoint/2010/main" val="151108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86021" name="Rectangle 12"/>
          <p:cNvSpPr>
            <a:spLocks noGrp="1" noChangeArrowheads="1"/>
          </p:cNvSpPr>
          <p:nvPr>
            <p:ph type="sldNum" sz="quarter" idx="5"/>
          </p:nvPr>
        </p:nvSpPr>
        <p:spPr>
          <a:noFill/>
        </p:spPr>
        <p:txBody>
          <a:bodyPr/>
          <a:lstStyle/>
          <a:p>
            <a:fld id="{52428F65-0ADF-4C6E-8A50-9A99A65A55DD}" type="slidenum">
              <a:rPr lang="en-US" smtClean="0">
                <a:latin typeface="Arial" pitchFamily="34" charset="0"/>
              </a:rPr>
              <a:pPr/>
              <a:t>17</a:t>
            </a:fld>
            <a:endParaRPr lang="en-US" dirty="0" smtClean="0">
              <a:latin typeface="Arial" pitchFamily="34" charset="0"/>
            </a:endParaRPr>
          </a:p>
        </p:txBody>
      </p:sp>
      <p:sp>
        <p:nvSpPr>
          <p:cNvPr id="86022" name="Rectangle 4"/>
          <p:cNvSpPr>
            <a:spLocks noGrp="1" noRot="1" noChangeAspect="1" noChangeArrowheads="1" noTextEdit="1"/>
          </p:cNvSpPr>
          <p:nvPr>
            <p:ph type="sldImg"/>
          </p:nvPr>
        </p:nvSpPr>
        <p:spPr>
          <a:ln/>
        </p:spPr>
      </p:sp>
      <p:sp>
        <p:nvSpPr>
          <p:cNvPr id="86023" name="Rectangle 5"/>
          <p:cNvSpPr>
            <a:spLocks noGrp="1" noChangeArrowheads="1"/>
          </p:cNvSpPr>
          <p:nvPr>
            <p:ph type="body" idx="1"/>
          </p:nvPr>
        </p:nvSpPr>
        <p:spPr>
          <a:xfrm>
            <a:off x="701040" y="4415790"/>
            <a:ext cx="5608320" cy="4183380"/>
          </a:xfrm>
          <a:prstGeom prst="rect">
            <a:avLst/>
          </a:prstGeom>
          <a:noFill/>
          <a:ln w="9525"/>
        </p:spPr>
        <p:txBody>
          <a:bodyPr>
            <a:normAutofit/>
          </a:bodyPr>
          <a:lstStyle/>
          <a:p>
            <a:r>
              <a:rPr lang="en-GB" b="1" dirty="0" smtClean="0"/>
              <a:t>Faculty Notes:</a:t>
            </a:r>
          </a:p>
          <a:p>
            <a:pPr marL="0" lvl="2" indent="0">
              <a:buNone/>
              <a:defRPr/>
            </a:pPr>
            <a:r>
              <a:rPr lang="en-GB" dirty="0" smtClean="0"/>
              <a:t>Review the key points per the participant notes.</a:t>
            </a:r>
          </a:p>
          <a:p>
            <a:pPr marL="0" lvl="2" indent="0">
              <a:buNone/>
              <a:defRPr/>
            </a:pPr>
            <a:r>
              <a:rPr lang="en-GB" dirty="0" smtClean="0"/>
              <a:t>The keyword </a:t>
            </a:r>
            <a:r>
              <a:rPr lang="en-GB" u="sng" dirty="0" smtClean="0"/>
              <a:t>categories</a:t>
            </a:r>
            <a:r>
              <a:rPr lang="en-GB" dirty="0" smtClean="0"/>
              <a:t> are introduced at this point.</a:t>
            </a:r>
          </a:p>
          <a:p>
            <a:pPr marL="186355" lvl="2" indent="-93177">
              <a:defRPr/>
            </a:pPr>
            <a:r>
              <a:rPr lang="en-GB" dirty="0" smtClean="0"/>
              <a:t> More detailed usage and explanation follows throughout the course.</a:t>
            </a:r>
          </a:p>
          <a:p>
            <a:pPr marL="0" lvl="2" indent="0">
              <a:buNone/>
              <a:defRPr/>
            </a:pPr>
            <a:endParaRPr lang="en-GB" baseline="0" dirty="0" smtClean="0"/>
          </a:p>
          <a:p>
            <a:pPr lvl="1" defTabSz="931774">
              <a:defRPr/>
            </a:pPr>
            <a:r>
              <a:rPr lang="en-GB" b="1" dirty="0" smtClean="0"/>
              <a:t>Participant Notes:</a:t>
            </a:r>
            <a:endParaRPr lang="en-GB" baseline="0" dirty="0" smtClean="0"/>
          </a:p>
          <a:p>
            <a:pPr lvl="1"/>
            <a:r>
              <a:rPr lang="en-GB" dirty="0" smtClean="0"/>
              <a:t>The keywords in the categories support various programming needs (called constructs) such as controlling the flow of the program, specifying types of data, etc.</a:t>
            </a:r>
          </a:p>
          <a:p>
            <a:pPr lvl="1"/>
            <a:r>
              <a:rPr lang="en-US" dirty="0" smtClean="0"/>
              <a:t>Java keywords </a:t>
            </a:r>
            <a:r>
              <a:rPr lang="en-GB" dirty="0" smtClean="0"/>
              <a:t>can be divided into 5 basic categories:</a:t>
            </a:r>
          </a:p>
          <a:p>
            <a:pPr marL="184414" lvl="1" indent="-97060">
              <a:buFont typeface="Arial" pitchFamily="34" charset="0"/>
              <a:buChar char="•"/>
            </a:pPr>
            <a:r>
              <a:rPr lang="en-GB" dirty="0"/>
              <a:t> Data Types</a:t>
            </a:r>
          </a:p>
          <a:p>
            <a:pPr marL="184414" lvl="1" indent="-97060">
              <a:buFont typeface="Arial" pitchFamily="34" charset="0"/>
              <a:buChar char="•"/>
            </a:pPr>
            <a:r>
              <a:rPr lang="en-GB" dirty="0"/>
              <a:t> Control Flow</a:t>
            </a:r>
          </a:p>
          <a:p>
            <a:pPr marL="184414" lvl="1" indent="-97060">
              <a:buFont typeface="Arial" pitchFamily="34" charset="0"/>
              <a:buChar char="•"/>
            </a:pPr>
            <a:r>
              <a:rPr lang="en-GB" dirty="0"/>
              <a:t> </a:t>
            </a:r>
            <a:r>
              <a:rPr lang="en-GB" dirty="0" smtClean="0"/>
              <a:t>Modifiers</a:t>
            </a:r>
            <a:endParaRPr lang="en-GB" dirty="0"/>
          </a:p>
          <a:p>
            <a:pPr marL="184414" lvl="1" indent="-97060">
              <a:buFont typeface="Arial" pitchFamily="34" charset="0"/>
              <a:buChar char="•"/>
            </a:pPr>
            <a:r>
              <a:rPr lang="en-GB" dirty="0"/>
              <a:t> Class </a:t>
            </a:r>
            <a:r>
              <a:rPr lang="en-GB" dirty="0" smtClean="0"/>
              <a:t>Variables</a:t>
            </a:r>
            <a:endParaRPr lang="en-GB" dirty="0"/>
          </a:p>
          <a:p>
            <a:pPr marL="184414" lvl="1" indent="-97060">
              <a:buFont typeface="Arial" pitchFamily="34" charset="0"/>
              <a:buChar char="•"/>
            </a:pPr>
            <a:r>
              <a:rPr lang="en-GB" dirty="0"/>
              <a:t> </a:t>
            </a:r>
            <a:r>
              <a:rPr lang="en-GB" dirty="0" smtClean="0"/>
              <a:t>Miscellaneous</a:t>
            </a:r>
          </a:p>
          <a:p>
            <a:pPr lvl="1"/>
            <a:r>
              <a:rPr lang="en-US" dirty="0"/>
              <a:t>This module focuses on the Data Types and Control Flow keywords.  You will cover other keyword categories in later modules of this course and in more advanced courses.</a:t>
            </a:r>
            <a:r>
              <a:rPr lang="en-US" sz="1200" dirty="0">
                <a:latin typeface="+mn-lt"/>
                <a:cs typeface="+mn-cs"/>
              </a:rPr>
              <a:t/>
            </a:r>
            <a:br>
              <a:rPr lang="en-US" sz="1200" dirty="0">
                <a:latin typeface="+mn-lt"/>
                <a:cs typeface="+mn-cs"/>
              </a:rPr>
            </a:br>
            <a:endParaRPr lang="en-GB" sz="1100" dirty="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113889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87045" name="Rectangle 12"/>
          <p:cNvSpPr>
            <a:spLocks noGrp="1" noChangeArrowheads="1"/>
          </p:cNvSpPr>
          <p:nvPr>
            <p:ph type="sldNum" sz="quarter" idx="5"/>
          </p:nvPr>
        </p:nvSpPr>
        <p:spPr>
          <a:noFill/>
        </p:spPr>
        <p:txBody>
          <a:bodyPr/>
          <a:lstStyle/>
          <a:p>
            <a:fld id="{BB8D8988-55B4-47E3-A812-817508DF17A5}" type="slidenum">
              <a:rPr lang="en-US" smtClean="0">
                <a:latin typeface="Arial" pitchFamily="34" charset="0"/>
              </a:rPr>
              <a:pPr/>
              <a:t>18</a:t>
            </a:fld>
            <a:endParaRPr lang="en-US" dirty="0" smtClean="0">
              <a:latin typeface="Arial" pitchFamily="34" charset="0"/>
            </a:endParaRPr>
          </a:p>
        </p:txBody>
      </p:sp>
      <p:sp>
        <p:nvSpPr>
          <p:cNvPr id="87046" name="Rectangle 4"/>
          <p:cNvSpPr>
            <a:spLocks noGrp="1" noRot="1" noChangeAspect="1" noChangeArrowheads="1" noTextEdit="1"/>
          </p:cNvSpPr>
          <p:nvPr>
            <p:ph type="sldImg"/>
          </p:nvPr>
        </p:nvSpPr>
        <p:spPr>
          <a:ln/>
        </p:spPr>
      </p:sp>
      <p:sp>
        <p:nvSpPr>
          <p:cNvPr id="87047" name="Rectangle 5"/>
          <p:cNvSpPr>
            <a:spLocks noGrp="1" noChangeArrowheads="1"/>
          </p:cNvSpPr>
          <p:nvPr>
            <p:ph type="body" idx="1"/>
          </p:nvPr>
        </p:nvSpPr>
        <p:spPr>
          <a:xfrm>
            <a:off x="701040" y="4415790"/>
            <a:ext cx="5608320" cy="4183380"/>
          </a:xfrm>
          <a:prstGeom prst="rect">
            <a:avLst/>
          </a:prstGeom>
          <a:noFill/>
          <a:ln w="9525"/>
        </p:spPr>
        <p:txBody>
          <a:bodyPr>
            <a:normAutofit/>
          </a:bodyPr>
          <a:lstStyle/>
          <a:p>
            <a:r>
              <a:rPr lang="en-GB" b="1" dirty="0" smtClean="0"/>
              <a:t>Faculty Notes:</a:t>
            </a:r>
            <a:endParaRPr lang="en-GB" dirty="0"/>
          </a:p>
          <a:p>
            <a:pPr lvl="1">
              <a:defRPr/>
            </a:pPr>
            <a:r>
              <a:rPr lang="en-GB" dirty="0" smtClean="0"/>
              <a:t>Briefly review</a:t>
            </a:r>
            <a:r>
              <a:rPr lang="en-GB" baseline="0" dirty="0" smtClean="0"/>
              <a:t> </a:t>
            </a:r>
            <a:r>
              <a:rPr lang="en-GB" dirty="0" smtClean="0"/>
              <a:t>each keyword category.</a:t>
            </a:r>
            <a:endParaRPr lang="en-GB" dirty="0"/>
          </a:p>
          <a:p>
            <a:pPr lvl="1">
              <a:defRPr/>
            </a:pPr>
            <a:endParaRPr lang="en-GB" dirty="0" smtClean="0"/>
          </a:p>
          <a:p>
            <a:pPr lvl="1">
              <a:defRPr/>
            </a:pPr>
            <a:r>
              <a:rPr lang="en-GB" dirty="0" smtClean="0"/>
              <a:t>Animation on the slide – the keywords are displayed in groups per the legend. </a:t>
            </a:r>
          </a:p>
          <a:p>
            <a:pPr lvl="1">
              <a:defRPr/>
            </a:pPr>
            <a:r>
              <a:rPr lang="en-GB" dirty="0" smtClean="0"/>
              <a:t>The first group (Data Types)</a:t>
            </a:r>
            <a:r>
              <a:rPr lang="en-GB" baseline="0" dirty="0" smtClean="0"/>
              <a:t> is</a:t>
            </a:r>
            <a:r>
              <a:rPr lang="en-GB" dirty="0" smtClean="0"/>
              <a:t> displayed on the slide. </a:t>
            </a:r>
          </a:p>
          <a:p>
            <a:pPr lvl="1">
              <a:defRPr/>
            </a:pPr>
            <a:r>
              <a:rPr lang="en-GB" dirty="0" smtClean="0"/>
              <a:t>On clicks 1-4 each group is displayed. </a:t>
            </a:r>
          </a:p>
          <a:p>
            <a:pPr lvl="1">
              <a:defRPr/>
            </a:pPr>
            <a:endParaRPr lang="en-US" b="1" dirty="0" smtClean="0"/>
          </a:p>
          <a:p>
            <a:pPr>
              <a:spcAft>
                <a:spcPts val="611"/>
              </a:spcAft>
              <a:defRPr/>
            </a:pPr>
            <a:r>
              <a:rPr lang="en-US" b="1" dirty="0" smtClean="0"/>
              <a:t>Participant Notes:</a:t>
            </a:r>
          </a:p>
          <a:p>
            <a:pPr>
              <a:spcBef>
                <a:spcPts val="611"/>
              </a:spcBef>
              <a:defRPr/>
            </a:pPr>
            <a:r>
              <a:rPr lang="en-US" b="1" dirty="0" smtClean="0"/>
              <a:t>Slide Legend:</a:t>
            </a:r>
          </a:p>
          <a:p>
            <a:pPr marL="186355" lvl="1" indent="-97060">
              <a:buFont typeface="Arial" pitchFamily="34" charset="0"/>
              <a:buChar char="•"/>
            </a:pPr>
            <a:r>
              <a:rPr lang="en-US" b="1" dirty="0" smtClean="0"/>
              <a:t>Data Types</a:t>
            </a:r>
            <a:r>
              <a:rPr lang="en-US" dirty="0" smtClean="0"/>
              <a:t>: Purple </a:t>
            </a:r>
          </a:p>
          <a:p>
            <a:pPr marL="186355" lvl="1" indent="-97060">
              <a:buFont typeface="Arial" pitchFamily="34" charset="0"/>
              <a:buChar char="•"/>
            </a:pPr>
            <a:r>
              <a:rPr lang="en-US" b="1" dirty="0" smtClean="0"/>
              <a:t>Control Flow</a:t>
            </a:r>
            <a:r>
              <a:rPr lang="en-US" dirty="0" smtClean="0"/>
              <a:t>: Ink Blue</a:t>
            </a:r>
          </a:p>
          <a:p>
            <a:pPr marL="186355" lvl="1" indent="-97060">
              <a:buFont typeface="Arial" pitchFamily="34" charset="0"/>
              <a:buChar char="•"/>
            </a:pPr>
            <a:r>
              <a:rPr lang="en-US" b="1" dirty="0" smtClean="0"/>
              <a:t>Modifier: </a:t>
            </a:r>
            <a:r>
              <a:rPr lang="en-US" dirty="0" smtClean="0"/>
              <a:t>Grey</a:t>
            </a:r>
          </a:p>
          <a:p>
            <a:pPr marL="186355" lvl="1" indent="-97060">
              <a:buFont typeface="Arial" pitchFamily="34" charset="0"/>
              <a:buChar char="•"/>
            </a:pPr>
            <a:r>
              <a:rPr lang="en-US" b="1" dirty="0" smtClean="0"/>
              <a:t>Class Variable</a:t>
            </a:r>
            <a:r>
              <a:rPr lang="en-US" dirty="0" smtClean="0"/>
              <a:t>: Teal</a:t>
            </a:r>
          </a:p>
          <a:p>
            <a:pPr marL="186355" lvl="1" indent="-97060">
              <a:buFont typeface="Arial" pitchFamily="34" charset="0"/>
              <a:buChar char="•"/>
              <a:defRPr/>
            </a:pPr>
            <a:r>
              <a:rPr lang="en-US" b="1" dirty="0" smtClean="0"/>
              <a:t>Miscellaneous</a:t>
            </a:r>
            <a:r>
              <a:rPr lang="en-US" dirty="0" smtClean="0"/>
              <a:t>: Ice Blue </a:t>
            </a:r>
          </a:p>
          <a:p>
            <a:pPr lvl="1"/>
            <a:r>
              <a:rPr lang="en-US" dirty="0" smtClean="0"/>
              <a:t>Programmers cannot use keywords as names for variables, methods, classes, etc. </a:t>
            </a:r>
            <a:endParaRPr lang="en-GB" dirty="0" smtClean="0"/>
          </a:p>
          <a:p>
            <a:pPr marL="186355" lvl="1" indent="-93177">
              <a:buFont typeface="Arial" pitchFamily="34" charset="0"/>
              <a:buChar char="•"/>
            </a:pPr>
            <a:r>
              <a:rPr lang="en-GB" dirty="0" smtClean="0"/>
              <a:t>Some keywords (such as goto and const) are restricted because, though they have no meaning in Java, they have </a:t>
            </a:r>
            <a:r>
              <a:rPr lang="en-GB" dirty="0"/>
              <a:t>meaning in other programming languages</a:t>
            </a:r>
            <a:r>
              <a:rPr lang="en-GB" dirty="0" smtClean="0"/>
              <a:t>.</a:t>
            </a:r>
          </a:p>
          <a:p>
            <a:pPr marL="186355" lvl="1" indent="-93177" defTabSz="931774">
              <a:buFont typeface="Arial" pitchFamily="34" charset="0"/>
              <a:buChar char="•"/>
              <a:defRPr/>
            </a:pPr>
            <a:r>
              <a:rPr lang="en-US" b="0" dirty="0" smtClean="0"/>
              <a:t>The list of Java keywords</a:t>
            </a:r>
            <a:r>
              <a:rPr lang="en-US" b="0" baseline="0" dirty="0" smtClean="0"/>
              <a:t> is relatively short compared to </a:t>
            </a:r>
            <a:r>
              <a:rPr lang="en-US" b="0" dirty="0" smtClean="0"/>
              <a:t>other programming languages,</a:t>
            </a:r>
            <a:r>
              <a:rPr lang="en-US" b="0" baseline="0" dirty="0" smtClean="0"/>
              <a:t> such as COBOL.</a:t>
            </a:r>
            <a:endParaRPr lang="en-US" b="0" dirty="0" smtClean="0"/>
          </a:p>
          <a:p>
            <a:pPr marL="186355" lvl="1" indent="-93177">
              <a:buFont typeface="Arial" pitchFamily="34" charset="0"/>
              <a:buChar char="•"/>
            </a:pPr>
            <a:endParaRPr lang="en-GB" dirty="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361817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pPr lvl="1" indent="-93177" defTabSz="931774">
              <a:defRPr/>
            </a:pPr>
            <a:r>
              <a:rPr lang="en-US" b="1" kern="1200" baseline="0" dirty="0" smtClean="0">
                <a:solidFill>
                  <a:schemeClr val="tx1"/>
                </a:solidFill>
                <a:latin typeface="Arial" pitchFamily="34" charset="0"/>
                <a:ea typeface="+mn-ea"/>
                <a:cs typeface="Arial" pitchFamily="34" charset="0"/>
              </a:rPr>
              <a:t>Faculty Notes:</a:t>
            </a:r>
          </a:p>
          <a:p>
            <a:pPr lvl="1" defTabSz="931774">
              <a:defRPr/>
            </a:pPr>
            <a:r>
              <a:rPr lang="en-US" b="0" kern="1200" baseline="0" dirty="0" smtClean="0">
                <a:solidFill>
                  <a:schemeClr val="tx1"/>
                </a:solidFill>
                <a:latin typeface="Arial" pitchFamily="34" charset="0"/>
                <a:ea typeface="+mn-ea"/>
                <a:cs typeface="Arial" pitchFamily="34" charset="0"/>
              </a:rPr>
              <a:t>Review the key slide</a:t>
            </a:r>
            <a:r>
              <a:rPr lang="en-US" b="0" kern="1200" dirty="0" smtClean="0">
                <a:solidFill>
                  <a:schemeClr val="tx1"/>
                </a:solidFill>
                <a:latin typeface="Arial" pitchFamily="34" charset="0"/>
                <a:ea typeface="+mn-ea"/>
                <a:cs typeface="Arial" pitchFamily="34" charset="0"/>
              </a:rPr>
              <a:t> points regarding </a:t>
            </a:r>
            <a:r>
              <a:rPr lang="en-US" b="0" kern="1200" baseline="0" dirty="0" smtClean="0">
                <a:solidFill>
                  <a:schemeClr val="tx1"/>
                </a:solidFill>
                <a:latin typeface="Arial" pitchFamily="34" charset="0"/>
                <a:ea typeface="+mn-ea"/>
                <a:cs typeface="Arial" pitchFamily="34" charset="0"/>
              </a:rPr>
              <a:t>data types as a general introduction.</a:t>
            </a:r>
          </a:p>
          <a:p>
            <a:pPr>
              <a:buFont typeface="Arial" pitchFamily="34" charset="0"/>
              <a:buNone/>
            </a:pPr>
            <a:endParaRPr lang="en-GB" baseline="0" dirty="0" smtClean="0"/>
          </a:p>
          <a:p>
            <a:pPr lvl="1" defTabSz="931774">
              <a:defRPr/>
            </a:pPr>
            <a:r>
              <a:rPr lang="en-GB" b="1" dirty="0" smtClean="0"/>
              <a:t>Participant Notes:</a:t>
            </a:r>
          </a:p>
          <a:p>
            <a:pPr lvl="2">
              <a:defRPr/>
            </a:pPr>
            <a:r>
              <a:rPr lang="en-US" dirty="0"/>
              <a:t>The variable’s data type determines the type of the data for a variable, i.e</a:t>
            </a:r>
            <a:r>
              <a:rPr lang="en-US" dirty="0" smtClean="0"/>
              <a:t>.: </a:t>
            </a:r>
            <a:endParaRPr lang="en-US" dirty="0"/>
          </a:p>
          <a:p>
            <a:pPr lvl="3">
              <a:defRPr/>
            </a:pPr>
            <a:r>
              <a:rPr lang="en-US" dirty="0"/>
              <a:t>The values a variable can </a:t>
            </a:r>
            <a:r>
              <a:rPr lang="en-US" dirty="0" smtClean="0"/>
              <a:t>contain.</a:t>
            </a:r>
            <a:endParaRPr lang="en-US" dirty="0"/>
          </a:p>
          <a:p>
            <a:pPr lvl="3">
              <a:defRPr/>
            </a:pPr>
            <a:r>
              <a:rPr lang="en-US" dirty="0"/>
              <a:t>The operations that can be performed on a </a:t>
            </a:r>
            <a:r>
              <a:rPr lang="en-US" dirty="0" smtClean="0"/>
              <a:t>variable.</a:t>
            </a:r>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19</a:t>
            </a:fld>
            <a:endParaRPr lang="en-GB" dirty="0"/>
          </a:p>
        </p:txBody>
      </p:sp>
    </p:spTree>
    <p:extLst>
      <p:ext uri="{BB962C8B-B14F-4D97-AF65-F5344CB8AC3E}">
        <p14:creationId xmlns:p14="http://schemas.microsoft.com/office/powerpoint/2010/main" val="363338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 </a:t>
            </a:r>
          </a:p>
          <a:p>
            <a:pPr lvl="1"/>
            <a:r>
              <a:rPr lang="en-GB" dirty="0" smtClean="0"/>
              <a:t>Review the agenda.</a:t>
            </a:r>
          </a:p>
          <a:p>
            <a:pPr lvl="1"/>
            <a:endParaRPr lang="en-GB" dirty="0" smtClean="0"/>
          </a:p>
          <a:p>
            <a:r>
              <a:rPr lang="en-GB" dirty="0" smtClean="0"/>
              <a:t>Participant Notes:</a:t>
            </a:r>
          </a:p>
          <a:p>
            <a:pPr lvl="1" defTabSz="931774">
              <a:defRPr/>
            </a:pPr>
            <a:r>
              <a:rPr lang="en-GB" dirty="0" smtClean="0"/>
              <a:t>This module provides an introduction to the Java Language and the</a:t>
            </a:r>
            <a:r>
              <a:rPr lang="en-GB" baseline="0" dirty="0" smtClean="0"/>
              <a:t> procedural </a:t>
            </a:r>
            <a:r>
              <a:rPr lang="en-GB" dirty="0" smtClean="0"/>
              <a:t>features</a:t>
            </a:r>
            <a:r>
              <a:rPr lang="en-GB" baseline="0" dirty="0" smtClean="0"/>
              <a:t> of </a:t>
            </a:r>
            <a:r>
              <a:rPr lang="en-US" dirty="0"/>
              <a:t>the Java language as they provide the language foundation. </a:t>
            </a:r>
          </a:p>
          <a:p>
            <a:pPr lvl="1" defTabSz="931774">
              <a:defRPr/>
            </a:pPr>
            <a:r>
              <a:rPr lang="en-US" dirty="0"/>
              <a:t>The primary module focus is on the opportunity to explore and use Java procedural language features.</a:t>
            </a:r>
            <a:endParaRPr lang="en-GB" dirty="0" smtClean="0"/>
          </a:p>
          <a:p>
            <a:pPr marL="186355" indent="-93177">
              <a:buFont typeface="Arial" pitchFamily="34" charset="0"/>
              <a:buChar char="•"/>
            </a:pPr>
            <a:r>
              <a:rPr lang="en-US" b="0" dirty="0" smtClean="0"/>
              <a:t>Java Keywords</a:t>
            </a:r>
          </a:p>
          <a:p>
            <a:pPr marL="186355" indent="-93177">
              <a:buFont typeface="Arial" pitchFamily="34" charset="0"/>
              <a:buChar char="•"/>
            </a:pPr>
            <a:r>
              <a:rPr lang="en-US" b="0" dirty="0" smtClean="0"/>
              <a:t>Data Types</a:t>
            </a:r>
          </a:p>
          <a:p>
            <a:pPr marL="186355" indent="-93177">
              <a:buFont typeface="Arial" pitchFamily="34" charset="0"/>
              <a:buChar char="•"/>
            </a:pPr>
            <a:r>
              <a:rPr lang="en-US" b="0" dirty="0" smtClean="0"/>
              <a:t>Variables</a:t>
            </a:r>
          </a:p>
          <a:p>
            <a:pPr marL="186355" indent="-93177">
              <a:buFont typeface="Arial" pitchFamily="34" charset="0"/>
              <a:buChar char="•"/>
            </a:pPr>
            <a:r>
              <a:rPr lang="en-US" b="0" dirty="0" smtClean="0"/>
              <a:t>Operators</a:t>
            </a:r>
          </a:p>
          <a:p>
            <a:pPr marL="186355" indent="-93177">
              <a:buFont typeface="Arial" pitchFamily="34" charset="0"/>
              <a:buChar char="•"/>
            </a:pPr>
            <a:r>
              <a:rPr lang="en-US" b="0" dirty="0" smtClean="0"/>
              <a:t>Flow Control</a:t>
            </a:r>
          </a:p>
          <a:p>
            <a:pPr marL="186355" indent="-93177">
              <a:buFont typeface="Arial" pitchFamily="34" charset="0"/>
              <a:buChar char="•"/>
            </a:pPr>
            <a:r>
              <a:rPr lang="en-US" b="0" dirty="0" smtClean="0"/>
              <a:t>Arrays</a:t>
            </a:r>
          </a:p>
          <a:p>
            <a:pPr marL="186355" indent="-93177">
              <a:buFont typeface="Arial" pitchFamily="34" charset="0"/>
              <a:buChar char="•"/>
            </a:pPr>
            <a:r>
              <a:rPr lang="en-US" b="0" dirty="0" smtClean="0"/>
              <a:t>Methods</a:t>
            </a:r>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a:t>
            </a:fld>
            <a:endParaRPr lang="en-GB" dirty="0"/>
          </a:p>
        </p:txBody>
      </p:sp>
      <p:sp>
        <p:nvSpPr>
          <p:cNvPr id="13" name="Slide Image Placeholder 12"/>
          <p:cNvSpPr>
            <a:spLocks noGrp="1" noRot="1" noChangeAspect="1"/>
          </p:cNvSpPr>
          <p:nvPr>
            <p:ph type="sldImg"/>
          </p:nvPr>
        </p:nvSpPr>
        <p:spPr/>
      </p:sp>
    </p:spTree>
    <p:extLst>
      <p:ext uri="{BB962C8B-B14F-4D97-AF65-F5344CB8AC3E}">
        <p14:creationId xmlns:p14="http://schemas.microsoft.com/office/powerpoint/2010/main" val="3461986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78853" name="Rectangle 12"/>
          <p:cNvSpPr>
            <a:spLocks noGrp="1" noChangeArrowheads="1"/>
          </p:cNvSpPr>
          <p:nvPr>
            <p:ph type="sldNum" sz="quarter" idx="5"/>
          </p:nvPr>
        </p:nvSpPr>
        <p:spPr>
          <a:noFill/>
        </p:spPr>
        <p:txBody>
          <a:bodyPr/>
          <a:lstStyle/>
          <a:p>
            <a:fld id="{5EA9E302-32BA-48CD-879F-7463D4BFD1CC}" type="slidenum">
              <a:rPr lang="en-US" smtClean="0">
                <a:latin typeface="Arial" pitchFamily="34" charset="0"/>
              </a:rPr>
              <a:pPr/>
              <a:t>20</a:t>
            </a:fld>
            <a:endParaRPr lang="en-US" dirty="0" smtClean="0">
              <a:latin typeface="Arial" pitchFamily="34" charset="0"/>
            </a:endParaRPr>
          </a:p>
        </p:txBody>
      </p:sp>
      <p:sp>
        <p:nvSpPr>
          <p:cNvPr id="78854" name="Rectangle 6"/>
          <p:cNvSpPr>
            <a:spLocks noGrp="1" noRot="1" noChangeAspect="1" noChangeArrowheads="1" noTextEdit="1"/>
          </p:cNvSpPr>
          <p:nvPr>
            <p:ph type="sldImg"/>
          </p:nvPr>
        </p:nvSpPr>
        <p:spPr>
          <a:ln/>
        </p:spPr>
      </p:sp>
      <p:sp>
        <p:nvSpPr>
          <p:cNvPr id="78855" name="Rectangle 7"/>
          <p:cNvSpPr>
            <a:spLocks noGrp="1" noChangeArrowheads="1"/>
          </p:cNvSpPr>
          <p:nvPr>
            <p:ph type="body" idx="1"/>
          </p:nvPr>
        </p:nvSpPr>
        <p:spPr>
          <a:xfrm>
            <a:off x="701040" y="4415790"/>
            <a:ext cx="5608320" cy="4183380"/>
          </a:xfrm>
          <a:prstGeom prst="rect">
            <a:avLst/>
          </a:prstGeom>
          <a:ln w="9525"/>
        </p:spPr>
        <p:txBody>
          <a:bodyPr/>
          <a:lstStyle/>
          <a:p>
            <a:pPr marL="229659" indent="-229659">
              <a:defRPr/>
            </a:pPr>
            <a:r>
              <a:rPr lang="en-US" b="1" dirty="0" smtClean="0"/>
              <a:t>Faculty</a:t>
            </a:r>
            <a:r>
              <a:rPr lang="en-US" b="1" baseline="0" dirty="0" smtClean="0"/>
              <a:t> Notes:</a:t>
            </a:r>
            <a:endParaRPr lang="en-US" b="1" dirty="0" smtClean="0"/>
          </a:p>
          <a:p>
            <a:pPr lvl="1">
              <a:defRPr/>
            </a:pPr>
            <a:r>
              <a:rPr lang="en-US" dirty="0" smtClean="0"/>
              <a:t>Review the key points from the participant notes.</a:t>
            </a:r>
          </a:p>
          <a:p>
            <a:pPr lvl="1">
              <a:defRPr/>
            </a:pPr>
            <a:r>
              <a:rPr lang="en-US" b="1" dirty="0" smtClean="0"/>
              <a:t>Focus on the distinction between primitive and reference values.</a:t>
            </a:r>
          </a:p>
          <a:p>
            <a:pPr marL="97060" lvl="1" indent="-97060">
              <a:buFont typeface="Arial" pitchFamily="34" charset="0"/>
              <a:buChar char="•"/>
              <a:defRPr/>
            </a:pPr>
            <a:r>
              <a:rPr lang="en-US" dirty="0" smtClean="0"/>
              <a:t>The concept of built-in primitive values is further explained in the Primitive / Reference example slide.</a:t>
            </a:r>
          </a:p>
          <a:p>
            <a:pPr marL="184414" indent="-97060">
              <a:defRPr/>
            </a:pPr>
            <a:endParaRPr lang="en-US" b="0" dirty="0" smtClean="0"/>
          </a:p>
          <a:p>
            <a:pPr marL="229659" indent="-229659" defTabSz="931774">
              <a:defRPr/>
            </a:pPr>
            <a:r>
              <a:rPr lang="en-US" b="1" dirty="0" smtClean="0"/>
              <a:t>Participant Notes:</a:t>
            </a:r>
          </a:p>
          <a:p>
            <a:pPr lvl="1">
              <a:defRPr/>
            </a:pPr>
            <a:endParaRPr lang="en-US" dirty="0" smtClean="0"/>
          </a:p>
          <a:p>
            <a:pPr lvl="1">
              <a:defRPr/>
            </a:pPr>
            <a:r>
              <a:rPr lang="en-US" dirty="0" smtClean="0"/>
              <a:t>A </a:t>
            </a:r>
            <a:r>
              <a:rPr lang="en-US" dirty="0"/>
              <a:t>variable’s data type is </a:t>
            </a:r>
            <a:r>
              <a:rPr lang="en-US" dirty="0" smtClean="0"/>
              <a:t>either primitive </a:t>
            </a:r>
            <a:r>
              <a:rPr lang="en-US" dirty="0"/>
              <a:t>or </a:t>
            </a:r>
            <a:r>
              <a:rPr lang="en-US" dirty="0" smtClean="0"/>
              <a:t>reference.</a:t>
            </a:r>
          </a:p>
          <a:p>
            <a:pPr lvl="1">
              <a:defRPr/>
            </a:pPr>
            <a:endParaRPr lang="en-US" dirty="0" smtClean="0"/>
          </a:p>
          <a:p>
            <a:pPr lvl="1">
              <a:defRPr/>
            </a:pPr>
            <a:r>
              <a:rPr lang="en-US" dirty="0" smtClean="0"/>
              <a:t>Key points about primitive data types:</a:t>
            </a:r>
          </a:p>
          <a:p>
            <a:pPr lvl="1">
              <a:defRPr/>
            </a:pPr>
            <a:endParaRPr lang="en-US" dirty="0"/>
          </a:p>
          <a:p>
            <a:pPr marL="184414" lvl="1" indent="-97060">
              <a:buFont typeface="Arial" pitchFamily="34" charset="0"/>
              <a:buChar char="•"/>
              <a:defRPr/>
            </a:pPr>
            <a:r>
              <a:rPr lang="en-US" dirty="0"/>
              <a:t>Primitive data types </a:t>
            </a:r>
            <a:r>
              <a:rPr lang="en-US" dirty="0" smtClean="0"/>
              <a:t>are building blocks that represent a single (atomic) value  - i.e., a value </a:t>
            </a:r>
            <a:r>
              <a:rPr lang="en-US" dirty="0"/>
              <a:t>that cannot be broken down into smaller components.  </a:t>
            </a:r>
          </a:p>
          <a:p>
            <a:pPr marL="184414" lvl="2" indent="-97060">
              <a:defRPr/>
            </a:pPr>
            <a:r>
              <a:rPr lang="en-US" dirty="0" smtClean="0"/>
              <a:t>Primitive data types are built-in to Java and represent values such as 1, 45.6, true, a, c, etc.</a:t>
            </a:r>
          </a:p>
          <a:p>
            <a:pPr marL="184414" lvl="1" indent="-97060">
              <a:buFont typeface="Arial" pitchFamily="34" charset="0"/>
              <a:buChar char="•"/>
              <a:defRPr/>
            </a:pPr>
            <a:r>
              <a:rPr lang="en-US" dirty="0"/>
              <a:t>The fact that primitive values are built-in to Java means the programmer does not have to build the data </a:t>
            </a:r>
            <a:r>
              <a:rPr lang="en-US" dirty="0" smtClean="0"/>
              <a:t>type.</a:t>
            </a:r>
            <a:endParaRPr lang="en-US" dirty="0"/>
          </a:p>
          <a:p>
            <a:pPr lvl="1">
              <a:defRPr/>
            </a:pPr>
            <a:endParaRPr lang="en-US" dirty="0" smtClean="0"/>
          </a:p>
          <a:p>
            <a:pPr lvl="1">
              <a:defRPr/>
            </a:pPr>
            <a:r>
              <a:rPr lang="en-US" dirty="0" smtClean="0"/>
              <a:t>Key points about reference </a:t>
            </a:r>
            <a:r>
              <a:rPr lang="en-US" dirty="0"/>
              <a:t>data </a:t>
            </a:r>
            <a:r>
              <a:rPr lang="en-US" dirty="0" smtClean="0"/>
              <a:t>types:</a:t>
            </a:r>
          </a:p>
          <a:p>
            <a:pPr lvl="1">
              <a:defRPr/>
            </a:pPr>
            <a:endParaRPr lang="en-US" dirty="0"/>
          </a:p>
          <a:p>
            <a:pPr marL="184414" lvl="1" indent="-97060">
              <a:buFont typeface="Arial" pitchFamily="34" charset="0"/>
              <a:buChar char="•"/>
              <a:defRPr/>
            </a:pPr>
            <a:r>
              <a:rPr lang="en-US" dirty="0" smtClean="0"/>
              <a:t>Reference data types represent objects, as complex </a:t>
            </a:r>
            <a:r>
              <a:rPr lang="en-US" dirty="0"/>
              <a:t>data </a:t>
            </a:r>
            <a:r>
              <a:rPr lang="en-US" dirty="0" smtClean="0"/>
              <a:t>types.</a:t>
            </a:r>
            <a:r>
              <a:rPr lang="en-US" baseline="0" dirty="0" smtClean="0"/>
              <a:t> The objects </a:t>
            </a:r>
            <a:r>
              <a:rPr lang="en-US" dirty="0" smtClean="0"/>
              <a:t>are made </a:t>
            </a:r>
            <a:r>
              <a:rPr lang="en-US" dirty="0"/>
              <a:t>up of primitives</a:t>
            </a:r>
            <a:r>
              <a:rPr lang="en-US" dirty="0" smtClean="0"/>
              <a:t>.</a:t>
            </a:r>
            <a:endParaRPr lang="en-US" dirty="0"/>
          </a:p>
          <a:p>
            <a:pPr marL="184414" lvl="1" indent="-97060">
              <a:buFont typeface="Arial" pitchFamily="34" charset="0"/>
              <a:buChar char="•"/>
              <a:defRPr/>
            </a:pPr>
            <a:r>
              <a:rPr lang="en-US" dirty="0"/>
              <a:t>The reference serves as a handle to the </a:t>
            </a:r>
            <a:r>
              <a:rPr lang="en-US" dirty="0" smtClean="0"/>
              <a:t>object; a </a:t>
            </a:r>
            <a:r>
              <a:rPr lang="en-US" dirty="0"/>
              <a:t>way to get to the </a:t>
            </a:r>
            <a:r>
              <a:rPr lang="en-US" dirty="0" smtClean="0"/>
              <a:t>object.</a:t>
            </a:r>
            <a:endParaRPr lang="en-US" dirty="0"/>
          </a:p>
          <a:p>
            <a:pPr marL="184414" lvl="1" indent="-97060">
              <a:buFont typeface="Arial" pitchFamily="34" charset="0"/>
              <a:buChar char="•"/>
              <a:defRPr/>
            </a:pPr>
            <a:r>
              <a:rPr lang="en-US" dirty="0"/>
              <a:t>In other programming </a:t>
            </a:r>
            <a:r>
              <a:rPr lang="en-US" dirty="0" smtClean="0"/>
              <a:t>languages, </a:t>
            </a:r>
            <a:r>
              <a:rPr lang="en-US" dirty="0"/>
              <a:t>a reference may be called a pointer or a memory </a:t>
            </a:r>
            <a:r>
              <a:rPr lang="en-US" dirty="0" smtClean="0"/>
              <a:t>address.</a:t>
            </a:r>
            <a:endParaRPr lang="en-US" dirty="0"/>
          </a:p>
          <a:p>
            <a:pPr>
              <a:defRPr/>
            </a:pPr>
            <a:endParaRPr lang="en-IE" dirty="0" smtClean="0">
              <a:latin typeface="Arial" pitchFamily="34" charset="0"/>
            </a:endParaRPr>
          </a:p>
          <a:p>
            <a:pPr>
              <a:defRPr/>
            </a:pPr>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61154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87045" name="Rectangle 12"/>
          <p:cNvSpPr>
            <a:spLocks noGrp="1" noChangeArrowheads="1"/>
          </p:cNvSpPr>
          <p:nvPr>
            <p:ph type="sldNum" sz="quarter" idx="5"/>
          </p:nvPr>
        </p:nvSpPr>
        <p:spPr>
          <a:noFill/>
        </p:spPr>
        <p:txBody>
          <a:bodyPr/>
          <a:lstStyle/>
          <a:p>
            <a:fld id="{BB8D8988-55B4-47E3-A812-817508DF17A5}" type="slidenum">
              <a:rPr lang="en-US" smtClean="0">
                <a:latin typeface="Arial" pitchFamily="34" charset="0"/>
              </a:rPr>
              <a:pPr/>
              <a:t>21</a:t>
            </a:fld>
            <a:endParaRPr lang="en-US" dirty="0" smtClean="0">
              <a:latin typeface="Arial" pitchFamily="34" charset="0"/>
            </a:endParaRPr>
          </a:p>
        </p:txBody>
      </p:sp>
      <p:sp>
        <p:nvSpPr>
          <p:cNvPr id="87046" name="Rectangle 4"/>
          <p:cNvSpPr>
            <a:spLocks noGrp="1" noRot="1" noChangeAspect="1" noChangeArrowheads="1" noTextEdit="1"/>
          </p:cNvSpPr>
          <p:nvPr>
            <p:ph type="sldImg"/>
          </p:nvPr>
        </p:nvSpPr>
        <p:spPr>
          <a:ln/>
        </p:spPr>
      </p:sp>
      <p:sp>
        <p:nvSpPr>
          <p:cNvPr id="87047" name="Rectangle 5"/>
          <p:cNvSpPr>
            <a:spLocks noGrp="1" noChangeArrowheads="1"/>
          </p:cNvSpPr>
          <p:nvPr>
            <p:ph type="body" idx="1"/>
          </p:nvPr>
        </p:nvSpPr>
        <p:spPr>
          <a:xfrm>
            <a:off x="701040" y="4415790"/>
            <a:ext cx="5608320" cy="4183380"/>
          </a:xfrm>
          <a:prstGeom prst="rect">
            <a:avLst/>
          </a:prstGeom>
          <a:noFill/>
          <a:ln w="9525"/>
        </p:spPr>
        <p:txBody>
          <a:bodyPr>
            <a:normAutofit/>
          </a:bodyPr>
          <a:lstStyle/>
          <a:p>
            <a:r>
              <a:rPr lang="en-GB" b="1" dirty="0" smtClean="0"/>
              <a:t>Faculty Notes:</a:t>
            </a:r>
          </a:p>
          <a:p>
            <a:r>
              <a:rPr lang="en-GB" b="0" dirty="0" smtClean="0"/>
              <a:t>Transition into keywords associated with the primitive data types</a:t>
            </a:r>
            <a:r>
              <a:rPr lang="en-GB" dirty="0" smtClean="0"/>
              <a:t>.</a:t>
            </a:r>
            <a:endParaRPr lang="en-GB" b="1" dirty="0" smtClean="0"/>
          </a:p>
          <a:p>
            <a:pPr lvl="2"/>
            <a:r>
              <a:rPr lang="en-GB" dirty="0" smtClean="0"/>
              <a:t>You may wish to tie the list of keywords back to the full list of Java keywords, seen earlier.</a:t>
            </a:r>
          </a:p>
          <a:p>
            <a:pPr lvl="2">
              <a:defRPr/>
            </a:pPr>
            <a:r>
              <a:rPr lang="en-GB" dirty="0" smtClean="0"/>
              <a:t>The following slides look at the primitive and reference data types in more detail.</a:t>
            </a:r>
          </a:p>
          <a:p>
            <a:pPr lvl="1">
              <a:defRPr/>
            </a:pPr>
            <a:endParaRPr lang="en-US" b="1" dirty="0" smtClean="0"/>
          </a:p>
          <a:p>
            <a:pPr lvl="1">
              <a:defRPr/>
            </a:pPr>
            <a:r>
              <a:rPr lang="en-US" b="1" dirty="0" smtClean="0"/>
              <a:t>Participant Notes:</a:t>
            </a:r>
          </a:p>
          <a:p>
            <a:pPr marL="0" lvl="2" indent="0">
              <a:buNone/>
              <a:defRPr/>
            </a:pPr>
            <a:r>
              <a:rPr lang="en-GB" dirty="0" smtClean="0"/>
              <a:t>Keywords are used to designate the Java primitive data types. </a:t>
            </a:r>
          </a:p>
          <a:p>
            <a:pPr lvl="2">
              <a:defRPr/>
            </a:pPr>
            <a:r>
              <a:rPr lang="en-GB" dirty="0" smtClean="0"/>
              <a:t>No keywords are associated with the reference data type.</a:t>
            </a:r>
          </a:p>
          <a:p>
            <a:pPr marL="116472" indent="-116472"/>
            <a:endParaRPr lang="en-GB" dirty="0" smtClean="0">
              <a:latin typeface="Arial" pitchFamily="34" charset="0"/>
            </a:endParaRPr>
          </a:p>
          <a:p>
            <a:pPr marL="116472" indent="-116472"/>
            <a:endParaRPr lang="en-US" baseline="0" dirty="0" smtClean="0">
              <a:latin typeface="Arial" pitchFamily="34" charset="0"/>
            </a:endParaRPr>
          </a:p>
          <a:p>
            <a:pPr marL="116472" indent="-116472"/>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766491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89093" name="Rectangle 12"/>
          <p:cNvSpPr>
            <a:spLocks noGrp="1" noChangeArrowheads="1"/>
          </p:cNvSpPr>
          <p:nvPr>
            <p:ph type="sldNum" sz="quarter" idx="5"/>
          </p:nvPr>
        </p:nvSpPr>
        <p:spPr>
          <a:noFill/>
        </p:spPr>
        <p:txBody>
          <a:bodyPr/>
          <a:lstStyle/>
          <a:p>
            <a:fld id="{A4DEA5A7-9C9B-4F96-9A3F-0E9B5BF8FFBA}" type="slidenum">
              <a:rPr lang="en-US" smtClean="0">
                <a:latin typeface="Arial" pitchFamily="34" charset="0"/>
              </a:rPr>
              <a:pPr/>
              <a:t>22</a:t>
            </a:fld>
            <a:endParaRPr lang="en-US" dirty="0" smtClean="0">
              <a:latin typeface="Arial" pitchFamily="34" charset="0"/>
            </a:endParaRPr>
          </a:p>
        </p:txBody>
      </p:sp>
      <p:sp>
        <p:nvSpPr>
          <p:cNvPr id="89094" name="Rectangle 4"/>
          <p:cNvSpPr>
            <a:spLocks noGrp="1" noRot="1" noChangeAspect="1" noChangeArrowheads="1" noTextEdit="1"/>
          </p:cNvSpPr>
          <p:nvPr>
            <p:ph type="sldImg"/>
          </p:nvPr>
        </p:nvSpPr>
        <p:spPr>
          <a:xfrm>
            <a:off x="1181100" y="696913"/>
            <a:ext cx="4648200" cy="3486150"/>
          </a:xfrm>
          <a:ln/>
        </p:spPr>
      </p:sp>
      <p:sp>
        <p:nvSpPr>
          <p:cNvPr id="89095" name="Rectangle 5"/>
          <p:cNvSpPr>
            <a:spLocks noGrp="1" noChangeArrowheads="1"/>
          </p:cNvSpPr>
          <p:nvPr>
            <p:ph type="body" idx="1"/>
          </p:nvPr>
        </p:nvSpPr>
        <p:spPr>
          <a:xfrm>
            <a:off x="701040" y="4415790"/>
            <a:ext cx="5608320" cy="3486150"/>
          </a:xfrm>
          <a:prstGeom prst="rect">
            <a:avLst/>
          </a:prstGeom>
          <a:noFill/>
          <a:ln w="9525"/>
        </p:spPr>
        <p:txBody>
          <a:bodyPr>
            <a:normAutofit/>
          </a:bodyPr>
          <a:lstStyle/>
          <a:p>
            <a:r>
              <a:rPr lang="en-GB" b="1" dirty="0" smtClean="0"/>
              <a:t>Faculty Notes:</a:t>
            </a:r>
          </a:p>
          <a:p>
            <a:pPr lvl="1"/>
            <a:r>
              <a:rPr lang="en-US" dirty="0" smtClean="0"/>
              <a:t>This is a high level overview of primitive data types. </a:t>
            </a:r>
          </a:p>
          <a:p>
            <a:pPr marL="184414" lvl="2" indent="-97060" defTabSz="931774">
              <a:defRPr/>
            </a:pPr>
            <a:r>
              <a:rPr lang="en-US" dirty="0" smtClean="0"/>
              <a:t>Each data type has a minimum and maximum range of the values it can hold.</a:t>
            </a:r>
          </a:p>
          <a:p>
            <a:pPr marL="270214" lvl="2" indent="-83860">
              <a:buFont typeface="Courier New" pitchFamily="49" charset="0"/>
              <a:buChar char="o"/>
            </a:pPr>
            <a:r>
              <a:rPr lang="en-US" dirty="0" smtClean="0"/>
              <a:t>F</a:t>
            </a:r>
            <a:r>
              <a:rPr lang="en-US" baseline="0" dirty="0" smtClean="0"/>
              <a:t>aculty may wish to note (to themselves) the colors and relationships of Integers, Decimals, Characters, and Boolean types. </a:t>
            </a:r>
            <a:br>
              <a:rPr lang="en-US" baseline="0" dirty="0" smtClean="0"/>
            </a:br>
            <a:r>
              <a:rPr lang="en-US" baseline="0" dirty="0" smtClean="0"/>
              <a:t>The same colors are used later in the Type Conversion slides.</a:t>
            </a:r>
            <a:endParaRPr lang="en-US" dirty="0" smtClean="0"/>
          </a:p>
          <a:p>
            <a:endParaRPr lang="en-US" dirty="0" smtClean="0"/>
          </a:p>
          <a:p>
            <a:pPr marL="0" indent="0" defTabSz="931774">
              <a:defRPr/>
            </a:pPr>
            <a:r>
              <a:rPr lang="en-US" b="1" dirty="0" smtClean="0"/>
              <a:t>Participant Notes:</a:t>
            </a:r>
          </a:p>
          <a:p>
            <a:pPr marL="0" lvl="2" indent="0">
              <a:buNone/>
              <a:defRPr/>
            </a:pPr>
            <a:r>
              <a:rPr lang="en-US" dirty="0" smtClean="0"/>
              <a:t>Programmers pick the most appropriate data type to store data depending on program needs.</a:t>
            </a:r>
          </a:p>
          <a:p>
            <a:pPr lvl="2">
              <a:defRPr/>
            </a:pPr>
            <a:r>
              <a:rPr lang="en-US" dirty="0" smtClean="0"/>
              <a:t>Each data type is used to store a specific type of data. </a:t>
            </a:r>
          </a:p>
          <a:p>
            <a:pPr lvl="3"/>
            <a:r>
              <a:rPr lang="en-US" dirty="0"/>
              <a:t>If the data used by the program is a whole number, the data type is typically some form of integer.</a:t>
            </a:r>
          </a:p>
          <a:p>
            <a:pPr lvl="3"/>
            <a:r>
              <a:rPr lang="en-US" dirty="0"/>
              <a:t>If the program data has a decimal point, the data type will be a float or a double.</a:t>
            </a:r>
          </a:p>
          <a:p>
            <a:pPr marL="356616" lvl="4" indent="-82296">
              <a:defRPr/>
            </a:pPr>
            <a:r>
              <a:rPr lang="en-US" dirty="0" smtClean="0"/>
              <a:t>For </a:t>
            </a:r>
            <a:r>
              <a:rPr lang="en-US" dirty="0"/>
              <a:t>applications using decimal </a:t>
            </a:r>
            <a:r>
              <a:rPr lang="en-US" dirty="0" smtClean="0"/>
              <a:t>information, </a:t>
            </a:r>
            <a:r>
              <a:rPr lang="en-US" dirty="0"/>
              <a:t>it is best to use the double data type unless there are memory concerns.</a:t>
            </a:r>
          </a:p>
          <a:p>
            <a:pPr marL="356616" lvl="4" indent="-82296">
              <a:defRPr/>
            </a:pPr>
            <a:r>
              <a:rPr lang="en-US" dirty="0" smtClean="0"/>
              <a:t>The </a:t>
            </a:r>
            <a:r>
              <a:rPr lang="en-US" dirty="0"/>
              <a:t>double data type provides more accurate </a:t>
            </a:r>
            <a:r>
              <a:rPr lang="en-US" dirty="0" smtClean="0"/>
              <a:t>results, </a:t>
            </a:r>
            <a:r>
              <a:rPr lang="en-US" dirty="0"/>
              <a:t>but takes more storage</a:t>
            </a:r>
            <a:r>
              <a:rPr lang="en-US" dirty="0" smtClean="0"/>
              <a:t>.</a:t>
            </a:r>
          </a:p>
          <a:p>
            <a:pPr marL="266700" marR="0" lvl="3" indent="-85725" algn="l" defTabSz="914400" rtl="0" eaLnBrk="1" fontAlgn="auto" latinLnBrk="0" hangingPunct="1">
              <a:lnSpc>
                <a:spcPct val="100000"/>
              </a:lnSpc>
              <a:spcBef>
                <a:spcPts val="0"/>
              </a:spcBef>
              <a:spcAft>
                <a:spcPts val="0"/>
              </a:spcAft>
              <a:buClrTx/>
              <a:buSzTx/>
              <a:buFont typeface="Courier New" pitchFamily="49" charset="0"/>
              <a:buChar char="o"/>
              <a:tabLst/>
              <a:defRPr/>
            </a:pPr>
            <a:r>
              <a:rPr lang="en-US" dirty="0" smtClean="0"/>
              <a:t>If the data is either true or false, the data type will be boolean.</a:t>
            </a:r>
            <a:endParaRPr lang="en-US" dirty="0"/>
          </a:p>
          <a:p>
            <a:pPr marL="184414" lvl="1" indent="-97060">
              <a:buFont typeface="Arial" pitchFamily="34" charset="0"/>
              <a:buChar char="•"/>
              <a:defRPr/>
            </a:pPr>
            <a:r>
              <a:rPr lang="en-GB" dirty="0"/>
              <a:t>Data type width is determined by </a:t>
            </a:r>
            <a:r>
              <a:rPr lang="en-GB" dirty="0" smtClean="0"/>
              <a:t>the amount </a:t>
            </a:r>
            <a:r>
              <a:rPr lang="en-GB" dirty="0"/>
              <a:t>of storage (bits) reserved in the computer’s memory for each data type</a:t>
            </a:r>
            <a:r>
              <a:rPr lang="en-GB" dirty="0" smtClean="0"/>
              <a:t>.</a:t>
            </a:r>
            <a:endParaRPr lang="en-US" dirty="0" smtClean="0"/>
          </a:p>
          <a:p>
            <a:pPr marL="0" indent="0" defTabSz="931774">
              <a:defRPr/>
            </a:pPr>
            <a:endParaRPr lang="en-US" dirty="0" smtClean="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6465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79877" name="Rectangle 12"/>
          <p:cNvSpPr>
            <a:spLocks noGrp="1" noChangeArrowheads="1"/>
          </p:cNvSpPr>
          <p:nvPr>
            <p:ph type="sldNum" sz="quarter" idx="5"/>
          </p:nvPr>
        </p:nvSpPr>
        <p:spPr>
          <a:noFill/>
        </p:spPr>
        <p:txBody>
          <a:bodyPr/>
          <a:lstStyle/>
          <a:p>
            <a:fld id="{B4A0FAEB-078D-48EA-864E-B1D54097C13D}" type="slidenum">
              <a:rPr lang="en-US" smtClean="0">
                <a:latin typeface="Arial" pitchFamily="34" charset="0"/>
              </a:rPr>
              <a:pPr/>
              <a:t>23</a:t>
            </a:fld>
            <a:endParaRPr lang="en-US" dirty="0" smtClean="0">
              <a:latin typeface="Arial" pitchFamily="34" charset="0"/>
            </a:endParaRPr>
          </a:p>
        </p:txBody>
      </p:sp>
      <p:sp>
        <p:nvSpPr>
          <p:cNvPr id="79878" name="Rectangle 4"/>
          <p:cNvSpPr>
            <a:spLocks noGrp="1" noRot="1" noChangeAspect="1" noChangeArrowheads="1" noTextEdit="1"/>
          </p:cNvSpPr>
          <p:nvPr>
            <p:ph type="sldImg"/>
          </p:nvPr>
        </p:nvSpPr>
        <p:spPr>
          <a:ln/>
        </p:spPr>
      </p:sp>
      <p:sp>
        <p:nvSpPr>
          <p:cNvPr id="79879" name="Rectangle 5"/>
          <p:cNvSpPr>
            <a:spLocks noGrp="1" noChangeArrowheads="1"/>
          </p:cNvSpPr>
          <p:nvPr>
            <p:ph type="body" idx="1"/>
          </p:nvPr>
        </p:nvSpPr>
        <p:spPr>
          <a:xfrm>
            <a:off x="701040" y="4415790"/>
            <a:ext cx="5608320" cy="4183380"/>
          </a:xfrm>
          <a:prstGeom prst="rect">
            <a:avLst/>
          </a:prstGeom>
          <a:ln w="9525"/>
        </p:spPr>
        <p:txBody>
          <a:bodyPr/>
          <a:lstStyle/>
          <a:p>
            <a:pPr marL="229659" indent="-229659">
              <a:defRPr/>
            </a:pPr>
            <a:r>
              <a:rPr lang="en-US" b="1" dirty="0" smtClean="0"/>
              <a:t>Faculty Notes:</a:t>
            </a:r>
          </a:p>
          <a:p>
            <a:pPr marL="87354" lvl="2" indent="-87354">
              <a:buNone/>
              <a:defRPr/>
            </a:pPr>
            <a:r>
              <a:rPr lang="en-US" dirty="0" smtClean="0"/>
              <a:t>Briefly explain the primitive and reference data type examples. </a:t>
            </a:r>
          </a:p>
          <a:p>
            <a:pPr>
              <a:defRPr/>
            </a:pPr>
            <a:endParaRPr lang="en-US" b="0" dirty="0" smtClean="0"/>
          </a:p>
          <a:p>
            <a:pPr>
              <a:defRPr/>
            </a:pPr>
            <a:r>
              <a:rPr lang="en-US" b="0" dirty="0" smtClean="0"/>
              <a:t>Animation on the slide: </a:t>
            </a:r>
            <a:endParaRPr lang="en-US" dirty="0" smtClean="0"/>
          </a:p>
          <a:p>
            <a:pPr>
              <a:defRPr/>
            </a:pPr>
            <a:r>
              <a:rPr lang="en-US" b="0" dirty="0" smtClean="0"/>
              <a:t>On display: The Data Types box is shown.</a:t>
            </a:r>
          </a:p>
          <a:p>
            <a:pPr>
              <a:defRPr/>
            </a:pPr>
            <a:r>
              <a:rPr lang="en-US" b="0" dirty="0" smtClean="0"/>
              <a:t>On first click: The int day = 25; and int year = 2012; examples are shown.</a:t>
            </a:r>
          </a:p>
          <a:p>
            <a:pPr>
              <a:defRPr/>
            </a:pPr>
            <a:r>
              <a:rPr lang="en-US" b="0" dirty="0" smtClean="0"/>
              <a:t>On second click: The Date today = new Date (); example is shown.</a:t>
            </a:r>
          </a:p>
          <a:p>
            <a:pPr>
              <a:defRPr/>
            </a:pPr>
            <a:endParaRPr lang="en-US" b="1" dirty="0" smtClean="0"/>
          </a:p>
          <a:p>
            <a:pPr marL="229659" indent="-229659">
              <a:defRPr/>
            </a:pPr>
            <a:r>
              <a:rPr lang="en-US" b="1" dirty="0" smtClean="0"/>
              <a:t>Participant Notes:</a:t>
            </a:r>
            <a:endParaRPr lang="en-US" dirty="0" smtClean="0"/>
          </a:p>
          <a:p>
            <a:pPr marL="0" indent="0">
              <a:defRPr/>
            </a:pPr>
            <a:r>
              <a:rPr lang="en-US" b="0" dirty="0" smtClean="0"/>
              <a:t>Primitive data types:</a:t>
            </a:r>
          </a:p>
          <a:p>
            <a:pPr marL="0" indent="0">
              <a:defRPr/>
            </a:pPr>
            <a:r>
              <a:rPr lang="en-US" b="0" dirty="0" smtClean="0"/>
              <a:t>In the first example, day and year are primitives. </a:t>
            </a:r>
            <a:br>
              <a:rPr lang="en-US" b="0" dirty="0" smtClean="0"/>
            </a:br>
            <a:r>
              <a:rPr lang="en-US" b="0" dirty="0" smtClean="0"/>
              <a:t>These basic data types are built in to the Java language.</a:t>
            </a:r>
          </a:p>
          <a:p>
            <a:pPr marL="0" indent="0">
              <a:defRPr/>
            </a:pPr>
            <a:r>
              <a:rPr lang="en-US" b="0" dirty="0" smtClean="0"/>
              <a:t>Java identifies them and provides support.</a:t>
            </a:r>
          </a:p>
          <a:p>
            <a:pPr marL="229659" indent="-229659">
              <a:defRPr/>
            </a:pPr>
            <a:endParaRPr lang="en-US" dirty="0" smtClean="0"/>
          </a:p>
          <a:p>
            <a:pPr marL="87354" lvl="1" indent="-87354">
              <a:defRPr/>
            </a:pPr>
            <a:r>
              <a:rPr lang="en-US" dirty="0" smtClean="0"/>
              <a:t>Reference data types:</a:t>
            </a:r>
          </a:p>
          <a:p>
            <a:pPr marL="87354" lvl="1" indent="-87354">
              <a:defRPr/>
            </a:pPr>
            <a:r>
              <a:rPr lang="en-US" dirty="0" smtClean="0"/>
              <a:t>In </a:t>
            </a:r>
            <a:r>
              <a:rPr lang="en-US" dirty="0"/>
              <a:t>the </a:t>
            </a:r>
            <a:r>
              <a:rPr lang="en-US" dirty="0" smtClean="0"/>
              <a:t>second example</a:t>
            </a:r>
            <a:r>
              <a:rPr lang="en-US" dirty="0"/>
              <a:t>, today serves as a handle to the object of Date class</a:t>
            </a:r>
            <a:r>
              <a:rPr lang="en-US" dirty="0" smtClean="0"/>
              <a:t>.</a:t>
            </a:r>
            <a:endParaRPr lang="en-US" dirty="0"/>
          </a:p>
          <a:p>
            <a:pPr marL="87354" lvl="1" indent="-87354">
              <a:defRPr/>
            </a:pPr>
            <a:r>
              <a:rPr lang="en-US" dirty="0"/>
              <a:t>The today object further stores information about date, </a:t>
            </a:r>
            <a:r>
              <a:rPr lang="en-US" dirty="0" smtClean="0"/>
              <a:t>month, </a:t>
            </a:r>
            <a:r>
              <a:rPr lang="en-US" dirty="0"/>
              <a:t>and year</a:t>
            </a:r>
            <a:r>
              <a:rPr lang="en-US" dirty="0" smtClean="0"/>
              <a:t>.</a:t>
            </a:r>
          </a:p>
          <a:p>
            <a:pPr marL="87354" lvl="1" indent="-87354">
              <a:defRPr/>
            </a:pPr>
            <a:r>
              <a:rPr lang="en-US" dirty="0" smtClean="0"/>
              <a:t>The object </a:t>
            </a:r>
            <a:r>
              <a:rPr lang="en-US" dirty="0"/>
              <a:t>uses primitive data types to store date, </a:t>
            </a:r>
            <a:r>
              <a:rPr lang="en-US" dirty="0" smtClean="0"/>
              <a:t>month, </a:t>
            </a:r>
            <a:r>
              <a:rPr lang="en-US" dirty="0"/>
              <a:t>and year.</a:t>
            </a:r>
          </a:p>
          <a:p>
            <a:pPr marL="186355" indent="-93177">
              <a:buFont typeface="Arial" pitchFamily="34" charset="0"/>
              <a:buChar char="•"/>
              <a:defRPr/>
            </a:pPr>
            <a:r>
              <a:rPr lang="en-US" b="0" u="none" strike="noStrike" kern="1200" dirty="0" smtClean="0">
                <a:solidFill>
                  <a:schemeClr val="tx1"/>
                </a:solidFill>
              </a:rPr>
              <a:t>Objects will be covered in greater detail in later modules of this course.</a:t>
            </a: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51378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b="1" dirty="0" smtClean="0"/>
              <a:t>Faculty Notes:</a:t>
            </a:r>
          </a:p>
          <a:p>
            <a:pPr lvl="1"/>
            <a:r>
              <a:rPr lang="en-US" dirty="0" smtClean="0"/>
              <a:t>Briefly introduce per the key slide and participant note points.</a:t>
            </a:r>
          </a:p>
          <a:p>
            <a:pPr marL="186355" lvl="1" indent="-93177">
              <a:buFont typeface="Arial" pitchFamily="34" charset="0"/>
              <a:buChar char="•"/>
            </a:pPr>
            <a:r>
              <a:rPr lang="en-US" dirty="0" smtClean="0"/>
              <a:t>More detail follows in later slides.</a:t>
            </a:r>
          </a:p>
          <a:p>
            <a:endParaRPr lang="en-GB" dirty="0" smtClean="0"/>
          </a:p>
          <a:p>
            <a:pPr lvl="1"/>
            <a:r>
              <a:rPr lang="en-GB" b="1" dirty="0" smtClean="0"/>
              <a:t>Participant Notes:</a:t>
            </a:r>
          </a:p>
          <a:p>
            <a:pPr lvl="1"/>
            <a:r>
              <a:rPr lang="en-GB" dirty="0" smtClean="0"/>
              <a:t>In this section we look at ways to refer to data.</a:t>
            </a:r>
          </a:p>
          <a:p>
            <a:pPr marL="184414" lvl="2" indent="-97060" defTabSz="931774">
              <a:defRPr/>
            </a:pPr>
            <a:r>
              <a:rPr lang="en-GB" dirty="0" smtClean="0"/>
              <a:t>Variables are </a:t>
            </a:r>
            <a:r>
              <a:rPr lang="en-GB" u="sng" dirty="0" smtClean="0"/>
              <a:t>named storage locations </a:t>
            </a:r>
            <a:r>
              <a:rPr lang="en-GB" dirty="0" smtClean="0"/>
              <a:t>in a computer’s memory.</a:t>
            </a:r>
            <a:endParaRPr lang="en-US" dirty="0" smtClean="0"/>
          </a:p>
          <a:p>
            <a:pPr marL="270214" lvl="3" indent="-83860" defTabSz="931774">
              <a:defRPr/>
            </a:pPr>
            <a:r>
              <a:rPr lang="en-GB" dirty="0" smtClean="0"/>
              <a:t>Variables are </a:t>
            </a:r>
            <a:r>
              <a:rPr lang="en-GB" u="sng" dirty="0" smtClean="0"/>
              <a:t>not</a:t>
            </a:r>
            <a:r>
              <a:rPr lang="en-GB" dirty="0" smtClean="0"/>
              <a:t> data. Variables </a:t>
            </a:r>
            <a:r>
              <a:rPr lang="en-GB" u="sng" dirty="0" smtClean="0"/>
              <a:t>represent</a:t>
            </a:r>
            <a:r>
              <a:rPr lang="en-GB" dirty="0" smtClean="0"/>
              <a:t> data.</a:t>
            </a:r>
          </a:p>
          <a:p>
            <a:pPr lvl="3"/>
            <a:r>
              <a:rPr lang="en-GB" dirty="0" smtClean="0"/>
              <a:t>A variable is a name used to refer to the container that stores meaningful data values.</a:t>
            </a:r>
          </a:p>
          <a:p>
            <a:pPr lvl="2"/>
            <a:r>
              <a:rPr lang="en-US" dirty="0" smtClean="0"/>
              <a:t>All variables used in a program </a:t>
            </a:r>
            <a:r>
              <a:rPr lang="en-US" u="sng" dirty="0" smtClean="0"/>
              <a:t>must</a:t>
            </a:r>
            <a:r>
              <a:rPr lang="en-US" dirty="0" smtClean="0"/>
              <a:t> be declared before they can be used.</a:t>
            </a:r>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24</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3504665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a:t>
            </a:r>
          </a:p>
          <a:p>
            <a:pPr marL="0" indent="0"/>
            <a:r>
              <a:rPr lang="en-GB" b="0" dirty="0" smtClean="0"/>
              <a:t>You may wish to use the analogy of a bucket and the content as a way to help participants distinguish between variables and data.</a:t>
            </a:r>
          </a:p>
          <a:p>
            <a:endParaRPr lang="en-GB" dirty="0" smtClean="0"/>
          </a:p>
          <a:p>
            <a:pPr lvl="1"/>
            <a:r>
              <a:rPr lang="en-US" b="1" dirty="0" smtClean="0"/>
              <a:t>Participant Notes:</a:t>
            </a:r>
          </a:p>
          <a:p>
            <a:pPr marL="0" lvl="2" indent="0">
              <a:buNone/>
            </a:pPr>
            <a:r>
              <a:rPr lang="en-GB" dirty="0" smtClean="0"/>
              <a:t>A variable name provides the programmer a way to consistently refer to the data value(s) throughout the execution of a given program.</a:t>
            </a:r>
          </a:p>
          <a:p>
            <a:pPr lvl="2"/>
            <a:r>
              <a:rPr lang="en-GB" dirty="0" smtClean="0"/>
              <a:t>Variables are separate and distinct from the information (data) they contain.</a:t>
            </a:r>
          </a:p>
          <a:p>
            <a:pPr lvl="2"/>
            <a:r>
              <a:rPr lang="en-GB" dirty="0" smtClean="0"/>
              <a:t>Looking at an analogy:</a:t>
            </a:r>
          </a:p>
          <a:p>
            <a:pPr lvl="3"/>
            <a:r>
              <a:rPr lang="en-GB" dirty="0" smtClean="0"/>
              <a:t>A bucket can be used to store many different things: e.g., sea shells and clams.</a:t>
            </a:r>
          </a:p>
          <a:p>
            <a:pPr lvl="3"/>
            <a:r>
              <a:rPr lang="en-GB" dirty="0" smtClean="0"/>
              <a:t>The sea shells and clams are the data.</a:t>
            </a:r>
          </a:p>
          <a:p>
            <a:pPr lvl="3"/>
            <a:r>
              <a:rPr lang="en-GB" dirty="0" smtClean="0"/>
              <a:t>The bucket is the data structure/type used to store the data.</a:t>
            </a:r>
          </a:p>
          <a:p>
            <a:pPr lvl="3"/>
            <a:r>
              <a:rPr lang="en-GB" dirty="0" smtClean="0"/>
              <a:t>If the bucket is given a name, like ‘yellow bucket’, ‘yellow bucket’ becomes the variable (name) that is used every time there is a need to refer to this particular bucket.</a:t>
            </a:r>
          </a:p>
          <a:p>
            <a:endParaRPr lang="en-GB" dirty="0" smtClean="0"/>
          </a:p>
          <a:p>
            <a:pPr lvl="1"/>
            <a:endParaRPr lang="en-GB" dirty="0" smtClean="0"/>
          </a:p>
          <a:p>
            <a:pPr lvl="1"/>
            <a:endParaRPr lang="en-GB" dirty="0" smtClean="0"/>
          </a:p>
          <a:p>
            <a:endParaRPr lang="en-GB"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25</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201842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a:t>
            </a:r>
          </a:p>
          <a:p>
            <a:pPr lvl="1"/>
            <a:r>
              <a:rPr lang="en-GB" dirty="0" smtClean="0"/>
              <a:t>Briefly cover the terms ‘Declaration’, ‘Initialization’, and ‘Assignment’ per the participant notes.</a:t>
            </a:r>
          </a:p>
          <a:p>
            <a:pPr marL="174708" lvl="1" indent="-116472">
              <a:buFont typeface="Arial" pitchFamily="34" charset="0"/>
              <a:buChar char="•"/>
            </a:pPr>
            <a:r>
              <a:rPr lang="en-GB" u="sng" dirty="0" smtClean="0"/>
              <a:t>Quickly</a:t>
            </a:r>
            <a:r>
              <a:rPr lang="en-GB" dirty="0" smtClean="0"/>
              <a:t> move to the next slides where each is discussed in more detail.</a:t>
            </a:r>
          </a:p>
          <a:p>
            <a:endParaRPr lang="en-GB" dirty="0" smtClean="0"/>
          </a:p>
          <a:p>
            <a:pPr lvl="1"/>
            <a:r>
              <a:rPr lang="en-US" b="1" dirty="0" smtClean="0"/>
              <a:t>Participant Notes:</a:t>
            </a:r>
          </a:p>
          <a:p>
            <a:pPr marL="0" lvl="2" indent="0">
              <a:buNone/>
            </a:pPr>
            <a:r>
              <a:rPr lang="en-GB" dirty="0" smtClean="0"/>
              <a:t>In using variables, a programmer does three things:</a:t>
            </a:r>
          </a:p>
          <a:p>
            <a:pPr marL="174708" lvl="1" indent="-116472">
              <a:buFont typeface="Arial" pitchFamily="34" charset="0"/>
              <a:buChar char="•"/>
            </a:pPr>
            <a:r>
              <a:rPr lang="en-GB" dirty="0"/>
              <a:t>Declares the variable </a:t>
            </a:r>
            <a:r>
              <a:rPr lang="en-GB" dirty="0" smtClean="0"/>
              <a:t>exists.</a:t>
            </a:r>
            <a:endParaRPr lang="en-GB" dirty="0"/>
          </a:p>
          <a:p>
            <a:pPr marL="174708" lvl="1" indent="-116472">
              <a:buFont typeface="Arial" pitchFamily="34" charset="0"/>
              <a:buChar char="•"/>
            </a:pPr>
            <a:r>
              <a:rPr lang="en-GB" dirty="0"/>
              <a:t>Provides a starting value (initialization</a:t>
            </a:r>
            <a:r>
              <a:rPr lang="en-GB" dirty="0" smtClean="0"/>
              <a:t>).</a:t>
            </a:r>
            <a:endParaRPr lang="en-GB" dirty="0"/>
          </a:p>
          <a:p>
            <a:pPr marL="174708" lvl="1" indent="-116472">
              <a:buFont typeface="Arial" pitchFamily="34" charset="0"/>
              <a:buChar char="•"/>
            </a:pPr>
            <a:r>
              <a:rPr lang="en-GB" dirty="0"/>
              <a:t>Gives values (assignment) to variables throughout the </a:t>
            </a:r>
            <a:r>
              <a:rPr lang="en-GB" dirty="0" smtClean="0"/>
              <a:t>program.</a:t>
            </a:r>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26</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2984671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79877" name="Rectangle 12"/>
          <p:cNvSpPr>
            <a:spLocks noGrp="1" noChangeArrowheads="1"/>
          </p:cNvSpPr>
          <p:nvPr>
            <p:ph type="sldNum" sz="quarter" idx="5"/>
          </p:nvPr>
        </p:nvSpPr>
        <p:spPr>
          <a:noFill/>
        </p:spPr>
        <p:txBody>
          <a:bodyPr/>
          <a:lstStyle/>
          <a:p>
            <a:fld id="{B4A0FAEB-078D-48EA-864E-B1D54097C13D}" type="slidenum">
              <a:rPr lang="en-US" smtClean="0">
                <a:latin typeface="Arial" pitchFamily="34" charset="0"/>
              </a:rPr>
              <a:pPr/>
              <a:t>27</a:t>
            </a:fld>
            <a:endParaRPr lang="en-US" dirty="0" smtClean="0">
              <a:latin typeface="Arial" pitchFamily="34" charset="0"/>
            </a:endParaRPr>
          </a:p>
        </p:txBody>
      </p:sp>
      <p:sp>
        <p:nvSpPr>
          <p:cNvPr id="79878" name="Rectangle 4"/>
          <p:cNvSpPr>
            <a:spLocks noGrp="1" noRot="1" noChangeAspect="1" noChangeArrowheads="1" noTextEdit="1"/>
          </p:cNvSpPr>
          <p:nvPr>
            <p:ph type="sldImg"/>
          </p:nvPr>
        </p:nvSpPr>
        <p:spPr>
          <a:xfrm>
            <a:off x="1036638" y="284163"/>
            <a:ext cx="2479675" cy="1858962"/>
          </a:xfrm>
          <a:ln/>
        </p:spPr>
      </p:sp>
      <p:sp>
        <p:nvSpPr>
          <p:cNvPr id="79879" name="Rectangle 5"/>
          <p:cNvSpPr>
            <a:spLocks noGrp="1" noChangeArrowheads="1"/>
          </p:cNvSpPr>
          <p:nvPr>
            <p:ph type="body" idx="1"/>
          </p:nvPr>
        </p:nvSpPr>
        <p:spPr>
          <a:xfrm>
            <a:off x="701040" y="2186376"/>
            <a:ext cx="6101644" cy="6664571"/>
          </a:xfrm>
          <a:prstGeom prst="rect">
            <a:avLst/>
          </a:prstGeom>
          <a:ln w="9525"/>
        </p:spPr>
        <p:txBody>
          <a:bodyPr>
            <a:noAutofit/>
          </a:bodyPr>
          <a:lstStyle/>
          <a:p>
            <a:pPr marL="229659" indent="-229659">
              <a:defRPr/>
            </a:pPr>
            <a:r>
              <a:rPr lang="en-US" b="1" dirty="0" smtClean="0"/>
              <a:t>Faculty Notes:</a:t>
            </a:r>
          </a:p>
          <a:p>
            <a:pPr lvl="1">
              <a:defRPr/>
            </a:pPr>
            <a:r>
              <a:rPr lang="en-US" u="sng" dirty="0"/>
              <a:t>Briefly</a:t>
            </a:r>
            <a:r>
              <a:rPr lang="en-US" dirty="0"/>
              <a:t> explain the Declaration, </a:t>
            </a:r>
            <a:r>
              <a:rPr lang="en-US" dirty="0" smtClean="0"/>
              <a:t>Initialization, </a:t>
            </a:r>
            <a:r>
              <a:rPr lang="en-US" dirty="0"/>
              <a:t>and Assignment </a:t>
            </a:r>
            <a:r>
              <a:rPr lang="en-US" dirty="0" smtClean="0"/>
              <a:t>statements</a:t>
            </a:r>
            <a:r>
              <a:rPr lang="en-US" dirty="0"/>
              <a:t> </a:t>
            </a:r>
            <a:r>
              <a:rPr lang="en-US" dirty="0" smtClean="0"/>
              <a:t>as each is displayed.</a:t>
            </a:r>
          </a:p>
          <a:p>
            <a:pPr lvl="1">
              <a:defRPr/>
            </a:pPr>
            <a:endParaRPr lang="en-US" dirty="0" smtClean="0"/>
          </a:p>
          <a:p>
            <a:pPr lvl="1" defTabSz="931774">
              <a:defRPr/>
            </a:pPr>
            <a:r>
              <a:rPr lang="en-US" dirty="0" smtClean="0"/>
              <a:t>In this example the variable is first declared then initialized. </a:t>
            </a:r>
          </a:p>
          <a:p>
            <a:pPr marL="229659" indent="-229659">
              <a:defRPr/>
            </a:pPr>
            <a:endParaRPr lang="en-US" b="0" dirty="0" smtClean="0"/>
          </a:p>
          <a:p>
            <a:pPr marL="229659" indent="-229659">
              <a:defRPr/>
            </a:pPr>
            <a:r>
              <a:rPr lang="en-US" b="1" dirty="0" smtClean="0"/>
              <a:t>Participant notes:</a:t>
            </a:r>
            <a:endParaRPr lang="en-US" dirty="0" smtClean="0"/>
          </a:p>
          <a:p>
            <a:pPr lvl="1"/>
            <a:r>
              <a:rPr lang="en-GB" b="1" dirty="0" smtClean="0">
                <a:latin typeface="Arial" pitchFamily="34" charset="0"/>
              </a:rPr>
              <a:t>Declaration</a:t>
            </a:r>
            <a:r>
              <a:rPr lang="en-GB" dirty="0" smtClean="0">
                <a:latin typeface="Arial" pitchFamily="34" charset="0"/>
              </a:rPr>
              <a:t>:</a:t>
            </a:r>
          </a:p>
          <a:p>
            <a:pPr marL="116472" lvl="1" indent="-116472" defTabSz="931774">
              <a:buFont typeface="Arial" pitchFamily="34" charset="0"/>
              <a:buChar char="•"/>
              <a:defRPr/>
            </a:pPr>
            <a:r>
              <a:rPr lang="en-US" dirty="0" smtClean="0"/>
              <a:t>Variable declarations specify the properties of variables. </a:t>
            </a:r>
          </a:p>
          <a:p>
            <a:pPr marL="116472" lvl="1">
              <a:defRPr/>
            </a:pPr>
            <a:r>
              <a:rPr lang="en-US" dirty="0" smtClean="0"/>
              <a:t>For </a:t>
            </a:r>
            <a:r>
              <a:rPr lang="en-US" dirty="0"/>
              <a:t>example: int dayOfMonth; </a:t>
            </a:r>
            <a:r>
              <a:rPr lang="en-US" dirty="0" smtClean="0"/>
              <a:t>declares </a:t>
            </a:r>
            <a:r>
              <a:rPr lang="en-US" dirty="0"/>
              <a:t>dayOfMonth </a:t>
            </a:r>
            <a:r>
              <a:rPr lang="en-US" dirty="0" smtClean="0"/>
              <a:t>as </a:t>
            </a:r>
            <a:r>
              <a:rPr lang="en-US" dirty="0"/>
              <a:t>a variable of integer data type.</a:t>
            </a:r>
          </a:p>
          <a:p>
            <a:pPr marL="116472" lvl="1" indent="-116472" defTabSz="931774">
              <a:buFont typeface="Arial" pitchFamily="34" charset="0"/>
              <a:buChar char="•"/>
              <a:defRPr/>
            </a:pPr>
            <a:r>
              <a:rPr lang="en-GB" dirty="0" smtClean="0"/>
              <a:t>Variable properties include:</a:t>
            </a:r>
          </a:p>
          <a:p>
            <a:pPr marL="116472" lvl="1">
              <a:defRPr/>
            </a:pPr>
            <a:r>
              <a:rPr lang="en-US" dirty="0"/>
              <a:t>Identifier name (also called variable name): How to refer to the bucket.</a:t>
            </a:r>
          </a:p>
          <a:p>
            <a:pPr marL="349415" lvl="2" indent="-116472">
              <a:buFont typeface="Courier New" pitchFamily="49" charset="0"/>
              <a:buChar char="o"/>
              <a:defRPr/>
            </a:pPr>
            <a:r>
              <a:rPr lang="en-US" dirty="0" smtClean="0"/>
              <a:t>Names may consist of multiple words, making it easier for a programmer to remember the purpose of the variable.</a:t>
            </a:r>
          </a:p>
          <a:p>
            <a:pPr marL="300885" lvl="2" indent="-116472">
              <a:buNone/>
              <a:defRPr/>
            </a:pPr>
            <a:r>
              <a:rPr lang="en-US" dirty="0"/>
              <a:t>Variable data type: What kind of stuff will be put in the bucket.</a:t>
            </a:r>
          </a:p>
          <a:p>
            <a:pPr lvl="1" indent="-87354">
              <a:defRPr/>
            </a:pPr>
            <a:endParaRPr lang="en-US" dirty="0" smtClean="0"/>
          </a:p>
          <a:p>
            <a:pPr lvl="1">
              <a:defRPr/>
            </a:pPr>
            <a:r>
              <a:rPr lang="en-US" b="1" dirty="0" smtClean="0"/>
              <a:t>Initialization</a:t>
            </a:r>
            <a:r>
              <a:rPr lang="en-US" dirty="0" smtClean="0"/>
              <a:t> means to give a variable a starting value. </a:t>
            </a:r>
          </a:p>
          <a:p>
            <a:pPr marL="116472" lvl="1" indent="-116472">
              <a:buFont typeface="Arial" pitchFamily="34" charset="0"/>
              <a:buChar char="•"/>
              <a:defRPr/>
            </a:pPr>
            <a:r>
              <a:rPr lang="en-US" dirty="0" smtClean="0"/>
              <a:t>Initialization ensures consistent program results when the program variables start with known / defined values.</a:t>
            </a:r>
          </a:p>
          <a:p>
            <a:pPr marL="116472" lvl="1" indent="-116472">
              <a:buFont typeface="Arial" pitchFamily="34" charset="0"/>
              <a:buChar char="•"/>
              <a:defRPr/>
            </a:pPr>
            <a:r>
              <a:rPr lang="en-US" dirty="0"/>
              <a:t>Initialization is done using </a:t>
            </a:r>
            <a:r>
              <a:rPr lang="en-US" dirty="0" smtClean="0"/>
              <a:t>an equal </a:t>
            </a:r>
            <a:r>
              <a:rPr lang="en-US" dirty="0"/>
              <a:t>(=) sign.</a:t>
            </a:r>
          </a:p>
          <a:p>
            <a:pPr marL="270214" lvl="2" indent="-83860">
              <a:buFont typeface="Courier New" pitchFamily="49" charset="0"/>
              <a:buChar char="o"/>
              <a:defRPr/>
            </a:pPr>
            <a:r>
              <a:rPr lang="en-US" dirty="0"/>
              <a:t>T</a:t>
            </a:r>
            <a:r>
              <a:rPr lang="en-US" dirty="0" smtClean="0"/>
              <a:t>he </a:t>
            </a:r>
            <a:r>
              <a:rPr lang="en-US" dirty="0"/>
              <a:t>left side is the name of the variable (along with the data </a:t>
            </a:r>
            <a:r>
              <a:rPr lang="en-US" dirty="0" smtClean="0"/>
              <a:t>type). The </a:t>
            </a:r>
            <a:r>
              <a:rPr lang="en-US" dirty="0"/>
              <a:t>right side is the value</a:t>
            </a:r>
            <a:r>
              <a:rPr lang="en-US" dirty="0" smtClean="0"/>
              <a:t>.</a:t>
            </a:r>
          </a:p>
          <a:p>
            <a:pPr marL="270214" lvl="2" indent="-83860">
              <a:buFont typeface="Courier New" pitchFamily="49" charset="0"/>
              <a:buChar char="o"/>
              <a:defRPr/>
            </a:pPr>
            <a:r>
              <a:rPr lang="en-US" baseline="0" dirty="0" smtClean="0"/>
              <a:t> Both Initialization and Assignment use the equal sign. The difference between the two is that Initialization is the FIRST time the variable is assigned a value.</a:t>
            </a:r>
            <a:endParaRPr lang="en-US" dirty="0"/>
          </a:p>
          <a:p>
            <a:pPr marL="116472" lvl="1" indent="-116472">
              <a:buFont typeface="Arial" pitchFamily="34" charset="0"/>
              <a:buChar char="•"/>
              <a:defRPr/>
            </a:pPr>
            <a:r>
              <a:rPr lang="en-US" u="sng" dirty="0" smtClean="0"/>
              <a:t>Primitive</a:t>
            </a:r>
            <a:r>
              <a:rPr lang="en-US" dirty="0" smtClean="0"/>
              <a:t> variables are assigned </a:t>
            </a:r>
            <a:r>
              <a:rPr lang="en-US" u="sng" dirty="0" smtClean="0"/>
              <a:t>primitive data type </a:t>
            </a:r>
            <a:r>
              <a:rPr lang="en-US" dirty="0" smtClean="0"/>
              <a:t>values as the starting (initial) value.</a:t>
            </a:r>
          </a:p>
          <a:p>
            <a:pPr marL="116472" lvl="1">
              <a:defRPr/>
            </a:pPr>
            <a:r>
              <a:rPr lang="en-US" dirty="0"/>
              <a:t>For example: int dayOfMonth = 1;</a:t>
            </a:r>
          </a:p>
          <a:p>
            <a:pPr marL="116472" lvl="1" indent="-116472">
              <a:buFont typeface="Arial" pitchFamily="34" charset="0"/>
              <a:buChar char="•"/>
              <a:defRPr/>
            </a:pPr>
            <a:r>
              <a:rPr lang="en-US" u="sng" dirty="0" smtClean="0"/>
              <a:t>Reference</a:t>
            </a:r>
            <a:r>
              <a:rPr lang="en-US" dirty="0" smtClean="0"/>
              <a:t> variables are assigned </a:t>
            </a:r>
            <a:r>
              <a:rPr lang="en-US" u="sng" dirty="0" smtClean="0"/>
              <a:t>reference data type </a:t>
            </a:r>
            <a:r>
              <a:rPr lang="en-US" dirty="0" smtClean="0"/>
              <a:t>values as the starting (initial) value.</a:t>
            </a:r>
          </a:p>
          <a:p>
            <a:pPr marL="116472" lvl="1">
              <a:defRPr/>
            </a:pPr>
            <a:r>
              <a:rPr lang="en-US" dirty="0"/>
              <a:t>For example: Date today = new Date();</a:t>
            </a:r>
          </a:p>
          <a:p>
            <a:pPr marL="465887" lvl="2" indent="-97060">
              <a:defRPr/>
            </a:pPr>
            <a:endParaRPr lang="en-US" baseline="0" dirty="0" smtClean="0"/>
          </a:p>
          <a:p>
            <a:r>
              <a:rPr lang="en-US" b="1" dirty="0" smtClean="0">
                <a:latin typeface="Arial" pitchFamily="34" charset="0"/>
              </a:rPr>
              <a:t>Assignment</a:t>
            </a:r>
            <a:r>
              <a:rPr lang="en-US" dirty="0" smtClean="0">
                <a:latin typeface="Arial" pitchFamily="34" charset="0"/>
              </a:rPr>
              <a:t>:</a:t>
            </a:r>
          </a:p>
          <a:p>
            <a:pPr marL="116472" lvl="1" indent="-116472">
              <a:buFont typeface="Arial" pitchFamily="34" charset="0"/>
              <a:buChar char="•"/>
            </a:pPr>
            <a:r>
              <a:rPr lang="en-GB" dirty="0" smtClean="0"/>
              <a:t>Variable assignment associates a data value with the variable.</a:t>
            </a:r>
            <a:r>
              <a:rPr lang="en-GB" baseline="0" dirty="0" smtClean="0"/>
              <a:t> </a:t>
            </a:r>
          </a:p>
          <a:p>
            <a:pPr marL="116472" lvl="1" indent="-116472">
              <a:buFont typeface="Arial" pitchFamily="34" charset="0"/>
              <a:buChar char="•"/>
            </a:pPr>
            <a:r>
              <a:rPr lang="en-GB" dirty="0"/>
              <a:t>A</a:t>
            </a:r>
            <a:r>
              <a:rPr lang="en-GB" baseline="0" dirty="0" smtClean="0"/>
              <a:t>ssigning a variable a value changes the variable’s current value to a new value.</a:t>
            </a:r>
          </a:p>
          <a:p>
            <a:pPr marL="116472" lvl="1" indent="-116472">
              <a:buFont typeface="Arial" pitchFamily="34" charset="0"/>
              <a:buChar char="•"/>
            </a:pPr>
            <a:r>
              <a:rPr lang="en-US" dirty="0" smtClean="0"/>
              <a:t>The data type of the </a:t>
            </a:r>
            <a:r>
              <a:rPr lang="en-US" u="sng" dirty="0" smtClean="0"/>
              <a:t>value</a:t>
            </a:r>
            <a:r>
              <a:rPr lang="en-US" dirty="0" smtClean="0"/>
              <a:t> to be assigned to a variable must, in general, be of the same data type as the </a:t>
            </a:r>
            <a:r>
              <a:rPr lang="en-US" u="sng" dirty="0" smtClean="0"/>
              <a:t>variable</a:t>
            </a:r>
            <a:r>
              <a:rPr lang="en-US" dirty="0" smtClean="0"/>
              <a:t>.</a:t>
            </a:r>
          </a:p>
          <a:p>
            <a:pPr marL="116472" lvl="1" indent="-116472">
              <a:buFont typeface="Arial" pitchFamily="34" charset="0"/>
              <a:buChar char="•"/>
            </a:pPr>
            <a:r>
              <a:rPr lang="en-US" dirty="0" smtClean="0"/>
              <a:t>Variable assignment is achieved by using the assignment operator: the equal sign (=).</a:t>
            </a:r>
          </a:p>
          <a:p>
            <a:pPr marL="184414" lvl="1" indent="-97060"/>
            <a:endParaRPr lang="en-US" dirty="0" smtClean="0"/>
          </a:p>
          <a:p>
            <a:pPr lvl="1">
              <a:defRPr/>
            </a:pPr>
            <a:r>
              <a:rPr lang="en-US" dirty="0" smtClean="0"/>
              <a:t>Initialization vs. assignment:</a:t>
            </a:r>
          </a:p>
          <a:p>
            <a:pPr marL="116472" lvl="1" indent="-116472">
              <a:buFont typeface="Arial" pitchFamily="34" charset="0"/>
              <a:buChar char="•"/>
              <a:defRPr/>
            </a:pPr>
            <a:r>
              <a:rPr lang="en-US" dirty="0" smtClean="0"/>
              <a:t>Assignment associates a data value with the variable.</a:t>
            </a:r>
          </a:p>
          <a:p>
            <a:pPr marL="116472" lvl="1" indent="-116472">
              <a:buFont typeface="Arial" pitchFamily="34" charset="0"/>
              <a:buChar char="•"/>
              <a:defRPr/>
            </a:pPr>
            <a:r>
              <a:rPr lang="en-US" dirty="0" smtClean="0"/>
              <a:t>Initialization is </a:t>
            </a:r>
            <a:r>
              <a:rPr lang="en-US" u="sng" dirty="0" smtClean="0"/>
              <a:t>special type </a:t>
            </a:r>
            <a:r>
              <a:rPr lang="en-US" dirty="0" smtClean="0"/>
              <a:t>of assignment in which the </a:t>
            </a:r>
            <a:r>
              <a:rPr lang="en-GB" dirty="0" smtClean="0"/>
              <a:t>variable is assigned a known </a:t>
            </a:r>
            <a:r>
              <a:rPr lang="en-GB" u="sng" dirty="0" smtClean="0"/>
              <a:t>starting</a:t>
            </a:r>
            <a:r>
              <a:rPr lang="en-GB" dirty="0" smtClean="0"/>
              <a:t> value.</a:t>
            </a:r>
            <a:endParaRPr lang="en-US" dirty="0" smtClean="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060200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79877" name="Rectangle 12"/>
          <p:cNvSpPr>
            <a:spLocks noGrp="1" noChangeArrowheads="1"/>
          </p:cNvSpPr>
          <p:nvPr>
            <p:ph type="sldNum" sz="quarter" idx="5"/>
          </p:nvPr>
        </p:nvSpPr>
        <p:spPr>
          <a:noFill/>
        </p:spPr>
        <p:txBody>
          <a:bodyPr/>
          <a:lstStyle/>
          <a:p>
            <a:fld id="{B4A0FAEB-078D-48EA-864E-B1D54097C13D}" type="slidenum">
              <a:rPr lang="en-US" smtClean="0">
                <a:latin typeface="Arial" pitchFamily="34" charset="0"/>
              </a:rPr>
              <a:pPr/>
              <a:t>28</a:t>
            </a:fld>
            <a:endParaRPr lang="en-US" dirty="0" smtClean="0">
              <a:latin typeface="Arial" pitchFamily="34" charset="0"/>
            </a:endParaRPr>
          </a:p>
        </p:txBody>
      </p:sp>
      <p:sp>
        <p:nvSpPr>
          <p:cNvPr id="79878" name="Rectangle 4"/>
          <p:cNvSpPr>
            <a:spLocks noGrp="1" noRot="1" noChangeAspect="1" noChangeArrowheads="1" noTextEdit="1"/>
          </p:cNvSpPr>
          <p:nvPr>
            <p:ph type="sldImg"/>
          </p:nvPr>
        </p:nvSpPr>
        <p:spPr>
          <a:ln/>
        </p:spPr>
      </p:sp>
      <p:sp>
        <p:nvSpPr>
          <p:cNvPr id="79879" name="Rectangle 5"/>
          <p:cNvSpPr>
            <a:spLocks noGrp="1" noChangeArrowheads="1"/>
          </p:cNvSpPr>
          <p:nvPr>
            <p:ph type="body" idx="1"/>
          </p:nvPr>
        </p:nvSpPr>
        <p:spPr>
          <a:xfrm>
            <a:off x="701040" y="4415790"/>
            <a:ext cx="5608320" cy="4183380"/>
          </a:xfrm>
          <a:prstGeom prst="rect">
            <a:avLst/>
          </a:prstGeom>
          <a:ln w="9525"/>
        </p:spPr>
        <p:txBody>
          <a:bodyPr>
            <a:normAutofit/>
          </a:bodyPr>
          <a:lstStyle/>
          <a:p>
            <a:pPr marL="229659" indent="-229659">
              <a:defRPr/>
            </a:pPr>
            <a:r>
              <a:rPr lang="en-US" b="1" dirty="0" smtClean="0"/>
              <a:t>Faculty Notes:</a:t>
            </a:r>
          </a:p>
          <a:p>
            <a:pPr lvl="1">
              <a:defRPr/>
            </a:pPr>
            <a:r>
              <a:rPr lang="en-US" dirty="0"/>
              <a:t>Briefly discuss </a:t>
            </a:r>
            <a:r>
              <a:rPr lang="en-US" dirty="0" smtClean="0"/>
              <a:t>the examples asking participants which are valid and invalid according to the rules in the participant notes. </a:t>
            </a:r>
            <a:endParaRPr lang="en-US" dirty="0"/>
          </a:p>
          <a:p>
            <a:pPr marL="186355" lvl="1" indent="-93177">
              <a:buFont typeface="Arial" pitchFamily="34" charset="0"/>
              <a:buChar char="•"/>
              <a:defRPr/>
            </a:pPr>
            <a:r>
              <a:rPr lang="en-US" dirty="0" smtClean="0"/>
              <a:t>The examples </a:t>
            </a:r>
            <a:r>
              <a:rPr lang="en-US" dirty="0"/>
              <a:t>appear in same order as rules – per </a:t>
            </a:r>
            <a:r>
              <a:rPr lang="en-US" dirty="0" smtClean="0"/>
              <a:t>the participant </a:t>
            </a:r>
            <a:r>
              <a:rPr lang="en-US" dirty="0"/>
              <a:t>notes.</a:t>
            </a:r>
          </a:p>
          <a:p>
            <a:pPr marL="186355" lvl="1" indent="-93177">
              <a:buFont typeface="Arial" pitchFamily="34" charset="0"/>
              <a:buChar char="•"/>
              <a:defRPr/>
            </a:pPr>
            <a:r>
              <a:rPr lang="en-US" dirty="0"/>
              <a:t>Allowed names are in the left column and invalid names in the right column on the slide</a:t>
            </a:r>
            <a:r>
              <a:rPr lang="en-US" dirty="0" smtClean="0"/>
              <a:t>.</a:t>
            </a:r>
          </a:p>
          <a:p>
            <a:pPr marL="186355" lvl="1" indent="-93177">
              <a:buFont typeface="Arial" pitchFamily="34" charset="0"/>
              <a:buChar char="•"/>
              <a:defRPr/>
            </a:pPr>
            <a:r>
              <a:rPr lang="en-US" dirty="0" smtClean="0"/>
              <a:t>The final</a:t>
            </a:r>
            <a:r>
              <a:rPr lang="en-US" baseline="0" dirty="0" smtClean="0"/>
              <a:t> allowed name is syntactically correct but does not follow standard Java  naming conventions.</a:t>
            </a:r>
            <a:endParaRPr lang="en-US" dirty="0"/>
          </a:p>
          <a:p>
            <a:pPr marL="116472" lvl="1" indent="-116472" defTabSz="931774">
              <a:defRPr/>
            </a:pPr>
            <a:endParaRPr lang="en-US" dirty="0" smtClean="0"/>
          </a:p>
          <a:p>
            <a:pPr marL="116472" lvl="1" indent="-116472" defTabSz="931774">
              <a:defRPr/>
            </a:pPr>
            <a:r>
              <a:rPr lang="en-US" dirty="0" smtClean="0"/>
              <a:t>Animation </a:t>
            </a:r>
            <a:r>
              <a:rPr lang="en-US" dirty="0"/>
              <a:t>on slide. </a:t>
            </a:r>
          </a:p>
          <a:p>
            <a:pPr marL="186355" lvl="1" indent="-93177" defTabSz="931774">
              <a:buFont typeface="Arial" pitchFamily="34" charset="0"/>
              <a:buChar char="•"/>
              <a:defRPr/>
            </a:pPr>
            <a:r>
              <a:rPr lang="en-US" dirty="0"/>
              <a:t>On slide display: All examples are shown.</a:t>
            </a:r>
          </a:p>
          <a:p>
            <a:pPr marL="186355" lvl="1" indent="-93177" defTabSz="931774">
              <a:buFont typeface="Arial" pitchFamily="34" charset="0"/>
              <a:buChar char="•"/>
              <a:defRPr/>
            </a:pPr>
            <a:r>
              <a:rPr lang="en-US" dirty="0"/>
              <a:t>First click: The ‘Not’ symbol covers the invalid names that use Java keywords.</a:t>
            </a:r>
          </a:p>
          <a:p>
            <a:pPr marL="186355" lvl="1" indent="-93177" defTabSz="931774">
              <a:buFont typeface="Arial" pitchFamily="34" charset="0"/>
              <a:buChar char="•"/>
              <a:defRPr/>
            </a:pPr>
            <a:r>
              <a:rPr lang="en-US" baseline="0" dirty="0" smtClean="0"/>
              <a:t>Second</a:t>
            </a:r>
            <a:r>
              <a:rPr lang="en-US" dirty="0" smtClean="0"/>
              <a:t> Click: The ‘Not’ symbol covers the invalid names that start with an invalid character.</a:t>
            </a:r>
            <a:endParaRPr lang="en-US" b="0" baseline="0" dirty="0" smtClean="0"/>
          </a:p>
          <a:p>
            <a:pPr marL="229659" indent="-229659">
              <a:defRPr/>
            </a:pPr>
            <a:endParaRPr lang="en-US" b="0" dirty="0" smtClean="0"/>
          </a:p>
          <a:p>
            <a:pPr marL="229659" indent="-229659">
              <a:defRPr/>
            </a:pPr>
            <a:r>
              <a:rPr lang="en-US" b="1" dirty="0" smtClean="0"/>
              <a:t>Participant notes:</a:t>
            </a:r>
            <a:endParaRPr lang="en-US" dirty="0" smtClean="0"/>
          </a:p>
          <a:p>
            <a:pPr marL="116472" lvl="1" indent="-116472"/>
            <a:r>
              <a:rPr lang="en-GB" dirty="0" smtClean="0"/>
              <a:t>Java specifies rules regarding the naming of variables / identifiers.</a:t>
            </a:r>
          </a:p>
          <a:p>
            <a:pPr marL="186355" lvl="1" indent="-93177">
              <a:buFont typeface="Arial" pitchFamily="34" charset="0"/>
              <a:buChar char="•"/>
              <a:defRPr/>
            </a:pPr>
            <a:r>
              <a:rPr lang="en-GB" dirty="0"/>
              <a:t>Identifiers are </a:t>
            </a:r>
            <a:r>
              <a:rPr lang="en-GB" dirty="0" smtClean="0"/>
              <a:t>case-sensitive. FirstName </a:t>
            </a:r>
            <a:r>
              <a:rPr lang="en-GB" dirty="0"/>
              <a:t>is not the same identifier as </a:t>
            </a:r>
            <a:r>
              <a:rPr lang="en-GB" dirty="0" smtClean="0"/>
              <a:t>firstname.</a:t>
            </a:r>
            <a:endParaRPr lang="en-GB" dirty="0"/>
          </a:p>
          <a:p>
            <a:pPr marL="186355" lvl="1" indent="-93177">
              <a:buFont typeface="Arial" pitchFamily="34" charset="0"/>
              <a:buChar char="•"/>
              <a:defRPr/>
            </a:pPr>
            <a:r>
              <a:rPr lang="en-GB" dirty="0"/>
              <a:t>An identifier must not be a Java keyword.</a:t>
            </a:r>
          </a:p>
          <a:p>
            <a:pPr marL="186355" lvl="1" indent="-93177">
              <a:buFont typeface="Arial" pitchFamily="34" charset="0"/>
              <a:buChar char="•"/>
              <a:defRPr/>
            </a:pPr>
            <a:r>
              <a:rPr lang="en-GB" dirty="0"/>
              <a:t>An identifier must begin with a letter, </a:t>
            </a:r>
            <a:r>
              <a:rPr lang="en-GB" dirty="0" smtClean="0"/>
              <a:t>$, </a:t>
            </a:r>
            <a:r>
              <a:rPr lang="en-GB" dirty="0"/>
              <a:t>or _.</a:t>
            </a:r>
          </a:p>
          <a:p>
            <a:pPr marL="186355" lvl="1" indent="-93177">
              <a:buFont typeface="Arial" pitchFamily="34" charset="0"/>
              <a:buChar char="•"/>
              <a:defRPr/>
            </a:pPr>
            <a:r>
              <a:rPr lang="en-GB" dirty="0"/>
              <a:t>Subsequent characters must be letters, numbers, </a:t>
            </a:r>
            <a:r>
              <a:rPr lang="en-GB" dirty="0" smtClean="0"/>
              <a:t>$, </a:t>
            </a:r>
            <a:r>
              <a:rPr lang="en-GB" dirty="0"/>
              <a:t>or </a:t>
            </a:r>
            <a:r>
              <a:rPr lang="en-GB" dirty="0" smtClean="0"/>
              <a:t>_.</a:t>
            </a:r>
          </a:p>
          <a:p>
            <a:pPr marL="186355" lvl="1" indent="-93177">
              <a:buFont typeface="Arial" pitchFamily="34" charset="0"/>
              <a:buChar char="•"/>
              <a:defRPr/>
            </a:pPr>
            <a:r>
              <a:rPr lang="en-GB" dirty="0" smtClean="0"/>
              <a:t>Java documentation</a:t>
            </a:r>
            <a:r>
              <a:rPr lang="en-GB" baseline="0" dirty="0" smtClean="0"/>
              <a:t> n</a:t>
            </a:r>
            <a:r>
              <a:rPr lang="en-GB" dirty="0" smtClean="0"/>
              <a:t>aming conventions</a:t>
            </a:r>
            <a:r>
              <a:rPr lang="en-GB" baseline="0" dirty="0" smtClean="0"/>
              <a:t> suggest programmers begin variable names with a lower case letter. Upper case letters in the latter part of the name improve readability.</a:t>
            </a:r>
            <a:endParaRPr lang="en-GB" dirty="0"/>
          </a:p>
          <a:p>
            <a:pPr marL="271767" lvl="1" indent="-87354">
              <a:spcBef>
                <a:spcPct val="20000"/>
              </a:spcBef>
              <a:defRPr/>
            </a:pPr>
            <a:endParaRPr lang="en-GB" dirty="0" smtClean="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630983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6088662" cy="4609465"/>
          </a:xfrm>
          <a:prstGeom prst="rect">
            <a:avLst/>
          </a:prstGeom>
        </p:spPr>
        <p:txBody>
          <a:bodyPr>
            <a:noAutofit/>
          </a:bodyPr>
          <a:lstStyle/>
          <a:p>
            <a:pPr indent="-229659">
              <a:defRPr/>
            </a:pPr>
            <a:r>
              <a:rPr lang="en-US" b="1" dirty="0" smtClean="0"/>
              <a:t>Faculty Notes:</a:t>
            </a:r>
          </a:p>
          <a:p>
            <a:pPr lvl="1">
              <a:lnSpc>
                <a:spcPct val="120000"/>
              </a:lnSpc>
              <a:defRPr/>
            </a:pPr>
            <a:r>
              <a:rPr lang="en-US" dirty="0" smtClean="0"/>
              <a:t>Animation on Slide: </a:t>
            </a:r>
          </a:p>
          <a:p>
            <a:pPr lvl="1">
              <a:defRPr/>
            </a:pPr>
            <a:r>
              <a:rPr lang="en-US" dirty="0" smtClean="0"/>
              <a:t>First cloud with Global Variable  is shown on slide display.</a:t>
            </a:r>
          </a:p>
          <a:p>
            <a:pPr lvl="1">
              <a:defRPr/>
            </a:pPr>
            <a:r>
              <a:rPr lang="en-US" dirty="0" smtClean="0"/>
              <a:t>First Click – Procedure1, Procedure2, Procedure3 appear in the first cloud. </a:t>
            </a:r>
          </a:p>
          <a:p>
            <a:pPr lvl="1">
              <a:defRPr/>
            </a:pPr>
            <a:r>
              <a:rPr lang="en-US" dirty="0" smtClean="0"/>
              <a:t>Second Click – The second cloud with Procedure1, Local Variable appears. </a:t>
            </a:r>
          </a:p>
          <a:p>
            <a:pPr lvl="1">
              <a:defRPr/>
            </a:pPr>
            <a:r>
              <a:rPr lang="en-US" dirty="0" smtClean="0"/>
              <a:t>Third Click – Procedure2; Procedure3 appear as hidden (invisible to local variable) in the second cloud.</a:t>
            </a:r>
          </a:p>
          <a:p>
            <a:pPr lvl="1">
              <a:buFont typeface="Arial" pitchFamily="34" charset="0"/>
              <a:buNone/>
              <a:defRPr/>
            </a:pPr>
            <a:endParaRPr lang="en-US" dirty="0" smtClean="0"/>
          </a:p>
          <a:p>
            <a:pPr lvl="1">
              <a:buFont typeface="Arial" pitchFamily="34" charset="0"/>
              <a:buNone/>
              <a:defRPr/>
            </a:pPr>
            <a:r>
              <a:rPr lang="en-US" dirty="0" smtClean="0"/>
              <a:t>Briefly review the concept of scope: Both variable access and visibility from program components. </a:t>
            </a:r>
          </a:p>
          <a:p>
            <a:pPr lvl="1">
              <a:defRPr/>
            </a:pPr>
            <a:r>
              <a:rPr lang="en-US" dirty="0" smtClean="0"/>
              <a:t>Do not discuss procedures at this time.</a:t>
            </a:r>
          </a:p>
          <a:p>
            <a:pPr marL="229659" indent="-229659">
              <a:defRPr/>
            </a:pPr>
            <a:endParaRPr lang="en-US" dirty="0" smtClean="0"/>
          </a:p>
          <a:p>
            <a:pPr marL="229659" indent="-229659">
              <a:defRPr/>
            </a:pPr>
            <a:r>
              <a:rPr lang="en-US" b="1" dirty="0" smtClean="0"/>
              <a:t>Participant notes:</a:t>
            </a:r>
            <a:endParaRPr lang="en-US" dirty="0" smtClean="0"/>
          </a:p>
          <a:p>
            <a:pPr lvl="1"/>
            <a:r>
              <a:rPr lang="en-GB" dirty="0"/>
              <a:t>The scope of a variable </a:t>
            </a:r>
            <a:r>
              <a:rPr lang="en-US" dirty="0"/>
              <a:t>determines where the program / programmer can access a variable in the program </a:t>
            </a:r>
            <a:r>
              <a:rPr lang="en-US" dirty="0" smtClean="0"/>
              <a:t>code.</a:t>
            </a:r>
            <a:endParaRPr lang="en-US" dirty="0"/>
          </a:p>
          <a:p>
            <a:pPr lvl="1"/>
            <a:r>
              <a:rPr lang="en-US" dirty="0"/>
              <a:t>This is also known as defining the visibility of a variable</a:t>
            </a:r>
            <a:r>
              <a:rPr lang="en-US" dirty="0" smtClean="0"/>
              <a:t>.</a:t>
            </a:r>
          </a:p>
          <a:p>
            <a:pPr lvl="1"/>
            <a:r>
              <a:rPr lang="en-US" dirty="0"/>
              <a:t>Global Variable:</a:t>
            </a:r>
          </a:p>
          <a:p>
            <a:pPr marL="184414" lvl="2" indent="-97060"/>
            <a:r>
              <a:rPr lang="en-US" dirty="0" smtClean="0"/>
              <a:t>Defined once for all program procedures.</a:t>
            </a:r>
          </a:p>
          <a:p>
            <a:pPr marL="184414" lvl="2" indent="-97060"/>
            <a:r>
              <a:rPr lang="en-US" dirty="0" smtClean="0"/>
              <a:t>Accessible / visible to all program procedures (Procedure1, Procedure2 and Procedure3 in Global Variable figure).</a:t>
            </a:r>
          </a:p>
          <a:p>
            <a:pPr lvl="1"/>
            <a:r>
              <a:rPr lang="en-US" dirty="0"/>
              <a:t>Local Variable:</a:t>
            </a:r>
          </a:p>
          <a:p>
            <a:pPr marL="184414" lvl="2" indent="-97060">
              <a:defRPr/>
            </a:pPr>
            <a:r>
              <a:rPr lang="en-US" dirty="0" smtClean="0"/>
              <a:t>Defined inside a specific procedure.</a:t>
            </a:r>
          </a:p>
          <a:p>
            <a:pPr marL="184414" lvl="2" indent="-97060">
              <a:defRPr/>
            </a:pPr>
            <a:r>
              <a:rPr lang="en-US" dirty="0" smtClean="0"/>
              <a:t>Accessible / visible only to the procedure where it is declared (Procedure1 in Local Variable figure).</a:t>
            </a:r>
          </a:p>
          <a:p>
            <a:pPr marL="184414" lvl="2" indent="-97060">
              <a:defRPr/>
            </a:pPr>
            <a:r>
              <a:rPr lang="en-US" dirty="0" smtClean="0"/>
              <a:t>Not accessible / invisible to other program procedures (Procedure2 and Procedure3 in Local Variable figure).</a:t>
            </a:r>
          </a:p>
          <a:p>
            <a:pPr marL="184414" lvl="1" indent="-97060"/>
            <a:endParaRPr lang="en-US" dirty="0" smtClean="0"/>
          </a:p>
          <a:p>
            <a:pPr lvl="1"/>
            <a:r>
              <a:rPr lang="en-US" dirty="0"/>
              <a:t>A procedure is a sub program within a </a:t>
            </a:r>
            <a:r>
              <a:rPr lang="en-US" dirty="0" smtClean="0"/>
              <a:t>program.</a:t>
            </a:r>
            <a:endParaRPr lang="en-US" dirty="0"/>
          </a:p>
          <a:p>
            <a:pPr marL="184414" lvl="2" indent="-97060"/>
            <a:r>
              <a:rPr lang="en-US" dirty="0" smtClean="0"/>
              <a:t>Procedures (known as methods in Java) will be covered in detail later in this course.</a:t>
            </a:r>
          </a:p>
          <a:p>
            <a:pPr marL="844420" lvl="2" indent="-97060"/>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29</a:t>
            </a:fld>
            <a:endParaRPr lang="en-GB" dirty="0"/>
          </a:p>
        </p:txBody>
      </p:sp>
    </p:spTree>
    <p:extLst>
      <p:ext uri="{BB962C8B-B14F-4D97-AF65-F5344CB8AC3E}">
        <p14:creationId xmlns:p14="http://schemas.microsoft.com/office/powerpoint/2010/main" val="332114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a:t>
            </a:r>
            <a:endParaRPr lang="en-US" dirty="0" smtClean="0"/>
          </a:p>
          <a:p>
            <a:pPr marL="0" lvl="2" indent="0">
              <a:buNone/>
            </a:pPr>
            <a:r>
              <a:rPr lang="en-US" dirty="0" smtClean="0"/>
              <a:t>You may wish to remind participants in a previous module they learned that Java is cross platform.</a:t>
            </a:r>
          </a:p>
          <a:p>
            <a:pPr lvl="2"/>
            <a:r>
              <a:rPr lang="en-US" dirty="0" smtClean="0"/>
              <a:t>This is a high level overview of Java concepts. </a:t>
            </a:r>
          </a:p>
          <a:p>
            <a:pPr marL="87354" lvl="2" indent="0">
              <a:buNone/>
            </a:pPr>
            <a:endParaRPr lang="en-GB" dirty="0" smtClean="0"/>
          </a:p>
          <a:p>
            <a:r>
              <a:rPr lang="en-GB" dirty="0" smtClean="0"/>
              <a:t>Participant Notes:</a:t>
            </a:r>
            <a:endParaRPr lang="en-US" dirty="0" smtClean="0"/>
          </a:p>
          <a:p>
            <a:pPr lvl="2"/>
            <a:r>
              <a:rPr lang="en-US" dirty="0" smtClean="0"/>
              <a:t>Java is a programming language.</a:t>
            </a:r>
          </a:p>
          <a:p>
            <a:pPr lvl="2"/>
            <a:r>
              <a:rPr lang="en-US" dirty="0" smtClean="0"/>
              <a:t>The project Oak was started in 1991 by a group looking to find the next wave in computing.</a:t>
            </a:r>
          </a:p>
          <a:p>
            <a:pPr lvl="3"/>
            <a:r>
              <a:rPr lang="en-US" dirty="0" smtClean="0"/>
              <a:t>Java was developed by James Gosling and others in 1994 at Sun Microsystems.</a:t>
            </a:r>
          </a:p>
          <a:p>
            <a:pPr lvl="3"/>
            <a:r>
              <a:rPr lang="en-US" dirty="0" smtClean="0"/>
              <a:t>Sun Microsystems is now a subsidiary of Oracle Corporation.</a:t>
            </a:r>
          </a:p>
          <a:p>
            <a:pPr lvl="2"/>
            <a:r>
              <a:rPr lang="en-US" dirty="0" smtClean="0"/>
              <a:t>Java promises the ability to Write Once, Run Anywhere (WORA).</a:t>
            </a:r>
          </a:p>
          <a:p>
            <a:pPr lvl="0"/>
            <a:endParaRPr lang="en-GB" dirty="0" smtClean="0"/>
          </a:p>
        </p:txBody>
      </p:sp>
      <p:sp>
        <p:nvSpPr>
          <p:cNvPr id="4" name="Slide Number Placeholder 3"/>
          <p:cNvSpPr>
            <a:spLocks noGrp="1"/>
          </p:cNvSpPr>
          <p:nvPr>
            <p:ph type="sldNum" sz="quarter" idx="10"/>
          </p:nvPr>
        </p:nvSpPr>
        <p:spPr/>
        <p:txBody>
          <a:bodyPr/>
          <a:lstStyle/>
          <a:p>
            <a:fld id="{27CE0CED-C9FC-4C42-8AD7-7E9A6B171AE0}" type="slidenum">
              <a:rPr lang="en-GB" smtClean="0"/>
              <a:pPr/>
              <a:t>3</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
        <p:nvSpPr>
          <p:cNvPr id="27" name="Slide Image Placeholder 26"/>
          <p:cNvSpPr>
            <a:spLocks noGrp="1" noRot="1" noChangeAspect="1"/>
          </p:cNvSpPr>
          <p:nvPr>
            <p:ph type="sldImg"/>
          </p:nvPr>
        </p:nvSpPr>
        <p:spPr/>
      </p:sp>
    </p:spTree>
    <p:extLst>
      <p:ext uri="{BB962C8B-B14F-4D97-AF65-F5344CB8AC3E}">
        <p14:creationId xmlns:p14="http://schemas.microsoft.com/office/powerpoint/2010/main" val="2837707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a:r>
              <a:rPr lang="en-US" sz="1000" b="0" kern="1200" baseline="0" dirty="0" smtClean="0">
                <a:solidFill>
                  <a:schemeClr val="tx1"/>
                </a:solidFill>
                <a:effectLst/>
                <a:latin typeface="Arial" pitchFamily="34" charset="0"/>
                <a:ea typeface="+mn-ea"/>
                <a:cs typeface="Arial" pitchFamily="34" charset="0"/>
              </a:rPr>
              <a:t>The fully annotated demonstration code is found in the Faculty Guide.  You may use this to guide you through the demo.  However, for the purposes of the demonstration, please write new code while sharing your screen with the entire class and talking through each step. </a:t>
            </a:r>
          </a:p>
          <a:p>
            <a:pPr marL="0"/>
            <a:endParaRPr lang="en-US" sz="1000" b="0" kern="1200" baseline="0" dirty="0" smtClean="0">
              <a:solidFill>
                <a:schemeClr val="tx1"/>
              </a:solidFill>
              <a:effectLst/>
              <a:latin typeface="Arial" pitchFamily="34" charset="0"/>
              <a:ea typeface="+mn-ea"/>
              <a:cs typeface="Arial" pitchFamily="34" charset="0"/>
            </a:endParaRPr>
          </a:p>
          <a:p>
            <a:pPr marL="0" indent="0"/>
            <a:r>
              <a:rPr lang="en-GB" dirty="0" smtClean="0"/>
              <a:t>Demonstrate how to create variables</a:t>
            </a:r>
            <a:r>
              <a:rPr lang="en-GB" baseline="0" dirty="0" smtClean="0"/>
              <a:t> of different data types.</a:t>
            </a:r>
          </a:p>
          <a:p>
            <a:pPr marL="457200" lvl="0" indent="-457200">
              <a:buFont typeface="+mj-lt"/>
              <a:buAutoNum type="arabicPeriod"/>
            </a:pPr>
            <a:r>
              <a:rPr lang="en-US" b="0" dirty="0" smtClean="0">
                <a:latin typeface="Arial" pitchFamily="34" charset="0"/>
                <a:cs typeface="Arial" pitchFamily="34" charset="0"/>
              </a:rPr>
              <a:t>Open CityTour_Demo.java.</a:t>
            </a:r>
          </a:p>
          <a:p>
            <a:pPr marL="457200" indent="-457200">
              <a:buFont typeface="+mj-lt"/>
              <a:buAutoNum type="arabicPeriod"/>
            </a:pPr>
            <a:r>
              <a:rPr lang="en-US" b="0" dirty="0" smtClean="0"/>
              <a:t>Complete </a:t>
            </a:r>
            <a:r>
              <a:rPr lang="en-US" b="0" dirty="0"/>
              <a:t>the </a:t>
            </a:r>
            <a:r>
              <a:rPr lang="en-US" b="1" dirty="0" smtClean="0"/>
              <a:t>See</a:t>
            </a:r>
            <a:r>
              <a:rPr lang="en-US" b="1" baseline="0" dirty="0" smtClean="0"/>
              <a:t> It</a:t>
            </a:r>
            <a:r>
              <a:rPr lang="en-US" dirty="0" smtClean="0"/>
              <a:t> </a:t>
            </a:r>
            <a:r>
              <a:rPr lang="en-US" dirty="0"/>
              <a:t>2 </a:t>
            </a:r>
            <a:r>
              <a:rPr lang="en-US" b="0" dirty="0"/>
              <a:t>TODOs </a:t>
            </a:r>
            <a:r>
              <a:rPr lang="en-US" b="0" dirty="0" smtClean="0"/>
              <a:t>to</a:t>
            </a:r>
          </a:p>
          <a:p>
            <a:pPr marL="552450" lvl="2" indent="-457200">
              <a:buFont typeface="+mj-lt"/>
              <a:buAutoNum type="alphaLcParenR"/>
            </a:pPr>
            <a:r>
              <a:rPr lang="en-US" b="0" dirty="0"/>
              <a:t>Declare the Basic Ticket Fare and Service tax variables as static and initialize.</a:t>
            </a:r>
          </a:p>
          <a:p>
            <a:pPr marL="552450" lvl="2" indent="-457200">
              <a:buFont typeface="+mj-lt"/>
              <a:buAutoNum type="alphaLcParenR"/>
            </a:pPr>
            <a:r>
              <a:rPr lang="en-US" b="0" dirty="0"/>
              <a:t>In the main method declare the Number of Tickets variable as an integer and the Total Ticket Fare variable as a double</a:t>
            </a:r>
            <a:r>
              <a:rPr lang="en-US" b="0" dirty="0" smtClean="0"/>
              <a:t>.</a:t>
            </a:r>
            <a:endParaRPr lang="en-US" b="0" dirty="0"/>
          </a:p>
          <a:p>
            <a:pPr marL="457200" lvl="0" indent="-457200">
              <a:buFont typeface="+mj-lt"/>
              <a:buAutoNum type="arabicPeriod"/>
            </a:pPr>
            <a:r>
              <a:rPr lang="en-US" b="0" dirty="0" smtClean="0">
                <a:latin typeface="Arial" pitchFamily="34" charset="0"/>
                <a:cs typeface="Arial" pitchFamily="34" charset="0"/>
              </a:rPr>
              <a:t>Save the file. Run the program.</a:t>
            </a:r>
          </a:p>
          <a:p>
            <a:pPr lvl="1"/>
            <a:endParaRPr lang="en-GB" b="1" dirty="0" smtClean="0"/>
          </a:p>
          <a:p>
            <a:pPr lvl="1"/>
            <a:r>
              <a:rPr lang="en-GB" b="1" dirty="0" smtClean="0"/>
              <a:t>Participant Notes:</a:t>
            </a:r>
          </a:p>
          <a:p>
            <a:pPr lvl="1" defTabSz="931774">
              <a:defRPr/>
            </a:pPr>
            <a:r>
              <a:rPr lang="en-US" dirty="0"/>
              <a:t>Pay attention as your faculty member creates the new Java variables of different data types. You will be asked to create new variables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160847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a:t>
            </a:r>
            <a:r>
              <a:rPr lang="en-US" b="0" dirty="0" smtClean="0"/>
              <a:t>Guide.</a:t>
            </a:r>
          </a:p>
          <a:p>
            <a:pPr marL="0" indent="0" defTabSz="931774">
              <a:defRPr/>
            </a:pPr>
            <a:r>
              <a:rPr lang="en-GB" dirty="0" smtClean="0"/>
              <a:t>Make sure participants are clear regarding the TryIt</a:t>
            </a:r>
            <a:r>
              <a:rPr lang="en-GB" dirty="0"/>
              <a:t> </a:t>
            </a:r>
            <a:r>
              <a:rPr lang="en-GB" dirty="0" smtClean="0"/>
              <a:t>instructions:</a:t>
            </a:r>
          </a:p>
          <a:p>
            <a:pPr marL="0" indent="0" defTabSz="931774">
              <a:defRPr/>
            </a:pPr>
            <a:endParaRPr lang="en-GB" b="0" dirty="0" smtClean="0"/>
          </a:p>
          <a:p>
            <a:pPr marL="174708" indent="-174708">
              <a:buFont typeface="Arial" pitchFamily="34" charset="0"/>
              <a:buChar char="•"/>
            </a:pPr>
            <a:r>
              <a:rPr lang="en-GB" b="0" dirty="0" smtClean="0"/>
              <a:t>Present the task that participants must try themselves.</a:t>
            </a:r>
          </a:p>
          <a:p>
            <a:pPr marL="174708" indent="-174708">
              <a:buFont typeface="Arial" pitchFamily="34" charset="0"/>
              <a:buChar char="•"/>
            </a:pPr>
            <a:r>
              <a:rPr lang="en-GB" b="0" baseline="0" dirty="0" smtClean="0"/>
              <a:t>Walk</a:t>
            </a:r>
            <a:r>
              <a:rPr lang="en-GB" b="0" dirty="0" smtClean="0"/>
              <a:t> around the room in case anyone needs assistance.</a:t>
            </a:r>
            <a:endParaRPr lang="en-GB" b="0" baseline="0" dirty="0" smtClean="0"/>
          </a:p>
          <a:p>
            <a:pPr lvl="1"/>
            <a:endParaRPr lang="en-GB" b="1" dirty="0" smtClean="0"/>
          </a:p>
          <a:p>
            <a:pPr lvl="1"/>
            <a:r>
              <a:rPr lang="en-GB" b="1" dirty="0" smtClean="0"/>
              <a:t>Participant Notes:</a:t>
            </a:r>
          </a:p>
          <a:p>
            <a:pPr lvl="1" defTabSz="931774">
              <a:defRPr/>
            </a:pPr>
            <a:r>
              <a:rPr lang="en-US" b="1" dirty="0"/>
              <a:t>Create new Java variables of different data types.</a:t>
            </a:r>
          </a:p>
          <a:p>
            <a:pPr marL="184414" lvl="2" indent="0" defTabSz="931774">
              <a:buNone/>
              <a:defRPr/>
            </a:pPr>
            <a:r>
              <a:rPr lang="en-GB" b="0" baseline="0" dirty="0" smtClean="0"/>
              <a:t>Note </a:t>
            </a:r>
            <a:r>
              <a:rPr lang="en-GB" b="0" u="sng" baseline="0" dirty="0" smtClean="0"/>
              <a:t>there is no additional output</a:t>
            </a:r>
            <a:r>
              <a:rPr lang="en-GB" b="0" baseline="0" dirty="0" smtClean="0"/>
              <a:t> beyond that from the previous Try It. The affirmation that the new variables are created comes from the correct code compilation.</a:t>
            </a:r>
            <a:endParaRPr lang="en-GB" b="0" dirty="0" smtClean="0"/>
          </a:p>
          <a:p>
            <a:pPr marL="457200" lvl="0" indent="-457200">
              <a:buFont typeface="+mj-lt"/>
              <a:buAutoNum type="arabicPeriod"/>
            </a:pPr>
            <a:r>
              <a:rPr lang="en-US" b="0" dirty="0"/>
              <a:t>Open </a:t>
            </a:r>
            <a:r>
              <a:rPr lang="en-US" b="0" dirty="0" smtClean="0"/>
              <a:t>CodingtonEventPass_TryIt.java</a:t>
            </a:r>
            <a:r>
              <a:rPr lang="en-US" b="0" dirty="0"/>
              <a:t>.</a:t>
            </a:r>
          </a:p>
          <a:p>
            <a:pPr marL="457200" lvl="0" indent="-457200">
              <a:buFont typeface="+mj-lt"/>
              <a:buAutoNum type="arabicPeriod"/>
            </a:pPr>
            <a:r>
              <a:rPr lang="en-US" b="0" dirty="0"/>
              <a:t>Complete </a:t>
            </a:r>
            <a:r>
              <a:rPr lang="en-US" dirty="0" smtClean="0"/>
              <a:t>Try It 2 </a:t>
            </a:r>
            <a:r>
              <a:rPr lang="en-US" b="0" dirty="0" smtClean="0"/>
              <a:t>TODOs to</a:t>
            </a:r>
            <a:r>
              <a:rPr lang="en-US" b="0" dirty="0"/>
              <a:t>:</a:t>
            </a:r>
          </a:p>
          <a:p>
            <a:pPr marL="552450" lvl="2" indent="-457200">
              <a:buFont typeface="+mj-lt"/>
              <a:buAutoNum type="alphaLcParenR"/>
            </a:pPr>
            <a:r>
              <a:rPr lang="en-US" b="0" dirty="0"/>
              <a:t>Declare the Children’s Fare and Adults’ Fare variables as static and initialize to reasonable values.</a:t>
            </a:r>
          </a:p>
          <a:p>
            <a:pPr marL="552450" lvl="2" indent="-457200">
              <a:buFont typeface="+mj-lt"/>
              <a:buAutoNum type="alphaLcParenR"/>
            </a:pPr>
            <a:r>
              <a:rPr lang="en-US" b="0" dirty="0"/>
              <a:t>In the main method declare the variables for the Number of Children and Number of Adults as integers. Declare the Total Fare variable as a double.</a:t>
            </a:r>
          </a:p>
          <a:p>
            <a:pPr marL="457200" lvl="0" indent="-457200">
              <a:buFont typeface="+mj-lt"/>
              <a:buAutoNum type="arabicPeriod"/>
            </a:pPr>
            <a:r>
              <a:rPr lang="en-US" b="0" dirty="0"/>
              <a:t>Save the </a:t>
            </a:r>
            <a:r>
              <a:rPr lang="en-US" b="0" dirty="0" smtClean="0"/>
              <a:t> file.  </a:t>
            </a:r>
            <a:r>
              <a:rPr lang="en-US" b="0" dirty="0"/>
              <a:t>Run the program.</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31</a:t>
            </a:fld>
            <a:endParaRPr lang="en-GB" dirty="0"/>
          </a:p>
        </p:txBody>
      </p:sp>
      <p:sp>
        <p:nvSpPr>
          <p:cNvPr id="8" name="Header Placeholder 7"/>
          <p:cNvSpPr>
            <a:spLocks noGrp="1"/>
          </p:cNvSpPr>
          <p:nvPr>
            <p:ph type="hdr" sz="quarter" idx="14"/>
          </p:nvPr>
        </p:nvSpPr>
        <p:spPr/>
        <p:txBody>
          <a:bodyPr/>
          <a:lstStyle/>
          <a:p>
            <a:r>
              <a:rPr lang="en-US" dirty="0"/>
              <a:t>ADF 2.0: Java: Java Programming Language</a:t>
            </a:r>
            <a:endParaRPr lang="en-GB" dirty="0"/>
          </a:p>
          <a:p>
            <a:endParaRPr lang="en-GB" dirty="0"/>
          </a:p>
        </p:txBody>
      </p:sp>
    </p:spTree>
    <p:extLst>
      <p:ext uri="{BB962C8B-B14F-4D97-AF65-F5344CB8AC3E}">
        <p14:creationId xmlns:p14="http://schemas.microsoft.com/office/powerpoint/2010/main" val="2031918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smtClean="0"/>
              <a:t>The fully annotated solution code is found in the Faculty Guide. </a:t>
            </a:r>
            <a:endParaRPr lang="en-GB" b="1" dirty="0" smtClean="0"/>
          </a:p>
          <a:p>
            <a:pPr lvl="1"/>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32</a:t>
            </a:fld>
            <a:endParaRPr lang="en-GB" dirty="0"/>
          </a:p>
        </p:txBody>
      </p:sp>
      <p:sp>
        <p:nvSpPr>
          <p:cNvPr id="8" name="Header Placeholder 7"/>
          <p:cNvSpPr>
            <a:spLocks noGrp="1"/>
          </p:cNvSpPr>
          <p:nvPr>
            <p:ph type="hdr" sz="quarter" idx="14"/>
          </p:nvPr>
        </p:nvSpPr>
        <p:spPr/>
        <p:txBody>
          <a:bodyPr/>
          <a:lstStyle/>
          <a:p>
            <a:r>
              <a:rPr lang="en-US" dirty="0"/>
              <a:t>ADF 2.0: Java: Java Programming Language</a:t>
            </a:r>
            <a:endParaRPr lang="en-GB" dirty="0"/>
          </a:p>
          <a:p>
            <a:endParaRPr lang="en-GB" dirty="0"/>
          </a:p>
        </p:txBody>
      </p:sp>
    </p:spTree>
    <p:extLst>
      <p:ext uri="{BB962C8B-B14F-4D97-AF65-F5344CB8AC3E}">
        <p14:creationId xmlns:p14="http://schemas.microsoft.com/office/powerpoint/2010/main" val="3006637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7"/>
          <p:cNvSpPr>
            <a:spLocks noGrp="1" noChangeArrowheads="1"/>
          </p:cNvSpPr>
          <p:nvPr>
            <p:ph type="sldNum" sz="quarter" idx="5"/>
          </p:nvPr>
        </p:nvSpPr>
        <p:spPr>
          <a:noFill/>
        </p:spPr>
        <p:txBody>
          <a:bodyPr/>
          <a:lstStyle/>
          <a:p>
            <a:fld id="{43F3E291-6810-4926-B4F5-763D54C1E767}" type="slidenum">
              <a:rPr lang="en-US" smtClean="0">
                <a:latin typeface="Arial" charset="0"/>
              </a:rPr>
              <a:pPr/>
              <a:t>33</a:t>
            </a:fld>
            <a:endParaRPr lang="en-US" dirty="0" smtClean="0">
              <a:latin typeface="Arial" charset="0"/>
            </a:endParaRPr>
          </a:p>
        </p:txBody>
      </p:sp>
      <p:sp>
        <p:nvSpPr>
          <p:cNvPr id="25604" name="Rectangle 4"/>
          <p:cNvSpPr>
            <a:spLocks noGrp="1" noRot="1" noChangeAspect="1" noChangeArrowheads="1" noTextEdit="1"/>
          </p:cNvSpPr>
          <p:nvPr>
            <p:ph type="sldImg"/>
          </p:nvPr>
        </p:nvSpPr>
        <p:spPr>
          <a:xfrm>
            <a:off x="1179513" y="696913"/>
            <a:ext cx="4648200" cy="3486150"/>
          </a:xfrm>
          <a:ln/>
        </p:spPr>
      </p:sp>
      <p:sp>
        <p:nvSpPr>
          <p:cNvPr id="25605" name="Rectangle 5"/>
          <p:cNvSpPr>
            <a:spLocks noGrp="1" noChangeArrowheads="1"/>
          </p:cNvSpPr>
          <p:nvPr>
            <p:ph type="body" idx="1"/>
          </p:nvPr>
        </p:nvSpPr>
        <p:spPr>
          <a:xfrm>
            <a:off x="701040" y="4415791"/>
            <a:ext cx="5607050" cy="4726368"/>
          </a:xfrm>
          <a:prstGeom prst="rect">
            <a:avLst/>
          </a:prstGeom>
          <a:noFill/>
          <a:ln/>
        </p:spPr>
        <p:txBody>
          <a:bodyPr>
            <a:normAutofit/>
          </a:bodyPr>
          <a:lstStyle/>
          <a:p>
            <a:r>
              <a:rPr lang="en-GB" b="1" dirty="0" smtClean="0"/>
              <a:t>Faculty Notes:</a:t>
            </a:r>
          </a:p>
          <a:p>
            <a:pPr lvl="1"/>
            <a:r>
              <a:rPr lang="en-US" dirty="0" smtClean="0"/>
              <a:t>This is a lead-in to the concept of data compatibility and type casting.</a:t>
            </a:r>
          </a:p>
          <a:p>
            <a:pPr marL="229659" indent="-229659">
              <a:defRPr/>
            </a:pPr>
            <a:endParaRPr lang="en-US" kern="1200" baseline="0" dirty="0" smtClean="0">
              <a:solidFill>
                <a:schemeClr val="tx1"/>
              </a:solidFill>
              <a:latin typeface="Arial" pitchFamily="34" charset="0"/>
              <a:ea typeface="+mn-ea"/>
              <a:cs typeface="Arial" pitchFamily="34" charset="0"/>
            </a:endParaRPr>
          </a:p>
          <a:p>
            <a:pPr marL="229659" lvl="1" indent="-229659">
              <a:defRPr/>
            </a:pPr>
            <a:r>
              <a:rPr lang="en-US" b="1" dirty="0" smtClean="0"/>
              <a:t>Participant Notes:</a:t>
            </a:r>
            <a:r>
              <a:rPr lang="en-US" dirty="0" smtClean="0"/>
              <a:t> </a:t>
            </a:r>
          </a:p>
          <a:p>
            <a:pPr lvl="1">
              <a:defRPr/>
            </a:pPr>
            <a:r>
              <a:rPr lang="en-US" dirty="0" smtClean="0"/>
              <a:t>Java </a:t>
            </a:r>
            <a:r>
              <a:rPr lang="en-US" dirty="0"/>
              <a:t>is strongly </a:t>
            </a:r>
            <a:r>
              <a:rPr lang="en-US" dirty="0" smtClean="0"/>
              <a:t>typed. </a:t>
            </a:r>
            <a:r>
              <a:rPr lang="en-US" dirty="0"/>
              <a:t>T</a:t>
            </a:r>
            <a:r>
              <a:rPr lang="en-US" dirty="0" smtClean="0"/>
              <a:t>he value </a:t>
            </a:r>
            <a:r>
              <a:rPr lang="en-US" dirty="0"/>
              <a:t>assigned to </a:t>
            </a:r>
            <a:r>
              <a:rPr lang="en-US" dirty="0" smtClean="0"/>
              <a:t>a variable is expected to be </a:t>
            </a:r>
            <a:r>
              <a:rPr lang="en-US" dirty="0"/>
              <a:t>compatible with the variable’s data type</a:t>
            </a:r>
            <a:r>
              <a:rPr lang="en-US" dirty="0" smtClean="0"/>
              <a:t>. </a:t>
            </a:r>
            <a:endParaRPr lang="en-US" dirty="0"/>
          </a:p>
          <a:p>
            <a:pPr lvl="1">
              <a:defRPr/>
            </a:pPr>
            <a:endParaRPr lang="en-GB" b="0" baseline="0" dirty="0" smtClean="0"/>
          </a:p>
          <a:p>
            <a:pPr lvl="1">
              <a:defRPr/>
            </a:pPr>
            <a:r>
              <a:rPr lang="en-GB" b="0" baseline="0" dirty="0" smtClean="0"/>
              <a:t>The following example looks at why type conversion is needed</a:t>
            </a:r>
            <a:r>
              <a:rPr lang="en-GB" b="0" dirty="0" smtClean="0"/>
              <a:t> in</a:t>
            </a:r>
            <a:r>
              <a:rPr lang="en-GB" b="0" baseline="0" dirty="0" smtClean="0"/>
              <a:t> </a:t>
            </a:r>
            <a:r>
              <a:rPr lang="en-GB" dirty="0" smtClean="0"/>
              <a:t>New Codington’s employee information system:</a:t>
            </a:r>
            <a:endParaRPr lang="en-GB" b="0" baseline="0" dirty="0" smtClean="0"/>
          </a:p>
          <a:p>
            <a:pPr lvl="1">
              <a:defRPr/>
            </a:pPr>
            <a:r>
              <a:rPr lang="en-GB" b="0" baseline="0" dirty="0" smtClean="0"/>
              <a:t>Prior to the merge of North Town and South Town, each Fire Department had an employee information system. These two systems were merged when New Codington was formed. </a:t>
            </a:r>
          </a:p>
          <a:p>
            <a:pPr marL="186355" lvl="1" indent="-93177" defTabSz="931774">
              <a:buFont typeface="Arial" pitchFamily="34" charset="0"/>
              <a:buChar char="•"/>
              <a:defRPr/>
            </a:pPr>
            <a:r>
              <a:rPr lang="en-GB" kern="1200" baseline="0" dirty="0" smtClean="0">
                <a:solidFill>
                  <a:schemeClr val="tx1"/>
                </a:solidFill>
                <a:latin typeface="Arial" pitchFamily="34" charset="0"/>
                <a:ea typeface="+mn-ea"/>
                <a:cs typeface="Arial" pitchFamily="34" charset="0"/>
              </a:rPr>
              <a:t>The North Town system stored Employee IDs in a variable of type </a:t>
            </a:r>
            <a:r>
              <a:rPr lang="en-GB" b="1" kern="1200" baseline="0" dirty="0" smtClean="0">
                <a:solidFill>
                  <a:schemeClr val="tx1"/>
                </a:solidFill>
                <a:latin typeface="Arial" pitchFamily="34" charset="0"/>
                <a:ea typeface="+mn-ea"/>
                <a:cs typeface="Arial" pitchFamily="34" charset="0"/>
              </a:rPr>
              <a:t>short</a:t>
            </a:r>
            <a:r>
              <a:rPr lang="en-GB" kern="1200" baseline="0" dirty="0" smtClean="0">
                <a:solidFill>
                  <a:schemeClr val="tx1"/>
                </a:solidFill>
                <a:latin typeface="Arial" pitchFamily="34" charset="0"/>
                <a:ea typeface="+mn-ea"/>
                <a:cs typeface="Arial" pitchFamily="34" charset="0"/>
              </a:rPr>
              <a:t>. </a:t>
            </a:r>
          </a:p>
          <a:p>
            <a:pPr marL="186355" lvl="1" indent="-93177" defTabSz="931774">
              <a:buFont typeface="Arial" pitchFamily="34" charset="0"/>
              <a:buChar char="•"/>
              <a:defRPr/>
            </a:pPr>
            <a:r>
              <a:rPr lang="en-GB" kern="1200" baseline="0" dirty="0" smtClean="0">
                <a:solidFill>
                  <a:schemeClr val="tx1"/>
                </a:solidFill>
                <a:latin typeface="Arial" pitchFamily="34" charset="0"/>
                <a:ea typeface="+mn-ea"/>
                <a:cs typeface="Arial" pitchFamily="34" charset="0"/>
              </a:rPr>
              <a:t>The South Town system stored Employee Ids in a variable of type </a:t>
            </a:r>
            <a:r>
              <a:rPr lang="en-GB" b="1" kern="1200" baseline="0" dirty="0" smtClean="0">
                <a:solidFill>
                  <a:schemeClr val="tx1"/>
                </a:solidFill>
                <a:latin typeface="Arial" pitchFamily="34" charset="0"/>
                <a:ea typeface="+mn-ea"/>
                <a:cs typeface="Arial" pitchFamily="34" charset="0"/>
              </a:rPr>
              <a:t>long</a:t>
            </a:r>
            <a:r>
              <a:rPr lang="en-GB" kern="1200" baseline="0" dirty="0" smtClean="0">
                <a:solidFill>
                  <a:schemeClr val="tx1"/>
                </a:solidFill>
                <a:latin typeface="Arial" pitchFamily="34" charset="0"/>
                <a:ea typeface="+mn-ea"/>
                <a:cs typeface="Arial" pitchFamily="34" charset="0"/>
              </a:rPr>
              <a:t>.</a:t>
            </a:r>
          </a:p>
          <a:p>
            <a:pPr marL="186355" lvl="2" indent="-93177">
              <a:defRPr/>
            </a:pPr>
            <a:r>
              <a:rPr lang="en-GB" kern="1200" baseline="0" dirty="0" smtClean="0">
                <a:solidFill>
                  <a:schemeClr val="tx1"/>
                </a:solidFill>
                <a:latin typeface="Arial" pitchFamily="34" charset="0"/>
                <a:ea typeface="+mn-ea"/>
                <a:cs typeface="Arial" pitchFamily="34" charset="0"/>
              </a:rPr>
              <a:t>New Codington has a MasterRepo system that gets employee information from various city departments (Fire Department, Police department, etc) and stores it in the MasterRepo database. This system expects to receive Employee IDs in an </a:t>
            </a:r>
            <a:r>
              <a:rPr lang="en-GB" b="1" kern="1200" baseline="0" dirty="0" smtClean="0">
                <a:solidFill>
                  <a:schemeClr val="tx1"/>
                </a:solidFill>
                <a:latin typeface="Arial" pitchFamily="34" charset="0"/>
                <a:ea typeface="+mn-ea"/>
                <a:cs typeface="Arial" pitchFamily="34" charset="0"/>
              </a:rPr>
              <a:t>int</a:t>
            </a:r>
            <a:r>
              <a:rPr lang="en-GB" kern="1200" baseline="0" dirty="0" smtClean="0">
                <a:solidFill>
                  <a:schemeClr val="tx1"/>
                </a:solidFill>
                <a:latin typeface="Arial" pitchFamily="34" charset="0"/>
                <a:ea typeface="+mn-ea"/>
                <a:cs typeface="Arial" pitchFamily="34" charset="0"/>
              </a:rPr>
              <a:t> variable.</a:t>
            </a:r>
          </a:p>
          <a:p>
            <a:pPr lvl="1">
              <a:defRPr/>
            </a:pPr>
            <a:r>
              <a:rPr lang="en-GB" dirty="0"/>
              <a:t>The information from the existing North Town and South Town Fire Department systems must be converted before the information can be used by the MasterRepo system.</a:t>
            </a:r>
          </a:p>
          <a:p>
            <a:pPr lvl="1">
              <a:defRPr/>
            </a:pPr>
            <a:r>
              <a:rPr lang="en-GB" dirty="0"/>
              <a:t>Specifically: </a:t>
            </a:r>
          </a:p>
          <a:p>
            <a:pPr marL="349415" lvl="1" indent="-116472">
              <a:buFont typeface="Arial" pitchFamily="34" charset="0"/>
              <a:buChar char="•"/>
              <a:defRPr/>
            </a:pPr>
            <a:r>
              <a:rPr lang="en-GB" kern="1200" baseline="0" dirty="0" smtClean="0">
                <a:solidFill>
                  <a:schemeClr val="tx1"/>
                </a:solidFill>
                <a:latin typeface="Arial" pitchFamily="34" charset="0"/>
                <a:ea typeface="+mn-ea"/>
                <a:cs typeface="Arial" pitchFamily="34" charset="0"/>
              </a:rPr>
              <a:t>short Ids from the</a:t>
            </a:r>
            <a:r>
              <a:rPr lang="en-GB" kern="1200" dirty="0" smtClean="0">
                <a:solidFill>
                  <a:schemeClr val="tx1"/>
                </a:solidFill>
                <a:latin typeface="Arial" pitchFamily="34" charset="0"/>
                <a:ea typeface="+mn-ea"/>
                <a:cs typeface="Arial" pitchFamily="34" charset="0"/>
              </a:rPr>
              <a:t> North Town </a:t>
            </a:r>
            <a:r>
              <a:rPr lang="en-GB" kern="1200" baseline="0" dirty="0" smtClean="0">
                <a:solidFill>
                  <a:schemeClr val="tx1"/>
                </a:solidFill>
                <a:latin typeface="Arial" pitchFamily="34" charset="0"/>
                <a:ea typeface="+mn-ea"/>
                <a:cs typeface="Arial" pitchFamily="34" charset="0"/>
              </a:rPr>
              <a:t>system must be converted into int.</a:t>
            </a:r>
          </a:p>
          <a:p>
            <a:pPr marL="349415" lvl="1" indent="-116472">
              <a:buFont typeface="Arial" pitchFamily="34" charset="0"/>
              <a:buChar char="•"/>
              <a:defRPr/>
            </a:pPr>
            <a:r>
              <a:rPr lang="en-GB" dirty="0" smtClean="0"/>
              <a:t>long ids from the South Town system must be converted into int.</a:t>
            </a:r>
          </a:p>
          <a:p>
            <a:pPr marL="232943" lvl="1" indent="116472"/>
            <a:endParaRPr lang="en-GB" sz="1100" dirty="0"/>
          </a:p>
          <a:p>
            <a:pPr marL="171441" indent="-171441"/>
            <a:endParaRPr lang="en-US" dirty="0" smtClean="0">
              <a:latin typeface="Arial" charset="0"/>
            </a:endParaRPr>
          </a:p>
        </p:txBody>
      </p:sp>
      <p:sp>
        <p:nvSpPr>
          <p:cNvPr id="7" name="Footer Placeholder 6"/>
          <p:cNvSpPr>
            <a:spLocks noGrp="1"/>
          </p:cNvSpPr>
          <p:nvPr>
            <p:ph type="ftr" sz="quarter" idx="11"/>
          </p:nvPr>
        </p:nvSpPr>
        <p:spPr/>
        <p:txBody>
          <a:bodyPr/>
          <a:lstStyle/>
          <a:p>
            <a:r>
              <a:rPr lang="en-GB" dirty="0" smtClean="0"/>
              <a:t>Copyright © Accenture 2012</a:t>
            </a:r>
            <a:endParaRPr lang="en-GB" dirty="0"/>
          </a:p>
        </p:txBody>
      </p:sp>
      <p:sp>
        <p:nvSpPr>
          <p:cNvPr id="8" name="Header Placeholder 7"/>
          <p:cNvSpPr>
            <a:spLocks noGrp="1"/>
          </p:cNvSpPr>
          <p:nvPr>
            <p:ph type="hdr" sz="quarter" idx="12"/>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225020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79877" name="Rectangle 12"/>
          <p:cNvSpPr>
            <a:spLocks noGrp="1" noChangeArrowheads="1"/>
          </p:cNvSpPr>
          <p:nvPr>
            <p:ph type="sldNum" sz="quarter" idx="5"/>
          </p:nvPr>
        </p:nvSpPr>
        <p:spPr>
          <a:xfrm>
            <a:off x="6513830" y="8829967"/>
            <a:ext cx="494948" cy="464820"/>
          </a:xfrm>
          <a:noFill/>
        </p:spPr>
        <p:txBody>
          <a:bodyPr/>
          <a:lstStyle/>
          <a:p>
            <a:fld id="{B4A0FAEB-078D-48EA-864E-B1D54097C13D}" type="slidenum">
              <a:rPr lang="en-US" smtClean="0">
                <a:latin typeface="Arial" pitchFamily="34" charset="0"/>
              </a:rPr>
              <a:pPr/>
              <a:t>34</a:t>
            </a:fld>
            <a:endParaRPr lang="en-US" dirty="0" smtClean="0">
              <a:latin typeface="Arial" pitchFamily="34" charset="0"/>
            </a:endParaRPr>
          </a:p>
        </p:txBody>
      </p:sp>
      <p:sp>
        <p:nvSpPr>
          <p:cNvPr id="79878" name="Rectangle 4"/>
          <p:cNvSpPr>
            <a:spLocks noGrp="1" noRot="1" noChangeAspect="1" noChangeArrowheads="1" noTextEdit="1"/>
          </p:cNvSpPr>
          <p:nvPr>
            <p:ph type="sldImg"/>
          </p:nvPr>
        </p:nvSpPr>
        <p:spPr>
          <a:ln/>
        </p:spPr>
      </p:sp>
      <p:sp>
        <p:nvSpPr>
          <p:cNvPr id="79879" name="Rectangle 5"/>
          <p:cNvSpPr>
            <a:spLocks noGrp="1" noChangeArrowheads="1"/>
          </p:cNvSpPr>
          <p:nvPr>
            <p:ph type="body" idx="1"/>
          </p:nvPr>
        </p:nvSpPr>
        <p:spPr>
          <a:xfrm>
            <a:off x="701040" y="4415790"/>
            <a:ext cx="5608320" cy="4183380"/>
          </a:xfrm>
          <a:prstGeom prst="rect">
            <a:avLst/>
          </a:prstGeom>
          <a:ln w="9525"/>
        </p:spPr>
        <p:txBody>
          <a:bodyPr>
            <a:normAutofit/>
          </a:bodyPr>
          <a:lstStyle/>
          <a:p>
            <a:pPr marL="229659" indent="-229659" defTabSz="931774">
              <a:defRPr/>
            </a:pPr>
            <a:r>
              <a:rPr lang="en-US" b="1" dirty="0" smtClean="0"/>
              <a:t>Faculty Notes:</a:t>
            </a:r>
          </a:p>
          <a:p>
            <a:pPr marL="116472" lvl="1" indent="-116472">
              <a:defRPr/>
            </a:pPr>
            <a:r>
              <a:rPr lang="en-US" b="0" dirty="0" smtClean="0"/>
              <a:t>Animation on slide:</a:t>
            </a:r>
            <a:endParaRPr lang="en-US" b="1" dirty="0" smtClean="0"/>
          </a:p>
          <a:p>
            <a:pPr lvl="1">
              <a:defRPr/>
            </a:pPr>
            <a:r>
              <a:rPr lang="en-US" dirty="0" smtClean="0"/>
              <a:t>On slide display: A </a:t>
            </a:r>
            <a:r>
              <a:rPr lang="en-US" dirty="0"/>
              <a:t>c</a:t>
            </a:r>
            <a:r>
              <a:rPr lang="en-US" dirty="0" smtClean="0"/>
              <a:t>orrect assignment example</a:t>
            </a:r>
          </a:p>
          <a:p>
            <a:pPr lvl="1">
              <a:defRPr/>
            </a:pPr>
            <a:r>
              <a:rPr lang="en-US" dirty="0" smtClean="0"/>
              <a:t>On first click: An </a:t>
            </a:r>
            <a:r>
              <a:rPr lang="en-US" dirty="0"/>
              <a:t>i</a:t>
            </a:r>
            <a:r>
              <a:rPr lang="en-US" dirty="0" smtClean="0"/>
              <a:t>ncorrect example assignment example.</a:t>
            </a:r>
          </a:p>
          <a:p>
            <a:pPr lvl="1">
              <a:defRPr/>
            </a:pPr>
            <a:r>
              <a:rPr lang="en-US" dirty="0" smtClean="0"/>
              <a:t>On second click: </a:t>
            </a:r>
            <a:r>
              <a:rPr lang="en-US" dirty="0"/>
              <a:t>T</a:t>
            </a:r>
            <a:r>
              <a:rPr lang="en-US" dirty="0" smtClean="0"/>
              <a:t>he not symbol over the incorrect example.</a:t>
            </a:r>
          </a:p>
          <a:p>
            <a:pPr lvl="1">
              <a:defRPr/>
            </a:pPr>
            <a:endParaRPr lang="en-US" dirty="0" smtClean="0"/>
          </a:p>
          <a:p>
            <a:pPr lvl="1">
              <a:defRPr/>
            </a:pPr>
            <a:r>
              <a:rPr lang="en-US" b="1" dirty="0" smtClean="0"/>
              <a:t>For each example, ask participants if the assignment is correct</a:t>
            </a:r>
            <a:r>
              <a:rPr lang="en-US" b="1" dirty="0"/>
              <a:t>.</a:t>
            </a:r>
            <a:endParaRPr lang="en-US" b="1" dirty="0" smtClean="0"/>
          </a:p>
          <a:p>
            <a:pPr marL="184414" lvl="1" indent="-97060">
              <a:buFont typeface="Arial" pitchFamily="34" charset="0"/>
              <a:buChar char="•"/>
              <a:defRPr/>
            </a:pPr>
            <a:r>
              <a:rPr lang="en-US" dirty="0" smtClean="0"/>
              <a:t>Why </a:t>
            </a:r>
            <a:r>
              <a:rPr lang="en-US" dirty="0"/>
              <a:t>/ Why not</a:t>
            </a:r>
            <a:r>
              <a:rPr lang="en-US" dirty="0" smtClean="0"/>
              <a:t>?</a:t>
            </a:r>
          </a:p>
          <a:p>
            <a:pPr marL="650300" lvl="2" indent="-97060">
              <a:buNone/>
              <a:defRPr/>
            </a:pPr>
            <a:endParaRPr lang="en-US" b="1" dirty="0" smtClean="0"/>
          </a:p>
          <a:p>
            <a:pPr marL="229659" indent="-229659">
              <a:defRPr/>
            </a:pPr>
            <a:r>
              <a:rPr lang="en-US" b="1" dirty="0" smtClean="0"/>
              <a:t>Participant Notes:</a:t>
            </a:r>
            <a:r>
              <a:rPr lang="en-US" dirty="0" smtClean="0"/>
              <a:t> </a:t>
            </a:r>
          </a:p>
          <a:p>
            <a:pPr lvl="1">
              <a:defRPr/>
            </a:pPr>
            <a:r>
              <a:rPr lang="en-US" dirty="0"/>
              <a:t>The data type of the value being assigned must be compatible with the data type of the variable receiving the value. </a:t>
            </a:r>
          </a:p>
          <a:p>
            <a:pPr lvl="1">
              <a:defRPr/>
            </a:pPr>
            <a:r>
              <a:rPr lang="en-US" dirty="0"/>
              <a:t>The Java compiler generates an error message when the assignment is incorrect / cannot hold the assigned value</a:t>
            </a:r>
            <a:r>
              <a:rPr lang="en-US" dirty="0" smtClean="0"/>
              <a:t>.</a:t>
            </a:r>
          </a:p>
          <a:p>
            <a:endParaRPr lang="en-US" dirty="0" smtClean="0"/>
          </a:p>
          <a:p>
            <a:pPr marL="184414" lvl="1" indent="-97060">
              <a:buFont typeface="Arial" pitchFamily="34" charset="0"/>
              <a:buChar char="•"/>
              <a:defRPr/>
            </a:pPr>
            <a:endParaRPr lang="en-US" dirty="0" smtClean="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514244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lvl="1">
              <a:defRPr/>
            </a:pPr>
            <a:r>
              <a:rPr lang="en-GB" dirty="0"/>
              <a:t>Animation on </a:t>
            </a:r>
            <a:r>
              <a:rPr lang="en-GB" dirty="0" smtClean="0"/>
              <a:t>slide</a:t>
            </a:r>
          </a:p>
          <a:p>
            <a:pPr lvl="1">
              <a:defRPr/>
            </a:pPr>
            <a:r>
              <a:rPr lang="en-GB" dirty="0" smtClean="0"/>
              <a:t>On slide display: </a:t>
            </a:r>
            <a:r>
              <a:rPr lang="en-GB" dirty="0"/>
              <a:t>T</a:t>
            </a:r>
            <a:r>
              <a:rPr lang="en-GB" dirty="0" smtClean="0"/>
              <a:t>he </a:t>
            </a:r>
            <a:r>
              <a:rPr lang="en-GB" dirty="0"/>
              <a:t>empty box (variable</a:t>
            </a:r>
            <a:r>
              <a:rPr lang="en-GB" dirty="0" smtClean="0"/>
              <a:t>) and “Righ</a:t>
            </a:r>
            <a:r>
              <a:rPr lang="en-GB" baseline="0" dirty="0" smtClean="0"/>
              <a:t>t Size / Structure” label.</a:t>
            </a:r>
            <a:endParaRPr lang="en-GB" dirty="0" smtClean="0"/>
          </a:p>
          <a:p>
            <a:pPr lvl="1">
              <a:defRPr/>
            </a:pPr>
            <a:r>
              <a:rPr lang="en-GB" dirty="0" smtClean="0"/>
              <a:t>On click: The </a:t>
            </a:r>
            <a:r>
              <a:rPr lang="en-GB" dirty="0"/>
              <a:t>container with data (ceramic heart</a:t>
            </a:r>
            <a:r>
              <a:rPr lang="en-GB" dirty="0" smtClean="0"/>
              <a:t>)</a:t>
            </a:r>
            <a:r>
              <a:rPr lang="en-GB" baseline="0" dirty="0" smtClean="0"/>
              <a:t> and “Automatic Compatibility” label.</a:t>
            </a:r>
            <a:endParaRPr lang="en-GB" dirty="0"/>
          </a:p>
          <a:p>
            <a:pPr lvl="1"/>
            <a:r>
              <a:rPr lang="en-GB" dirty="0"/>
              <a:t>Briefly explain </a:t>
            </a:r>
            <a:r>
              <a:rPr lang="en-GB" dirty="0" smtClean="0"/>
              <a:t>the analogy </a:t>
            </a:r>
            <a:r>
              <a:rPr lang="en-GB" dirty="0"/>
              <a:t>per </a:t>
            </a:r>
            <a:r>
              <a:rPr lang="en-GB" dirty="0" smtClean="0"/>
              <a:t>the participant </a:t>
            </a:r>
            <a:r>
              <a:rPr lang="en-GB" dirty="0"/>
              <a:t>notes.</a:t>
            </a:r>
            <a:r>
              <a:rPr lang="en-US" dirty="0"/>
              <a:t> </a:t>
            </a:r>
          </a:p>
          <a:p>
            <a:pPr marL="184414" lvl="1" indent="-97060">
              <a:buFont typeface="Arial" pitchFamily="34" charset="0"/>
              <a:buChar char="•"/>
              <a:defRPr/>
            </a:pPr>
            <a:r>
              <a:rPr lang="en-US" dirty="0"/>
              <a:t>Do not </a:t>
            </a:r>
            <a:r>
              <a:rPr lang="en-US" dirty="0" smtClean="0"/>
              <a:t>over</a:t>
            </a:r>
            <a:r>
              <a:rPr lang="en-US" baseline="0" dirty="0" smtClean="0"/>
              <a:t> </a:t>
            </a:r>
            <a:r>
              <a:rPr lang="en-US" dirty="0" smtClean="0"/>
              <a:t>explain. The diagram </a:t>
            </a:r>
            <a:r>
              <a:rPr lang="en-US" dirty="0"/>
              <a:t>on the next </a:t>
            </a:r>
            <a:r>
              <a:rPr lang="en-US" dirty="0" smtClean="0"/>
              <a:t>slide extends the analogy and concept.</a:t>
            </a:r>
            <a:endParaRPr lang="en-GB" dirty="0"/>
          </a:p>
          <a:p>
            <a:endParaRPr lang="en-GB" sz="1100" dirty="0"/>
          </a:p>
          <a:p>
            <a:pPr lvl="1">
              <a:defRPr/>
            </a:pPr>
            <a:r>
              <a:rPr lang="en-US" b="1" dirty="0" smtClean="0"/>
              <a:t>Participant Notes:</a:t>
            </a:r>
          </a:p>
          <a:p>
            <a:pPr lvl="1">
              <a:defRPr/>
            </a:pPr>
            <a:r>
              <a:rPr lang="en-GB" dirty="0"/>
              <a:t>What might be an issue / concern with using a box (variable) with a type that is too </a:t>
            </a:r>
            <a:r>
              <a:rPr lang="en-GB" dirty="0" smtClean="0"/>
              <a:t>large or does not have the correct structure?</a:t>
            </a:r>
            <a:endParaRPr lang="en-GB" dirty="0"/>
          </a:p>
          <a:p>
            <a:pPr lvl="1">
              <a:defRPr/>
            </a:pPr>
            <a:r>
              <a:rPr lang="en-GB" dirty="0"/>
              <a:t>One concern of many programmers is the waste of space and/or resources. </a:t>
            </a:r>
            <a:endParaRPr lang="en-US" dirty="0"/>
          </a:p>
          <a:p>
            <a:pPr marL="184414" lvl="1" indent="-97060">
              <a:buFont typeface="Arial" pitchFamily="34" charset="0"/>
              <a:buChar char="•"/>
              <a:defRPr/>
            </a:pPr>
            <a:r>
              <a:rPr lang="en-GB" dirty="0"/>
              <a:t>The variable (box) is like the bucket on the </a:t>
            </a:r>
            <a:r>
              <a:rPr lang="en-GB" dirty="0" smtClean="0"/>
              <a:t>beach—a </a:t>
            </a:r>
            <a:r>
              <a:rPr lang="en-GB" dirty="0"/>
              <a:t>container waiting for information. </a:t>
            </a:r>
          </a:p>
          <a:p>
            <a:pPr marL="184414" lvl="1" indent="-97060">
              <a:buFont typeface="Arial" pitchFamily="34" charset="0"/>
              <a:buChar char="•"/>
              <a:defRPr/>
            </a:pPr>
            <a:r>
              <a:rPr lang="en-GB" dirty="0"/>
              <a:t>The box’s data type can hold the data (ceramic heart). The container is both the right size and structure.</a:t>
            </a:r>
            <a:endParaRPr lang="en-US" dirty="0"/>
          </a:p>
          <a:p>
            <a:pPr marL="184414" lvl="1" indent="-97060">
              <a:buFont typeface="Arial" pitchFamily="34" charset="0"/>
              <a:buChar char="•"/>
              <a:defRPr/>
            </a:pPr>
            <a:r>
              <a:rPr lang="en-GB" dirty="0"/>
              <a:t>Java uses a kind of Type Conversion called Implicit Type Casting to automatically make the variable type and the data type compatible.</a:t>
            </a:r>
          </a:p>
        </p:txBody>
      </p:sp>
      <p:sp>
        <p:nvSpPr>
          <p:cNvPr id="4" name="Slide Number Placeholder 3"/>
          <p:cNvSpPr>
            <a:spLocks noGrp="1"/>
          </p:cNvSpPr>
          <p:nvPr>
            <p:ph type="sldNum" sz="quarter" idx="10"/>
          </p:nvPr>
        </p:nvSpPr>
        <p:spPr/>
        <p:txBody>
          <a:bodyPr/>
          <a:lstStyle/>
          <a:p>
            <a:fld id="{27CE0CED-C9FC-4C42-8AD7-7E9A6B171AE0}" type="slidenum">
              <a:rPr lang="en-GB" smtClean="0"/>
              <a:pPr/>
              <a:t>35</a:t>
            </a:fld>
            <a:endParaRPr lang="en-GB" dirty="0"/>
          </a:p>
        </p:txBody>
      </p:sp>
      <p:sp>
        <p:nvSpPr>
          <p:cNvPr id="15" name="Footer Placeholder 14"/>
          <p:cNvSpPr>
            <a:spLocks noGrp="1"/>
          </p:cNvSpPr>
          <p:nvPr>
            <p:ph type="ftr" sz="quarter" idx="12"/>
          </p:nvPr>
        </p:nvSpPr>
        <p:spPr/>
        <p:txBody>
          <a:bodyPr/>
          <a:lstStyle/>
          <a:p>
            <a:r>
              <a:rPr lang="en-GB" dirty="0" smtClean="0"/>
              <a:t>Copyright © Accenture 2012</a:t>
            </a:r>
            <a:endParaRPr lang="en-GB" dirty="0"/>
          </a:p>
        </p:txBody>
      </p:sp>
      <p:sp>
        <p:nvSpPr>
          <p:cNvPr id="16" name="Header Placeholder 15"/>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343099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3719513" cy="2789237"/>
          </a:xfrm>
        </p:spPr>
      </p:sp>
      <p:sp>
        <p:nvSpPr>
          <p:cNvPr id="3" name="Notes Placeholder 2"/>
          <p:cNvSpPr>
            <a:spLocks noGrp="1"/>
          </p:cNvSpPr>
          <p:nvPr>
            <p:ph type="body" idx="1"/>
          </p:nvPr>
        </p:nvSpPr>
        <p:spPr>
          <a:xfrm>
            <a:off x="701040" y="3718560"/>
            <a:ext cx="5608320" cy="5282716"/>
          </a:xfrm>
          <a:prstGeom prst="rect">
            <a:avLst/>
          </a:prstGeom>
        </p:spPr>
        <p:txBody>
          <a:bodyPr>
            <a:noAutofit/>
          </a:bodyPr>
          <a:lstStyle/>
          <a:p>
            <a:pPr lvl="1" fontAlgn="base">
              <a:defRPr/>
            </a:pPr>
            <a:r>
              <a:rPr lang="en-GB" b="1" dirty="0" smtClean="0"/>
              <a:t>Faculty Notes:</a:t>
            </a:r>
            <a:br>
              <a:rPr lang="en-GB" b="1" dirty="0" smtClean="0"/>
            </a:br>
            <a:r>
              <a:rPr lang="en-US" dirty="0"/>
              <a:t>The faculty may wish to note  the colors and relationships of Integers, Decimal and Character data types (per the earlier Primitive Data Types slide</a:t>
            </a:r>
            <a:r>
              <a:rPr lang="en-US" dirty="0" smtClean="0"/>
              <a:t>).</a:t>
            </a:r>
          </a:p>
          <a:p>
            <a:pPr lvl="1" fontAlgn="base">
              <a:defRPr/>
            </a:pPr>
            <a:r>
              <a:rPr lang="en-US" dirty="0" smtClean="0"/>
              <a:t>Animation </a:t>
            </a:r>
            <a:r>
              <a:rPr lang="en-US" dirty="0"/>
              <a:t>on </a:t>
            </a:r>
            <a:r>
              <a:rPr lang="en-US" dirty="0" smtClean="0"/>
              <a:t>slide:</a:t>
            </a:r>
            <a:endParaRPr lang="en-US" dirty="0"/>
          </a:p>
          <a:p>
            <a:pPr lvl="1" fontAlgn="base">
              <a:defRPr/>
            </a:pPr>
            <a:r>
              <a:rPr lang="en-US" dirty="0" smtClean="0"/>
              <a:t>On slide display: Bullet points and  First flow:</a:t>
            </a:r>
            <a:endParaRPr lang="en-US" dirty="0"/>
          </a:p>
          <a:p>
            <a:pPr marL="184414" lvl="1" indent="-97060" fontAlgn="base">
              <a:buFont typeface="Arial" pitchFamily="34" charset="0"/>
              <a:buChar char="•"/>
              <a:defRPr/>
            </a:pPr>
            <a:r>
              <a:rPr lang="en-US" dirty="0"/>
              <a:t>byte -&gt; short -&gt; int -&gt; long -&gt; float -&gt; double  </a:t>
            </a:r>
          </a:p>
          <a:p>
            <a:pPr lvl="1" fontAlgn="base">
              <a:defRPr/>
            </a:pPr>
            <a:r>
              <a:rPr lang="en-US" dirty="0" smtClean="0"/>
              <a:t>On </a:t>
            </a:r>
            <a:r>
              <a:rPr lang="en-US" dirty="0"/>
              <a:t>click: Second flow </a:t>
            </a:r>
            <a:r>
              <a:rPr lang="en-US" dirty="0" smtClean="0"/>
              <a:t>:</a:t>
            </a:r>
            <a:endParaRPr lang="en-US" dirty="0"/>
          </a:p>
          <a:p>
            <a:pPr marL="184414" lvl="1" indent="-97060" fontAlgn="base">
              <a:buFont typeface="Arial" pitchFamily="34" charset="0"/>
              <a:buChar char="•"/>
              <a:defRPr/>
            </a:pPr>
            <a:r>
              <a:rPr lang="en-US" dirty="0"/>
              <a:t>char -&gt; int -&gt; long -&gt; float -&gt; double </a:t>
            </a:r>
          </a:p>
          <a:p>
            <a:pPr marL="116472" lvl="1" indent="-116472" fontAlgn="base">
              <a:defRPr/>
            </a:pPr>
            <a:endParaRPr lang="en-US" dirty="0"/>
          </a:p>
          <a:p>
            <a:pPr lvl="1" fontAlgn="base">
              <a:defRPr/>
            </a:pPr>
            <a:r>
              <a:rPr lang="en-US" dirty="0" smtClean="0"/>
              <a:t>Briefly </a:t>
            </a:r>
            <a:r>
              <a:rPr lang="en-US" dirty="0"/>
              <a:t>describe conversion </a:t>
            </a:r>
            <a:r>
              <a:rPr lang="en-US" dirty="0" smtClean="0"/>
              <a:t>flows applying </a:t>
            </a:r>
            <a:r>
              <a:rPr lang="en-US" dirty="0"/>
              <a:t>the </a:t>
            </a:r>
            <a:r>
              <a:rPr lang="en-US" dirty="0" smtClean="0"/>
              <a:t>right size box</a:t>
            </a:r>
            <a:r>
              <a:rPr lang="en-US" baseline="0" dirty="0" smtClean="0"/>
              <a:t> </a:t>
            </a:r>
            <a:r>
              <a:rPr lang="en-US" dirty="0" smtClean="0"/>
              <a:t>analogy to </a:t>
            </a:r>
            <a:r>
              <a:rPr lang="en-US" dirty="0"/>
              <a:t>Java numeric and character primitive data types. </a:t>
            </a:r>
          </a:p>
          <a:p>
            <a:pPr lvl="1" fontAlgn="base">
              <a:defRPr/>
            </a:pPr>
            <a:r>
              <a:rPr lang="en-US" dirty="0" smtClean="0"/>
              <a:t>The faculty may wish to write examples on a flip chart or board.</a:t>
            </a:r>
          </a:p>
          <a:p>
            <a:pPr fontAlgn="base">
              <a:defRPr/>
            </a:pPr>
            <a:endParaRPr lang="en-US" dirty="0" smtClean="0"/>
          </a:p>
          <a:p>
            <a:pPr marL="229659" indent="-229659">
              <a:defRPr/>
            </a:pPr>
            <a:r>
              <a:rPr lang="en-US" b="1" dirty="0" smtClean="0"/>
              <a:t>Participant Notes:</a:t>
            </a:r>
            <a:r>
              <a:rPr lang="en-US" dirty="0" smtClean="0"/>
              <a:t> </a:t>
            </a:r>
          </a:p>
          <a:p>
            <a:pPr lvl="1" fontAlgn="base">
              <a:defRPr/>
            </a:pPr>
            <a:r>
              <a:rPr lang="en-US" dirty="0"/>
              <a:t>Conversion is made across data types. </a:t>
            </a:r>
          </a:p>
          <a:p>
            <a:pPr lvl="1" fontAlgn="base">
              <a:defRPr/>
            </a:pPr>
            <a:r>
              <a:rPr lang="en-US" dirty="0" smtClean="0"/>
              <a:t>Implicit conversions are also called widening conversions.</a:t>
            </a:r>
          </a:p>
          <a:p>
            <a:pPr marL="184414" lvl="2" indent="-97060" fontAlgn="base">
              <a:defRPr/>
            </a:pPr>
            <a:r>
              <a:rPr lang="en-US" dirty="0" smtClean="0"/>
              <a:t>Java accepts and implicitly casts the values of the narrower data types into the wider data types.</a:t>
            </a:r>
          </a:p>
          <a:p>
            <a:pPr lvl="1" fontAlgn="base">
              <a:defRPr/>
            </a:pPr>
            <a:r>
              <a:rPr lang="en-GB" dirty="0"/>
              <a:t>Implicit conversion flows</a:t>
            </a:r>
          </a:p>
          <a:p>
            <a:pPr marL="184414" lvl="2" indent="-97060" fontAlgn="base">
              <a:defRPr/>
            </a:pPr>
            <a:r>
              <a:rPr lang="en-US" dirty="0" smtClean="0"/>
              <a:t>byte -&gt; short -&gt; int -&gt; long -&gt; float -&gt; double </a:t>
            </a:r>
          </a:p>
          <a:p>
            <a:pPr marL="184414" lvl="2" indent="-97060" fontAlgn="base">
              <a:defRPr/>
            </a:pPr>
            <a:r>
              <a:rPr lang="en-US" dirty="0" smtClean="0"/>
              <a:t>char -&gt; int -&gt; long -&gt; float -&gt; double </a:t>
            </a:r>
          </a:p>
          <a:p>
            <a:pPr lvl="1" fontAlgn="base">
              <a:defRPr/>
            </a:pPr>
            <a:r>
              <a:rPr lang="en-US" dirty="0"/>
              <a:t>Widening conversions of integer types </a:t>
            </a:r>
            <a:r>
              <a:rPr lang="en-US" u="sng" dirty="0"/>
              <a:t>preserve the exact original </a:t>
            </a:r>
            <a:r>
              <a:rPr lang="en-US" dirty="0"/>
              <a:t>value of the </a:t>
            </a:r>
            <a:r>
              <a:rPr lang="en-US" dirty="0" smtClean="0"/>
              <a:t>number.</a:t>
            </a:r>
            <a:endParaRPr lang="en-US" dirty="0"/>
          </a:p>
          <a:p>
            <a:pPr marL="186355" lvl="1" indent="-93177" fontAlgn="base">
              <a:buFont typeface="Arial" pitchFamily="34" charset="0"/>
              <a:buChar char="•"/>
              <a:defRPr/>
            </a:pPr>
            <a:r>
              <a:rPr lang="en-US" dirty="0"/>
              <a:t>Widening </a:t>
            </a:r>
            <a:r>
              <a:rPr lang="en-US" dirty="0" smtClean="0"/>
              <a:t>conversions do</a:t>
            </a:r>
            <a:r>
              <a:rPr lang="en-US" baseline="0" dirty="0" smtClean="0"/>
              <a:t> </a:t>
            </a:r>
            <a:r>
              <a:rPr lang="en-US" dirty="0" smtClean="0"/>
              <a:t>not </a:t>
            </a:r>
            <a:r>
              <a:rPr lang="en-US" dirty="0"/>
              <a:t>allow byte and short values to be converted to </a:t>
            </a:r>
            <a:r>
              <a:rPr lang="en-US" dirty="0" smtClean="0"/>
              <a:t>char.</a:t>
            </a:r>
          </a:p>
          <a:p>
            <a:pPr marL="270214" lvl="2" indent="-83860" fontAlgn="base">
              <a:buFont typeface="Courier New" pitchFamily="49" charset="0"/>
              <a:buChar char="o"/>
              <a:defRPr/>
            </a:pPr>
            <a:r>
              <a:rPr lang="en-US" dirty="0" smtClean="0"/>
              <a:t>A compiler error occurs in such conversions.</a:t>
            </a:r>
            <a:endParaRPr lang="en-US" dirty="0"/>
          </a:p>
          <a:p>
            <a:pPr fontAlgn="base">
              <a:defRPr/>
            </a:pPr>
            <a:endParaRPr lang="en-US" b="0" dirty="0" smtClean="0"/>
          </a:p>
          <a:p>
            <a:pPr fontAlgn="base">
              <a:defRPr/>
            </a:pPr>
            <a:endParaRPr lang="en-GB" dirty="0" smtClean="0"/>
          </a:p>
        </p:txBody>
      </p:sp>
      <p:sp>
        <p:nvSpPr>
          <p:cNvPr id="4" name="Slide Number Placeholder 3"/>
          <p:cNvSpPr>
            <a:spLocks noGrp="1"/>
          </p:cNvSpPr>
          <p:nvPr>
            <p:ph type="sldNum" sz="quarter" idx="10"/>
          </p:nvPr>
        </p:nvSpPr>
        <p:spPr/>
        <p:txBody>
          <a:bodyPr/>
          <a:lstStyle/>
          <a:p>
            <a:fld id="{27CE0CED-C9FC-4C42-8AD7-7E9A6B171AE0}" type="slidenum">
              <a:rPr lang="en-GB" smtClean="0"/>
              <a:pPr/>
              <a:t>36</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83264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r>
              <a:rPr lang="en-GB" b="0" baseline="0" dirty="0" smtClean="0"/>
              <a:t>Further explain implicit casting using the slide example.</a:t>
            </a:r>
          </a:p>
          <a:p>
            <a:pPr marL="232943" lvl="1" indent="116472"/>
            <a:endParaRPr lang="en-GB" dirty="0" smtClean="0"/>
          </a:p>
          <a:p>
            <a:pPr marL="229659" lvl="1" indent="-229659">
              <a:defRPr/>
            </a:pPr>
            <a:r>
              <a:rPr lang="en-US" b="1" dirty="0" smtClean="0"/>
              <a:t>Participant Notes:</a:t>
            </a:r>
          </a:p>
          <a:p>
            <a:pPr lvl="1" fontAlgn="base">
              <a:defRPr/>
            </a:pPr>
            <a:r>
              <a:rPr lang="en-US" dirty="0"/>
              <a:t>Since an integer (int) is wider than a short and both data types are structurally compatible, the Java compiler automatically accepts and converts the value of short ID implicitly into the assigned int data type.</a:t>
            </a:r>
          </a:p>
          <a:p>
            <a:pPr lvl="1" fontAlgn="base">
              <a:defRPr/>
            </a:pPr>
            <a:r>
              <a:rPr lang="en-US" dirty="0" smtClean="0"/>
              <a:t>The </a:t>
            </a:r>
            <a:r>
              <a:rPr lang="en-US" dirty="0"/>
              <a:t>following </a:t>
            </a:r>
            <a:r>
              <a:rPr lang="en-US" dirty="0" smtClean="0"/>
              <a:t>conversions </a:t>
            </a:r>
            <a:r>
              <a:rPr lang="en-US" dirty="0"/>
              <a:t>on primitive types are the widening primitive conversions: </a:t>
            </a:r>
          </a:p>
          <a:p>
            <a:pPr marL="465887" lvl="3">
              <a:buNone/>
            </a:pPr>
            <a:r>
              <a:rPr lang="en-US" dirty="0" smtClean="0"/>
              <a:t>byte to short, int, long, float, or double </a:t>
            </a:r>
          </a:p>
          <a:p>
            <a:pPr marL="465887" lvl="3">
              <a:buNone/>
            </a:pPr>
            <a:r>
              <a:rPr lang="en-US" dirty="0" smtClean="0"/>
              <a:t>short to int, long, float, or double </a:t>
            </a:r>
          </a:p>
          <a:p>
            <a:pPr marL="465887" lvl="3">
              <a:buNone/>
            </a:pPr>
            <a:r>
              <a:rPr lang="en-US" dirty="0" smtClean="0"/>
              <a:t>char to int, long, float, or double </a:t>
            </a:r>
          </a:p>
          <a:p>
            <a:pPr marL="465887" lvl="3">
              <a:buNone/>
            </a:pPr>
            <a:r>
              <a:rPr lang="en-US" dirty="0" smtClean="0"/>
              <a:t>int to long, float, or double </a:t>
            </a:r>
          </a:p>
          <a:p>
            <a:pPr marL="465887" lvl="3">
              <a:buNone/>
            </a:pPr>
            <a:r>
              <a:rPr lang="en-US" dirty="0" smtClean="0"/>
              <a:t>long to float or double </a:t>
            </a:r>
          </a:p>
          <a:p>
            <a:pPr marL="465887" lvl="3">
              <a:buNone/>
            </a:pPr>
            <a:r>
              <a:rPr lang="en-US" dirty="0" smtClean="0"/>
              <a:t>float to double </a:t>
            </a:r>
          </a:p>
          <a:p>
            <a:pPr marL="184414" lvl="1" indent="-97060" fontAlgn="base">
              <a:defRPr/>
            </a:pPr>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37</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891030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a:xfrm>
            <a:off x="701040" y="4415790"/>
            <a:ext cx="5608320" cy="4570730"/>
          </a:xfrm>
          <a:prstGeom prst="rect">
            <a:avLst/>
          </a:prstGeom>
        </p:spPr>
        <p:txBody>
          <a:bodyPr>
            <a:normAutofit/>
          </a:bodyPr>
          <a:lstStyle/>
          <a:p>
            <a:r>
              <a:rPr lang="en-GB" b="1" dirty="0" smtClean="0"/>
              <a:t>Faculty Notes:</a:t>
            </a:r>
          </a:p>
          <a:p>
            <a:pPr marL="116472" lvl="1" indent="-116472"/>
            <a:r>
              <a:rPr lang="en-GB" dirty="0" smtClean="0"/>
              <a:t>Animation on slide</a:t>
            </a:r>
          </a:p>
          <a:p>
            <a:pPr marL="116472" lvl="1" indent="-116472"/>
            <a:r>
              <a:rPr lang="en-GB" dirty="0" smtClean="0"/>
              <a:t>On display: </a:t>
            </a:r>
            <a:r>
              <a:rPr lang="en-GB" dirty="0"/>
              <a:t>T</a:t>
            </a:r>
            <a:r>
              <a:rPr lang="en-GB" dirty="0" smtClean="0"/>
              <a:t>he </a:t>
            </a:r>
            <a:r>
              <a:rPr lang="en-GB" dirty="0"/>
              <a:t>empty box (</a:t>
            </a:r>
            <a:r>
              <a:rPr lang="en-GB" dirty="0" smtClean="0"/>
              <a:t>variable) and “Wrong Size</a:t>
            </a:r>
            <a:r>
              <a:rPr lang="en-GB" baseline="0" dirty="0" smtClean="0"/>
              <a:t> / Structure” label.</a:t>
            </a:r>
            <a:endParaRPr lang="en-GB" dirty="0" smtClean="0"/>
          </a:p>
          <a:p>
            <a:pPr marL="116472" lvl="1" indent="-116472"/>
            <a:r>
              <a:rPr lang="en-GB" dirty="0" smtClean="0"/>
              <a:t>On click: </a:t>
            </a:r>
            <a:r>
              <a:rPr lang="en-GB" dirty="0"/>
              <a:t>T</a:t>
            </a:r>
            <a:r>
              <a:rPr lang="en-GB" dirty="0" smtClean="0"/>
              <a:t>he </a:t>
            </a:r>
            <a:r>
              <a:rPr lang="en-GB" dirty="0"/>
              <a:t>box with data (toy bear</a:t>
            </a:r>
            <a:r>
              <a:rPr lang="en-GB" dirty="0" smtClean="0"/>
              <a:t>) and “Explicit Conversion” label.</a:t>
            </a:r>
          </a:p>
          <a:p>
            <a:pPr marL="116472" lvl="1" indent="-116472">
              <a:buFont typeface="Arial" pitchFamily="34" charset="0"/>
              <a:buChar char="•"/>
            </a:pPr>
            <a:r>
              <a:rPr lang="en-GB" dirty="0" smtClean="0"/>
              <a:t>Briefly explain the analogy per the participant notes.</a:t>
            </a:r>
            <a:r>
              <a:rPr lang="en-US" dirty="0" smtClean="0"/>
              <a:t> </a:t>
            </a:r>
          </a:p>
          <a:p>
            <a:pPr marL="116472" lvl="1" indent="-116472">
              <a:buFont typeface="Arial" pitchFamily="34" charset="0"/>
              <a:buChar char="•"/>
            </a:pPr>
            <a:r>
              <a:rPr lang="en-US" dirty="0"/>
              <a:t>Do not </a:t>
            </a:r>
            <a:r>
              <a:rPr lang="en-US" dirty="0" smtClean="0"/>
              <a:t>over explain. </a:t>
            </a:r>
            <a:r>
              <a:rPr lang="en-US" dirty="0"/>
              <a:t>T</a:t>
            </a:r>
            <a:r>
              <a:rPr lang="en-US" dirty="0" smtClean="0"/>
              <a:t>he </a:t>
            </a:r>
            <a:r>
              <a:rPr lang="en-US" dirty="0"/>
              <a:t>diagram on the next slide extends the analogy and concept.</a:t>
            </a:r>
          </a:p>
          <a:p>
            <a:pPr lvl="1"/>
            <a:endParaRPr lang="en-GB" dirty="0" smtClean="0"/>
          </a:p>
          <a:p>
            <a:pPr>
              <a:defRPr/>
            </a:pPr>
            <a:r>
              <a:rPr lang="en-US" b="1" dirty="0" smtClean="0"/>
              <a:t>Participant Notes:</a:t>
            </a:r>
          </a:p>
          <a:p>
            <a:pPr lvl="1"/>
            <a:r>
              <a:rPr lang="en-GB" dirty="0"/>
              <a:t>What might be an issue / concern with using a box (variable) with a type that is </a:t>
            </a:r>
            <a:r>
              <a:rPr lang="en-GB" u="sng" dirty="0"/>
              <a:t>too </a:t>
            </a:r>
            <a:r>
              <a:rPr lang="en-GB" u="sng" dirty="0" smtClean="0"/>
              <a:t>small </a:t>
            </a:r>
            <a:r>
              <a:rPr lang="en-GB" dirty="0" smtClean="0"/>
              <a:t>or an incorrect structure?</a:t>
            </a:r>
          </a:p>
          <a:p>
            <a:pPr lvl="1"/>
            <a:r>
              <a:rPr lang="en-GB" dirty="0" smtClean="0"/>
              <a:t>Commonly</a:t>
            </a:r>
            <a:r>
              <a:rPr lang="en-GB" dirty="0"/>
              <a:t>, programmers are concerned that the program will lose data and/or will not execute correctly.</a:t>
            </a:r>
            <a:endParaRPr lang="en-US" dirty="0"/>
          </a:p>
          <a:p>
            <a:pPr marL="184414" lvl="1" indent="-97060" fontAlgn="base">
              <a:buFont typeface="Arial" pitchFamily="34" charset="0"/>
              <a:buChar char="•"/>
              <a:defRPr/>
            </a:pPr>
            <a:r>
              <a:rPr lang="en-GB" dirty="0"/>
              <a:t>In the example shown, the box’s data type is not sufficiently large or structurally fit to hold the data.</a:t>
            </a:r>
          </a:p>
          <a:p>
            <a:pPr lvl="1" fontAlgn="base">
              <a:defRPr/>
            </a:pPr>
            <a:r>
              <a:rPr lang="en-GB" dirty="0"/>
              <a:t>In Java terms the box is data type int - 32 bits. The toy bear is data type long - </a:t>
            </a:r>
            <a:r>
              <a:rPr lang="en-GB" dirty="0" smtClean="0"/>
              <a:t>64 </a:t>
            </a:r>
            <a:r>
              <a:rPr lang="en-GB" dirty="0"/>
              <a:t>bits.</a:t>
            </a:r>
          </a:p>
          <a:p>
            <a:pPr marL="184414" lvl="1" indent="-97060" fontAlgn="base">
              <a:buFont typeface="Arial" pitchFamily="34" charset="0"/>
              <a:buChar char="•"/>
              <a:defRPr/>
            </a:pPr>
            <a:r>
              <a:rPr lang="en-GB" dirty="0"/>
              <a:t>Java uses a kind of Type Conversion called Explicit Type Casting to make the variable type and the data type </a:t>
            </a:r>
            <a:r>
              <a:rPr lang="en-GB" dirty="0" smtClean="0"/>
              <a:t>compatible.</a:t>
            </a:r>
            <a:endParaRPr lang="en-US" b="1" dirty="0" smtClean="0"/>
          </a:p>
          <a:p>
            <a:pPr>
              <a:defRPr/>
            </a:pPr>
            <a:endParaRPr lang="en-US" b="1"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38</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441162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022725" cy="3017837"/>
          </a:xfrm>
        </p:spPr>
      </p:sp>
      <p:sp>
        <p:nvSpPr>
          <p:cNvPr id="3" name="Notes Placeholder 2"/>
          <p:cNvSpPr>
            <a:spLocks noGrp="1"/>
          </p:cNvSpPr>
          <p:nvPr>
            <p:ph type="body" idx="1"/>
          </p:nvPr>
        </p:nvSpPr>
        <p:spPr>
          <a:xfrm>
            <a:off x="701040" y="4114800"/>
            <a:ext cx="5608320" cy="4754880"/>
          </a:xfrm>
          <a:prstGeom prst="rect">
            <a:avLst/>
          </a:prstGeom>
        </p:spPr>
        <p:txBody>
          <a:bodyPr>
            <a:normAutofit lnSpcReduction="10000"/>
          </a:bodyPr>
          <a:lstStyle/>
          <a:p>
            <a:r>
              <a:rPr lang="en-GB" b="1" dirty="0" smtClean="0"/>
              <a:t>Faculty Notes:</a:t>
            </a:r>
          </a:p>
          <a:p>
            <a:pPr marL="0" indent="0" fontAlgn="base"/>
            <a:r>
              <a:rPr lang="en-US" b="0" dirty="0" smtClean="0"/>
              <a:t>The faculty members may wish to note (to themselves) the colors and relationships of Integer, Decimals,  and Character data types and the conversion across data types.</a:t>
            </a:r>
          </a:p>
          <a:p>
            <a:pPr lvl="1" fontAlgn="base"/>
            <a:endParaRPr lang="en-US" dirty="0" smtClean="0"/>
          </a:p>
          <a:p>
            <a:pPr lvl="1" fontAlgn="base"/>
            <a:r>
              <a:rPr lang="en-US" dirty="0" smtClean="0"/>
              <a:t>Briefly describe conversion flows applying the wrong size box analogy to Java numeric and character primitive data types. </a:t>
            </a:r>
          </a:p>
          <a:p>
            <a:pPr lvl="1" fontAlgn="base"/>
            <a:r>
              <a:rPr lang="en-US" dirty="0" smtClean="0"/>
              <a:t>Possible conversions among byte, short, and char data types are shown on the next</a:t>
            </a:r>
            <a:r>
              <a:rPr lang="en-US" baseline="0" dirty="0" smtClean="0"/>
              <a:t> slide</a:t>
            </a:r>
            <a:r>
              <a:rPr lang="en-US" dirty="0" smtClean="0"/>
              <a:t>.</a:t>
            </a:r>
          </a:p>
          <a:p>
            <a:pPr fontAlgn="base"/>
            <a:endParaRPr lang="en-US" dirty="0" smtClean="0"/>
          </a:p>
          <a:p>
            <a:pPr fontAlgn="base"/>
            <a:r>
              <a:rPr lang="en-US" dirty="0" smtClean="0"/>
              <a:t>Animation on slide</a:t>
            </a:r>
            <a:endParaRPr lang="en-US" b="1" dirty="0" smtClean="0"/>
          </a:p>
          <a:p>
            <a:pPr lvl="1" fontAlgn="base"/>
            <a:r>
              <a:rPr lang="en-US" dirty="0" smtClean="0"/>
              <a:t>On slide display:</a:t>
            </a:r>
            <a:r>
              <a:rPr lang="en-US" baseline="0" dirty="0" smtClean="0"/>
              <a:t> Bullet points and</a:t>
            </a:r>
            <a:r>
              <a:rPr lang="en-US" dirty="0" smtClean="0"/>
              <a:t> the </a:t>
            </a:r>
            <a:r>
              <a:rPr lang="en-US" dirty="0"/>
              <a:t>f</a:t>
            </a:r>
            <a:r>
              <a:rPr lang="en-US" dirty="0" smtClean="0"/>
              <a:t>irst flow.</a:t>
            </a:r>
          </a:p>
          <a:p>
            <a:pPr marL="186355" lvl="1" indent="-93177" fontAlgn="base">
              <a:buFont typeface="Arial" pitchFamily="34" charset="0"/>
              <a:buChar char="•"/>
              <a:defRPr/>
            </a:pPr>
            <a:r>
              <a:rPr lang="en-US" dirty="0"/>
              <a:t>double</a:t>
            </a:r>
            <a:r>
              <a:rPr lang="en-US" dirty="0" smtClean="0"/>
              <a:t> &gt; float, double&gt;float&gt;long&gt;int&gt;short&gt;byte</a:t>
            </a:r>
          </a:p>
          <a:p>
            <a:pPr marL="116472" lvl="1" indent="-116472" fontAlgn="base">
              <a:buFont typeface="Arial" pitchFamily="34" charset="0"/>
              <a:buChar char="•"/>
              <a:defRPr/>
            </a:pPr>
            <a:endParaRPr lang="en-US" dirty="0" smtClean="0"/>
          </a:p>
          <a:p>
            <a:pPr lvl="1" fontAlgn="base">
              <a:defRPr/>
            </a:pPr>
            <a:r>
              <a:rPr lang="en-US" dirty="0" smtClean="0"/>
              <a:t>On click: The second flow.</a:t>
            </a:r>
          </a:p>
          <a:p>
            <a:pPr marL="186355" lvl="1" indent="-93177" fontAlgn="base">
              <a:buFont typeface="Arial" pitchFamily="34" charset="0"/>
              <a:buChar char="•"/>
              <a:defRPr/>
            </a:pPr>
            <a:r>
              <a:rPr lang="en-US" dirty="0" smtClean="0"/>
              <a:t>double&gt;float&gt;long&gt;int&gt;char</a:t>
            </a:r>
          </a:p>
          <a:p>
            <a:pPr marL="186355" lvl="1" indent="-93177" fontAlgn="base">
              <a:buFont typeface="Arial" pitchFamily="34" charset="0"/>
              <a:buChar char="•"/>
              <a:defRPr/>
            </a:pPr>
            <a:r>
              <a:rPr lang="en-US" dirty="0" smtClean="0"/>
              <a:t>In</a:t>
            </a:r>
            <a:r>
              <a:rPr lang="en-US" baseline="0" dirty="0" smtClean="0"/>
              <a:t> the int to char conversion, the faculty may wish to mention that the </a:t>
            </a:r>
            <a:r>
              <a:rPr lang="en-US" u="sng" baseline="0" dirty="0" smtClean="0"/>
              <a:t>size</a:t>
            </a:r>
            <a:r>
              <a:rPr lang="en-US" baseline="0" dirty="0" smtClean="0"/>
              <a:t> of the int and char data types are the </a:t>
            </a:r>
            <a:r>
              <a:rPr lang="en-US" u="sng" baseline="0" dirty="0" smtClean="0"/>
              <a:t>same</a:t>
            </a:r>
            <a:r>
              <a:rPr lang="en-US" baseline="0" dirty="0" smtClean="0"/>
              <a:t>.</a:t>
            </a:r>
            <a:endParaRPr lang="en-US" dirty="0"/>
          </a:p>
          <a:p>
            <a:pPr lvl="1" fontAlgn="base"/>
            <a:endParaRPr lang="en-US" dirty="0" smtClean="0"/>
          </a:p>
          <a:p>
            <a:pPr lvl="1"/>
            <a:r>
              <a:rPr lang="en-US" b="1" dirty="0" smtClean="0"/>
              <a:t>Participant Notes:</a:t>
            </a:r>
          </a:p>
          <a:p>
            <a:pPr lvl="1" fontAlgn="base">
              <a:lnSpc>
                <a:spcPct val="110000"/>
              </a:lnSpc>
              <a:defRPr/>
            </a:pPr>
            <a:r>
              <a:rPr lang="en-US" dirty="0"/>
              <a:t>Explicit conversion </a:t>
            </a:r>
            <a:r>
              <a:rPr lang="en-US" dirty="0" smtClean="0"/>
              <a:t>is also </a:t>
            </a:r>
            <a:r>
              <a:rPr lang="en-US" dirty="0"/>
              <a:t>called </a:t>
            </a:r>
            <a:r>
              <a:rPr lang="en-US" dirty="0" smtClean="0"/>
              <a:t>narrowing conversions.</a:t>
            </a:r>
            <a:endParaRPr lang="en-US" dirty="0"/>
          </a:p>
          <a:p>
            <a:pPr marL="186355" lvl="1" indent="-93177" fontAlgn="base">
              <a:buFont typeface="Arial" pitchFamily="34" charset="0"/>
              <a:buChar char="•"/>
              <a:defRPr/>
            </a:pPr>
            <a:r>
              <a:rPr lang="en-US" dirty="0" smtClean="0"/>
              <a:t> </a:t>
            </a:r>
            <a:r>
              <a:rPr lang="en-US" dirty="0"/>
              <a:t>There are no built-in rules for explicit type conversions.</a:t>
            </a:r>
          </a:p>
          <a:p>
            <a:pPr marL="186355" lvl="1" indent="-93177" fontAlgn="base">
              <a:buFont typeface="Arial" pitchFamily="34" charset="0"/>
              <a:buChar char="•"/>
              <a:defRPr/>
            </a:pPr>
            <a:r>
              <a:rPr lang="en-US" dirty="0"/>
              <a:t> Programmers must write specific Java instructions stating how conversions are to be performed when converting (casting) the values of wider data types into narrower data types</a:t>
            </a:r>
            <a:r>
              <a:rPr lang="en-US" dirty="0" smtClean="0"/>
              <a:t>.</a:t>
            </a:r>
          </a:p>
          <a:p>
            <a:pPr marL="184414" lvl="1" indent="-97060" fontAlgn="base">
              <a:buFont typeface="Arial" pitchFamily="34" charset="0"/>
              <a:buChar char="•"/>
              <a:defRPr/>
            </a:pPr>
            <a:r>
              <a:rPr lang="en-US" dirty="0" smtClean="0"/>
              <a:t>An explicit conversion will sometimes </a:t>
            </a:r>
            <a:r>
              <a:rPr lang="en-US" u="sng" dirty="0" smtClean="0"/>
              <a:t>lose a part of the original value </a:t>
            </a:r>
            <a:r>
              <a:rPr lang="en-US" dirty="0" smtClean="0"/>
              <a:t>during conversion. </a:t>
            </a:r>
          </a:p>
          <a:p>
            <a:pPr marL="186355" lvl="1" indent="-93177" fontAlgn="base">
              <a:defRPr/>
            </a:pPr>
            <a:r>
              <a:rPr lang="en-US" dirty="0" smtClean="0"/>
              <a:t>  For example: Decimal types will lose non-whole number information when converted (cast) into integer data types.</a:t>
            </a:r>
            <a:endParaRPr lang="en-US" dirty="0"/>
          </a:p>
          <a:p>
            <a:pPr lvl="1" fontAlgn="base">
              <a:lnSpc>
                <a:spcPct val="110000"/>
              </a:lnSpc>
              <a:defRPr/>
            </a:pPr>
            <a:endParaRPr lang="en-US" dirty="0" smtClean="0"/>
          </a:p>
          <a:p>
            <a:pPr lvl="1" fontAlgn="base">
              <a:lnSpc>
                <a:spcPct val="110000"/>
              </a:lnSpc>
              <a:defRPr/>
            </a:pPr>
            <a:r>
              <a:rPr lang="en-US" dirty="0" smtClean="0"/>
              <a:t>Explicit</a:t>
            </a:r>
            <a:r>
              <a:rPr lang="en-GB" dirty="0" smtClean="0"/>
              <a:t> </a:t>
            </a:r>
            <a:r>
              <a:rPr lang="en-GB" dirty="0"/>
              <a:t>Conversion flows for int, long, </a:t>
            </a:r>
            <a:r>
              <a:rPr lang="en-GB" dirty="0" smtClean="0"/>
              <a:t>float, </a:t>
            </a:r>
            <a:r>
              <a:rPr lang="en-GB" dirty="0"/>
              <a:t>and double:</a:t>
            </a:r>
          </a:p>
          <a:p>
            <a:pPr marL="465887" lvl="3"/>
            <a:r>
              <a:rPr lang="en-US" dirty="0" smtClean="0"/>
              <a:t>int to byte, short, or char </a:t>
            </a:r>
          </a:p>
          <a:p>
            <a:pPr marL="465887" lvl="3"/>
            <a:r>
              <a:rPr lang="en-US" dirty="0" smtClean="0"/>
              <a:t>long to byte, short, char, or int </a:t>
            </a:r>
          </a:p>
          <a:p>
            <a:pPr marL="465887" lvl="3"/>
            <a:r>
              <a:rPr lang="en-US" dirty="0" smtClean="0"/>
              <a:t>float to byte, short, char, int, or long </a:t>
            </a:r>
          </a:p>
          <a:p>
            <a:pPr marL="465887" lvl="3"/>
            <a:r>
              <a:rPr lang="en-US" dirty="0" smtClean="0"/>
              <a:t>double to byte, short, char, int, long, or float </a:t>
            </a:r>
          </a:p>
          <a:p>
            <a:pPr lvl="3"/>
            <a:endParaRPr lang="en-US" dirty="0" smtClean="0"/>
          </a:p>
          <a:p>
            <a:pPr marL="1310307" lvl="3" indent="-97060" fontAlgn="base">
              <a:lnSpc>
                <a:spcPct val="110000"/>
              </a:lnSpc>
              <a:buFont typeface="Arial" pitchFamily="34" charset="0"/>
              <a:buChar char="•"/>
              <a:defRPr/>
            </a:pPr>
            <a:endParaRPr lang="en-GB" dirty="0" smtClean="0"/>
          </a:p>
          <a:p>
            <a:pPr lvl="1">
              <a:spcBef>
                <a:spcPct val="20000"/>
              </a:spcBef>
              <a:defRPr/>
            </a:pPr>
            <a:endParaRPr lang="en-GB" dirty="0" smtClean="0"/>
          </a:p>
          <a:p>
            <a:pPr lvl="1">
              <a:spcBef>
                <a:spcPct val="20000"/>
              </a:spcBef>
              <a:defRPr/>
            </a:pPr>
            <a:endParaRPr lang="en-GB" dirty="0" smtClean="0"/>
          </a:p>
          <a:p>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39</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25092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81925" name="Rectangle 12"/>
          <p:cNvSpPr>
            <a:spLocks noGrp="1" noChangeArrowheads="1"/>
          </p:cNvSpPr>
          <p:nvPr>
            <p:ph type="sldNum" sz="quarter" idx="5"/>
          </p:nvPr>
        </p:nvSpPr>
        <p:spPr>
          <a:noFill/>
        </p:spPr>
        <p:txBody>
          <a:bodyPr/>
          <a:lstStyle/>
          <a:p>
            <a:fld id="{D895173A-3210-44CA-9B20-942EF14C1099}" type="slidenum">
              <a:rPr lang="en-US" smtClean="0">
                <a:latin typeface="Arial" pitchFamily="34" charset="0"/>
              </a:rPr>
              <a:pPr/>
              <a:t>4</a:t>
            </a:fld>
            <a:endParaRPr lang="en-US" dirty="0" smtClean="0">
              <a:latin typeface="Arial" pitchFamily="34" charset="0"/>
            </a:endParaRPr>
          </a:p>
        </p:txBody>
      </p:sp>
      <p:sp>
        <p:nvSpPr>
          <p:cNvPr id="81926" name="Rectangle 4"/>
          <p:cNvSpPr>
            <a:spLocks noGrp="1" noRot="1" noChangeAspect="1" noChangeArrowheads="1" noTextEdit="1"/>
          </p:cNvSpPr>
          <p:nvPr>
            <p:ph type="sldImg"/>
          </p:nvPr>
        </p:nvSpPr>
        <p:spPr>
          <a:xfrm>
            <a:off x="1181100" y="677863"/>
            <a:ext cx="4648200" cy="3486150"/>
          </a:xfrm>
          <a:ln/>
        </p:spPr>
      </p:sp>
      <p:sp>
        <p:nvSpPr>
          <p:cNvPr id="81927" name="Rectangle 5"/>
          <p:cNvSpPr>
            <a:spLocks noGrp="1" noChangeArrowheads="1"/>
          </p:cNvSpPr>
          <p:nvPr>
            <p:ph type="body" idx="1"/>
          </p:nvPr>
        </p:nvSpPr>
        <p:spPr>
          <a:xfrm>
            <a:off x="701040" y="4415790"/>
            <a:ext cx="5257800" cy="4469143"/>
          </a:xfrm>
          <a:prstGeom prst="rect">
            <a:avLst/>
          </a:prstGeom>
          <a:noFill/>
          <a:ln w="9525"/>
        </p:spPr>
        <p:txBody>
          <a:bodyPr>
            <a:normAutofit/>
          </a:bodyPr>
          <a:lstStyle/>
          <a:p>
            <a:r>
              <a:rPr lang="en-GB" b="1" dirty="0" smtClean="0"/>
              <a:t>Faculty Notes:</a:t>
            </a:r>
          </a:p>
          <a:p>
            <a:pPr lvl="2"/>
            <a:r>
              <a:rPr lang="en-GB" b="0" dirty="0" smtClean="0"/>
              <a:t>The</a:t>
            </a:r>
            <a:r>
              <a:rPr lang="en-GB" b="0" baseline="0" dirty="0" smtClean="0"/>
              <a:t> characteristics of the Java programming language can be summarized in five Key Principles.</a:t>
            </a:r>
            <a:r>
              <a:rPr lang="en-GB" b="1" baseline="0" dirty="0" smtClean="0"/>
              <a:t> </a:t>
            </a:r>
          </a:p>
          <a:p>
            <a:pPr lvl="2"/>
            <a:r>
              <a:rPr lang="en-GB" b="0" baseline="0" dirty="0" smtClean="0"/>
              <a:t>Discuss each one separately on the following slides. </a:t>
            </a:r>
            <a:endParaRPr lang="en-GB" b="0" dirty="0" smtClean="0"/>
          </a:p>
          <a:p>
            <a:pPr marL="931774" lvl="1" indent="-465887">
              <a:buFont typeface="Arial" pitchFamily="34" charset="0"/>
              <a:buChar char="•"/>
            </a:pPr>
            <a:endParaRPr lang="en-GB" dirty="0" smtClean="0"/>
          </a:p>
          <a:p>
            <a:pPr lvl="1"/>
            <a:r>
              <a:rPr lang="en-GB" b="1" dirty="0" smtClean="0"/>
              <a:t>Participant Notes:</a:t>
            </a:r>
          </a:p>
          <a:p>
            <a:pPr lvl="1"/>
            <a:r>
              <a:rPr lang="en-GB" dirty="0" smtClean="0"/>
              <a:t>Five</a:t>
            </a:r>
            <a:r>
              <a:rPr lang="en-GB" baseline="0" dirty="0" smtClean="0"/>
              <a:t> key principles describe the characteristics of the Java programming language:</a:t>
            </a:r>
          </a:p>
          <a:p>
            <a:pPr marL="184414" lvl="1" indent="-97060">
              <a:buFont typeface="Arial" pitchFamily="34" charset="0"/>
              <a:buChar char="•"/>
            </a:pPr>
            <a:r>
              <a:rPr lang="en-GB" dirty="0" smtClean="0"/>
              <a:t>Object-oriented</a:t>
            </a:r>
            <a:endParaRPr lang="en-GB" dirty="0"/>
          </a:p>
          <a:p>
            <a:pPr marL="184414" lvl="1" indent="-97060">
              <a:buFont typeface="Arial" pitchFamily="34" charset="0"/>
              <a:buChar char="•"/>
            </a:pPr>
            <a:r>
              <a:rPr lang="en-GB" dirty="0"/>
              <a:t>Robust / Secure</a:t>
            </a:r>
          </a:p>
          <a:p>
            <a:pPr marL="184414" lvl="1" indent="-97060">
              <a:buFont typeface="Arial" pitchFamily="34" charset="0"/>
              <a:buChar char="•"/>
            </a:pPr>
            <a:r>
              <a:rPr lang="en-GB" dirty="0"/>
              <a:t>Portable</a:t>
            </a:r>
          </a:p>
          <a:p>
            <a:pPr marL="184414" lvl="1" indent="-97060">
              <a:buFont typeface="Arial" pitchFamily="34" charset="0"/>
              <a:buChar char="•"/>
            </a:pPr>
            <a:r>
              <a:rPr lang="en-GB" dirty="0"/>
              <a:t>High Performance</a:t>
            </a:r>
          </a:p>
          <a:p>
            <a:pPr marL="184414" lvl="1" indent="-97060">
              <a:buFont typeface="Arial" pitchFamily="34" charset="0"/>
              <a:buChar char="•"/>
            </a:pPr>
            <a:r>
              <a:rPr lang="en-GB" dirty="0"/>
              <a:t>Multi-threaded</a:t>
            </a:r>
          </a:p>
          <a:p>
            <a:pPr lvl="1"/>
            <a:endParaRPr lang="en-US" dirty="0" smtClean="0"/>
          </a:p>
          <a:p>
            <a:pPr lvl="1" eaLnBrk="1" hangingPunct="1">
              <a:buFont typeface="Arial" pitchFamily="34" charset="0"/>
              <a:buNone/>
            </a:pPr>
            <a:endParaRPr lang="en-US" sz="2000" dirty="0"/>
          </a:p>
          <a:p>
            <a:pPr marL="465887" lvl="2"/>
            <a:endParaRPr lang="en-GB" sz="1100" b="1" dirty="0"/>
          </a:p>
          <a:p>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957883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lvl="1" fontAlgn="base">
              <a:defRPr/>
            </a:pPr>
            <a:r>
              <a:rPr lang="en-US" dirty="0"/>
              <a:t>The faculty members may wish to note (to themselves) the colors and relationships of Integer and Character data types and the conversion across data types.</a:t>
            </a:r>
          </a:p>
          <a:p>
            <a:pPr lvl="1" fontAlgn="base">
              <a:defRPr/>
            </a:pPr>
            <a:endParaRPr lang="en-US" dirty="0" smtClean="0"/>
          </a:p>
          <a:p>
            <a:pPr fontAlgn="base"/>
            <a:r>
              <a:rPr lang="en-US" dirty="0" smtClean="0"/>
              <a:t>Animation on slide</a:t>
            </a:r>
            <a:endParaRPr lang="en-US" b="1" dirty="0" smtClean="0"/>
          </a:p>
          <a:p>
            <a:pPr lvl="1" fontAlgn="base"/>
            <a:r>
              <a:rPr lang="en-US" dirty="0" smtClean="0"/>
              <a:t>On slide display: “To</a:t>
            </a:r>
            <a:r>
              <a:rPr lang="en-US" baseline="0" dirty="0" smtClean="0"/>
              <a:t> Char” label and t</a:t>
            </a:r>
            <a:r>
              <a:rPr lang="en-US" dirty="0" smtClean="0"/>
              <a:t>he first flow (per participant notes</a:t>
            </a:r>
            <a:r>
              <a:rPr lang="en-US" dirty="0"/>
              <a:t>)</a:t>
            </a:r>
            <a:endParaRPr lang="en-US" dirty="0" smtClean="0"/>
          </a:p>
          <a:p>
            <a:pPr lvl="1" fontAlgn="base">
              <a:defRPr/>
            </a:pPr>
            <a:r>
              <a:rPr lang="en-US" dirty="0" smtClean="0"/>
              <a:t>First click: Add </a:t>
            </a:r>
            <a:r>
              <a:rPr lang="en-US" b="0" dirty="0" smtClean="0"/>
              <a:t>short</a:t>
            </a:r>
            <a:r>
              <a:rPr lang="en-US" dirty="0" smtClean="0"/>
              <a:t> to the displayed flow. </a:t>
            </a:r>
          </a:p>
          <a:p>
            <a:pPr lvl="1" fontAlgn="base">
              <a:defRPr/>
            </a:pPr>
            <a:r>
              <a:rPr lang="en-US" dirty="0" smtClean="0"/>
              <a:t>Second click: Add short to char flow.</a:t>
            </a:r>
          </a:p>
          <a:p>
            <a:pPr lvl="1" fontAlgn="base">
              <a:defRPr/>
            </a:pPr>
            <a:r>
              <a:rPr lang="en-US" dirty="0" smtClean="0"/>
              <a:t>Third click: “From char” label.</a:t>
            </a:r>
            <a:r>
              <a:rPr lang="en-US" baseline="0" dirty="0" smtClean="0"/>
              <a:t> Display </a:t>
            </a:r>
            <a:r>
              <a:rPr lang="en-US" dirty="0" smtClean="0"/>
              <a:t>char to byte; char to short flows.</a:t>
            </a:r>
          </a:p>
          <a:p>
            <a:pPr lvl="1" fontAlgn="base">
              <a:defRPr/>
            </a:pPr>
            <a:endParaRPr lang="en-US" dirty="0" smtClean="0"/>
          </a:p>
          <a:p>
            <a:pPr lvl="1" fontAlgn="base">
              <a:defRPr/>
            </a:pPr>
            <a:r>
              <a:rPr lang="en-US" dirty="0" smtClean="0"/>
              <a:t>Briefly </a:t>
            </a:r>
            <a:r>
              <a:rPr lang="en-US" dirty="0"/>
              <a:t>discuss the conversion options among byte, short and char data types.</a:t>
            </a:r>
          </a:p>
          <a:p>
            <a:pPr marL="232943" lvl="1" indent="116472"/>
            <a:endParaRPr lang="en-GB" dirty="0" smtClean="0"/>
          </a:p>
          <a:p>
            <a:pPr lvl="1"/>
            <a:r>
              <a:rPr lang="en-US" b="1" dirty="0" smtClean="0"/>
              <a:t>Participant Notes:</a:t>
            </a:r>
            <a:endParaRPr lang="en-US" dirty="0" smtClean="0"/>
          </a:p>
          <a:p>
            <a:pPr lvl="1" fontAlgn="base">
              <a:lnSpc>
                <a:spcPct val="110000"/>
              </a:lnSpc>
              <a:defRPr/>
            </a:pPr>
            <a:r>
              <a:rPr lang="en-US" dirty="0"/>
              <a:t>Explicit</a:t>
            </a:r>
            <a:r>
              <a:rPr lang="en-GB" dirty="0"/>
              <a:t> conversion flows for byte, char and short:</a:t>
            </a:r>
          </a:p>
          <a:p>
            <a:pPr marL="698830" lvl="3"/>
            <a:r>
              <a:rPr lang="en-US" dirty="0" smtClean="0"/>
              <a:t>byte to char </a:t>
            </a:r>
          </a:p>
          <a:p>
            <a:pPr marL="698830" lvl="3"/>
            <a:r>
              <a:rPr lang="en-US" dirty="0" smtClean="0"/>
              <a:t>short to byte to char </a:t>
            </a:r>
          </a:p>
          <a:p>
            <a:pPr marL="698830" lvl="3"/>
            <a:r>
              <a:rPr lang="en-US" dirty="0" smtClean="0"/>
              <a:t>short to char</a:t>
            </a:r>
          </a:p>
          <a:p>
            <a:pPr marL="698830" lvl="3"/>
            <a:endParaRPr lang="en-US" dirty="0" smtClean="0"/>
          </a:p>
          <a:p>
            <a:pPr marL="698830" lvl="3"/>
            <a:r>
              <a:rPr lang="en-US" dirty="0" smtClean="0"/>
              <a:t>char to byte </a:t>
            </a:r>
          </a:p>
          <a:p>
            <a:pPr marL="698830" lvl="3"/>
            <a:r>
              <a:rPr lang="en-US" dirty="0" smtClean="0"/>
              <a:t>char to short </a:t>
            </a:r>
          </a:p>
          <a:p>
            <a:pPr lvl="3"/>
            <a:endParaRPr lang="en-US" dirty="0" smtClean="0"/>
          </a:p>
          <a:p>
            <a:pPr marL="1310307" lvl="3" indent="-97060" fontAlgn="base">
              <a:lnSpc>
                <a:spcPct val="110000"/>
              </a:lnSpc>
              <a:buFont typeface="Arial" pitchFamily="34" charset="0"/>
              <a:buChar char="•"/>
              <a:defRPr/>
            </a:pPr>
            <a:endParaRPr lang="en-GB" dirty="0" smtClean="0"/>
          </a:p>
          <a:p>
            <a:pPr lvl="1">
              <a:spcBef>
                <a:spcPct val="20000"/>
              </a:spcBef>
              <a:defRPr/>
            </a:pPr>
            <a:endParaRPr lang="en-GB" dirty="0" smtClean="0"/>
          </a:p>
          <a:p>
            <a:pPr lvl="1">
              <a:spcBef>
                <a:spcPct val="20000"/>
              </a:spcBef>
              <a:defRPr/>
            </a:pPr>
            <a:endParaRPr lang="en-GB" dirty="0" smtClean="0"/>
          </a:p>
          <a:p>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40</a:t>
            </a:fld>
            <a:endParaRPr lang="en-GB" dirty="0"/>
          </a:p>
        </p:txBody>
      </p:sp>
    </p:spTree>
    <p:extLst>
      <p:ext uri="{BB962C8B-B14F-4D97-AF65-F5344CB8AC3E}">
        <p14:creationId xmlns:p14="http://schemas.microsoft.com/office/powerpoint/2010/main" val="2162871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87354" indent="-87354" defTabSz="931774">
              <a:defRPr/>
            </a:pPr>
            <a:r>
              <a:rPr lang="en-GB" b="1" dirty="0" smtClean="0"/>
              <a:t>Faculty Notes:</a:t>
            </a:r>
          </a:p>
          <a:p>
            <a:pPr marL="87354" lvl="1" indent="-87354" defTabSz="931774">
              <a:defRPr/>
            </a:pPr>
            <a:r>
              <a:rPr lang="en-GB" b="0" baseline="0" dirty="0" smtClean="0"/>
              <a:t>This is a demonstration only. </a:t>
            </a:r>
            <a:r>
              <a:rPr lang="en-GB" b="0" u="sng" baseline="0" dirty="0" smtClean="0"/>
              <a:t>There is no associated participant Try It. </a:t>
            </a:r>
          </a:p>
          <a:p>
            <a:pPr marL="87354" lvl="1" indent="-87354" defTabSz="931774">
              <a:defRPr/>
            </a:pPr>
            <a:r>
              <a:rPr lang="en-GB" b="1" baseline="0" dirty="0" smtClean="0"/>
              <a:t>This demo</a:t>
            </a:r>
            <a:r>
              <a:rPr lang="en-GB" b="1" dirty="0" smtClean="0"/>
              <a:t> is NOT based on the previous demo file. It is a separate independent</a:t>
            </a:r>
            <a:r>
              <a:rPr lang="en-GB" b="1" dirty="0"/>
              <a:t> </a:t>
            </a:r>
            <a:r>
              <a:rPr lang="en-GB" b="1" dirty="0" smtClean="0"/>
              <a:t>class.</a:t>
            </a:r>
            <a:endParaRPr lang="en-GB" b="1" baseline="0" dirty="0" smtClean="0"/>
          </a:p>
          <a:p>
            <a:pPr marL="87354" lvl="1" indent="-87354" defTabSz="931774">
              <a:defRPr/>
            </a:pPr>
            <a:endParaRPr lang="en-GB" b="1" dirty="0" smtClean="0"/>
          </a:p>
          <a:p>
            <a:pPr marL="0" marR="0" indent="-87354" algn="l" defTabSz="931774"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pitchFamily="34" charset="0"/>
                <a:ea typeface="+mn-ea"/>
                <a:cs typeface="Arial" pitchFamily="34" charset="0"/>
              </a:rPr>
              <a:t>The fully annotated demonstration code is found in the Faculty Guide.  You may use this to guide you through the demo.</a:t>
            </a:r>
          </a:p>
          <a:p>
            <a:pPr marL="0" marR="0" indent="-87354" algn="l" defTabSz="931774" rtl="0" eaLnBrk="1" fontAlgn="auto" latinLnBrk="0" hangingPunct="1">
              <a:lnSpc>
                <a:spcPct val="100000"/>
              </a:lnSpc>
              <a:spcBef>
                <a:spcPts val="0"/>
              </a:spcBef>
              <a:spcAft>
                <a:spcPts val="0"/>
              </a:spcAft>
              <a:buClrTx/>
              <a:buSzTx/>
              <a:buFontTx/>
              <a:buNone/>
              <a:tabLst/>
              <a:defRPr/>
            </a:pPr>
            <a:r>
              <a:rPr lang="en-US" sz="1000" b="0" kern="1200" baseline="0" dirty="0" smtClean="0">
                <a:solidFill>
                  <a:schemeClr val="tx1"/>
                </a:solidFill>
                <a:effectLst/>
                <a:latin typeface="Arial" pitchFamily="34" charset="0"/>
                <a:ea typeface="+mn-ea"/>
                <a:cs typeface="Arial" pitchFamily="34" charset="0"/>
              </a:rPr>
              <a:t>As this is a large demonstration file, you may wish to use  a portion of the existing file </a:t>
            </a:r>
            <a:r>
              <a:rPr lang="en-US" sz="1000" kern="1200" baseline="0" dirty="0" smtClean="0">
                <a:solidFill>
                  <a:schemeClr val="tx1"/>
                </a:solidFill>
                <a:effectLst/>
                <a:latin typeface="Arial" pitchFamily="34" charset="0"/>
                <a:ea typeface="+mn-ea"/>
                <a:cs typeface="Arial" pitchFamily="34" charset="0"/>
              </a:rPr>
              <a:t>from the code base</a:t>
            </a:r>
            <a:r>
              <a:rPr lang="en-US" sz="1000" b="0" kern="1200" baseline="0" dirty="0" smtClean="0">
                <a:solidFill>
                  <a:schemeClr val="tx1"/>
                </a:solidFill>
                <a:effectLst/>
                <a:latin typeface="Arial" pitchFamily="34" charset="0"/>
                <a:ea typeface="+mn-ea"/>
                <a:cs typeface="Arial" pitchFamily="34" charset="0"/>
              </a:rPr>
              <a:t> rather than  creating all the  new code from scratch.</a:t>
            </a:r>
          </a:p>
          <a:p>
            <a:pPr marL="0" indent="-87354" defTabSz="931774">
              <a:defRPr/>
            </a:pPr>
            <a:r>
              <a:rPr lang="en-US" b="0" dirty="0" smtClean="0"/>
              <a:t>It </a:t>
            </a:r>
            <a:r>
              <a:rPr lang="en-US" b="0" dirty="0"/>
              <a:t>is important that you </a:t>
            </a:r>
            <a:r>
              <a:rPr lang="en-US" b="0" u="sng" dirty="0"/>
              <a:t>create some lines of code for each demonstration step</a:t>
            </a:r>
            <a:r>
              <a:rPr lang="en-US" b="0" dirty="0"/>
              <a:t> while sharing your screen with the entire class and talking through each step. </a:t>
            </a:r>
            <a:endParaRPr lang="en-US" sz="1000" b="0" kern="1200" baseline="0" dirty="0" smtClean="0">
              <a:solidFill>
                <a:schemeClr val="tx1"/>
              </a:solidFill>
              <a:effectLst/>
              <a:latin typeface="Arial" pitchFamily="34" charset="0"/>
              <a:ea typeface="+mn-ea"/>
              <a:cs typeface="Arial" pitchFamily="34" charset="0"/>
            </a:endParaRPr>
          </a:p>
          <a:p>
            <a:pPr marL="87354" indent="-87354" defTabSz="931774">
              <a:defRPr/>
            </a:pPr>
            <a:endParaRPr lang="en-GB" b="1" dirty="0" smtClean="0"/>
          </a:p>
          <a:p>
            <a:pPr marL="0" indent="0"/>
            <a:r>
              <a:rPr lang="en-GB" dirty="0" smtClean="0"/>
              <a:t>Demonstrate </a:t>
            </a:r>
            <a:r>
              <a:rPr lang="en-US" dirty="0"/>
              <a:t>the  effects of implicit and explicit data type conversion </a:t>
            </a:r>
          </a:p>
          <a:p>
            <a:pPr marL="457200" lvl="0" indent="-457200">
              <a:buFont typeface="+mj-lt"/>
              <a:buAutoNum type="arabicPeriod"/>
            </a:pPr>
            <a:r>
              <a:rPr lang="en-US" b="0" dirty="0" smtClean="0">
                <a:latin typeface="Arial" pitchFamily="34" charset="0"/>
                <a:cs typeface="Arial" pitchFamily="34" charset="0"/>
              </a:rPr>
              <a:t>Open </a:t>
            </a:r>
            <a:r>
              <a:rPr lang="en-US" b="0" dirty="0" smtClean="0"/>
              <a:t>TypeConversion_Demo.java</a:t>
            </a:r>
            <a:r>
              <a:rPr lang="en-US" b="0" dirty="0" smtClean="0">
                <a:latin typeface="Arial" pitchFamily="34" charset="0"/>
                <a:cs typeface="Arial" pitchFamily="34" charset="0"/>
              </a:rPr>
              <a:t>.</a:t>
            </a:r>
          </a:p>
          <a:p>
            <a:pPr marL="457200" lvl="0" indent="-457200">
              <a:buFont typeface="+mj-lt"/>
              <a:buAutoNum type="arabicPeriod"/>
            </a:pPr>
            <a:r>
              <a:rPr lang="en-US" b="0" dirty="0" smtClean="0">
                <a:latin typeface="Arial" pitchFamily="34" charset="0"/>
                <a:cs typeface="Arial" pitchFamily="34" charset="0"/>
              </a:rPr>
              <a:t>Follow the Instructions in the file to perform implicit and explicit conversions for primitive data types:</a:t>
            </a:r>
          </a:p>
          <a:p>
            <a:pPr marL="552450" lvl="2" indent="-457200">
              <a:buFont typeface="+mj-lt"/>
              <a:buAutoNum type="alphaLcParenR"/>
            </a:pPr>
            <a:r>
              <a:rPr lang="en-US" b="0" dirty="0"/>
              <a:t>D</a:t>
            </a:r>
            <a:r>
              <a:rPr lang="en-US" b="0" dirty="0" smtClean="0">
                <a:latin typeface="Arial" pitchFamily="34" charset="0"/>
                <a:cs typeface="Arial" pitchFamily="34" charset="0"/>
              </a:rPr>
              <a:t>eclare, initialize, and display original data values</a:t>
            </a:r>
          </a:p>
          <a:p>
            <a:pPr marL="552450" lvl="2" indent="-457200">
              <a:buFont typeface="+mj-lt"/>
              <a:buAutoNum type="alphaLcParenR"/>
            </a:pPr>
            <a:r>
              <a:rPr lang="en-US" b="0" dirty="0" smtClean="0">
                <a:latin typeface="Arial" pitchFamily="34" charset="0"/>
                <a:cs typeface="Arial" pitchFamily="34" charset="0"/>
              </a:rPr>
              <a:t>Declare temp variables to be used in the implicit and explicit casting assignments.</a:t>
            </a:r>
          </a:p>
          <a:p>
            <a:pPr marL="552450" lvl="2" indent="-457200">
              <a:buFont typeface="+mj-lt"/>
              <a:buAutoNum type="alphaLcParenR"/>
            </a:pPr>
            <a:r>
              <a:rPr lang="en-US" b="0" dirty="0" smtClean="0">
                <a:latin typeface="Arial" pitchFamily="34" charset="0"/>
                <a:cs typeface="Arial" pitchFamily="34" charset="0"/>
              </a:rPr>
              <a:t>Assign, via implicit casting, original values to the associated temp variables. Display resulting values.</a:t>
            </a:r>
            <a:endParaRPr lang="en-US" b="0" dirty="0" smtClean="0">
              <a:effectLst/>
              <a:latin typeface="Arial" pitchFamily="34" charset="0"/>
              <a:cs typeface="Arial" pitchFamily="34" charset="0"/>
            </a:endParaRPr>
          </a:p>
          <a:p>
            <a:pPr lvl="1"/>
            <a:endParaRPr lang="en-GB" b="1" dirty="0" smtClean="0"/>
          </a:p>
          <a:p>
            <a:pPr lvl="1"/>
            <a:r>
              <a:rPr lang="en-GB" b="1" dirty="0" smtClean="0"/>
              <a:t>Participant Notes:</a:t>
            </a:r>
          </a:p>
          <a:p>
            <a:pPr lvl="1" defTabSz="931774">
              <a:defRPr/>
            </a:pPr>
            <a:r>
              <a:rPr lang="en-US" dirty="0"/>
              <a:t>Pay attention as your faculty member demonstrates the effects of implicit and explicit data type conversion. Though you will not be asked to </a:t>
            </a:r>
            <a:r>
              <a:rPr lang="en-US" dirty="0" smtClean="0"/>
              <a:t>try it </a:t>
            </a:r>
            <a:r>
              <a:rPr lang="en-US" dirty="0"/>
              <a:t>in this class, type casting is an important Java language feature whose use is key to effective programming</a:t>
            </a:r>
            <a:r>
              <a:rPr lang="en-US" dirty="0" smtClean="0"/>
              <a:t>.</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391690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pPr lvl="1" defTabSz="931774">
              <a:defRPr/>
            </a:pPr>
            <a:r>
              <a:rPr lang="en-US" b="1" dirty="0" smtClean="0"/>
              <a:t>Faculty</a:t>
            </a:r>
            <a:r>
              <a:rPr lang="en-US" b="1" baseline="0" dirty="0" smtClean="0"/>
              <a:t> Notes</a:t>
            </a:r>
            <a:r>
              <a:rPr lang="en-US" b="1" dirty="0" smtClean="0"/>
              <a:t>:</a:t>
            </a:r>
          </a:p>
          <a:p>
            <a:pPr lvl="1">
              <a:defRPr/>
            </a:pPr>
            <a:r>
              <a:rPr lang="en-US" dirty="0"/>
              <a:t>Cover </a:t>
            </a:r>
            <a:r>
              <a:rPr lang="en-US" dirty="0" smtClean="0"/>
              <a:t>operators as a general </a:t>
            </a:r>
            <a:r>
              <a:rPr lang="en-US" dirty="0"/>
              <a:t>introduction per </a:t>
            </a:r>
            <a:r>
              <a:rPr lang="en-US" dirty="0" smtClean="0"/>
              <a:t>the slide </a:t>
            </a:r>
            <a:r>
              <a:rPr lang="en-US" dirty="0"/>
              <a:t>points.</a:t>
            </a:r>
          </a:p>
          <a:p>
            <a:pPr>
              <a:buFont typeface="Arial" pitchFamily="34" charset="0"/>
              <a:buNone/>
            </a:pPr>
            <a:endParaRPr lang="en-GB" baseline="0" dirty="0" smtClean="0"/>
          </a:p>
          <a:p>
            <a:pPr lvl="1" defTabSz="931774">
              <a:defRPr/>
            </a:pPr>
            <a:r>
              <a:rPr lang="en-GB" b="1" dirty="0" smtClean="0"/>
              <a:t>Participant Notes:</a:t>
            </a:r>
          </a:p>
          <a:p>
            <a:pPr lvl="1">
              <a:defRPr/>
            </a:pPr>
            <a:r>
              <a:rPr lang="en-US" dirty="0"/>
              <a:t>Java uses familiar mathematical symbols to perform programming operations.</a:t>
            </a:r>
          </a:p>
          <a:p>
            <a:pPr lvl="1">
              <a:defRPr/>
            </a:pPr>
            <a:r>
              <a:rPr lang="en-GB" dirty="0"/>
              <a:t>Programmers refer to the items on which the calculations are performed as </a:t>
            </a:r>
            <a:r>
              <a:rPr lang="en-GB" b="1" dirty="0"/>
              <a:t>operands</a:t>
            </a:r>
            <a:r>
              <a:rPr lang="en-GB" dirty="0"/>
              <a:t>, the mathematical symbols as </a:t>
            </a:r>
            <a:r>
              <a:rPr lang="en-GB" b="1" dirty="0" smtClean="0"/>
              <a:t>operators</a:t>
            </a:r>
            <a:r>
              <a:rPr lang="en-GB" dirty="0" smtClean="0"/>
              <a:t>, </a:t>
            </a:r>
            <a:r>
              <a:rPr lang="en-GB" dirty="0"/>
              <a:t>and the calculations as </a:t>
            </a:r>
            <a:r>
              <a:rPr lang="en-GB" b="1" dirty="0"/>
              <a:t>operations</a:t>
            </a:r>
            <a:r>
              <a:rPr lang="en-GB" dirty="0"/>
              <a:t>. </a:t>
            </a:r>
          </a:p>
          <a:p>
            <a:pPr marL="184414" lvl="1" indent="-97060">
              <a:buFont typeface="Arial" pitchFamily="34" charset="0"/>
              <a:buChar char="•"/>
              <a:defRPr/>
            </a:pPr>
            <a:endParaRPr lang="en-GB" baseline="0" dirty="0" smtClean="0"/>
          </a:p>
          <a:p>
            <a:pPr marL="184414" indent="-97060">
              <a:buFont typeface="Arial" pitchFamily="34" charset="0"/>
              <a:buChar char="•"/>
            </a:pPr>
            <a:endParaRPr lang="en-GB" dirty="0"/>
          </a:p>
          <a:p>
            <a:pPr marL="186355" lvl="1" indent="-93177" defTabSz="931774">
              <a:buFont typeface="Arial" pitchFamily="34" charset="0"/>
              <a:buChar char="•"/>
              <a:defRPr/>
            </a:pPr>
            <a:endParaRPr lang="en-US" dirty="0"/>
          </a:p>
          <a:p>
            <a:pPr marL="186355" lvl="1" indent="-93177" defTabSz="931774">
              <a:defRPr/>
            </a:pPr>
            <a:endParaRPr lang="en-US" sz="1100"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42</a:t>
            </a:fld>
            <a:endParaRPr lang="en-GB" dirty="0"/>
          </a:p>
        </p:txBody>
      </p:sp>
    </p:spTree>
    <p:extLst>
      <p:ext uri="{BB962C8B-B14F-4D97-AF65-F5344CB8AC3E}">
        <p14:creationId xmlns:p14="http://schemas.microsoft.com/office/powerpoint/2010/main" val="37186091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lvl="1">
              <a:defRPr/>
            </a:pPr>
            <a:r>
              <a:rPr lang="en-GB" dirty="0"/>
              <a:t>Briefly relate the Java Operators to the familiar mathematical operators.</a:t>
            </a:r>
          </a:p>
          <a:p>
            <a:pPr lvl="1">
              <a:defRPr/>
            </a:pPr>
            <a:r>
              <a:rPr lang="en-GB" dirty="0"/>
              <a:t>Details of each category follow in later slides</a:t>
            </a:r>
            <a:r>
              <a:rPr lang="en-GB" dirty="0" smtClean="0"/>
              <a:t>.</a:t>
            </a:r>
          </a:p>
          <a:p>
            <a:pPr marL="232943" lvl="1" indent="116472"/>
            <a:endParaRPr lang="en-GB" dirty="0" smtClean="0"/>
          </a:p>
          <a:p>
            <a:pPr marL="229659" indent="-229659">
              <a:defRPr/>
            </a:pPr>
            <a:r>
              <a:rPr lang="en-GB" b="1" dirty="0" smtClean="0"/>
              <a:t>Participant Notes</a:t>
            </a:r>
            <a:r>
              <a:rPr lang="en-US" b="1" dirty="0" smtClean="0"/>
              <a:t>:</a:t>
            </a:r>
            <a:r>
              <a:rPr lang="en-US" dirty="0" smtClean="0"/>
              <a:t> </a:t>
            </a:r>
          </a:p>
          <a:p>
            <a:pPr lvl="1">
              <a:defRPr/>
            </a:pPr>
            <a:r>
              <a:rPr lang="en-GB" dirty="0"/>
              <a:t>The terms Arithmetic, Assignment, </a:t>
            </a:r>
            <a:r>
              <a:rPr lang="en-GB" dirty="0" smtClean="0"/>
              <a:t>Relational, </a:t>
            </a:r>
            <a:r>
              <a:rPr lang="en-GB" dirty="0"/>
              <a:t>and Logical Operators may bring to mind math problems or financial transactions. </a:t>
            </a:r>
          </a:p>
          <a:p>
            <a:pPr lvl="1">
              <a:defRPr/>
            </a:pPr>
            <a:r>
              <a:rPr lang="en-GB" dirty="0"/>
              <a:t>Just like humans, computer programs need the ability to perform calculations and compare information. Java provides operators for this purpose.</a:t>
            </a:r>
          </a:p>
          <a:p>
            <a:pPr lvl="1">
              <a:defRPr/>
            </a:pPr>
            <a:r>
              <a:rPr lang="en-US" dirty="0"/>
              <a:t>Java operators fall into these four main categories.</a:t>
            </a:r>
          </a:p>
          <a:p>
            <a:pPr marL="0" indent="0" defTabSz="931774">
              <a:defRPr/>
            </a:pPr>
            <a:endParaRPr lang="en-GB" sz="1100" dirty="0"/>
          </a:p>
          <a:p>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43</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538049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649787" cy="3486150"/>
          </a:xfrm>
        </p:spPr>
      </p:sp>
      <p:sp>
        <p:nvSpPr>
          <p:cNvPr id="3" name="Notes Placeholder 2"/>
          <p:cNvSpPr>
            <a:spLocks noGrp="1"/>
          </p:cNvSpPr>
          <p:nvPr>
            <p:ph type="body" idx="1"/>
          </p:nvPr>
        </p:nvSpPr>
        <p:spPr>
          <a:xfrm>
            <a:off x="701040" y="4415791"/>
            <a:ext cx="5608320" cy="3849092"/>
          </a:xfrm>
          <a:prstGeom prst="rect">
            <a:avLst/>
          </a:prstGeom>
        </p:spPr>
        <p:txBody>
          <a:bodyPr>
            <a:normAutofit/>
          </a:bodyPr>
          <a:lstStyle/>
          <a:p>
            <a:r>
              <a:rPr lang="en-GB" b="1" dirty="0" smtClean="0"/>
              <a:t>Faculty Notes:</a:t>
            </a:r>
          </a:p>
          <a:p>
            <a:pPr lvl="1">
              <a:defRPr/>
            </a:pPr>
            <a:r>
              <a:rPr lang="en-GB" dirty="0"/>
              <a:t>Briefly explain the nuances of Division when working with integer data types.</a:t>
            </a:r>
          </a:p>
          <a:p>
            <a:pPr lvl="1">
              <a:defRPr/>
            </a:pPr>
            <a:r>
              <a:rPr lang="en-GB" dirty="0" smtClean="0"/>
              <a:t>Modulo arithmetic </a:t>
            </a:r>
            <a:r>
              <a:rPr lang="en-GB" dirty="0"/>
              <a:t>may be unfamiliar to most, if not all participants. </a:t>
            </a:r>
          </a:p>
          <a:p>
            <a:pPr marL="184414" lvl="2" indent="-97060">
              <a:defRPr/>
            </a:pPr>
            <a:r>
              <a:rPr lang="en-GB" dirty="0" smtClean="0"/>
              <a:t>Do </a:t>
            </a:r>
            <a:r>
              <a:rPr lang="en-GB" u="sng" dirty="0" smtClean="0"/>
              <a:t>not</a:t>
            </a:r>
            <a:r>
              <a:rPr lang="en-GB" dirty="0" smtClean="0"/>
              <a:t> address Modulo arithmetic on this slide. It is covered in detail on the next slide.</a:t>
            </a:r>
          </a:p>
          <a:p>
            <a:pPr marL="232943" lvl="1" indent="116472"/>
            <a:endParaRPr lang="en-GB" dirty="0" smtClean="0"/>
          </a:p>
          <a:p>
            <a:pPr marL="229659" lvl="1" indent="-229659">
              <a:defRPr/>
            </a:pPr>
            <a:r>
              <a:rPr lang="en-GB" b="1" dirty="0" smtClean="0"/>
              <a:t>Participant Notes:</a:t>
            </a:r>
            <a:endParaRPr lang="en-US" dirty="0" smtClean="0"/>
          </a:p>
          <a:p>
            <a:pPr lvl="1">
              <a:defRPr/>
            </a:pPr>
            <a:r>
              <a:rPr lang="en-GB" b="0" dirty="0"/>
              <a:t>Java, and other programming languages, use </a:t>
            </a:r>
            <a:r>
              <a:rPr lang="en-GB" b="0" dirty="0" smtClean="0"/>
              <a:t>basic </a:t>
            </a:r>
            <a:r>
              <a:rPr lang="en-GB" b="0" dirty="0"/>
              <a:t>arithmetic operators </a:t>
            </a:r>
            <a:r>
              <a:rPr lang="en-GB" b="0" dirty="0" smtClean="0"/>
              <a:t>to </a:t>
            </a:r>
            <a:r>
              <a:rPr lang="en-GB" b="0" dirty="0"/>
              <a:t>perform addition, subtraction, multiplication and division.</a:t>
            </a:r>
          </a:p>
          <a:p>
            <a:pPr>
              <a:defRPr/>
            </a:pPr>
            <a:r>
              <a:rPr lang="en-US" b="0" dirty="0" smtClean="0"/>
              <a:t>Division results are determined by the data type of the two operands. </a:t>
            </a:r>
          </a:p>
          <a:p>
            <a:pPr marL="184414" lvl="2" indent="-97060">
              <a:defRPr/>
            </a:pPr>
            <a:r>
              <a:rPr lang="en-US" dirty="0" smtClean="0"/>
              <a:t>If both operands are integers, the result is an integer. Any remainder is lost. </a:t>
            </a:r>
          </a:p>
          <a:p>
            <a:pPr marL="184414" lvl="2" indent="-97060">
              <a:defRPr/>
            </a:pPr>
            <a:r>
              <a:rPr lang="en-US" dirty="0" smtClean="0"/>
              <a:t>If either operand is a floating-point value, the result is a floating-point value. </a:t>
            </a:r>
          </a:p>
          <a:p>
            <a:pPr marL="184414" lvl="2" indent="-97060">
              <a:defRPr/>
            </a:pPr>
            <a:r>
              <a:rPr lang="en-US" dirty="0" smtClean="0"/>
              <a:t>When dividing two integers, division by zero throws an ArithmeticException and is therefore not allowed. </a:t>
            </a:r>
          </a:p>
          <a:p>
            <a:pPr marL="0" lvl="2">
              <a:buNone/>
              <a:defRPr/>
            </a:pPr>
            <a:r>
              <a:rPr lang="en-US" dirty="0" smtClean="0"/>
              <a:t>Exceptions in Java are covered later in this course.</a:t>
            </a:r>
          </a:p>
          <a:p>
            <a:pPr marL="0" lvl="2" indent="-116472">
              <a:defRPr/>
            </a:pPr>
            <a:endParaRPr lang="en-GB" dirty="0" smtClean="0"/>
          </a:p>
          <a:p>
            <a:pPr marL="0" lvl="2" indent="-116472">
              <a:buNone/>
              <a:defRPr/>
            </a:pPr>
            <a:r>
              <a:rPr lang="en-GB" dirty="0" smtClean="0"/>
              <a:t>Modulo arithmetic, sometimes known as remainder arithmetic, allows programmers to calculate the value left after a division operation. </a:t>
            </a:r>
          </a:p>
          <a:p>
            <a:pPr marL="186355" lvl="2" indent="-93177">
              <a:defRPr/>
            </a:pPr>
            <a:r>
              <a:rPr lang="en-GB" dirty="0" smtClean="0"/>
              <a:t>This type of arithmetic is useful when combined with the division operator to determine the whole number amount and the remainder amount of various quantities.  </a:t>
            </a:r>
          </a:p>
          <a:p>
            <a:pPr marL="184414" lvl="3" indent="-97060">
              <a:buFont typeface="Arial" pitchFamily="34" charset="0"/>
              <a:buChar char="•"/>
              <a:defRPr/>
            </a:pPr>
            <a:r>
              <a:rPr lang="en-GB" dirty="0" smtClean="0"/>
              <a:t>Modulo arithmetic and some examples are seen on the next slide.</a:t>
            </a:r>
            <a:endParaRPr lang="en-US" dirty="0" smtClean="0"/>
          </a:p>
        </p:txBody>
      </p:sp>
      <p:sp>
        <p:nvSpPr>
          <p:cNvPr id="4" name="Slide Number Placeholder 3"/>
          <p:cNvSpPr>
            <a:spLocks noGrp="1"/>
          </p:cNvSpPr>
          <p:nvPr>
            <p:ph type="sldNum" sz="quarter" idx="10"/>
          </p:nvPr>
        </p:nvSpPr>
        <p:spPr/>
        <p:txBody>
          <a:bodyPr/>
          <a:lstStyle/>
          <a:p>
            <a:fld id="{27CE0CED-C9FC-4C42-8AD7-7E9A6B171AE0}" type="slidenum">
              <a:rPr lang="en-GB" smtClean="0"/>
              <a:pPr/>
              <a:t>44</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449772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649787" cy="3486150"/>
          </a:xfrm>
        </p:spPr>
      </p:sp>
      <p:sp>
        <p:nvSpPr>
          <p:cNvPr id="4" name="Slide Number Placeholder 3"/>
          <p:cNvSpPr>
            <a:spLocks noGrp="1"/>
          </p:cNvSpPr>
          <p:nvPr>
            <p:ph type="sldNum" sz="quarter" idx="10"/>
          </p:nvPr>
        </p:nvSpPr>
        <p:spPr/>
        <p:txBody>
          <a:bodyPr/>
          <a:lstStyle/>
          <a:p>
            <a:fld id="{27CE0CED-C9FC-4C42-8AD7-7E9A6B171AE0}" type="slidenum">
              <a:rPr lang="en-GB" smtClean="0"/>
              <a:pPr/>
              <a:t>45</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
        <p:nvSpPr>
          <p:cNvPr id="8" name="Notes Placeholder 2"/>
          <p:cNvSpPr>
            <a:spLocks noGrp="1"/>
          </p:cNvSpPr>
          <p:nvPr>
            <p:ph type="body" idx="1"/>
          </p:nvPr>
        </p:nvSpPr>
        <p:spPr>
          <a:xfrm>
            <a:off x="701040" y="4415791"/>
            <a:ext cx="5608320" cy="4333014"/>
          </a:xfrm>
          <a:prstGeom prst="rect">
            <a:avLst/>
          </a:prstGeom>
        </p:spPr>
        <p:txBody>
          <a:bodyPr>
            <a:normAutofit/>
          </a:bodyPr>
          <a:lstStyle/>
          <a:p>
            <a:r>
              <a:rPr lang="en-GB" b="1" dirty="0" smtClean="0"/>
              <a:t>Faculty Notes:</a:t>
            </a:r>
          </a:p>
          <a:p>
            <a:pPr lvl="1">
              <a:defRPr/>
            </a:pPr>
            <a:r>
              <a:rPr lang="en-GB" dirty="0"/>
              <a:t>Carefully review the modulo operator </a:t>
            </a:r>
            <a:r>
              <a:rPr lang="en-GB" dirty="0" smtClean="0"/>
              <a:t>examples and the results per the participant notes.</a:t>
            </a:r>
          </a:p>
          <a:p>
            <a:pPr lvl="1">
              <a:defRPr/>
            </a:pPr>
            <a:r>
              <a:rPr lang="en-GB" dirty="0" smtClean="0"/>
              <a:t>Keep the presentation </a:t>
            </a:r>
            <a:r>
              <a:rPr lang="en-GB" dirty="0"/>
              <a:t>at a high level.</a:t>
            </a:r>
          </a:p>
          <a:p>
            <a:pPr lvl="1" defTabSz="931774">
              <a:defRPr/>
            </a:pPr>
            <a:endParaRPr lang="en-GB" b="1" dirty="0" smtClean="0"/>
          </a:p>
          <a:p>
            <a:pPr lvl="1" defTabSz="931774">
              <a:defRPr/>
            </a:pPr>
            <a:r>
              <a:rPr lang="en-GB" b="1" dirty="0" smtClean="0"/>
              <a:t>Participant Notes:</a:t>
            </a:r>
            <a:endParaRPr lang="en-GB" dirty="0" smtClean="0"/>
          </a:p>
          <a:p>
            <a:pPr lvl="1">
              <a:defRPr/>
            </a:pPr>
            <a:r>
              <a:rPr lang="en-US" dirty="0"/>
              <a:t>T</a:t>
            </a:r>
            <a:r>
              <a:rPr lang="en-US" dirty="0" smtClean="0"/>
              <a:t>he </a:t>
            </a:r>
            <a:r>
              <a:rPr lang="en-US" dirty="0"/>
              <a:t>modulo </a:t>
            </a:r>
            <a:r>
              <a:rPr lang="en-US" dirty="0" smtClean="0"/>
              <a:t>operator is used to determine </a:t>
            </a:r>
            <a:r>
              <a:rPr lang="en-US" dirty="0"/>
              <a:t>the </a:t>
            </a:r>
            <a:r>
              <a:rPr lang="en-US" u="sng" dirty="0" smtClean="0"/>
              <a:t>remainder</a:t>
            </a:r>
            <a:r>
              <a:rPr lang="en-US" dirty="0" smtClean="0"/>
              <a:t> resulting from a division operation.</a:t>
            </a:r>
            <a:endParaRPr lang="en-US" dirty="0"/>
          </a:p>
          <a:p>
            <a:pPr marL="184414" lvl="1" indent="-97060">
              <a:buFont typeface="Arial" pitchFamily="34" charset="0"/>
              <a:buChar char="•"/>
              <a:defRPr/>
            </a:pPr>
            <a:r>
              <a:rPr lang="en-US" dirty="0" smtClean="0"/>
              <a:t>The result of a modulo operator (%) is the remainder after the division is calculated. </a:t>
            </a:r>
            <a:endParaRPr lang="en-US" dirty="0"/>
          </a:p>
          <a:p>
            <a:pPr marL="184414" lvl="2" indent="-97060">
              <a:defRPr/>
            </a:pPr>
            <a:r>
              <a:rPr lang="en-GB" dirty="0" smtClean="0"/>
              <a:t>Modulo arithmetic is useful when combined with the division operator to determine the whole number amount and the remainder amount of various quantities. </a:t>
            </a:r>
          </a:p>
          <a:p>
            <a:pPr lvl="1">
              <a:defRPr/>
            </a:pPr>
            <a:r>
              <a:rPr lang="en-GB" dirty="0"/>
              <a:t>In the </a:t>
            </a:r>
            <a:r>
              <a:rPr lang="en-GB" dirty="0" smtClean="0"/>
              <a:t>slide examples modulo </a:t>
            </a:r>
            <a:r>
              <a:rPr lang="en-GB" dirty="0"/>
              <a:t>arithmetic </a:t>
            </a:r>
            <a:r>
              <a:rPr lang="en-GB" dirty="0" smtClean="0"/>
              <a:t>is used </a:t>
            </a:r>
            <a:r>
              <a:rPr lang="en-GB" dirty="0"/>
              <a:t>to determine if an integer value is an even or an odd number.</a:t>
            </a:r>
          </a:p>
          <a:p>
            <a:pPr marL="184414" lvl="1" indent="-97060">
              <a:buFont typeface="Arial" pitchFamily="34" charset="0"/>
              <a:buChar char="•"/>
              <a:defRPr/>
            </a:pPr>
            <a:r>
              <a:rPr lang="en-US" dirty="0"/>
              <a:t>8 % 2 is 0 (no remainder</a:t>
            </a:r>
            <a:r>
              <a:rPr lang="en-US" dirty="0" smtClean="0"/>
              <a:t>) therefore </a:t>
            </a:r>
            <a:r>
              <a:rPr lang="en-US" dirty="0"/>
              <a:t>8 is an even number (as is any other number that, when divided by 2, has a modulo result of 0).</a:t>
            </a:r>
          </a:p>
          <a:p>
            <a:pPr marL="184414" lvl="1" indent="-97060">
              <a:buFont typeface="Arial" pitchFamily="34" charset="0"/>
              <a:buChar char="•"/>
              <a:defRPr/>
            </a:pPr>
            <a:r>
              <a:rPr lang="en-US" dirty="0"/>
              <a:t>7 % 2 is 1, making 7 an odd number. (This is true for any other number with a modulo 1 result when divided by 2).</a:t>
            </a:r>
          </a:p>
          <a:p>
            <a:pPr marL="184414" lvl="1" indent="-97060">
              <a:buFont typeface="Arial" pitchFamily="34" charset="0"/>
              <a:buChar char="•"/>
              <a:defRPr/>
            </a:pPr>
            <a:r>
              <a:rPr lang="en-GB" dirty="0"/>
              <a:t>While the example shows the modulo operator used on </a:t>
            </a:r>
            <a:r>
              <a:rPr lang="en-GB" dirty="0" smtClean="0"/>
              <a:t>integer </a:t>
            </a:r>
            <a:r>
              <a:rPr lang="en-GB" dirty="0"/>
              <a:t>values (8 and 7), in a program </a:t>
            </a:r>
            <a:r>
              <a:rPr lang="en-GB" dirty="0" smtClean="0"/>
              <a:t>modulo </a:t>
            </a:r>
            <a:r>
              <a:rPr lang="en-GB" dirty="0"/>
              <a:t>arithmetic </a:t>
            </a:r>
            <a:r>
              <a:rPr lang="en-GB" dirty="0" smtClean="0"/>
              <a:t>is performed on </a:t>
            </a:r>
            <a:r>
              <a:rPr lang="en-GB" dirty="0"/>
              <a:t>variables. </a:t>
            </a:r>
          </a:p>
          <a:p>
            <a:pPr marL="270214" lvl="2" indent="-83860">
              <a:buFont typeface="Courier New" pitchFamily="49" charset="0"/>
              <a:buChar char="o"/>
              <a:defRPr/>
            </a:pPr>
            <a:r>
              <a:rPr lang="en-GB" dirty="0" smtClean="0"/>
              <a:t>The computer determines whether the number is even or odd for any value of the variable. </a:t>
            </a:r>
          </a:p>
          <a:p>
            <a:pPr lvl="1">
              <a:defRPr/>
            </a:pPr>
            <a:r>
              <a:rPr lang="en-US" dirty="0" smtClean="0"/>
              <a:t>When </a:t>
            </a:r>
            <a:r>
              <a:rPr lang="en-US" dirty="0"/>
              <a:t>operating with integers, modulo zero (i.e., 8 % 0) causes an </a:t>
            </a:r>
            <a:r>
              <a:rPr lang="en-US" u="sng" dirty="0"/>
              <a:t>ArithmeticException</a:t>
            </a:r>
            <a:r>
              <a:rPr lang="en-US" dirty="0"/>
              <a:t>. The computation is division by zero and therefore not allowed.</a:t>
            </a:r>
          </a:p>
          <a:p>
            <a:pPr marL="184414" lvl="1" indent="-97060">
              <a:buFont typeface="Arial" pitchFamily="34" charset="0"/>
              <a:buChar char="•"/>
              <a:defRPr/>
            </a:pPr>
            <a:r>
              <a:rPr lang="en-GB" dirty="0"/>
              <a:t>Exceptions are covered in later course modules.</a:t>
            </a:r>
          </a:p>
          <a:p>
            <a:endParaRPr lang="en-US" dirty="0"/>
          </a:p>
        </p:txBody>
      </p:sp>
    </p:spTree>
    <p:extLst>
      <p:ext uri="{BB962C8B-B14F-4D97-AF65-F5344CB8AC3E}">
        <p14:creationId xmlns:p14="http://schemas.microsoft.com/office/powerpoint/2010/main" val="2734566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9788" cy="3486150"/>
          </a:xfrm>
        </p:spPr>
      </p:sp>
      <p:sp>
        <p:nvSpPr>
          <p:cNvPr id="3" name="Notes Placeholder 2"/>
          <p:cNvSpPr>
            <a:spLocks noGrp="1"/>
          </p:cNvSpPr>
          <p:nvPr>
            <p:ph type="body" idx="1"/>
          </p:nvPr>
        </p:nvSpPr>
        <p:spPr>
          <a:xfrm>
            <a:off x="701040" y="4415790"/>
            <a:ext cx="5608320" cy="4386739"/>
          </a:xfrm>
          <a:prstGeom prst="rect">
            <a:avLst/>
          </a:prstGeom>
        </p:spPr>
        <p:txBody>
          <a:bodyPr>
            <a:normAutofit/>
          </a:bodyPr>
          <a:lstStyle/>
          <a:p>
            <a:r>
              <a:rPr lang="en-GB" b="1" dirty="0" smtClean="0"/>
              <a:t>Faculty Notes:</a:t>
            </a:r>
          </a:p>
          <a:p>
            <a:r>
              <a:rPr lang="en-GB" dirty="0" smtClean="0"/>
              <a:t>Animation on slide</a:t>
            </a:r>
          </a:p>
          <a:p>
            <a:r>
              <a:rPr lang="en-GB" b="0" dirty="0" smtClean="0"/>
              <a:t>On display: The Increment / Decrement operators</a:t>
            </a:r>
          </a:p>
          <a:p>
            <a:r>
              <a:rPr lang="en-GB" b="0" dirty="0" smtClean="0"/>
              <a:t>On click: The Prefix / Postfix operators.</a:t>
            </a:r>
          </a:p>
          <a:p>
            <a:pPr lvl="1" indent="-97060">
              <a:defRPr/>
            </a:pPr>
            <a:endParaRPr lang="en-GB" dirty="0" smtClean="0"/>
          </a:p>
          <a:p>
            <a:pPr lvl="1" indent="-97060">
              <a:defRPr/>
            </a:pPr>
            <a:r>
              <a:rPr lang="en-GB" dirty="0" smtClean="0"/>
              <a:t>Briefly </a:t>
            </a:r>
            <a:r>
              <a:rPr lang="en-GB" dirty="0"/>
              <a:t>explain </a:t>
            </a:r>
            <a:r>
              <a:rPr lang="en-GB" dirty="0" smtClean="0"/>
              <a:t>each set of operators as they are displayed, using the participant notes.</a:t>
            </a:r>
          </a:p>
          <a:p>
            <a:pPr marL="184414" lvl="1" indent="-97060">
              <a:defRPr/>
            </a:pPr>
            <a:endParaRPr lang="en-GB" i="0" dirty="0" smtClean="0"/>
          </a:p>
          <a:p>
            <a:pPr marL="229659" indent="-229659">
              <a:defRPr/>
            </a:pPr>
            <a:r>
              <a:rPr lang="en-US" b="1" dirty="0" smtClean="0"/>
              <a:t>Participant Notes:</a:t>
            </a:r>
            <a:r>
              <a:rPr lang="en-US" dirty="0" smtClean="0"/>
              <a:t> </a:t>
            </a:r>
          </a:p>
          <a:p>
            <a:pPr lvl="1">
              <a:defRPr/>
            </a:pPr>
            <a:r>
              <a:rPr lang="en-GB" dirty="0"/>
              <a:t>Unary operators are useful in situations where a counter is </a:t>
            </a:r>
            <a:r>
              <a:rPr lang="en-GB" dirty="0" smtClean="0"/>
              <a:t>needed—such </a:t>
            </a:r>
            <a:r>
              <a:rPr lang="en-GB" dirty="0"/>
              <a:t>as keeping track of the number of tickets sold to a New Codington concert or the number of reservations made in a restaurant, etc. </a:t>
            </a:r>
          </a:p>
          <a:p>
            <a:pPr lvl="1">
              <a:defRPr/>
            </a:pPr>
            <a:r>
              <a:rPr lang="en-US" dirty="0"/>
              <a:t>Increment / Decrement:</a:t>
            </a:r>
          </a:p>
          <a:p>
            <a:pPr marL="184414" lvl="1" indent="-97060">
              <a:buFont typeface="Arial" pitchFamily="34" charset="0"/>
              <a:buChar char="•"/>
              <a:defRPr/>
            </a:pPr>
            <a:r>
              <a:rPr lang="en-GB" dirty="0"/>
              <a:t>The plus plus and minus minus </a:t>
            </a:r>
            <a:r>
              <a:rPr lang="en-US" dirty="0"/>
              <a:t>unary </a:t>
            </a:r>
            <a:r>
              <a:rPr lang="en-GB" dirty="0"/>
              <a:t>operators are </a:t>
            </a:r>
            <a:r>
              <a:rPr lang="en-US" dirty="0"/>
              <a:t>a shortcut way of adding or subtracting the value of </a:t>
            </a:r>
            <a:r>
              <a:rPr lang="en-US" dirty="0" smtClean="0"/>
              <a:t>one </a:t>
            </a:r>
            <a:r>
              <a:rPr lang="en-US" dirty="0"/>
              <a:t>to </a:t>
            </a:r>
            <a:r>
              <a:rPr lang="en-US" dirty="0" smtClean="0"/>
              <a:t>(or from) </a:t>
            </a:r>
            <a:r>
              <a:rPr lang="en-US" dirty="0"/>
              <a:t>a variable. </a:t>
            </a:r>
          </a:p>
          <a:p>
            <a:pPr marL="0" lvl="2">
              <a:buNone/>
            </a:pPr>
            <a:r>
              <a:rPr lang="en-GB" dirty="0" smtClean="0"/>
              <a:t>Prefix / Postfix</a:t>
            </a:r>
          </a:p>
          <a:p>
            <a:pPr marL="184414" lvl="1" indent="-97060">
              <a:buFont typeface="Arial" pitchFamily="34" charset="0"/>
              <a:buChar char="•"/>
              <a:defRPr/>
            </a:pPr>
            <a:r>
              <a:rPr lang="en-GB" dirty="0"/>
              <a:t>When the unary operator is placed BEFORE the variable, it is called a prefix operator. </a:t>
            </a:r>
          </a:p>
          <a:p>
            <a:pPr marL="270214" lvl="1" indent="-83860">
              <a:buFont typeface="Courier New" pitchFamily="49" charset="0"/>
              <a:buChar char="o"/>
              <a:defRPr/>
            </a:pPr>
            <a:r>
              <a:rPr lang="en-GB" dirty="0"/>
              <a:t>The prefix operator tells the program to </a:t>
            </a:r>
            <a:r>
              <a:rPr lang="en-US" dirty="0"/>
              <a:t>add or </a:t>
            </a:r>
            <a:r>
              <a:rPr lang="en-US" dirty="0" smtClean="0"/>
              <a:t>subtract one to </a:t>
            </a:r>
            <a:r>
              <a:rPr lang="en-US" dirty="0"/>
              <a:t>/ from the value of the variable </a:t>
            </a:r>
            <a:r>
              <a:rPr lang="en-US" dirty="0" smtClean="0"/>
              <a:t> </a:t>
            </a:r>
            <a:r>
              <a:rPr lang="en-US" dirty="0"/>
              <a:t>BEFORE the variable value is used in any other part of the statement. </a:t>
            </a:r>
          </a:p>
          <a:p>
            <a:pPr marL="184414" lvl="1" indent="-97060">
              <a:buFont typeface="Arial" pitchFamily="34" charset="0"/>
              <a:buChar char="•"/>
              <a:defRPr/>
            </a:pPr>
            <a:r>
              <a:rPr lang="en-GB" dirty="0"/>
              <a:t>When placed AFTER the variable, it is called a postfix operator.</a:t>
            </a:r>
            <a:endParaRPr lang="en-US" dirty="0"/>
          </a:p>
          <a:p>
            <a:pPr marL="270214" lvl="1" indent="-83860">
              <a:buFont typeface="Courier New" pitchFamily="49" charset="0"/>
              <a:buChar char="o"/>
              <a:defRPr/>
            </a:pPr>
            <a:r>
              <a:rPr lang="en-US" dirty="0"/>
              <a:t>The postfix operator tells the program to add or subtract </a:t>
            </a:r>
            <a:r>
              <a:rPr lang="en-US" dirty="0" smtClean="0"/>
              <a:t>one </a:t>
            </a:r>
            <a:r>
              <a:rPr lang="en-US" dirty="0"/>
              <a:t>to / from the value of the variable </a:t>
            </a:r>
            <a:r>
              <a:rPr lang="en-US" dirty="0" smtClean="0"/>
              <a:t> </a:t>
            </a:r>
            <a:r>
              <a:rPr lang="en-US" dirty="0"/>
              <a:t>AFTER the variable value is used in any other part of the statement. </a:t>
            </a:r>
          </a:p>
          <a:p>
            <a:pPr marL="184414" lvl="1" indent="-97060">
              <a:buFont typeface="Arial" pitchFamily="34" charset="0"/>
              <a:buChar char="•"/>
              <a:defRPr/>
            </a:pPr>
            <a:r>
              <a:rPr lang="en-GB" dirty="0"/>
              <a:t>While both are allowed, common programming practice is to use </a:t>
            </a:r>
            <a:r>
              <a:rPr lang="en-GB" dirty="0" smtClean="0"/>
              <a:t>postfix rather than prefix unary </a:t>
            </a:r>
            <a:r>
              <a:rPr lang="en-GB" dirty="0"/>
              <a:t>operators (day++ and day-</a:t>
            </a:r>
            <a:r>
              <a:rPr lang="en-GB" dirty="0" smtClean="0"/>
              <a:t>-). </a:t>
            </a:r>
            <a:endParaRPr lang="en-GB" dirty="0"/>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a:p>
            <a:pPr>
              <a:buFont typeface="Arial" pitchFamily="34" charset="0"/>
              <a:buChar cha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27CE0CED-C9FC-4C42-8AD7-7E9A6B171AE0}" type="slidenum">
              <a:rPr lang="en-GB" smtClean="0"/>
              <a:pPr/>
              <a:t>46</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9149912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indent="0"/>
            <a:r>
              <a:rPr lang="en-US" b="0" dirty="0"/>
              <a:t>The fully annotated demonstration code is found in the Faculty Guide.  You may use this to guide you through the demo.  However, for the purposes of the demonstration, please </a:t>
            </a:r>
            <a:r>
              <a:rPr lang="en-US" b="0" dirty="0" smtClean="0"/>
              <a:t>write</a:t>
            </a:r>
            <a:r>
              <a:rPr lang="en-US" b="0" baseline="0" dirty="0" smtClean="0"/>
              <a:t> </a:t>
            </a:r>
            <a:r>
              <a:rPr lang="en-US" b="0" dirty="0" smtClean="0"/>
              <a:t>new </a:t>
            </a:r>
            <a:r>
              <a:rPr lang="en-US" b="0" dirty="0"/>
              <a:t>code </a:t>
            </a:r>
            <a:r>
              <a:rPr lang="en-US" b="0" dirty="0" smtClean="0"/>
              <a:t>while </a:t>
            </a:r>
            <a:r>
              <a:rPr lang="en-US" b="0" dirty="0"/>
              <a:t>sharing your screen with the entire class and talking through each step.  </a:t>
            </a:r>
            <a:endParaRPr lang="en-US" b="0" dirty="0" smtClean="0"/>
          </a:p>
          <a:p>
            <a:pPr marL="0" indent="0"/>
            <a:endParaRPr lang="en-US" b="0" dirty="0"/>
          </a:p>
          <a:p>
            <a:pPr marL="0" indent="0"/>
            <a:r>
              <a:rPr lang="en-GB" dirty="0" smtClean="0"/>
              <a:t>Demonstrate</a:t>
            </a:r>
            <a:r>
              <a:rPr lang="en-GB" baseline="0" dirty="0" smtClean="0"/>
              <a:t> the use of the addition, multiplication, and division operators.</a:t>
            </a:r>
          </a:p>
          <a:p>
            <a:pPr marL="457200" lvl="0" indent="-457200">
              <a:buFont typeface="+mj-lt"/>
              <a:buAutoNum type="arabicPeriod"/>
            </a:pPr>
            <a:r>
              <a:rPr lang="en-US" b="0" dirty="0" smtClean="0">
                <a:latin typeface="Arial" pitchFamily="34" charset="0"/>
                <a:cs typeface="Arial" pitchFamily="34" charset="0"/>
              </a:rPr>
              <a:t>Open CityTour_Demo.java.</a:t>
            </a:r>
          </a:p>
          <a:p>
            <a:pPr marL="457200" lvl="0" indent="-457200">
              <a:buFont typeface="+mj-lt"/>
              <a:buAutoNum type="arabicPeriod"/>
            </a:pPr>
            <a:r>
              <a:rPr lang="en-US" b="0" dirty="0"/>
              <a:t>Complete the </a:t>
            </a:r>
            <a:r>
              <a:rPr lang="en-US" b="1" dirty="0" smtClean="0"/>
              <a:t>See It </a:t>
            </a:r>
            <a:r>
              <a:rPr lang="en-US" b="1" dirty="0"/>
              <a:t>3 </a:t>
            </a:r>
            <a:r>
              <a:rPr lang="en-US" b="0" dirty="0"/>
              <a:t>TODOs to</a:t>
            </a:r>
          </a:p>
          <a:p>
            <a:pPr marL="552450" lvl="2" indent="-457200">
              <a:buFont typeface="+mj-lt"/>
              <a:buAutoNum type="alphaLcParenR"/>
            </a:pPr>
            <a:r>
              <a:rPr lang="en-US" b="0" dirty="0"/>
              <a:t>Remove the ‘Hello ADF Java Participants’ message</a:t>
            </a:r>
          </a:p>
          <a:p>
            <a:pPr marL="552450" lvl="2" indent="-457200">
              <a:buFont typeface="+mj-lt"/>
              <a:buAutoNum type="alphaLcParenR"/>
            </a:pPr>
            <a:r>
              <a:rPr lang="en-US" b="0" dirty="0"/>
              <a:t>Initialize the Number of Tickets variable </a:t>
            </a:r>
          </a:p>
          <a:p>
            <a:pPr marL="552450" lvl="2" indent="-457200">
              <a:buFont typeface="+mj-lt"/>
              <a:buAutoNum type="alphaLcParenR"/>
            </a:pPr>
            <a:r>
              <a:rPr lang="en-US" b="0" dirty="0"/>
              <a:t>Calculate the Total fare variable value using the formula: Total Ticket Fare equals the Number of tickets multiplied by the product of the Basic ticket fare and the Service tax.</a:t>
            </a:r>
          </a:p>
          <a:p>
            <a:pPr marL="552450" lvl="2" indent="-457200">
              <a:buFont typeface="+mj-lt"/>
              <a:buAutoNum type="alphaLcParenR"/>
            </a:pPr>
            <a:r>
              <a:rPr lang="en-US" b="0" dirty="0"/>
              <a:t>Display a message “Your Total Fare:” followed by the value of the Total fare variable.</a:t>
            </a:r>
          </a:p>
          <a:p>
            <a:pPr lvl="1"/>
            <a:endParaRPr lang="en-GB" b="1" dirty="0" smtClean="0"/>
          </a:p>
          <a:p>
            <a:pPr lvl="1"/>
            <a:r>
              <a:rPr lang="en-GB" b="1" dirty="0" smtClean="0"/>
              <a:t>Participant Notes:</a:t>
            </a:r>
          </a:p>
          <a:p>
            <a:pPr lvl="1" defTabSz="931774">
              <a:defRPr/>
            </a:pPr>
            <a:r>
              <a:rPr lang="en-US" dirty="0"/>
              <a:t>Pay attention as your faculty uses arithmetic operators to calculate the value of a variable. You will be asked to use similar operators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40085083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b="0" dirty="0" smtClean="0"/>
              <a:t>Present the task that participants must try themselves.</a:t>
            </a:r>
          </a:p>
          <a:p>
            <a:pPr marL="174708" indent="-174708">
              <a:buFont typeface="Arial" pitchFamily="34" charset="0"/>
              <a:buChar char="•"/>
            </a:pPr>
            <a:r>
              <a:rPr lang="en-GB" b="0" baseline="0" dirty="0" smtClean="0"/>
              <a:t>Walk</a:t>
            </a:r>
            <a:r>
              <a:rPr lang="en-GB" b="0" dirty="0" smtClean="0"/>
              <a:t> around the room in case anyone needs assistance.</a:t>
            </a:r>
            <a:endParaRPr lang="en-GB" b="0" baseline="0" dirty="0" smtClean="0"/>
          </a:p>
          <a:p>
            <a:pPr lvl="1"/>
            <a:endParaRPr lang="en-GB" b="1" dirty="0" smtClean="0"/>
          </a:p>
          <a:p>
            <a:pPr lvl="1"/>
            <a:r>
              <a:rPr lang="en-GB" b="1" dirty="0" smtClean="0"/>
              <a:t>Participant Notes:</a:t>
            </a:r>
          </a:p>
          <a:p>
            <a:pPr lvl="1" defTabSz="931774">
              <a:defRPr/>
            </a:pPr>
            <a:r>
              <a:rPr lang="en-US" b="1" dirty="0"/>
              <a:t>Use Java arithmetic operators to calculate the value of variables</a:t>
            </a:r>
            <a:r>
              <a:rPr lang="en-US" dirty="0"/>
              <a:t>.</a:t>
            </a:r>
          </a:p>
          <a:p>
            <a:pPr marL="342900" lvl="0" indent="-342900">
              <a:buFont typeface="+mj-lt"/>
              <a:buAutoNum type="arabicPeriod"/>
            </a:pPr>
            <a:r>
              <a:rPr lang="en-US" b="0" dirty="0"/>
              <a:t>Open </a:t>
            </a:r>
            <a:r>
              <a:rPr lang="en-US" b="0" dirty="0" smtClean="0"/>
              <a:t>CodingtonEventPass_TryIt.java</a:t>
            </a:r>
            <a:r>
              <a:rPr lang="en-US" b="0" dirty="0"/>
              <a:t>.</a:t>
            </a:r>
          </a:p>
          <a:p>
            <a:pPr marL="342900" lvl="0" indent="-342900">
              <a:buFont typeface="+mj-lt"/>
              <a:buAutoNum type="arabicPeriod"/>
            </a:pPr>
            <a:r>
              <a:rPr lang="en-US" b="0" dirty="0" smtClean="0"/>
              <a:t>Complete </a:t>
            </a:r>
            <a:r>
              <a:rPr lang="en-US" dirty="0" smtClean="0"/>
              <a:t>Try It 3 </a:t>
            </a:r>
            <a:r>
              <a:rPr lang="en-US" b="0" dirty="0" smtClean="0"/>
              <a:t>TODOs to</a:t>
            </a:r>
            <a:r>
              <a:rPr lang="en-US" b="0" dirty="0"/>
              <a:t>:</a:t>
            </a:r>
          </a:p>
          <a:p>
            <a:pPr marL="438150" lvl="2" indent="-342900">
              <a:buFont typeface="+mj-lt"/>
              <a:buAutoNum type="alphaLcParenR"/>
            </a:pPr>
            <a:r>
              <a:rPr lang="en-US" b="0" dirty="0"/>
              <a:t>Declare and initialize two new variables for the Total Children’s Fare and the Total Adult Fare.</a:t>
            </a:r>
          </a:p>
          <a:p>
            <a:pPr marL="438150" lvl="2" indent="-342900">
              <a:buFont typeface="+mj-lt"/>
              <a:buAutoNum type="alphaLcParenR"/>
            </a:pPr>
            <a:r>
              <a:rPr lang="en-US" b="0" dirty="0"/>
              <a:t>Calculate the Total children’s fare and Total adult fare variable values.</a:t>
            </a:r>
          </a:p>
          <a:p>
            <a:pPr marL="438150" lvl="2" indent="-342900">
              <a:buFont typeface="+mj-lt"/>
              <a:buAutoNum type="alphaLcParenR"/>
            </a:pPr>
            <a:r>
              <a:rPr lang="en-US" b="0" dirty="0"/>
              <a:t>Display messages: “Total children’s fare” and the calculation value. “Total adults fare: “and the calculation value.</a:t>
            </a:r>
          </a:p>
          <a:p>
            <a:pPr marL="438150" lvl="2" indent="-342900">
              <a:buFont typeface="+mj-lt"/>
              <a:buAutoNum type="alphaLcParenR"/>
            </a:pPr>
            <a:r>
              <a:rPr lang="en-US" b="0" dirty="0"/>
              <a:t>Calculate the Total Fare variable value and display “Total Fare: “ and the calculation value.</a:t>
            </a:r>
          </a:p>
          <a:p>
            <a:pPr marL="342900" lvl="0" indent="-342900">
              <a:buFont typeface="+mj-lt"/>
              <a:buAutoNum type="arabicPeriod"/>
            </a:pPr>
            <a:r>
              <a:rPr lang="en-US" b="0" dirty="0"/>
              <a:t>Change the values for the Number of Children and / or Number of Adults and rerun.</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316553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smtClean="0"/>
              <a:t>The fully annotated solution code is found in the Faculty Guide. </a:t>
            </a:r>
            <a:endParaRPr lang="en-GB" b="1" dirty="0" smtClean="0"/>
          </a:p>
          <a:p>
            <a:pPr lvl="1"/>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76562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marL="0" lvl="2" indent="0">
              <a:buNone/>
            </a:pPr>
            <a:r>
              <a:rPr lang="en-GB" b="0" dirty="0" smtClean="0"/>
              <a:t>Review the key points per the slide </a:t>
            </a:r>
            <a:r>
              <a:rPr lang="en-GB" dirty="0" smtClean="0"/>
              <a:t>and</a:t>
            </a:r>
            <a:r>
              <a:rPr lang="en-GB" b="0" dirty="0" smtClean="0"/>
              <a:t> participant notes.</a:t>
            </a:r>
          </a:p>
          <a:p>
            <a:pPr marL="184414" lvl="1" indent="-97060">
              <a:buFont typeface="Arial" pitchFamily="34" charset="0"/>
              <a:buChar char="•"/>
              <a:defRPr/>
            </a:pPr>
            <a:r>
              <a:rPr lang="en-US" dirty="0" smtClean="0"/>
              <a:t>Objects </a:t>
            </a:r>
            <a:r>
              <a:rPr lang="en-US" dirty="0"/>
              <a:t>and classes are covered in detail later in this course.</a:t>
            </a:r>
            <a:endParaRPr lang="en-GB" dirty="0"/>
          </a:p>
          <a:p>
            <a:pPr marL="698830" lvl="2" indent="116472" defTabSz="931774">
              <a:buNone/>
              <a:defRPr/>
            </a:pPr>
            <a:endParaRPr lang="en-GB" dirty="0" smtClean="0"/>
          </a:p>
          <a:p>
            <a:pPr lvl="1"/>
            <a:r>
              <a:rPr lang="en-GB" b="1" dirty="0" smtClean="0"/>
              <a:t>Participant Notes:</a:t>
            </a:r>
          </a:p>
          <a:p>
            <a:pPr lvl="1"/>
            <a:r>
              <a:rPr lang="en-GB" dirty="0" smtClean="0"/>
              <a:t>The first Key Principle</a:t>
            </a:r>
            <a:r>
              <a:rPr lang="en-GB" b="1" dirty="0" smtClean="0"/>
              <a:t>: </a:t>
            </a:r>
            <a:r>
              <a:rPr lang="en-GB" dirty="0" smtClean="0"/>
              <a:t>Java is object-oriented.</a:t>
            </a:r>
            <a:endParaRPr lang="en-US" dirty="0" smtClean="0"/>
          </a:p>
          <a:p>
            <a:pPr marL="184414" lvl="1" indent="-97060">
              <a:buFont typeface="Arial" pitchFamily="34" charset="0"/>
              <a:buChar char="•"/>
              <a:defRPr/>
            </a:pPr>
            <a:r>
              <a:rPr lang="en-US" dirty="0"/>
              <a:t>The Java programming language is a fully </a:t>
            </a:r>
            <a:r>
              <a:rPr lang="en-US" dirty="0" smtClean="0"/>
              <a:t>object-oriented </a:t>
            </a:r>
            <a:r>
              <a:rPr lang="en-US" dirty="0"/>
              <a:t>language. </a:t>
            </a:r>
          </a:p>
          <a:p>
            <a:pPr marL="184414" lvl="1" indent="-97060">
              <a:buFont typeface="Arial" pitchFamily="34" charset="0"/>
              <a:buChar char="•"/>
              <a:defRPr/>
            </a:pPr>
            <a:r>
              <a:rPr lang="en-US" dirty="0"/>
              <a:t>Java uses familiar concepts, such as objects, to build full systems.</a:t>
            </a:r>
          </a:p>
          <a:p>
            <a:pPr marL="184414" lvl="1" indent="-97060">
              <a:buFont typeface="Arial" pitchFamily="34" charset="0"/>
              <a:buChar char="•"/>
              <a:defRPr/>
            </a:pPr>
            <a:r>
              <a:rPr lang="en-US" dirty="0"/>
              <a:t>An </a:t>
            </a:r>
            <a:r>
              <a:rPr lang="en-US" dirty="0" smtClean="0"/>
              <a:t>object-oriented </a:t>
            </a:r>
            <a:r>
              <a:rPr lang="en-US" dirty="0"/>
              <a:t>language is built around the concept of an object as a software entity. </a:t>
            </a:r>
            <a:endParaRPr lang="en-US" dirty="0" smtClean="0"/>
          </a:p>
          <a:p>
            <a:pPr lvl="2">
              <a:defRPr/>
            </a:pPr>
            <a:r>
              <a:rPr lang="en-US" dirty="0" smtClean="0"/>
              <a:t>Standard libraries provide the programmer a set of tested, reliable, and reusable objects.</a:t>
            </a:r>
          </a:p>
          <a:p>
            <a:pPr lvl="2">
              <a:defRPr/>
            </a:pPr>
            <a:r>
              <a:rPr lang="en-US" dirty="0" smtClean="0"/>
              <a:t>The library is comprised of Application Program Interfaces (APIs) including support</a:t>
            </a:r>
            <a:r>
              <a:rPr lang="en-US" baseline="0" dirty="0" smtClean="0"/>
              <a:t> of</a:t>
            </a:r>
            <a:r>
              <a:rPr lang="en-US" dirty="0" smtClean="0"/>
              <a:t> the following functional areas: </a:t>
            </a:r>
          </a:p>
          <a:p>
            <a:pPr marL="349415" lvl="3" indent="-116472">
              <a:defRPr/>
            </a:pPr>
            <a:r>
              <a:rPr lang="en-US" dirty="0" smtClean="0"/>
              <a:t>Language Support classes - Supports advanced language features such as strings, arrays, threads, and exception handling. </a:t>
            </a:r>
          </a:p>
          <a:p>
            <a:pPr marL="349415" lvl="3" indent="-116472">
              <a:defRPr/>
            </a:pPr>
            <a:r>
              <a:rPr lang="en-US" dirty="0" smtClean="0"/>
              <a:t>Utility classes – Provides utility APIs like random number generator, date and time functions, and container classes. </a:t>
            </a:r>
          </a:p>
          <a:p>
            <a:pPr marL="349415" lvl="3" indent="-116472">
              <a:defRPr/>
            </a:pPr>
            <a:r>
              <a:rPr lang="en-US" dirty="0" smtClean="0"/>
              <a:t>Input/output classes - Read and write data of many types to and from a variety of sources. </a:t>
            </a:r>
          </a:p>
          <a:p>
            <a:pPr marL="349415" lvl="3" indent="-116472">
              <a:defRPr/>
            </a:pPr>
            <a:r>
              <a:rPr lang="en-US" dirty="0" smtClean="0"/>
              <a:t>Networking classes - Allow inter-computer communications over a local network or the Internet. </a:t>
            </a:r>
          </a:p>
          <a:p>
            <a:pPr marL="349415" lvl="3" indent="-116472">
              <a:defRPr/>
            </a:pPr>
            <a:r>
              <a:rPr lang="en-US" dirty="0" smtClean="0"/>
              <a:t>Abstract Window Toolkit – Used to create platform-independent GUI applications. </a:t>
            </a:r>
          </a:p>
          <a:p>
            <a:pPr marL="349415" lvl="3" indent="-116472">
              <a:defRPr/>
            </a:pPr>
            <a:r>
              <a:rPr lang="en-US" dirty="0" smtClean="0"/>
              <a:t>Applet - A class that enables us to create Java programs that can be downloaded and run on a client browser. </a:t>
            </a:r>
            <a:endParaRPr lang="en-US" dirty="0"/>
          </a:p>
          <a:p>
            <a:pPr marL="184414" lvl="1" indent="-97060">
              <a:defRPr/>
            </a:pPr>
            <a:endParaRPr lang="en-US" dirty="0" smtClean="0"/>
          </a:p>
          <a:p>
            <a:pPr marL="184414" lvl="1" indent="-97060">
              <a:buFont typeface="Arial" pitchFamily="34" charset="0"/>
              <a:buChar char="•"/>
              <a:defRPr/>
            </a:pPr>
            <a:endParaRPr lang="en-US" dirty="0" smtClean="0"/>
          </a:p>
          <a:p>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a:t>
            </a:fld>
            <a:endParaRPr lang="en-GB" dirty="0"/>
          </a:p>
        </p:txBody>
      </p:sp>
    </p:spTree>
    <p:extLst>
      <p:ext uri="{BB962C8B-B14F-4D97-AF65-F5344CB8AC3E}">
        <p14:creationId xmlns:p14="http://schemas.microsoft.com/office/powerpoint/2010/main" val="4041582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79877" name="Rectangle 12"/>
          <p:cNvSpPr>
            <a:spLocks noGrp="1" noChangeArrowheads="1"/>
          </p:cNvSpPr>
          <p:nvPr>
            <p:ph type="sldNum" sz="quarter" idx="5"/>
          </p:nvPr>
        </p:nvSpPr>
        <p:spPr>
          <a:noFill/>
        </p:spPr>
        <p:txBody>
          <a:bodyPr/>
          <a:lstStyle/>
          <a:p>
            <a:fld id="{B4A0FAEB-078D-48EA-864E-B1D54097C13D}" type="slidenum">
              <a:rPr lang="en-US" smtClean="0">
                <a:latin typeface="Arial" pitchFamily="34" charset="0"/>
              </a:rPr>
              <a:pPr/>
              <a:t>50</a:t>
            </a:fld>
            <a:endParaRPr lang="en-US" dirty="0" smtClean="0">
              <a:latin typeface="Arial" pitchFamily="34" charset="0"/>
            </a:endParaRPr>
          </a:p>
        </p:txBody>
      </p:sp>
      <p:sp>
        <p:nvSpPr>
          <p:cNvPr id="79878" name="Rectangle 4"/>
          <p:cNvSpPr>
            <a:spLocks noGrp="1" noRot="1" noChangeAspect="1" noChangeArrowheads="1" noTextEdit="1"/>
          </p:cNvSpPr>
          <p:nvPr>
            <p:ph type="sldImg"/>
          </p:nvPr>
        </p:nvSpPr>
        <p:spPr>
          <a:ln/>
        </p:spPr>
      </p:sp>
      <p:sp>
        <p:nvSpPr>
          <p:cNvPr id="79879" name="Rectangle 5"/>
          <p:cNvSpPr>
            <a:spLocks noGrp="1" noChangeArrowheads="1"/>
          </p:cNvSpPr>
          <p:nvPr>
            <p:ph type="body" idx="1"/>
          </p:nvPr>
        </p:nvSpPr>
        <p:spPr>
          <a:xfrm>
            <a:off x="701040" y="4415790"/>
            <a:ext cx="5608320" cy="4183380"/>
          </a:xfrm>
          <a:prstGeom prst="rect">
            <a:avLst/>
          </a:prstGeom>
          <a:ln w="9525"/>
        </p:spPr>
        <p:txBody>
          <a:bodyPr/>
          <a:lstStyle/>
          <a:p>
            <a:pPr marL="229659" indent="-229659">
              <a:defRPr/>
            </a:pPr>
            <a:r>
              <a:rPr lang="en-US" b="1" dirty="0" smtClean="0"/>
              <a:t>Faculty Notes:</a:t>
            </a:r>
          </a:p>
          <a:p>
            <a:pPr lvl="1">
              <a:defRPr/>
            </a:pPr>
            <a:r>
              <a:rPr lang="en-US" dirty="0" smtClean="0"/>
              <a:t>The example seen earlier in Data Types is used to briefly discuss the Java Assignment Operator (=).</a:t>
            </a:r>
          </a:p>
          <a:p>
            <a:pPr marL="186355" lvl="1" indent="-93177">
              <a:buFont typeface="Arial" pitchFamily="34" charset="0"/>
              <a:buChar char="•"/>
              <a:defRPr/>
            </a:pPr>
            <a:r>
              <a:rPr lang="en-US" dirty="0" smtClean="0"/>
              <a:t>Remind participants they have seen these examples earlier.</a:t>
            </a:r>
          </a:p>
          <a:p>
            <a:pPr marL="186355" lvl="1" indent="-93177">
              <a:buFont typeface="Arial" pitchFamily="34" charset="0"/>
              <a:buChar char="•"/>
              <a:defRPr/>
            </a:pPr>
            <a:r>
              <a:rPr lang="en-US" dirty="0" smtClean="0"/>
              <a:t>Focus on the use of the assignment operator (=) rather than the assignments, data type, and other information in the examples.</a:t>
            </a:r>
          </a:p>
          <a:p>
            <a:pPr marL="229659" indent="-229659">
              <a:defRPr/>
            </a:pPr>
            <a:endParaRPr lang="en-US" b="0" dirty="0" smtClean="0"/>
          </a:p>
          <a:p>
            <a:pPr eaLnBrk="1" hangingPunct="1">
              <a:defRPr/>
            </a:pPr>
            <a:r>
              <a:rPr lang="en-US" b="1" dirty="0" smtClean="0"/>
              <a:t>Participant Notes:</a:t>
            </a:r>
          </a:p>
          <a:p>
            <a:pPr lvl="1">
              <a:defRPr/>
            </a:pPr>
            <a:r>
              <a:rPr lang="en-US" dirty="0"/>
              <a:t>The Assignment operator (=) is used to assign values to </a:t>
            </a:r>
            <a:r>
              <a:rPr lang="en-US" dirty="0" smtClean="0"/>
              <a:t>variables.</a:t>
            </a:r>
            <a:endParaRPr lang="en-US" dirty="0"/>
          </a:p>
          <a:p>
            <a:pPr lvl="1">
              <a:defRPr/>
            </a:pPr>
            <a:r>
              <a:rPr lang="en-IE" dirty="0"/>
              <a:t>The assignment operator can be combined with the addition, subtraction, multiplication, and modulo operators to create four shortcut operators that perform the operation and assign the value in one step. </a:t>
            </a:r>
          </a:p>
          <a:p>
            <a:pPr lvl="1">
              <a:defRPr/>
            </a:pPr>
            <a:r>
              <a:rPr lang="en-IE" dirty="0"/>
              <a:t>These operators are sometimes seen in advanced Java code:</a:t>
            </a:r>
          </a:p>
          <a:p>
            <a:pPr marL="184414" lvl="1" indent="-97060">
              <a:buFont typeface="Arial" pitchFamily="34" charset="0"/>
              <a:buChar char="•"/>
              <a:defRPr/>
            </a:pPr>
            <a:r>
              <a:rPr lang="en-IE" dirty="0"/>
              <a:t>Addition and assignment: +=</a:t>
            </a:r>
          </a:p>
          <a:p>
            <a:pPr marL="184414" lvl="1" indent="-97060">
              <a:buFont typeface="Arial" pitchFamily="34" charset="0"/>
              <a:buChar char="•"/>
              <a:defRPr/>
            </a:pPr>
            <a:r>
              <a:rPr lang="en-IE" dirty="0"/>
              <a:t>Subtraction and assignment: -=</a:t>
            </a:r>
          </a:p>
          <a:p>
            <a:pPr marL="184414" lvl="1" indent="-97060">
              <a:buFont typeface="Arial" pitchFamily="34" charset="0"/>
              <a:buChar char="•"/>
              <a:defRPr/>
            </a:pPr>
            <a:r>
              <a:rPr lang="en-IE" dirty="0"/>
              <a:t>Multiplication and assignment: *=</a:t>
            </a:r>
          </a:p>
          <a:p>
            <a:pPr marL="184414" lvl="1" indent="-97060">
              <a:buFont typeface="Arial" pitchFamily="34" charset="0"/>
              <a:buChar char="•"/>
              <a:defRPr/>
            </a:pPr>
            <a:r>
              <a:rPr lang="en-IE" dirty="0"/>
              <a:t>Division and assignment: /=</a:t>
            </a:r>
          </a:p>
          <a:p>
            <a:pPr marL="184414" lvl="1" indent="-97060">
              <a:buFont typeface="Arial" pitchFamily="34" charset="0"/>
              <a:buChar char="•"/>
              <a:defRPr/>
            </a:pPr>
            <a:r>
              <a:rPr lang="en-IE" dirty="0"/>
              <a:t>Modulo and assignment: %=</a:t>
            </a:r>
          </a:p>
          <a:p>
            <a:pPr lvl="1">
              <a:defRPr/>
            </a:pPr>
            <a:r>
              <a:rPr lang="en-US" dirty="0"/>
              <a:t>Example: z += 9 is equivalent to z = z + 9</a:t>
            </a:r>
            <a:endParaRPr lang="en-IE" dirty="0"/>
          </a:p>
          <a:p>
            <a:pPr>
              <a:defRPr/>
            </a:pPr>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965011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a:xfrm>
            <a:off x="701040" y="4415790"/>
            <a:ext cx="5608320" cy="4625914"/>
          </a:xfrm>
          <a:prstGeom prst="rect">
            <a:avLst/>
          </a:prstGeom>
        </p:spPr>
        <p:txBody>
          <a:bodyPr>
            <a:normAutofit/>
          </a:bodyPr>
          <a:lstStyle/>
          <a:p>
            <a:r>
              <a:rPr lang="en-GB" b="1" dirty="0" smtClean="0"/>
              <a:t>Faculty Notes:</a:t>
            </a:r>
          </a:p>
          <a:p>
            <a:pPr lvl="1"/>
            <a:r>
              <a:rPr lang="en-GB" dirty="0" smtClean="0"/>
              <a:t>The relational operators may be familiar to some or all of the participants.</a:t>
            </a:r>
          </a:p>
          <a:p>
            <a:pPr lvl="1"/>
            <a:r>
              <a:rPr lang="en-GB" dirty="0" smtClean="0"/>
              <a:t>Briefly explain the reason for and usage of relational operators.</a:t>
            </a:r>
          </a:p>
          <a:p>
            <a:pPr marL="186355" lvl="1" indent="-93177">
              <a:buFont typeface="Arial" pitchFamily="34" charset="0"/>
              <a:buChar char="•"/>
            </a:pPr>
            <a:r>
              <a:rPr lang="en-GB" dirty="0" smtClean="0"/>
              <a:t>Discuss the participant note example.</a:t>
            </a:r>
          </a:p>
          <a:p>
            <a:pPr marL="186355" lvl="1" indent="-93177">
              <a:buFont typeface="Arial" pitchFamily="34" charset="0"/>
              <a:buChar char="•"/>
            </a:pPr>
            <a:r>
              <a:rPr lang="en-GB" dirty="0" smtClean="0"/>
              <a:t>The </a:t>
            </a:r>
            <a:r>
              <a:rPr lang="en-GB" u="sng" dirty="0" smtClean="0"/>
              <a:t>See it / Try it</a:t>
            </a:r>
            <a:r>
              <a:rPr lang="en-GB" dirty="0" smtClean="0"/>
              <a:t> for Relational Operators FOLLOWS Flow Control (If-Then)</a:t>
            </a:r>
          </a:p>
          <a:p>
            <a:pPr marL="232943" lvl="1" indent="116472"/>
            <a:endParaRPr lang="en-GB" dirty="0" smtClean="0"/>
          </a:p>
          <a:p>
            <a:pPr marL="229659" indent="-229659">
              <a:defRPr/>
            </a:pPr>
            <a:r>
              <a:rPr lang="en-US" b="1" dirty="0" smtClean="0"/>
              <a:t>Participant Notes: </a:t>
            </a:r>
          </a:p>
          <a:p>
            <a:pPr marL="0" lvl="2">
              <a:buNone/>
              <a:defRPr/>
            </a:pPr>
            <a:r>
              <a:rPr lang="en-US" dirty="0" smtClean="0"/>
              <a:t>Java uses familiar mathematical symbols as relational operators.</a:t>
            </a:r>
          </a:p>
          <a:p>
            <a:pPr marL="186355" lvl="1" indent="-93177">
              <a:buFont typeface="Arial" pitchFamily="34" charset="0"/>
              <a:buChar char="•"/>
              <a:defRPr/>
            </a:pPr>
            <a:r>
              <a:rPr lang="en-US" dirty="0"/>
              <a:t>Relational operators are used to perform comparisons via expressions and statements.</a:t>
            </a:r>
          </a:p>
          <a:p>
            <a:pPr marL="186355" lvl="1" indent="-93177">
              <a:buFont typeface="Arial" pitchFamily="34" charset="0"/>
              <a:buChar char="•"/>
              <a:defRPr/>
            </a:pPr>
            <a:r>
              <a:rPr lang="en-US" dirty="0"/>
              <a:t>Relational operator expressions </a:t>
            </a:r>
            <a:r>
              <a:rPr lang="en-US" u="sng" dirty="0"/>
              <a:t>always</a:t>
            </a:r>
            <a:r>
              <a:rPr lang="en-US" dirty="0"/>
              <a:t> result in a value of true or false.</a:t>
            </a:r>
          </a:p>
          <a:p>
            <a:pPr marL="0" lvl="2" indent="0">
              <a:buNone/>
            </a:pPr>
            <a:r>
              <a:rPr lang="en-US" dirty="0" smtClean="0"/>
              <a:t>Unlike humans, computers and programs generally cannot use context to tell the differences in symbol usage. </a:t>
            </a:r>
          </a:p>
          <a:p>
            <a:pPr marL="186355" lvl="2"/>
            <a:r>
              <a:rPr lang="en-US" dirty="0" smtClean="0"/>
              <a:t>Java (and many other programming languages) uses the double equal sign (==) to check the equality of two existing variables / expressions.</a:t>
            </a:r>
          </a:p>
          <a:p>
            <a:pPr marL="184414" lvl="1" indent="-97060">
              <a:buFont typeface="Arial" pitchFamily="34" charset="0"/>
              <a:buChar char="•"/>
              <a:defRPr/>
            </a:pPr>
            <a:r>
              <a:rPr lang="en-US" dirty="0" smtClean="0"/>
              <a:t>The </a:t>
            </a:r>
            <a:r>
              <a:rPr lang="en-US" dirty="0"/>
              <a:t>!= operator allows the programmer to check when variables / expressions are NOT equal to each other or to some value.</a:t>
            </a:r>
          </a:p>
          <a:p>
            <a:pPr marL="270214" lvl="1" indent="83860">
              <a:spcBef>
                <a:spcPct val="20000"/>
              </a:spcBef>
              <a:buFont typeface="Courier New" pitchFamily="49" charset="0"/>
              <a:buChar char="o"/>
              <a:defRPr/>
            </a:pPr>
            <a:r>
              <a:rPr lang="en-US" dirty="0"/>
              <a:t>The exclamation point is often used in computer programming to indicate not. </a:t>
            </a:r>
          </a:p>
          <a:p>
            <a:pPr lvl="1" indent="-116472">
              <a:spcBef>
                <a:spcPct val="20000"/>
              </a:spcBef>
              <a:defRPr/>
            </a:pPr>
            <a:endParaRPr lang="en-US" dirty="0" smtClean="0"/>
          </a:p>
          <a:p>
            <a:pPr lvl="1">
              <a:defRPr/>
            </a:pPr>
            <a:r>
              <a:rPr lang="en-US" dirty="0" smtClean="0"/>
              <a:t>Example</a:t>
            </a:r>
            <a:r>
              <a:rPr lang="en-US" dirty="0"/>
              <a:t>: boolean </a:t>
            </a:r>
            <a:r>
              <a:rPr lang="en-US" b="1" dirty="0"/>
              <a:t>test</a:t>
            </a:r>
            <a:r>
              <a:rPr lang="en-US" dirty="0"/>
              <a:t> = X &lt; Y; </a:t>
            </a:r>
            <a:endParaRPr lang="en-US" dirty="0" smtClean="0"/>
          </a:p>
          <a:p>
            <a:pPr lvl="1">
              <a:defRPr/>
            </a:pPr>
            <a:r>
              <a:rPr lang="en-US" dirty="0" smtClean="0"/>
              <a:t>Note: </a:t>
            </a:r>
            <a:r>
              <a:rPr lang="en-US" b="1" dirty="0" smtClean="0"/>
              <a:t>test</a:t>
            </a:r>
            <a:r>
              <a:rPr lang="en-US" dirty="0" smtClean="0"/>
              <a:t> is a variable of data type boolean. It can assume </a:t>
            </a:r>
            <a:r>
              <a:rPr lang="en-US" u="sng" dirty="0" smtClean="0"/>
              <a:t>only</a:t>
            </a:r>
            <a:r>
              <a:rPr lang="en-US" dirty="0" smtClean="0"/>
              <a:t> the values of true or false.</a:t>
            </a:r>
            <a:r>
              <a:rPr lang="en-GB" dirty="0" smtClean="0"/>
              <a:t> </a:t>
            </a:r>
            <a:endParaRPr lang="en-US" dirty="0" smtClean="0"/>
          </a:p>
          <a:p>
            <a:pPr marL="184414" lvl="1" indent="-97060">
              <a:spcBef>
                <a:spcPct val="20000"/>
              </a:spcBef>
              <a:buFont typeface="Arial" pitchFamily="34" charset="0"/>
              <a:buChar char="•"/>
              <a:defRPr/>
            </a:pPr>
            <a:r>
              <a:rPr lang="en-US" dirty="0"/>
              <a:t>The statement is processed as follows: </a:t>
            </a:r>
          </a:p>
          <a:p>
            <a:pPr marL="232943" lvl="2" indent="4853" defTabSz="931774">
              <a:buNone/>
              <a:defRPr/>
            </a:pPr>
            <a:r>
              <a:rPr lang="en-US" dirty="0" smtClean="0"/>
              <a:t>Compare the value of variable Y to the value of variable X.</a:t>
            </a:r>
          </a:p>
          <a:p>
            <a:pPr marL="232943" lvl="2" indent="4853" defTabSz="931774">
              <a:buNone/>
              <a:defRPr/>
            </a:pPr>
            <a:r>
              <a:rPr lang="en-US" dirty="0" smtClean="0"/>
              <a:t>If X is less than Y, the value of </a:t>
            </a:r>
            <a:r>
              <a:rPr lang="en-US" u="sng" dirty="0" smtClean="0"/>
              <a:t>test</a:t>
            </a:r>
            <a:r>
              <a:rPr lang="en-US" dirty="0" smtClean="0"/>
              <a:t> is true.</a:t>
            </a:r>
          </a:p>
          <a:p>
            <a:pPr marL="232943" lvl="2" indent="4853" defTabSz="931774">
              <a:buNone/>
              <a:defRPr/>
            </a:pPr>
            <a:r>
              <a:rPr lang="en-US" dirty="0" smtClean="0"/>
              <a:t>If X is not less than Y (either greater than or equal to Y), the value of </a:t>
            </a:r>
            <a:r>
              <a:rPr lang="en-US" u="sng" dirty="0" smtClean="0"/>
              <a:t>test</a:t>
            </a:r>
            <a:r>
              <a:rPr lang="en-US" dirty="0" smtClean="0"/>
              <a:t> is false.</a:t>
            </a:r>
            <a:endParaRPr lang="en-GB" dirty="0" smtClean="0"/>
          </a:p>
          <a:p>
            <a:pPr marL="287944" lvl="2" indent="4853" defTabSz="931774">
              <a:lnSpc>
                <a:spcPct val="90000"/>
              </a:lnSpc>
              <a:buNone/>
              <a:defRPr/>
            </a:pPr>
            <a:endParaRPr lang="en-US" dirty="0" smtClean="0"/>
          </a:p>
          <a:p>
            <a:pPr>
              <a:buFont typeface="Arial" pitchFamily="34" charset="0"/>
              <a:buNone/>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27CE0CED-C9FC-4C42-8AD7-7E9A6B171AE0}" type="slidenum">
              <a:rPr lang="en-GB" smtClean="0"/>
              <a:pPr/>
              <a:t>51</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5303021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a:xfrm>
            <a:off x="701040" y="4415791"/>
            <a:ext cx="5608320" cy="4428702"/>
          </a:xfrm>
          <a:prstGeom prst="rect">
            <a:avLst/>
          </a:prstGeom>
        </p:spPr>
        <p:txBody>
          <a:bodyPr>
            <a:normAutofit/>
          </a:bodyPr>
          <a:lstStyle/>
          <a:p>
            <a:r>
              <a:rPr lang="en-GB" b="1" dirty="0" smtClean="0"/>
              <a:t>Faculty Notes:</a:t>
            </a:r>
          </a:p>
          <a:p>
            <a:pPr marL="0" lvl="2">
              <a:buNone/>
              <a:defRPr/>
            </a:pPr>
            <a:r>
              <a:rPr lang="en-GB" dirty="0" smtClean="0"/>
              <a:t>Briefly explain the reason for and usage of logical operators per the participant notes.</a:t>
            </a:r>
            <a:r>
              <a:rPr lang="en-GB" baseline="0" dirty="0" smtClean="0"/>
              <a:t> More detail on these operators will come in subsequent slides.</a:t>
            </a:r>
            <a:endParaRPr lang="en-GB" dirty="0" smtClean="0"/>
          </a:p>
          <a:p>
            <a:pPr marL="0" lvl="2">
              <a:buNone/>
              <a:defRPr/>
            </a:pPr>
            <a:endParaRPr lang="en-GB" dirty="0" smtClean="0"/>
          </a:p>
          <a:p>
            <a:pPr marL="0" lvl="2">
              <a:buNone/>
              <a:defRPr/>
            </a:pPr>
            <a:r>
              <a:rPr lang="en-GB" dirty="0" smtClean="0"/>
              <a:t>The operators may be familiar to some participants. </a:t>
            </a:r>
          </a:p>
          <a:p>
            <a:pPr marL="186355" lvl="2">
              <a:defRPr/>
            </a:pPr>
            <a:r>
              <a:rPr lang="en-GB" dirty="0" smtClean="0"/>
              <a:t>Examples for each type of logical operator follow in detailed slides.</a:t>
            </a:r>
          </a:p>
          <a:p>
            <a:pPr marL="270214" lvl="2" indent="-83860">
              <a:buFont typeface="Courier New" pitchFamily="49" charset="0"/>
              <a:buChar char="o"/>
              <a:defRPr/>
            </a:pPr>
            <a:r>
              <a:rPr lang="en-GB" dirty="0" smtClean="0"/>
              <a:t>Note: The focus should be on the logical (Boolean) Conditional AND (&amp;&amp;) and Conditional OR (||) operators. The bitwise AND (&amp;) and OR (|) operators are included and will be briefly discussed</a:t>
            </a:r>
            <a:r>
              <a:rPr lang="en-GB" baseline="0" dirty="0" smtClean="0"/>
              <a:t> as operators that may be encountered when reading existing code.</a:t>
            </a:r>
          </a:p>
          <a:p>
            <a:pPr marL="270214" lvl="2" indent="-83860">
              <a:buFont typeface="Courier New" pitchFamily="49" charset="0"/>
              <a:buChar char="o"/>
              <a:defRPr/>
            </a:pPr>
            <a:endParaRPr lang="en-US" b="1" dirty="0" smtClean="0"/>
          </a:p>
          <a:p>
            <a:pPr marL="229659" indent="-229659">
              <a:defRPr/>
            </a:pPr>
            <a:r>
              <a:rPr lang="en-US" b="1" dirty="0" smtClean="0"/>
              <a:t>Participant Notes:</a:t>
            </a:r>
            <a:r>
              <a:rPr lang="en-US" dirty="0" smtClean="0"/>
              <a:t> </a:t>
            </a:r>
          </a:p>
          <a:p>
            <a:pPr marL="0" lvl="2">
              <a:buNone/>
              <a:defRPr/>
            </a:pPr>
            <a:r>
              <a:rPr lang="en-GB" dirty="0" smtClean="0"/>
              <a:t>Using </a:t>
            </a:r>
            <a:r>
              <a:rPr lang="en-GB" u="sng" dirty="0" smtClean="0"/>
              <a:t>relational</a:t>
            </a:r>
            <a:r>
              <a:rPr lang="en-GB" dirty="0" smtClean="0"/>
              <a:t> operators it is possible to determine if a variable value is greater or less than some value but not to determine if the variable has a value </a:t>
            </a:r>
            <a:r>
              <a:rPr lang="en-GB" u="sng" dirty="0" smtClean="0"/>
              <a:t>between</a:t>
            </a:r>
            <a:r>
              <a:rPr lang="en-GB" dirty="0" smtClean="0"/>
              <a:t> a maximum and minimum</a:t>
            </a:r>
            <a:r>
              <a:rPr lang="en-GB" baseline="0" dirty="0" smtClean="0"/>
              <a:t> </a:t>
            </a:r>
            <a:r>
              <a:rPr lang="en-GB" dirty="0" smtClean="0"/>
              <a:t>value.</a:t>
            </a:r>
            <a:r>
              <a:rPr lang="en-US" dirty="0" smtClean="0"/>
              <a:t> </a:t>
            </a:r>
          </a:p>
          <a:p>
            <a:pPr marL="0" lvl="2">
              <a:buNone/>
              <a:defRPr/>
            </a:pPr>
            <a:r>
              <a:rPr lang="en-US" u="sng" dirty="0" smtClean="0"/>
              <a:t>Logical</a:t>
            </a:r>
            <a:r>
              <a:rPr lang="en-US" dirty="0" smtClean="0"/>
              <a:t> operators solve this problem allowing programmers </a:t>
            </a:r>
            <a:r>
              <a:rPr lang="en-GB" dirty="0" smtClean="0"/>
              <a:t>to determine if the variable has a value between a maximum and minimum value.</a:t>
            </a:r>
            <a:endParaRPr lang="en-US" dirty="0" smtClean="0"/>
          </a:p>
          <a:p>
            <a:pPr lvl="1">
              <a:defRPr/>
            </a:pPr>
            <a:r>
              <a:rPr lang="en-US" dirty="0" smtClean="0"/>
              <a:t>Like relational operators, logical operator expressions always result in a value of true or false.</a:t>
            </a:r>
          </a:p>
          <a:p>
            <a:pPr lvl="1">
              <a:defRPr/>
            </a:pPr>
            <a:r>
              <a:rPr lang="en-US" dirty="0"/>
              <a:t>Logical operator expressions </a:t>
            </a:r>
            <a:r>
              <a:rPr lang="en-US" dirty="0" smtClean="0"/>
              <a:t>may be </a:t>
            </a:r>
            <a:r>
              <a:rPr lang="en-US" dirty="0"/>
              <a:t>used to combine relational operator expressions.</a:t>
            </a:r>
            <a:endParaRPr lang="en-GB" dirty="0" smtClean="0"/>
          </a:p>
          <a:p>
            <a:pPr marL="186355" lvl="2">
              <a:defRPr/>
            </a:pPr>
            <a:r>
              <a:rPr lang="en-US" dirty="0" smtClean="0"/>
              <a:t>There are three general categories of logical operators:  </a:t>
            </a:r>
          </a:p>
          <a:p>
            <a:pPr marL="270214" lvl="3" indent="-83860">
              <a:defRPr/>
            </a:pPr>
            <a:r>
              <a:rPr lang="en-US" dirty="0" smtClean="0"/>
              <a:t> AND operators</a:t>
            </a:r>
          </a:p>
          <a:p>
            <a:pPr marL="270214" lvl="3" indent="-83860">
              <a:defRPr/>
            </a:pPr>
            <a:r>
              <a:rPr lang="en-US" dirty="0" smtClean="0"/>
              <a:t> OR operators </a:t>
            </a:r>
          </a:p>
          <a:p>
            <a:pPr marL="270214" lvl="3" indent="-83860">
              <a:defRPr/>
            </a:pPr>
            <a:r>
              <a:rPr lang="en-US" dirty="0" smtClean="0"/>
              <a:t> Not operator</a:t>
            </a:r>
          </a:p>
          <a:p>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27CE0CED-C9FC-4C42-8AD7-7E9A6B171AE0}" type="slidenum">
              <a:rPr lang="en-GB" smtClean="0"/>
              <a:pPr/>
              <a:t>52</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806555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696913"/>
            <a:ext cx="2479675" cy="1858962"/>
          </a:xfrm>
        </p:spPr>
      </p:sp>
      <p:sp>
        <p:nvSpPr>
          <p:cNvPr id="3" name="Notes Placeholder 2"/>
          <p:cNvSpPr>
            <a:spLocks noGrp="1"/>
          </p:cNvSpPr>
          <p:nvPr>
            <p:ph type="body" idx="1"/>
          </p:nvPr>
        </p:nvSpPr>
        <p:spPr>
          <a:xfrm>
            <a:off x="701040" y="2602992"/>
            <a:ext cx="5608320" cy="6507480"/>
          </a:xfrm>
          <a:prstGeom prst="rect">
            <a:avLst/>
          </a:prstGeom>
        </p:spPr>
        <p:txBody>
          <a:bodyPr>
            <a:noAutofit/>
          </a:bodyPr>
          <a:lstStyle/>
          <a:p>
            <a:r>
              <a:rPr lang="en-GB" b="1" dirty="0" smtClean="0"/>
              <a:t>Faculty Notes:</a:t>
            </a:r>
          </a:p>
          <a:p>
            <a:r>
              <a:rPr lang="en-GB" dirty="0" smtClean="0"/>
              <a:t>Animation on slide</a:t>
            </a:r>
          </a:p>
          <a:p>
            <a:r>
              <a:rPr lang="en-GB" b="0" dirty="0" smtClean="0"/>
              <a:t>On slide display: The logical operators are shown</a:t>
            </a:r>
          </a:p>
          <a:p>
            <a:r>
              <a:rPr lang="en-GB" b="0" dirty="0" smtClean="0"/>
              <a:t>On click: The example is added.</a:t>
            </a:r>
          </a:p>
          <a:p>
            <a:endParaRPr lang="en-US" dirty="0" smtClean="0"/>
          </a:p>
          <a:p>
            <a:pPr marL="0" indent="0"/>
            <a:r>
              <a:rPr lang="en-US" b="0" dirty="0" smtClean="0"/>
              <a:t>Briefly explain the </a:t>
            </a:r>
            <a:r>
              <a:rPr lang="en-GB" b="0" dirty="0" smtClean="0"/>
              <a:t>Conditional AND (&amp;&amp;) </a:t>
            </a:r>
            <a:r>
              <a:rPr lang="en-US" b="0" dirty="0" smtClean="0"/>
              <a:t>logical operator,</a:t>
            </a:r>
            <a:r>
              <a:rPr lang="en-GB" b="0" dirty="0" smtClean="0"/>
              <a:t> the example and the AND (&amp;) bitwise operator per participant notes.</a:t>
            </a:r>
          </a:p>
          <a:p>
            <a:pPr marL="184414" lvl="1" indent="-97060">
              <a:buFont typeface="Arial" pitchFamily="34" charset="0"/>
              <a:buChar char="•"/>
            </a:pPr>
            <a:r>
              <a:rPr lang="en-US" dirty="0" smtClean="0"/>
              <a:t>Later </a:t>
            </a:r>
            <a:r>
              <a:rPr lang="en-US" dirty="0"/>
              <a:t>examples bring logical operator expressions into fully constructed Java </a:t>
            </a:r>
            <a:r>
              <a:rPr lang="en-US" dirty="0" smtClean="0"/>
              <a:t>statements.</a:t>
            </a:r>
            <a:endParaRPr lang="en-US" dirty="0"/>
          </a:p>
          <a:p>
            <a:pPr marL="184414" lvl="1" indent="-97060">
              <a:buFont typeface="Arial" pitchFamily="34" charset="0"/>
              <a:buChar char="•"/>
              <a:defRPr/>
            </a:pPr>
            <a:r>
              <a:rPr lang="en-US" dirty="0"/>
              <a:t>The example </a:t>
            </a:r>
            <a:r>
              <a:rPr lang="en-US" u="sng" dirty="0"/>
              <a:t>deliberately</a:t>
            </a:r>
            <a:r>
              <a:rPr lang="en-US" dirty="0"/>
              <a:t> does not include a full statement (such as boolean test = day&gt;0 &amp;&amp; day&lt;32;).</a:t>
            </a:r>
          </a:p>
          <a:p>
            <a:pPr>
              <a:defRPr/>
            </a:pPr>
            <a:r>
              <a:rPr lang="en-US" dirty="0" smtClean="0"/>
              <a:t>(Faculty reference only). Bitwise AND (&amp;):</a:t>
            </a:r>
          </a:p>
          <a:p>
            <a:pPr marL="184414" lvl="1" indent="-97060">
              <a:buFont typeface="Arial" pitchFamily="34" charset="0"/>
              <a:buChar char="•"/>
              <a:defRPr/>
            </a:pPr>
            <a:r>
              <a:rPr lang="en-US" u="sng" dirty="0"/>
              <a:t>Both </a:t>
            </a:r>
            <a:r>
              <a:rPr lang="en-US" dirty="0"/>
              <a:t>parts </a:t>
            </a:r>
            <a:r>
              <a:rPr lang="en-US" dirty="0" smtClean="0"/>
              <a:t>of the expression are evaluated </a:t>
            </a:r>
            <a:r>
              <a:rPr lang="en-US" dirty="0"/>
              <a:t>and </a:t>
            </a:r>
            <a:r>
              <a:rPr lang="en-US" u="sng" dirty="0"/>
              <a:t>both</a:t>
            </a:r>
            <a:r>
              <a:rPr lang="en-US" dirty="0"/>
              <a:t> must be true to return a value of true.</a:t>
            </a:r>
          </a:p>
          <a:p>
            <a:pPr marL="229659" indent="-229659">
              <a:defRPr/>
            </a:pPr>
            <a:r>
              <a:rPr lang="en-US" dirty="0" smtClean="0"/>
              <a:t> </a:t>
            </a:r>
          </a:p>
          <a:p>
            <a:pPr marL="229659" indent="-229659">
              <a:defRPr/>
            </a:pPr>
            <a:r>
              <a:rPr lang="en-US" dirty="0" smtClean="0"/>
              <a:t>Participant Notes: </a:t>
            </a:r>
          </a:p>
          <a:p>
            <a:pPr lvl="1">
              <a:defRPr/>
            </a:pPr>
            <a:r>
              <a:rPr lang="en-US" dirty="0"/>
              <a:t>Conditional AND (&amp;&amp;) (also known as Short Circuited AND): </a:t>
            </a:r>
            <a:r>
              <a:rPr lang="en-US" dirty="0" smtClean="0"/>
              <a:t/>
            </a:r>
            <a:br>
              <a:rPr lang="en-US" dirty="0" smtClean="0"/>
            </a:br>
            <a:r>
              <a:rPr lang="en-US" dirty="0" smtClean="0"/>
              <a:t>The expression is true </a:t>
            </a:r>
            <a:r>
              <a:rPr lang="en-US" dirty="0"/>
              <a:t>if and only if both portions (left and right) </a:t>
            </a:r>
            <a:r>
              <a:rPr lang="en-US" dirty="0" smtClean="0"/>
              <a:t>are </a:t>
            </a:r>
            <a:r>
              <a:rPr lang="en-US" dirty="0"/>
              <a:t>true.</a:t>
            </a:r>
          </a:p>
          <a:p>
            <a:pPr marL="186355" lvl="3" indent="-93177">
              <a:buFont typeface="Arial" pitchFamily="34" charset="0"/>
              <a:buChar char="•"/>
              <a:defRPr/>
            </a:pPr>
            <a:r>
              <a:rPr lang="en-US" dirty="0" smtClean="0"/>
              <a:t>The first part is evaluated.</a:t>
            </a:r>
          </a:p>
          <a:p>
            <a:pPr marL="270214" lvl="1" indent="-83860">
              <a:buFont typeface="Courier New" pitchFamily="49" charset="0"/>
              <a:buChar char="o"/>
              <a:defRPr/>
            </a:pPr>
            <a:r>
              <a:rPr lang="en-US" dirty="0"/>
              <a:t>If the first part of the expression is false, the expression is false. </a:t>
            </a:r>
          </a:p>
          <a:p>
            <a:pPr marL="270214" lvl="3" indent="-83860"/>
            <a:r>
              <a:rPr lang="en-US" dirty="0" smtClean="0"/>
              <a:t>The second part of the expression (to the right of the &amp;&amp; symbol) is not evaluated—hence the name Short circuited AND. There is no need to evaluate the second part of the expression since both parts must be true for the logical operator to return a value of true. </a:t>
            </a:r>
          </a:p>
          <a:p>
            <a:pPr marL="186355" lvl="3" indent="-93177">
              <a:buFont typeface="Arial" pitchFamily="34" charset="0"/>
              <a:buChar char="•"/>
              <a:defRPr/>
            </a:pPr>
            <a:r>
              <a:rPr lang="en-US" dirty="0" smtClean="0"/>
              <a:t>If the first part is true, the second part is evaluated.</a:t>
            </a:r>
          </a:p>
          <a:p>
            <a:pPr marL="270214" lvl="1" indent="-83860">
              <a:buFont typeface="Courier New" pitchFamily="49" charset="0"/>
              <a:buChar char="o"/>
              <a:defRPr/>
            </a:pPr>
            <a:r>
              <a:rPr lang="en-US" dirty="0"/>
              <a:t>If both parts of the expression are true, the operator returns a boolean value of true.</a:t>
            </a:r>
          </a:p>
          <a:p>
            <a:pPr marL="0" lvl="3">
              <a:buNone/>
              <a:defRPr/>
            </a:pPr>
            <a:r>
              <a:rPr lang="en-US" dirty="0" smtClean="0"/>
              <a:t>Example: </a:t>
            </a:r>
            <a:br>
              <a:rPr lang="en-US" dirty="0" smtClean="0"/>
            </a:br>
            <a:r>
              <a:rPr lang="en-US" dirty="0" smtClean="0"/>
              <a:t>Use the Conditional AND operator (&amp;&amp;) to join and test two relational operator expressions:</a:t>
            </a:r>
          </a:p>
          <a:p>
            <a:pPr marL="184414" lvl="1" indent="-97060">
              <a:buFont typeface="Arial" pitchFamily="34" charset="0"/>
              <a:buChar char="•"/>
              <a:defRPr/>
            </a:pPr>
            <a:r>
              <a:rPr lang="en-US" dirty="0"/>
              <a:t>Determine the expression for the minimum value (day&gt;0) – The value of day must be at least 1.</a:t>
            </a:r>
          </a:p>
          <a:p>
            <a:pPr marL="184414" lvl="1" indent="-97060">
              <a:buFont typeface="Arial" pitchFamily="34" charset="0"/>
              <a:buChar char="•"/>
              <a:defRPr/>
            </a:pPr>
            <a:r>
              <a:rPr lang="en-US" dirty="0"/>
              <a:t>Determine the expression for the maximum value (day&lt;32) – The value of day cannot be greater than 31.</a:t>
            </a:r>
          </a:p>
          <a:p>
            <a:pPr marL="184414" lvl="1" indent="-97060">
              <a:buFont typeface="Arial" pitchFamily="34" charset="0"/>
              <a:buChar char="•"/>
              <a:defRPr/>
            </a:pPr>
            <a:r>
              <a:rPr lang="en-US" dirty="0"/>
              <a:t>Combine the two expressions using the Conditional AND operator: day&gt;0 &amp;&amp; day&lt;32.</a:t>
            </a:r>
          </a:p>
          <a:p>
            <a:pPr marL="184414" lvl="3" indent="-97060">
              <a:buFont typeface="Arial" pitchFamily="34" charset="0"/>
              <a:buChar char="•"/>
            </a:pPr>
            <a:r>
              <a:rPr lang="en-US" dirty="0" smtClean="0"/>
              <a:t>The total expression is true if and only if both parts of the expression are true: The value of day is greater than 0 and the value of day is less than 32. </a:t>
            </a:r>
            <a:endParaRPr lang="en-GB" dirty="0" smtClean="0"/>
          </a:p>
          <a:p>
            <a:pPr marL="0" lvl="2" indent="-116472">
              <a:buNone/>
              <a:defRPr/>
            </a:pPr>
            <a:endParaRPr lang="en-US" dirty="0" smtClean="0"/>
          </a:p>
          <a:p>
            <a:pPr marL="0" lvl="2" indent="-116472">
              <a:buNone/>
              <a:defRPr/>
            </a:pPr>
            <a:r>
              <a:rPr lang="en-US" dirty="0" smtClean="0"/>
              <a:t>AND (&amp;):</a:t>
            </a:r>
            <a:br>
              <a:rPr lang="en-US" dirty="0" smtClean="0"/>
            </a:br>
            <a:r>
              <a:rPr lang="en-US" dirty="0" smtClean="0"/>
              <a:t>The AND (&amp;) operator is often referred to as the bitwise AND operator.  </a:t>
            </a:r>
          </a:p>
          <a:p>
            <a:pPr marL="186355" lvl="2">
              <a:defRPr/>
            </a:pPr>
            <a:r>
              <a:rPr lang="en-US" dirty="0" smtClean="0"/>
              <a:t>While the Java compiler permits the use of the AND operator as a logical operator, the real purpose is for comparisons of expressions at the bit level. </a:t>
            </a:r>
          </a:p>
          <a:p>
            <a:pPr marL="186355" lvl="2">
              <a:defRPr/>
            </a:pPr>
            <a:r>
              <a:rPr lang="en-US" dirty="0" smtClean="0"/>
              <a:t>Use of the AND (&amp;) operator as a logical operator is not considered best practice or an efficient coding practice. </a:t>
            </a:r>
          </a:p>
        </p:txBody>
      </p:sp>
      <p:sp>
        <p:nvSpPr>
          <p:cNvPr id="4" name="Slide Number Placeholder 3"/>
          <p:cNvSpPr>
            <a:spLocks noGrp="1"/>
          </p:cNvSpPr>
          <p:nvPr>
            <p:ph type="sldNum" sz="quarter" idx="10"/>
          </p:nvPr>
        </p:nvSpPr>
        <p:spPr/>
        <p:txBody>
          <a:bodyPr/>
          <a:lstStyle/>
          <a:p>
            <a:fld id="{27CE0CED-C9FC-4C42-8AD7-7E9A6B171AE0}" type="slidenum">
              <a:rPr lang="en-GB" smtClean="0"/>
              <a:pPr/>
              <a:t>53</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640925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3719513" cy="2789237"/>
          </a:xfrm>
        </p:spPr>
      </p:sp>
      <p:sp>
        <p:nvSpPr>
          <p:cNvPr id="3" name="Notes Placeholder 2"/>
          <p:cNvSpPr>
            <a:spLocks noGrp="1"/>
          </p:cNvSpPr>
          <p:nvPr>
            <p:ph type="body" idx="1"/>
          </p:nvPr>
        </p:nvSpPr>
        <p:spPr>
          <a:xfrm>
            <a:off x="701040" y="3602356"/>
            <a:ext cx="5608320" cy="5503024"/>
          </a:xfrm>
          <a:prstGeom prst="rect">
            <a:avLst/>
          </a:prstGeom>
        </p:spPr>
        <p:txBody>
          <a:bodyPr>
            <a:normAutofit/>
          </a:bodyPr>
          <a:lstStyle/>
          <a:p>
            <a:r>
              <a:rPr lang="en-GB" sz="900" dirty="0"/>
              <a:t>Faculty Notes:</a:t>
            </a:r>
          </a:p>
          <a:p>
            <a:pPr lvl="1"/>
            <a:r>
              <a:rPr lang="en-GB" dirty="0" smtClean="0"/>
              <a:t>Animation on slide</a:t>
            </a:r>
          </a:p>
          <a:p>
            <a:pPr lvl="1"/>
            <a:r>
              <a:rPr lang="en-GB" dirty="0" smtClean="0"/>
              <a:t>On slide display: The logical operators are shown.</a:t>
            </a:r>
          </a:p>
          <a:p>
            <a:pPr lvl="1"/>
            <a:r>
              <a:rPr lang="en-GB" dirty="0" smtClean="0"/>
              <a:t>On click: The example is added. </a:t>
            </a:r>
          </a:p>
          <a:p>
            <a:pPr marL="265176" lvl="3" indent="-82296">
              <a:buFont typeface="Arial" pitchFamily="34" charset="0"/>
              <a:buChar char="•"/>
              <a:defRPr/>
            </a:pPr>
            <a:r>
              <a:rPr lang="en-GB" dirty="0" smtClean="0"/>
              <a:t>A second example and explanation of XOR are on the next slide.</a:t>
            </a:r>
          </a:p>
          <a:p>
            <a:pPr marL="265176" lvl="3" indent="-82296">
              <a:buFont typeface="Arial" pitchFamily="34" charset="0"/>
              <a:buChar char="•"/>
              <a:defRPr/>
            </a:pPr>
            <a:r>
              <a:rPr lang="en-GB" dirty="0" smtClean="0"/>
              <a:t>Focus on the Conditional Or (||) and the example. </a:t>
            </a:r>
          </a:p>
          <a:p>
            <a:pPr marL="265176" marR="0" lvl="3" indent="-82296" algn="l" defTabSz="914400" rtl="0" eaLnBrk="1" fontAlgn="auto" latinLnBrk="0" hangingPunct="1">
              <a:lnSpc>
                <a:spcPct val="100000"/>
              </a:lnSpc>
              <a:spcBef>
                <a:spcPts val="0"/>
              </a:spcBef>
              <a:spcAft>
                <a:spcPts val="0"/>
              </a:spcAft>
              <a:buClrTx/>
              <a:buSzTx/>
              <a:buFont typeface="Arial" pitchFamily="34" charset="0"/>
              <a:buChar char="•"/>
              <a:tabLst/>
              <a:defRPr/>
            </a:pPr>
            <a:r>
              <a:rPr lang="en-GB" u="sng" dirty="0" smtClean="0"/>
              <a:t>Briefly</a:t>
            </a:r>
            <a:r>
              <a:rPr lang="en-GB" dirty="0" smtClean="0"/>
              <a:t> mention the bitwise Or (|).</a:t>
            </a:r>
            <a:r>
              <a:rPr lang="en-US" dirty="0" smtClean="0"/>
              <a:t> The reference is included in the course as information should participants ever see code that uses the | operator as a logical operator. </a:t>
            </a:r>
          </a:p>
          <a:p>
            <a:pPr marL="229659" indent="-229659">
              <a:defRPr/>
            </a:pPr>
            <a:endParaRPr lang="en-US" sz="900" dirty="0"/>
          </a:p>
          <a:p>
            <a:pPr marL="229659" indent="-229659">
              <a:defRPr/>
            </a:pPr>
            <a:r>
              <a:rPr lang="en-US" sz="900" dirty="0"/>
              <a:t>Participant Notes: </a:t>
            </a:r>
          </a:p>
          <a:p>
            <a:pPr marL="0" lvl="3">
              <a:buNone/>
            </a:pPr>
            <a:r>
              <a:rPr lang="en-GB" dirty="0" smtClean="0"/>
              <a:t>Many situations in life, and in programming systems, call for taking action based on a choice. Just as natural language expresses this situation using the word ‘or’, Java programmers use a similar approach.</a:t>
            </a:r>
            <a:endParaRPr lang="en-US" dirty="0" smtClean="0"/>
          </a:p>
          <a:p>
            <a:pPr marL="265176" lvl="3" indent="-82296">
              <a:buFont typeface="Arial" pitchFamily="34" charset="0"/>
              <a:buChar char="•"/>
            </a:pPr>
            <a:r>
              <a:rPr lang="en-US" dirty="0" smtClean="0"/>
              <a:t>The Conditional OR operator is useful for situations in which it is acceptable for one </a:t>
            </a:r>
            <a:r>
              <a:rPr lang="en-US" u="sng" dirty="0" smtClean="0"/>
              <a:t>or both </a:t>
            </a:r>
            <a:r>
              <a:rPr lang="en-US" dirty="0" smtClean="0"/>
              <a:t>of the two conditions to be true.</a:t>
            </a:r>
            <a:endParaRPr lang="en-US" sz="900" dirty="0"/>
          </a:p>
          <a:p>
            <a:pPr marL="0" lvl="2">
              <a:buNone/>
              <a:defRPr/>
            </a:pPr>
            <a:r>
              <a:rPr lang="en-US" dirty="0" smtClean="0"/>
              <a:t>Conditional OR (||) (also known as Short Circuited OR): The expression is true if </a:t>
            </a:r>
            <a:r>
              <a:rPr lang="en-US" u="sng" dirty="0" smtClean="0"/>
              <a:t>either one or both portions</a:t>
            </a:r>
            <a:r>
              <a:rPr lang="en-US" dirty="0" smtClean="0"/>
              <a:t> of the logical expression are true.</a:t>
            </a:r>
          </a:p>
          <a:p>
            <a:pPr marL="0" lvl="3" indent="-116472">
              <a:buNone/>
            </a:pPr>
            <a:r>
              <a:rPr lang="en-US" dirty="0" smtClean="0"/>
              <a:t>The first part is evaluated.</a:t>
            </a:r>
          </a:p>
          <a:p>
            <a:pPr marL="265176" lvl="3" indent="-82296">
              <a:buFont typeface="Arial" pitchFamily="34" charset="0"/>
              <a:buChar char="•"/>
            </a:pPr>
            <a:r>
              <a:rPr lang="en-US" dirty="0" smtClean="0"/>
              <a:t>If the first part of the expression is true, the expression is true. </a:t>
            </a:r>
          </a:p>
          <a:p>
            <a:pPr marL="265176" lvl="3" indent="-82296">
              <a:buFont typeface="Arial" pitchFamily="34" charset="0"/>
              <a:buChar char="•"/>
            </a:pPr>
            <a:r>
              <a:rPr lang="en-US" dirty="0" smtClean="0"/>
              <a:t>The second part of the expression (to the right of the || symbol) is not evaluated. As in the Conditional AND, there is no need for additional evaluation. The value has been determined.</a:t>
            </a:r>
          </a:p>
          <a:p>
            <a:pPr marL="265176" lvl="3" indent="-82296">
              <a:buFont typeface="Arial" pitchFamily="34" charset="0"/>
              <a:buChar char="•"/>
            </a:pPr>
            <a:r>
              <a:rPr lang="en-US" dirty="0" smtClean="0"/>
              <a:t>If the first part of the expression is false, unlike the Conditional AND, the second part is evaluated and, if true, the expression returns a value of </a:t>
            </a:r>
            <a:r>
              <a:rPr lang="en-US" u="sng" dirty="0" smtClean="0"/>
              <a:t>true</a:t>
            </a:r>
            <a:r>
              <a:rPr lang="en-US" dirty="0" smtClean="0"/>
              <a:t>.</a:t>
            </a:r>
          </a:p>
          <a:p>
            <a:pPr marL="0" lvl="3"/>
            <a:endParaRPr lang="en-US" dirty="0" smtClean="0"/>
          </a:p>
          <a:p>
            <a:pPr marL="0" lvl="3" indent="-116472">
              <a:buNone/>
            </a:pPr>
            <a:r>
              <a:rPr lang="en-US" dirty="0" smtClean="0"/>
              <a:t>Example:</a:t>
            </a:r>
          </a:p>
          <a:p>
            <a:pPr marL="265176" lvl="3" indent="-82296">
              <a:buFont typeface="Arial" pitchFamily="34" charset="0"/>
              <a:buChar char="•"/>
            </a:pPr>
            <a:r>
              <a:rPr lang="en-US" dirty="0" smtClean="0"/>
              <a:t>The New Codington festival attendee wishes to reserve tickets for the Saturday afternoon dance performance </a:t>
            </a:r>
            <a:r>
              <a:rPr lang="en-US" u="sng" dirty="0" smtClean="0"/>
              <a:t>or</a:t>
            </a:r>
            <a:r>
              <a:rPr lang="en-US" dirty="0" smtClean="0"/>
              <a:t> the Sunday afternoon jazz concert.</a:t>
            </a:r>
          </a:p>
          <a:p>
            <a:pPr marL="184414" lvl="3" indent="0">
              <a:buNone/>
            </a:pPr>
            <a:r>
              <a:rPr lang="en-US" dirty="0" smtClean="0"/>
              <a:t>The logical operator expression looks for a ticket availability value greater than zero.</a:t>
            </a:r>
          </a:p>
          <a:p>
            <a:pPr marL="356616" lvl="3" indent="-83860"/>
            <a:r>
              <a:rPr lang="en-US" dirty="0" smtClean="0"/>
              <a:t>If either event has at least one ticket available the expression is true. </a:t>
            </a:r>
          </a:p>
          <a:p>
            <a:pPr marL="356616" lvl="3" indent="-83860"/>
            <a:r>
              <a:rPr lang="en-US" dirty="0" smtClean="0"/>
              <a:t>If at least one ticket is available to both performances both parts of the expression true and the festival attendee is even happier.</a:t>
            </a:r>
          </a:p>
          <a:p>
            <a:pPr marL="356616" lvl="3" indent="-83860"/>
            <a:r>
              <a:rPr lang="en-US" dirty="0" smtClean="0"/>
              <a:t>The || operator returns a false value </a:t>
            </a:r>
            <a:r>
              <a:rPr lang="en-US" u="sng" dirty="0" smtClean="0"/>
              <a:t>only</a:t>
            </a:r>
            <a:r>
              <a:rPr lang="en-US" dirty="0" smtClean="0"/>
              <a:t> when both parts of the expression are false. In the concert ticket example, this means that tickets are not available for either event</a:t>
            </a:r>
            <a:r>
              <a:rPr lang="en-US" sz="900" dirty="0"/>
              <a:t>. </a:t>
            </a:r>
          </a:p>
          <a:p>
            <a:pPr marL="229659" indent="-229659">
              <a:defRPr/>
            </a:pPr>
            <a:endParaRPr lang="en-US" sz="900"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54</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1840334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a:xfrm>
            <a:off x="701040" y="4415791"/>
            <a:ext cx="5608320" cy="4222115"/>
          </a:xfrm>
          <a:prstGeom prst="rect">
            <a:avLst/>
          </a:prstGeom>
        </p:spPr>
        <p:txBody>
          <a:bodyPr>
            <a:normAutofit/>
          </a:bodyPr>
          <a:lstStyle/>
          <a:p>
            <a:r>
              <a:rPr lang="en-GB" b="1" dirty="0" smtClean="0"/>
              <a:t>Faculty Notes:</a:t>
            </a:r>
          </a:p>
          <a:p>
            <a:pPr lvl="1"/>
            <a:r>
              <a:rPr lang="en-GB" baseline="0" dirty="0" smtClean="0"/>
              <a:t>Animation</a:t>
            </a:r>
            <a:r>
              <a:rPr lang="en-US" dirty="0" smtClean="0"/>
              <a:t> </a:t>
            </a:r>
            <a:r>
              <a:rPr lang="en-GB" dirty="0" smtClean="0"/>
              <a:t>on slide </a:t>
            </a:r>
          </a:p>
          <a:p>
            <a:pPr lvl="1"/>
            <a:r>
              <a:rPr lang="en-GB" dirty="0" smtClean="0"/>
              <a:t>On </a:t>
            </a:r>
            <a:r>
              <a:rPr lang="en-GB" dirty="0"/>
              <a:t>slide display: The logical operators are shown.</a:t>
            </a:r>
          </a:p>
          <a:p>
            <a:pPr lvl="1"/>
            <a:r>
              <a:rPr lang="en-GB" dirty="0"/>
              <a:t>On click: The </a:t>
            </a:r>
            <a:r>
              <a:rPr lang="en-GB" dirty="0" smtClean="0"/>
              <a:t>second example </a:t>
            </a:r>
            <a:r>
              <a:rPr lang="en-GB" dirty="0"/>
              <a:t>is </a:t>
            </a:r>
            <a:r>
              <a:rPr lang="en-GB" dirty="0" smtClean="0"/>
              <a:t>shown. </a:t>
            </a:r>
            <a:endParaRPr lang="en-GB" dirty="0"/>
          </a:p>
          <a:p>
            <a:pPr lvl="1"/>
            <a:r>
              <a:rPr lang="en-GB" dirty="0" smtClean="0"/>
              <a:t>Focus on the Exclusive or (XOR) (^) and the example.</a:t>
            </a:r>
          </a:p>
          <a:p>
            <a:pPr marL="0" lvl="2" indent="0">
              <a:buNone/>
            </a:pPr>
            <a:r>
              <a:rPr lang="en-US" dirty="0" smtClean="0"/>
              <a:t/>
            </a:r>
            <a:br>
              <a:rPr lang="en-US" dirty="0" smtClean="0"/>
            </a:br>
            <a:r>
              <a:rPr lang="en-US" dirty="0" smtClean="0"/>
              <a:t>The Not operator follows this slide.</a:t>
            </a:r>
          </a:p>
          <a:p>
            <a:endParaRPr lang="en-US" dirty="0" smtClean="0"/>
          </a:p>
          <a:p>
            <a:r>
              <a:rPr lang="en-US" dirty="0" smtClean="0"/>
              <a:t>(Faculty reference only). Bitwise OR (|):  </a:t>
            </a:r>
          </a:p>
          <a:p>
            <a:pPr marL="0" lvl="2" indent="0">
              <a:buNone/>
              <a:defRPr/>
            </a:pPr>
            <a:r>
              <a:rPr lang="en-US" dirty="0" smtClean="0"/>
              <a:t>Both parts of the expression are evaluated. The expression is true if </a:t>
            </a:r>
            <a:r>
              <a:rPr lang="en-US" u="sng" dirty="0" smtClean="0"/>
              <a:t>either</a:t>
            </a:r>
            <a:r>
              <a:rPr lang="en-US" dirty="0" smtClean="0"/>
              <a:t> part is true. </a:t>
            </a:r>
            <a:r>
              <a:rPr lang="en-US" u="sng" dirty="0" smtClean="0"/>
              <a:t>Both</a:t>
            </a:r>
            <a:r>
              <a:rPr lang="en-US" dirty="0" smtClean="0"/>
              <a:t> parts must be false to return a value of false. </a:t>
            </a:r>
          </a:p>
          <a:p>
            <a:pPr marL="271767" lvl="2" indent="-155296" defTabSz="931774">
              <a:lnSpc>
                <a:spcPct val="80000"/>
              </a:lnSpc>
              <a:buNone/>
              <a:defRPr/>
            </a:pPr>
            <a:endParaRPr lang="en-US" dirty="0" smtClean="0"/>
          </a:p>
          <a:p>
            <a:pPr marL="229659" indent="-229659">
              <a:defRPr/>
            </a:pPr>
            <a:endParaRPr lang="en-US" b="1" dirty="0" smtClean="0"/>
          </a:p>
          <a:p>
            <a:pPr marL="229659" indent="-229659">
              <a:defRPr/>
            </a:pPr>
            <a:r>
              <a:rPr lang="en-US" b="1" dirty="0" smtClean="0"/>
              <a:t>Participant Notes:</a:t>
            </a:r>
            <a:r>
              <a:rPr lang="en-US" dirty="0" smtClean="0"/>
              <a:t> </a:t>
            </a:r>
          </a:p>
          <a:p>
            <a:pPr marL="0" lvl="2" indent="-116472">
              <a:lnSpc>
                <a:spcPct val="110000"/>
              </a:lnSpc>
              <a:buNone/>
              <a:defRPr/>
            </a:pPr>
            <a:r>
              <a:rPr lang="en-US" dirty="0" smtClean="0"/>
              <a:t>The XOR operator is useful for situations in which it is acceptable for </a:t>
            </a:r>
            <a:r>
              <a:rPr lang="en-US" u="sng" dirty="0" smtClean="0"/>
              <a:t>one</a:t>
            </a:r>
            <a:r>
              <a:rPr lang="en-US" dirty="0" smtClean="0"/>
              <a:t> of the two conditions to be true but </a:t>
            </a:r>
            <a:r>
              <a:rPr lang="en-US" u="sng" dirty="0" smtClean="0"/>
              <a:t>not</a:t>
            </a:r>
            <a:r>
              <a:rPr lang="en-US" dirty="0" smtClean="0"/>
              <a:t> both. </a:t>
            </a:r>
          </a:p>
          <a:p>
            <a:pPr marL="186355" lvl="2" indent="-93177">
              <a:lnSpc>
                <a:spcPct val="110000"/>
              </a:lnSpc>
              <a:defRPr/>
            </a:pPr>
            <a:r>
              <a:rPr lang="en-US" dirty="0" smtClean="0"/>
              <a:t>Exclusive OR (^) (often written as XOR): The expression evaluates to true if </a:t>
            </a:r>
            <a:r>
              <a:rPr lang="en-US" u="sng" dirty="0" smtClean="0"/>
              <a:t>either but not both </a:t>
            </a:r>
            <a:r>
              <a:rPr lang="en-US" dirty="0" smtClean="0"/>
              <a:t>parts of the expression evaluates to true.  </a:t>
            </a:r>
          </a:p>
          <a:p>
            <a:pPr marL="0" lvl="2" indent="-116472">
              <a:lnSpc>
                <a:spcPct val="80000"/>
              </a:lnSpc>
              <a:buNone/>
              <a:defRPr/>
            </a:pPr>
            <a:endParaRPr lang="en-US" dirty="0" smtClean="0"/>
          </a:p>
          <a:p>
            <a:pPr marL="0" lvl="2" indent="-116472">
              <a:lnSpc>
                <a:spcPct val="80000"/>
              </a:lnSpc>
              <a:buNone/>
              <a:defRPr/>
            </a:pPr>
            <a:r>
              <a:rPr lang="en-US" dirty="0" smtClean="0"/>
              <a:t>Example:</a:t>
            </a:r>
          </a:p>
          <a:p>
            <a:pPr marL="186355" lvl="2" indent="-93177">
              <a:lnSpc>
                <a:spcPct val="110000"/>
              </a:lnSpc>
              <a:defRPr/>
            </a:pPr>
            <a:r>
              <a:rPr lang="en-US" dirty="0" smtClean="0"/>
              <a:t>The New Codington festival attendee wishes to reserve tickets for either the Sunday afternoon 2 PM classical concert </a:t>
            </a:r>
            <a:r>
              <a:rPr lang="en-US" u="sng" dirty="0" smtClean="0"/>
              <a:t>or</a:t>
            </a:r>
            <a:r>
              <a:rPr lang="en-US" dirty="0" smtClean="0"/>
              <a:t> the Sunday afternoon 2 PM jazz concert </a:t>
            </a:r>
            <a:r>
              <a:rPr lang="en-US" u="sng" dirty="0" smtClean="0"/>
              <a:t>but not both</a:t>
            </a:r>
            <a:r>
              <a:rPr lang="en-US" dirty="0" smtClean="0"/>
              <a:t>. </a:t>
            </a:r>
          </a:p>
          <a:p>
            <a:pPr marL="186355" lvl="2" indent="0">
              <a:lnSpc>
                <a:spcPct val="110000"/>
              </a:lnSpc>
              <a:buNone/>
              <a:defRPr/>
            </a:pPr>
            <a:r>
              <a:rPr lang="en-US" dirty="0" smtClean="0"/>
              <a:t>It is impossible for the festival attendee to be in two places at the same time.</a:t>
            </a:r>
          </a:p>
          <a:p>
            <a:pPr marL="186355" lvl="2" indent="-93177">
              <a:lnSpc>
                <a:spcPct val="110000"/>
              </a:lnSpc>
              <a:defRPr/>
            </a:pPr>
            <a:r>
              <a:rPr lang="en-US" dirty="0" smtClean="0"/>
              <a:t>The XOR also allows </a:t>
            </a:r>
            <a:r>
              <a:rPr lang="en-US" u="sng" dirty="0" smtClean="0"/>
              <a:t>both</a:t>
            </a:r>
            <a:r>
              <a:rPr lang="en-US" dirty="0" smtClean="0"/>
              <a:t> conditions to be </a:t>
            </a:r>
            <a:r>
              <a:rPr lang="en-US" u="sng" dirty="0" smtClean="0"/>
              <a:t>false</a:t>
            </a:r>
            <a:r>
              <a:rPr lang="en-US" dirty="0" smtClean="0"/>
              <a:t>.</a:t>
            </a:r>
          </a:p>
          <a:p>
            <a:pPr marL="270214" lvl="2" indent="-83860">
              <a:lnSpc>
                <a:spcPct val="110000"/>
              </a:lnSpc>
              <a:buFont typeface="Courier New" pitchFamily="49" charset="0"/>
              <a:buChar char="o"/>
              <a:defRPr/>
            </a:pPr>
            <a:r>
              <a:rPr lang="en-US" dirty="0" smtClean="0"/>
              <a:t>In the example this means that tickets are not available for either event. While disappointing, this is an acceptable outcome of the expression evaluation. </a:t>
            </a:r>
          </a:p>
          <a:p>
            <a:pPr marL="232943" lvl="3">
              <a:lnSpc>
                <a:spcPct val="80000"/>
              </a:lnSpc>
              <a:defRPr/>
            </a:pPr>
            <a:endParaRPr lang="en-US" dirty="0" smtClean="0"/>
          </a:p>
          <a:p>
            <a:pPr marL="232943" lvl="3" indent="0">
              <a:lnSpc>
                <a:spcPct val="80000"/>
              </a:lnSpc>
              <a:defRPr/>
            </a:pPr>
            <a:endParaRPr lang="en-US" dirty="0" smtClean="0"/>
          </a:p>
          <a:p>
            <a:pPr marL="0" indent="0" defTabSz="931774">
              <a:defRPr/>
            </a:pPr>
            <a:endParaRPr lang="en-GB" sz="1100" dirty="0"/>
          </a:p>
          <a:p>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55</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186440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a:xfrm>
            <a:off x="701040" y="4415790"/>
            <a:ext cx="5608320" cy="4512628"/>
          </a:xfrm>
          <a:prstGeom prst="rect">
            <a:avLst/>
          </a:prstGeom>
        </p:spPr>
        <p:txBody>
          <a:bodyPr>
            <a:normAutofit/>
          </a:bodyPr>
          <a:lstStyle/>
          <a:p>
            <a:r>
              <a:rPr lang="en-GB" b="1" dirty="0" smtClean="0"/>
              <a:t>Faculty Notes:</a:t>
            </a:r>
          </a:p>
          <a:p>
            <a:pPr lvl="1"/>
            <a:r>
              <a:rPr lang="en-GB" dirty="0" smtClean="0"/>
              <a:t>Animation</a:t>
            </a:r>
            <a:r>
              <a:rPr lang="en-US" dirty="0" smtClean="0"/>
              <a:t> </a:t>
            </a:r>
            <a:r>
              <a:rPr lang="en-GB" dirty="0"/>
              <a:t>on slide </a:t>
            </a:r>
          </a:p>
          <a:p>
            <a:pPr lvl="1"/>
            <a:r>
              <a:rPr lang="en-GB" dirty="0"/>
              <a:t>On slide display: The logical </a:t>
            </a:r>
            <a:r>
              <a:rPr lang="en-GB" dirty="0" smtClean="0"/>
              <a:t>operator is shown</a:t>
            </a:r>
            <a:r>
              <a:rPr lang="en-GB" dirty="0"/>
              <a:t>.</a:t>
            </a:r>
          </a:p>
          <a:p>
            <a:pPr lvl="1"/>
            <a:r>
              <a:rPr lang="en-GB" dirty="0"/>
              <a:t>On </a:t>
            </a:r>
            <a:r>
              <a:rPr lang="en-GB" dirty="0" smtClean="0"/>
              <a:t>first click</a:t>
            </a:r>
            <a:r>
              <a:rPr lang="en-GB" dirty="0"/>
              <a:t>: The </a:t>
            </a:r>
            <a:r>
              <a:rPr lang="en-GB" dirty="0" smtClean="0"/>
              <a:t>example </a:t>
            </a:r>
            <a:r>
              <a:rPr lang="en-GB" dirty="0"/>
              <a:t>is </a:t>
            </a:r>
            <a:r>
              <a:rPr lang="en-GB" dirty="0" smtClean="0"/>
              <a:t>added.</a:t>
            </a:r>
          </a:p>
          <a:p>
            <a:pPr lvl="1"/>
            <a:r>
              <a:rPr lang="en-GB" dirty="0" smtClean="0"/>
              <a:t>On second click: The note regarding Best Practice is displayed.</a:t>
            </a:r>
          </a:p>
          <a:p>
            <a:pPr marL="229659" lvl="2" indent="-229659">
              <a:buNone/>
              <a:defRPr/>
            </a:pPr>
            <a:r>
              <a:rPr lang="en-US" dirty="0" smtClean="0"/>
              <a:t>Briefly note:</a:t>
            </a:r>
            <a:r>
              <a:rPr lang="en-US" baseline="0" dirty="0" smtClean="0"/>
              <a:t> The ‘not’ operator is covered here for reference – in case participants should encounter code using the operator they will know how to read the code. </a:t>
            </a:r>
          </a:p>
          <a:p>
            <a:pPr marL="229659" indent="-229659">
              <a:defRPr/>
            </a:pPr>
            <a:endParaRPr lang="en-US" b="1" dirty="0" smtClean="0"/>
          </a:p>
          <a:p>
            <a:pPr marL="229659" indent="-229659">
              <a:defRPr/>
            </a:pPr>
            <a:r>
              <a:rPr lang="en-US" b="1" dirty="0" smtClean="0"/>
              <a:t>Participant Notes:</a:t>
            </a:r>
            <a:r>
              <a:rPr lang="en-US" dirty="0" smtClean="0"/>
              <a:t> </a:t>
            </a:r>
          </a:p>
          <a:p>
            <a:pPr marL="0" lvl="2">
              <a:buNone/>
            </a:pPr>
            <a:r>
              <a:rPr lang="en-US" dirty="0" smtClean="0"/>
              <a:t>The last of the logical operators is used to reverse the value of an expression. </a:t>
            </a:r>
          </a:p>
          <a:p>
            <a:pPr marL="0" lvl="2">
              <a:buNone/>
            </a:pPr>
            <a:endParaRPr lang="en-US" dirty="0" smtClean="0"/>
          </a:p>
          <a:p>
            <a:pPr>
              <a:defRPr/>
            </a:pPr>
            <a:r>
              <a:rPr lang="en-US" dirty="0" smtClean="0"/>
              <a:t>NOT (!): </a:t>
            </a:r>
            <a:r>
              <a:rPr lang="en-US" b="0" dirty="0" smtClean="0"/>
              <a:t>The operator reverses the boolean result of the expression. </a:t>
            </a:r>
          </a:p>
          <a:p>
            <a:pPr marL="265176" lvl="1" indent="-82296">
              <a:buFont typeface="Arial" pitchFamily="34" charset="0"/>
              <a:buChar char="•"/>
            </a:pPr>
            <a:r>
              <a:rPr lang="en-US" dirty="0"/>
              <a:t>If the expression inside the parenthesis is </a:t>
            </a:r>
            <a:r>
              <a:rPr lang="en-US" b="1" dirty="0"/>
              <a:t>true</a:t>
            </a:r>
            <a:r>
              <a:rPr lang="en-US" dirty="0"/>
              <a:t>, the result of the NOT evaluation is </a:t>
            </a:r>
            <a:r>
              <a:rPr lang="en-US" b="1" dirty="0"/>
              <a:t>false</a:t>
            </a:r>
            <a:r>
              <a:rPr lang="en-US" dirty="0"/>
              <a:t>.</a:t>
            </a:r>
          </a:p>
          <a:p>
            <a:pPr marL="265176" lvl="1" indent="-82296">
              <a:buFont typeface="Arial" pitchFamily="34" charset="0"/>
              <a:buChar char="•"/>
            </a:pPr>
            <a:r>
              <a:rPr lang="en-US" dirty="0"/>
              <a:t>If the expression inside the parenthesis is </a:t>
            </a:r>
            <a:r>
              <a:rPr lang="en-US" b="1" dirty="0"/>
              <a:t>false</a:t>
            </a:r>
            <a:r>
              <a:rPr lang="en-US" dirty="0"/>
              <a:t>, the result of the NOT evaluation is </a:t>
            </a:r>
            <a:r>
              <a:rPr lang="en-US" b="1" dirty="0"/>
              <a:t>true</a:t>
            </a:r>
            <a:r>
              <a:rPr lang="en-US" dirty="0"/>
              <a:t>. </a:t>
            </a:r>
          </a:p>
          <a:p>
            <a:pPr marL="116472" lvl="2" indent="-116472">
              <a:lnSpc>
                <a:spcPct val="80000"/>
              </a:lnSpc>
              <a:buNone/>
              <a:defRPr/>
            </a:pPr>
            <a:r>
              <a:rPr lang="en-US" dirty="0" smtClean="0"/>
              <a:t>Example:</a:t>
            </a:r>
          </a:p>
          <a:p>
            <a:pPr marL="265176" lvl="1" indent="-82296">
              <a:buFont typeface="Arial" pitchFamily="34" charset="0"/>
              <a:buChar char="•"/>
              <a:defRPr/>
            </a:pPr>
            <a:r>
              <a:rPr lang="en-US" dirty="0" smtClean="0"/>
              <a:t>The programmer encloses the initial expression in parenthesis (day &gt; 0 &amp;&amp; day &lt; 16).</a:t>
            </a:r>
          </a:p>
          <a:p>
            <a:pPr marL="265176" lvl="1" indent="-82296">
              <a:buFont typeface="Arial" pitchFamily="34" charset="0"/>
              <a:buChar char="•"/>
              <a:defRPr/>
            </a:pPr>
            <a:r>
              <a:rPr lang="en-US" dirty="0" smtClean="0"/>
              <a:t>The programmer places the NOT operator (!) in front of the entire expression. </a:t>
            </a:r>
          </a:p>
          <a:p>
            <a:pPr marL="265176" lvl="1" indent="-82296">
              <a:buFont typeface="Arial" pitchFamily="34" charset="0"/>
              <a:buChar char="•"/>
              <a:defRPr/>
            </a:pPr>
            <a:r>
              <a:rPr lang="en-US" dirty="0" smtClean="0"/>
              <a:t>The expression in parenthesis is evaluated then the NOT operator is applied and the final evaluation is returned as a boolean value. </a:t>
            </a:r>
          </a:p>
          <a:p>
            <a:pPr lvl="1" defTabSz="931774">
              <a:defRPr/>
            </a:pPr>
            <a:endParaRPr lang="en-US" baseline="0" dirty="0" smtClean="0"/>
          </a:p>
          <a:p>
            <a:pPr lvl="1" defTabSz="931774">
              <a:defRPr/>
            </a:pPr>
            <a:r>
              <a:rPr lang="en-US" baseline="0" dirty="0" smtClean="0"/>
              <a:t>NOTE: Best Practice recommends programming in the </a:t>
            </a:r>
            <a:r>
              <a:rPr lang="en-US" u="sng" baseline="0" dirty="0" smtClean="0"/>
              <a:t>positive</a:t>
            </a:r>
            <a:r>
              <a:rPr lang="en-US" baseline="0" dirty="0" smtClean="0"/>
              <a:t> case (avoid use of the ‘not’ operator) whenever possible. The resulting code is easier to read, debug, and maintain.</a:t>
            </a:r>
            <a:endParaRPr lang="en-US" dirty="0" smtClean="0"/>
          </a:p>
        </p:txBody>
      </p:sp>
      <p:sp>
        <p:nvSpPr>
          <p:cNvPr id="4" name="Slide Number Placeholder 3"/>
          <p:cNvSpPr>
            <a:spLocks noGrp="1"/>
          </p:cNvSpPr>
          <p:nvPr>
            <p:ph type="sldNum" sz="quarter" idx="10"/>
          </p:nvPr>
        </p:nvSpPr>
        <p:spPr/>
        <p:txBody>
          <a:bodyPr/>
          <a:lstStyle/>
          <a:p>
            <a:fld id="{27CE0CED-C9FC-4C42-8AD7-7E9A6B171AE0}" type="slidenum">
              <a:rPr lang="en-GB" smtClean="0"/>
              <a:pPr/>
              <a:t>56</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974985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267200" cy="3200400"/>
          </a:xfrm>
        </p:spPr>
      </p:sp>
      <p:sp>
        <p:nvSpPr>
          <p:cNvPr id="3" name="Notes Placeholder 2"/>
          <p:cNvSpPr>
            <a:spLocks noGrp="1"/>
          </p:cNvSpPr>
          <p:nvPr>
            <p:ph type="body" idx="1"/>
          </p:nvPr>
        </p:nvSpPr>
        <p:spPr>
          <a:xfrm>
            <a:off x="701040" y="4023360"/>
            <a:ext cx="5608320" cy="4754880"/>
          </a:xfrm>
          <a:prstGeom prst="rect">
            <a:avLst/>
          </a:prstGeom>
        </p:spPr>
        <p:txBody>
          <a:bodyPr>
            <a:normAutofit/>
          </a:bodyPr>
          <a:lstStyle/>
          <a:p>
            <a:r>
              <a:rPr lang="en-GB" b="1" dirty="0" smtClean="0"/>
              <a:t>Faculty Notes:</a:t>
            </a:r>
          </a:p>
          <a:p>
            <a:pPr marL="0" indent="0" defTabSz="931774">
              <a:defRPr/>
            </a:pPr>
            <a:r>
              <a:rPr lang="en-US" b="0" baseline="0" dirty="0" smtClean="0">
                <a:solidFill>
                  <a:schemeClr val="tx1"/>
                </a:solidFill>
              </a:rPr>
              <a:t>This slide u</a:t>
            </a:r>
            <a:r>
              <a:rPr lang="en-US" b="0" dirty="0" smtClean="0">
                <a:solidFill>
                  <a:schemeClr val="tx1"/>
                </a:solidFill>
              </a:rPr>
              <a:t>ses</a:t>
            </a:r>
            <a:r>
              <a:rPr lang="en-US" b="0" baseline="0" dirty="0" smtClean="0">
                <a:solidFill>
                  <a:schemeClr val="tx1"/>
                </a:solidFill>
              </a:rPr>
              <a:t> participant characteristics as an </a:t>
            </a:r>
            <a:r>
              <a:rPr lang="en-US" b="1" baseline="0" dirty="0" smtClean="0">
                <a:solidFill>
                  <a:schemeClr val="tx1"/>
                </a:solidFill>
              </a:rPr>
              <a:t>Energizer</a:t>
            </a:r>
            <a:r>
              <a:rPr lang="en-US" b="0" baseline="0" dirty="0" smtClean="0">
                <a:solidFill>
                  <a:schemeClr val="tx1"/>
                </a:solidFill>
              </a:rPr>
              <a:t> exercise to demonstrate / reinforce the concept of logical operators and build a truth table.</a:t>
            </a:r>
          </a:p>
          <a:p>
            <a:pPr marL="229659" indent="-229659">
              <a:defRPr/>
            </a:pPr>
            <a:endParaRPr lang="en-US" b="0" dirty="0" smtClean="0">
              <a:solidFill>
                <a:schemeClr val="tx1"/>
              </a:solidFill>
            </a:endParaRPr>
          </a:p>
          <a:p>
            <a:pPr marL="229659" indent="-229659">
              <a:defRPr/>
            </a:pPr>
            <a:r>
              <a:rPr lang="en-US" b="0" dirty="0" smtClean="0">
                <a:solidFill>
                  <a:schemeClr val="tx1"/>
                </a:solidFill>
              </a:rPr>
              <a:t>There is animation</a:t>
            </a:r>
            <a:r>
              <a:rPr lang="en-US" b="0" baseline="0" dirty="0" smtClean="0">
                <a:solidFill>
                  <a:schemeClr val="tx1"/>
                </a:solidFill>
              </a:rPr>
              <a:t> on this slide.</a:t>
            </a:r>
          </a:p>
          <a:p>
            <a:pPr marL="229659" indent="-229659">
              <a:defRPr/>
            </a:pPr>
            <a:r>
              <a:rPr lang="en-US" b="0" baseline="0" dirty="0" smtClean="0">
                <a:solidFill>
                  <a:schemeClr val="tx1"/>
                </a:solidFill>
              </a:rPr>
              <a:t>On display: Show P and Q characteristics.</a:t>
            </a:r>
          </a:p>
          <a:p>
            <a:pPr marL="232943" indent="-232943">
              <a:buFont typeface="Arial" pitchFamily="34" charset="0"/>
              <a:buChar char="•"/>
              <a:defRPr/>
            </a:pPr>
            <a:r>
              <a:rPr lang="en-US" b="0" baseline="0" dirty="0" smtClean="0">
                <a:solidFill>
                  <a:schemeClr val="tx1"/>
                </a:solidFill>
              </a:rPr>
              <a:t>Tell the  participants with brown hair they are in the ‘P’ group.</a:t>
            </a:r>
          </a:p>
          <a:p>
            <a:pPr marL="232943" indent="-232943">
              <a:buFont typeface="Arial" pitchFamily="34" charset="0"/>
              <a:buChar char="•"/>
              <a:defRPr/>
            </a:pPr>
            <a:r>
              <a:rPr lang="en-US" b="0" baseline="0" dirty="0" smtClean="0">
                <a:solidFill>
                  <a:schemeClr val="tx1"/>
                </a:solidFill>
              </a:rPr>
              <a:t>Tell the participants who are wearing black shoes they  are in the ‘Q’ group.</a:t>
            </a:r>
          </a:p>
          <a:p>
            <a:pPr marL="0" lvl="2" indent="0">
              <a:buNone/>
              <a:defRPr/>
            </a:pPr>
            <a:r>
              <a:rPr lang="en-US" b="0" baseline="0" dirty="0" smtClean="0">
                <a:solidFill>
                  <a:schemeClr val="tx1"/>
                </a:solidFill>
              </a:rPr>
              <a:t>Note: Point out to participants - Some participants may be in BOTH groups. Some may not be in either group.</a:t>
            </a:r>
          </a:p>
          <a:p>
            <a:pPr marL="0" indent="0">
              <a:defRPr/>
            </a:pPr>
            <a:endParaRPr lang="en-US" b="0" baseline="0" dirty="0" smtClean="0">
              <a:solidFill>
                <a:schemeClr val="tx1"/>
              </a:solidFill>
            </a:endParaRPr>
          </a:p>
          <a:p>
            <a:pPr marL="0" indent="0">
              <a:defRPr/>
            </a:pPr>
            <a:r>
              <a:rPr lang="en-US" b="0" baseline="0" dirty="0" smtClean="0">
                <a:solidFill>
                  <a:schemeClr val="tx1"/>
                </a:solidFill>
              </a:rPr>
              <a:t>On first click: The truth table heading row is shown.</a:t>
            </a:r>
          </a:p>
          <a:p>
            <a:pPr marL="0" indent="0">
              <a:defRPr/>
            </a:pPr>
            <a:r>
              <a:rPr lang="en-US" b="0" baseline="0" dirty="0" smtClean="0">
                <a:solidFill>
                  <a:schemeClr val="tx1"/>
                </a:solidFill>
              </a:rPr>
              <a:t>On second click: In the first row of the truth table  P – True, Q – True is shown. Ask the P group to stand and stay standing. Ask the Q group to stand and stay standing.</a:t>
            </a:r>
          </a:p>
          <a:p>
            <a:pPr marL="184414" lvl="2" indent="-93177">
              <a:buNone/>
              <a:defRPr/>
            </a:pPr>
            <a:r>
              <a:rPr lang="en-US" b="0" baseline="0" dirty="0" smtClean="0">
                <a:solidFill>
                  <a:schemeClr val="tx1"/>
                </a:solidFill>
              </a:rPr>
              <a:t>Before revealing the answer ask the group what they believe to be the ‘answer’ to P &amp;&amp; Q. (True or False).</a:t>
            </a:r>
          </a:p>
          <a:p>
            <a:pPr marL="184414" lvl="2" indent="-93177">
              <a:buNone/>
              <a:defRPr/>
            </a:pPr>
            <a:r>
              <a:rPr lang="en-US" b="0" baseline="0" dirty="0" smtClean="0">
                <a:solidFill>
                  <a:schemeClr val="tx1"/>
                </a:solidFill>
              </a:rPr>
              <a:t>Ask those who believe they represent P &amp;&amp; Q to stay standing. The rest of the group should sit.</a:t>
            </a:r>
          </a:p>
          <a:p>
            <a:pPr lvl="1" indent="-87354">
              <a:defRPr/>
            </a:pPr>
            <a:r>
              <a:rPr lang="en-US" b="0" baseline="0" dirty="0" smtClean="0">
                <a:solidFill>
                  <a:schemeClr val="tx1"/>
                </a:solidFill>
              </a:rPr>
              <a:t>On third click: P &amp;&amp; Q is shown to be T.</a:t>
            </a:r>
          </a:p>
          <a:p>
            <a:pPr lvl="1" indent="-87354">
              <a:defRPr/>
            </a:pPr>
            <a:r>
              <a:rPr lang="en-US" b="0" baseline="0" dirty="0" smtClean="0">
                <a:solidFill>
                  <a:schemeClr val="tx1"/>
                </a:solidFill>
              </a:rPr>
              <a:t>On fourth click and on fifth click: Continue asking the group what they believe to be the correct value for the table, asking the correct group to stand to complete the first row of the table (P || Q, P ^ Q).</a:t>
            </a:r>
          </a:p>
          <a:p>
            <a:pPr lvl="1" indent="-87354" defTabSz="931774">
              <a:defRPr/>
            </a:pPr>
            <a:endParaRPr lang="en-US" b="1" baseline="0" dirty="0" smtClean="0">
              <a:solidFill>
                <a:schemeClr val="tx1"/>
              </a:solidFill>
            </a:endParaRPr>
          </a:p>
          <a:p>
            <a:pPr lvl="1" indent="-87354" defTabSz="931774">
              <a:defRPr/>
            </a:pPr>
            <a:r>
              <a:rPr lang="en-US" b="1" baseline="0" dirty="0" smtClean="0">
                <a:solidFill>
                  <a:schemeClr val="tx1"/>
                </a:solidFill>
              </a:rPr>
              <a:t>The faculty may chose to change the P and Q conditions to build row two and  then change again to build row three of the table.</a:t>
            </a:r>
          </a:p>
          <a:p>
            <a:pPr marL="186355" lvl="1" indent="-93177">
              <a:defRPr/>
            </a:pPr>
            <a:r>
              <a:rPr lang="en-US" b="0" baseline="0" dirty="0" smtClean="0">
                <a:solidFill>
                  <a:schemeClr val="tx1"/>
                </a:solidFill>
              </a:rPr>
              <a:t>Clicks six through nine build row two of the table.</a:t>
            </a:r>
          </a:p>
          <a:p>
            <a:pPr marL="186355" lvl="1" indent="-87354">
              <a:defRPr/>
            </a:pPr>
            <a:r>
              <a:rPr lang="en-US" b="0" baseline="0" dirty="0" smtClean="0">
                <a:solidFill>
                  <a:schemeClr val="tx1"/>
                </a:solidFill>
              </a:rPr>
              <a:t>Clicks ten through thirteen build the last row of the table.</a:t>
            </a:r>
          </a:p>
          <a:p>
            <a:pPr marL="186355" lvl="1" indent="-87354">
              <a:defRPr/>
            </a:pPr>
            <a:endParaRPr lang="en-US" b="1" dirty="0" smtClean="0"/>
          </a:p>
          <a:p>
            <a:pPr marL="229659" indent="-229659">
              <a:defRPr/>
            </a:pPr>
            <a:r>
              <a:rPr lang="en-US" b="1" dirty="0" smtClean="0"/>
              <a:t>Participant Notes:</a:t>
            </a:r>
            <a:r>
              <a:rPr lang="en-US" dirty="0" smtClean="0"/>
              <a:t> </a:t>
            </a:r>
          </a:p>
          <a:p>
            <a:pPr marL="229659" indent="-229659">
              <a:defRPr/>
            </a:pPr>
            <a:r>
              <a:rPr lang="en-US" b="0" dirty="0" smtClean="0"/>
              <a:t>N/A</a:t>
            </a:r>
          </a:p>
          <a:p>
            <a:pPr>
              <a:defRPr/>
            </a:pPr>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57</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057607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a:xfrm>
            <a:off x="701040" y="4415790"/>
            <a:ext cx="5608320" cy="4309269"/>
          </a:xfrm>
          <a:prstGeom prst="rect">
            <a:avLst/>
          </a:prstGeom>
        </p:spPr>
        <p:txBody>
          <a:bodyPr>
            <a:normAutofit/>
          </a:bodyPr>
          <a:lstStyle/>
          <a:p>
            <a:r>
              <a:rPr lang="en-GB" b="1" dirty="0" smtClean="0"/>
              <a:t>Faculty Notes:</a:t>
            </a:r>
            <a:endParaRPr lang="en-GB" b="1" dirty="0" smtClean="0">
              <a:solidFill>
                <a:srgbClr val="FF0000"/>
              </a:solidFill>
            </a:endParaRPr>
          </a:p>
          <a:p>
            <a:pPr lvl="1"/>
            <a:r>
              <a:rPr lang="en-GB" dirty="0" smtClean="0"/>
              <a:t>Briefly introduce expressions. </a:t>
            </a:r>
          </a:p>
          <a:p>
            <a:pPr marL="186355" lvl="1" indent="-93177">
              <a:buFont typeface="Arial" pitchFamily="34" charset="0"/>
              <a:buChar char="•"/>
            </a:pPr>
            <a:r>
              <a:rPr lang="en-GB" dirty="0"/>
              <a:t>E</a:t>
            </a:r>
            <a:r>
              <a:rPr lang="en-GB" dirty="0" smtClean="0"/>
              <a:t>xamples of expressions have been seen in the earlier explanation of Operators. </a:t>
            </a:r>
          </a:p>
          <a:p>
            <a:pPr marL="186355" lvl="1" indent="-93177">
              <a:buFont typeface="Arial" pitchFamily="34" charset="0"/>
              <a:buChar char="•"/>
            </a:pPr>
            <a:r>
              <a:rPr lang="en-GB" dirty="0" smtClean="0"/>
              <a:t>The use of expressions in method invocations is discussed as a part of the Methods topic later in this module.</a:t>
            </a:r>
          </a:p>
          <a:p>
            <a:endParaRPr lang="en-GB" dirty="0" smtClean="0"/>
          </a:p>
          <a:p>
            <a:r>
              <a:rPr lang="en-GB" b="1" dirty="0" smtClean="0"/>
              <a:t>Participant Notes:</a:t>
            </a:r>
          </a:p>
          <a:p>
            <a:pPr lvl="1">
              <a:defRPr/>
            </a:pPr>
            <a:r>
              <a:rPr lang="en-GB" baseline="0" dirty="0" smtClean="0"/>
              <a:t>Unlike</a:t>
            </a:r>
            <a:r>
              <a:rPr lang="en-GB" dirty="0" smtClean="0"/>
              <a:t> the sculpture in the visual</a:t>
            </a:r>
            <a:r>
              <a:rPr lang="en-GB" baseline="0" dirty="0" smtClean="0"/>
              <a:t>, in Java, the term </a:t>
            </a:r>
            <a:r>
              <a:rPr lang="en-GB" i="1" baseline="0" dirty="0" smtClean="0"/>
              <a:t>expression </a:t>
            </a:r>
            <a:r>
              <a:rPr lang="en-GB" baseline="0" dirty="0" smtClean="0"/>
              <a:t>does not mean a scowl or a smile. </a:t>
            </a:r>
            <a:r>
              <a:rPr lang="en-GB" dirty="0" smtClean="0"/>
              <a:t>The sculpture expressions are fixed / unchanging. </a:t>
            </a:r>
            <a:br>
              <a:rPr lang="en-GB" dirty="0" smtClean="0"/>
            </a:br>
            <a:r>
              <a:rPr lang="en-GB" dirty="0" smtClean="0"/>
              <a:t>Java’s use of variables and operators allows the flexibility to use one expression to represent many different values depending on the program needs.</a:t>
            </a:r>
          </a:p>
          <a:p>
            <a:pPr marL="186355" lvl="1" indent="-93177">
              <a:buFont typeface="Arial" pitchFamily="34" charset="0"/>
              <a:buChar char="•"/>
              <a:defRPr/>
            </a:pPr>
            <a:r>
              <a:rPr lang="en-GB" dirty="0" smtClean="0"/>
              <a:t>Expressions are made up of variables and operators. </a:t>
            </a:r>
          </a:p>
          <a:p>
            <a:pPr marL="186355" lvl="2" indent="0">
              <a:buNone/>
              <a:defRPr/>
            </a:pPr>
            <a:r>
              <a:rPr lang="en-GB" dirty="0" smtClean="0"/>
              <a:t>Operators are used to manipulate variable values and evaluate expressions.</a:t>
            </a:r>
          </a:p>
          <a:p>
            <a:pPr marL="186355" lvl="1" indent="-93177">
              <a:buFont typeface="Arial" pitchFamily="34" charset="0"/>
              <a:buChar char="•"/>
              <a:defRPr/>
            </a:pPr>
            <a:r>
              <a:rPr lang="en-GB" dirty="0" smtClean="0"/>
              <a:t>Expressions evaluate to a single value. </a:t>
            </a:r>
          </a:p>
          <a:p>
            <a:pPr marL="186355" lvl="1">
              <a:defRPr/>
            </a:pPr>
            <a:r>
              <a:rPr lang="en-GB" dirty="0" smtClean="0"/>
              <a:t>When the value of the variable or some other part of the expression changes, the expression value changes.</a:t>
            </a:r>
          </a:p>
          <a:p>
            <a:pPr marL="186355" lvl="1" indent="-93177">
              <a:buFont typeface="Arial" pitchFamily="34" charset="0"/>
              <a:buChar char="•"/>
              <a:defRPr/>
            </a:pPr>
            <a:r>
              <a:rPr lang="en-GB" dirty="0" smtClean="0"/>
              <a:t>Many, but not all, expressions are arithmetic expressions. </a:t>
            </a:r>
          </a:p>
          <a:p>
            <a:pPr marL="186355" lvl="1">
              <a:defRPr/>
            </a:pPr>
            <a:r>
              <a:rPr lang="en-US" dirty="0" smtClean="0"/>
              <a:t>For example: x + y is an expression that evaluates to the sum of x and y, where x and y are assumed to be integer values. </a:t>
            </a:r>
          </a:p>
          <a:p>
            <a:pPr marL="186355" lvl="1" indent="-93177">
              <a:buFont typeface="Arial" pitchFamily="34" charset="0"/>
              <a:buChar char="•"/>
              <a:defRPr/>
            </a:pPr>
            <a:r>
              <a:rPr lang="en-US" dirty="0"/>
              <a:t>Expressions are used in statements that perform actions. </a:t>
            </a:r>
          </a:p>
          <a:p>
            <a:pPr marL="186355" lvl="1">
              <a:defRPr/>
            </a:pPr>
            <a:r>
              <a:rPr lang="en-GB" baseline="0" dirty="0" smtClean="0"/>
              <a:t>By themselves</a:t>
            </a:r>
            <a:r>
              <a:rPr lang="en-GB" dirty="0" smtClean="0"/>
              <a:t> </a:t>
            </a:r>
            <a:r>
              <a:rPr lang="en-GB" baseline="0" dirty="0" smtClean="0"/>
              <a:t>expressions cannot do anything meaningful. </a:t>
            </a:r>
          </a:p>
        </p:txBody>
      </p:sp>
      <p:sp>
        <p:nvSpPr>
          <p:cNvPr id="4" name="Slide Number Placeholder 3"/>
          <p:cNvSpPr>
            <a:spLocks noGrp="1"/>
          </p:cNvSpPr>
          <p:nvPr>
            <p:ph type="sldNum" sz="quarter" idx="10"/>
          </p:nvPr>
        </p:nvSpPr>
        <p:spPr/>
        <p:txBody>
          <a:bodyPr/>
          <a:lstStyle/>
          <a:p>
            <a:fld id="{27CE0CED-C9FC-4C42-8AD7-7E9A6B171AE0}" type="slidenum">
              <a:rPr lang="en-GB" smtClean="0"/>
              <a:pPr/>
              <a:t>58</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9711191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649787" cy="3486150"/>
          </a:xfrm>
        </p:spPr>
      </p:sp>
      <p:sp>
        <p:nvSpPr>
          <p:cNvPr id="3" name="Notes Placeholder 2"/>
          <p:cNvSpPr>
            <a:spLocks noGrp="1"/>
          </p:cNvSpPr>
          <p:nvPr>
            <p:ph type="body" idx="1"/>
          </p:nvPr>
        </p:nvSpPr>
        <p:spPr>
          <a:xfrm>
            <a:off x="701040" y="4415790"/>
            <a:ext cx="5608320" cy="4425475"/>
          </a:xfrm>
          <a:prstGeom prst="rect">
            <a:avLst/>
          </a:prstGeom>
        </p:spPr>
        <p:txBody>
          <a:bodyPr>
            <a:normAutofit/>
          </a:bodyPr>
          <a:lstStyle/>
          <a:p>
            <a:r>
              <a:rPr lang="en-GB" b="1" dirty="0" smtClean="0"/>
              <a:t>Faculty Notes: </a:t>
            </a:r>
            <a:endParaRPr lang="en-GB" b="1" dirty="0" smtClean="0">
              <a:solidFill>
                <a:srgbClr val="FF0000"/>
              </a:solidFill>
            </a:endParaRPr>
          </a:p>
          <a:p>
            <a:pPr lvl="1"/>
            <a:r>
              <a:rPr lang="en-GB" dirty="0" smtClean="0"/>
              <a:t>Animation</a:t>
            </a:r>
            <a:r>
              <a:rPr lang="en-GB" baseline="0" dirty="0" smtClean="0"/>
              <a:t> on Slide: </a:t>
            </a:r>
          </a:p>
          <a:p>
            <a:pPr lvl="1"/>
            <a:r>
              <a:rPr lang="en-GB" dirty="0" smtClean="0"/>
              <a:t>On display: The bullet points are shown.</a:t>
            </a:r>
          </a:p>
          <a:p>
            <a:pPr lvl="1"/>
            <a:r>
              <a:rPr lang="en-GB" baseline="0" dirty="0" smtClean="0"/>
              <a:t>On</a:t>
            </a:r>
            <a:r>
              <a:rPr lang="en-GB" dirty="0" smtClean="0"/>
              <a:t> click: The examples are added.</a:t>
            </a:r>
          </a:p>
          <a:p>
            <a:pPr lvl="1"/>
            <a:endParaRPr lang="en-GB" baseline="0" dirty="0" smtClean="0"/>
          </a:p>
          <a:p>
            <a:pPr marL="99001" lvl="1" indent="-93177"/>
            <a:r>
              <a:rPr lang="en-GB" dirty="0" smtClean="0"/>
              <a:t>Briefly discuss slide bullet points.</a:t>
            </a:r>
          </a:p>
          <a:p>
            <a:pPr marL="99001" lvl="1" indent="-93177">
              <a:buFont typeface="Arial" pitchFamily="34" charset="0"/>
              <a:buChar char="•"/>
            </a:pPr>
            <a:r>
              <a:rPr lang="en-GB" dirty="0"/>
              <a:t>R</a:t>
            </a:r>
            <a:r>
              <a:rPr lang="en-GB" baseline="0" dirty="0" smtClean="0"/>
              <a:t>eview how </a:t>
            </a:r>
            <a:r>
              <a:rPr lang="en-GB" dirty="0" smtClean="0"/>
              <a:t>the </a:t>
            </a:r>
            <a:r>
              <a:rPr lang="en-GB" baseline="0" dirty="0" smtClean="0"/>
              <a:t>examples meet the rules to be complete statements. </a:t>
            </a:r>
          </a:p>
          <a:p>
            <a:pPr marL="182861" lvl="1" indent="-83860">
              <a:buFont typeface="Courier New" pitchFamily="49" charset="0"/>
              <a:buChar char="o"/>
            </a:pPr>
            <a:r>
              <a:rPr lang="en-GB" baseline="0" dirty="0" smtClean="0"/>
              <a:t>These are not new examples</a:t>
            </a:r>
            <a:r>
              <a:rPr lang="en-GB" dirty="0"/>
              <a:t> </a:t>
            </a:r>
            <a:r>
              <a:rPr lang="en-GB" dirty="0" smtClean="0"/>
              <a:t>and are </a:t>
            </a:r>
            <a:r>
              <a:rPr lang="en-GB" baseline="0" dirty="0" smtClean="0"/>
              <a:t>shown</a:t>
            </a:r>
            <a:r>
              <a:rPr lang="en-GB" dirty="0" smtClean="0"/>
              <a:t> in the </a:t>
            </a:r>
            <a:r>
              <a:rPr lang="en-GB" baseline="0" dirty="0" smtClean="0"/>
              <a:t>context </a:t>
            </a:r>
            <a:r>
              <a:rPr lang="en-GB" dirty="0" smtClean="0"/>
              <a:t>of </a:t>
            </a:r>
            <a:r>
              <a:rPr lang="en-GB" baseline="0" dirty="0" smtClean="0"/>
              <a:t>statement</a:t>
            </a:r>
            <a:r>
              <a:rPr lang="en-GB" dirty="0"/>
              <a:t>s</a:t>
            </a:r>
            <a:r>
              <a:rPr lang="en-GB" baseline="0" dirty="0" smtClean="0"/>
              <a:t>.</a:t>
            </a:r>
          </a:p>
          <a:p>
            <a:endParaRPr lang="en-GB" dirty="0" smtClean="0"/>
          </a:p>
          <a:p>
            <a:r>
              <a:rPr lang="en-GB" b="1" dirty="0" smtClean="0"/>
              <a:t>Participant Notes:</a:t>
            </a:r>
          </a:p>
          <a:p>
            <a:pPr lvl="1"/>
            <a:r>
              <a:rPr lang="en-GB" dirty="0" smtClean="0"/>
              <a:t>Earlier in this module</a:t>
            </a:r>
            <a:r>
              <a:rPr lang="en-GB" baseline="0" dirty="0" smtClean="0"/>
              <a:t> you reviewed d</a:t>
            </a:r>
            <a:r>
              <a:rPr lang="en-GB" dirty="0" smtClean="0"/>
              <a:t>ata types, variables, expressions, and operators.</a:t>
            </a:r>
            <a:br>
              <a:rPr lang="en-GB" dirty="0" smtClean="0"/>
            </a:br>
            <a:r>
              <a:rPr lang="en-GB" dirty="0" smtClean="0"/>
              <a:t>Here we</a:t>
            </a:r>
            <a:r>
              <a:rPr lang="en-GB" baseline="0" dirty="0" smtClean="0"/>
              <a:t> p</a:t>
            </a:r>
            <a:r>
              <a:rPr lang="en-GB" dirty="0" smtClean="0"/>
              <a:t>ull these concepts together: </a:t>
            </a:r>
          </a:p>
          <a:p>
            <a:pPr marL="99001" lvl="1" indent="-116472">
              <a:buFont typeface="Arial" pitchFamily="34" charset="0"/>
              <a:buChar char="•"/>
            </a:pPr>
            <a:r>
              <a:rPr lang="en-GB" dirty="0" smtClean="0"/>
              <a:t>Just like a traffic intersection sign describes what to do to cross the street, Java statements tell the computer what actions the programmer wishes performed to complete the program’s tasks.</a:t>
            </a:r>
          </a:p>
          <a:p>
            <a:pPr marL="99001" lvl="1" indent="-116472">
              <a:buFont typeface="Arial" pitchFamily="34" charset="0"/>
              <a:buChar char="•"/>
              <a:defRPr/>
            </a:pPr>
            <a:r>
              <a:rPr lang="en-GB" dirty="0" smtClean="0"/>
              <a:t>The combination of variables and operators specify an action the computer is to perform.</a:t>
            </a:r>
          </a:p>
          <a:p>
            <a:pPr marL="99001" lvl="1" indent="-116472">
              <a:buFont typeface="Arial" pitchFamily="34" charset="0"/>
              <a:buChar char="•"/>
              <a:defRPr/>
            </a:pPr>
            <a:r>
              <a:rPr lang="en-GB" dirty="0" smtClean="0"/>
              <a:t>Each action to be performed must be described in a separate statement.</a:t>
            </a:r>
          </a:p>
          <a:p>
            <a:pPr marL="116472" indent="-116472">
              <a:defRPr/>
            </a:pPr>
            <a:endParaRPr lang="en-GB" dirty="0" smtClean="0"/>
          </a:p>
          <a:p>
            <a:pPr marL="116472" lvl="2" indent="-116472">
              <a:buNone/>
              <a:defRPr/>
            </a:pPr>
            <a:r>
              <a:rPr lang="en-US" dirty="0" smtClean="0"/>
              <a:t>Examples:</a:t>
            </a:r>
          </a:p>
          <a:p>
            <a:pPr marL="99001" lvl="1" indent="-93177">
              <a:buFont typeface="Arial" pitchFamily="34" charset="0"/>
              <a:buChar char="•"/>
            </a:pPr>
            <a:r>
              <a:rPr lang="en-GB" dirty="0" smtClean="0"/>
              <a:t>In the first two examples, integer variables (day and year) are assigned specific values. </a:t>
            </a:r>
          </a:p>
          <a:p>
            <a:pPr marL="99001" lvl="1" indent="-93177">
              <a:buFont typeface="Arial" pitchFamily="34" charset="0"/>
              <a:buChar char="•"/>
            </a:pPr>
            <a:r>
              <a:rPr lang="en-GB" dirty="0" smtClean="0"/>
              <a:t>The third example has a slightly different syntax as a reference variable assignment. </a:t>
            </a:r>
          </a:p>
          <a:p>
            <a:pPr lvl="1"/>
            <a:endParaRPr lang="en-GB" dirty="0" smtClean="0"/>
          </a:p>
          <a:p>
            <a:pPr lvl="1"/>
            <a:r>
              <a:rPr lang="en-GB" dirty="0" smtClean="0"/>
              <a:t>Assignments are one of the many actions statements that direct the computer to perform.</a:t>
            </a:r>
          </a:p>
          <a:p>
            <a:pPr lvl="1"/>
            <a:r>
              <a:rPr lang="en-GB" dirty="0" smtClean="0"/>
              <a:t>Look back at the examples seen earlier in this course to see how the examples meet the rules of statements. </a:t>
            </a:r>
          </a:p>
        </p:txBody>
      </p:sp>
      <p:sp>
        <p:nvSpPr>
          <p:cNvPr id="4" name="Slide Number Placeholder 3"/>
          <p:cNvSpPr>
            <a:spLocks noGrp="1"/>
          </p:cNvSpPr>
          <p:nvPr>
            <p:ph type="sldNum" sz="quarter" idx="10"/>
          </p:nvPr>
        </p:nvSpPr>
        <p:spPr/>
        <p:txBody>
          <a:bodyPr/>
          <a:lstStyle/>
          <a:p>
            <a:fld id="{27CE0CED-C9FC-4C42-8AD7-7E9A6B171AE0}" type="slidenum">
              <a:rPr lang="en-GB" smtClean="0"/>
              <a:pPr/>
              <a:t>59</a:t>
            </a:fld>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Header Placeholder 6"/>
          <p:cNvSpPr>
            <a:spLocks noGrp="1"/>
          </p:cNvSpPr>
          <p:nvPr>
            <p:ph type="hdr" sz="quarter" idx="13"/>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19955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marL="0" lvl="2" indent="0">
              <a:buNone/>
            </a:pPr>
            <a:r>
              <a:rPr lang="en-GB" dirty="0" smtClean="0"/>
              <a:t>Review the key points per the slide and participant notes.</a:t>
            </a:r>
            <a:endParaRPr lang="en-GB" b="1" dirty="0" smtClean="0"/>
          </a:p>
          <a:p>
            <a:pPr marL="184414" lvl="1" indent="-97060">
              <a:buFont typeface="Arial" pitchFamily="34" charset="0"/>
              <a:buChar char="•"/>
              <a:defRPr/>
            </a:pPr>
            <a:r>
              <a:rPr lang="en-US" dirty="0"/>
              <a:t>Type casting </a:t>
            </a:r>
            <a:r>
              <a:rPr lang="en-US" dirty="0" smtClean="0"/>
              <a:t>is covered </a:t>
            </a:r>
            <a:r>
              <a:rPr lang="en-US" dirty="0"/>
              <a:t>later in this </a:t>
            </a:r>
            <a:r>
              <a:rPr lang="en-US" dirty="0" smtClean="0"/>
              <a:t>module.</a:t>
            </a:r>
          </a:p>
          <a:p>
            <a:pPr marL="184414" lvl="1" indent="-97060" defTabSz="931774">
              <a:buFont typeface="Arial" pitchFamily="34" charset="0"/>
              <a:buChar char="•"/>
              <a:defRPr/>
            </a:pPr>
            <a:r>
              <a:rPr lang="en-US" dirty="0" smtClean="0"/>
              <a:t>Garbage collection is covered later in this course.</a:t>
            </a:r>
          </a:p>
          <a:p>
            <a:pPr marL="184414" lvl="1" indent="-97060">
              <a:buFont typeface="Arial" pitchFamily="34" charset="0"/>
              <a:buChar char="•"/>
              <a:defRPr/>
            </a:pPr>
            <a:r>
              <a:rPr lang="en-US" dirty="0" smtClean="0"/>
              <a:t>The Java object-oriented modules cover</a:t>
            </a:r>
            <a:r>
              <a:rPr lang="en-US" baseline="0" dirty="0" smtClean="0"/>
              <a:t> </a:t>
            </a:r>
            <a:r>
              <a:rPr lang="en-US" dirty="0" smtClean="0"/>
              <a:t>the subject of memory leaks in more detail.</a:t>
            </a:r>
          </a:p>
          <a:p>
            <a:pPr marL="184414" lvl="1" indent="-97060">
              <a:defRPr/>
            </a:pPr>
            <a:endParaRPr lang="en-GB" dirty="0" smtClean="0"/>
          </a:p>
          <a:p>
            <a:pPr lvl="1"/>
            <a:r>
              <a:rPr lang="en-GB" b="1" dirty="0" smtClean="0"/>
              <a:t>Participant Notes:</a:t>
            </a:r>
          </a:p>
          <a:p>
            <a:pPr lvl="1">
              <a:defRPr/>
            </a:pPr>
            <a:r>
              <a:rPr lang="en-US" dirty="0" smtClean="0"/>
              <a:t>The second key principle: Java is both a robust and a secure language. </a:t>
            </a:r>
          </a:p>
          <a:p>
            <a:pPr marL="184414" lvl="2" indent="-97060">
              <a:defRPr/>
            </a:pPr>
            <a:r>
              <a:rPr lang="en-US" dirty="0" smtClean="0"/>
              <a:t>Java is strongly typed—the type of variable must be explicitly stated before the variable can be used. </a:t>
            </a:r>
          </a:p>
          <a:p>
            <a:pPr marL="184414" lvl="2" indent="-97060">
              <a:defRPr/>
            </a:pPr>
            <a:r>
              <a:rPr lang="en-US" dirty="0" smtClean="0"/>
              <a:t>Java uses both compile-time checking</a:t>
            </a:r>
            <a:r>
              <a:rPr lang="en-US" baseline="0" dirty="0" smtClean="0"/>
              <a:t> and run-time checking to detect errors</a:t>
            </a:r>
            <a:r>
              <a:rPr lang="en-US" dirty="0" smtClean="0"/>
              <a:t>.</a:t>
            </a:r>
          </a:p>
          <a:p>
            <a:pPr marL="184414" lvl="2" indent="-97060">
              <a:defRPr/>
            </a:pPr>
            <a:r>
              <a:rPr lang="en-US" dirty="0" smtClean="0"/>
              <a:t>Java has built-in features, such as Garbage Collection, to make sure there is sufficient computer memory to run the program. </a:t>
            </a:r>
          </a:p>
          <a:p>
            <a:pPr marL="184414" lvl="2" indent="-97060">
              <a:defRPr/>
            </a:pPr>
            <a:r>
              <a:rPr lang="en-US" dirty="0" smtClean="0"/>
              <a:t>The built in features make Java programs easier to write and less prone to memory errors.</a:t>
            </a:r>
          </a:p>
          <a:p>
            <a:pPr marL="465887" lvl="2"/>
            <a:endParaRPr lang="en-GB" b="1" dirty="0" smtClean="0"/>
          </a:p>
          <a:p>
            <a:endParaRPr lang="en-US"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a:t>
            </a:fld>
            <a:endParaRPr lang="en-GB" dirty="0"/>
          </a:p>
        </p:txBody>
      </p:sp>
    </p:spTree>
    <p:extLst>
      <p:ext uri="{BB962C8B-B14F-4D97-AF65-F5344CB8AC3E}">
        <p14:creationId xmlns:p14="http://schemas.microsoft.com/office/powerpoint/2010/main" val="41268118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pPr lvl="1" defTabSz="931774">
              <a:defRPr/>
            </a:pPr>
            <a:r>
              <a:rPr lang="en-US" b="1" kern="1200" baseline="0" dirty="0" smtClean="0">
                <a:solidFill>
                  <a:schemeClr val="tx1"/>
                </a:solidFill>
                <a:latin typeface="Arial" pitchFamily="34" charset="0"/>
                <a:ea typeface="+mn-ea"/>
                <a:cs typeface="Arial" pitchFamily="34" charset="0"/>
              </a:rPr>
              <a:t>Faculty Notes:</a:t>
            </a:r>
          </a:p>
          <a:p>
            <a:pPr lvl="1" defTabSz="931774">
              <a:defRPr/>
            </a:pPr>
            <a:r>
              <a:rPr lang="en-US" b="0" dirty="0" smtClean="0"/>
              <a:t>Cover</a:t>
            </a:r>
            <a:r>
              <a:rPr lang="en-US" b="0" baseline="0" dirty="0" smtClean="0"/>
              <a:t> flow control as a general introduction per the slide points.</a:t>
            </a:r>
            <a:endParaRPr lang="en-GB" baseline="0" dirty="0" smtClean="0"/>
          </a:p>
          <a:p>
            <a:pPr marL="186355" lvl="1" indent="-93177">
              <a:buFont typeface="Arial" pitchFamily="34" charset="0"/>
              <a:buChar char="•"/>
            </a:pPr>
            <a:r>
              <a:rPr lang="en-US" dirty="0" smtClean="0"/>
              <a:t>Now </a:t>
            </a:r>
            <a:r>
              <a:rPr lang="en-US" dirty="0"/>
              <a:t>that </a:t>
            </a:r>
            <a:r>
              <a:rPr lang="en-US" dirty="0" smtClean="0"/>
              <a:t>key </a:t>
            </a:r>
            <a:r>
              <a:rPr lang="en-US" dirty="0"/>
              <a:t>words, data types, variables, operators, </a:t>
            </a:r>
            <a:r>
              <a:rPr lang="en-US" dirty="0" smtClean="0"/>
              <a:t>expressions, </a:t>
            </a:r>
            <a:r>
              <a:rPr lang="en-US" dirty="0"/>
              <a:t>and </a:t>
            </a:r>
            <a:r>
              <a:rPr lang="en-US" dirty="0" smtClean="0"/>
              <a:t>statements have been presented as individual concepts the following slides put </a:t>
            </a:r>
            <a:r>
              <a:rPr lang="en-US" dirty="0"/>
              <a:t>them together. </a:t>
            </a:r>
          </a:p>
          <a:p>
            <a:pPr>
              <a:buFont typeface="Arial" pitchFamily="34" charset="0"/>
              <a:buNone/>
            </a:pPr>
            <a:endParaRPr lang="en-GB" baseline="0" dirty="0" smtClean="0"/>
          </a:p>
          <a:p>
            <a:pPr lvl="1" defTabSz="931774">
              <a:defRPr/>
            </a:pPr>
            <a:r>
              <a:rPr lang="en-GB" b="1" dirty="0" smtClean="0"/>
              <a:t>Participant Notes: </a:t>
            </a:r>
          </a:p>
          <a:p>
            <a:pPr lvl="1" defTabSz="931774">
              <a:defRPr/>
            </a:pPr>
            <a:r>
              <a:rPr lang="en-US" dirty="0" smtClean="0"/>
              <a:t>Java and other programming languages provide the ability to make decisions.</a:t>
            </a:r>
            <a:endParaRPr lang="en-GB" dirty="0" smtClean="0"/>
          </a:p>
          <a:p>
            <a:pPr marL="186355" lvl="1" indent="-93177">
              <a:buFont typeface="Arial" pitchFamily="34" charset="0"/>
              <a:buChar char="•"/>
              <a:defRPr/>
            </a:pPr>
            <a:r>
              <a:rPr lang="en-US" dirty="0" smtClean="0"/>
              <a:t>Flow control allows FLEXIBILITY. </a:t>
            </a:r>
            <a:r>
              <a:rPr lang="en-US" dirty="0"/>
              <a:t>O</a:t>
            </a:r>
            <a:r>
              <a:rPr lang="en-US" dirty="0" smtClean="0"/>
              <a:t>ne set of code can have many possible outcomes.</a:t>
            </a:r>
          </a:p>
          <a:p>
            <a:pPr marL="186355" lvl="1" indent="-93177">
              <a:buFont typeface="Arial" pitchFamily="34" charset="0"/>
              <a:buChar char="•"/>
              <a:defRPr/>
            </a:pPr>
            <a:r>
              <a:rPr lang="en-US" dirty="0" smtClean="0"/>
              <a:t>Program execution CHANGES based on the CONDITIONS.</a:t>
            </a:r>
          </a:p>
          <a:p>
            <a:pPr marL="184414" lvl="1" indent="-97060" defTabSz="931774">
              <a:defRPr/>
            </a:pPr>
            <a:endParaRPr lang="en-GB" dirty="0" smtClean="0"/>
          </a:p>
          <a:p>
            <a:pPr marL="184414" lvl="1" indent="-97060" defTabSz="931774">
              <a:buFont typeface="Arial" pitchFamily="34" charset="0"/>
              <a:buChar char="•"/>
              <a:defRPr/>
            </a:pPr>
            <a:endParaRPr lang="en-GB" dirty="0" smtClean="0"/>
          </a:p>
          <a:p>
            <a:pPr marL="184414" lvl="1" indent="-97060">
              <a:buFont typeface="Arial" pitchFamily="34" charset="0"/>
              <a:buChar char="•"/>
              <a:defRPr/>
            </a:pPr>
            <a:endParaRPr lang="en-GB" baseline="0" dirty="0" smtClean="0"/>
          </a:p>
          <a:p>
            <a:pPr marL="184414" indent="-97060">
              <a:buFont typeface="Arial" pitchFamily="34" charset="0"/>
              <a:buChar char="•"/>
            </a:pPr>
            <a:endParaRPr lang="en-GB" dirty="0"/>
          </a:p>
          <a:p>
            <a:pPr marL="186355" lvl="1" indent="-93177" defTabSz="931774">
              <a:buFont typeface="Arial" pitchFamily="34" charset="0"/>
              <a:buChar char="•"/>
              <a:defRPr/>
            </a:pPr>
            <a:endParaRPr lang="en-US" dirty="0"/>
          </a:p>
          <a:p>
            <a:pPr marL="186355" lvl="1" indent="-93177" defTabSz="931774">
              <a:defRPr/>
            </a:pPr>
            <a:endParaRPr lang="en-US" sz="1100"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60</a:t>
            </a:fld>
            <a:endParaRPr lang="en-GB" dirty="0"/>
          </a:p>
        </p:txBody>
      </p:sp>
    </p:spTree>
    <p:extLst>
      <p:ext uri="{BB962C8B-B14F-4D97-AF65-F5344CB8AC3E}">
        <p14:creationId xmlns:p14="http://schemas.microsoft.com/office/powerpoint/2010/main" val="9994527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pPr>
              <a:defRPr/>
            </a:pPr>
            <a:r>
              <a:rPr lang="en-GB" b="0" dirty="0" smtClean="0"/>
              <a:t>Briefly introduce flow control using the analogy of locks and the flow of water.</a:t>
            </a:r>
          </a:p>
          <a:p>
            <a:pPr marL="0" defTabSz="931774">
              <a:defRPr/>
            </a:pPr>
            <a:r>
              <a:rPr lang="en-GB" b="0" dirty="0" smtClean="0"/>
              <a:t>Cover the key points per participant notes.</a:t>
            </a:r>
          </a:p>
          <a:p>
            <a:pPr marL="0" indent="0" defTabSz="931774">
              <a:defRPr/>
            </a:pPr>
            <a:endParaRPr lang="en-GB" b="1" dirty="0" smtClean="0"/>
          </a:p>
          <a:p>
            <a:r>
              <a:rPr lang="en-GB" b="1" dirty="0" smtClean="0"/>
              <a:t>Participant Notes:</a:t>
            </a:r>
          </a:p>
          <a:p>
            <a:pPr lvl="1">
              <a:defRPr/>
            </a:pPr>
            <a:r>
              <a:rPr lang="en-US" b="0" baseline="0" dirty="0" smtClean="0"/>
              <a:t>Just as our lives take different turns and twists depending on the day and the conditions, programmers need the ability to tell computers how to make decisions to react to possibly changing conditions. </a:t>
            </a:r>
          </a:p>
          <a:p>
            <a:pPr lvl="1">
              <a:defRPr/>
            </a:pPr>
            <a:r>
              <a:rPr lang="en-US" dirty="0" smtClean="0"/>
              <a:t>A program’s flow refers to the order in which statements are executed. </a:t>
            </a:r>
          </a:p>
          <a:p>
            <a:pPr lvl="1">
              <a:defRPr/>
            </a:pPr>
            <a:r>
              <a:rPr lang="en-GB" dirty="0" smtClean="0"/>
              <a:t>Flow control keywords provide tools to adjust the program flow as the locks on the river control the water flow.</a:t>
            </a:r>
          </a:p>
          <a:p>
            <a:pPr marL="184414" lvl="1" indent="-97060">
              <a:buFont typeface="Arial" pitchFamily="34" charset="0"/>
              <a:buChar char="•"/>
              <a:defRPr/>
            </a:pPr>
            <a:endParaRPr lang="en-GB" dirty="0" smtClean="0"/>
          </a:p>
          <a:p>
            <a:pPr marL="184414" lvl="1" indent="-97060">
              <a:buFont typeface="Arial" pitchFamily="34" charset="0"/>
              <a:buChar char="•"/>
              <a:defRPr/>
            </a:pPr>
            <a:endParaRPr lang="en-GB" kern="1200" baseline="0" dirty="0" smtClean="0">
              <a:solidFill>
                <a:schemeClr val="tx1"/>
              </a:solidFill>
              <a:latin typeface="+mn-lt"/>
              <a:ea typeface="+mn-ea"/>
              <a:cs typeface="+mn-cs"/>
            </a:endParaRPr>
          </a:p>
          <a:p>
            <a:endParaRPr lang="en-GB"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61</a:t>
            </a:fld>
            <a:endParaRPr lang="en-GB" dirty="0"/>
          </a:p>
        </p:txBody>
      </p:sp>
    </p:spTree>
    <p:extLst>
      <p:ext uri="{BB962C8B-B14F-4D97-AF65-F5344CB8AC3E}">
        <p14:creationId xmlns:p14="http://schemas.microsoft.com/office/powerpoint/2010/main" val="7352977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87045" name="Rectangle 12"/>
          <p:cNvSpPr>
            <a:spLocks noGrp="1" noChangeArrowheads="1"/>
          </p:cNvSpPr>
          <p:nvPr>
            <p:ph type="sldNum" sz="quarter" idx="5"/>
          </p:nvPr>
        </p:nvSpPr>
        <p:spPr>
          <a:noFill/>
        </p:spPr>
        <p:txBody>
          <a:bodyPr/>
          <a:lstStyle/>
          <a:p>
            <a:fld id="{BB8D8988-55B4-47E3-A812-817508DF17A5}" type="slidenum">
              <a:rPr lang="en-US" smtClean="0">
                <a:latin typeface="Arial" pitchFamily="34" charset="0"/>
              </a:rPr>
              <a:pPr/>
              <a:t>62</a:t>
            </a:fld>
            <a:endParaRPr lang="en-US" dirty="0" smtClean="0">
              <a:latin typeface="Arial" pitchFamily="34" charset="0"/>
            </a:endParaRPr>
          </a:p>
        </p:txBody>
      </p:sp>
      <p:sp>
        <p:nvSpPr>
          <p:cNvPr id="87046" name="Rectangle 4"/>
          <p:cNvSpPr>
            <a:spLocks noGrp="1" noRot="1" noChangeAspect="1" noChangeArrowheads="1" noTextEdit="1"/>
          </p:cNvSpPr>
          <p:nvPr>
            <p:ph type="sldImg"/>
          </p:nvPr>
        </p:nvSpPr>
        <p:spPr>
          <a:ln/>
        </p:spPr>
      </p:sp>
      <p:sp>
        <p:nvSpPr>
          <p:cNvPr id="87047" name="Rectangle 5"/>
          <p:cNvSpPr>
            <a:spLocks noGrp="1" noChangeArrowheads="1"/>
          </p:cNvSpPr>
          <p:nvPr>
            <p:ph type="body" idx="1"/>
          </p:nvPr>
        </p:nvSpPr>
        <p:spPr>
          <a:xfrm>
            <a:off x="701040" y="4415790"/>
            <a:ext cx="5608320" cy="4183380"/>
          </a:xfrm>
          <a:prstGeom prst="rect">
            <a:avLst/>
          </a:prstGeom>
          <a:noFill/>
          <a:ln w="9525"/>
        </p:spPr>
        <p:txBody>
          <a:bodyPr>
            <a:normAutofit/>
          </a:bodyPr>
          <a:lstStyle/>
          <a:p>
            <a:pPr marL="0" indent="0" defTabSz="931774">
              <a:defRPr/>
            </a:pPr>
            <a:r>
              <a:rPr lang="en-GB" b="1" dirty="0" smtClean="0"/>
              <a:t>Faculty Notes: </a:t>
            </a:r>
            <a:endParaRPr lang="en-GB" b="1" dirty="0" smtClean="0">
              <a:solidFill>
                <a:srgbClr val="FF0000"/>
              </a:solidFill>
            </a:endParaRPr>
          </a:p>
          <a:p>
            <a:pPr lvl="1"/>
            <a:r>
              <a:rPr lang="en-GB" kern="1200" baseline="0" dirty="0" smtClean="0">
                <a:solidFill>
                  <a:schemeClr val="tx1"/>
                </a:solidFill>
                <a:latin typeface="Arial" pitchFamily="34" charset="0"/>
                <a:ea typeface="+mn-ea"/>
                <a:cs typeface="Arial" pitchFamily="34" charset="0"/>
              </a:rPr>
              <a:t>Briefly</a:t>
            </a:r>
            <a:r>
              <a:rPr lang="en-GB" kern="1200" dirty="0" smtClean="0">
                <a:solidFill>
                  <a:schemeClr val="tx1"/>
                </a:solidFill>
                <a:latin typeface="Arial" pitchFamily="34" charset="0"/>
                <a:ea typeface="+mn-ea"/>
                <a:cs typeface="Arial" pitchFamily="34" charset="0"/>
              </a:rPr>
              <a:t> introduce the </a:t>
            </a:r>
            <a:r>
              <a:rPr lang="en-GB" dirty="0" smtClean="0"/>
              <a:t>flow control keywords.</a:t>
            </a:r>
          </a:p>
          <a:p>
            <a:pPr lvl="1"/>
            <a:r>
              <a:rPr lang="en-GB" dirty="0"/>
              <a:t>The more commonly used keywords are covered in this section of the module. </a:t>
            </a:r>
          </a:p>
          <a:p>
            <a:pPr lvl="1"/>
            <a:r>
              <a:rPr lang="en-GB" dirty="0" smtClean="0"/>
              <a:t>Do </a:t>
            </a:r>
            <a:r>
              <a:rPr lang="en-GB" dirty="0"/>
              <a:t>not explain those not covered in this module.</a:t>
            </a:r>
          </a:p>
          <a:p>
            <a:pPr marL="186355" lvl="1" indent="-93177">
              <a:buFont typeface="Arial" pitchFamily="34" charset="0"/>
              <a:buChar char="•"/>
            </a:pPr>
            <a:r>
              <a:rPr lang="en-GB" dirty="0"/>
              <a:t>The full list is included to provide exposure to the terms. </a:t>
            </a:r>
            <a:endParaRPr lang="en-GB" kern="1200" baseline="0" dirty="0" smtClean="0">
              <a:solidFill>
                <a:schemeClr val="tx1"/>
              </a:solidFill>
              <a:latin typeface="Arial" pitchFamily="34" charset="0"/>
              <a:ea typeface="+mn-ea"/>
              <a:cs typeface="Arial" pitchFamily="34" charset="0"/>
            </a:endParaRPr>
          </a:p>
          <a:p>
            <a:pPr marL="186355" lvl="1" indent="-93177">
              <a:buFont typeface="Arial" pitchFamily="34" charset="0"/>
              <a:buChar char="•"/>
            </a:pPr>
            <a:r>
              <a:rPr lang="en-GB" kern="1200" baseline="0" dirty="0" smtClean="0">
                <a:solidFill>
                  <a:schemeClr val="tx1"/>
                </a:solidFill>
                <a:latin typeface="Arial" pitchFamily="34" charset="0"/>
                <a:ea typeface="+mn-ea"/>
                <a:cs typeface="Arial" pitchFamily="34" charset="0"/>
              </a:rPr>
              <a:t>The flow control keywords listed here are from the original keyword list (seen earlier).</a:t>
            </a:r>
          </a:p>
          <a:p>
            <a:endParaRPr lang="en-GB" dirty="0" smtClean="0"/>
          </a:p>
          <a:p>
            <a:r>
              <a:rPr lang="en-GB" b="1" dirty="0" smtClean="0"/>
              <a:t>Participant Notes:</a:t>
            </a:r>
          </a:p>
          <a:p>
            <a:pPr lvl="1">
              <a:defRPr/>
            </a:pPr>
            <a:r>
              <a:rPr lang="en-US" dirty="0" smtClean="0"/>
              <a:t>Keywords are provided by Java to support programmers in doing flow control within their code.</a:t>
            </a:r>
            <a:endParaRPr lang="en-GB" dirty="0" smtClean="0"/>
          </a:p>
          <a:p>
            <a:pPr lvl="1"/>
            <a:r>
              <a:rPr lang="en-GB" dirty="0" smtClean="0"/>
              <a:t>The next section of this module looks at common control flow types and the associated keywords.</a:t>
            </a:r>
            <a:endParaRPr lang="en-US" baseline="0" dirty="0" smtClean="0">
              <a:latin typeface="Arial" pitchFamily="34" charset="0"/>
            </a:endParaRPr>
          </a:p>
          <a:p>
            <a:endParaRPr lang="en-US" dirty="0" smtClean="0"/>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1474813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r>
              <a:rPr lang="en-GB" b="0" dirty="0" smtClean="0"/>
              <a:t>Briefly review the key points per the slide and participant notes.</a:t>
            </a:r>
          </a:p>
          <a:p>
            <a:endParaRPr lang="en-GB" dirty="0" smtClean="0"/>
          </a:p>
          <a:p>
            <a:r>
              <a:rPr lang="en-GB" b="1" dirty="0" smtClean="0"/>
              <a:t>Participant Notes:</a:t>
            </a:r>
          </a:p>
          <a:p>
            <a:pPr lvl="1"/>
            <a:r>
              <a:rPr lang="en-GB" dirty="0" smtClean="0"/>
              <a:t>There are many situations in life in which tasks are performed in a particular order such as making a pot of coffee / tea or getting dressed for work.</a:t>
            </a:r>
            <a:endParaRPr lang="en-GB" b="1" dirty="0" smtClean="0"/>
          </a:p>
          <a:p>
            <a:pPr lvl="1"/>
            <a:r>
              <a:rPr lang="en-GB" dirty="0" smtClean="0"/>
              <a:t>These are examples of sequential execution.</a:t>
            </a:r>
          </a:p>
          <a:p>
            <a:pPr lvl="2"/>
            <a:r>
              <a:rPr lang="en-GB" b="0" kern="1200" baseline="0" dirty="0" smtClean="0">
                <a:solidFill>
                  <a:schemeClr val="tx1"/>
                </a:solidFill>
                <a:latin typeface="Arial" pitchFamily="34" charset="0"/>
                <a:ea typeface="+mn-ea"/>
                <a:cs typeface="Arial" pitchFamily="34" charset="0"/>
              </a:rPr>
              <a:t>Sequential execution means the computer runs the statements in the order they appear in the program.</a:t>
            </a:r>
          </a:p>
          <a:p>
            <a:pPr lvl="2"/>
            <a:r>
              <a:rPr lang="en-GB" dirty="0" smtClean="0"/>
              <a:t>Sequential execution is the simplest form of flow control. </a:t>
            </a:r>
          </a:p>
          <a:p>
            <a:pPr marL="270214" indent="-83860">
              <a:buFont typeface="Courier New" pitchFamily="49" charset="0"/>
              <a:buChar char="o"/>
            </a:pPr>
            <a:r>
              <a:rPr lang="en-GB" b="0" dirty="0"/>
              <a:t>This is the default flow of a program: Given no other instructions, start at the first statement and execute the statements in order until you get to the last one.</a:t>
            </a:r>
            <a:r>
              <a:rPr lang="en-GB" dirty="0" smtClean="0"/>
              <a:t> </a:t>
            </a:r>
          </a:p>
          <a:p>
            <a:pPr marL="0" indent="-97060" defTabSz="931774">
              <a:defRPr/>
            </a:pPr>
            <a:endParaRPr lang="en-GB" b="0"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63</a:t>
            </a:fld>
            <a:endParaRPr lang="en-GB" dirty="0"/>
          </a:p>
        </p:txBody>
      </p:sp>
    </p:spTree>
    <p:extLst>
      <p:ext uri="{BB962C8B-B14F-4D97-AF65-F5344CB8AC3E}">
        <p14:creationId xmlns:p14="http://schemas.microsoft.com/office/powerpoint/2010/main" val="39266181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endParaRPr lang="en-GB" b="1" dirty="0" smtClean="0">
              <a:solidFill>
                <a:srgbClr val="FF0000"/>
              </a:solidFill>
            </a:endParaRPr>
          </a:p>
          <a:p>
            <a:pPr marL="0" indent="0"/>
            <a:r>
              <a:rPr lang="en-GB" b="0" dirty="0" smtClean="0"/>
              <a:t>Briefly review the key points per the slide and participant notes as the transition into conditional execution.</a:t>
            </a:r>
          </a:p>
          <a:p>
            <a:pPr marL="186355" lvl="1" indent="-93177">
              <a:buFont typeface="Arial" pitchFamily="34" charset="0"/>
              <a:buChar char="•"/>
            </a:pPr>
            <a:r>
              <a:rPr lang="en-GB" dirty="0"/>
              <a:t>More detail on each type of branching </a:t>
            </a:r>
            <a:r>
              <a:rPr lang="en-GB" dirty="0" smtClean="0"/>
              <a:t>statement </a:t>
            </a:r>
            <a:r>
              <a:rPr lang="en-GB" dirty="0"/>
              <a:t>is seen on the following slides.</a:t>
            </a:r>
          </a:p>
          <a:p>
            <a:pPr lvl="1"/>
            <a:endParaRPr lang="en-GB" dirty="0" smtClean="0"/>
          </a:p>
          <a:p>
            <a:pPr lvl="1"/>
            <a:r>
              <a:rPr lang="en-GB" b="1" dirty="0" smtClean="0"/>
              <a:t>Participant Notes:</a:t>
            </a:r>
          </a:p>
          <a:p>
            <a:pPr lvl="1"/>
            <a:r>
              <a:rPr lang="en-GB" dirty="0" smtClean="0"/>
              <a:t>How well does sequential execution work for situations such as congestion on one’s normal route to work (traffic, train breakdown), etc?</a:t>
            </a:r>
          </a:p>
          <a:p>
            <a:pPr lvl="1"/>
            <a:endParaRPr lang="en-GB" dirty="0" smtClean="0"/>
          </a:p>
          <a:p>
            <a:pPr lvl="1"/>
            <a:r>
              <a:rPr lang="en-GB" dirty="0" smtClean="0"/>
              <a:t>These sorts of situations can cause a chang</a:t>
            </a:r>
            <a:r>
              <a:rPr lang="en-GB" baseline="0" dirty="0" smtClean="0"/>
              <a:t>e in your </a:t>
            </a:r>
            <a:r>
              <a:rPr lang="en-GB" dirty="0" smtClean="0"/>
              <a:t>original plans based on a “what if” condition. The same happens in computer programs. </a:t>
            </a:r>
          </a:p>
          <a:p>
            <a:pPr marL="186355" lvl="1" indent="-93177">
              <a:buFont typeface="Arial" pitchFamily="34" charset="0"/>
              <a:buChar char="•"/>
            </a:pPr>
            <a:r>
              <a:rPr lang="en-GB" dirty="0" smtClean="0"/>
              <a:t>The difference is that computers cannot change the way the program is executed using instinct or human understanding. </a:t>
            </a:r>
          </a:p>
          <a:p>
            <a:pPr marL="186355" lvl="1" indent="-93177">
              <a:buFont typeface="Arial" pitchFamily="34" charset="0"/>
              <a:buChar char="•"/>
            </a:pPr>
            <a:r>
              <a:rPr lang="en-GB" dirty="0" smtClean="0"/>
              <a:t>Programmers look at the most likely possible conditions and the desired behavior for each condition.</a:t>
            </a:r>
          </a:p>
          <a:p>
            <a:pPr marL="186355" lvl="1" indent="-93177">
              <a:buFont typeface="Arial" pitchFamily="34" charset="0"/>
              <a:buChar char="•"/>
            </a:pPr>
            <a:r>
              <a:rPr lang="en-GB" dirty="0" smtClean="0"/>
              <a:t>Program statements list the possible decisions that need to be made and the choice to make if the condition occurs. </a:t>
            </a:r>
          </a:p>
          <a:p>
            <a:pPr marL="186355" lvl="1" indent="-93177">
              <a:buFont typeface="Arial" pitchFamily="34" charset="0"/>
              <a:buChar char="•"/>
            </a:pPr>
            <a:r>
              <a:rPr lang="en-GB" dirty="0" smtClean="0"/>
              <a:t>These are called branching statements. </a:t>
            </a:r>
          </a:p>
          <a:p>
            <a:pPr marL="270214" lvl="1" indent="-83860">
              <a:buFont typeface="Courier New" pitchFamily="49" charset="0"/>
              <a:buChar char="o"/>
            </a:pPr>
            <a:r>
              <a:rPr lang="en-GB" dirty="0" smtClean="0"/>
              <a:t>The program branches (goes to) a particular set of statements based on the decision.</a:t>
            </a:r>
          </a:p>
          <a:p>
            <a:pPr marL="270214" lvl="1" indent="-83860">
              <a:buFont typeface="Courier New" pitchFamily="49" charset="0"/>
              <a:buChar char="o"/>
            </a:pPr>
            <a:r>
              <a:rPr lang="en-GB" dirty="0" smtClean="0"/>
              <a:t>Java provides two types of branching statements to deal with the “what if” scenarios. </a:t>
            </a:r>
          </a:p>
          <a:p>
            <a:pPr marL="524123" lvl="1" defTabSz="931774"/>
            <a:r>
              <a:rPr lang="en-GB" dirty="0"/>
              <a:t>if-else</a:t>
            </a:r>
          </a:p>
          <a:p>
            <a:pPr marL="524123" lvl="1" defTabSz="931774"/>
            <a:r>
              <a:rPr lang="en-GB" dirty="0"/>
              <a:t>switch-case</a:t>
            </a:r>
          </a:p>
          <a:p>
            <a:pPr marL="184414" indent="-97060"/>
            <a:endParaRPr lang="en-GB" baseline="0" dirty="0" smtClean="0"/>
          </a:p>
          <a:p>
            <a:endParaRPr lang="en-GB" dirty="0" smtClean="0"/>
          </a:p>
          <a:p>
            <a:endParaRPr lang="en-GB"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64</a:t>
            </a:fld>
            <a:endParaRPr lang="en-GB" dirty="0"/>
          </a:p>
        </p:txBody>
      </p:sp>
    </p:spTree>
    <p:extLst>
      <p:ext uri="{BB962C8B-B14F-4D97-AF65-F5344CB8AC3E}">
        <p14:creationId xmlns:p14="http://schemas.microsoft.com/office/powerpoint/2010/main" val="31331410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endParaRPr lang="en-GB" b="1" dirty="0" smtClean="0">
              <a:solidFill>
                <a:srgbClr val="FF0000"/>
              </a:solidFill>
            </a:endParaRPr>
          </a:p>
          <a:p>
            <a:pPr marL="0" indent="0"/>
            <a:r>
              <a:rPr lang="en-GB" b="0" dirty="0" smtClean="0"/>
              <a:t>Briefly review the key points per the slide and participant notes.</a:t>
            </a:r>
          </a:p>
          <a:p>
            <a:pPr lvl="1">
              <a:buNone/>
            </a:pPr>
            <a:endParaRPr lang="en-GB" dirty="0" smtClean="0"/>
          </a:p>
          <a:p>
            <a:pPr lvl="1"/>
            <a:r>
              <a:rPr lang="en-GB" b="1" dirty="0" smtClean="0"/>
              <a:t>Participant Notes:</a:t>
            </a:r>
            <a:endParaRPr lang="en-US" dirty="0" smtClean="0"/>
          </a:p>
          <a:p>
            <a:pPr lvl="1"/>
            <a:r>
              <a:rPr lang="en-US" dirty="0" smtClean="0"/>
              <a:t>Just as a driver uses the signpost to make a decision on which road to take based on the desired destination, the programmer uses the if-else statement to tell the computer which branch of code to run based on a condition.</a:t>
            </a:r>
          </a:p>
          <a:p>
            <a:pPr lvl="1"/>
            <a:r>
              <a:rPr lang="en-GB" dirty="0" smtClean="0"/>
              <a:t>Program</a:t>
            </a:r>
            <a:r>
              <a:rPr lang="en-GB" baseline="0" dirty="0" smtClean="0"/>
              <a:t> code execution is based on the truth of the if condition. </a:t>
            </a:r>
          </a:p>
          <a:p>
            <a:pPr lvl="1"/>
            <a:r>
              <a:rPr lang="en-GB" dirty="0" smtClean="0"/>
              <a:t>Conditions are typically boolean expressions such as those seen earlier in this module.</a:t>
            </a:r>
          </a:p>
          <a:p>
            <a:pPr marL="186355" lvl="1" indent="-93177">
              <a:buFont typeface="Arial" pitchFamily="34" charset="0"/>
              <a:buChar char="•"/>
            </a:pPr>
            <a:r>
              <a:rPr lang="en-GB" dirty="0" smtClean="0"/>
              <a:t>If</a:t>
            </a:r>
            <a:r>
              <a:rPr lang="en-GB" baseline="0" dirty="0" smtClean="0"/>
              <a:t> </a:t>
            </a:r>
            <a:r>
              <a:rPr lang="en-GB" dirty="0" smtClean="0"/>
              <a:t>the condition</a:t>
            </a:r>
            <a:r>
              <a:rPr lang="en-GB" baseline="0" dirty="0" smtClean="0"/>
              <a:t> (boolean expression) is true, take the first road – i.e., execute the first set of statements.</a:t>
            </a:r>
          </a:p>
          <a:p>
            <a:pPr marL="186355" lvl="1" indent="-93177">
              <a:buFont typeface="Arial" pitchFamily="34" charset="0"/>
              <a:buChar char="•"/>
            </a:pPr>
            <a:r>
              <a:rPr lang="en-GB" baseline="0" dirty="0" smtClean="0"/>
              <a:t>If the condition is not true (else), take the alternate road – i.e., execute the second set of statements.</a:t>
            </a:r>
          </a:p>
          <a:p>
            <a:pPr lvl="1"/>
            <a:r>
              <a:rPr lang="en-GB" dirty="0" smtClean="0"/>
              <a:t>Nested if statements refer to the use of an if-else as the statement to be executed as the result of the condition.</a:t>
            </a:r>
          </a:p>
          <a:p>
            <a:pPr marL="186355" lvl="1" indent="-93177">
              <a:buFont typeface="Arial" pitchFamily="34" charset="0"/>
              <a:buChar char="•"/>
            </a:pPr>
            <a:r>
              <a:rPr lang="en-US" dirty="0" smtClean="0"/>
              <a:t>Example: </a:t>
            </a:r>
            <a:r>
              <a:rPr lang="en-US" u="sng" dirty="0" smtClean="0"/>
              <a:t>If</a:t>
            </a:r>
            <a:r>
              <a:rPr lang="en-US" dirty="0" smtClean="0"/>
              <a:t> it is snowing, wear a winter coat </a:t>
            </a:r>
            <a:r>
              <a:rPr lang="en-US" u="sng" dirty="0" smtClean="0"/>
              <a:t>else</a:t>
            </a:r>
          </a:p>
          <a:p>
            <a:pPr lvl="3" indent="-83860"/>
            <a:r>
              <a:rPr lang="en-US" dirty="0" smtClean="0"/>
              <a:t> (</a:t>
            </a:r>
            <a:r>
              <a:rPr lang="en-US" u="sng" dirty="0" smtClean="0"/>
              <a:t>If</a:t>
            </a:r>
            <a:r>
              <a:rPr lang="en-US" dirty="0" smtClean="0"/>
              <a:t> it is raining, wear a waterproof coat</a:t>
            </a:r>
          </a:p>
          <a:p>
            <a:pPr marL="363392" lvl="4" indent="-83860">
              <a:buFont typeface="Arial" pitchFamily="34" charset="0"/>
              <a:buChar char="•"/>
            </a:pPr>
            <a:r>
              <a:rPr lang="en-US" u="sng" dirty="0" smtClean="0"/>
              <a:t>else</a:t>
            </a:r>
            <a:r>
              <a:rPr lang="en-US" dirty="0" smtClean="0"/>
              <a:t> wear a light weight jacket)</a:t>
            </a:r>
          </a:p>
          <a:p>
            <a:pPr lvl="1"/>
            <a:r>
              <a:rPr lang="en-US" dirty="0" smtClean="0"/>
              <a:t>Nested if statements allow the programmer / program to evaluate multiple conditions and set up dependencies.</a:t>
            </a:r>
          </a:p>
          <a:p>
            <a:pPr lvl="1"/>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65</a:t>
            </a:fld>
            <a:endParaRPr lang="en-GB" dirty="0"/>
          </a:p>
        </p:txBody>
      </p:sp>
      <p:sp>
        <p:nvSpPr>
          <p:cNvPr id="7" name="Slide Image Placeholder 6"/>
          <p:cNvSpPr>
            <a:spLocks noGrp="1" noRot="1" noChangeAspect="1"/>
          </p:cNvSpPr>
          <p:nvPr>
            <p:ph type="sldImg"/>
          </p:nvPr>
        </p:nvSpPr>
        <p:spPr/>
      </p:sp>
      <p:sp>
        <p:nvSpPr>
          <p:cNvPr id="6" name="Footer Placeholder 23"/>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9" name="Header Placeholder 24"/>
          <p:cNvSpPr>
            <a:spLocks noGrp="1"/>
          </p:cNvSpPr>
          <p:nvPr>
            <p:ph type="hdr" sz="quarter"/>
          </p:nvPr>
        </p:nvSpPr>
        <p:spPr>
          <a:xfrm>
            <a:off x="-1" y="0"/>
            <a:ext cx="5539083" cy="464820"/>
          </a:xfrm>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7729320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indent="0" defTabSz="931774">
              <a:defRPr/>
            </a:pPr>
            <a:r>
              <a:rPr lang="en-US" b="0" dirty="0" smtClean="0"/>
              <a:t>The </a:t>
            </a:r>
            <a:r>
              <a:rPr lang="en-US" b="0" dirty="0"/>
              <a:t>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87354" indent="-87354" defTabSz="931774">
              <a:defRPr/>
            </a:pPr>
            <a:endParaRPr lang="en-GB" b="1" dirty="0" smtClean="0"/>
          </a:p>
          <a:p>
            <a:pPr marL="0" indent="0"/>
            <a:r>
              <a:rPr lang="en-GB" dirty="0" smtClean="0"/>
              <a:t>Demonstrate how to control</a:t>
            </a:r>
            <a:r>
              <a:rPr lang="en-GB" baseline="0" dirty="0" smtClean="0"/>
              <a:t> the flow of a program using the If-Else branching construct.</a:t>
            </a:r>
            <a:endParaRPr lang="en-GB" dirty="0" smtClean="0"/>
          </a:p>
          <a:p>
            <a:pPr marL="342900" lvl="0" indent="-342900">
              <a:buFont typeface="+mj-lt"/>
              <a:buAutoNum type="arabicPeriod"/>
            </a:pPr>
            <a:r>
              <a:rPr lang="en-US" b="0" dirty="0" smtClean="0">
                <a:latin typeface="Arial" pitchFamily="34" charset="0"/>
                <a:cs typeface="Arial" pitchFamily="34" charset="0"/>
              </a:rPr>
              <a:t>Open CityTour_Demo.java.</a:t>
            </a:r>
          </a:p>
          <a:p>
            <a:pPr marL="342900" lvl="0" indent="-342900">
              <a:buFont typeface="+mj-lt"/>
              <a:buAutoNum type="arabicPeriod"/>
            </a:pPr>
            <a:r>
              <a:rPr lang="en-US" b="0" dirty="0" smtClean="0"/>
              <a:t>Complete </a:t>
            </a:r>
            <a:r>
              <a:rPr lang="en-US" b="0" dirty="0"/>
              <a:t>the </a:t>
            </a:r>
            <a:r>
              <a:rPr lang="en-US" dirty="0"/>
              <a:t>See It 4 </a:t>
            </a:r>
            <a:r>
              <a:rPr lang="en-US" b="0" dirty="0"/>
              <a:t>TODOs to </a:t>
            </a:r>
          </a:p>
          <a:p>
            <a:pPr marL="314325" lvl="2" indent="-228600">
              <a:buFont typeface="+mj-lt"/>
              <a:buAutoNum type="alphaLcParenR"/>
            </a:pPr>
            <a:r>
              <a:rPr lang="en-US" b="0" dirty="0"/>
              <a:t>Declare a new Boolean variable for the time of travel. Initialize as true.</a:t>
            </a:r>
          </a:p>
          <a:p>
            <a:pPr marL="323850" lvl="2" indent="-228600">
              <a:buFont typeface="+mj-lt"/>
              <a:buAutoNum type="alphaLcParenR"/>
            </a:pPr>
            <a:r>
              <a:rPr lang="en-US" b="0" dirty="0"/>
              <a:t>Use an If-Else statement to determine if travel is for a week day or weekend.</a:t>
            </a:r>
          </a:p>
          <a:p>
            <a:pPr marL="411480"/>
            <a:r>
              <a:rPr lang="en-US" b="0" dirty="0"/>
              <a:t>Display messages for the If / Else similar to the following:</a:t>
            </a:r>
          </a:p>
          <a:p>
            <a:pPr marL="411480"/>
            <a:r>
              <a:rPr lang="en-US" b="0" dirty="0"/>
              <a:t>"Traveling on week day, no extra charge applicable"	</a:t>
            </a:r>
          </a:p>
          <a:p>
            <a:pPr marL="411480"/>
            <a:r>
              <a:rPr lang="en-US" b="0" dirty="0"/>
              <a:t>"Traveling on weekend, extra weekend charge applicable on each ticket“</a:t>
            </a:r>
          </a:p>
          <a:p>
            <a:pPr marL="559064" lvl="5"/>
            <a:endParaRPr lang="en-GB" b="1" dirty="0" smtClean="0"/>
          </a:p>
          <a:p>
            <a:pPr lvl="1"/>
            <a:r>
              <a:rPr lang="en-GB" b="1" dirty="0" smtClean="0"/>
              <a:t>Participant Notes:</a:t>
            </a:r>
          </a:p>
          <a:p>
            <a:pPr lvl="1" defTabSz="931774">
              <a:defRPr/>
            </a:pPr>
            <a:r>
              <a:rPr lang="en-US" dirty="0"/>
              <a:t>Pay attention as your faculty member uses the If-Else statement to control the program flow. You will be asked to modify your program to use the if-else statement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6273986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39" y="4415790"/>
            <a:ext cx="5718812" cy="4183380"/>
          </a:xfrm>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lvl="1"/>
            <a:endParaRPr lang="en-GB" b="1" dirty="0" smtClean="0"/>
          </a:p>
          <a:p>
            <a:pPr lvl="1"/>
            <a:r>
              <a:rPr lang="en-GB" b="1" dirty="0" smtClean="0"/>
              <a:t>Participant Notes:</a:t>
            </a:r>
          </a:p>
          <a:p>
            <a:pPr lvl="1" defTabSz="931774">
              <a:defRPr/>
            </a:pPr>
            <a:r>
              <a:rPr lang="en-US" b="1" dirty="0"/>
              <a:t>Control the flow of a program using If-Else.</a:t>
            </a:r>
          </a:p>
          <a:p>
            <a:pPr marL="342900" lvl="0" indent="-342900">
              <a:buFont typeface="+mj-lt"/>
              <a:buAutoNum type="arabicPeriod"/>
            </a:pPr>
            <a:r>
              <a:rPr lang="en-US" b="0" dirty="0"/>
              <a:t>Open </a:t>
            </a:r>
            <a:r>
              <a:rPr lang="en-US" b="0" dirty="0" smtClean="0"/>
              <a:t>CodingtonEventPass_TryIt.java</a:t>
            </a:r>
            <a:r>
              <a:rPr lang="en-US" b="0" dirty="0"/>
              <a:t>.</a:t>
            </a:r>
          </a:p>
          <a:p>
            <a:pPr marL="342900" lvl="0" indent="-342900">
              <a:buFont typeface="+mj-lt"/>
              <a:buAutoNum type="arabicPeriod"/>
            </a:pPr>
            <a:r>
              <a:rPr lang="en-US" b="0" dirty="0"/>
              <a:t>Complete </a:t>
            </a:r>
            <a:r>
              <a:rPr lang="en-US" dirty="0" smtClean="0"/>
              <a:t>Try It 4 </a:t>
            </a:r>
            <a:r>
              <a:rPr lang="en-US" b="0" dirty="0" smtClean="0"/>
              <a:t>TODOs to</a:t>
            </a:r>
            <a:r>
              <a:rPr lang="en-US" b="0" dirty="0"/>
              <a:t>:</a:t>
            </a:r>
          </a:p>
          <a:p>
            <a:pPr marL="438150" lvl="2" indent="-342900">
              <a:buFont typeface="+mj-lt"/>
              <a:buAutoNum type="alphaLcParenR"/>
            </a:pPr>
            <a:r>
              <a:rPr lang="en-US" b="0" dirty="0"/>
              <a:t>Declare and initialize a new boolean variable for travel type (for the If-Else statement).</a:t>
            </a:r>
          </a:p>
          <a:p>
            <a:pPr marL="438150" lvl="2" indent="-342900">
              <a:buFont typeface="+mj-lt"/>
              <a:buAutoNum type="alphaLcParenR"/>
            </a:pPr>
            <a:r>
              <a:rPr lang="en-US" b="0" dirty="0"/>
              <a:t>Use an If-Else statement to determine daytime or evening travel.</a:t>
            </a:r>
          </a:p>
          <a:p>
            <a:pPr marL="438150" lvl="2" indent="-342900">
              <a:buFont typeface="+mj-lt"/>
              <a:buAutoNum type="alphaLcParenR"/>
            </a:pPr>
            <a:r>
              <a:rPr lang="en-US" b="0" dirty="0"/>
              <a:t>Display messages for the If / Else similar to the following:</a:t>
            </a:r>
          </a:p>
          <a:p>
            <a:pPr marL="438912" lvl="4" indent="0">
              <a:buNone/>
            </a:pPr>
            <a:r>
              <a:rPr lang="en-US" b="0" dirty="0"/>
              <a:t>“Evening </a:t>
            </a:r>
            <a:r>
              <a:rPr lang="en-US" b="0" dirty="0" smtClean="0"/>
              <a:t>pass </a:t>
            </a:r>
            <a:r>
              <a:rPr lang="en-US" b="0" dirty="0"/>
              <a:t>hours 5 PM – 9 PM, additional evening visit charge applicable for each </a:t>
            </a:r>
            <a:r>
              <a:rPr lang="en-US" b="0" dirty="0" smtClean="0"/>
              <a:t>pass”</a:t>
            </a:r>
            <a:endParaRPr lang="en-US" b="0" dirty="0"/>
          </a:p>
          <a:p>
            <a:pPr marL="438912" lvl="4" indent="0">
              <a:buNone/>
            </a:pPr>
            <a:r>
              <a:rPr lang="en-US" b="0" dirty="0"/>
              <a:t>“Regular pass hours 9 AM – 5 PM, no additional charge applicable“</a:t>
            </a:r>
          </a:p>
          <a:p>
            <a:pPr marL="342900" lvl="0" indent="-342900">
              <a:buFont typeface="+mj-lt"/>
              <a:buAutoNum type="arabicPeriod"/>
            </a:pPr>
            <a:r>
              <a:rPr lang="en-US" b="0" dirty="0"/>
              <a:t>Run the code testing both true and false values for travel type</a:t>
            </a:r>
            <a:r>
              <a:rPr lang="en-US" b="0" dirty="0" smtClean="0"/>
              <a:t>.</a:t>
            </a:r>
            <a:endParaRPr lang="en-US" b="0" dirty="0">
              <a:latin typeface="Arial" pitchFamily="34" charset="0"/>
              <a:cs typeface="Arial" pitchFamily="34" charset="0"/>
            </a:endParaRP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5772118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smtClean="0"/>
              <a:t>The fully annotated solution code is found in the Faculty Guide. </a:t>
            </a:r>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2596207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572000"/>
          </a:xfrm>
        </p:spPr>
        <p:txBody>
          <a:bodyPr>
            <a:normAutofit/>
          </a:bodyPr>
          <a:lstStyle/>
          <a:p>
            <a:r>
              <a:rPr lang="en-GB" b="1" dirty="0" smtClean="0"/>
              <a:t>Faculty Notes:</a:t>
            </a:r>
          </a:p>
          <a:p>
            <a:pPr marL="0" indent="0" defTabSz="931774">
              <a:defRPr/>
            </a:pPr>
            <a:r>
              <a:rPr lang="en-US" b="0" dirty="0" smtClean="0"/>
              <a:t>The </a:t>
            </a:r>
            <a:r>
              <a:rPr lang="en-US" b="0" dirty="0"/>
              <a:t>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87354" indent="-87354" defTabSz="931774">
              <a:defRPr/>
            </a:pPr>
            <a:endParaRPr lang="en-GB" b="1" dirty="0" smtClean="0"/>
          </a:p>
          <a:p>
            <a:pPr marL="0" indent="0" defTabSz="931774">
              <a:defRPr/>
            </a:pPr>
            <a:r>
              <a:rPr lang="en-GB" baseline="0" dirty="0" smtClean="0"/>
              <a:t>Before beginning the demonstration, briefly ask participants the possible time and travel class combinations (step 2 on slide).</a:t>
            </a:r>
          </a:p>
          <a:p>
            <a:pPr marL="0" indent="0" defTabSz="931774">
              <a:defRPr/>
            </a:pPr>
            <a:endParaRPr lang="en-GB" b="0" baseline="0" dirty="0" smtClean="0"/>
          </a:p>
          <a:p>
            <a:pPr marL="0" indent="0"/>
            <a:r>
              <a:rPr lang="en-GB" dirty="0" smtClean="0"/>
              <a:t>Demonstrate the use of relational</a:t>
            </a:r>
            <a:r>
              <a:rPr lang="en-GB" baseline="0" dirty="0" smtClean="0"/>
              <a:t> operators in conjunction with flow control constructs.</a:t>
            </a:r>
          </a:p>
          <a:p>
            <a:pPr marL="228600" lvl="0" indent="-228600">
              <a:buFont typeface="+mj-lt"/>
              <a:buAutoNum type="arabicPeriod"/>
            </a:pPr>
            <a:r>
              <a:rPr lang="en-US" b="0" dirty="0" smtClean="0">
                <a:effectLst/>
              </a:rPr>
              <a:t>Open CityTour_Demo.java.</a:t>
            </a:r>
          </a:p>
          <a:p>
            <a:pPr marL="228600" indent="-228600">
              <a:buFont typeface="+mj-lt"/>
              <a:buAutoNum type="arabicPeriod"/>
            </a:pPr>
            <a:r>
              <a:rPr lang="en-US" b="0" dirty="0"/>
              <a:t>Complete the </a:t>
            </a:r>
            <a:r>
              <a:rPr lang="en-US" dirty="0"/>
              <a:t>See It 5 </a:t>
            </a:r>
            <a:r>
              <a:rPr lang="en-US" dirty="0" smtClean="0"/>
              <a:t>Logical Operator </a:t>
            </a:r>
            <a:r>
              <a:rPr lang="en-US" b="0" dirty="0" smtClean="0"/>
              <a:t>TODOs </a:t>
            </a:r>
            <a:r>
              <a:rPr lang="en-US" b="0" dirty="0"/>
              <a:t>to </a:t>
            </a:r>
          </a:p>
          <a:p>
            <a:pPr marL="323850" lvl="2" indent="-228600">
              <a:buFont typeface="+mj-lt"/>
              <a:buAutoNum type="alphaLcParenR"/>
            </a:pPr>
            <a:r>
              <a:rPr lang="en-US" b="0" dirty="0"/>
              <a:t>D</a:t>
            </a:r>
            <a:r>
              <a:rPr lang="en-US" b="0" kern="1200" baseline="0" dirty="0" smtClean="0">
                <a:solidFill>
                  <a:schemeClr val="tx1"/>
                </a:solidFill>
                <a:effectLst/>
                <a:latin typeface="Arial" pitchFamily="34" charset="0"/>
                <a:ea typeface="+mn-ea"/>
                <a:cs typeface="Arial" pitchFamily="34" charset="0"/>
              </a:rPr>
              <a:t>eclare</a:t>
            </a:r>
            <a:r>
              <a:rPr lang="en-GB" b="0" kern="1200" baseline="0" dirty="0" smtClean="0">
                <a:solidFill>
                  <a:schemeClr val="tx1"/>
                </a:solidFill>
                <a:effectLst/>
                <a:latin typeface="Arial" pitchFamily="34" charset="0"/>
                <a:ea typeface="+mn-ea"/>
                <a:cs typeface="Arial" pitchFamily="34" charset="0"/>
              </a:rPr>
              <a:t> and initialize</a:t>
            </a:r>
            <a:r>
              <a:rPr lang="en-GB" b="0" kern="1200" dirty="0" smtClean="0">
                <a:solidFill>
                  <a:schemeClr val="tx1"/>
                </a:solidFill>
                <a:effectLst/>
                <a:latin typeface="Arial" pitchFamily="34" charset="0"/>
                <a:ea typeface="+mn-ea"/>
                <a:cs typeface="Arial" pitchFamily="34" charset="0"/>
              </a:rPr>
              <a:t> a</a:t>
            </a:r>
            <a:r>
              <a:rPr lang="en-GB" b="0" kern="1200" baseline="0" dirty="0" smtClean="0">
                <a:solidFill>
                  <a:schemeClr val="tx1"/>
                </a:solidFill>
                <a:effectLst/>
                <a:latin typeface="Arial" pitchFamily="34" charset="0"/>
                <a:ea typeface="+mn-ea"/>
                <a:cs typeface="Arial" pitchFamily="34" charset="0"/>
              </a:rPr>
              <a:t> character variable to identify the travel class.</a:t>
            </a:r>
          </a:p>
          <a:p>
            <a:pPr marL="323850" lvl="2" indent="-228600">
              <a:buFont typeface="+mj-lt"/>
              <a:buAutoNum type="alphaLcParenR"/>
            </a:pPr>
            <a:r>
              <a:rPr lang="en-GB" b="0" kern="1200" baseline="0" dirty="0" smtClean="0">
                <a:solidFill>
                  <a:schemeClr val="tx1"/>
                </a:solidFill>
                <a:effectLst/>
                <a:latin typeface="Arial" pitchFamily="34" charset="0"/>
                <a:ea typeface="+mn-ea"/>
                <a:cs typeface="Arial" pitchFamily="34" charset="0"/>
              </a:rPr>
              <a:t>Extend the If-Else statement and print</a:t>
            </a:r>
            <a:r>
              <a:rPr lang="en-GB" b="0" kern="1200" dirty="0" smtClean="0">
                <a:solidFill>
                  <a:schemeClr val="tx1"/>
                </a:solidFill>
                <a:effectLst/>
                <a:latin typeface="Arial" pitchFamily="34" charset="0"/>
                <a:ea typeface="+mn-ea"/>
                <a:cs typeface="Arial" pitchFamily="34" charset="0"/>
              </a:rPr>
              <a:t> appropriate messages </a:t>
            </a:r>
            <a:r>
              <a:rPr lang="en-GB" b="0" kern="1200" baseline="0" dirty="0" smtClean="0">
                <a:solidFill>
                  <a:schemeClr val="tx1"/>
                </a:solidFill>
                <a:effectLst/>
                <a:latin typeface="Arial" pitchFamily="34" charset="0"/>
                <a:ea typeface="+mn-ea"/>
                <a:cs typeface="Arial" pitchFamily="34" charset="0"/>
              </a:rPr>
              <a:t>as follows:</a:t>
            </a:r>
          </a:p>
          <a:p>
            <a:pPr marL="561975" lvl="4" indent="-285750">
              <a:buFont typeface="+mj-lt"/>
              <a:buAutoNum type="romanLcPeriod"/>
            </a:pPr>
            <a:r>
              <a:rPr lang="en-GB" sz="1000" b="0" kern="1200" baseline="0" dirty="0" smtClean="0">
                <a:solidFill>
                  <a:schemeClr val="tx1"/>
                </a:solidFill>
                <a:effectLst/>
                <a:latin typeface="Arial" pitchFamily="34" charset="0"/>
                <a:ea typeface="+mn-ea"/>
                <a:cs typeface="Arial" pitchFamily="34" charset="0"/>
              </a:rPr>
              <a:t>If travel is on a weekday and the travel class is Economy, display a message similar to: “Traveling on a week day in economy class, no additional charge applicable”.</a:t>
            </a:r>
          </a:p>
          <a:p>
            <a:pPr marL="561975" lvl="4" indent="-285750">
              <a:buFont typeface="+mj-lt"/>
              <a:buAutoNum type="romanLcPeriod"/>
            </a:pPr>
            <a:r>
              <a:rPr lang="en-GB" sz="1000" b="0" kern="1200" baseline="0" dirty="0" smtClean="0">
                <a:solidFill>
                  <a:schemeClr val="tx1"/>
                </a:solidFill>
                <a:effectLst/>
                <a:latin typeface="Arial" pitchFamily="34" charset="0"/>
                <a:ea typeface="+mn-ea"/>
                <a:cs typeface="Arial" pitchFamily="34" charset="0"/>
              </a:rPr>
              <a:t>If travel is on a week day and the travel class is Business or First Class, display a message similar to: “Traveling on a week day in non-economy class, additional charge applicable on each ticket”</a:t>
            </a:r>
          </a:p>
          <a:p>
            <a:pPr marL="561975" lvl="4" indent="-285750">
              <a:buFont typeface="+mj-lt"/>
              <a:buAutoNum type="romanLcPeriod"/>
            </a:pPr>
            <a:r>
              <a:rPr lang="en-GB" sz="1000" b="0" kern="1200" baseline="0" dirty="0" smtClean="0">
                <a:solidFill>
                  <a:schemeClr val="tx1"/>
                </a:solidFill>
                <a:effectLst/>
                <a:latin typeface="Arial" pitchFamily="34" charset="0"/>
                <a:ea typeface="+mn-ea"/>
                <a:cs typeface="Arial" pitchFamily="34" charset="0"/>
              </a:rPr>
              <a:t>If the value of the travel class is not ‘e’, ‘b’ or ‘f’, display a message similar to: “Please choose ‘e’, ‘b’, or ‘f’ only for travel class”</a:t>
            </a:r>
          </a:p>
          <a:p>
            <a:pPr marL="561975" lvl="4" indent="-285750">
              <a:buFont typeface="+mj-lt"/>
              <a:buAutoNum type="romanLcPeriod"/>
            </a:pPr>
            <a:r>
              <a:rPr lang="en-GB" sz="1000" b="0" kern="1200" baseline="0" dirty="0" smtClean="0">
                <a:solidFill>
                  <a:schemeClr val="tx1"/>
                </a:solidFill>
                <a:effectLst/>
                <a:latin typeface="Arial" pitchFamily="34" charset="0"/>
                <a:ea typeface="+mn-ea"/>
                <a:cs typeface="Arial" pitchFamily="34" charset="0"/>
              </a:rPr>
              <a:t>If the travel is on a week end, display a message similar to: “Traveling on weekend, additional weekend charge applicable per travel class”.</a:t>
            </a:r>
          </a:p>
          <a:p>
            <a:pPr lvl="1"/>
            <a:endParaRPr lang="en-GB" b="1" dirty="0" smtClean="0"/>
          </a:p>
          <a:p>
            <a:pPr lvl="1"/>
            <a:r>
              <a:rPr lang="en-GB" b="1" dirty="0" smtClean="0"/>
              <a:t>Participant Notes:</a:t>
            </a:r>
          </a:p>
          <a:p>
            <a:pPr lvl="1" defTabSz="931774">
              <a:defRPr/>
            </a:pPr>
            <a:r>
              <a:rPr lang="en-US" dirty="0"/>
              <a:t>Pay attention as your faculty member uses relational operators. You will be asked to use relational operators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39975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a:t>
            </a:r>
          </a:p>
          <a:p>
            <a:pPr marL="0" lvl="2">
              <a:buNone/>
              <a:defRPr/>
            </a:pPr>
            <a:r>
              <a:rPr lang="en-GB" dirty="0" smtClean="0"/>
              <a:t>Review the key points per the slide and participant notes.</a:t>
            </a:r>
            <a:endParaRPr lang="en-GB" b="1" dirty="0" smtClean="0"/>
          </a:p>
          <a:p>
            <a:pPr marL="698830" lvl="2" indent="116472" defTabSz="931774">
              <a:buNone/>
              <a:defRPr/>
            </a:pPr>
            <a:endParaRPr lang="en-GB" dirty="0" smtClean="0"/>
          </a:p>
          <a:p>
            <a:pPr lvl="1"/>
            <a:r>
              <a:rPr lang="en-GB" b="1" dirty="0" smtClean="0"/>
              <a:t>Participant Notes:</a:t>
            </a:r>
          </a:p>
          <a:p>
            <a:pPr lvl="1"/>
            <a:r>
              <a:rPr lang="en-US" dirty="0" smtClean="0"/>
              <a:t>The third key principle: </a:t>
            </a:r>
            <a:r>
              <a:rPr lang="en-GB" dirty="0" smtClean="0"/>
              <a:t>Java is portable.</a:t>
            </a:r>
            <a:endParaRPr lang="en-US" dirty="0" smtClean="0"/>
          </a:p>
          <a:p>
            <a:pPr marL="184414" lvl="2" indent="-97060" defTabSz="931774">
              <a:defRPr/>
            </a:pPr>
            <a:r>
              <a:rPr lang="en-US" dirty="0" smtClean="0"/>
              <a:t>Java compilers produce code, called byte code instructions, that can be run on any computer (platform) thus enforcing the WORA (Write Once, Read Anywhere) philosophy.</a:t>
            </a:r>
          </a:p>
          <a:p>
            <a:pPr marL="270214" lvl="3" indent="-83860" defTabSz="931774">
              <a:defRPr/>
            </a:pPr>
            <a:r>
              <a:rPr lang="en-US" dirty="0" smtClean="0"/>
              <a:t>Java byte code</a:t>
            </a:r>
            <a:r>
              <a:rPr lang="en-US" baseline="0" dirty="0" smtClean="0"/>
              <a:t> instructions</a:t>
            </a:r>
            <a:r>
              <a:rPr lang="en-US" dirty="0" smtClean="0"/>
              <a:t> are read and interpreted in </a:t>
            </a:r>
            <a:r>
              <a:rPr lang="en-US" u="sng" dirty="0" smtClean="0"/>
              <a:t>exactly</a:t>
            </a:r>
            <a:r>
              <a:rPr lang="en-US" dirty="0" smtClean="0"/>
              <a:t> the same manner on any computer hardware or operating system that supports the Java Runtime Environment via the Java Virtual Machine (JVM). </a:t>
            </a:r>
          </a:p>
          <a:p>
            <a:pPr marL="270214" lvl="3" indent="-83860" defTabSz="931774">
              <a:defRPr/>
            </a:pPr>
            <a:r>
              <a:rPr lang="en-US" dirty="0" smtClean="0"/>
              <a:t>A Java virtual machine (JVM) is an environment that creates a virtual machine on the computer. The virtual machine makes the computer capable of executing Java programs via the portable byte code instructions.</a:t>
            </a:r>
          </a:p>
          <a:p>
            <a:pPr marL="270214" lvl="3" indent="-83860" defTabSz="931774">
              <a:defRPr/>
            </a:pPr>
            <a:r>
              <a:rPr lang="en-US" dirty="0" smtClean="0"/>
              <a:t>The Java language and libraries are computer / platform independent.</a:t>
            </a:r>
          </a:p>
          <a:p>
            <a:pPr marL="186355" lvl="2" indent="-93177" defTabSz="931774">
              <a:defRPr/>
            </a:pPr>
            <a:r>
              <a:rPr lang="en-US" dirty="0" smtClean="0"/>
              <a:t>Strict</a:t>
            </a:r>
            <a:r>
              <a:rPr lang="en-US" baseline="0" dirty="0" smtClean="0"/>
              <a:t> definition of the Java basic language includes specification of the sizes of the basic data types and the way in which the arithmetic operators behave.</a:t>
            </a:r>
            <a:endParaRPr lang="en-US" dirty="0" smtClean="0"/>
          </a:p>
          <a:p>
            <a:pPr lvl="1" indent="-97060">
              <a:defRPr/>
            </a:pPr>
            <a:r>
              <a:rPr lang="en-US" dirty="0" smtClean="0"/>
              <a:t>The JVM will be explored in more detail later in this course.</a:t>
            </a:r>
          </a:p>
          <a:p>
            <a:pPr marL="184414" lvl="2" indent="-97060"/>
            <a:endParaRPr lang="en-US" dirty="0" smtClean="0"/>
          </a:p>
          <a:p>
            <a:pPr marL="931774" lvl="1" indent="-465887"/>
            <a:endParaRPr lang="en-US" dirty="0" smtClean="0"/>
          </a:p>
          <a:p>
            <a:pPr marL="931774" lvl="1" indent="-465887">
              <a:buFont typeface="Arial" pitchFamily="34" charset="0"/>
              <a:buChar char="•"/>
            </a:pPr>
            <a:endParaRPr lang="en-US" dirty="0" smtClean="0"/>
          </a:p>
          <a:p>
            <a:pPr lvl="1" eaLnBrk="1" hangingPunct="1">
              <a:buFont typeface="Arial" pitchFamily="34" charset="0"/>
              <a:buNone/>
            </a:pPr>
            <a:endParaRPr lang="en-US" dirty="0" smtClean="0"/>
          </a:p>
          <a:p>
            <a:pPr marL="465887" lvl="2"/>
            <a:endParaRPr lang="en-GB" b="1" dirty="0" smtClean="0"/>
          </a:p>
          <a:p>
            <a:endParaRPr lang="en-US"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a:t>
            </a:fld>
            <a:endParaRPr lang="en-GB" dirty="0"/>
          </a:p>
        </p:txBody>
      </p:sp>
    </p:spTree>
    <p:extLst>
      <p:ext uri="{BB962C8B-B14F-4D97-AF65-F5344CB8AC3E}">
        <p14:creationId xmlns:p14="http://schemas.microsoft.com/office/powerpoint/2010/main" val="41786535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lvl="1"/>
            <a:endParaRPr lang="en-GB" b="1" dirty="0" smtClean="0"/>
          </a:p>
          <a:p>
            <a:pPr lvl="1"/>
            <a:r>
              <a:rPr lang="en-GB" b="1" dirty="0" smtClean="0"/>
              <a:t>Participant Notes:</a:t>
            </a:r>
          </a:p>
          <a:p>
            <a:pPr marL="0" indent="0"/>
            <a:r>
              <a:rPr lang="en-GB" dirty="0" smtClean="0"/>
              <a:t>Use relational</a:t>
            </a:r>
            <a:r>
              <a:rPr lang="en-GB" baseline="0" dirty="0" smtClean="0"/>
              <a:t> operators in conjunction with flow control constructs.</a:t>
            </a:r>
          </a:p>
          <a:p>
            <a:pPr marL="228600" lvl="0" indent="-228600">
              <a:buFont typeface="+mj-lt"/>
              <a:buAutoNum type="arabicPeriod"/>
            </a:pPr>
            <a:r>
              <a:rPr lang="en-GB" sz="1000" b="0" kern="1200" baseline="0" dirty="0" smtClean="0">
                <a:solidFill>
                  <a:schemeClr val="tx1"/>
                </a:solidFill>
                <a:effectLst/>
                <a:latin typeface="Arial" pitchFamily="34" charset="0"/>
                <a:ea typeface="+mn-ea"/>
                <a:cs typeface="Arial" pitchFamily="34" charset="0"/>
              </a:rPr>
              <a:t>Open </a:t>
            </a:r>
            <a:r>
              <a:rPr lang="en-US" sz="1000" b="0" kern="1200" baseline="0" dirty="0" smtClean="0">
                <a:solidFill>
                  <a:schemeClr val="tx1"/>
                </a:solidFill>
                <a:effectLst/>
                <a:latin typeface="Arial" pitchFamily="34" charset="0"/>
                <a:ea typeface="+mn-ea"/>
                <a:cs typeface="Arial" pitchFamily="34" charset="0"/>
              </a:rPr>
              <a:t>CodingtonEventPass_TryIt.java.</a:t>
            </a:r>
            <a:endParaRPr lang="en-US" b="0" dirty="0" smtClean="0">
              <a:effectLst/>
            </a:endParaRPr>
          </a:p>
          <a:p>
            <a:pPr marL="228600" lvl="0" indent="-228600">
              <a:buFont typeface="+mj-lt"/>
              <a:buAutoNum type="arabicPeriod"/>
            </a:pPr>
            <a:r>
              <a:rPr lang="en-US" sz="1000" b="0" kern="1200" baseline="0" dirty="0" smtClean="0">
                <a:solidFill>
                  <a:schemeClr val="tx1"/>
                </a:solidFill>
                <a:effectLst/>
                <a:latin typeface="Arial" pitchFamily="34" charset="0"/>
                <a:ea typeface="+mn-ea"/>
                <a:cs typeface="Arial" pitchFamily="34" charset="0"/>
              </a:rPr>
              <a:t>Complete the </a:t>
            </a:r>
            <a:r>
              <a:rPr lang="en-US" sz="1000" kern="1200" baseline="0" dirty="0" smtClean="0">
                <a:solidFill>
                  <a:schemeClr val="tx1"/>
                </a:solidFill>
                <a:effectLst/>
                <a:latin typeface="Arial" pitchFamily="34" charset="0"/>
                <a:ea typeface="+mn-ea"/>
                <a:cs typeface="Arial" pitchFamily="34" charset="0"/>
              </a:rPr>
              <a:t>Try It</a:t>
            </a:r>
            <a:r>
              <a:rPr lang="en-US" sz="1000" kern="1200" dirty="0" smtClean="0">
                <a:solidFill>
                  <a:schemeClr val="tx1"/>
                </a:solidFill>
                <a:effectLst/>
                <a:latin typeface="Arial" pitchFamily="34" charset="0"/>
                <a:ea typeface="+mn-ea"/>
                <a:cs typeface="Arial" pitchFamily="34" charset="0"/>
              </a:rPr>
              <a:t> 5 Logical Operator </a:t>
            </a:r>
            <a:r>
              <a:rPr lang="en-US" sz="1000" b="0" kern="1200" baseline="0" dirty="0" smtClean="0">
                <a:solidFill>
                  <a:schemeClr val="tx1"/>
                </a:solidFill>
                <a:effectLst/>
                <a:latin typeface="Arial" pitchFamily="34" charset="0"/>
                <a:ea typeface="+mn-ea"/>
                <a:cs typeface="Arial" pitchFamily="34" charset="0"/>
              </a:rPr>
              <a:t>TODOs to</a:t>
            </a:r>
          </a:p>
          <a:p>
            <a:pPr marL="323850" lvl="2" indent="-228600">
              <a:buFont typeface="+mj-lt"/>
              <a:buAutoNum type="alphaLcParenR"/>
            </a:pPr>
            <a:r>
              <a:rPr lang="en-US" b="0" dirty="0" smtClean="0"/>
              <a:t>Declare</a:t>
            </a:r>
            <a:r>
              <a:rPr lang="en-GB" b="0" kern="1200" dirty="0" smtClean="0">
                <a:solidFill>
                  <a:schemeClr val="tx1"/>
                </a:solidFill>
                <a:effectLst/>
                <a:latin typeface="Arial" pitchFamily="34" charset="0"/>
                <a:ea typeface="+mn-ea"/>
                <a:cs typeface="Arial" pitchFamily="34" charset="0"/>
              </a:rPr>
              <a:t> and initialize </a:t>
            </a:r>
            <a:r>
              <a:rPr lang="en-GB" b="0" kern="1200" baseline="0" dirty="0" smtClean="0">
                <a:solidFill>
                  <a:schemeClr val="tx1"/>
                </a:solidFill>
                <a:effectLst/>
                <a:latin typeface="Arial" pitchFamily="34" charset="0"/>
                <a:ea typeface="+mn-ea"/>
                <a:cs typeface="Arial" pitchFamily="34" charset="0"/>
              </a:rPr>
              <a:t>a variable of type short to identify the travel pass duration, in days. </a:t>
            </a:r>
            <a:endParaRPr lang="en-US" b="0" kern="1200" baseline="0" dirty="0" smtClean="0">
              <a:solidFill>
                <a:schemeClr val="tx1"/>
              </a:solidFill>
              <a:effectLst/>
              <a:latin typeface="Arial" pitchFamily="34" charset="0"/>
              <a:ea typeface="+mn-ea"/>
              <a:cs typeface="Arial" pitchFamily="34" charset="0"/>
            </a:endParaRPr>
          </a:p>
          <a:p>
            <a:pPr marL="323850" lvl="2" indent="-228600">
              <a:buFont typeface="+mj-lt"/>
              <a:buAutoNum type="alphaLcParenR"/>
            </a:pPr>
            <a:r>
              <a:rPr lang="en-GB" b="0" kern="1200" baseline="0" dirty="0" smtClean="0">
                <a:solidFill>
                  <a:schemeClr val="tx1"/>
                </a:solidFill>
                <a:effectLst/>
                <a:latin typeface="Arial" pitchFamily="34" charset="0"/>
                <a:ea typeface="+mn-ea"/>
                <a:cs typeface="Arial" pitchFamily="34" charset="0"/>
              </a:rPr>
              <a:t>Extend the If-Else statement to check the combinations of travel time and pass validity and print an appropriate message regarding any additional fare charges.</a:t>
            </a:r>
            <a:endParaRPr lang="en-US" b="0" kern="1200" baseline="0" dirty="0" smtClean="0">
              <a:solidFill>
                <a:schemeClr val="tx1"/>
              </a:solidFill>
              <a:effectLst/>
              <a:latin typeface="Arial" pitchFamily="34" charset="0"/>
              <a:ea typeface="+mn-ea"/>
              <a:cs typeface="Arial" pitchFamily="34" charset="0"/>
            </a:endParaRPr>
          </a:p>
          <a:p>
            <a:pPr marL="647700" lvl="4" indent="-285750">
              <a:buFont typeface="+mj-lt"/>
              <a:buAutoNum type="romanLcPeriod"/>
            </a:pPr>
            <a:r>
              <a:rPr lang="en-GB" b="0" kern="1200" baseline="0" dirty="0" smtClean="0">
                <a:solidFill>
                  <a:schemeClr val="tx1"/>
                </a:solidFill>
                <a:effectLst/>
                <a:latin typeface="Arial" pitchFamily="34" charset="0"/>
                <a:ea typeface="+mn-ea"/>
                <a:cs typeface="Arial" pitchFamily="34" charset="0"/>
              </a:rPr>
              <a:t>Evening Pass, Duration of 1 day. Added evening fare. No discount</a:t>
            </a:r>
            <a:endParaRPr lang="en-US" b="0" kern="1200" baseline="0" dirty="0" smtClean="0">
              <a:solidFill>
                <a:schemeClr val="tx1"/>
              </a:solidFill>
              <a:effectLst/>
              <a:latin typeface="Arial" pitchFamily="34" charset="0"/>
              <a:ea typeface="+mn-ea"/>
              <a:cs typeface="Arial" pitchFamily="34" charset="0"/>
            </a:endParaRPr>
          </a:p>
          <a:p>
            <a:pPr marL="647700" lvl="4" indent="-285750">
              <a:buFont typeface="+mj-lt"/>
              <a:buAutoNum type="romanLcPeriod"/>
            </a:pPr>
            <a:r>
              <a:rPr lang="en-GB" b="0" kern="1200" baseline="0" dirty="0" smtClean="0">
                <a:solidFill>
                  <a:schemeClr val="tx1"/>
                </a:solidFill>
                <a:effectLst/>
                <a:latin typeface="Arial" pitchFamily="34" charset="0"/>
                <a:ea typeface="+mn-ea"/>
                <a:cs typeface="Arial" pitchFamily="34" charset="0"/>
              </a:rPr>
              <a:t>Evening Pass, Duration of 3 or 5 days: Added evening fare. Discount for multiple day pass.</a:t>
            </a:r>
            <a:endParaRPr lang="en-US" b="0" kern="1200" baseline="0" dirty="0" smtClean="0">
              <a:solidFill>
                <a:schemeClr val="tx1"/>
              </a:solidFill>
              <a:effectLst/>
              <a:latin typeface="Arial" pitchFamily="34" charset="0"/>
              <a:ea typeface="+mn-ea"/>
              <a:cs typeface="Arial" pitchFamily="34" charset="0"/>
            </a:endParaRPr>
          </a:p>
          <a:p>
            <a:pPr marL="647700" lvl="4" indent="-285750">
              <a:buFont typeface="+mj-lt"/>
              <a:buAutoNum type="romanLcPeriod"/>
            </a:pPr>
            <a:r>
              <a:rPr lang="en-GB" b="0" kern="1200" baseline="0" dirty="0" smtClean="0">
                <a:solidFill>
                  <a:schemeClr val="tx1"/>
                </a:solidFill>
                <a:effectLst/>
                <a:latin typeface="Arial" pitchFamily="34" charset="0"/>
                <a:ea typeface="+mn-ea"/>
                <a:cs typeface="Arial" pitchFamily="34" charset="0"/>
              </a:rPr>
              <a:t>Regular (daytime) pass. Duration of 1, 3 or 5 days. No added fare. Discounts based on number of days.</a:t>
            </a:r>
            <a:endParaRPr lang="en-US" b="0" kern="1200" baseline="0" dirty="0" smtClean="0">
              <a:solidFill>
                <a:schemeClr val="tx1"/>
              </a:solidFill>
              <a:effectLst/>
              <a:latin typeface="Arial" pitchFamily="34" charset="0"/>
              <a:ea typeface="+mn-ea"/>
              <a:cs typeface="Arial" pitchFamily="34" charset="0"/>
            </a:endParaRPr>
          </a:p>
          <a:p>
            <a:pPr marL="647700" lvl="4" indent="-285750">
              <a:buFont typeface="+mj-lt"/>
              <a:buAutoNum type="romanLcPeriod"/>
            </a:pPr>
            <a:r>
              <a:rPr lang="en-GB" b="0" kern="1200" baseline="0" dirty="0" smtClean="0">
                <a:solidFill>
                  <a:schemeClr val="tx1"/>
                </a:solidFill>
                <a:effectLst/>
                <a:latin typeface="Arial" pitchFamily="34" charset="0"/>
                <a:ea typeface="+mn-ea"/>
                <a:cs typeface="Arial" pitchFamily="34" charset="0"/>
              </a:rPr>
              <a:t>Duration value other than 1, 3, or 5 days. Error message. Indicate valid travel pass duration values.</a:t>
            </a:r>
            <a:endParaRPr lang="en-US" b="0" kern="1200" baseline="0" dirty="0" smtClean="0">
              <a:solidFill>
                <a:schemeClr val="tx1"/>
              </a:solidFill>
              <a:effectLst/>
              <a:latin typeface="Arial" pitchFamily="34" charset="0"/>
              <a:ea typeface="+mn-ea"/>
              <a:cs typeface="Arial" pitchFamily="34" charset="0"/>
            </a:endParaRPr>
          </a:p>
          <a:p>
            <a:pPr marL="228600" lvl="0" indent="-228600">
              <a:buFont typeface="+mj-lt"/>
              <a:buAutoNum type="arabicPeriod"/>
            </a:pPr>
            <a:r>
              <a:rPr lang="en-GB" sz="1000" b="0" kern="1200" baseline="0" dirty="0" smtClean="0">
                <a:solidFill>
                  <a:schemeClr val="tx1"/>
                </a:solidFill>
                <a:effectLst/>
                <a:latin typeface="Arial" pitchFamily="34" charset="0"/>
                <a:ea typeface="+mn-ea"/>
                <a:cs typeface="Arial" pitchFamily="34" charset="0"/>
              </a:rPr>
              <a:t>Run the code testing numerous combinations of travel time and pass duration.</a:t>
            </a:r>
            <a:endParaRPr lang="en-US" sz="1000" b="0" kern="1200" baseline="0" dirty="0" smtClean="0">
              <a:solidFill>
                <a:schemeClr val="tx1"/>
              </a:solidFill>
              <a:effectLst/>
              <a:latin typeface="Arial" pitchFamily="34" charset="0"/>
              <a:ea typeface="+mn-ea"/>
              <a:cs typeface="Arial" pitchFamily="34" charset="0"/>
            </a:endParaRPr>
          </a:p>
          <a:p>
            <a:pPr marL="883244" lvl="2" indent="-232943" defTabSz="931774">
              <a:defRPr/>
            </a:pPr>
            <a:endParaRPr lang="en-GB" baseline="0"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206634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GB" b="1" dirty="0" smtClean="0"/>
              <a:t>All new code is within the</a:t>
            </a:r>
            <a:r>
              <a:rPr lang="en-GB" b="1" baseline="0" dirty="0" smtClean="0"/>
              <a:t> </a:t>
            </a:r>
            <a:r>
              <a:rPr lang="en-GB" b="1" dirty="0" smtClean="0"/>
              <a:t>main() method.</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0" dirty="0" smtClean="0"/>
              <a:t>The fully annotated solution code is found in the Faculty Guide. </a:t>
            </a:r>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3188066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357688"/>
          </a:xfrm>
          <a:prstGeom prst="rect">
            <a:avLst/>
          </a:prstGeom>
        </p:spPr>
        <p:txBody>
          <a:bodyPr>
            <a:normAutofit/>
          </a:bodyPr>
          <a:lstStyle/>
          <a:p>
            <a:r>
              <a:rPr lang="en-GB" b="1" dirty="0" smtClean="0"/>
              <a:t>Faculty Notes:</a:t>
            </a:r>
            <a:endParaRPr lang="en-GB" b="1" dirty="0" smtClean="0">
              <a:solidFill>
                <a:srgbClr val="FF0000"/>
              </a:solidFill>
            </a:endParaRPr>
          </a:p>
          <a:p>
            <a:pPr marL="0" indent="0"/>
            <a:r>
              <a:rPr lang="en-GB" b="0" dirty="0" smtClean="0"/>
              <a:t>Briefly review the key points per the slide and participant notes.</a:t>
            </a:r>
          </a:p>
          <a:p>
            <a:pPr marL="186355" lvl="2" indent="-93177"/>
            <a:r>
              <a:rPr lang="en-GB" dirty="0" smtClean="0"/>
              <a:t>Focus on the switch case as the solution to the challenges of dealing with multiple conditions</a:t>
            </a:r>
            <a:r>
              <a:rPr lang="en-GB" baseline="0" dirty="0" smtClean="0"/>
              <a:t> and complex if-else statements.</a:t>
            </a:r>
            <a:endParaRPr lang="en-GB" dirty="0" smtClean="0"/>
          </a:p>
          <a:p>
            <a:pPr marL="186355" indent="-93177"/>
            <a:endParaRPr lang="en-GB" dirty="0" smtClean="0"/>
          </a:p>
          <a:p>
            <a:pPr lvl="1"/>
            <a:r>
              <a:rPr lang="en-GB" b="1" dirty="0" smtClean="0"/>
              <a:t>Participant Notes:</a:t>
            </a:r>
            <a:endParaRPr lang="en-US" dirty="0" smtClean="0"/>
          </a:p>
          <a:p>
            <a:pPr marL="0" lvl="2" indent="0">
              <a:buNone/>
            </a:pPr>
            <a:r>
              <a:rPr lang="en-GB" dirty="0" smtClean="0"/>
              <a:t>The if-else statements provide a way to tell the code to make an either / or decision. </a:t>
            </a:r>
          </a:p>
          <a:p>
            <a:pPr marL="0" lvl="2" indent="0">
              <a:buNone/>
            </a:pPr>
            <a:r>
              <a:rPr lang="en-GB" dirty="0" smtClean="0"/>
              <a:t>How would you handle a situation where there are more than two choices – such as performing specific tasks based on the day of week?</a:t>
            </a:r>
          </a:p>
          <a:p>
            <a:pPr marL="0" lvl="2" indent="0">
              <a:buNone/>
            </a:pPr>
            <a:endParaRPr lang="en-GB" dirty="0" smtClean="0"/>
          </a:p>
          <a:p>
            <a:pPr marL="0" lvl="2" indent="0">
              <a:buNone/>
            </a:pPr>
            <a:r>
              <a:rPr lang="en-GB" dirty="0" smtClean="0"/>
              <a:t>While users can accomplish the result with a series of “if” statements, Java’s Switch-Case construct provides a more efficient and elegant solution.</a:t>
            </a:r>
          </a:p>
          <a:p>
            <a:pPr lvl="2"/>
            <a:r>
              <a:rPr lang="en-GB" dirty="0" smtClean="0"/>
              <a:t>Switch-Case allows </a:t>
            </a:r>
            <a:r>
              <a:rPr lang="en-US" dirty="0" smtClean="0"/>
              <a:t>the program to choose statement(s) to perform based on multiple conditions.</a:t>
            </a:r>
            <a:endParaRPr lang="en-GB" dirty="0" smtClean="0"/>
          </a:p>
          <a:p>
            <a:pPr lvl="2"/>
            <a:r>
              <a:rPr lang="en-US" dirty="0" smtClean="0"/>
              <a:t>The switch evaluates the expression once. </a:t>
            </a:r>
          </a:p>
          <a:p>
            <a:pPr marL="270214" lvl="2" indent="-83860">
              <a:buFont typeface="Courier New" pitchFamily="49" charset="0"/>
              <a:buChar char="o"/>
            </a:pPr>
            <a:r>
              <a:rPr lang="en-US" dirty="0" smtClean="0"/>
              <a:t>The expression must evaluate to a char, byte, short or int.</a:t>
            </a:r>
          </a:p>
          <a:p>
            <a:pPr marL="270214" lvl="2" indent="-83860">
              <a:buFont typeface="Courier New" pitchFamily="49" charset="0"/>
              <a:buChar char="o"/>
            </a:pPr>
            <a:r>
              <a:rPr lang="en-US" dirty="0" smtClean="0"/>
              <a:t>Boolean values are not allowed.</a:t>
            </a:r>
          </a:p>
          <a:p>
            <a:pPr lvl="2"/>
            <a:r>
              <a:rPr lang="en-US" dirty="0" smtClean="0"/>
              <a:t>The first group of case statements to be executed depends on the value of the expression in the switch.</a:t>
            </a:r>
          </a:p>
          <a:p>
            <a:pPr lvl="2"/>
            <a:r>
              <a:rPr lang="en-US" dirty="0" smtClean="0"/>
              <a:t>The rest of the code in the switch-case (</a:t>
            </a:r>
            <a:r>
              <a:rPr lang="en-US" u="sng" dirty="0" smtClean="0"/>
              <a:t>all</a:t>
            </a:r>
            <a:r>
              <a:rPr lang="en-US" dirty="0" smtClean="0"/>
              <a:t> the following cases) is executed </a:t>
            </a:r>
            <a:r>
              <a:rPr lang="en-US" u="sng" dirty="0" smtClean="0"/>
              <a:t>unless</a:t>
            </a:r>
            <a:r>
              <a:rPr lang="en-US" dirty="0" smtClean="0"/>
              <a:t> the switch-case is exited.</a:t>
            </a:r>
          </a:p>
          <a:p>
            <a:pPr lvl="2" indent="0">
              <a:buNone/>
            </a:pPr>
            <a:r>
              <a:rPr lang="en-US" dirty="0" smtClean="0"/>
              <a:t>This is sometimes called fall through execution.</a:t>
            </a:r>
          </a:p>
          <a:p>
            <a:pPr marL="270214" lvl="2" indent="-83860">
              <a:buFont typeface="Courier New" pitchFamily="49" charset="0"/>
              <a:buChar char="o"/>
            </a:pPr>
            <a:r>
              <a:rPr lang="en-US" dirty="0" smtClean="0"/>
              <a:t>The break statement exits the switch-case.</a:t>
            </a:r>
          </a:p>
          <a:p>
            <a:pPr lvl="2"/>
            <a:r>
              <a:rPr lang="en-US" dirty="0" smtClean="0">
                <a:latin typeface="Arial" pitchFamily="34" charset="0"/>
              </a:rPr>
              <a:t>The last group of case statements, called default, is </a:t>
            </a:r>
            <a:r>
              <a:rPr lang="en-GB" dirty="0" smtClean="0">
                <a:latin typeface="Arial" pitchFamily="34" charset="0"/>
              </a:rPr>
              <a:t>executed if </a:t>
            </a:r>
            <a:r>
              <a:rPr lang="en-GB" u="sng" dirty="0" smtClean="0">
                <a:latin typeface="Arial" pitchFamily="34" charset="0"/>
              </a:rPr>
              <a:t>none</a:t>
            </a:r>
            <a:r>
              <a:rPr lang="en-GB" dirty="0" smtClean="0">
                <a:latin typeface="Arial" pitchFamily="34" charset="0"/>
              </a:rPr>
              <a:t> of the earlier cases match the </a:t>
            </a:r>
            <a:r>
              <a:rPr lang="en-GB" dirty="0" smtClean="0"/>
              <a:t>expression value determined in the switch evaluation.</a:t>
            </a:r>
          </a:p>
          <a:p>
            <a:endParaRPr lang="en-GB" dirty="0" smtClean="0">
              <a:latin typeface="Arial" pitchFamily="34" charset="0"/>
            </a:endParaRPr>
          </a:p>
          <a:p>
            <a:endParaRPr lang="en-US" dirty="0" smtClean="0">
              <a:latin typeface="Arial" pitchFamily="34" charset="0"/>
            </a:endParaRPr>
          </a:p>
          <a:p>
            <a:endParaRPr lang="en-US" dirty="0" smtClean="0"/>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7CE0CED-C9FC-4C42-8AD7-7E9A6B171AE0}" type="slidenum">
              <a:rPr lang="en-GB" smtClean="0"/>
              <a:pPr/>
              <a:t>72</a:t>
            </a:fld>
            <a:endParaRPr lang="en-GB" dirty="0"/>
          </a:p>
        </p:txBody>
      </p:sp>
      <p:sp>
        <p:nvSpPr>
          <p:cNvPr id="5" name="Footer Placeholder 23"/>
          <p:cNvSpPr>
            <a:spLocks noGrp="1"/>
          </p:cNvSpPr>
          <p:nvPr>
            <p:ph type="ftr" sz="quarter" idx="4"/>
          </p:nvPr>
        </p:nvSpPr>
        <p:spPr>
          <a:xfrm>
            <a:off x="0" y="8829967"/>
            <a:ext cx="3037840" cy="464820"/>
          </a:xfrm>
        </p:spPr>
        <p:txBody>
          <a:bodyPr/>
          <a:lstStyle/>
          <a:p>
            <a:r>
              <a:rPr lang="en-GB" dirty="0" smtClean="0"/>
              <a:t>Copyright © Accenture 2012</a:t>
            </a:r>
            <a:endParaRPr lang="en-GB" dirty="0"/>
          </a:p>
        </p:txBody>
      </p:sp>
      <p:sp>
        <p:nvSpPr>
          <p:cNvPr id="6" name="Header Placeholder 24"/>
          <p:cNvSpPr>
            <a:spLocks noGrp="1"/>
          </p:cNvSpPr>
          <p:nvPr>
            <p:ph type="hdr" sz="quarter"/>
          </p:nvPr>
        </p:nvSpPr>
        <p:spPr>
          <a:xfrm>
            <a:off x="-1" y="0"/>
            <a:ext cx="5573701" cy="464820"/>
          </a:xfrm>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110704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89"/>
            <a:ext cx="5608320" cy="4528185"/>
          </a:xfrm>
        </p:spPr>
        <p:txBody>
          <a:bodyPr>
            <a:normAutofit/>
          </a:bodyPr>
          <a:lstStyle/>
          <a:p>
            <a:r>
              <a:rPr lang="en-GB" b="1" dirty="0" smtClean="0"/>
              <a:t>Faculty Notes:</a:t>
            </a:r>
          </a:p>
          <a:p>
            <a:pPr marL="0" indent="0" defTabSz="931774">
              <a:defRPr/>
            </a:pPr>
            <a:r>
              <a:rPr lang="en-US" b="0" dirty="0" smtClean="0"/>
              <a:t>The </a:t>
            </a:r>
            <a:r>
              <a:rPr lang="en-US" b="0" dirty="0"/>
              <a:t>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87354" indent="-87354" defTabSz="931774">
              <a:defRPr/>
            </a:pPr>
            <a:endParaRPr lang="en-GB" b="1" dirty="0" smtClean="0"/>
          </a:p>
          <a:p>
            <a:pPr marL="0" indent="0"/>
            <a:r>
              <a:rPr lang="en-GB" dirty="0" smtClean="0"/>
              <a:t>Demonstrate the use of the Switch-Case</a:t>
            </a:r>
            <a:r>
              <a:rPr lang="en-GB" baseline="0" dirty="0" smtClean="0"/>
              <a:t> coding construct.</a:t>
            </a:r>
          </a:p>
          <a:p>
            <a:pPr marL="228600" lvl="0" indent="-228600">
              <a:buFont typeface="+mj-lt"/>
              <a:buAutoNum type="arabicPeriod"/>
            </a:pPr>
            <a:r>
              <a:rPr lang="en-US" b="0" dirty="0" smtClean="0">
                <a:effectLst/>
              </a:rPr>
              <a:t>Open CityTour_Demo.java.</a:t>
            </a:r>
          </a:p>
          <a:p>
            <a:pPr marL="228600" indent="-228600">
              <a:buFont typeface="+mj-lt"/>
              <a:buAutoNum type="arabicPeriod"/>
            </a:pPr>
            <a:r>
              <a:rPr lang="en-US" b="0" dirty="0"/>
              <a:t>Complete the </a:t>
            </a:r>
            <a:r>
              <a:rPr lang="en-US" dirty="0"/>
              <a:t>See It 6 </a:t>
            </a:r>
            <a:r>
              <a:rPr lang="en-US" b="0" dirty="0"/>
              <a:t>TODOs </a:t>
            </a:r>
            <a:r>
              <a:rPr lang="en-US" b="0" dirty="0" smtClean="0"/>
              <a:t>to</a:t>
            </a:r>
            <a:endParaRPr lang="en-GB" b="0" dirty="0"/>
          </a:p>
          <a:p>
            <a:pPr marL="409575" lvl="2" indent="-228600">
              <a:buFont typeface="+mj-lt"/>
              <a:buAutoNum type="alphaLcParenR"/>
            </a:pPr>
            <a:r>
              <a:rPr lang="en-US" dirty="0"/>
              <a:t>Modify the If/Else logic to </a:t>
            </a:r>
            <a:r>
              <a:rPr lang="en-US" u="sng" dirty="0"/>
              <a:t>remove</a:t>
            </a:r>
            <a:r>
              <a:rPr lang="en-US" dirty="0"/>
              <a:t> the check for Travel </a:t>
            </a:r>
            <a:r>
              <a:rPr lang="en-US" dirty="0" smtClean="0"/>
              <a:t>Class.</a:t>
            </a:r>
          </a:p>
          <a:p>
            <a:pPr marL="457200" lvl="2" indent="0">
              <a:buNone/>
            </a:pPr>
            <a:r>
              <a:rPr lang="en-GB" sz="1000" b="0" kern="1200" baseline="0" dirty="0" smtClean="0">
                <a:solidFill>
                  <a:schemeClr val="tx1"/>
                </a:solidFill>
                <a:effectLst/>
                <a:latin typeface="Arial" pitchFamily="34" charset="0"/>
                <a:ea typeface="+mn-ea"/>
                <a:cs typeface="Arial" pitchFamily="34" charset="0"/>
              </a:rPr>
              <a:t>Check </a:t>
            </a:r>
            <a:r>
              <a:rPr lang="en-GB" sz="1000" b="0" u="sng" kern="1200" baseline="0" dirty="0" smtClean="0">
                <a:solidFill>
                  <a:schemeClr val="tx1"/>
                </a:solidFill>
                <a:effectLst/>
                <a:latin typeface="Arial" pitchFamily="34" charset="0"/>
                <a:ea typeface="+mn-ea"/>
                <a:cs typeface="Arial" pitchFamily="34" charset="0"/>
              </a:rPr>
              <a:t>only</a:t>
            </a:r>
            <a:r>
              <a:rPr lang="en-GB" sz="1000" b="0" kern="1200" baseline="0" dirty="0" smtClean="0">
                <a:solidFill>
                  <a:schemeClr val="tx1"/>
                </a:solidFill>
                <a:effectLst/>
                <a:latin typeface="Arial" pitchFamily="34" charset="0"/>
                <a:ea typeface="+mn-ea"/>
                <a:cs typeface="Arial" pitchFamily="34" charset="0"/>
              </a:rPr>
              <a:t> week day versus weekend travel. </a:t>
            </a:r>
          </a:p>
          <a:p>
            <a:pPr marL="457200" lvl="2" indent="0">
              <a:buNone/>
            </a:pPr>
            <a:r>
              <a:rPr lang="en-GB" sz="1000" b="0" kern="1200" baseline="0" dirty="0" smtClean="0">
                <a:solidFill>
                  <a:schemeClr val="tx1"/>
                </a:solidFill>
                <a:effectLst/>
                <a:latin typeface="Arial" pitchFamily="34" charset="0"/>
                <a:ea typeface="+mn-ea"/>
                <a:cs typeface="Arial" pitchFamily="34" charset="0"/>
              </a:rPr>
              <a:t>Modify the If-Else messages to be similar to the following:</a:t>
            </a:r>
            <a:endParaRPr lang="en-US" b="0" dirty="0" smtClean="0">
              <a:effectLst/>
            </a:endParaRPr>
          </a:p>
          <a:p>
            <a:pPr marL="453390" lvl="4" indent="0">
              <a:buNone/>
            </a:pPr>
            <a:r>
              <a:rPr lang="en-GB" b="0" kern="1200" baseline="0" dirty="0" smtClean="0">
                <a:solidFill>
                  <a:schemeClr val="tx1"/>
                </a:solidFill>
                <a:effectLst/>
                <a:latin typeface="Arial" pitchFamily="34" charset="0"/>
                <a:ea typeface="+mn-ea"/>
                <a:cs typeface="Arial" pitchFamily="34" charset="0"/>
              </a:rPr>
              <a:t>Week day travel: “Traveling on a week day, no additional charge applicable”.</a:t>
            </a:r>
            <a:endParaRPr lang="en-US" b="0" kern="1200" baseline="0" dirty="0" smtClean="0">
              <a:solidFill>
                <a:schemeClr val="tx1"/>
              </a:solidFill>
              <a:effectLst/>
              <a:latin typeface="Arial" pitchFamily="34" charset="0"/>
              <a:ea typeface="+mn-ea"/>
              <a:cs typeface="Arial" pitchFamily="34" charset="0"/>
            </a:endParaRPr>
          </a:p>
          <a:p>
            <a:pPr marL="453390" lvl="4" indent="0">
              <a:buNone/>
            </a:pPr>
            <a:r>
              <a:rPr lang="en-GB" b="0" kern="1200" baseline="0" dirty="0" smtClean="0">
                <a:solidFill>
                  <a:schemeClr val="tx1"/>
                </a:solidFill>
                <a:effectLst/>
                <a:latin typeface="Arial" pitchFamily="34" charset="0"/>
                <a:ea typeface="+mn-ea"/>
                <a:cs typeface="Arial" pitchFamily="34" charset="0"/>
              </a:rPr>
              <a:t>Weekend travel: “Traveling on weekend, additional weekend charge applicable per travel class”.</a:t>
            </a:r>
            <a:endParaRPr lang="en-US" dirty="0"/>
          </a:p>
          <a:p>
            <a:pPr marL="415290" lvl="1" indent="-228600">
              <a:buFont typeface="+mj-lt"/>
              <a:buAutoNum type="alphaLcParenR" startAt="2"/>
            </a:pPr>
            <a:r>
              <a:rPr lang="en-US" dirty="0" smtClean="0"/>
              <a:t>Write </a:t>
            </a:r>
            <a:r>
              <a:rPr lang="en-US" dirty="0"/>
              <a:t>a switch-case check for the three valid travel classes (e, b, f) </a:t>
            </a:r>
            <a:r>
              <a:rPr lang="en-US" u="sng" dirty="0"/>
              <a:t>and for the error case</a:t>
            </a:r>
            <a:r>
              <a:rPr lang="en-US" dirty="0"/>
              <a:t>. Display appropriate </a:t>
            </a:r>
            <a:r>
              <a:rPr lang="en-US" dirty="0" smtClean="0"/>
              <a:t>messages:</a:t>
            </a:r>
          </a:p>
          <a:p>
            <a:pPr marL="453390" lvl="4" indent="0">
              <a:buNone/>
            </a:pPr>
            <a:r>
              <a:rPr lang="en-US" dirty="0"/>
              <a:t>For economy class (e), print ‘No additional charge for economy class’</a:t>
            </a:r>
          </a:p>
          <a:p>
            <a:pPr marL="453390" lvl="4" indent="0">
              <a:buNone/>
            </a:pPr>
            <a:r>
              <a:rPr lang="en-US" dirty="0"/>
              <a:t>For business class (b), print ‘Additional charge for business class applicable on each ticket’</a:t>
            </a:r>
          </a:p>
          <a:p>
            <a:pPr marL="453390" lvl="4" indent="0">
              <a:buNone/>
            </a:pPr>
            <a:r>
              <a:rPr lang="en-US" dirty="0"/>
              <a:t>For first class (f), print ‘ Additional charge for first class applicable on each ticket’</a:t>
            </a:r>
          </a:p>
          <a:p>
            <a:pPr marL="453390" lvl="4" indent="0">
              <a:buNone/>
            </a:pPr>
            <a:r>
              <a:rPr lang="en-US" dirty="0"/>
              <a:t>If class chosen is not e, b, or f (error case), display a message asking to chose e, b, or </a:t>
            </a:r>
            <a:r>
              <a:rPr lang="en-US" dirty="0" smtClean="0"/>
              <a:t>f only.</a:t>
            </a:r>
            <a:endParaRPr lang="en-US" dirty="0"/>
          </a:p>
          <a:p>
            <a:pPr marL="228600" lvl="1" indent="-228600">
              <a:buFont typeface="+mj-lt"/>
              <a:buAutoNum type="arabicPeriod" startAt="3"/>
            </a:pPr>
            <a:r>
              <a:rPr lang="en-US" dirty="0"/>
              <a:t>Run the program with one or more of the switch-case values.</a:t>
            </a:r>
          </a:p>
          <a:p>
            <a:pPr lvl="1"/>
            <a:endParaRPr lang="en-GB" b="1" dirty="0" smtClean="0"/>
          </a:p>
          <a:p>
            <a:pPr lvl="1"/>
            <a:r>
              <a:rPr lang="en-GB" b="1" dirty="0" smtClean="0"/>
              <a:t>Participant Notes:</a:t>
            </a:r>
          </a:p>
          <a:p>
            <a:pPr lvl="1" defTabSz="931774">
              <a:defRPr/>
            </a:pPr>
            <a:r>
              <a:rPr lang="en-US" dirty="0"/>
              <a:t>Pay attention as your faculty member revises the if-else code using a switch-case. You will be asked to modify your if-else code using a switch-case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7196176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lvl="1"/>
            <a:endParaRPr lang="en-GB" b="1" dirty="0" smtClean="0"/>
          </a:p>
          <a:p>
            <a:pPr lvl="1"/>
            <a:r>
              <a:rPr lang="en-GB" b="1" dirty="0" smtClean="0"/>
              <a:t>Participant Notes:</a:t>
            </a:r>
          </a:p>
          <a:p>
            <a:pPr lvl="1"/>
            <a:r>
              <a:rPr lang="en-GB" b="1" dirty="0" smtClean="0"/>
              <a:t>Use  the Switch-Case</a:t>
            </a:r>
            <a:r>
              <a:rPr lang="en-GB" b="1" baseline="0" dirty="0" smtClean="0"/>
              <a:t> coding construct.</a:t>
            </a:r>
            <a:endParaRPr lang="en-GB" b="1" dirty="0" smtClean="0"/>
          </a:p>
          <a:p>
            <a:pPr marL="342900" lvl="0" indent="-342900">
              <a:buFont typeface="+mj-lt"/>
              <a:buAutoNum type="arabicPeriod"/>
            </a:pPr>
            <a:r>
              <a:rPr lang="en-GB" b="0" dirty="0" smtClean="0">
                <a:latin typeface="Arial" pitchFamily="34" charset="0"/>
                <a:cs typeface="Arial" pitchFamily="34" charset="0"/>
              </a:rPr>
              <a:t>Open </a:t>
            </a:r>
            <a:r>
              <a:rPr lang="en-US" b="0" dirty="0" smtClean="0">
                <a:latin typeface="Arial" pitchFamily="34" charset="0"/>
                <a:cs typeface="Arial" pitchFamily="34" charset="0"/>
              </a:rPr>
              <a:t>CodingtonEventPass_TryIt.java.</a:t>
            </a:r>
          </a:p>
          <a:p>
            <a:pPr marL="342900" lvl="0" indent="-342900">
              <a:buFont typeface="+mj-lt"/>
              <a:buAutoNum type="arabicPeriod"/>
            </a:pPr>
            <a:r>
              <a:rPr lang="en-US" b="0" dirty="0" smtClean="0"/>
              <a:t>Complete the </a:t>
            </a:r>
            <a:r>
              <a:rPr lang="en-US" dirty="0" smtClean="0"/>
              <a:t>Try It 6 </a:t>
            </a:r>
            <a:r>
              <a:rPr lang="en-US" b="0" dirty="0" smtClean="0">
                <a:latin typeface="Arial" pitchFamily="34" charset="0"/>
                <a:cs typeface="Arial" pitchFamily="34" charset="0"/>
              </a:rPr>
              <a:t>TODOs to</a:t>
            </a:r>
            <a:endParaRPr lang="en-GB" b="0" dirty="0"/>
          </a:p>
          <a:p>
            <a:pPr marL="438150" lvl="2" indent="-342900">
              <a:buFont typeface="+mj-lt"/>
              <a:buAutoNum type="alphaLcParenR"/>
            </a:pPr>
            <a:r>
              <a:rPr lang="en-GB" b="0" dirty="0" smtClean="0">
                <a:latin typeface="Arial" pitchFamily="34" charset="0"/>
                <a:cs typeface="Arial" pitchFamily="34" charset="0"/>
              </a:rPr>
              <a:t>Remove the code used to check for the Travel Pass Duration. Check only for evening versus day time travel.</a:t>
            </a:r>
          </a:p>
          <a:p>
            <a:pPr marL="438150" lvl="2" indent="-342900">
              <a:buFont typeface="+mj-lt"/>
              <a:buAutoNum type="alphaLcParenR"/>
            </a:pPr>
            <a:r>
              <a:rPr lang="en-GB" b="0" dirty="0" smtClean="0">
                <a:latin typeface="Arial" pitchFamily="34" charset="0"/>
                <a:cs typeface="Arial" pitchFamily="34" charset="0"/>
              </a:rPr>
              <a:t>Modify the messages to match the revised logic.</a:t>
            </a:r>
          </a:p>
          <a:p>
            <a:pPr marL="438150" lvl="2" indent="-342900">
              <a:buFont typeface="+mj-lt"/>
              <a:buAutoNum type="alphaLcParenR"/>
            </a:pPr>
            <a:r>
              <a:rPr lang="en-GB" b="0" dirty="0" smtClean="0">
                <a:latin typeface="Arial" pitchFamily="34" charset="0"/>
                <a:cs typeface="Arial" pitchFamily="34" charset="0"/>
              </a:rPr>
              <a:t>Write a switch-case to check for the three valid travel pass durations (1 Day, 3 Days, and 5 Days) and for the use of an invalid value. Display appropriate messages for each case and the default (fall through) case.</a:t>
            </a:r>
          </a:p>
          <a:p>
            <a:pPr marL="342900" lvl="0" indent="-342900">
              <a:buFont typeface="+mj-lt"/>
              <a:buAutoNum type="arabicPeriod"/>
            </a:pPr>
            <a:r>
              <a:rPr lang="en-GB" b="0" dirty="0" smtClean="0">
                <a:latin typeface="Arial" pitchFamily="34" charset="0"/>
                <a:cs typeface="Arial" pitchFamily="34" charset="0"/>
              </a:rPr>
              <a:t>Run the program with the travel time and switch-case value combinations.</a:t>
            </a:r>
            <a:endParaRPr lang="en-US" b="0" dirty="0">
              <a:effectLst/>
              <a:latin typeface="Arial" pitchFamily="34" charset="0"/>
              <a:cs typeface="Arial" pitchFamily="34" charset="0"/>
            </a:endParaRP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6763652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smtClean="0"/>
              <a:t>The fully annotated solution code is found in the Faculty Guide. </a:t>
            </a:r>
            <a:endParaRPr lang="en-GB" b="1" dirty="0" smtClean="0"/>
          </a:p>
          <a:p>
            <a:pPr lvl="1"/>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584605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 </a:t>
            </a:r>
          </a:p>
          <a:p>
            <a:pPr marL="0" indent="0"/>
            <a:r>
              <a:rPr lang="en-GB" b="0" dirty="0" smtClean="0"/>
              <a:t>Briefly transition into the looping constructs. </a:t>
            </a:r>
          </a:p>
          <a:p>
            <a:pPr marL="186355" indent="-93177">
              <a:buFont typeface="Arial" pitchFamily="34" charset="0"/>
              <a:buChar char="•"/>
            </a:pPr>
            <a:r>
              <a:rPr lang="en-GB" b="0" dirty="0" smtClean="0"/>
              <a:t>Detailed slides follow with a focus on understanding the three types of loops and the differences based on the main loop components of:</a:t>
            </a:r>
          </a:p>
          <a:p>
            <a:pPr marL="270214" lvl="3" indent="-83860"/>
            <a:r>
              <a:rPr lang="en-GB" dirty="0" smtClean="0"/>
              <a:t>Initialization</a:t>
            </a:r>
          </a:p>
          <a:p>
            <a:pPr marL="270214" lvl="3" indent="-83860"/>
            <a:r>
              <a:rPr lang="en-GB" dirty="0" smtClean="0"/>
              <a:t>Condition </a:t>
            </a:r>
          </a:p>
          <a:p>
            <a:pPr marL="270214" lvl="3" indent="-83860"/>
            <a:r>
              <a:rPr lang="en-GB" dirty="0" smtClean="0"/>
              <a:t>Expression evaluation</a:t>
            </a:r>
          </a:p>
          <a:p>
            <a:pPr lvl="1"/>
            <a:endParaRPr lang="en-GB" dirty="0" smtClean="0"/>
          </a:p>
          <a:p>
            <a:r>
              <a:rPr lang="en-GB" dirty="0" smtClean="0"/>
              <a:t>Participant Notes:</a:t>
            </a:r>
          </a:p>
          <a:p>
            <a:pPr marL="0" lvl="2" indent="0">
              <a:buNone/>
            </a:pPr>
            <a:r>
              <a:rPr lang="en-GB" dirty="0" smtClean="0"/>
              <a:t>Repetitive iterative tasks happen frequently in computer programs. </a:t>
            </a:r>
          </a:p>
          <a:p>
            <a:pPr lvl="2"/>
            <a:r>
              <a:rPr lang="en-GB" dirty="0" smtClean="0"/>
              <a:t>Unlike people, computers consistently do the task the same way every time and will continue to perform the task until told to stop. </a:t>
            </a:r>
          </a:p>
          <a:p>
            <a:pPr lvl="2"/>
            <a:r>
              <a:rPr lang="en-GB" dirty="0" smtClean="0"/>
              <a:t>Iterative flow control uses loop statements to execute a set of instructions repeatedly based on a condition. </a:t>
            </a:r>
          </a:p>
          <a:p>
            <a:pPr lvl="2"/>
            <a:r>
              <a:rPr lang="en-GB" dirty="0" smtClean="0"/>
              <a:t>These are called looping statements / loops. The program goes around in a loop repeating the same set of instructions until the program conditions tell the loop to stop.</a:t>
            </a:r>
          </a:p>
          <a:p>
            <a:pPr lvl="2"/>
            <a:r>
              <a:rPr lang="en-GB" dirty="0" smtClean="0"/>
              <a:t>Java provides three types of looping statements to deal with repetitive task execution. </a:t>
            </a:r>
          </a:p>
          <a:p>
            <a:pPr lvl="3"/>
            <a:r>
              <a:rPr lang="en-GB" dirty="0" smtClean="0"/>
              <a:t>for-loop</a:t>
            </a:r>
          </a:p>
          <a:p>
            <a:pPr lvl="3"/>
            <a:r>
              <a:rPr lang="en-GB" dirty="0" smtClean="0"/>
              <a:t>while-loop</a:t>
            </a:r>
          </a:p>
          <a:p>
            <a:pPr lvl="3"/>
            <a:r>
              <a:rPr lang="en-GB" dirty="0" smtClean="0"/>
              <a:t>do-while loop</a:t>
            </a:r>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76</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11153984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 </a:t>
            </a:r>
          </a:p>
          <a:p>
            <a:pPr marL="0" indent="0"/>
            <a:r>
              <a:rPr lang="en-GB" b="0" dirty="0" smtClean="0"/>
              <a:t>Discuss the purpose and the three parts of a “for” loop per the slide bullets and participant notes.</a:t>
            </a:r>
          </a:p>
          <a:p>
            <a:pPr marL="0" indent="0"/>
            <a:r>
              <a:rPr lang="en-GB" b="0" dirty="0" smtClean="0"/>
              <a:t>Briefly walk through the syntax and the position of the statements: init, condition, and expression.</a:t>
            </a:r>
          </a:p>
          <a:p>
            <a:pPr marL="0" lvl="2" indent="0">
              <a:buNone/>
            </a:pPr>
            <a:r>
              <a:rPr lang="en-GB" dirty="0" smtClean="0"/>
              <a:t/>
            </a:r>
            <a:br>
              <a:rPr lang="en-GB" dirty="0" smtClean="0"/>
            </a:br>
            <a:r>
              <a:rPr lang="en-GB" dirty="0" smtClean="0"/>
              <a:t>Animation on slide.</a:t>
            </a:r>
          </a:p>
          <a:p>
            <a:pPr marL="0" lvl="2" indent="0">
              <a:buNone/>
            </a:pPr>
            <a:r>
              <a:rPr lang="en-GB" dirty="0" smtClean="0"/>
              <a:t>On display: Bullet points regarding the “for” loop purpose and components.</a:t>
            </a:r>
          </a:p>
          <a:p>
            <a:pPr marL="0" lvl="2" indent="0">
              <a:buNone/>
            </a:pPr>
            <a:r>
              <a:rPr lang="en-GB" dirty="0" smtClean="0"/>
              <a:t>On click: The “for” loop syntax.</a:t>
            </a:r>
          </a:p>
          <a:p>
            <a:endParaRPr lang="en-GB" dirty="0" smtClean="0"/>
          </a:p>
          <a:p>
            <a:r>
              <a:rPr lang="en-GB" dirty="0" smtClean="0"/>
              <a:t>Participant Notes:</a:t>
            </a:r>
          </a:p>
          <a:p>
            <a:pPr lvl="1"/>
            <a:r>
              <a:rPr lang="en-GB" dirty="0" smtClean="0"/>
              <a:t>Programmers use a “for” loop to repeat a group of statements a certain number of times.</a:t>
            </a:r>
          </a:p>
          <a:p>
            <a:pPr lvl="2"/>
            <a:r>
              <a:rPr lang="en-GB" u="sng" dirty="0" smtClean="0"/>
              <a:t>Evaluate</a:t>
            </a:r>
            <a:r>
              <a:rPr lang="en-GB" dirty="0" smtClean="0"/>
              <a:t> the parts of the for loop inside the parenthesis:</a:t>
            </a:r>
          </a:p>
          <a:p>
            <a:pPr lvl="3"/>
            <a:r>
              <a:rPr lang="en-GB" dirty="0" smtClean="0"/>
              <a:t>Initialize the counter via the </a:t>
            </a:r>
            <a:r>
              <a:rPr lang="en-GB" b="1" dirty="0" smtClean="0"/>
              <a:t>init</a:t>
            </a:r>
            <a:r>
              <a:rPr lang="en-GB" dirty="0" smtClean="0"/>
              <a:t> statement.  This is a one time evaluation (count =1;)</a:t>
            </a:r>
          </a:p>
          <a:p>
            <a:pPr lvl="3"/>
            <a:r>
              <a:rPr lang="en-GB" dirty="0" smtClean="0"/>
              <a:t>Determine how many times to perform the tasks (typically boolean expression) via the </a:t>
            </a:r>
            <a:r>
              <a:rPr lang="en-GB" b="1" dirty="0" smtClean="0"/>
              <a:t>condition</a:t>
            </a:r>
            <a:r>
              <a:rPr lang="en-GB" dirty="0" smtClean="0"/>
              <a:t> statement. The condition is evaluated before each loop (count &lt;= 10;)</a:t>
            </a:r>
          </a:p>
          <a:p>
            <a:pPr lvl="3"/>
            <a:r>
              <a:rPr lang="en-US" dirty="0" smtClean="0"/>
              <a:t>Update the counter value (increment or decrement) via the </a:t>
            </a:r>
            <a:r>
              <a:rPr lang="en-US" b="1" dirty="0" smtClean="0"/>
              <a:t>expression</a:t>
            </a:r>
            <a:r>
              <a:rPr lang="en-US" dirty="0" smtClean="0"/>
              <a:t>. The expression is evaluated after the statements have been executed (counter++ or counter--).</a:t>
            </a:r>
          </a:p>
          <a:p>
            <a:pPr lvl="2"/>
            <a:r>
              <a:rPr lang="en-GB" u="sng" dirty="0" smtClean="0"/>
              <a:t>Execute</a:t>
            </a:r>
            <a:r>
              <a:rPr lang="en-GB" dirty="0" smtClean="0"/>
              <a:t> loop statements:</a:t>
            </a:r>
          </a:p>
          <a:p>
            <a:pPr lvl="3"/>
            <a:r>
              <a:rPr lang="en-GB" dirty="0" smtClean="0"/>
              <a:t>If the condition is true (value of count variable is less than or equal to 10) perform the statements inside the braces {}.</a:t>
            </a:r>
          </a:p>
          <a:p>
            <a:pPr lvl="3"/>
            <a:r>
              <a:rPr lang="en-GB" dirty="0" smtClean="0"/>
              <a:t>If the condition is false (the evaluation of expression caused count to be greater than 10) stop the loop. Jump to the statement after the loop.</a:t>
            </a:r>
          </a:p>
          <a:p>
            <a:pPr lvl="3"/>
            <a:r>
              <a:rPr lang="en-GB" dirty="0" smtClean="0"/>
              <a:t>Statements </a:t>
            </a:r>
            <a:r>
              <a:rPr lang="en-GB" u="sng" dirty="0" smtClean="0"/>
              <a:t>do not </a:t>
            </a:r>
            <a:r>
              <a:rPr lang="en-GB" dirty="0" smtClean="0"/>
              <a:t>execute if the </a:t>
            </a:r>
            <a:r>
              <a:rPr lang="en-GB" b="1" dirty="0" smtClean="0"/>
              <a:t>condition</a:t>
            </a:r>
            <a:r>
              <a:rPr lang="en-GB" dirty="0" smtClean="0"/>
              <a:t> is false at the </a:t>
            </a:r>
            <a:r>
              <a:rPr lang="en-GB" b="1" dirty="0" smtClean="0"/>
              <a:t>first</a:t>
            </a:r>
            <a:r>
              <a:rPr lang="en-GB" dirty="0" smtClean="0"/>
              <a:t> evaluation. </a:t>
            </a:r>
          </a:p>
          <a:p>
            <a:pPr lvl="1"/>
            <a:endParaRPr lang="en-GB" dirty="0" smtClean="0"/>
          </a:p>
          <a:p>
            <a:endParaRPr lang="en-GB"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77</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39152954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4415789"/>
            <a:ext cx="5608320" cy="4590099"/>
          </a:xfrm>
        </p:spPr>
        <p:txBody>
          <a:bodyPr>
            <a:normAutofit/>
          </a:bodyPr>
          <a:lstStyle/>
          <a:p>
            <a:r>
              <a:rPr lang="en-GB" dirty="0" smtClean="0"/>
              <a:t>Faculty Notes: </a:t>
            </a:r>
          </a:p>
          <a:p>
            <a:pPr marL="0" indent="0"/>
            <a:r>
              <a:rPr lang="en-GB" b="0" dirty="0" smtClean="0"/>
              <a:t>Discuss the purpose and the three parts of a “while” loop per the slide bullets and participant notes.</a:t>
            </a:r>
          </a:p>
          <a:p>
            <a:pPr marL="0" lvl="3" indent="0">
              <a:buNone/>
            </a:pPr>
            <a:r>
              <a:rPr lang="en-GB" b="0" dirty="0" smtClean="0"/>
              <a:t>Briefly walk through the syntax and the position of the statements: init, condition, and expression compared </a:t>
            </a:r>
            <a:r>
              <a:rPr lang="en-GB" dirty="0" smtClean="0"/>
              <a:t>to a “for” loop.</a:t>
            </a:r>
          </a:p>
          <a:p>
            <a:pPr marL="186355" lvl="2" indent="-93177"/>
            <a:r>
              <a:rPr lang="en-GB" dirty="0" smtClean="0"/>
              <a:t>The next slide covers the “do-while” loop before the code demonstration.</a:t>
            </a:r>
          </a:p>
          <a:p>
            <a:pPr marL="0" lvl="2" indent="0">
              <a:buNone/>
            </a:pPr>
            <a:endParaRPr lang="en-GB" dirty="0" smtClean="0"/>
          </a:p>
          <a:p>
            <a:pPr marL="0" lvl="2" indent="0">
              <a:buNone/>
            </a:pPr>
            <a:r>
              <a:rPr lang="en-GB" dirty="0" smtClean="0"/>
              <a:t>Animation on slide.</a:t>
            </a:r>
          </a:p>
          <a:p>
            <a:pPr marL="0" lvl="2" indent="0">
              <a:buNone/>
            </a:pPr>
            <a:r>
              <a:rPr lang="en-GB" dirty="0" smtClean="0"/>
              <a:t>On display: Bullet points regarding the “while” loop purpose and components.</a:t>
            </a:r>
          </a:p>
          <a:p>
            <a:pPr marL="0" lvl="2" indent="0">
              <a:buNone/>
            </a:pPr>
            <a:r>
              <a:rPr lang="en-GB" dirty="0" smtClean="0"/>
              <a:t>On click: The “while” loop syntax.</a:t>
            </a:r>
          </a:p>
          <a:p>
            <a:endParaRPr lang="en-GB" dirty="0" smtClean="0"/>
          </a:p>
          <a:p>
            <a:r>
              <a:rPr lang="en-GB" dirty="0" smtClean="0"/>
              <a:t>Participant Notes:</a:t>
            </a:r>
          </a:p>
          <a:p>
            <a:pPr lvl="1"/>
            <a:r>
              <a:rPr lang="en-GB" dirty="0" smtClean="0"/>
              <a:t>The while loop is useful when programmers do not know how many times to execute a group of statements—maybe once, more than once or never—depending on the condition. </a:t>
            </a:r>
          </a:p>
          <a:p>
            <a:pPr lvl="2"/>
            <a:r>
              <a:rPr lang="en-GB" dirty="0" smtClean="0"/>
              <a:t>Evaluate the initial value (outside the loop)</a:t>
            </a:r>
          </a:p>
          <a:p>
            <a:pPr lvl="3"/>
            <a:r>
              <a:rPr lang="en-GB" dirty="0" smtClean="0"/>
              <a:t>Initialize the counter via the </a:t>
            </a:r>
            <a:r>
              <a:rPr lang="en-GB" b="1" dirty="0" smtClean="0"/>
              <a:t>init</a:t>
            </a:r>
            <a:r>
              <a:rPr lang="en-GB" dirty="0" smtClean="0"/>
              <a:t> statement. This is a one time evaluation.</a:t>
            </a:r>
          </a:p>
          <a:p>
            <a:pPr lvl="2"/>
            <a:r>
              <a:rPr lang="en-GB" dirty="0" smtClean="0"/>
              <a:t>Evaluate the condition</a:t>
            </a:r>
          </a:p>
          <a:p>
            <a:pPr lvl="3"/>
            <a:r>
              <a:rPr lang="en-GB" dirty="0" smtClean="0"/>
              <a:t>How to know when to stop (typically boolean expression) is determined by evaluation of the </a:t>
            </a:r>
            <a:r>
              <a:rPr lang="en-GB" b="1" dirty="0" smtClean="0"/>
              <a:t>condition</a:t>
            </a:r>
            <a:r>
              <a:rPr lang="en-GB" dirty="0" smtClean="0"/>
              <a:t> statement. The statement is evaluated before each loop.</a:t>
            </a:r>
          </a:p>
          <a:p>
            <a:pPr lvl="2"/>
            <a:r>
              <a:rPr lang="en-GB" dirty="0" smtClean="0"/>
              <a:t>Execute the loop statements</a:t>
            </a:r>
          </a:p>
          <a:p>
            <a:pPr lvl="3"/>
            <a:r>
              <a:rPr lang="en-GB" dirty="0" smtClean="0"/>
              <a:t>If the </a:t>
            </a:r>
            <a:r>
              <a:rPr lang="en-GB" b="1" dirty="0" smtClean="0"/>
              <a:t>condition</a:t>
            </a:r>
            <a:r>
              <a:rPr lang="en-GB" dirty="0" smtClean="0"/>
              <a:t> is true perform the statements inside the braces {}.</a:t>
            </a:r>
          </a:p>
          <a:p>
            <a:pPr lvl="3"/>
            <a:r>
              <a:rPr lang="en-GB" dirty="0" smtClean="0"/>
              <a:t>If the </a:t>
            </a:r>
            <a:r>
              <a:rPr lang="en-GB" b="1" dirty="0" smtClean="0"/>
              <a:t>condition</a:t>
            </a:r>
            <a:r>
              <a:rPr lang="en-GB" dirty="0" smtClean="0"/>
              <a:t> is false jump to the statement after the loop.</a:t>
            </a:r>
          </a:p>
          <a:p>
            <a:pPr lvl="3"/>
            <a:r>
              <a:rPr lang="en-GB" dirty="0" smtClean="0"/>
              <a:t>Statements </a:t>
            </a:r>
            <a:r>
              <a:rPr lang="en-GB" u="sng" dirty="0" smtClean="0"/>
              <a:t>never</a:t>
            </a:r>
            <a:r>
              <a:rPr lang="en-GB" dirty="0" smtClean="0"/>
              <a:t> execute if the condition is false at the </a:t>
            </a:r>
            <a:r>
              <a:rPr lang="en-GB" u="sng" dirty="0" smtClean="0"/>
              <a:t>first</a:t>
            </a:r>
            <a:r>
              <a:rPr lang="en-GB" dirty="0" smtClean="0"/>
              <a:t> evaluation.</a:t>
            </a:r>
          </a:p>
          <a:p>
            <a:pPr lvl="2"/>
            <a:r>
              <a:rPr lang="en-GB" dirty="0" smtClean="0"/>
              <a:t>Evaluate the expression value</a:t>
            </a:r>
          </a:p>
          <a:p>
            <a:pPr lvl="3"/>
            <a:r>
              <a:rPr lang="en-US" dirty="0" smtClean="0"/>
              <a:t>Update the expression or counter value (increment or decrement) via the </a:t>
            </a:r>
            <a:r>
              <a:rPr lang="en-US" b="1" dirty="0" smtClean="0"/>
              <a:t>expression</a:t>
            </a:r>
            <a:r>
              <a:rPr lang="en-US" dirty="0" smtClean="0"/>
              <a:t>. The expression is evaluated </a:t>
            </a:r>
            <a:r>
              <a:rPr lang="en-US" u="sng" dirty="0" smtClean="0"/>
              <a:t>after</a:t>
            </a:r>
            <a:r>
              <a:rPr lang="en-US" dirty="0" smtClean="0"/>
              <a:t> the loop statements have been executed.</a:t>
            </a:r>
          </a:p>
          <a:p>
            <a:pPr lvl="1"/>
            <a:endParaRPr lang="en-US" b="1" dirty="0" smtClean="0"/>
          </a:p>
          <a:p>
            <a:pPr lvl="1"/>
            <a:r>
              <a:rPr lang="en-US" b="1" dirty="0" smtClean="0"/>
              <a:t>Note: </a:t>
            </a:r>
            <a:r>
              <a:rPr lang="en-GB" dirty="0" smtClean="0"/>
              <a:t>Any actions that can be performed with a for loop can also be performed with a while loop. The choice of which to use is a matter of programmer preference.</a:t>
            </a:r>
            <a:endParaRPr lang="en-US"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78</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39967735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 </a:t>
            </a:r>
          </a:p>
          <a:p>
            <a:pPr marL="0" lvl="3" indent="0">
              <a:buNone/>
            </a:pPr>
            <a:r>
              <a:rPr lang="en-GB" b="0" dirty="0" smtClean="0"/>
              <a:t>Discuss the difference between the “do while” and the “while” loops per the slide points.</a:t>
            </a:r>
            <a:endParaRPr lang="en-GB" dirty="0" smtClean="0"/>
          </a:p>
          <a:p>
            <a:pPr marL="0" lvl="3" indent="0">
              <a:buNone/>
            </a:pPr>
            <a:r>
              <a:rPr lang="en-GB" dirty="0" smtClean="0"/>
              <a:t>Briefly walk through the syntax pointing out the position of the statements compared to while loop and the replacement of </a:t>
            </a:r>
            <a:r>
              <a:rPr lang="en-GB" u="sng" dirty="0" smtClean="0"/>
              <a:t>while</a:t>
            </a:r>
            <a:r>
              <a:rPr lang="en-GB" dirty="0" smtClean="0"/>
              <a:t> with </a:t>
            </a:r>
            <a:r>
              <a:rPr lang="en-GB" u="sng" dirty="0" smtClean="0"/>
              <a:t>do</a:t>
            </a:r>
            <a:r>
              <a:rPr lang="en-GB" dirty="0" smtClean="0"/>
              <a:t> before the braces.</a:t>
            </a:r>
          </a:p>
          <a:p>
            <a:pPr marL="93177" lvl="2" indent="0">
              <a:buNone/>
            </a:pPr>
            <a:endParaRPr lang="en-GB" b="0" dirty="0" smtClean="0"/>
          </a:p>
          <a:p>
            <a:pPr marL="0" lvl="2" indent="0">
              <a:buNone/>
            </a:pPr>
            <a:r>
              <a:rPr lang="en-GB" dirty="0" smtClean="0"/>
              <a:t>Animation on slide.</a:t>
            </a:r>
          </a:p>
          <a:p>
            <a:pPr marL="0" lvl="2" indent="0">
              <a:buNone/>
            </a:pPr>
            <a:r>
              <a:rPr lang="en-GB" dirty="0" smtClean="0"/>
              <a:t>On display: Bullet points regarding the “do-while” loop purpose and components.</a:t>
            </a:r>
          </a:p>
          <a:p>
            <a:pPr marL="0" lvl="2" indent="0">
              <a:buNone/>
            </a:pPr>
            <a:r>
              <a:rPr lang="en-GB" dirty="0" smtClean="0"/>
              <a:t>On click: The “do-while” loop syntax.</a:t>
            </a:r>
          </a:p>
          <a:p>
            <a:endParaRPr lang="en-GB" dirty="0" smtClean="0"/>
          </a:p>
          <a:p>
            <a:r>
              <a:rPr lang="en-GB" dirty="0" smtClean="0"/>
              <a:t>Participant Notes:</a:t>
            </a:r>
          </a:p>
          <a:p>
            <a:pPr lvl="1"/>
            <a:r>
              <a:rPr lang="en-GB" dirty="0" smtClean="0"/>
              <a:t>As seen in the for and while loops, most programs need to check the condition </a:t>
            </a:r>
            <a:r>
              <a:rPr lang="en-GB" u="sng" dirty="0" smtClean="0"/>
              <a:t>before</a:t>
            </a:r>
            <a:r>
              <a:rPr lang="en-GB" dirty="0" smtClean="0"/>
              <a:t> doing something (executing the statements).</a:t>
            </a:r>
          </a:p>
          <a:p>
            <a:pPr lvl="1"/>
            <a:r>
              <a:rPr lang="en-GB" dirty="0" smtClean="0"/>
              <a:t>Occasionally a program needs to do something once then decide if there is a need to continue.</a:t>
            </a:r>
          </a:p>
          <a:p>
            <a:pPr lvl="1"/>
            <a:r>
              <a:rPr lang="en-GB" dirty="0" smtClean="0"/>
              <a:t>This is where the do – while loop is useful.</a:t>
            </a:r>
          </a:p>
          <a:p>
            <a:pPr lvl="2"/>
            <a:r>
              <a:rPr lang="en-GB" dirty="0" smtClean="0"/>
              <a:t>Evaluate the initial value (outside loop) via a one time evaluation of the </a:t>
            </a:r>
            <a:r>
              <a:rPr lang="en-GB" b="1" dirty="0" smtClean="0"/>
              <a:t>init</a:t>
            </a:r>
            <a:r>
              <a:rPr lang="en-GB" dirty="0" smtClean="0"/>
              <a:t> statement.</a:t>
            </a:r>
          </a:p>
          <a:p>
            <a:pPr lvl="2"/>
            <a:r>
              <a:rPr lang="en-GB" dirty="0" smtClean="0"/>
              <a:t>Execute the loop statements at least once.</a:t>
            </a:r>
          </a:p>
          <a:p>
            <a:pPr lvl="2"/>
            <a:r>
              <a:rPr lang="en-GB" dirty="0" smtClean="0"/>
              <a:t>Evaluate the </a:t>
            </a:r>
            <a:r>
              <a:rPr lang="en-GB" b="1" dirty="0" smtClean="0"/>
              <a:t>expression</a:t>
            </a:r>
            <a:r>
              <a:rPr lang="en-GB" dirty="0" smtClean="0"/>
              <a:t> value after the statements have executed.</a:t>
            </a:r>
          </a:p>
          <a:p>
            <a:pPr lvl="2"/>
            <a:r>
              <a:rPr lang="en-GB" dirty="0" smtClean="0"/>
              <a:t>Evaluate the while statement </a:t>
            </a:r>
            <a:r>
              <a:rPr lang="en-GB" b="1" dirty="0" smtClean="0"/>
              <a:t>condition</a:t>
            </a:r>
            <a:r>
              <a:rPr lang="en-GB" dirty="0" smtClean="0"/>
              <a:t> to determine when to stop the loop. </a:t>
            </a:r>
          </a:p>
          <a:p>
            <a:pPr lvl="2"/>
            <a:endParaRPr lang="en-GB"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79</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345221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1"/>
            <a:ext cx="5608320" cy="4783771"/>
          </a:xfrm>
          <a:prstGeom prst="rect">
            <a:avLst/>
          </a:prstGeom>
        </p:spPr>
        <p:txBody>
          <a:bodyPr>
            <a:normAutofit/>
          </a:bodyPr>
          <a:lstStyle/>
          <a:p>
            <a:r>
              <a:rPr lang="en-GB" b="1" dirty="0" smtClean="0"/>
              <a:t>Faculty Notes:</a:t>
            </a:r>
          </a:p>
          <a:p>
            <a:pPr marL="0" lvl="2" indent="0">
              <a:buNone/>
            </a:pPr>
            <a:r>
              <a:rPr lang="en-GB" dirty="0" smtClean="0"/>
              <a:t>Review the key points per the slide and participant notes.</a:t>
            </a:r>
            <a:endParaRPr lang="en-GB" b="1" dirty="0" smtClean="0"/>
          </a:p>
          <a:p>
            <a:pPr marL="184414" lvl="2" indent="-97060">
              <a:buNone/>
              <a:defRPr/>
            </a:pPr>
            <a:endParaRPr lang="en-GB" dirty="0" smtClean="0"/>
          </a:p>
          <a:p>
            <a:pPr lvl="1"/>
            <a:r>
              <a:rPr lang="en-GB" b="1" dirty="0" smtClean="0"/>
              <a:t>Participant Notes:</a:t>
            </a:r>
          </a:p>
          <a:p>
            <a:pPr marL="0" lvl="2" indent="0">
              <a:buNone/>
            </a:pPr>
            <a:r>
              <a:rPr lang="en-US" dirty="0" smtClean="0"/>
              <a:t>Java’s fourth key principle: Java is a high performance language.</a:t>
            </a:r>
          </a:p>
          <a:p>
            <a:pPr marL="184414" lvl="2" indent="-97060">
              <a:defRPr/>
            </a:pPr>
            <a:r>
              <a:rPr lang="en-US" dirty="0" smtClean="0"/>
              <a:t>The Java interpreter</a:t>
            </a:r>
            <a:r>
              <a:rPr lang="en-US" baseline="0" dirty="0" smtClean="0"/>
              <a:t> does not need to check the run-time environment during program execution thus achieving higher program performance</a:t>
            </a:r>
            <a:r>
              <a:rPr lang="en-US" dirty="0" smtClean="0"/>
              <a:t>.</a:t>
            </a:r>
          </a:p>
          <a:p>
            <a:pPr marL="184414" lvl="2" indent="-97060">
              <a:defRPr/>
            </a:pPr>
            <a:r>
              <a:rPr lang="en-US" dirty="0" smtClean="0"/>
              <a:t>The</a:t>
            </a:r>
            <a:r>
              <a:rPr lang="en-US" baseline="0" dirty="0" smtClean="0"/>
              <a:t> automatic garbage collection tools run at a lower priority ensuring that full memory will be available for program execution tasks.</a:t>
            </a:r>
          </a:p>
          <a:p>
            <a:pPr marL="184414" lvl="2" indent="-97060">
              <a:defRPr/>
            </a:pPr>
            <a:r>
              <a:rPr lang="en-US" baseline="0" dirty="0" smtClean="0"/>
              <a:t>The Java platform interfaces with native machine code applications provide the ability to couple large amounts of application computing power via machine code with the ease of the Java language.</a:t>
            </a:r>
            <a:endParaRPr lang="en-US" dirty="0" smtClean="0"/>
          </a:p>
          <a:p>
            <a:pPr marL="271767" lvl="1" indent="-87354">
              <a:buFont typeface="Courier New" pitchFamily="49" charset="0"/>
              <a:buChar char="o"/>
              <a:defRPr/>
            </a:pPr>
            <a:endParaRPr lang="en-US" dirty="0" smtClean="0"/>
          </a:p>
          <a:p>
            <a:pPr marL="650300" lvl="3" indent="-97060">
              <a:buFont typeface="Arial" pitchFamily="34" charset="0"/>
              <a:buChar char="•"/>
              <a:defRPr/>
            </a:pPr>
            <a:endParaRPr lang="en-US" dirty="0" smtClean="0"/>
          </a:p>
          <a:p>
            <a:pPr marL="650300" lvl="3" indent="-97060">
              <a:buFont typeface="Arial" pitchFamily="34" charset="0"/>
              <a:buChar char="•"/>
              <a:defRPr/>
            </a:pPr>
            <a:endParaRPr lang="en-US" dirty="0" smtClean="0"/>
          </a:p>
          <a:p>
            <a:pPr marL="650300" lvl="3" indent="-97060">
              <a:buFont typeface="Arial" pitchFamily="34" charset="0"/>
              <a:buChar char="•"/>
              <a:defRPr/>
            </a:pPr>
            <a:endParaRPr lang="en-US" dirty="0" smtClean="0"/>
          </a:p>
          <a:p>
            <a:pPr marL="650300" lvl="3" indent="-97060">
              <a:buFont typeface="Arial" pitchFamily="34" charset="0"/>
              <a:buChar char="•"/>
              <a:defRPr/>
            </a:pPr>
            <a:endParaRPr lang="en-US"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a:t>
            </a:fld>
            <a:endParaRPr lang="en-GB" dirty="0"/>
          </a:p>
        </p:txBody>
      </p:sp>
    </p:spTree>
    <p:extLst>
      <p:ext uri="{BB962C8B-B14F-4D97-AF65-F5344CB8AC3E}">
        <p14:creationId xmlns:p14="http://schemas.microsoft.com/office/powerpoint/2010/main" val="2472722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400406"/>
          </a:xfrm>
        </p:spPr>
        <p:txBody>
          <a:bodyPr>
            <a:normAutofit/>
          </a:bodyPr>
          <a:lstStyle/>
          <a:p>
            <a:r>
              <a:rPr lang="en-GB" b="1" dirty="0" smtClean="0"/>
              <a:t>Faculty Notes:</a:t>
            </a:r>
          </a:p>
          <a:p>
            <a:pPr marL="0" indent="0">
              <a:defRPr/>
            </a:pPr>
            <a:r>
              <a:rPr lang="en-US" b="0" dirty="0" smtClean="0"/>
              <a:t>The </a:t>
            </a:r>
            <a:r>
              <a:rPr lang="en-US" b="0" dirty="0"/>
              <a:t>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indent="0">
              <a:defRPr/>
            </a:pPr>
            <a:endParaRPr lang="en-GB" b="0" dirty="0"/>
          </a:p>
          <a:p>
            <a:pPr marL="0" indent="0"/>
            <a:r>
              <a:rPr lang="en-GB" dirty="0"/>
              <a:t>Demonstrate the use of </a:t>
            </a:r>
            <a:r>
              <a:rPr lang="en-GB" dirty="0" smtClean="0"/>
              <a:t>the For Loop and While Loop coding constructs.</a:t>
            </a:r>
            <a:endParaRPr lang="en-GB" dirty="0"/>
          </a:p>
          <a:p>
            <a:pPr marL="228600" lvl="0" indent="-228600">
              <a:buFont typeface="+mj-lt"/>
              <a:buAutoNum type="arabicPeriod"/>
            </a:pPr>
            <a:r>
              <a:rPr lang="en-US" b="0" dirty="0" smtClean="0">
                <a:effectLst/>
              </a:rPr>
              <a:t>Open CityTour_Demo.java.</a:t>
            </a:r>
          </a:p>
          <a:p>
            <a:pPr marL="228600" lvl="0" indent="-228600">
              <a:buFont typeface="+mj-lt"/>
              <a:buAutoNum type="arabicPeriod"/>
            </a:pPr>
            <a:r>
              <a:rPr lang="en-US" b="0" dirty="0" smtClean="0"/>
              <a:t>Complete </a:t>
            </a:r>
            <a:r>
              <a:rPr lang="en-US" sz="1000" b="0" kern="1200" baseline="0" dirty="0" smtClean="0">
                <a:solidFill>
                  <a:schemeClr val="tx1"/>
                </a:solidFill>
                <a:effectLst/>
                <a:latin typeface="Arial" pitchFamily="34" charset="0"/>
                <a:ea typeface="+mn-ea"/>
                <a:cs typeface="Arial" pitchFamily="34" charset="0"/>
              </a:rPr>
              <a:t>the </a:t>
            </a:r>
            <a:r>
              <a:rPr lang="en-US" sz="1000" kern="1200" baseline="0" dirty="0" smtClean="0">
                <a:solidFill>
                  <a:schemeClr val="tx1"/>
                </a:solidFill>
                <a:effectLst/>
                <a:latin typeface="Arial" pitchFamily="34" charset="0"/>
                <a:ea typeface="+mn-ea"/>
                <a:cs typeface="Arial" pitchFamily="34" charset="0"/>
              </a:rPr>
              <a:t>See It 7 </a:t>
            </a:r>
            <a:r>
              <a:rPr lang="en-US" sz="1000" b="0" kern="1200" baseline="0" dirty="0" smtClean="0">
                <a:solidFill>
                  <a:schemeClr val="tx1"/>
                </a:solidFill>
                <a:effectLst/>
                <a:latin typeface="Arial" pitchFamily="34" charset="0"/>
                <a:ea typeface="+mn-ea"/>
                <a:cs typeface="Arial" pitchFamily="34" charset="0"/>
              </a:rPr>
              <a:t>TODOs</a:t>
            </a:r>
            <a:r>
              <a:rPr lang="en-US" sz="1000" b="0" kern="1200" dirty="0" smtClean="0">
                <a:solidFill>
                  <a:schemeClr val="tx1"/>
                </a:solidFill>
                <a:effectLst/>
                <a:latin typeface="Arial" pitchFamily="34" charset="0"/>
                <a:ea typeface="+mn-ea"/>
                <a:cs typeface="Arial" pitchFamily="34" charset="0"/>
              </a:rPr>
              <a:t> </a:t>
            </a:r>
            <a:r>
              <a:rPr lang="en-US" sz="1000" b="0" kern="1200" baseline="0" dirty="0" smtClean="0">
                <a:solidFill>
                  <a:schemeClr val="tx1"/>
                </a:solidFill>
                <a:effectLst/>
                <a:latin typeface="Arial" pitchFamily="34" charset="0"/>
                <a:ea typeface="+mn-ea"/>
                <a:cs typeface="Arial" pitchFamily="34" charset="0"/>
              </a:rPr>
              <a:t>to</a:t>
            </a:r>
          </a:p>
          <a:p>
            <a:pPr marL="323850" lvl="2" indent="-228600">
              <a:buFont typeface="+mj-lt"/>
              <a:buAutoNum type="alphaLcParenR"/>
            </a:pPr>
            <a:r>
              <a:rPr lang="en-GB" b="0" kern="1200" baseline="0" dirty="0" smtClean="0">
                <a:solidFill>
                  <a:schemeClr val="tx1"/>
                </a:solidFill>
                <a:effectLst/>
                <a:latin typeface="Arial" pitchFamily="34" charset="0"/>
                <a:ea typeface="+mn-ea"/>
                <a:cs typeface="Arial" pitchFamily="34" charset="0"/>
              </a:rPr>
              <a:t>Write a </a:t>
            </a:r>
            <a:r>
              <a:rPr lang="en-GB" b="0" u="sng" kern="1200" baseline="0" dirty="0" smtClean="0">
                <a:solidFill>
                  <a:schemeClr val="tx1"/>
                </a:solidFill>
                <a:effectLst/>
                <a:latin typeface="Arial" pitchFamily="34" charset="0"/>
                <a:ea typeface="+mn-ea"/>
                <a:cs typeface="Arial" pitchFamily="34" charset="0"/>
              </a:rPr>
              <a:t>For Loop</a:t>
            </a:r>
            <a:r>
              <a:rPr lang="en-GB" b="0" u="sng" kern="1200" dirty="0" smtClean="0">
                <a:solidFill>
                  <a:schemeClr val="tx1"/>
                </a:solidFill>
                <a:effectLst/>
                <a:latin typeface="Arial" pitchFamily="34" charset="0"/>
                <a:ea typeface="+mn-ea"/>
                <a:cs typeface="Arial" pitchFamily="34" charset="0"/>
              </a:rPr>
              <a:t> </a:t>
            </a:r>
            <a:r>
              <a:rPr lang="en-GB" b="0" kern="1200" baseline="0" dirty="0" smtClean="0">
                <a:solidFill>
                  <a:schemeClr val="tx1"/>
                </a:solidFill>
                <a:effectLst/>
                <a:latin typeface="Arial" pitchFamily="34" charset="0"/>
                <a:ea typeface="+mn-ea"/>
                <a:cs typeface="Arial" pitchFamily="34" charset="0"/>
              </a:rPr>
              <a:t>to generate</a:t>
            </a:r>
            <a:r>
              <a:rPr lang="en-GB" b="0" kern="1200" dirty="0" smtClean="0">
                <a:solidFill>
                  <a:schemeClr val="tx1"/>
                </a:solidFill>
                <a:effectLst/>
                <a:latin typeface="Arial" pitchFamily="34" charset="0"/>
                <a:ea typeface="+mn-ea"/>
                <a:cs typeface="Arial" pitchFamily="34" charset="0"/>
              </a:rPr>
              <a:t> the Travel Pass with Number of Tickets as upper bound. </a:t>
            </a:r>
          </a:p>
          <a:p>
            <a:pPr marL="605790" lvl="3" indent="-285750">
              <a:buFont typeface="+mj-lt"/>
              <a:buAutoNum type="romanLcPeriod"/>
            </a:pPr>
            <a:r>
              <a:rPr lang="en-GB" sz="1000" b="0" kern="1200" baseline="0" dirty="0" smtClean="0">
                <a:solidFill>
                  <a:schemeClr val="tx1"/>
                </a:solidFill>
                <a:effectLst/>
                <a:latin typeface="Arial" pitchFamily="34" charset="0"/>
                <a:ea typeface="+mn-ea"/>
                <a:cs typeface="Arial" pitchFamily="34" charset="0"/>
              </a:rPr>
              <a:t>Declare an integer Travel Pass ID variable.</a:t>
            </a:r>
          </a:p>
          <a:p>
            <a:pPr marL="605790" lvl="3" indent="-285750">
              <a:buFont typeface="+mj-lt"/>
              <a:buAutoNum type="romanLcPeriod"/>
            </a:pPr>
            <a:r>
              <a:rPr lang="en-GB" dirty="0"/>
              <a:t>Travel Pass ID can be generated by incrementing the loop index by 1.</a:t>
            </a:r>
          </a:p>
          <a:p>
            <a:pPr marL="605790" lvl="3" indent="-285750">
              <a:buFont typeface="+mj-lt"/>
              <a:buAutoNum type="romanLcPeriod"/>
            </a:pPr>
            <a:r>
              <a:rPr lang="en-GB" dirty="0"/>
              <a:t>Print the Travel Pass ID </a:t>
            </a:r>
            <a:r>
              <a:rPr lang="en-GB" dirty="0" smtClean="0"/>
              <a:t>and the </a:t>
            </a:r>
            <a:r>
              <a:rPr lang="en-GB" sz="1000" b="0" kern="1200" baseline="0" dirty="0" smtClean="0">
                <a:solidFill>
                  <a:schemeClr val="tx1"/>
                </a:solidFill>
                <a:effectLst/>
                <a:latin typeface="Arial" pitchFamily="34" charset="0"/>
                <a:ea typeface="+mn-ea"/>
                <a:cs typeface="Arial" pitchFamily="34" charset="0"/>
              </a:rPr>
              <a:t>loop index as part of each loop iteration.</a:t>
            </a:r>
          </a:p>
          <a:p>
            <a:pPr marL="323850" lvl="2" indent="-228600">
              <a:buFont typeface="+mj-lt"/>
              <a:buAutoNum type="alphaLcParenR"/>
            </a:pPr>
            <a:r>
              <a:rPr lang="en-GB" b="0" kern="1200" baseline="0" dirty="0" smtClean="0">
                <a:solidFill>
                  <a:schemeClr val="tx1"/>
                </a:solidFill>
                <a:effectLst/>
                <a:latin typeface="Arial" pitchFamily="34" charset="0"/>
                <a:ea typeface="+mn-ea"/>
                <a:cs typeface="Arial" pitchFamily="34" charset="0"/>
              </a:rPr>
              <a:t>Run the For Loop code.</a:t>
            </a:r>
          </a:p>
          <a:p>
            <a:pPr marL="323850" lvl="2" indent="-228600">
              <a:buFont typeface="+mj-lt"/>
              <a:buAutoNum type="alphaLcParenR"/>
            </a:pPr>
            <a:r>
              <a:rPr lang="en-GB" b="1" kern="1200" baseline="0" dirty="0" smtClean="0">
                <a:solidFill>
                  <a:schemeClr val="tx1"/>
                </a:solidFill>
                <a:effectLst/>
                <a:latin typeface="Arial" pitchFamily="34" charset="0"/>
                <a:ea typeface="+mn-ea"/>
                <a:cs typeface="Arial" pitchFamily="34" charset="0"/>
              </a:rPr>
              <a:t>Comment out the For Loop. (It will be reused in the next demo)</a:t>
            </a:r>
          </a:p>
          <a:p>
            <a:pPr marL="323850" lvl="2" indent="-228600">
              <a:buFont typeface="+mj-lt"/>
              <a:buAutoNum type="alphaLcParenR"/>
            </a:pPr>
            <a:r>
              <a:rPr lang="en-GB" b="0" kern="1200" baseline="0" dirty="0" smtClean="0">
                <a:solidFill>
                  <a:schemeClr val="tx1"/>
                </a:solidFill>
                <a:effectLst/>
                <a:latin typeface="Arial" pitchFamily="34" charset="0"/>
                <a:ea typeface="+mn-ea"/>
                <a:cs typeface="Arial" pitchFamily="34" charset="0"/>
              </a:rPr>
              <a:t>Write a </a:t>
            </a:r>
            <a:r>
              <a:rPr lang="en-GB" b="0" u="sng" kern="1200" baseline="0" dirty="0" smtClean="0">
                <a:solidFill>
                  <a:schemeClr val="tx1"/>
                </a:solidFill>
                <a:effectLst/>
              </a:rPr>
              <a:t>While </a:t>
            </a:r>
            <a:r>
              <a:rPr lang="en-GB" b="0" u="sng" dirty="0"/>
              <a:t>L</a:t>
            </a:r>
            <a:r>
              <a:rPr lang="en-GB" b="0" u="sng" kern="1200" baseline="0" dirty="0" smtClean="0">
                <a:solidFill>
                  <a:schemeClr val="tx1"/>
                </a:solidFill>
                <a:effectLst/>
              </a:rPr>
              <a:t>oop</a:t>
            </a:r>
            <a:r>
              <a:rPr lang="en-GB" b="0" kern="1200" dirty="0" smtClean="0">
                <a:solidFill>
                  <a:schemeClr val="tx1"/>
                </a:solidFill>
                <a:effectLst/>
                <a:latin typeface="Arial" pitchFamily="34" charset="0"/>
                <a:ea typeface="+mn-ea"/>
                <a:cs typeface="Arial" pitchFamily="34" charset="0"/>
              </a:rPr>
              <a:t> </a:t>
            </a:r>
            <a:r>
              <a:rPr lang="en-GB" b="0" dirty="0" smtClean="0"/>
              <a:t>to generate </a:t>
            </a:r>
            <a:r>
              <a:rPr lang="en-GB" b="0" dirty="0"/>
              <a:t>the Travel Pass ID </a:t>
            </a:r>
            <a:r>
              <a:rPr lang="en-GB" b="0" dirty="0" smtClean="0"/>
              <a:t>with the </a:t>
            </a:r>
            <a:r>
              <a:rPr lang="en-GB" b="0" dirty="0"/>
              <a:t>Number of Tickets as the upper bound </a:t>
            </a:r>
            <a:endParaRPr lang="en-US" b="0" kern="1200" baseline="0" dirty="0" smtClean="0">
              <a:solidFill>
                <a:schemeClr val="tx1"/>
              </a:solidFill>
              <a:effectLst/>
              <a:latin typeface="Arial" pitchFamily="34" charset="0"/>
              <a:ea typeface="+mn-ea"/>
              <a:cs typeface="Arial" pitchFamily="34" charset="0"/>
            </a:endParaRPr>
          </a:p>
          <a:p>
            <a:pPr marL="605790" lvl="3" indent="-285750">
              <a:buFont typeface="+mj-lt"/>
              <a:buAutoNum type="romanLcPeriod"/>
            </a:pPr>
            <a:r>
              <a:rPr lang="en-GB" dirty="0" smtClean="0"/>
              <a:t>In the main() method, declare a temporary loop index variable and initialize to 0.</a:t>
            </a:r>
            <a:endParaRPr lang="en-US" dirty="0" smtClean="0"/>
          </a:p>
          <a:p>
            <a:pPr marL="605790" lvl="3" indent="-285750">
              <a:buFont typeface="+mj-lt"/>
              <a:buAutoNum type="romanLcPeriod"/>
            </a:pPr>
            <a:r>
              <a:rPr lang="en-GB" dirty="0" smtClean="0"/>
              <a:t>Declare an integer Travel Pass ID variable.</a:t>
            </a:r>
            <a:endParaRPr lang="en-US" dirty="0" smtClean="0"/>
          </a:p>
          <a:p>
            <a:pPr marL="605790" lvl="3" indent="-285750">
              <a:buFont typeface="+mj-lt"/>
              <a:buAutoNum type="romanLcPeriod"/>
            </a:pPr>
            <a:r>
              <a:rPr lang="en-US" dirty="0" smtClean="0"/>
              <a:t>Travel </a:t>
            </a:r>
            <a:r>
              <a:rPr lang="en-US" dirty="0"/>
              <a:t>Pass ID can be generated by incrementing the loop index by 1.</a:t>
            </a:r>
          </a:p>
          <a:p>
            <a:pPr marL="605790" lvl="3" indent="-285750">
              <a:buFont typeface="+mj-lt"/>
              <a:buAutoNum type="romanLcPeriod"/>
            </a:pPr>
            <a:r>
              <a:rPr lang="en-US" dirty="0" smtClean="0"/>
              <a:t>Print </a:t>
            </a:r>
            <a:r>
              <a:rPr lang="en-US" dirty="0"/>
              <a:t>the Travel Pass ID and the loop index as part of each loop iteration.</a:t>
            </a:r>
          </a:p>
          <a:p>
            <a:pPr marL="605790" lvl="3" indent="-285750">
              <a:buFont typeface="+mj-lt"/>
              <a:buAutoNum type="romanLcPeriod"/>
            </a:pPr>
            <a:r>
              <a:rPr lang="en-GB" dirty="0"/>
              <a:t>Increment the loop index variable.</a:t>
            </a:r>
            <a:endParaRPr lang="en-US" dirty="0"/>
          </a:p>
          <a:p>
            <a:pPr marL="323850" lvl="2" indent="-228600">
              <a:buFont typeface="+mj-lt"/>
              <a:buAutoNum type="alphaLcParenR"/>
            </a:pPr>
            <a:r>
              <a:rPr lang="en-GB" dirty="0"/>
              <a:t>Run the While Loop code.</a:t>
            </a:r>
            <a:endParaRPr lang="en-US" dirty="0"/>
          </a:p>
          <a:p>
            <a:pPr lvl="1"/>
            <a:endParaRPr lang="en-GB" b="1" dirty="0" smtClean="0"/>
          </a:p>
          <a:p>
            <a:pPr lvl="1"/>
            <a:r>
              <a:rPr lang="en-GB" b="1" dirty="0" smtClean="0"/>
              <a:t>Participant Notes:</a:t>
            </a:r>
          </a:p>
          <a:p>
            <a:pPr lvl="1" defTabSz="931774">
              <a:defRPr/>
            </a:pPr>
            <a:r>
              <a:rPr lang="en-US" dirty="0"/>
              <a:t>Pay attention as your faculty member uses for loops and while loops. You will be asked to use for loops and while loops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117145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537710"/>
          </a:xfrm>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lvl="1"/>
            <a:endParaRPr lang="en-GB" b="1" dirty="0" smtClean="0"/>
          </a:p>
          <a:p>
            <a:pPr lvl="1"/>
            <a:r>
              <a:rPr lang="en-GB" b="1" dirty="0" smtClean="0"/>
              <a:t>Participant Notes:</a:t>
            </a:r>
          </a:p>
          <a:p>
            <a:pPr marL="0" lvl="1" indent="0">
              <a:buFont typeface="+mj-lt"/>
              <a:buNone/>
            </a:pPr>
            <a:r>
              <a:rPr lang="en-GB" b="1" dirty="0"/>
              <a:t>Use  the </a:t>
            </a:r>
            <a:r>
              <a:rPr lang="en-GB" b="1" dirty="0" smtClean="0"/>
              <a:t>For Loop and While</a:t>
            </a:r>
            <a:r>
              <a:rPr lang="en-GB" b="1" baseline="0" dirty="0" smtClean="0"/>
              <a:t> Loop </a:t>
            </a:r>
            <a:r>
              <a:rPr lang="en-GB" b="1" dirty="0" smtClean="0"/>
              <a:t>coding constructs.</a:t>
            </a:r>
          </a:p>
          <a:p>
            <a:pPr marL="228600" lvl="1" indent="-228600">
              <a:buFont typeface="+mj-lt"/>
              <a:buAutoNum type="arabicPeriod"/>
            </a:pPr>
            <a:r>
              <a:rPr lang="en-GB" b="0" kern="1200" baseline="0" dirty="0" smtClean="0">
                <a:solidFill>
                  <a:schemeClr val="tx1"/>
                </a:solidFill>
                <a:effectLst/>
              </a:rPr>
              <a:t>Open </a:t>
            </a:r>
            <a:r>
              <a:rPr lang="en-US" b="0" kern="1200" baseline="0" dirty="0" smtClean="0">
                <a:solidFill>
                  <a:schemeClr val="tx1"/>
                </a:solidFill>
                <a:effectLst/>
              </a:rPr>
              <a:t>CodingtonEventPass_TryIt.java.</a:t>
            </a:r>
          </a:p>
          <a:p>
            <a:pPr marL="228600" lvl="1" indent="-228600">
              <a:buFont typeface="+mj-lt"/>
              <a:buAutoNum type="arabicPeriod"/>
            </a:pPr>
            <a:r>
              <a:rPr lang="en-US" b="0" kern="1200" baseline="0" dirty="0" smtClean="0">
                <a:solidFill>
                  <a:schemeClr val="tx1"/>
                </a:solidFill>
                <a:effectLst/>
              </a:rPr>
              <a:t>Complete</a:t>
            </a:r>
            <a:r>
              <a:rPr lang="en-US" b="0" kern="1200" dirty="0" smtClean="0">
                <a:solidFill>
                  <a:schemeClr val="tx1"/>
                </a:solidFill>
                <a:effectLst/>
              </a:rPr>
              <a:t> </a:t>
            </a:r>
            <a:r>
              <a:rPr lang="en-US" b="0" kern="1200" baseline="0" dirty="0" smtClean="0">
                <a:solidFill>
                  <a:schemeClr val="tx1"/>
                </a:solidFill>
                <a:effectLst/>
              </a:rPr>
              <a:t>the </a:t>
            </a:r>
            <a:r>
              <a:rPr lang="en-US" b="1" kern="1200" baseline="0" dirty="0" smtClean="0">
                <a:solidFill>
                  <a:schemeClr val="tx1"/>
                </a:solidFill>
                <a:effectLst/>
              </a:rPr>
              <a:t>Try It 7 </a:t>
            </a:r>
            <a:r>
              <a:rPr lang="en-US" b="0" kern="1200" baseline="0" dirty="0" smtClean="0">
                <a:solidFill>
                  <a:schemeClr val="tx1"/>
                </a:solidFill>
                <a:effectLst/>
              </a:rPr>
              <a:t>TODOs</a:t>
            </a:r>
            <a:r>
              <a:rPr lang="en-US" b="0" kern="1200" dirty="0" smtClean="0">
                <a:solidFill>
                  <a:schemeClr val="tx1"/>
                </a:solidFill>
                <a:effectLst/>
              </a:rPr>
              <a:t> </a:t>
            </a:r>
            <a:r>
              <a:rPr lang="en-US" b="0" kern="1200" baseline="0" dirty="0" smtClean="0">
                <a:solidFill>
                  <a:schemeClr val="tx1"/>
                </a:solidFill>
                <a:effectLst/>
              </a:rPr>
              <a:t>to </a:t>
            </a:r>
          </a:p>
          <a:p>
            <a:pPr marL="314325" indent="-228600">
              <a:buFont typeface="+mj-lt"/>
              <a:buAutoNum type="alphaLcParenR"/>
            </a:pPr>
            <a:r>
              <a:rPr lang="en-US" b="0" dirty="0"/>
              <a:t>W</a:t>
            </a:r>
            <a:r>
              <a:rPr lang="en-GB" b="0" kern="1200" baseline="0" dirty="0" smtClean="0">
                <a:solidFill>
                  <a:schemeClr val="tx1"/>
                </a:solidFill>
                <a:effectLst/>
              </a:rPr>
              <a:t>rite a For Loop:</a:t>
            </a:r>
            <a:endParaRPr lang="en-US" b="0" dirty="0" smtClean="0">
              <a:effectLst/>
            </a:endParaRPr>
          </a:p>
          <a:p>
            <a:pPr marL="742950" lvl="4" indent="-285750">
              <a:buFont typeface="+mj-lt"/>
              <a:buAutoNum type="romanLcPeriod"/>
            </a:pPr>
            <a:r>
              <a:rPr lang="en-US" b="0" kern="1200" baseline="0" dirty="0" smtClean="0">
                <a:solidFill>
                  <a:schemeClr val="tx1"/>
                </a:solidFill>
                <a:effectLst/>
              </a:rPr>
              <a:t>Declare an integer Travel Pass ID variable</a:t>
            </a:r>
            <a:endParaRPr lang="en-US" b="0" dirty="0" smtClean="0">
              <a:effectLst/>
            </a:endParaRPr>
          </a:p>
          <a:p>
            <a:pPr marL="685800" lvl="4" indent="-228600">
              <a:buFont typeface="+mj-lt"/>
              <a:buAutoNum type="romanLcPeriod"/>
            </a:pPr>
            <a:r>
              <a:rPr lang="en-US" b="0" kern="1200" baseline="0" dirty="0" smtClean="0">
                <a:solidFill>
                  <a:schemeClr val="tx1"/>
                </a:solidFill>
                <a:effectLst/>
              </a:rPr>
              <a:t>Generate the Travel Pass ID by incrementing the loop index value. Use the Number of Tickets as the upper bound for the loop and the Travel Pass ID.</a:t>
            </a:r>
            <a:endParaRPr lang="en-US" b="0" dirty="0" smtClean="0">
              <a:effectLst/>
            </a:endParaRPr>
          </a:p>
          <a:p>
            <a:pPr marL="685800" lvl="5" indent="0">
              <a:buFont typeface="+mj-lt"/>
              <a:buNone/>
            </a:pPr>
            <a:r>
              <a:rPr lang="en-GB" sz="1000" b="0" kern="1200" baseline="0" dirty="0" smtClean="0">
                <a:solidFill>
                  <a:schemeClr val="tx1"/>
                </a:solidFill>
                <a:effectLst/>
                <a:latin typeface="Arial" pitchFamily="34" charset="0"/>
                <a:cs typeface="Arial" pitchFamily="34" charset="0"/>
              </a:rPr>
              <a:t>There is a single Travel Pass Identification Number regardless of the type of ticket (Adult or Child).</a:t>
            </a:r>
            <a:endParaRPr lang="en-US" sz="1000" b="0" kern="1200" baseline="0" dirty="0" smtClean="0">
              <a:solidFill>
                <a:schemeClr val="tx1"/>
              </a:solidFill>
              <a:effectLst/>
              <a:latin typeface="Arial" pitchFamily="34" charset="0"/>
              <a:cs typeface="Arial" pitchFamily="34" charset="0"/>
            </a:endParaRPr>
          </a:p>
          <a:p>
            <a:pPr marL="685800" lvl="4" indent="-228600">
              <a:buFont typeface="+mj-lt"/>
              <a:buAutoNum type="romanLcPeriod"/>
            </a:pPr>
            <a:r>
              <a:rPr lang="en-US" b="0" kern="1200" baseline="0" dirty="0" smtClean="0">
                <a:solidFill>
                  <a:schemeClr val="tx1"/>
                </a:solidFill>
                <a:effectLst/>
              </a:rPr>
              <a:t>Print the loop index and the Travel Pass ID as part of each loop iteration</a:t>
            </a:r>
          </a:p>
          <a:p>
            <a:pPr marL="323850" lvl="2" indent="-228600">
              <a:buFont typeface="+mj-lt"/>
              <a:buAutoNum type="alphaLcParenR" startAt="2"/>
            </a:pPr>
            <a:r>
              <a:rPr lang="en-GB" b="0" kern="1200" baseline="0" dirty="0" smtClean="0">
                <a:solidFill>
                  <a:schemeClr val="tx1"/>
                </a:solidFill>
                <a:effectLst/>
              </a:rPr>
              <a:t>Run the For Loop code.</a:t>
            </a:r>
          </a:p>
          <a:p>
            <a:pPr marL="323850" lvl="2" indent="-228600">
              <a:buFont typeface="+mj-lt"/>
              <a:buAutoNum type="alphaLcParenR" startAt="2"/>
            </a:pPr>
            <a:r>
              <a:rPr lang="en-GB" b="1" kern="1200" baseline="0" dirty="0" smtClean="0">
                <a:solidFill>
                  <a:schemeClr val="tx1"/>
                </a:solidFill>
                <a:effectLst/>
              </a:rPr>
              <a:t>Comment out the For Loop code to test the While Loop</a:t>
            </a:r>
            <a:r>
              <a:rPr lang="en-GB" b="0" kern="1200" baseline="0" dirty="0" smtClean="0">
                <a:solidFill>
                  <a:schemeClr val="tx1"/>
                </a:solidFill>
                <a:effectLst/>
              </a:rPr>
              <a:t>. (Do NOT delete the For Loop. You will reuse it in the next Try It)</a:t>
            </a:r>
          </a:p>
          <a:p>
            <a:pPr marL="323850" lvl="2" indent="-228600">
              <a:buFont typeface="+mj-lt"/>
              <a:buAutoNum type="alphaLcParenR" startAt="2"/>
            </a:pPr>
            <a:r>
              <a:rPr lang="en-GB" b="0" kern="1200" baseline="0" dirty="0" smtClean="0">
                <a:solidFill>
                  <a:schemeClr val="tx1"/>
                </a:solidFill>
                <a:effectLst/>
              </a:rPr>
              <a:t>Write a While Loop:</a:t>
            </a:r>
            <a:endParaRPr lang="en-US" b="0" dirty="0" smtClean="0">
              <a:effectLst/>
            </a:endParaRPr>
          </a:p>
          <a:p>
            <a:pPr marL="742950" lvl="4" indent="-285750">
              <a:buFont typeface="+mj-lt"/>
              <a:buAutoNum type="romanLcPeriod"/>
            </a:pPr>
            <a:r>
              <a:rPr lang="en-US" b="0" kern="1200" baseline="0" dirty="0" smtClean="0">
                <a:solidFill>
                  <a:schemeClr val="tx1"/>
                </a:solidFill>
                <a:effectLst/>
              </a:rPr>
              <a:t>In the main() method, declare a temporary loop index variable and initialize it to 0.</a:t>
            </a:r>
            <a:endParaRPr lang="en-US" b="0" dirty="0" smtClean="0">
              <a:effectLst/>
            </a:endParaRPr>
          </a:p>
          <a:p>
            <a:pPr marL="742950" lvl="4" indent="-285750">
              <a:buFont typeface="+mj-lt"/>
              <a:buAutoNum type="romanLcPeriod"/>
            </a:pPr>
            <a:r>
              <a:rPr lang="en-US" b="0" kern="1200" baseline="0" dirty="0" smtClean="0">
                <a:solidFill>
                  <a:schemeClr val="tx1"/>
                </a:solidFill>
                <a:effectLst/>
              </a:rPr>
              <a:t>Declare an integer Travel Pass ID variable.</a:t>
            </a:r>
            <a:endParaRPr lang="en-US" b="0" dirty="0" smtClean="0">
              <a:effectLst/>
            </a:endParaRPr>
          </a:p>
          <a:p>
            <a:pPr marL="742950" lvl="4" indent="-285750">
              <a:buFont typeface="+mj-lt"/>
              <a:buAutoNum type="romanLcPeriod"/>
            </a:pPr>
            <a:r>
              <a:rPr lang="en-US" b="0" kern="1200" baseline="0" dirty="0" smtClean="0">
                <a:solidFill>
                  <a:schemeClr val="tx1"/>
                </a:solidFill>
                <a:effectLst/>
              </a:rPr>
              <a:t>Generate the Travel Pass ID by incrementing the loop index value using the Number of Tickets as the upper bound for the loop and the Travel Pass ID.</a:t>
            </a:r>
            <a:endParaRPr lang="en-US" b="0" dirty="0" smtClean="0">
              <a:effectLst/>
            </a:endParaRPr>
          </a:p>
          <a:p>
            <a:pPr marL="742950" lvl="4" indent="-285750">
              <a:buFont typeface="+mj-lt"/>
              <a:buAutoNum type="romanLcPeriod"/>
            </a:pPr>
            <a:r>
              <a:rPr lang="en-US" b="0" kern="1200" baseline="0" dirty="0" smtClean="0">
                <a:solidFill>
                  <a:schemeClr val="tx1"/>
                </a:solidFill>
                <a:effectLst/>
              </a:rPr>
              <a:t>Print the Travel Pass ID and the loop index variable as part of each loop iteration.</a:t>
            </a:r>
            <a:endParaRPr lang="en-US" b="0" dirty="0" smtClean="0">
              <a:effectLst/>
            </a:endParaRPr>
          </a:p>
          <a:p>
            <a:pPr marL="742950" lvl="4" indent="-285750">
              <a:buFont typeface="+mj-lt"/>
              <a:buAutoNum type="romanLcPeriod"/>
            </a:pPr>
            <a:r>
              <a:rPr lang="en-US" b="0" kern="1200" baseline="0" dirty="0" smtClean="0">
                <a:solidFill>
                  <a:schemeClr val="tx1"/>
                </a:solidFill>
                <a:effectLst/>
              </a:rPr>
              <a:t>Increment the loop index variable.</a:t>
            </a:r>
          </a:p>
          <a:p>
            <a:pPr marL="323850" lvl="2" indent="-228600">
              <a:buFont typeface="+mj-lt"/>
              <a:buAutoNum type="alphaLcParenR" startAt="2"/>
            </a:pPr>
            <a:r>
              <a:rPr lang="en-US" b="0" kern="1200" baseline="0" dirty="0" smtClean="0">
                <a:solidFill>
                  <a:schemeClr val="tx1"/>
                </a:solidFill>
                <a:effectLst/>
              </a:rPr>
              <a:t>Run the While Loop code.</a:t>
            </a:r>
            <a:endParaRPr lang="en-US" b="0" dirty="0">
              <a:effectLst/>
            </a:endParaRP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8881867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smtClean="0"/>
              <a:t>The fully annotated solution code is found in the Faculty Guide. </a:t>
            </a:r>
            <a:endParaRPr lang="en-GB" b="1" dirty="0" smtClean="0"/>
          </a:p>
          <a:p>
            <a:pPr lvl="1"/>
            <a:endParaRPr lang="en-GB" b="1" dirty="0" smtClean="0"/>
          </a:p>
          <a:p>
            <a:pPr lvl="1"/>
            <a:endParaRPr lang="en-GB" b="1" dirty="0" smtClean="0"/>
          </a:p>
          <a:p>
            <a:pPr lvl="1"/>
            <a:r>
              <a:rPr lang="en-GB" b="1" dirty="0" smtClean="0"/>
              <a:t>Participant Notes:</a:t>
            </a:r>
          </a:p>
          <a:p>
            <a:pPr lvl="1"/>
            <a:r>
              <a:rPr lang="en-GB" b="0" dirty="0" smtClean="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0706116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b="1" dirty="0" smtClean="0"/>
              <a:t>Faculty Notes:</a:t>
            </a:r>
          </a:p>
          <a:p>
            <a:pPr marL="0" lvl="2" indent="0">
              <a:buNone/>
            </a:pPr>
            <a:r>
              <a:rPr lang="en-US" dirty="0" smtClean="0"/>
              <a:t>Cover arrays as a general introduction per  the slide points.</a:t>
            </a:r>
          </a:p>
          <a:p>
            <a:pPr lvl="2"/>
            <a:r>
              <a:rPr lang="en-US" dirty="0" smtClean="0"/>
              <a:t>Stress the concept of an array as a container not an object. </a:t>
            </a:r>
          </a:p>
          <a:p>
            <a:endParaRPr lang="en-GB" dirty="0" smtClean="0"/>
          </a:p>
          <a:p>
            <a:pPr lvl="1"/>
            <a:r>
              <a:rPr lang="en-GB" b="1" dirty="0" smtClean="0"/>
              <a:t>Participant Notes: </a:t>
            </a:r>
          </a:p>
          <a:p>
            <a:pPr marL="0" lvl="2" indent="0">
              <a:buNone/>
            </a:pPr>
            <a:r>
              <a:rPr lang="en-US" dirty="0" smtClean="0"/>
              <a:t>An array is a container.</a:t>
            </a:r>
          </a:p>
          <a:p>
            <a:pPr lvl="2"/>
            <a:r>
              <a:rPr lang="en-US" dirty="0" smtClean="0"/>
              <a:t>Arrays hold a fixed number of values.</a:t>
            </a:r>
          </a:p>
          <a:p>
            <a:pPr lvl="3"/>
            <a:r>
              <a:rPr lang="en-US" dirty="0" smtClean="0"/>
              <a:t>The size (number of values) must be decided at the time the array is declared.</a:t>
            </a:r>
          </a:p>
          <a:p>
            <a:pPr lvl="2"/>
            <a:r>
              <a:rPr lang="en-US" dirty="0" smtClean="0"/>
              <a:t>All the values in the array must be of the same data type.</a:t>
            </a:r>
            <a:endParaRPr lang="en-GB"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83</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40783921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 </a:t>
            </a:r>
          </a:p>
          <a:p>
            <a:pPr marL="0" lvl="2" indent="0">
              <a:buNone/>
            </a:pPr>
            <a:r>
              <a:rPr lang="en-GB" dirty="0" smtClean="0"/>
              <a:t>Use the analogy of a parking lot to explain the concept of arrays. </a:t>
            </a:r>
          </a:p>
          <a:p>
            <a:pPr lvl="2"/>
            <a:r>
              <a:rPr lang="en-GB" dirty="0" smtClean="0"/>
              <a:t>Single dimension arrays are covered first. </a:t>
            </a:r>
          </a:p>
          <a:p>
            <a:pPr lvl="2"/>
            <a:r>
              <a:rPr lang="en-GB" dirty="0" smtClean="0"/>
              <a:t>The analogy is expanded to multi-dimensional arrays on later slides.</a:t>
            </a:r>
          </a:p>
          <a:p>
            <a:endParaRPr lang="en-GB" dirty="0" smtClean="0"/>
          </a:p>
          <a:p>
            <a:r>
              <a:rPr lang="en-GB" dirty="0" smtClean="0"/>
              <a:t>Participant Notes:</a:t>
            </a:r>
          </a:p>
          <a:p>
            <a:pPr marL="0" lvl="2" indent="0">
              <a:buNone/>
            </a:pPr>
            <a:r>
              <a:rPr lang="en-US" dirty="0" smtClean="0"/>
              <a:t>Each item/data in an array is called an </a:t>
            </a:r>
            <a:r>
              <a:rPr lang="en-US" u="sng" dirty="0" smtClean="0"/>
              <a:t>element</a:t>
            </a:r>
            <a:r>
              <a:rPr lang="en-US" dirty="0" smtClean="0"/>
              <a:t>.</a:t>
            </a:r>
          </a:p>
          <a:p>
            <a:pPr lvl="2"/>
            <a:r>
              <a:rPr lang="en-US" dirty="0" smtClean="0"/>
              <a:t>An element in the array can be accessed by its numerical </a:t>
            </a:r>
            <a:r>
              <a:rPr lang="en-US" u="sng" dirty="0" smtClean="0"/>
              <a:t>index</a:t>
            </a:r>
            <a:r>
              <a:rPr lang="en-US" dirty="0" smtClean="0"/>
              <a:t>.</a:t>
            </a:r>
          </a:p>
          <a:p>
            <a:pPr lvl="2" indent="0">
              <a:buNone/>
            </a:pPr>
            <a:r>
              <a:rPr lang="en-US" dirty="0" smtClean="0"/>
              <a:t>The first element of the array has index of 0 (that is, it has 0th position in the given array)</a:t>
            </a:r>
          </a:p>
          <a:p>
            <a:pPr lvl="2" indent="-93177"/>
            <a:r>
              <a:rPr lang="en-US" dirty="0" smtClean="0"/>
              <a:t>Values in arrays can be manipulated using their indices.</a:t>
            </a:r>
          </a:p>
          <a:p>
            <a:pPr lvl="2" indent="0">
              <a:buNone/>
            </a:pPr>
            <a:endParaRPr lang="en-US" dirty="0" smtClean="0"/>
          </a:p>
          <a:p>
            <a:pPr marL="0" lvl="2" indent="0">
              <a:buNone/>
            </a:pPr>
            <a:r>
              <a:rPr lang="en-GB" dirty="0" smtClean="0"/>
              <a:t>Example:</a:t>
            </a:r>
          </a:p>
          <a:p>
            <a:pPr marL="0" lvl="2" indent="0">
              <a:buNone/>
            </a:pPr>
            <a:r>
              <a:rPr lang="en-GB" dirty="0" smtClean="0"/>
              <a:t>The slide shows a parking lot with multiple rows of cars.</a:t>
            </a:r>
          </a:p>
          <a:p>
            <a:pPr lvl="2"/>
            <a:r>
              <a:rPr lang="en-GB" dirty="0" smtClean="0"/>
              <a:t>The data/object/primitive in the array is the vehicle (car).</a:t>
            </a:r>
          </a:p>
          <a:p>
            <a:pPr lvl="2"/>
            <a:r>
              <a:rPr lang="en-GB" dirty="0" smtClean="0"/>
              <a:t>The index provides the location (e.g., parking spot number) of the data/object/primitive (vehicle) in the array.</a:t>
            </a:r>
          </a:p>
          <a:p>
            <a:pPr lvl="1"/>
            <a:endParaRPr lang="en-GB"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84</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US" dirty="0" smtClean="0"/>
              <a:t>ADF 2.0: Java: Java Programming Language </a:t>
            </a:r>
            <a:endParaRPr lang="en-GB" dirty="0"/>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35612892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98713" y="696913"/>
            <a:ext cx="2324100" cy="1743075"/>
          </a:xfrm>
        </p:spPr>
      </p:sp>
      <p:sp>
        <p:nvSpPr>
          <p:cNvPr id="3" name="Notes Placeholder 2"/>
          <p:cNvSpPr>
            <a:spLocks noGrp="1"/>
          </p:cNvSpPr>
          <p:nvPr>
            <p:ph type="body" idx="1"/>
          </p:nvPr>
        </p:nvSpPr>
        <p:spPr>
          <a:xfrm>
            <a:off x="701040" y="2745000"/>
            <a:ext cx="5608320" cy="6039000"/>
          </a:xfrm>
          <a:prstGeom prst="rect">
            <a:avLst/>
          </a:prstGeom>
        </p:spPr>
        <p:txBody>
          <a:bodyPr>
            <a:normAutofit/>
          </a:bodyPr>
          <a:lstStyle/>
          <a:p>
            <a:r>
              <a:rPr lang="en-GB" b="1" dirty="0" smtClean="0"/>
              <a:t>Faculty Notes: </a:t>
            </a:r>
            <a:endParaRPr lang="en-GB" b="1" dirty="0" smtClean="0">
              <a:solidFill>
                <a:srgbClr val="FF0000"/>
              </a:solidFill>
            </a:endParaRPr>
          </a:p>
          <a:p>
            <a:pPr marL="0" lvl="2" indent="0">
              <a:buNone/>
            </a:pPr>
            <a:r>
              <a:rPr lang="en-GB" dirty="0" smtClean="0"/>
              <a:t>Briefly walk through the single dimension array then the code used to create the parkingSpace array.</a:t>
            </a:r>
          </a:p>
          <a:p>
            <a:pPr marL="186355" lvl="2" indent="-93177"/>
            <a:r>
              <a:rPr lang="en-GB" dirty="0" smtClean="0"/>
              <a:t>Other examples from the faculty may include:</a:t>
            </a:r>
          </a:p>
          <a:p>
            <a:pPr marL="270214" indent="-83860">
              <a:buFont typeface="Courier New" pitchFamily="49" charset="0"/>
              <a:buChar char="o"/>
              <a:defRPr/>
            </a:pPr>
            <a:r>
              <a:rPr lang="en-US" dirty="0" smtClean="0"/>
              <a:t>char[] parkingLot = {“A”,”B”,”C”}</a:t>
            </a:r>
          </a:p>
          <a:p>
            <a:pPr marL="363392" lvl="1" indent="-83860">
              <a:buFont typeface="Arial" pitchFamily="34" charset="0"/>
              <a:buChar char="•"/>
              <a:defRPr/>
            </a:pPr>
            <a:r>
              <a:rPr lang="en-US" dirty="0" smtClean="0"/>
              <a:t>Each </a:t>
            </a:r>
            <a:r>
              <a:rPr lang="en-US" dirty="0"/>
              <a:t>element in the array of characters (char) represents a parking lot. </a:t>
            </a:r>
          </a:p>
          <a:p>
            <a:pPr marL="270214" indent="-83860">
              <a:buFont typeface="Courier New" pitchFamily="49" charset="0"/>
              <a:buChar char="o"/>
              <a:defRPr/>
            </a:pPr>
            <a:r>
              <a:rPr lang="en-US" dirty="0" smtClean="0"/>
              <a:t>int[] parkingNumber = {1,2,3}</a:t>
            </a:r>
          </a:p>
          <a:p>
            <a:pPr marL="363392" lvl="1" indent="-83860">
              <a:buFont typeface="Arial" pitchFamily="34" charset="0"/>
              <a:buChar char="•"/>
              <a:defRPr/>
            </a:pPr>
            <a:r>
              <a:rPr lang="en-US" dirty="0" smtClean="0"/>
              <a:t>Each </a:t>
            </a:r>
            <a:r>
              <a:rPr lang="en-US" dirty="0"/>
              <a:t>element in the array of integers(int) represents a parking space number. </a:t>
            </a:r>
          </a:p>
          <a:p>
            <a:endParaRPr lang="en-GB" dirty="0" smtClean="0"/>
          </a:p>
          <a:p>
            <a:r>
              <a:rPr lang="en-GB" dirty="0" smtClean="0"/>
              <a:t>Animation on slide.</a:t>
            </a:r>
          </a:p>
          <a:p>
            <a:r>
              <a:rPr lang="en-GB" b="0" dirty="0" smtClean="0"/>
              <a:t>On display: The three element single dimension array is shown.</a:t>
            </a:r>
          </a:p>
          <a:p>
            <a:r>
              <a:rPr lang="en-GB" b="0" dirty="0" smtClean="0"/>
              <a:t>On click: The array creation code is displayed.</a:t>
            </a:r>
          </a:p>
          <a:p>
            <a:endParaRPr lang="en-GB" dirty="0" smtClean="0"/>
          </a:p>
          <a:p>
            <a:r>
              <a:rPr lang="en-GB" b="1" dirty="0" smtClean="0"/>
              <a:t>Participant Notes:</a:t>
            </a:r>
          </a:p>
          <a:p>
            <a:pPr marL="0" indent="0"/>
            <a:r>
              <a:rPr lang="en-US" b="0" dirty="0" smtClean="0"/>
              <a:t>In the example each </a:t>
            </a:r>
            <a:r>
              <a:rPr lang="en-US" b="0" dirty="0"/>
              <a:t>array element is a string that represents a car number in a parking space.</a:t>
            </a:r>
          </a:p>
          <a:p>
            <a:pPr marL="186355" lvl="1" indent="-93177">
              <a:buFont typeface="Arial" pitchFamily="34" charset="0"/>
              <a:buChar char="•"/>
              <a:defRPr/>
            </a:pPr>
            <a:r>
              <a:rPr lang="en-US" dirty="0"/>
              <a:t>Car111 is at index </a:t>
            </a:r>
            <a:r>
              <a:rPr lang="en-US" dirty="0" smtClean="0"/>
              <a:t>0.</a:t>
            </a:r>
          </a:p>
          <a:p>
            <a:pPr marL="186355" lvl="1" indent="-93177">
              <a:buFont typeface="Arial" pitchFamily="34" charset="0"/>
              <a:buChar char="•"/>
              <a:defRPr/>
            </a:pPr>
            <a:r>
              <a:rPr lang="en-US" dirty="0" smtClean="0"/>
              <a:t>Car333 </a:t>
            </a:r>
            <a:r>
              <a:rPr lang="en-US" dirty="0"/>
              <a:t>is at index 2.</a:t>
            </a:r>
          </a:p>
          <a:p>
            <a:pPr lvl="1"/>
            <a:r>
              <a:rPr lang="en-US" dirty="0"/>
              <a:t>The length of an array and therefore the number of elements the array can contain is established when the array is created.</a:t>
            </a:r>
          </a:p>
          <a:p>
            <a:pPr marL="186355" lvl="1" indent="-93177">
              <a:buFont typeface="Arial" pitchFamily="34" charset="0"/>
              <a:buChar char="•"/>
            </a:pPr>
            <a:r>
              <a:rPr lang="en-US" dirty="0" smtClean="0"/>
              <a:t>In the example code t</a:t>
            </a:r>
            <a:r>
              <a:rPr lang="en-US" b="0" baseline="0" dirty="0" smtClean="0"/>
              <a:t>he variable </a:t>
            </a:r>
            <a:r>
              <a:rPr lang="en-US" b="1" baseline="0" dirty="0" smtClean="0"/>
              <a:t>parkingSpace</a:t>
            </a:r>
            <a:r>
              <a:rPr lang="en-US" b="0" baseline="0" dirty="0" smtClean="0"/>
              <a:t> refers to the entire array.</a:t>
            </a:r>
          </a:p>
          <a:p>
            <a:pPr marL="270214" indent="-83860">
              <a:buFont typeface="Courier New" pitchFamily="49" charset="0"/>
              <a:buChar char="o"/>
            </a:pPr>
            <a:r>
              <a:rPr lang="en-US" b="0" dirty="0" smtClean="0"/>
              <a:t>The size of an array can be determined using the </a:t>
            </a:r>
            <a:r>
              <a:rPr lang="en-US" dirty="0" smtClean="0"/>
              <a:t>length</a:t>
            </a:r>
            <a:r>
              <a:rPr lang="en-US" b="0" dirty="0" smtClean="0"/>
              <a:t> property of the array.</a:t>
            </a:r>
          </a:p>
          <a:p>
            <a:pPr marL="363392" lvl="1" indent="-83860">
              <a:buFont typeface="Arial" pitchFamily="34" charset="0"/>
              <a:buChar char="•"/>
              <a:defRPr/>
            </a:pPr>
            <a:r>
              <a:rPr lang="en-US" dirty="0"/>
              <a:t> parkingSpace.</a:t>
            </a:r>
            <a:r>
              <a:rPr lang="en-US" b="1" dirty="0"/>
              <a:t>length</a:t>
            </a:r>
            <a:r>
              <a:rPr lang="en-US" dirty="0"/>
              <a:t> evaluates to </a:t>
            </a:r>
            <a:r>
              <a:rPr lang="en-US" dirty="0" smtClean="0"/>
              <a:t>3 therefore </a:t>
            </a:r>
            <a:r>
              <a:rPr lang="en-US" dirty="0"/>
              <a:t>there are 3 elements in the parkingSpace </a:t>
            </a:r>
            <a:r>
              <a:rPr lang="en-US" dirty="0" smtClean="0"/>
              <a:t>array.</a:t>
            </a:r>
          </a:p>
          <a:p>
            <a:pPr marL="363392" lvl="1" indent="-83860">
              <a:buFont typeface="Arial" pitchFamily="34" charset="0"/>
              <a:buChar char="•"/>
              <a:defRPr/>
            </a:pPr>
            <a:r>
              <a:rPr lang="en-US" dirty="0"/>
              <a:t>T</a:t>
            </a:r>
            <a:r>
              <a:rPr lang="en-US" dirty="0" smtClean="0"/>
              <a:t>he use of properties such as array length is covered in later modules of this course.</a:t>
            </a:r>
            <a:endParaRPr lang="en-US" i="0" baseline="0"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85</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4226980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dirty="0" smtClean="0">
              <a:solidFill>
                <a:srgbClr val="FF0000"/>
              </a:solidFill>
            </a:endParaRPr>
          </a:p>
          <a:p>
            <a:pPr marL="0" indent="0"/>
            <a:r>
              <a:rPr lang="en-GB" dirty="0" smtClean="0"/>
              <a:t>OPTIONAL TOPIC</a:t>
            </a:r>
          </a:p>
          <a:p>
            <a:pPr marL="0" indent="0"/>
            <a:r>
              <a:rPr lang="en-GB" b="0" dirty="0" smtClean="0"/>
              <a:t>Extend the parking lot analogy (one dimensional array) to a multi-level parking lot (two dimensional array).</a:t>
            </a:r>
          </a:p>
          <a:p>
            <a:pPr marL="0" lvl="2" indent="0">
              <a:buNone/>
            </a:pPr>
            <a:r>
              <a:rPr lang="en-GB" dirty="0" smtClean="0"/>
              <a:t>Review the key points on the slide and in the participant notes.</a:t>
            </a:r>
          </a:p>
          <a:p>
            <a:endParaRPr lang="en-GB" dirty="0" smtClean="0"/>
          </a:p>
          <a:p>
            <a:r>
              <a:rPr lang="en-GB" b="1" dirty="0" smtClean="0"/>
              <a:t>Participant Notes:</a:t>
            </a:r>
          </a:p>
          <a:p>
            <a:pPr marL="0" lvl="2" indent="0">
              <a:buNone/>
            </a:pPr>
            <a:r>
              <a:rPr lang="en-GB" b="0" dirty="0" smtClean="0">
                <a:latin typeface="Arial" pitchFamily="34" charset="0"/>
              </a:rPr>
              <a:t>In many programming situations </a:t>
            </a:r>
            <a:r>
              <a:rPr lang="en-US" b="0" dirty="0" smtClean="0"/>
              <a:t>a</a:t>
            </a:r>
            <a:r>
              <a:rPr lang="en-US" b="0" dirty="0" smtClean="0">
                <a:latin typeface="Arial" pitchFamily="34" charset="0"/>
              </a:rPr>
              <a:t>rrays of more than one dimension are useful in data storage.</a:t>
            </a:r>
            <a:r>
              <a:rPr lang="en-US" dirty="0" smtClean="0"/>
              <a:t> The number of dimensions of an array is determined by the programmer based on system requirements.</a:t>
            </a:r>
            <a:endParaRPr lang="en-US" b="0" dirty="0" smtClean="0">
              <a:latin typeface="Arial" pitchFamily="34" charset="0"/>
            </a:endParaRPr>
          </a:p>
          <a:p>
            <a:pPr lvl="2"/>
            <a:r>
              <a:rPr lang="en-US" dirty="0" smtClean="0"/>
              <a:t>The parking example goes from a ground level parking lot to a multi</a:t>
            </a:r>
            <a:r>
              <a:rPr lang="en-US" baseline="0" dirty="0" smtClean="0"/>
              <a:t>-level </a:t>
            </a:r>
            <a:r>
              <a:rPr lang="en-US" dirty="0" smtClean="0"/>
              <a:t>parking lot. </a:t>
            </a:r>
          </a:p>
          <a:p>
            <a:pPr marL="270214" lvl="2" indent="-83860">
              <a:buFont typeface="Courier New" pitchFamily="49" charset="0"/>
              <a:buChar char="o"/>
            </a:pPr>
            <a:r>
              <a:rPr lang="en-US" dirty="0" smtClean="0"/>
              <a:t>A two dimensional array is used to represent the vehicle locations.</a:t>
            </a:r>
          </a:p>
          <a:p>
            <a:pPr marL="270214" lvl="2" indent="-83860">
              <a:buFont typeface="Courier New" pitchFamily="49" charset="0"/>
              <a:buChar char="o"/>
            </a:pPr>
            <a:r>
              <a:rPr lang="en-US" dirty="0" smtClean="0"/>
              <a:t>Two indexes are needed to determine the position of a vehicle in the parking lot:</a:t>
            </a:r>
          </a:p>
          <a:p>
            <a:pPr lvl="4">
              <a:buNone/>
            </a:pPr>
            <a:r>
              <a:rPr lang="en-US" dirty="0" smtClean="0"/>
              <a:t>Parking Level number</a:t>
            </a:r>
          </a:p>
          <a:p>
            <a:pPr lvl="4">
              <a:buNone/>
            </a:pPr>
            <a:r>
              <a:rPr lang="en-US" dirty="0" smtClean="0"/>
              <a:t>Parking Space number (within each parking level)</a:t>
            </a:r>
          </a:p>
          <a:p>
            <a:pPr marL="0" lvl="2" indent="0">
              <a:buNone/>
            </a:pPr>
            <a:r>
              <a:rPr lang="en-US" baseline="0" dirty="0" smtClean="0">
                <a:latin typeface="Arial" pitchFamily="34" charset="0"/>
              </a:rPr>
              <a:t>In programming notation the square brackets [] represent a dimension. </a:t>
            </a:r>
          </a:p>
          <a:p>
            <a:pPr marL="186355" lvl="3" indent="-93177">
              <a:buFont typeface="Arial" pitchFamily="34" charset="0"/>
              <a:buChar char="•"/>
            </a:pPr>
            <a:r>
              <a:rPr lang="en-US" dirty="0" smtClean="0"/>
              <a:t>A two dimensional array of integers is declared as int[][] myTwoDArray.</a:t>
            </a:r>
          </a:p>
          <a:p>
            <a:pPr marL="186355" lvl="3" indent="-93177">
              <a:buFont typeface="Arial" pitchFamily="34" charset="0"/>
              <a:buChar char="•"/>
            </a:pPr>
            <a:r>
              <a:rPr lang="en-US" dirty="0" smtClean="0"/>
              <a:t>A</a:t>
            </a:r>
            <a:r>
              <a:rPr lang="en-US" baseline="0" dirty="0" smtClean="0">
                <a:latin typeface="Arial" pitchFamily="34" charset="0"/>
              </a:rPr>
              <a:t> three dimensional array of integers is declared as int[][][] myThreeDArray.</a:t>
            </a:r>
          </a:p>
          <a:p>
            <a:pPr lvl="3"/>
            <a:r>
              <a:rPr lang="en-US" dirty="0" smtClean="0"/>
              <a:t>More dimensions in the array may make it more difficult to keep track of indices.</a:t>
            </a:r>
          </a:p>
          <a:p>
            <a:pPr lvl="3"/>
            <a:r>
              <a:rPr lang="en-US" dirty="0" smtClean="0"/>
              <a:t>The amount of memory used for data storage also increases with added dimensions.</a:t>
            </a:r>
          </a:p>
          <a:p>
            <a:pPr marL="0" lvl="2" indent="0">
              <a:buNone/>
            </a:pPr>
            <a:r>
              <a:rPr lang="en-US" dirty="0" smtClean="0"/>
              <a:t>Multi dimensional arrays can be thought of as arrays of an array.</a:t>
            </a:r>
          </a:p>
          <a:p>
            <a:pPr lvl="3">
              <a:buNone/>
            </a:pPr>
            <a:endParaRPr lang="en-US"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86</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3134396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dirty="0" smtClean="0"/>
          </a:p>
          <a:p>
            <a:pPr lvl="1"/>
            <a:r>
              <a:rPr lang="en-GB" b="1" dirty="0" smtClean="0"/>
              <a:t>OPTIONAL TOPIC</a:t>
            </a:r>
          </a:p>
          <a:p>
            <a:pPr lvl="1"/>
            <a:r>
              <a:rPr lang="en-GB" dirty="0" smtClean="0"/>
              <a:t>Continue the parking</a:t>
            </a:r>
            <a:r>
              <a:rPr lang="en-GB" baseline="0" dirty="0" smtClean="0"/>
              <a:t> lot analogy to explain the two-dimensional array example per the participant notes</a:t>
            </a:r>
            <a:r>
              <a:rPr lang="en-GB" dirty="0" smtClean="0"/>
              <a:t> including the code to locate the value in position [0][3].</a:t>
            </a:r>
          </a:p>
          <a:p>
            <a:pPr lvl="1"/>
            <a:endParaRPr lang="en-GB" dirty="0" smtClean="0"/>
          </a:p>
          <a:p>
            <a:pPr lvl="1"/>
            <a:r>
              <a:rPr lang="en-GB" dirty="0" smtClean="0"/>
              <a:t>The faculty may wish to share additional examples such as:</a:t>
            </a:r>
          </a:p>
          <a:p>
            <a:pPr marL="186355" lvl="1" indent="-93177">
              <a:buFont typeface="Arial" pitchFamily="34" charset="0"/>
              <a:buChar char="•"/>
            </a:pPr>
            <a:r>
              <a:rPr lang="en-GB" dirty="0" smtClean="0"/>
              <a:t>If </a:t>
            </a:r>
            <a:r>
              <a:rPr lang="en-GB" dirty="0"/>
              <a:t>each level of the parking </a:t>
            </a:r>
            <a:r>
              <a:rPr lang="en-GB" dirty="0" smtClean="0"/>
              <a:t>lot </a:t>
            </a:r>
            <a:r>
              <a:rPr lang="en-GB" dirty="0"/>
              <a:t>has several rows, </a:t>
            </a:r>
            <a:r>
              <a:rPr lang="en-GB" u="sng" dirty="0"/>
              <a:t>three</a:t>
            </a:r>
            <a:r>
              <a:rPr lang="en-GB" dirty="0"/>
              <a:t> indexes are needed to determine position of the vehicle thus using a three dimensional </a:t>
            </a:r>
            <a:r>
              <a:rPr lang="en-GB" dirty="0" smtClean="0"/>
              <a:t>array:</a:t>
            </a:r>
            <a:endParaRPr lang="en-GB" dirty="0"/>
          </a:p>
          <a:p>
            <a:pPr marL="270214" lvl="1" indent="-83860">
              <a:buFont typeface="Courier New" pitchFamily="49" charset="0"/>
              <a:buChar char="o"/>
              <a:defRPr/>
            </a:pPr>
            <a:r>
              <a:rPr lang="en-GB" dirty="0"/>
              <a:t>Level</a:t>
            </a:r>
          </a:p>
          <a:p>
            <a:pPr marL="270214" lvl="1" indent="-83860">
              <a:buFont typeface="Courier New" pitchFamily="49" charset="0"/>
              <a:buChar char="o"/>
              <a:defRPr/>
            </a:pPr>
            <a:r>
              <a:rPr lang="en-GB" dirty="0"/>
              <a:t>Parking row number on a level</a:t>
            </a:r>
          </a:p>
          <a:p>
            <a:pPr marL="270214" lvl="1" indent="-83860">
              <a:buFont typeface="Courier New" pitchFamily="49" charset="0"/>
              <a:buChar char="o"/>
              <a:defRPr/>
            </a:pPr>
            <a:r>
              <a:rPr lang="en-GB" dirty="0"/>
              <a:t>Parking spot number in a parking row.</a:t>
            </a:r>
          </a:p>
          <a:p>
            <a:endParaRPr lang="en-GB" dirty="0" smtClean="0"/>
          </a:p>
          <a:p>
            <a:r>
              <a:rPr lang="en-GB" b="1" dirty="0" smtClean="0"/>
              <a:t>Participant Notes:</a:t>
            </a:r>
          </a:p>
          <a:p>
            <a:pPr lvl="1">
              <a:defRPr/>
            </a:pPr>
            <a:r>
              <a:rPr lang="en-US" dirty="0" smtClean="0">
                <a:latin typeface="Arial" pitchFamily="34" charset="0"/>
              </a:rPr>
              <a:t>The example is a two dimensional array of string values.</a:t>
            </a:r>
            <a:r>
              <a:rPr lang="en-US" baseline="0" dirty="0" smtClean="0">
                <a:latin typeface="Arial" pitchFamily="34" charset="0"/>
              </a:rPr>
              <a:t> </a:t>
            </a:r>
          </a:p>
          <a:p>
            <a:pPr marL="186355" lvl="1" indent="-93177" defTabSz="931774">
              <a:buFont typeface="Arial" pitchFamily="34" charset="0"/>
              <a:buChar char="•"/>
              <a:defRPr/>
            </a:pPr>
            <a:r>
              <a:rPr lang="en-US" baseline="0" dirty="0" smtClean="0">
                <a:latin typeface="Arial" pitchFamily="34" charset="0"/>
              </a:rPr>
              <a:t>The p</a:t>
            </a:r>
            <a:r>
              <a:rPr lang="en-US" dirty="0" smtClean="0">
                <a:latin typeface="Arial" pitchFamily="34" charset="0"/>
              </a:rPr>
              <a:t>arking lot has 5 levels (0-4)</a:t>
            </a:r>
          </a:p>
          <a:p>
            <a:pPr marL="186355" lvl="1" indent="-93177" defTabSz="931774">
              <a:buFont typeface="Arial" pitchFamily="34" charset="0"/>
              <a:buChar char="•"/>
              <a:defRPr/>
            </a:pPr>
            <a:r>
              <a:rPr lang="en-US" dirty="0" smtClean="0">
                <a:latin typeface="Arial" pitchFamily="34" charset="0"/>
              </a:rPr>
              <a:t>Each level has 4 parking spots</a:t>
            </a:r>
            <a:r>
              <a:rPr lang="en-US" baseline="0" dirty="0" smtClean="0">
                <a:latin typeface="Arial" pitchFamily="34" charset="0"/>
              </a:rPr>
              <a:t> (0-3)</a:t>
            </a:r>
          </a:p>
          <a:p>
            <a:pPr marL="0" indent="0">
              <a:defRPr/>
            </a:pPr>
            <a:r>
              <a:rPr lang="en-US" b="0" dirty="0" smtClean="0"/>
              <a:t>For an array is represented by the variable </a:t>
            </a:r>
            <a:r>
              <a:rPr lang="en-US" dirty="0" smtClean="0"/>
              <a:t>myParkingLot</a:t>
            </a:r>
            <a:r>
              <a:rPr lang="en-US" b="0" dirty="0" smtClean="0"/>
              <a:t>, the Java code might look like the following:</a:t>
            </a:r>
          </a:p>
          <a:p>
            <a:pPr marL="0" indent="-97060">
              <a:defRPr/>
            </a:pPr>
            <a:r>
              <a:rPr lang="en-US" b="0" dirty="0" smtClean="0"/>
              <a:t>	int level = 0;</a:t>
            </a:r>
          </a:p>
          <a:p>
            <a:pPr marL="0" indent="-97060">
              <a:defRPr/>
            </a:pPr>
            <a:r>
              <a:rPr lang="en-US" b="0" dirty="0" smtClean="0"/>
              <a:t>	int parkingSpot = 3;</a:t>
            </a:r>
          </a:p>
          <a:p>
            <a:pPr marL="0" indent="-97060">
              <a:defRPr/>
            </a:pPr>
            <a:r>
              <a:rPr lang="en-US" b="0" dirty="0" smtClean="0"/>
              <a:t>	myParkingLot[level][parkingSpot]=Car_901;</a:t>
            </a:r>
          </a:p>
          <a:p>
            <a:pPr marL="271767" lvl="1" indent="-97060" defTabSz="931774">
              <a:defRPr/>
            </a:pPr>
            <a:endParaRPr lang="en-US" baseline="0" dirty="0" smtClean="0">
              <a:latin typeface="Arial" pitchFamily="34" charset="0"/>
            </a:endParaRPr>
          </a:p>
          <a:p>
            <a:pPr marL="271767" lvl="1" indent="-97060" defTabSz="931774">
              <a:buFont typeface="Courier New" pitchFamily="49" charset="0"/>
              <a:buChar char="o"/>
              <a:defRPr/>
            </a:pPr>
            <a:endParaRPr lang="en-US" dirty="0" smtClean="0">
              <a:latin typeface="Arial" pitchFamily="34" charset="0"/>
            </a:endParaRPr>
          </a:p>
        </p:txBody>
      </p:sp>
      <p:sp>
        <p:nvSpPr>
          <p:cNvPr id="8" name="Slide Number Placeholder 7"/>
          <p:cNvSpPr>
            <a:spLocks noGrp="1"/>
          </p:cNvSpPr>
          <p:nvPr>
            <p:ph type="sldNum" sz="quarter" idx="12"/>
          </p:nvPr>
        </p:nvSpPr>
        <p:spPr/>
        <p:txBody>
          <a:bodyPr/>
          <a:lstStyle/>
          <a:p>
            <a:fld id="{27CE0CED-C9FC-4C42-8AD7-7E9A6B171AE0}" type="slidenum">
              <a:rPr lang="en-GB" smtClean="0"/>
              <a:pPr/>
              <a:t>87</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0" name="Header Placeholder 9"/>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9498220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indent="0"/>
            <a:r>
              <a:rPr lang="en-US" sz="1000" b="0" kern="1200" baseline="0" dirty="0" smtClean="0">
                <a:solidFill>
                  <a:schemeClr val="tx1"/>
                </a:solidFill>
                <a:effectLst/>
                <a:latin typeface="Arial" pitchFamily="34" charset="0"/>
                <a:ea typeface="+mn-ea"/>
                <a:cs typeface="Arial" pitchFamily="34" charset="0"/>
              </a:rPr>
              <a:t>The fully annotated demonstration code is found in the Faculty Guide. </a:t>
            </a:r>
            <a:r>
              <a:rPr lang="en-US" b="0" dirty="0" smtClean="0"/>
              <a:t>You </a:t>
            </a:r>
            <a:r>
              <a:rPr lang="en-US" b="0" dirty="0"/>
              <a:t>may use this to guide you through the demo.  However, for the purposes of the demonstration, please create new code from scratch while sharing your screen with the entire class and talking through each step.  </a:t>
            </a:r>
            <a:endParaRPr lang="en-US" b="0" dirty="0" smtClean="0"/>
          </a:p>
          <a:p>
            <a:pPr marL="0" indent="0"/>
            <a:endParaRPr lang="en-US" b="0" dirty="0"/>
          </a:p>
          <a:p>
            <a:pPr marL="0" indent="0"/>
            <a:r>
              <a:rPr lang="en-GB" dirty="0" smtClean="0"/>
              <a:t>Demonstrate how to</a:t>
            </a:r>
            <a:r>
              <a:rPr lang="en-GB" baseline="0" dirty="0" smtClean="0"/>
              <a:t> populate and access the contents of a single dimension array.</a:t>
            </a:r>
          </a:p>
          <a:p>
            <a:pPr marL="342900" lvl="0" indent="-342900">
              <a:buFont typeface="+mj-lt"/>
              <a:buAutoNum type="arabicPeriod"/>
            </a:pPr>
            <a:r>
              <a:rPr lang="en-US" b="0" dirty="0" smtClean="0">
                <a:latin typeface="Arial" pitchFamily="34" charset="0"/>
                <a:cs typeface="Arial" pitchFamily="34" charset="0"/>
              </a:rPr>
              <a:t>Open CityTour_Demo.java.</a:t>
            </a:r>
          </a:p>
          <a:p>
            <a:pPr marL="342900" indent="-342900">
              <a:buFont typeface="+mj-lt"/>
              <a:buAutoNum type="arabicPeriod"/>
            </a:pPr>
            <a:r>
              <a:rPr lang="en-US" b="0" dirty="0"/>
              <a:t>Complete the </a:t>
            </a:r>
            <a:r>
              <a:rPr lang="en-US" dirty="0"/>
              <a:t>See It 8 </a:t>
            </a:r>
            <a:r>
              <a:rPr lang="en-US" b="0" dirty="0"/>
              <a:t>TODOs to </a:t>
            </a:r>
            <a:endParaRPr lang="en-US" b="0" dirty="0" smtClean="0"/>
          </a:p>
          <a:p>
            <a:pPr marL="523875" lvl="2" indent="-342900">
              <a:buFont typeface="+mj-lt"/>
              <a:buAutoNum type="alphaLcParenR"/>
            </a:pPr>
            <a:r>
              <a:rPr lang="en-US" dirty="0"/>
              <a:t>Declare and initialize a Travel Pass Sequence Number single dimension array. Array Size: Number of tickets issued</a:t>
            </a:r>
            <a:r>
              <a:rPr lang="en-US" dirty="0" smtClean="0"/>
              <a:t>.</a:t>
            </a:r>
            <a:endParaRPr lang="en-US" b="0" dirty="0" smtClean="0"/>
          </a:p>
          <a:p>
            <a:pPr marL="523875" lvl="3" indent="-342900">
              <a:buFont typeface="+mj-lt"/>
              <a:buAutoNum type="alphaLcParenR" startAt="2"/>
            </a:pPr>
            <a:r>
              <a:rPr lang="en-US" b="0" dirty="0" smtClean="0">
                <a:latin typeface="Arial" pitchFamily="34" charset="0"/>
                <a:cs typeface="Arial" pitchFamily="34" charset="0"/>
              </a:rPr>
              <a:t>Modify the For Loop: Assign travel pass id numbers to the Travel Pass Sequence Number array in the respective indexes.</a:t>
            </a:r>
          </a:p>
          <a:p>
            <a:pPr marL="523875" lvl="3" indent="-342900">
              <a:buFont typeface="+mj-lt"/>
              <a:buAutoNum type="alphaLcParenR" startAt="2"/>
            </a:pPr>
            <a:r>
              <a:rPr lang="en-US" b="0" dirty="0" smtClean="0">
                <a:latin typeface="Arial" pitchFamily="34" charset="0"/>
                <a:cs typeface="Arial" pitchFamily="34" charset="0"/>
              </a:rPr>
              <a:t>Modify the While Loop to a Do .. While Loop:</a:t>
            </a:r>
          </a:p>
          <a:p>
            <a:pPr marL="834390" lvl="1" indent="-285750">
              <a:buFont typeface="+mj-lt"/>
              <a:buAutoNum type="romanLcPeriod"/>
            </a:pPr>
            <a:r>
              <a:rPr lang="en-US" b="0" dirty="0" smtClean="0">
                <a:latin typeface="Arial" pitchFamily="34" charset="0"/>
                <a:cs typeface="Arial" pitchFamily="34" charset="0"/>
              </a:rPr>
              <a:t>Use the Travel Pass Sequence Number array length as the loop upper bound</a:t>
            </a:r>
          </a:p>
          <a:p>
            <a:pPr marL="731520" lvl="1" indent="-182880">
              <a:buFont typeface="+mj-lt"/>
              <a:buAutoNum type="romanLcPeriod"/>
            </a:pPr>
            <a:r>
              <a:rPr lang="en-US" b="0" dirty="0" smtClean="0">
                <a:latin typeface="Arial" pitchFamily="34" charset="0"/>
                <a:cs typeface="Arial" pitchFamily="34" charset="0"/>
              </a:rPr>
              <a:t>Remove the Travel </a:t>
            </a:r>
            <a:r>
              <a:rPr lang="en-US" dirty="0"/>
              <a:t>P</a:t>
            </a:r>
            <a:r>
              <a:rPr lang="en-US" b="0" dirty="0" smtClean="0">
                <a:latin typeface="Arial" pitchFamily="34" charset="0"/>
                <a:cs typeface="Arial" pitchFamily="34" charset="0"/>
              </a:rPr>
              <a:t>ass </a:t>
            </a:r>
            <a:r>
              <a:rPr lang="en-US" dirty="0"/>
              <a:t>I</a:t>
            </a:r>
            <a:r>
              <a:rPr lang="en-US" b="0" dirty="0" smtClean="0">
                <a:latin typeface="Arial" pitchFamily="34" charset="0"/>
                <a:cs typeface="Arial" pitchFamily="34" charset="0"/>
              </a:rPr>
              <a:t>d generation code. </a:t>
            </a:r>
          </a:p>
          <a:p>
            <a:pPr marL="731520" lvl="1" indent="-182880">
              <a:buFont typeface="+mj-lt"/>
              <a:buAutoNum type="romanLcPeriod"/>
            </a:pPr>
            <a:r>
              <a:rPr lang="en-US" b="0" dirty="0" smtClean="0">
                <a:latin typeface="Arial" pitchFamily="34" charset="0"/>
                <a:cs typeface="Arial" pitchFamily="34" charset="0"/>
              </a:rPr>
              <a:t>Display the array values and array index.</a:t>
            </a:r>
          </a:p>
          <a:p>
            <a:pPr lvl="1"/>
            <a:endParaRPr lang="en-GB" b="0" dirty="0" smtClean="0"/>
          </a:p>
          <a:p>
            <a:pPr lvl="1"/>
            <a:r>
              <a:rPr lang="en-GB" b="1" dirty="0" smtClean="0"/>
              <a:t>Participant Notes:</a:t>
            </a:r>
          </a:p>
          <a:p>
            <a:pPr lvl="1" defTabSz="931774">
              <a:defRPr/>
            </a:pPr>
            <a:r>
              <a:rPr lang="en-US" dirty="0"/>
              <a:t>Pay attention as your faculty member populates and accesses the contents of an array. You will be asked to populate and access the contents of an array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4002588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a:t>The fully annotated solution code is found in the Faculty Guide</a:t>
            </a:r>
            <a:r>
              <a:rPr lang="en-US" b="0" dirty="0" smtClean="0"/>
              <a:t>.</a:t>
            </a:r>
          </a:p>
          <a:p>
            <a:pPr marL="87354" indent="-87354" defTabSz="931774">
              <a:defRPr/>
            </a:pPr>
            <a:endParaRPr lang="en-GB" b="1" dirty="0" smtClean="0"/>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lvl="1"/>
            <a:endParaRPr lang="en-GB" b="1" dirty="0" smtClean="0"/>
          </a:p>
          <a:p>
            <a:pPr lvl="1"/>
            <a:endParaRPr lang="en-GB" b="1" dirty="0" smtClean="0"/>
          </a:p>
          <a:p>
            <a:pPr lvl="1"/>
            <a:r>
              <a:rPr lang="en-GB" b="1" dirty="0" smtClean="0"/>
              <a:t>Participant Notes:</a:t>
            </a:r>
          </a:p>
          <a:p>
            <a:pPr lvl="1" defTabSz="931774">
              <a:defRPr/>
            </a:pPr>
            <a:r>
              <a:rPr lang="en-GB" b="1" baseline="0" dirty="0" smtClean="0"/>
              <a:t>Populate and access the contents of a single dimension array</a:t>
            </a:r>
            <a:r>
              <a:rPr lang="en-US" b="1" baseline="0" dirty="0" smtClean="0"/>
              <a:t>.</a:t>
            </a:r>
            <a:endParaRPr lang="en-US" b="1" dirty="0" smtClean="0"/>
          </a:p>
          <a:p>
            <a:pPr marL="342900" lvl="0" indent="-342900">
              <a:buFont typeface="+mj-lt"/>
              <a:buAutoNum type="arabicPeriod"/>
            </a:pPr>
            <a:r>
              <a:rPr lang="en-GB" b="0" dirty="0" smtClean="0">
                <a:latin typeface="Arial" pitchFamily="34" charset="0"/>
                <a:cs typeface="Arial" pitchFamily="34" charset="0"/>
              </a:rPr>
              <a:t>Open </a:t>
            </a:r>
            <a:r>
              <a:rPr lang="en-US" b="0" dirty="0" smtClean="0">
                <a:latin typeface="Arial" pitchFamily="34" charset="0"/>
                <a:cs typeface="Arial" pitchFamily="34" charset="0"/>
              </a:rPr>
              <a:t>CodingtonEventPass_TryIt.java.</a:t>
            </a:r>
          </a:p>
          <a:p>
            <a:pPr marL="342900" lvl="0" indent="-342900">
              <a:buFont typeface="+mj-lt"/>
              <a:buAutoNum type="arabicPeriod"/>
            </a:pPr>
            <a:r>
              <a:rPr lang="en-US" b="0" dirty="0" smtClean="0">
                <a:latin typeface="Arial" pitchFamily="34" charset="0"/>
                <a:cs typeface="Arial" pitchFamily="34" charset="0"/>
              </a:rPr>
              <a:t>Complete the </a:t>
            </a:r>
            <a:r>
              <a:rPr lang="en-US" b="1" dirty="0" smtClean="0">
                <a:latin typeface="Arial" pitchFamily="34" charset="0"/>
                <a:cs typeface="Arial" pitchFamily="34" charset="0"/>
              </a:rPr>
              <a:t>Try It 8 </a:t>
            </a:r>
            <a:r>
              <a:rPr lang="en-US" b="0" dirty="0" smtClean="0">
                <a:latin typeface="Arial" pitchFamily="34" charset="0"/>
                <a:cs typeface="Arial" pitchFamily="34" charset="0"/>
              </a:rPr>
              <a:t>TODOs to </a:t>
            </a:r>
          </a:p>
          <a:p>
            <a:pPr marL="438150" lvl="2" indent="-342900">
              <a:buFont typeface="+mj-lt"/>
              <a:buAutoNum type="alphaLcParenR"/>
            </a:pPr>
            <a:r>
              <a:rPr lang="en-US" b="0" dirty="0"/>
              <a:t>D</a:t>
            </a:r>
            <a:r>
              <a:rPr lang="en-US" b="0" dirty="0" smtClean="0">
                <a:latin typeface="Arial" pitchFamily="34" charset="0"/>
                <a:cs typeface="Arial" pitchFamily="34" charset="0"/>
              </a:rPr>
              <a:t>eclare and initialize a Travel Pass Sequence Number single dimension array. Array Size: Number of tickets issued</a:t>
            </a:r>
          </a:p>
          <a:p>
            <a:pPr marL="438150" lvl="2" indent="-342900">
              <a:buFont typeface="+mj-lt"/>
              <a:buAutoNum type="alphaLcParenR"/>
            </a:pPr>
            <a:r>
              <a:rPr lang="en-US" b="0" dirty="0" smtClean="0">
                <a:latin typeface="Arial" pitchFamily="34" charset="0"/>
                <a:cs typeface="Arial" pitchFamily="34" charset="0"/>
              </a:rPr>
              <a:t>Modify the For Loop: Assign travel pass id numbers to the Travel Pass Sequence Number array in the respective indexes.</a:t>
            </a:r>
          </a:p>
          <a:p>
            <a:pPr marL="438150" lvl="2" indent="-342900">
              <a:buFont typeface="+mj-lt"/>
              <a:buAutoNum type="alphaLcParenR"/>
            </a:pPr>
            <a:r>
              <a:rPr lang="en-US" b="0" dirty="0" smtClean="0">
                <a:latin typeface="Arial" pitchFamily="34" charset="0"/>
                <a:cs typeface="Arial" pitchFamily="34" charset="0"/>
              </a:rPr>
              <a:t>Modify the While Loop to a Do .. While Loop:</a:t>
            </a:r>
          </a:p>
          <a:p>
            <a:pPr marL="457200" lvl="1"/>
            <a:r>
              <a:rPr lang="en-US" b="0" dirty="0" smtClean="0">
                <a:latin typeface="Arial" pitchFamily="34" charset="0"/>
                <a:cs typeface="Arial" pitchFamily="34" charset="0"/>
              </a:rPr>
              <a:t>Use the Travel Pass Sequence Number array length as the loop upper bound</a:t>
            </a:r>
          </a:p>
          <a:p>
            <a:pPr marL="800100" lvl="1" indent="-342900">
              <a:buFont typeface="+mj-lt"/>
              <a:buAutoNum type="romanLcPeriod"/>
            </a:pPr>
            <a:r>
              <a:rPr lang="en-US" b="0" dirty="0" smtClean="0">
                <a:latin typeface="Arial" pitchFamily="34" charset="0"/>
                <a:cs typeface="Arial" pitchFamily="34" charset="0"/>
              </a:rPr>
              <a:t>Remove the travel pass id generation code. </a:t>
            </a:r>
          </a:p>
          <a:p>
            <a:pPr marL="804672" lvl="4" indent="-342900">
              <a:buFont typeface="+mj-lt"/>
              <a:buAutoNum type="romanLcPeriod"/>
            </a:pPr>
            <a:r>
              <a:rPr lang="en-US" dirty="0"/>
              <a:t>Display the array values and array index.</a:t>
            </a:r>
          </a:p>
          <a:p>
            <a:pPr marL="698830" lvl="1" indent="-232943">
              <a:buFont typeface="+mj-lt"/>
              <a:buAutoNum type="romanLcPeriod"/>
              <a:defRPr/>
            </a:pPr>
            <a:endParaRPr lang="en-GB" b="0"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07060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smtClean="0"/>
              <a:t>Faculty Notes:</a:t>
            </a:r>
          </a:p>
          <a:p>
            <a:pPr marL="0" lvl="2" indent="0">
              <a:buNone/>
            </a:pPr>
            <a:r>
              <a:rPr lang="en-GB" dirty="0" smtClean="0"/>
              <a:t>Review the key points per the slide and participant notes.</a:t>
            </a:r>
          </a:p>
          <a:p>
            <a:pPr lvl="2"/>
            <a:r>
              <a:rPr lang="en-US" dirty="0" smtClean="0"/>
              <a:t>More information on these topics, including concurrency can be acquired in advanced programming classes.</a:t>
            </a:r>
          </a:p>
          <a:p>
            <a:pPr lvl="2"/>
            <a:endParaRPr lang="en-GB" b="1" dirty="0" smtClean="0"/>
          </a:p>
          <a:p>
            <a:pPr lvl="1"/>
            <a:r>
              <a:rPr lang="en-GB" b="1" dirty="0" smtClean="0"/>
              <a:t>Participant Notes:</a:t>
            </a:r>
            <a:endParaRPr lang="en-US" b="1" dirty="0" smtClean="0"/>
          </a:p>
          <a:p>
            <a:pPr marL="0" lvl="2" indent="0">
              <a:buNone/>
            </a:pPr>
            <a:r>
              <a:rPr lang="en-US" dirty="0" smtClean="0"/>
              <a:t>The fifth key principle is that of threads: </a:t>
            </a:r>
            <a:r>
              <a:rPr lang="en-GB" dirty="0" smtClean="0"/>
              <a:t>Java is multi-threaded, dynamic, and interpreted. </a:t>
            </a:r>
            <a:endParaRPr lang="en-US" dirty="0" smtClean="0"/>
          </a:p>
          <a:p>
            <a:pPr lvl="2"/>
            <a:r>
              <a:rPr lang="en-US" dirty="0" smtClean="0"/>
              <a:t>Java programs can perform many tasks at the same time. In programming terms, this is called concurrency.</a:t>
            </a:r>
          </a:p>
          <a:p>
            <a:pPr lvl="2"/>
            <a:r>
              <a:rPr lang="en-US" dirty="0" smtClean="0"/>
              <a:t>Concurrency is achieved in Java using threads.</a:t>
            </a:r>
          </a:p>
          <a:p>
            <a:pPr lvl="2"/>
            <a:r>
              <a:rPr lang="en-US" dirty="0" smtClean="0"/>
              <a:t>Each thread is responsible for executing a sequential flow in the program.</a:t>
            </a:r>
          </a:p>
          <a:p>
            <a:pPr marL="0" lvl="2" indent="0">
              <a:buNone/>
            </a:pPr>
            <a:r>
              <a:rPr lang="en-US" dirty="0" smtClean="0"/>
              <a:t>You may learn more about concurrency in advanced courses.</a:t>
            </a:r>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a:t>
            </a:fld>
            <a:endParaRPr lang="en-GB" dirty="0"/>
          </a:p>
        </p:txBody>
      </p:sp>
      <p:sp>
        <p:nvSpPr>
          <p:cNvPr id="12" name="Slide Image Placeholder 11"/>
          <p:cNvSpPr>
            <a:spLocks noGrp="1" noRot="1" noChangeAspect="1"/>
          </p:cNvSpPr>
          <p:nvPr>
            <p:ph type="sldImg"/>
          </p:nvPr>
        </p:nvSpPr>
        <p:spPr/>
      </p:sp>
    </p:spTree>
    <p:extLst>
      <p:ext uri="{BB962C8B-B14F-4D97-AF65-F5344CB8AC3E}">
        <p14:creationId xmlns:p14="http://schemas.microsoft.com/office/powerpoint/2010/main" val="2192256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b="0" dirty="0" smtClean="0"/>
              <a:t>The fully annotated solution code is found in the Faculty Guide. </a:t>
            </a:r>
            <a:endParaRPr lang="en-GB" b="1" dirty="0" smtClean="0"/>
          </a:p>
          <a:p>
            <a:pPr lvl="1"/>
            <a:endParaRPr lang="en-GB" b="1" dirty="0" smtClean="0"/>
          </a:p>
          <a:p>
            <a:pPr lvl="1"/>
            <a:endParaRPr lang="en-GB" b="1" dirty="0" smtClean="0"/>
          </a:p>
          <a:p>
            <a:pPr lvl="1"/>
            <a:r>
              <a:rPr lang="en-GB" b="1" dirty="0" smtClean="0"/>
              <a:t>Participant Notes:</a:t>
            </a:r>
          </a:p>
          <a:p>
            <a:pPr lvl="1" defTabSz="931774">
              <a:defRPr/>
            </a:pPr>
            <a:r>
              <a:rPr lang="en-US" dirty="0"/>
              <a:t>N/A</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1067321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pPr marL="0" lvl="2" indent="0">
              <a:buNone/>
            </a:pPr>
            <a:r>
              <a:rPr lang="en-GB" dirty="0" smtClean="0"/>
              <a:t>Briefly introduce the methods concept and repetitive tasks using the analogy of a chef in a restaurant.</a:t>
            </a:r>
          </a:p>
          <a:p>
            <a:pPr marL="186355" lvl="2" indent="-93177"/>
            <a:r>
              <a:rPr lang="en-GB" dirty="0" smtClean="0"/>
              <a:t>The concept of methods and the connection to functions and procedures is seen in more detail in later modules.</a:t>
            </a:r>
          </a:p>
          <a:p>
            <a:pPr marL="0" lvl="2" indent="0">
              <a:buNone/>
            </a:pPr>
            <a:endParaRPr lang="en-GB" dirty="0" smtClean="0"/>
          </a:p>
          <a:p>
            <a:r>
              <a:rPr lang="en-GB" b="1" dirty="0" smtClean="0"/>
              <a:t>Participant Notes:</a:t>
            </a:r>
          </a:p>
          <a:p>
            <a:pPr marL="0" lvl="2" indent="0">
              <a:buNone/>
            </a:pPr>
            <a:r>
              <a:rPr lang="en-GB" dirty="0" smtClean="0"/>
              <a:t>A chef has numerous tasks that need to be performed each time a meal is ordered. </a:t>
            </a:r>
          </a:p>
          <a:p>
            <a:pPr lvl="2"/>
            <a:r>
              <a:rPr lang="en-GB" dirty="0" smtClean="0"/>
              <a:t>The chef has members of the team who perform each of these specialized tasks. </a:t>
            </a:r>
          </a:p>
          <a:p>
            <a:pPr marL="0" lvl="2" indent="0">
              <a:buNone/>
            </a:pPr>
            <a:r>
              <a:rPr lang="en-GB" dirty="0" smtClean="0"/>
              <a:t>Java programmers have the same needs – to perform many specialized tasks and to have the tasks done by someone (or something) other than the chef (the calling program).</a:t>
            </a:r>
          </a:p>
          <a:p>
            <a:pPr lvl="2"/>
            <a:r>
              <a:rPr lang="en-GB" baseline="0" dirty="0" smtClean="0"/>
              <a:t>The Java language ability to create code once and reuse</a:t>
            </a:r>
            <a:r>
              <a:rPr lang="en-GB" dirty="0" smtClean="0"/>
              <a:t> the code</a:t>
            </a:r>
            <a:r>
              <a:rPr lang="en-GB" baseline="0" dirty="0" smtClean="0"/>
              <a:t> multiple places in a program</a:t>
            </a:r>
            <a:r>
              <a:rPr lang="en-GB" dirty="0" smtClean="0"/>
              <a:t> is done using</a:t>
            </a:r>
            <a:r>
              <a:rPr lang="en-GB" baseline="0" dirty="0" smtClean="0"/>
              <a:t> </a:t>
            </a:r>
            <a:r>
              <a:rPr lang="en-GB" dirty="0" smtClean="0"/>
              <a:t>a </a:t>
            </a:r>
            <a:r>
              <a:rPr lang="en-GB" baseline="0" dirty="0" smtClean="0"/>
              <a:t>Java feature called </a:t>
            </a:r>
            <a:r>
              <a:rPr lang="en-GB" u="sng" baseline="0" dirty="0" smtClean="0"/>
              <a:t>methods</a:t>
            </a:r>
            <a:r>
              <a:rPr lang="en-GB" baseline="0" dirty="0" smtClean="0"/>
              <a:t>.</a:t>
            </a:r>
          </a:p>
          <a:p>
            <a:pPr marL="0" lvl="2" indent="0">
              <a:buNone/>
            </a:pPr>
            <a:r>
              <a:rPr lang="en-US" dirty="0" smtClean="0"/>
              <a:t>Why have methods? </a:t>
            </a:r>
          </a:p>
          <a:p>
            <a:pPr marL="186355" lvl="2" indent="-93177"/>
            <a:r>
              <a:rPr lang="en-US" dirty="0" smtClean="0"/>
              <a:t>Save programming time.</a:t>
            </a:r>
          </a:p>
          <a:p>
            <a:pPr marL="186355" lvl="2" indent="-93177"/>
            <a:r>
              <a:rPr lang="en-US" dirty="0" smtClean="0"/>
              <a:t>Do not reinvent the wheel (code) every time. </a:t>
            </a:r>
          </a:p>
          <a:p>
            <a:pPr marL="0" indent="0"/>
            <a:r>
              <a:rPr lang="en-GB" b="0" baseline="0" dirty="0" smtClean="0"/>
              <a:t>In procedural programming languages methods are referred</a:t>
            </a:r>
            <a:r>
              <a:rPr lang="en-GB" b="0" dirty="0" smtClean="0"/>
              <a:t> to as </a:t>
            </a:r>
            <a:r>
              <a:rPr lang="en-GB" b="0" baseline="0" dirty="0" smtClean="0"/>
              <a:t>procedures or functions.</a:t>
            </a:r>
          </a:p>
          <a:p>
            <a:pPr marL="186355" lvl="1" indent="-93177">
              <a:buFont typeface="Arial" pitchFamily="34" charset="0"/>
              <a:buChar char="•"/>
            </a:pPr>
            <a:r>
              <a:rPr lang="en-GB" dirty="0" smtClean="0"/>
              <a:t>Procedures do </a:t>
            </a:r>
            <a:r>
              <a:rPr lang="en-GB" b="1" dirty="0" smtClean="0"/>
              <a:t>not</a:t>
            </a:r>
            <a:r>
              <a:rPr lang="en-GB" dirty="0" smtClean="0"/>
              <a:t> return a value. </a:t>
            </a:r>
          </a:p>
          <a:p>
            <a:pPr marL="186355" lvl="1" indent="-93177">
              <a:buFont typeface="Arial" pitchFamily="34" charset="0"/>
              <a:buChar char="•"/>
            </a:pPr>
            <a:r>
              <a:rPr lang="en-GB" dirty="0" smtClean="0"/>
              <a:t>Functions return a value.</a:t>
            </a:r>
          </a:p>
          <a:p>
            <a:pPr marL="270214" lvl="2" indent="-83860">
              <a:buFont typeface="Courier New" pitchFamily="49" charset="0"/>
              <a:buChar char="o"/>
            </a:pPr>
            <a:r>
              <a:rPr lang="en-GB" dirty="0" smtClean="0"/>
              <a:t>Later in this module we cover the way </a:t>
            </a:r>
            <a:r>
              <a:rPr lang="en-GB" b="0" baseline="0" dirty="0" smtClean="0"/>
              <a:t>a method (or function) returns a value.</a:t>
            </a:r>
            <a:endParaRPr lang="en-GB"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91</a:t>
            </a:fld>
            <a:endParaRPr lang="en-GB" dirty="0"/>
          </a:p>
        </p:txBody>
      </p:sp>
    </p:spTree>
    <p:extLst>
      <p:ext uri="{BB962C8B-B14F-4D97-AF65-F5344CB8AC3E}">
        <p14:creationId xmlns:p14="http://schemas.microsoft.com/office/powerpoint/2010/main" val="42471989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Faculty Notes:</a:t>
            </a:r>
          </a:p>
          <a:p>
            <a:pPr lvl="1"/>
            <a:r>
              <a:rPr lang="en-GB" dirty="0"/>
              <a:t>Review information on the slide.</a:t>
            </a:r>
          </a:p>
          <a:p>
            <a:pPr lvl="1"/>
            <a:r>
              <a:rPr lang="en-GB" dirty="0"/>
              <a:t>Do not over explain. This is the first formal introduction to main() though it has been seen in the coding demonstrations. The main() method is covered in more detail in the Java Programming Classes and Objects module.</a:t>
            </a:r>
          </a:p>
          <a:p>
            <a:pPr lvl="1">
              <a:lnSpc>
                <a:spcPct val="120000"/>
              </a:lnSpc>
            </a:pPr>
            <a:endParaRPr lang="en-GB" dirty="0"/>
          </a:p>
          <a:p>
            <a:pPr lvl="1">
              <a:lnSpc>
                <a:spcPct val="120000"/>
              </a:lnSpc>
            </a:pPr>
            <a:r>
              <a:rPr lang="en-GB" dirty="0"/>
              <a:t>Animation on slide </a:t>
            </a:r>
          </a:p>
          <a:p>
            <a:pPr lvl="1">
              <a:lnSpc>
                <a:spcPct val="120000"/>
              </a:lnSpc>
            </a:pPr>
            <a:r>
              <a:rPr lang="en-GB" dirty="0"/>
              <a:t>On slide display: Oval with ‘What is main()’ </a:t>
            </a:r>
            <a:endParaRPr lang="en-GB" dirty="0" smtClean="0"/>
          </a:p>
          <a:p>
            <a:pPr lvl="1">
              <a:lnSpc>
                <a:spcPct val="120000"/>
              </a:lnSpc>
            </a:pPr>
            <a:r>
              <a:rPr lang="en-GB" dirty="0" smtClean="0"/>
              <a:t>On click: A note with the brief </a:t>
            </a:r>
            <a:r>
              <a:rPr lang="en-GB" dirty="0"/>
              <a:t>definition and </a:t>
            </a:r>
            <a:r>
              <a:rPr lang="en-GB" dirty="0" smtClean="0"/>
              <a:t>characteristic appears.</a:t>
            </a:r>
            <a:endParaRPr lang="en-GB" dirty="0"/>
          </a:p>
          <a:p>
            <a:pPr lvl="1">
              <a:lnSpc>
                <a:spcPct val="120000"/>
              </a:lnSpc>
            </a:pPr>
            <a:r>
              <a:rPr lang="en-GB" dirty="0"/>
              <a:t>On click: </a:t>
            </a:r>
            <a:r>
              <a:rPr lang="en-GB" dirty="0" smtClean="0"/>
              <a:t>A note regarding classes</a:t>
            </a:r>
            <a:r>
              <a:rPr lang="en-GB" baseline="0" dirty="0" smtClean="0"/>
              <a:t> without a </a:t>
            </a:r>
            <a:r>
              <a:rPr lang="en-GB" dirty="0" smtClean="0"/>
              <a:t>main</a:t>
            </a:r>
            <a:r>
              <a:rPr lang="en-GB" dirty="0"/>
              <a:t>() </a:t>
            </a:r>
            <a:r>
              <a:rPr lang="en-GB" dirty="0" smtClean="0"/>
              <a:t>method appears.</a:t>
            </a:r>
            <a:endParaRPr lang="en-GB" b="1" dirty="0" smtClean="0"/>
          </a:p>
          <a:p>
            <a:pPr lvl="1"/>
            <a:endParaRPr lang="en-GB" b="1" dirty="0" smtClean="0"/>
          </a:p>
          <a:p>
            <a:pPr lvl="1"/>
            <a:r>
              <a:rPr lang="en-GB" b="1" dirty="0" smtClean="0"/>
              <a:t>Participant Notes:</a:t>
            </a:r>
          </a:p>
          <a:p>
            <a:pPr marL="186355" lvl="1" indent="-93177">
              <a:buFont typeface="Arial" pitchFamily="34" charset="0"/>
              <a:buChar char="•"/>
            </a:pPr>
            <a:r>
              <a:rPr lang="en-GB" dirty="0" smtClean="0"/>
              <a:t>Main() is the starting point of a class. </a:t>
            </a:r>
          </a:p>
          <a:p>
            <a:pPr marL="186355" lvl="1" indent="-93177">
              <a:buFont typeface="Arial" pitchFamily="34" charset="0"/>
              <a:buChar char="•"/>
            </a:pPr>
            <a:r>
              <a:rPr lang="en-GB" baseline="0" dirty="0" smtClean="0"/>
              <a:t>It is a common practice to have classes without main() in them. </a:t>
            </a:r>
          </a:p>
          <a:p>
            <a:pPr marL="270214" lvl="2" indent="-83860">
              <a:buFont typeface="Courier New" pitchFamily="49" charset="0"/>
              <a:buChar char="o"/>
            </a:pPr>
            <a:r>
              <a:rPr lang="en-GB" baseline="0" dirty="0" smtClean="0"/>
              <a:t>These classes must be called from another class.</a:t>
            </a:r>
            <a:r>
              <a:rPr lang="en-GB" dirty="0" smtClean="0"/>
              <a:t> </a:t>
            </a:r>
          </a:p>
          <a:p>
            <a:pPr marL="186355" lvl="1" indent="-93177">
              <a:buFont typeface="Arial" pitchFamily="34" charset="0"/>
              <a:buChar char="•"/>
            </a:pPr>
            <a:r>
              <a:rPr lang="en-US" dirty="0"/>
              <a:t>A class without the main() method can be compiled but only </a:t>
            </a:r>
            <a:r>
              <a:rPr lang="en-GB" baseline="0" dirty="0" smtClean="0"/>
              <a:t>classes which contain the main() method are executable on their own.</a:t>
            </a:r>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8673809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lvl="1" defTabSz="931774">
              <a:defRPr/>
            </a:pPr>
            <a:r>
              <a:rPr lang="en-GB" dirty="0"/>
              <a:t>Review key points from the slide and the participant notes. </a:t>
            </a:r>
          </a:p>
          <a:p>
            <a:pPr marL="184414" lvl="2" indent="0" defTabSz="931774">
              <a:buNone/>
              <a:defRPr/>
            </a:pPr>
            <a:r>
              <a:rPr lang="en-GB" dirty="0"/>
              <a:t>This is an introduction to the signature of a method. Do not over explain as method signatures are covered in more depth in connection with Method Overloading.</a:t>
            </a:r>
          </a:p>
          <a:p>
            <a:pPr lvl="1"/>
            <a:endParaRPr lang="en-GB" b="1" dirty="0" smtClean="0"/>
          </a:p>
          <a:p>
            <a:pPr marL="29118" lvl="1" indent="-116472">
              <a:lnSpc>
                <a:spcPct val="120000"/>
              </a:lnSpc>
              <a:spcBef>
                <a:spcPts val="611"/>
              </a:spcBef>
            </a:pPr>
            <a:r>
              <a:rPr lang="en-GB" dirty="0"/>
              <a:t>Animation on slide: </a:t>
            </a:r>
          </a:p>
          <a:p>
            <a:pPr marL="29118" lvl="1" indent="-116472">
              <a:lnSpc>
                <a:spcPct val="120000"/>
              </a:lnSpc>
            </a:pPr>
            <a:r>
              <a:rPr lang="en-GB" dirty="0"/>
              <a:t>On slide display: Text</a:t>
            </a:r>
          </a:p>
          <a:p>
            <a:pPr marL="29118" lvl="1" indent="-116472">
              <a:lnSpc>
                <a:spcPct val="120000"/>
              </a:lnSpc>
            </a:pPr>
            <a:r>
              <a:rPr lang="en-GB" dirty="0"/>
              <a:t>On First click: Box with “Number of parameters” text</a:t>
            </a:r>
          </a:p>
          <a:p>
            <a:pPr marL="29118" lvl="1" indent="-116472">
              <a:lnSpc>
                <a:spcPct val="120000"/>
              </a:lnSpc>
            </a:pPr>
            <a:r>
              <a:rPr lang="en-GB" dirty="0"/>
              <a:t>On Second click: Box with “Data type of parameters” text</a:t>
            </a:r>
          </a:p>
          <a:p>
            <a:pPr marL="29118" lvl="1" indent="-116472">
              <a:lnSpc>
                <a:spcPct val="120000"/>
              </a:lnSpc>
            </a:pPr>
            <a:r>
              <a:rPr lang="en-GB" dirty="0"/>
              <a:t>On Third click: Box with “Order of parameters” text</a:t>
            </a:r>
          </a:p>
          <a:p>
            <a:pPr lvl="1"/>
            <a:endParaRPr lang="en-GB" b="1" dirty="0" smtClean="0"/>
          </a:p>
          <a:p>
            <a:pPr lvl="1"/>
            <a:r>
              <a:rPr lang="en-GB" b="1" dirty="0" smtClean="0"/>
              <a:t>Participant Notes:</a:t>
            </a:r>
          </a:p>
          <a:p>
            <a:pPr marL="87354" indent="-87354" defTabSz="931774">
              <a:defRPr/>
            </a:pPr>
            <a:r>
              <a:rPr lang="en-GB" b="0" baseline="0" dirty="0" smtClean="0"/>
              <a:t>The name of a method and  its parameter list are  known as the ‘method signature’. </a:t>
            </a:r>
          </a:p>
          <a:p>
            <a:pPr marL="186355" indent="-93177" defTabSz="931774">
              <a:buFont typeface="Arial" pitchFamily="34" charset="0"/>
              <a:buChar char="•"/>
              <a:defRPr/>
            </a:pPr>
            <a:r>
              <a:rPr lang="en-GB" b="0" baseline="0" dirty="0" smtClean="0"/>
              <a:t>It is possible to write two methods that have the same name but are uniquely defined by the number and type of the parameters  in the method’s parameter list. </a:t>
            </a:r>
          </a:p>
          <a:p>
            <a:pPr marL="186355" indent="-93177" defTabSz="931774">
              <a:buFont typeface="Arial" pitchFamily="34" charset="0"/>
              <a:buChar char="•"/>
              <a:defRPr/>
            </a:pPr>
            <a:r>
              <a:rPr lang="en-GB" b="0" baseline="0" dirty="0" smtClean="0"/>
              <a:t>The Java compiler uses the  name of a method along with the method’s parameter list to determine the difference between methods.</a:t>
            </a:r>
          </a:p>
          <a:p>
            <a:pPr marL="186355" indent="-93177" defTabSz="931774">
              <a:buFont typeface="Arial" pitchFamily="34" charset="0"/>
              <a:buChar char="•"/>
              <a:defRPr/>
            </a:pPr>
            <a:r>
              <a:rPr lang="en-GB" b="0" baseline="0" dirty="0" smtClean="0"/>
              <a:t>Later in this course you will explore some of the ways you may wish to use this concept in your programs.</a:t>
            </a:r>
            <a:endParaRPr lang="en-GB" b="0"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36771163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pPr marL="0" lvl="2" indent="0">
              <a:buNone/>
            </a:pPr>
            <a:r>
              <a:rPr lang="en-US" dirty="0" smtClean="0"/>
              <a:t>Briefly describe the simple method call</a:t>
            </a:r>
            <a:r>
              <a:rPr lang="en-US" baseline="0" dirty="0" smtClean="0"/>
              <a:t> with no parameters or return values. </a:t>
            </a:r>
          </a:p>
          <a:p>
            <a:pPr lvl="2"/>
            <a:r>
              <a:rPr lang="en-US" baseline="0" dirty="0" smtClean="0"/>
              <a:t>More advanced method calls are described in subsequent slides.</a:t>
            </a:r>
            <a:r>
              <a:rPr lang="en-US" dirty="0" smtClean="0"/>
              <a:t> </a:t>
            </a:r>
          </a:p>
          <a:p>
            <a:endParaRPr lang="en-GB" b="1" dirty="0" smtClean="0"/>
          </a:p>
          <a:p>
            <a:r>
              <a:rPr lang="en-GB" b="1" dirty="0" smtClean="0"/>
              <a:t>Participant Notes:</a:t>
            </a:r>
          </a:p>
          <a:p>
            <a:pPr marL="0" lvl="2" indent="0">
              <a:buNone/>
            </a:pPr>
            <a:r>
              <a:rPr lang="en-US" dirty="0" smtClean="0"/>
              <a:t>A </a:t>
            </a:r>
            <a:r>
              <a:rPr lang="en-US" baseline="0" dirty="0" smtClean="0"/>
              <a:t>chef, when needing particular elements of the meal, calls to the other members of the team to perform their tasks.</a:t>
            </a:r>
          </a:p>
          <a:p>
            <a:pPr marL="0" lvl="2" indent="0">
              <a:buNone/>
            </a:pPr>
            <a:r>
              <a:rPr lang="en-US" baseline="0" dirty="0" smtClean="0"/>
              <a:t>In a similar manner, Java programmers use declared methods to perform needed tasks. </a:t>
            </a:r>
            <a:endParaRPr lang="en-GB" b="1" dirty="0" smtClean="0"/>
          </a:p>
          <a:p>
            <a:pPr lvl="2"/>
            <a:r>
              <a:rPr lang="en-US" dirty="0" smtClean="0"/>
              <a:t>Once a</a:t>
            </a:r>
            <a:r>
              <a:rPr lang="en-US" baseline="0" dirty="0" smtClean="0"/>
              <a:t> method is </a:t>
            </a:r>
            <a:r>
              <a:rPr lang="en-US" u="sng" baseline="0" dirty="0" smtClean="0"/>
              <a:t>declared</a:t>
            </a:r>
            <a:r>
              <a:rPr lang="en-US" baseline="0" dirty="0" smtClean="0"/>
              <a:t> it is ready to be </a:t>
            </a:r>
            <a:r>
              <a:rPr lang="en-US" u="sng" baseline="0" dirty="0" smtClean="0"/>
              <a:t>used</a:t>
            </a:r>
            <a:r>
              <a:rPr lang="en-US" baseline="0" dirty="0" smtClean="0"/>
              <a:t> via a method call.</a:t>
            </a:r>
          </a:p>
          <a:p>
            <a:pPr lvl="3"/>
            <a:r>
              <a:rPr lang="en-US" dirty="0" smtClean="0"/>
              <a:t>To call a method, the calling program (method) uses</a:t>
            </a:r>
            <a:r>
              <a:rPr lang="en-US" baseline="0" dirty="0" smtClean="0"/>
              <a:t> </a:t>
            </a:r>
            <a:r>
              <a:rPr lang="en-US" dirty="0" smtClean="0"/>
              <a:t>the method’s name.</a:t>
            </a:r>
          </a:p>
          <a:p>
            <a:pPr lvl="3"/>
            <a:r>
              <a:rPr lang="en-US" dirty="0" smtClean="0"/>
              <a:t>The</a:t>
            </a:r>
            <a:r>
              <a:rPr lang="en-US" baseline="0" dirty="0" smtClean="0"/>
              <a:t> c</a:t>
            </a:r>
            <a:r>
              <a:rPr lang="en-US" dirty="0" smtClean="0"/>
              <a:t>alled method </a:t>
            </a:r>
            <a:r>
              <a:rPr lang="en-US" baseline="0" dirty="0" smtClean="0"/>
              <a:t>completes the task(s) in the method declaration.</a:t>
            </a:r>
          </a:p>
          <a:p>
            <a:pPr lvl="3"/>
            <a:r>
              <a:rPr lang="en-US" baseline="0" dirty="0" smtClean="0"/>
              <a:t>Control is given back to the calling program after the tasks have been completed.</a:t>
            </a:r>
            <a:endParaRPr lang="en-US" dirty="0" smtClean="0"/>
          </a:p>
          <a:p>
            <a:pPr lvl="1"/>
            <a:endParaRPr lang="en-US" dirty="0" smtClean="0"/>
          </a:p>
          <a:p>
            <a:pPr eaLnBrk="1" hangingPunct="1"/>
            <a:endParaRPr lang="en-GB" dirty="0" smtClean="0"/>
          </a:p>
          <a:p>
            <a:pPr marL="271767" lvl="1" indent="-87354">
              <a:buFont typeface="Courier New" pitchFamily="49" charset="0"/>
              <a:buChar char="o"/>
            </a:pPr>
            <a:endParaRPr lang="en-US" dirty="0" smtClean="0"/>
          </a:p>
          <a:p>
            <a:pPr marL="271767" lvl="1" indent="-87354">
              <a:buFont typeface="Courier New" pitchFamily="49" charset="0"/>
              <a:buChar char="o"/>
            </a:pPr>
            <a:endParaRPr lang="en-GB" dirty="0" smtClean="0"/>
          </a:p>
          <a:p>
            <a:pPr marL="271767" lvl="1" indent="-87354">
              <a:buFont typeface="Courier New" pitchFamily="49" charset="0"/>
              <a:buChar char="o"/>
            </a:pPr>
            <a:endParaRPr lang="en-GB" dirty="0" smtClean="0"/>
          </a:p>
          <a:p>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94</a:t>
            </a:fld>
            <a:endParaRPr lang="en-GB" dirty="0"/>
          </a:p>
        </p:txBody>
      </p:sp>
    </p:spTree>
    <p:extLst>
      <p:ext uri="{BB962C8B-B14F-4D97-AF65-F5344CB8AC3E}">
        <p14:creationId xmlns:p14="http://schemas.microsoft.com/office/powerpoint/2010/main" val="8957634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95</a:t>
            </a:fld>
            <a:endParaRPr lang="en-US" dirty="0" smtClean="0">
              <a:latin typeface="Arial" pitchFamily="34" charset="0"/>
            </a:endParaRPr>
          </a:p>
        </p:txBody>
      </p:sp>
      <p:sp>
        <p:nvSpPr>
          <p:cNvPr id="123910" name="Rectangle 4"/>
          <p:cNvSpPr>
            <a:spLocks noGrp="1" noRot="1" noChangeAspect="1" noChangeArrowheads="1" noTextEdit="1"/>
          </p:cNvSpPr>
          <p:nvPr>
            <p:ph type="sldImg"/>
          </p:nvPr>
        </p:nvSpPr>
        <p:spPr>
          <a:ln/>
        </p:spPr>
      </p:sp>
      <p:sp>
        <p:nvSpPr>
          <p:cNvPr id="123911" name="Rectangle 5"/>
          <p:cNvSpPr>
            <a:spLocks noGrp="1" noChangeArrowheads="1"/>
          </p:cNvSpPr>
          <p:nvPr>
            <p:ph type="body" idx="1"/>
          </p:nvPr>
        </p:nvSpPr>
        <p:spPr>
          <a:xfrm>
            <a:off x="701040" y="4415790"/>
            <a:ext cx="5608320" cy="4183380"/>
          </a:xfrm>
          <a:prstGeom prst="rect">
            <a:avLst/>
          </a:prstGeom>
          <a:ln w="9525"/>
        </p:spPr>
        <p:txBody>
          <a:bodyPr/>
          <a:lstStyle/>
          <a:p>
            <a:r>
              <a:rPr lang="en-GB" b="1" dirty="0" smtClean="0"/>
              <a:t>Faculty Notes: </a:t>
            </a:r>
          </a:p>
          <a:p>
            <a:pPr marL="0" lvl="2" indent="0">
              <a:buNone/>
            </a:pPr>
            <a:r>
              <a:rPr lang="en-GB" dirty="0" smtClean="0"/>
              <a:t>NOTE: The example uses a</a:t>
            </a:r>
            <a:r>
              <a:rPr lang="en-GB" baseline="0" dirty="0" smtClean="0"/>
              <a:t> ‘static’ method at this point since classes and objects have not yet been introduced. </a:t>
            </a:r>
          </a:p>
          <a:p>
            <a:pPr marL="0" lvl="2" indent="0">
              <a:buNone/>
            </a:pPr>
            <a:endParaRPr lang="en-GB" b="1" dirty="0" smtClean="0"/>
          </a:p>
          <a:p>
            <a:pPr marL="0" lvl="2" indent="0">
              <a:buNone/>
            </a:pPr>
            <a:r>
              <a:rPr lang="en-GB" b="1" dirty="0" smtClean="0"/>
              <a:t>Guide</a:t>
            </a:r>
            <a:r>
              <a:rPr lang="en-GB" dirty="0" smtClean="0"/>
              <a:t> the participants through the key code lines—per participant notes.</a:t>
            </a:r>
          </a:p>
          <a:p>
            <a:pPr lvl="2"/>
            <a:r>
              <a:rPr lang="en-GB" dirty="0" smtClean="0"/>
              <a:t>This is a simple method call. No parameters are passed. </a:t>
            </a:r>
          </a:p>
          <a:p>
            <a:pPr lvl="2"/>
            <a:r>
              <a:rPr lang="en-GB" dirty="0" smtClean="0"/>
              <a:t>The </a:t>
            </a:r>
            <a:r>
              <a:rPr lang="en-GB" b="1" dirty="0" smtClean="0"/>
              <a:t>focus</a:t>
            </a:r>
            <a:r>
              <a:rPr lang="en-GB" dirty="0" smtClean="0"/>
              <a:t> is on the method </a:t>
            </a:r>
            <a:r>
              <a:rPr lang="en-GB" u="sng" dirty="0" smtClean="0"/>
              <a:t>call</a:t>
            </a:r>
            <a:r>
              <a:rPr lang="en-GB" dirty="0" smtClean="0"/>
              <a:t>. </a:t>
            </a:r>
          </a:p>
          <a:p>
            <a:pPr lvl="2"/>
            <a:r>
              <a:rPr lang="en-GB" dirty="0" smtClean="0"/>
              <a:t>The method </a:t>
            </a:r>
            <a:r>
              <a:rPr lang="en-GB" u="sng" dirty="0" smtClean="0"/>
              <a:t>declaration</a:t>
            </a:r>
            <a:r>
              <a:rPr lang="en-GB" dirty="0" smtClean="0"/>
              <a:t> is on the </a:t>
            </a:r>
            <a:r>
              <a:rPr lang="en-GB" b="1" dirty="0" smtClean="0"/>
              <a:t>next</a:t>
            </a:r>
            <a:r>
              <a:rPr lang="en-GB" dirty="0" smtClean="0"/>
              <a:t> </a:t>
            </a:r>
            <a:r>
              <a:rPr lang="en-GB" b="1" dirty="0" smtClean="0"/>
              <a:t>slide</a:t>
            </a:r>
            <a:r>
              <a:rPr lang="en-GB" dirty="0" smtClean="0"/>
              <a:t>.</a:t>
            </a:r>
          </a:p>
          <a:p>
            <a:pPr lvl="2">
              <a:defRPr/>
            </a:pPr>
            <a:r>
              <a:rPr lang="en-GB" dirty="0" smtClean="0"/>
              <a:t>Do </a:t>
            </a:r>
            <a:r>
              <a:rPr lang="en-GB" u="sng" dirty="0" smtClean="0"/>
              <a:t>not</a:t>
            </a:r>
            <a:r>
              <a:rPr lang="en-GB" dirty="0" smtClean="0"/>
              <a:t> discuss terms not yet covered in class (public,</a:t>
            </a:r>
            <a:r>
              <a:rPr lang="en-GB" baseline="0" dirty="0" smtClean="0"/>
              <a:t> static,</a:t>
            </a:r>
            <a:r>
              <a:rPr lang="en-GB" dirty="0" smtClean="0"/>
              <a:t> etc). </a:t>
            </a:r>
          </a:p>
          <a:p>
            <a:pPr>
              <a:defRPr/>
            </a:pPr>
            <a:endParaRPr lang="en-US" dirty="0" smtClean="0"/>
          </a:p>
          <a:p>
            <a:pPr>
              <a:defRPr/>
            </a:pPr>
            <a:r>
              <a:rPr lang="en-US" b="1" dirty="0" smtClean="0"/>
              <a:t>Participant Notes: </a:t>
            </a:r>
          </a:p>
          <a:p>
            <a:pPr marL="0" lvl="2" indent="0">
              <a:buNone/>
              <a:defRPr/>
            </a:pPr>
            <a:r>
              <a:rPr lang="en-US" dirty="0" smtClean="0"/>
              <a:t>The programmer wishes to have a greeting issued every time someone uses the program. </a:t>
            </a:r>
          </a:p>
          <a:p>
            <a:pPr marL="0" lvl="2" indent="0">
              <a:buNone/>
              <a:defRPr/>
            </a:pPr>
            <a:r>
              <a:rPr lang="en-US" dirty="0" smtClean="0"/>
              <a:t>The programmer also wishes to guarantee that the same greeting is used every </a:t>
            </a:r>
            <a:r>
              <a:rPr lang="en-US" u="sng" dirty="0" smtClean="0"/>
              <a:t>time</a:t>
            </a:r>
            <a:r>
              <a:rPr lang="en-US" dirty="0" smtClean="0"/>
              <a:t> and </a:t>
            </a:r>
            <a:r>
              <a:rPr lang="en-US" u="sng" dirty="0" smtClean="0"/>
              <a:t>everywhere</a:t>
            </a:r>
            <a:r>
              <a:rPr lang="en-US" dirty="0" smtClean="0"/>
              <a:t> a greeting is used.</a:t>
            </a:r>
          </a:p>
          <a:p>
            <a:pPr lvl="2">
              <a:defRPr/>
            </a:pPr>
            <a:r>
              <a:rPr lang="en-US" dirty="0" smtClean="0"/>
              <a:t>This is done by writing and using a simple method called ‘greet’.</a:t>
            </a:r>
          </a:p>
          <a:p>
            <a:pPr lvl="2">
              <a:defRPr/>
            </a:pPr>
            <a:r>
              <a:rPr lang="en-US" dirty="0" smtClean="0">
                <a:latin typeface="Arial" pitchFamily="34" charset="0"/>
              </a:rPr>
              <a:t>Line 4 represents the Chef</a:t>
            </a:r>
            <a:r>
              <a:rPr lang="en-GB" dirty="0" smtClean="0"/>
              <a:t> - </a:t>
            </a:r>
            <a:r>
              <a:rPr lang="en-US" dirty="0" smtClean="0">
                <a:latin typeface="Arial" pitchFamily="34" charset="0"/>
              </a:rPr>
              <a:t>the calling (main) method.</a:t>
            </a:r>
          </a:p>
          <a:p>
            <a:pPr lvl="2">
              <a:defRPr/>
            </a:pPr>
            <a:r>
              <a:rPr lang="en-US" dirty="0" smtClean="0"/>
              <a:t>L</a:t>
            </a:r>
            <a:r>
              <a:rPr lang="en-US" dirty="0" smtClean="0">
                <a:latin typeface="Arial" pitchFamily="34" charset="0"/>
              </a:rPr>
              <a:t>ine 5 calls the method</a:t>
            </a:r>
            <a:r>
              <a:rPr lang="en-US" baseline="0" dirty="0" smtClean="0">
                <a:latin typeface="Arial" pitchFamily="34" charset="0"/>
              </a:rPr>
              <a:t> by name (greet) to display the greeting.</a:t>
            </a:r>
            <a:endParaRPr lang="en-US" dirty="0" smtClean="0"/>
          </a:p>
          <a:p>
            <a:pPr lvl="2">
              <a:defRPr/>
            </a:pPr>
            <a:r>
              <a:rPr lang="en-US" dirty="0" smtClean="0"/>
              <a:t>The next slide shows how the greeting is defined (declared).</a:t>
            </a:r>
            <a:endParaRPr lang="en-US" baseline="0"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5825040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96</a:t>
            </a:fld>
            <a:endParaRPr lang="en-US" dirty="0" smtClean="0">
              <a:latin typeface="Arial" pitchFamily="34" charset="0"/>
            </a:endParaRPr>
          </a:p>
        </p:txBody>
      </p:sp>
      <p:sp>
        <p:nvSpPr>
          <p:cNvPr id="123910" name="Rectangle 4"/>
          <p:cNvSpPr>
            <a:spLocks noGrp="1" noRot="1" noChangeAspect="1" noChangeArrowheads="1" noTextEdit="1"/>
          </p:cNvSpPr>
          <p:nvPr>
            <p:ph type="sldImg"/>
          </p:nvPr>
        </p:nvSpPr>
        <p:spPr>
          <a:ln/>
        </p:spPr>
      </p:sp>
      <p:sp>
        <p:nvSpPr>
          <p:cNvPr id="123911" name="Rectangle 5"/>
          <p:cNvSpPr>
            <a:spLocks noGrp="1" noChangeArrowheads="1"/>
          </p:cNvSpPr>
          <p:nvPr>
            <p:ph type="body" idx="1"/>
          </p:nvPr>
        </p:nvSpPr>
        <p:spPr>
          <a:xfrm>
            <a:off x="701040" y="4415790"/>
            <a:ext cx="5608320" cy="4183380"/>
          </a:xfrm>
          <a:prstGeom prst="rect">
            <a:avLst/>
          </a:prstGeom>
          <a:ln w="9525"/>
        </p:spPr>
        <p:txBody>
          <a:bodyPr/>
          <a:lstStyle/>
          <a:p>
            <a:r>
              <a:rPr lang="en-GB" b="1" dirty="0" smtClean="0"/>
              <a:t>Faculty Notes: </a:t>
            </a:r>
            <a:endParaRPr lang="en-GB" b="1" dirty="0" smtClean="0">
              <a:solidFill>
                <a:srgbClr val="FF0000"/>
              </a:solidFill>
            </a:endParaRPr>
          </a:p>
          <a:p>
            <a:pPr marL="0" lvl="2" indent="0">
              <a:buNone/>
              <a:defRPr/>
            </a:pPr>
            <a:r>
              <a:rPr lang="en-US" dirty="0" smtClean="0"/>
              <a:t>This is the </a:t>
            </a:r>
            <a:r>
              <a:rPr lang="en-US" b="1" dirty="0" smtClean="0"/>
              <a:t>same</a:t>
            </a:r>
            <a:r>
              <a:rPr lang="en-US" dirty="0" smtClean="0"/>
              <a:t> set of </a:t>
            </a:r>
            <a:r>
              <a:rPr lang="en-US" b="1" dirty="0" smtClean="0"/>
              <a:t>code</a:t>
            </a:r>
            <a:r>
              <a:rPr lang="en-US" dirty="0" smtClean="0"/>
              <a:t> as the last slide.</a:t>
            </a:r>
          </a:p>
          <a:p>
            <a:pPr lvl="2">
              <a:defRPr/>
            </a:pPr>
            <a:r>
              <a:rPr lang="en-US" dirty="0" smtClean="0"/>
              <a:t>Here the </a:t>
            </a:r>
            <a:r>
              <a:rPr lang="en-US" b="1" dirty="0" smtClean="0"/>
              <a:t>focus</a:t>
            </a:r>
            <a:r>
              <a:rPr lang="en-US" dirty="0" smtClean="0"/>
              <a:t> is on the </a:t>
            </a:r>
            <a:r>
              <a:rPr lang="en-US" u="sng" dirty="0" smtClean="0"/>
              <a:t>method declaration </a:t>
            </a:r>
            <a:r>
              <a:rPr lang="en-US" dirty="0" smtClean="0"/>
              <a:t>(lines 9-11) and </a:t>
            </a:r>
            <a:r>
              <a:rPr lang="en-US" u="sng" dirty="0" smtClean="0"/>
              <a:t>program execution</a:t>
            </a:r>
            <a:r>
              <a:rPr lang="en-US" dirty="0" smtClean="0"/>
              <a:t>.</a:t>
            </a:r>
          </a:p>
          <a:p>
            <a:pPr>
              <a:defRPr/>
            </a:pPr>
            <a:endParaRPr lang="en-US" dirty="0" smtClean="0"/>
          </a:p>
          <a:p>
            <a:pPr>
              <a:defRPr/>
            </a:pPr>
            <a:r>
              <a:rPr lang="en-US" b="1" dirty="0" smtClean="0"/>
              <a:t>Participant Notes: </a:t>
            </a:r>
            <a:endParaRPr lang="en-US" dirty="0" smtClean="0"/>
          </a:p>
          <a:p>
            <a:pPr lvl="1">
              <a:defRPr/>
            </a:pPr>
            <a:r>
              <a:rPr lang="en-US" dirty="0" smtClean="0">
                <a:latin typeface="Arial" pitchFamily="34" charset="0"/>
              </a:rPr>
              <a:t>Lines</a:t>
            </a:r>
            <a:r>
              <a:rPr lang="en-US" baseline="0" dirty="0" smtClean="0">
                <a:latin typeface="Arial" pitchFamily="34" charset="0"/>
              </a:rPr>
              <a:t> 9-11 define the steps to be performed in the method. </a:t>
            </a:r>
          </a:p>
          <a:p>
            <a:pPr marL="186355" lvl="2" indent="-93177">
              <a:defRPr/>
            </a:pPr>
            <a:r>
              <a:rPr lang="en-US" baseline="0" dirty="0" smtClean="0">
                <a:latin typeface="Arial" pitchFamily="34" charset="0"/>
              </a:rPr>
              <a:t>This is known as the method body.</a:t>
            </a:r>
          </a:p>
          <a:p>
            <a:pPr lvl="1">
              <a:defRPr/>
            </a:pPr>
            <a:r>
              <a:rPr lang="en-US" baseline="0" dirty="0" smtClean="0">
                <a:latin typeface="Arial" pitchFamily="34" charset="0"/>
              </a:rPr>
              <a:t>The main program calls</a:t>
            </a:r>
            <a:r>
              <a:rPr lang="en-US" dirty="0" smtClean="0">
                <a:latin typeface="Arial" pitchFamily="34" charset="0"/>
              </a:rPr>
              <a:t> the</a:t>
            </a:r>
            <a:r>
              <a:rPr lang="en-US" baseline="0" dirty="0" smtClean="0">
                <a:latin typeface="Arial" pitchFamily="34" charset="0"/>
              </a:rPr>
              <a:t> method greet() in line 5. </a:t>
            </a:r>
          </a:p>
          <a:p>
            <a:pPr marL="186355" lvl="1" indent="-93177">
              <a:buFont typeface="Arial" pitchFamily="34" charset="0"/>
              <a:buChar char="•"/>
            </a:pPr>
            <a:r>
              <a:rPr lang="en-US" dirty="0" smtClean="0"/>
              <a:t>Program control jumps to the greet method declaration code.</a:t>
            </a:r>
          </a:p>
          <a:p>
            <a:pPr marL="186355" lvl="1" indent="-93177">
              <a:buFont typeface="Arial" pitchFamily="34" charset="0"/>
              <a:buChar char="•"/>
            </a:pPr>
            <a:r>
              <a:rPr lang="en-US" dirty="0" smtClean="0"/>
              <a:t>The statements in the method (lines 9-11) are completed.</a:t>
            </a:r>
          </a:p>
          <a:p>
            <a:pPr marL="186355" lvl="1">
              <a:defRPr/>
            </a:pPr>
            <a:r>
              <a:rPr lang="en-US" baseline="0" dirty="0" smtClean="0">
                <a:latin typeface="Arial" pitchFamily="34" charset="0"/>
              </a:rPr>
              <a:t>The greet() method performs the task of displaying the text “Hello Everyone!” every time it is called.</a:t>
            </a:r>
          </a:p>
          <a:p>
            <a:pPr lvl="1"/>
            <a:r>
              <a:rPr lang="en-US" dirty="0" smtClean="0"/>
              <a:t>When the method finishes, program control returns to the point in the code where the method was called (line 5).</a:t>
            </a:r>
          </a:p>
          <a:p>
            <a:pPr lvl="1">
              <a:defRPr/>
            </a:pPr>
            <a:endParaRPr lang="en-US" dirty="0" smtClean="0">
              <a:latin typeface="Arial" pitchFamily="34" charset="0"/>
            </a:endParaRPr>
          </a:p>
          <a:p>
            <a:pPr>
              <a:defRPr/>
            </a:pPr>
            <a:endParaRPr lang="en-US" baseline="0" dirty="0" smtClean="0">
              <a:latin typeface="Arial" pitchFamily="34" charset="0"/>
            </a:endParaRPr>
          </a:p>
          <a:p>
            <a:pPr>
              <a:defRPr/>
            </a:pPr>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10047727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dirty="0" smtClean="0">
              <a:solidFill>
                <a:srgbClr val="FF0000"/>
              </a:solidFill>
            </a:endParaRPr>
          </a:p>
          <a:p>
            <a:r>
              <a:rPr lang="en-GB" b="0" baseline="0" dirty="0" smtClean="0"/>
              <a:t>Briefly</a:t>
            </a:r>
            <a:r>
              <a:rPr lang="en-GB" b="0" dirty="0" smtClean="0"/>
              <a:t> provide </a:t>
            </a:r>
            <a:r>
              <a:rPr lang="en-US" b="0" baseline="0" dirty="0" smtClean="0"/>
              <a:t>a </a:t>
            </a:r>
            <a:r>
              <a:rPr lang="en-US" b="1" baseline="0" dirty="0" smtClean="0"/>
              <a:t>high level overview </a:t>
            </a:r>
            <a:r>
              <a:rPr lang="en-US" b="0" baseline="0" dirty="0" smtClean="0"/>
              <a:t>of parameters. </a:t>
            </a:r>
          </a:p>
          <a:p>
            <a:pPr lvl="2"/>
            <a:r>
              <a:rPr lang="en-US" b="1" baseline="0" dirty="0" smtClean="0"/>
              <a:t>Details</a:t>
            </a:r>
            <a:r>
              <a:rPr lang="en-US" baseline="0" dirty="0" smtClean="0"/>
              <a:t> of parameters (passing by values, method calls, and returns) </a:t>
            </a:r>
            <a:r>
              <a:rPr lang="en-US" b="1" baseline="0" dirty="0" smtClean="0"/>
              <a:t>follow</a:t>
            </a:r>
            <a:r>
              <a:rPr lang="en-US" baseline="0" dirty="0" smtClean="0"/>
              <a:t> on later slides. </a:t>
            </a:r>
          </a:p>
          <a:p>
            <a:pPr eaLnBrk="1" hangingPunct="1"/>
            <a:r>
              <a:rPr lang="en-US" baseline="0" dirty="0" smtClean="0"/>
              <a:t> </a:t>
            </a:r>
            <a:endParaRPr lang="en-GB" dirty="0" smtClean="0"/>
          </a:p>
          <a:p>
            <a:r>
              <a:rPr lang="en-GB" b="1" dirty="0" smtClean="0"/>
              <a:t>Participant Notes:</a:t>
            </a:r>
          </a:p>
          <a:p>
            <a:pPr marL="0" lvl="2" indent="0">
              <a:buNone/>
              <a:defRPr/>
            </a:pPr>
            <a:r>
              <a:rPr lang="en-US" dirty="0" smtClean="0"/>
              <a:t>At times the </a:t>
            </a:r>
            <a:r>
              <a:rPr lang="en-US" baseline="0" dirty="0" smtClean="0"/>
              <a:t>chef needs to give specific information to a member of the team in association with performing the task this time.</a:t>
            </a:r>
            <a:r>
              <a:rPr lang="en-US" dirty="0" smtClean="0"/>
              <a:t> P</a:t>
            </a:r>
            <a:r>
              <a:rPr lang="en-US" baseline="0" dirty="0" smtClean="0"/>
              <a:t>erhaps the diner has a food allergy that requires a customization of the </a:t>
            </a:r>
            <a:r>
              <a:rPr lang="en-US" dirty="0" smtClean="0"/>
              <a:t>diner’s entrée (the </a:t>
            </a:r>
            <a:r>
              <a:rPr lang="en-US" baseline="0" dirty="0" smtClean="0"/>
              <a:t>task). </a:t>
            </a:r>
          </a:p>
          <a:p>
            <a:pPr lvl="2">
              <a:defRPr/>
            </a:pPr>
            <a:r>
              <a:rPr lang="en-US" baseline="0" dirty="0" smtClean="0"/>
              <a:t>Java allows the flexibility to send program specific information to the method </a:t>
            </a:r>
            <a:r>
              <a:rPr lang="en-US" u="sng" baseline="0" dirty="0" smtClean="0"/>
              <a:t>at the time</a:t>
            </a:r>
            <a:r>
              <a:rPr lang="en-US" baseline="0" dirty="0" smtClean="0"/>
              <a:t> the method is called.</a:t>
            </a:r>
          </a:p>
          <a:p>
            <a:pPr lvl="2">
              <a:defRPr/>
            </a:pPr>
            <a:r>
              <a:rPr lang="en-US" baseline="0" dirty="0" smtClean="0"/>
              <a:t>This is known as parameter passing.</a:t>
            </a:r>
          </a:p>
          <a:p>
            <a:pPr lvl="3">
              <a:defRPr/>
            </a:pPr>
            <a:r>
              <a:rPr lang="en-US" baseline="0" dirty="0" smtClean="0"/>
              <a:t>Passing in: Input to method</a:t>
            </a:r>
          </a:p>
          <a:p>
            <a:pPr lvl="3">
              <a:defRPr/>
            </a:pPr>
            <a:r>
              <a:rPr lang="en-US" baseline="0" dirty="0" smtClean="0"/>
              <a:t>Return: Output from method</a:t>
            </a:r>
            <a:endParaRPr lang="en-US" dirty="0" smtClean="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97</a:t>
            </a:fld>
            <a:endParaRPr lang="en-GB" dirty="0"/>
          </a:p>
        </p:txBody>
      </p:sp>
    </p:spTree>
    <p:extLst>
      <p:ext uri="{BB962C8B-B14F-4D97-AF65-F5344CB8AC3E}">
        <p14:creationId xmlns:p14="http://schemas.microsoft.com/office/powerpoint/2010/main" val="1304036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1"/>
          <p:cNvSpPr>
            <a:spLocks noGrp="1" noChangeArrowheads="1"/>
          </p:cNvSpPr>
          <p:nvPr>
            <p:ph type="ftr" sz="quarter" idx="4"/>
          </p:nvPr>
        </p:nvSpPr>
        <p:spPr>
          <a:noFill/>
        </p:spPr>
        <p:txBody>
          <a:bodyPr/>
          <a:lstStyle/>
          <a:p>
            <a:r>
              <a:rPr lang="en-US" dirty="0" smtClean="0">
                <a:latin typeface="Arial" pitchFamily="34" charset="0"/>
              </a:rPr>
              <a:t>Copyright © Accenture 2012</a:t>
            </a:r>
          </a:p>
        </p:txBody>
      </p:sp>
      <p:sp>
        <p:nvSpPr>
          <p:cNvPr id="123909" name="Rectangle 12"/>
          <p:cNvSpPr>
            <a:spLocks noGrp="1" noChangeArrowheads="1"/>
          </p:cNvSpPr>
          <p:nvPr>
            <p:ph type="sldNum" sz="quarter" idx="5"/>
          </p:nvPr>
        </p:nvSpPr>
        <p:spPr>
          <a:noFill/>
        </p:spPr>
        <p:txBody>
          <a:bodyPr/>
          <a:lstStyle/>
          <a:p>
            <a:fld id="{A34F4B5B-123C-4757-9317-90DE86B437BF}" type="slidenum">
              <a:rPr lang="en-US" smtClean="0">
                <a:latin typeface="Arial" pitchFamily="34" charset="0"/>
              </a:rPr>
              <a:pPr/>
              <a:t>98</a:t>
            </a:fld>
            <a:endParaRPr lang="en-US" dirty="0" smtClean="0">
              <a:latin typeface="Arial" pitchFamily="34" charset="0"/>
            </a:endParaRPr>
          </a:p>
        </p:txBody>
      </p:sp>
      <p:sp>
        <p:nvSpPr>
          <p:cNvPr id="123910" name="Rectangle 4"/>
          <p:cNvSpPr>
            <a:spLocks noGrp="1" noRot="1" noChangeAspect="1" noChangeArrowheads="1" noTextEdit="1"/>
          </p:cNvSpPr>
          <p:nvPr>
            <p:ph type="sldImg"/>
          </p:nvPr>
        </p:nvSpPr>
        <p:spPr>
          <a:xfrm>
            <a:off x="1177925" y="696913"/>
            <a:ext cx="3719513" cy="2789237"/>
          </a:xfrm>
          <a:ln/>
        </p:spPr>
      </p:sp>
      <p:sp>
        <p:nvSpPr>
          <p:cNvPr id="123911" name="Rectangle 5"/>
          <p:cNvSpPr>
            <a:spLocks noGrp="1" noChangeArrowheads="1"/>
          </p:cNvSpPr>
          <p:nvPr>
            <p:ph type="body" idx="1"/>
          </p:nvPr>
        </p:nvSpPr>
        <p:spPr>
          <a:xfrm>
            <a:off x="701040" y="3718559"/>
            <a:ext cx="5608320" cy="5020056"/>
          </a:xfrm>
          <a:prstGeom prst="rect">
            <a:avLst/>
          </a:prstGeom>
          <a:ln w="9525"/>
        </p:spPr>
        <p:txBody>
          <a:bodyPr>
            <a:normAutofit fontScale="92500" lnSpcReduction="20000"/>
          </a:bodyPr>
          <a:lstStyle/>
          <a:p>
            <a:r>
              <a:rPr lang="en-GB" b="1" dirty="0" smtClean="0"/>
              <a:t>Faculty Notes: </a:t>
            </a:r>
            <a:endParaRPr lang="en-GB" b="1" dirty="0" smtClean="0">
              <a:solidFill>
                <a:srgbClr val="FF0000"/>
              </a:solidFill>
            </a:endParaRPr>
          </a:p>
          <a:p>
            <a:pPr marL="99001" lvl="1" indent="-93177">
              <a:lnSpc>
                <a:spcPct val="120000"/>
              </a:lnSpc>
            </a:pPr>
            <a:r>
              <a:rPr lang="en-GB" sz="1100" dirty="0"/>
              <a:t>Looking again at the greet method </a:t>
            </a:r>
            <a:r>
              <a:rPr lang="en-GB" sz="1100" b="1" dirty="0"/>
              <a:t>focus</a:t>
            </a:r>
            <a:r>
              <a:rPr lang="en-GB" sz="1100" dirty="0"/>
              <a:t> on the </a:t>
            </a:r>
            <a:r>
              <a:rPr lang="en-GB" sz="1100" b="1" dirty="0"/>
              <a:t>parameters passed </a:t>
            </a:r>
            <a:r>
              <a:rPr lang="en-GB" sz="1100" dirty="0"/>
              <a:t>in lines 10 and 5.</a:t>
            </a:r>
          </a:p>
          <a:p>
            <a:pPr lvl="1">
              <a:lnSpc>
                <a:spcPct val="120000"/>
              </a:lnSpc>
            </a:pPr>
            <a:r>
              <a:rPr lang="en-GB" sz="1100" dirty="0"/>
              <a:t>Depending on the level of the participants either describe the changes or </a:t>
            </a:r>
            <a:r>
              <a:rPr lang="en-GB" sz="1100" b="1" dirty="0"/>
              <a:t>ask the participants to explain what has changed in the code.</a:t>
            </a:r>
          </a:p>
          <a:p>
            <a:pPr marL="99001" lvl="1" indent="-93177">
              <a:lnSpc>
                <a:spcPct val="120000"/>
              </a:lnSpc>
              <a:buFont typeface="Arial" pitchFamily="34" charset="0"/>
              <a:buChar char="•"/>
            </a:pPr>
            <a:r>
              <a:rPr lang="en-GB" sz="1100" dirty="0"/>
              <a:t>First review line </a:t>
            </a:r>
            <a:r>
              <a:rPr lang="en-GB" sz="1100" dirty="0" smtClean="0"/>
              <a:t>5 – </a:t>
            </a:r>
            <a:r>
              <a:rPr lang="en-GB" sz="1100" dirty="0"/>
              <a:t>per the participant notes.</a:t>
            </a:r>
          </a:p>
          <a:p>
            <a:pPr marL="99001" lvl="1" indent="-93177">
              <a:lnSpc>
                <a:spcPct val="120000"/>
              </a:lnSpc>
              <a:buFont typeface="Arial" pitchFamily="34" charset="0"/>
              <a:buChar char="•"/>
            </a:pPr>
            <a:r>
              <a:rPr lang="en-GB" sz="1100" dirty="0"/>
              <a:t>Next review line </a:t>
            </a:r>
            <a:r>
              <a:rPr lang="en-GB" sz="1100" dirty="0" smtClean="0"/>
              <a:t>10 </a:t>
            </a:r>
            <a:r>
              <a:rPr lang="en-GB" sz="1100" dirty="0"/>
              <a:t>– per the participant notes.</a:t>
            </a:r>
          </a:p>
          <a:p>
            <a:pPr lvl="1">
              <a:lnSpc>
                <a:spcPct val="120000"/>
              </a:lnSpc>
            </a:pPr>
            <a:endParaRPr lang="en-GB" sz="1100" dirty="0"/>
          </a:p>
          <a:p>
            <a:pPr lvl="1">
              <a:lnSpc>
                <a:spcPct val="120000"/>
              </a:lnSpc>
            </a:pPr>
            <a:r>
              <a:rPr lang="en-GB" sz="1100" dirty="0"/>
              <a:t>Animation on slide </a:t>
            </a:r>
          </a:p>
          <a:p>
            <a:pPr lvl="1">
              <a:lnSpc>
                <a:spcPct val="120000"/>
              </a:lnSpc>
            </a:pPr>
            <a:r>
              <a:rPr lang="en-GB" sz="1100" dirty="0"/>
              <a:t>On slide display: The code is displayed with line 5 highlighted via the box.</a:t>
            </a:r>
          </a:p>
          <a:p>
            <a:pPr lvl="1">
              <a:lnSpc>
                <a:spcPct val="120000"/>
              </a:lnSpc>
            </a:pPr>
            <a:r>
              <a:rPr lang="en-GB" sz="1100" dirty="0"/>
              <a:t>On click: The line 5 box is removed and line 10 is highlighted via the box.</a:t>
            </a:r>
          </a:p>
          <a:p>
            <a:endParaRPr lang="en-US" sz="1100" dirty="0"/>
          </a:p>
          <a:p>
            <a:pPr>
              <a:defRPr/>
            </a:pPr>
            <a:r>
              <a:rPr lang="en-US" sz="1100" dirty="0"/>
              <a:t>Participant Notes: </a:t>
            </a:r>
          </a:p>
          <a:p>
            <a:pPr lvl="1">
              <a:lnSpc>
                <a:spcPct val="120000"/>
              </a:lnSpc>
              <a:defRPr/>
            </a:pPr>
            <a:r>
              <a:rPr lang="en-US" sz="1100" dirty="0" smtClean="0"/>
              <a:t>To call a method, use the method’s name and pass the appropriate number and type of parameters.</a:t>
            </a:r>
          </a:p>
          <a:p>
            <a:pPr marL="186355" lvl="1" indent="-93177" defTabSz="931774">
              <a:lnSpc>
                <a:spcPct val="120000"/>
              </a:lnSpc>
              <a:buFont typeface="Arial" pitchFamily="34" charset="0"/>
              <a:buChar char="•"/>
              <a:defRPr/>
            </a:pPr>
            <a:r>
              <a:rPr lang="en-US" sz="1100" dirty="0" smtClean="0"/>
              <a:t> The method signature is the combination of the method name and the parameter list</a:t>
            </a:r>
          </a:p>
          <a:p>
            <a:pPr lvl="1">
              <a:lnSpc>
                <a:spcPct val="120000"/>
              </a:lnSpc>
              <a:defRPr/>
            </a:pPr>
            <a:r>
              <a:rPr lang="en-US" sz="1100" dirty="0" smtClean="0"/>
              <a:t>Example: greet(String somePerson)</a:t>
            </a:r>
          </a:p>
          <a:p>
            <a:pPr marL="186355" lvl="1" indent="-116472" defTabSz="931774">
              <a:lnSpc>
                <a:spcPct val="120000"/>
              </a:lnSpc>
              <a:buFont typeface="Arial" pitchFamily="34" charset="0"/>
              <a:buChar char="•"/>
              <a:defRPr/>
            </a:pPr>
            <a:r>
              <a:rPr lang="en-US" sz="1100" dirty="0" smtClean="0"/>
              <a:t>In line 9 of the example, the greet() method declaration expects one input parameter, the string somePerson.</a:t>
            </a:r>
          </a:p>
          <a:p>
            <a:pPr marL="186355" lvl="1" indent="-116472" defTabSz="931774">
              <a:lnSpc>
                <a:spcPct val="120000"/>
              </a:lnSpc>
              <a:buFont typeface="Arial" pitchFamily="34" charset="0"/>
              <a:buChar char="•"/>
              <a:defRPr/>
            </a:pPr>
            <a:r>
              <a:rPr lang="en-US" sz="1100" dirty="0" smtClean="0"/>
              <a:t>In line 5, the main program calls greet sending the parameter Java Teacher. The quoted text is a string thus following the rules of the greet method’s signature.</a:t>
            </a:r>
          </a:p>
          <a:p>
            <a:pPr lvl="1">
              <a:lnSpc>
                <a:spcPct val="110000"/>
              </a:lnSpc>
              <a:defRPr/>
            </a:pPr>
            <a:endParaRPr lang="en-US" sz="1100" dirty="0" smtClean="0"/>
          </a:p>
          <a:p>
            <a:pPr lvl="1">
              <a:lnSpc>
                <a:spcPct val="110000"/>
              </a:lnSpc>
              <a:defRPr/>
            </a:pPr>
            <a:r>
              <a:rPr lang="en-US" sz="1100" dirty="0" smtClean="0"/>
              <a:t>Looking </a:t>
            </a:r>
            <a:r>
              <a:rPr lang="en-US" sz="1100" dirty="0"/>
              <a:t>at the greet method the programmer wishes to have a </a:t>
            </a:r>
            <a:r>
              <a:rPr lang="en-US" sz="1100" u="sng" dirty="0"/>
              <a:t>different</a:t>
            </a:r>
            <a:r>
              <a:rPr lang="en-US" sz="1100" dirty="0"/>
              <a:t> greeting used depending on the person using the program but wishes to be </a:t>
            </a:r>
            <a:r>
              <a:rPr lang="en-US" sz="1100" u="sng" dirty="0"/>
              <a:t>consistent</a:t>
            </a:r>
            <a:r>
              <a:rPr lang="en-US" sz="1100" dirty="0"/>
              <a:t> in the overall format of the greeting.</a:t>
            </a:r>
          </a:p>
          <a:p>
            <a:pPr lvl="1">
              <a:lnSpc>
                <a:spcPct val="120000"/>
              </a:lnSpc>
            </a:pPr>
            <a:r>
              <a:rPr lang="en-GB" sz="1100" dirty="0"/>
              <a:t>Line 10 has changed to combine text within quotation marks, the plus symbol and a variable called somePerson.</a:t>
            </a:r>
          </a:p>
          <a:p>
            <a:pPr marL="186355" lvl="2" indent="-93177">
              <a:lnSpc>
                <a:spcPct val="120000"/>
              </a:lnSpc>
            </a:pPr>
            <a:r>
              <a:rPr lang="en-GB" sz="1100" dirty="0"/>
              <a:t>The plus symbol tells Java to combine the three groups of information into one unit for System.out.println.</a:t>
            </a:r>
          </a:p>
          <a:p>
            <a:pPr lvl="1">
              <a:lnSpc>
                <a:spcPct val="120000"/>
              </a:lnSpc>
            </a:pPr>
            <a:r>
              <a:rPr lang="en-GB" sz="1100" dirty="0"/>
              <a:t>When the method is called, in line 5, the text within the quotation marks is passed to the greet method.</a:t>
            </a:r>
          </a:p>
          <a:p>
            <a:pPr marL="186355" lvl="1" indent="-93177">
              <a:lnSpc>
                <a:spcPct val="120000"/>
              </a:lnSpc>
              <a:buFont typeface="Arial" pitchFamily="34" charset="0"/>
              <a:buChar char="•"/>
            </a:pPr>
            <a:r>
              <a:rPr lang="en-GB" sz="1100" dirty="0"/>
              <a:t>The greet method has the information needed to create the message.</a:t>
            </a:r>
          </a:p>
          <a:p>
            <a:pPr marL="186355" lvl="1" indent="-93177">
              <a:lnSpc>
                <a:spcPct val="120000"/>
              </a:lnSpc>
              <a:buFont typeface="Arial" pitchFamily="34" charset="0"/>
              <a:buChar char="•"/>
            </a:pPr>
            <a:r>
              <a:rPr lang="en-GB" sz="1100" dirty="0"/>
              <a:t>The passed information is placed into the somePerson String variable and the entire greeting message is displayed.</a:t>
            </a:r>
          </a:p>
          <a:p>
            <a:pPr lvl="1">
              <a:lnSpc>
                <a:spcPct val="120000"/>
              </a:lnSpc>
              <a:defRPr/>
            </a:pPr>
            <a:endParaRPr lang="en-US" sz="1100" dirty="0"/>
          </a:p>
          <a:p>
            <a:pPr marL="271767" lvl="1" defTabSz="931774">
              <a:buFont typeface="Courier New" pitchFamily="49" charset="0"/>
              <a:buChar char="o"/>
              <a:defRPr/>
            </a:pPr>
            <a:endParaRPr lang="en-US" dirty="0" smtClean="0"/>
          </a:p>
          <a:p>
            <a:pPr>
              <a:buFont typeface="Courier New" pitchFamily="49" charset="0"/>
              <a:buChar char="o"/>
            </a:pPr>
            <a:endParaRPr lang="en-GB" dirty="0" smtClean="0"/>
          </a:p>
          <a:p>
            <a:pPr marL="271767" lvl="1" indent="-87354">
              <a:buFont typeface="Courier New" pitchFamily="49" charset="0"/>
              <a:buChar char="o"/>
            </a:pPr>
            <a:endParaRPr lang="en-GB" dirty="0" smtClean="0"/>
          </a:p>
          <a:p>
            <a:pPr marL="271767" lvl="1" indent="-87354">
              <a:buFont typeface="Courier New" pitchFamily="49" charset="0"/>
              <a:buChar char="o"/>
            </a:pPr>
            <a:endParaRPr lang="en-GB" dirty="0" smtClean="0"/>
          </a:p>
          <a:p>
            <a:pPr>
              <a:defRPr/>
            </a:pPr>
            <a:endParaRPr lang="en-US" dirty="0" smtClean="0">
              <a:latin typeface="Arial" pitchFamily="34" charset="0"/>
            </a:endParaRPr>
          </a:p>
        </p:txBody>
      </p:sp>
      <p:sp>
        <p:nvSpPr>
          <p:cNvPr id="7" name="Header Placeholder 6"/>
          <p:cNvSpPr>
            <a:spLocks noGrp="1"/>
          </p:cNvSpPr>
          <p:nvPr>
            <p:ph type="hdr" sz="quarter" idx="11"/>
          </p:nvPr>
        </p:nvSpPr>
        <p:spPr/>
        <p:txBody>
          <a:bodyPr/>
          <a:lstStyle/>
          <a:p>
            <a:r>
              <a:rPr lang="en-US" dirty="0" smtClean="0"/>
              <a:t>ADF 2.0: Java: Java Programming Language </a:t>
            </a:r>
            <a:endParaRPr lang="en-GB" dirty="0"/>
          </a:p>
        </p:txBody>
      </p:sp>
    </p:spTree>
    <p:extLst>
      <p:ext uri="{BB962C8B-B14F-4D97-AF65-F5344CB8AC3E}">
        <p14:creationId xmlns:p14="http://schemas.microsoft.com/office/powerpoint/2010/main" val="2764123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a:normAutofit/>
          </a:bodyPr>
          <a:lstStyle/>
          <a:p>
            <a:r>
              <a:rPr lang="en-GB" b="1" dirty="0" smtClean="0"/>
              <a:t>Faculty Notes: </a:t>
            </a:r>
            <a:endParaRPr lang="en-GB" b="1" dirty="0" smtClean="0">
              <a:solidFill>
                <a:srgbClr val="FF0000"/>
              </a:solidFill>
            </a:endParaRPr>
          </a:p>
          <a:p>
            <a:pPr lvl="1"/>
            <a:r>
              <a:rPr lang="en-US" dirty="0" smtClean="0"/>
              <a:t>Describe </a:t>
            </a:r>
            <a:r>
              <a:rPr lang="en-US" baseline="0" dirty="0" smtClean="0"/>
              <a:t>passing parameters by value.</a:t>
            </a:r>
          </a:p>
          <a:p>
            <a:pPr marL="99001" lvl="1" indent="-93177">
              <a:buFont typeface="Arial" pitchFamily="34" charset="0"/>
              <a:buChar char="•"/>
            </a:pPr>
            <a:r>
              <a:rPr lang="en-US" b="1" dirty="0" smtClean="0"/>
              <a:t>Focus</a:t>
            </a:r>
            <a:r>
              <a:rPr lang="en-US" dirty="0" smtClean="0"/>
              <a:t> on any data changes made within the method body and which</a:t>
            </a:r>
            <a:r>
              <a:rPr lang="en-US" baseline="0" dirty="0" smtClean="0"/>
              <a:t> value is present in the calling program versus the called method. </a:t>
            </a:r>
          </a:p>
          <a:p>
            <a:pPr marL="99001" lvl="1" indent="-93177">
              <a:buFont typeface="Arial" pitchFamily="34" charset="0"/>
              <a:buChar char="•"/>
            </a:pPr>
            <a:r>
              <a:rPr lang="en-US" baseline="0" dirty="0" smtClean="0"/>
              <a:t>Passing parameters by reference is covered later in the discussion of classes and objects.</a:t>
            </a:r>
            <a:endParaRPr lang="en-US" dirty="0" smtClean="0"/>
          </a:p>
          <a:p>
            <a:pPr lvl="1"/>
            <a:r>
              <a:rPr lang="en-US" baseline="0" dirty="0" smtClean="0"/>
              <a:t> </a:t>
            </a:r>
            <a:endParaRPr lang="en-GB" dirty="0" smtClean="0"/>
          </a:p>
          <a:p>
            <a:r>
              <a:rPr lang="en-GB" b="1" dirty="0" smtClean="0"/>
              <a:t>Participant Notes:</a:t>
            </a:r>
            <a:endParaRPr lang="en-US" baseline="0" dirty="0" smtClean="0"/>
          </a:p>
          <a:p>
            <a:pPr marL="0" lvl="2">
              <a:buNone/>
              <a:defRPr/>
            </a:pPr>
            <a:r>
              <a:rPr lang="en-US" dirty="0" smtClean="0"/>
              <a:t>Parameters in Java may pass by value from the calling program to the method.</a:t>
            </a:r>
          </a:p>
          <a:p>
            <a:pPr marL="186355" lvl="3" indent="-93177">
              <a:buFont typeface="Arial" pitchFamily="34" charset="0"/>
              <a:buChar char="•"/>
              <a:defRPr/>
            </a:pPr>
            <a:r>
              <a:rPr lang="en-US" dirty="0" smtClean="0"/>
              <a:t>Pass by value means a </a:t>
            </a:r>
            <a:r>
              <a:rPr lang="en-US" u="sng" dirty="0" smtClean="0"/>
              <a:t>copy</a:t>
            </a:r>
            <a:r>
              <a:rPr lang="en-US" dirty="0" smtClean="0"/>
              <a:t> of the parameter value is sent (passed) to the method.</a:t>
            </a:r>
          </a:p>
          <a:p>
            <a:pPr marL="186355" lvl="3" indent="-93177">
              <a:buFont typeface="Arial" pitchFamily="34" charset="0"/>
              <a:buChar char="•"/>
              <a:defRPr/>
            </a:pPr>
            <a:r>
              <a:rPr lang="en-US" dirty="0" smtClean="0"/>
              <a:t>The method is allowed to do whatever it wants with the </a:t>
            </a:r>
            <a:r>
              <a:rPr lang="en-US" u="sng" dirty="0" smtClean="0"/>
              <a:t>copy</a:t>
            </a:r>
            <a:r>
              <a:rPr lang="en-US" dirty="0" smtClean="0"/>
              <a:t> of the value.</a:t>
            </a:r>
          </a:p>
          <a:p>
            <a:pPr marL="270214" lvl="4" indent="-83860">
              <a:buFont typeface="Courier New" pitchFamily="49" charset="0"/>
              <a:buChar char="o"/>
              <a:defRPr/>
            </a:pPr>
            <a:r>
              <a:rPr lang="en-US" dirty="0" smtClean="0"/>
              <a:t>Any changes to the value exist only within the method body. </a:t>
            </a:r>
          </a:p>
          <a:p>
            <a:pPr marL="186355" lvl="3" indent="-93177">
              <a:buFont typeface="Arial" pitchFamily="34" charset="0"/>
              <a:buChar char="•"/>
              <a:defRPr/>
            </a:pPr>
            <a:r>
              <a:rPr lang="en-US" dirty="0" smtClean="0"/>
              <a:t>Programmers must be careful when manipulating parameter values within methods. </a:t>
            </a:r>
          </a:p>
          <a:p>
            <a:pPr marL="270214" lvl="4" indent="-83860">
              <a:buFont typeface="Courier New" pitchFamily="49" charset="0"/>
              <a:buChar char="o"/>
              <a:defRPr/>
            </a:pPr>
            <a:r>
              <a:rPr lang="en-US" dirty="0" smtClean="0"/>
              <a:t>Any changes to the parameter value made by the method are </a:t>
            </a:r>
            <a:r>
              <a:rPr lang="en-US" u="sng" dirty="0" smtClean="0"/>
              <a:t>not</a:t>
            </a:r>
            <a:r>
              <a:rPr lang="en-US" dirty="0" smtClean="0"/>
              <a:t> sent back from the method. </a:t>
            </a:r>
          </a:p>
          <a:p>
            <a:pPr marL="0" lvl="3">
              <a:buNone/>
              <a:defRPr/>
            </a:pPr>
            <a:r>
              <a:rPr lang="en-US" dirty="0" smtClean="0"/>
              <a:t>When program control is returned to calling program, the </a:t>
            </a:r>
            <a:r>
              <a:rPr lang="en-US" u="sng" dirty="0" smtClean="0"/>
              <a:t>original</a:t>
            </a:r>
            <a:r>
              <a:rPr lang="en-US" dirty="0" smtClean="0"/>
              <a:t> parameter value is the value that exists. This is the value used in any later reference to the parameter. </a:t>
            </a:r>
          </a:p>
          <a:p>
            <a:pPr marL="271767" lvl="1" indent="-87354"/>
            <a:endParaRPr lang="en-GB" dirty="0" smtClean="0"/>
          </a:p>
          <a:p>
            <a:pPr marL="271767" lvl="1" indent="-87354">
              <a:buFont typeface="Courier New" pitchFamily="49" charset="0"/>
              <a:buChar char="o"/>
            </a:pPr>
            <a:endParaRPr lang="en-GB" dirty="0" smtClean="0"/>
          </a:p>
          <a:p>
            <a:endParaRPr lang="en-US" dirty="0"/>
          </a:p>
        </p:txBody>
      </p:sp>
      <p:sp>
        <p:nvSpPr>
          <p:cNvPr id="4" name="Header Placeholder 3"/>
          <p:cNvSpPr>
            <a:spLocks noGrp="1"/>
          </p:cNvSpPr>
          <p:nvPr>
            <p:ph type="hdr" sz="quarter" idx="10"/>
          </p:nvPr>
        </p:nvSpPr>
        <p:spPr/>
        <p:txBody>
          <a:bodyPr/>
          <a:lstStyle/>
          <a:p>
            <a:r>
              <a:rPr lang="en-US" dirty="0" smtClean="0"/>
              <a:t>ADF 2.0: Java: Java Programming Language </a:t>
            </a: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99</a:t>
            </a:fld>
            <a:endParaRPr lang="en-GB" dirty="0"/>
          </a:p>
        </p:txBody>
      </p:sp>
    </p:spTree>
    <p:extLst>
      <p:ext uri="{BB962C8B-B14F-4D97-AF65-F5344CB8AC3E}">
        <p14:creationId xmlns:p14="http://schemas.microsoft.com/office/powerpoint/2010/main" val="130667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6BAE10-6405-4ABD-8151-2EF1AB186109}" type="datetimeFigureOut">
              <a:rPr lang="en-IN" smtClean="0"/>
              <a:t>31-01-2018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99415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BAE10-6405-4ABD-8151-2EF1AB186109}" type="datetimeFigureOut">
              <a:rPr lang="en-IN" smtClean="0"/>
              <a:t>31-01-2018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82788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BAE10-6405-4ABD-8151-2EF1AB186109}" type="datetimeFigureOut">
              <a:rPr lang="en-IN" smtClean="0"/>
              <a:t>31-01-2018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82727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odule Objectives">
    <p:spTree>
      <p:nvGrpSpPr>
        <p:cNvPr id="1" name=""/>
        <p:cNvGrpSpPr/>
        <p:nvPr/>
      </p:nvGrpSpPr>
      <p:grpSpPr>
        <a:xfrm>
          <a:off x="0" y="0"/>
          <a:ext cx="0" cy="0"/>
          <a:chOff x="0" y="0"/>
          <a:chExt cx="0" cy="0"/>
        </a:xfrm>
      </p:grpSpPr>
      <p:pic>
        <p:nvPicPr>
          <p:cNvPr id="6" name="Picture 5" descr="ADF_Java_Generic_PD_g_Objectives.jpg"/>
          <p:cNvPicPr>
            <a:picLocks noChangeAspect="1"/>
          </p:cNvPicPr>
          <p:nvPr userDrawn="1"/>
        </p:nvPicPr>
        <p:blipFill>
          <a:blip r:embed="rId2" cstate="email"/>
          <a:stretch>
            <a:fillRect/>
          </a:stretch>
        </p:blipFill>
        <p:spPr>
          <a:xfrm>
            <a:off x="6300000" y="1946382"/>
            <a:ext cx="2400300" cy="3609974"/>
          </a:xfrm>
          <a:prstGeom prst="rect">
            <a:avLst/>
          </a:prstGeom>
        </p:spPr>
      </p:pic>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643047"/>
            <a:ext cx="5743575"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7" name="Text Placeholder 6"/>
          <p:cNvSpPr>
            <a:spLocks noGrp="1"/>
          </p:cNvSpPr>
          <p:nvPr>
            <p:ph type="body" sz="quarter" idx="10"/>
          </p:nvPr>
        </p:nvSpPr>
        <p:spPr>
          <a:xfrm>
            <a:off x="457200" y="1209675"/>
            <a:ext cx="8229600" cy="39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15434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extLst>
      <p:ext uri="{BB962C8B-B14F-4D97-AF65-F5344CB8AC3E}">
        <p14:creationId xmlns:p14="http://schemas.microsoft.com/office/powerpoint/2010/main" val="28932725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See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6743" y="1616202"/>
            <a:ext cx="1660707" cy="968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40355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ry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6743" y="1619906"/>
            <a:ext cx="1654357" cy="965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30465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Solutio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Tree>
    <p:extLst>
      <p:ext uri="{BB962C8B-B14F-4D97-AF65-F5344CB8AC3E}">
        <p14:creationId xmlns:p14="http://schemas.microsoft.com/office/powerpoint/2010/main" val="20314581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Half-page Image">
    <p:spTree>
      <p:nvGrpSpPr>
        <p:cNvPr id="1" name=""/>
        <p:cNvGrpSpPr/>
        <p:nvPr/>
      </p:nvGrpSpPr>
      <p:grpSpPr>
        <a:xfrm>
          <a:off x="0" y="0"/>
          <a:ext cx="0" cy="0"/>
          <a:chOff x="0" y="0"/>
          <a:chExt cx="0" cy="0"/>
        </a:xfrm>
      </p:grpSpPr>
      <p:sp>
        <p:nvSpPr>
          <p:cNvPr id="6" name="Rectangle 5"/>
          <p:cNvSpPr/>
          <p:nvPr userDrawn="1"/>
        </p:nvSpPr>
        <p:spPr>
          <a:xfrm>
            <a:off x="-1" y="0"/>
            <a:ext cx="9144000" cy="1329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[Half-page</a:t>
            </a:r>
            <a:r>
              <a:rPr lang="en-GB" baseline="0" dirty="0" smtClean="0">
                <a:solidFill>
                  <a:srgbClr val="FF0000"/>
                </a:solidFill>
              </a:rPr>
              <a:t> image. Size: 9.53cm x 25.4cm, Position: 0,0]</a:t>
            </a:r>
            <a:endParaRPr lang="en-GB" dirty="0">
              <a:solidFill>
                <a:srgbClr val="FF0000"/>
              </a:solidFill>
            </a:endParaRPr>
          </a:p>
        </p:txBody>
      </p:sp>
      <p:sp>
        <p:nvSpPr>
          <p:cNvPr id="5" name="Content Placeholder 2"/>
          <p:cNvSpPr>
            <a:spLocks noGrp="1"/>
          </p:cNvSpPr>
          <p:nvPr>
            <p:ph idx="1" hasCustomPrompt="1"/>
          </p:nvPr>
        </p:nvSpPr>
        <p:spPr>
          <a:xfrm>
            <a:off x="457200" y="3611483"/>
            <a:ext cx="8229600" cy="2238925"/>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9" name="Picture Placeholder 8"/>
          <p:cNvSpPr>
            <a:spLocks noGrp="1"/>
          </p:cNvSpPr>
          <p:nvPr>
            <p:ph type="pic" sz="quarter" idx="10"/>
          </p:nvPr>
        </p:nvSpPr>
        <p:spPr>
          <a:xfrm>
            <a:off x="0" y="0"/>
            <a:ext cx="9144000" cy="3430800"/>
          </a:xfrm>
        </p:spPr>
        <p:txBody>
          <a:bodyPr anchor="ctr" anchorCtr="1"/>
          <a:lstStyle/>
          <a:p>
            <a:endParaRPr lang="en-US" dirty="0"/>
          </a:p>
        </p:txBody>
      </p:sp>
      <p:sp>
        <p:nvSpPr>
          <p:cNvPr id="7" name="Title 2"/>
          <p:cNvSpPr>
            <a:spLocks noGrp="1"/>
          </p:cNvSpPr>
          <p:nvPr userDrawn="1">
            <p:ph type="title"/>
          </p:nvPr>
        </p:nvSpPr>
        <p:spPr>
          <a:xfrm>
            <a:off x="457200" y="2461200"/>
            <a:ext cx="8229600" cy="868362"/>
          </a:xfrm>
        </p:spPr>
        <p:txBody>
          <a:bodyPr/>
          <a:lstStyle>
            <a:lvl1pPr>
              <a:defRPr>
                <a:solidFill>
                  <a:srgbClr val="003344"/>
                </a:solidFill>
              </a:defRPr>
            </a:lvl1pPr>
          </a:lstStyle>
          <a:p>
            <a:endParaRPr lang="en-GB" dirty="0"/>
          </a:p>
        </p:txBody>
      </p:sp>
    </p:spTree>
    <p:extLst>
      <p:ext uri="{BB962C8B-B14F-4D97-AF65-F5344CB8AC3E}">
        <p14:creationId xmlns:p14="http://schemas.microsoft.com/office/powerpoint/2010/main" val="2226129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85738"/>
            <a:ext cx="8077200" cy="868362"/>
          </a:xfrm>
        </p:spPr>
        <p:txBody>
          <a:bodyPr>
            <a:noAutofit/>
          </a:bodyPr>
          <a:lstStyle>
            <a:lvl1pPr>
              <a:defRPr sz="2800"/>
            </a:lvl1pPr>
          </a:lstStyle>
          <a:p>
            <a:r>
              <a:rPr lang="en-US" dirty="0" smtClean="0"/>
              <a:t>Slide title: can span two lines of the slide and uses this font color (28pt) </a:t>
            </a:r>
            <a:endParaRPr lang="en-GB" dirty="0"/>
          </a:p>
        </p:txBody>
      </p:sp>
    </p:spTree>
    <p:extLst>
      <p:ext uri="{BB962C8B-B14F-4D97-AF65-F5344CB8AC3E}">
        <p14:creationId xmlns:p14="http://schemas.microsoft.com/office/powerpoint/2010/main" val="2558425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ull-page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6858000"/>
          </a:xfrm>
        </p:spPr>
        <p:txBody>
          <a:bodyPr anchor="ctr" anchorCtr="1"/>
          <a:lstStyle/>
          <a:p>
            <a:endParaRPr lang="en-US" dirty="0"/>
          </a:p>
        </p:txBody>
      </p:sp>
      <p:sp>
        <p:nvSpPr>
          <p:cNvPr id="3" name="Rectangle 2"/>
          <p:cNvSpPr/>
          <p:nvPr userDrawn="1"/>
        </p:nvSpPr>
        <p:spPr>
          <a:xfrm>
            <a:off x="0" y="0"/>
            <a:ext cx="9144000" cy="1757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p:cNvSpPr txBox="1"/>
          <p:nvPr userDrawn="1"/>
        </p:nvSpPr>
        <p:spPr>
          <a:xfrm>
            <a:off x="1118410" y="2242799"/>
            <a:ext cx="7003520" cy="2308324"/>
          </a:xfrm>
          <a:prstGeom prst="rect">
            <a:avLst/>
          </a:prstGeom>
          <a:noFill/>
        </p:spPr>
        <p:txBody>
          <a:bodyPr wrap="none" rtlCol="0">
            <a:spAutoFit/>
          </a:bodyPr>
          <a:lstStyle/>
          <a:p>
            <a:r>
              <a:rPr lang="en-GB" dirty="0" smtClean="0">
                <a:solidFill>
                  <a:srgbClr val="FF0000"/>
                </a:solidFill>
              </a:rPr>
              <a:t>[Full-page</a:t>
            </a:r>
            <a:r>
              <a:rPr lang="en-GB" baseline="0" dirty="0" smtClean="0">
                <a:solidFill>
                  <a:srgbClr val="FF0000"/>
                </a:solidFill>
              </a:rPr>
              <a:t> image: Size: 19.05cm x 25.4cm, Position: 0,0]</a:t>
            </a:r>
          </a:p>
          <a:p>
            <a:endParaRPr lang="en-GB" baseline="0" dirty="0" smtClean="0">
              <a:solidFill>
                <a:srgbClr val="FF0000"/>
              </a:solidFill>
            </a:endParaRPr>
          </a:p>
          <a:p>
            <a:r>
              <a:rPr lang="en-GB" baseline="0" dirty="0" smtClean="0">
                <a:solidFill>
                  <a:srgbClr val="FF0000"/>
                </a:solidFill>
              </a:rPr>
              <a:t>[Adjust title, content, page number and copyright notice</a:t>
            </a:r>
            <a:br>
              <a:rPr lang="en-GB" baseline="0" dirty="0" smtClean="0">
                <a:solidFill>
                  <a:srgbClr val="FF0000"/>
                </a:solidFill>
              </a:rPr>
            </a:br>
            <a:r>
              <a:rPr lang="en-US" baseline="0" noProof="0" dirty="0" smtClean="0">
                <a:solidFill>
                  <a:srgbClr val="FF0000"/>
                </a:solidFill>
              </a:rPr>
              <a:t>color</a:t>
            </a:r>
            <a:r>
              <a:rPr lang="en-GB" baseline="0" dirty="0" smtClean="0">
                <a:solidFill>
                  <a:srgbClr val="FF0000"/>
                </a:solidFill>
              </a:rPr>
              <a:t> to suit the image. </a:t>
            </a:r>
          </a:p>
          <a:p>
            <a:endParaRPr lang="en-GB" baseline="0" dirty="0" smtClean="0">
              <a:solidFill>
                <a:srgbClr val="FF0000"/>
              </a:solidFill>
            </a:endParaRPr>
          </a:p>
          <a:p>
            <a:r>
              <a:rPr lang="en-GB" baseline="0" dirty="0" smtClean="0">
                <a:solidFill>
                  <a:srgbClr val="FF0000"/>
                </a:solidFill>
              </a:rPr>
              <a:t>Move title and content text to suit the image.</a:t>
            </a:r>
          </a:p>
          <a:p>
            <a:endParaRPr lang="en-GB" baseline="0" dirty="0" smtClean="0">
              <a:solidFill>
                <a:srgbClr val="FF0000"/>
              </a:solidFill>
            </a:endParaRPr>
          </a:p>
          <a:p>
            <a:r>
              <a:rPr lang="en-GB" baseline="0" dirty="0" smtClean="0">
                <a:solidFill>
                  <a:srgbClr val="FF0000"/>
                </a:solidFill>
              </a:rPr>
              <a:t>Try to select images with large areas of flat (uniformly dark/light) colour.]</a:t>
            </a: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a:p>
        </p:txBody>
      </p:sp>
    </p:spTree>
    <p:extLst>
      <p:ext uri="{BB962C8B-B14F-4D97-AF65-F5344CB8AC3E}">
        <p14:creationId xmlns:p14="http://schemas.microsoft.com/office/powerpoint/2010/main" val="93829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BAE10-6405-4ABD-8151-2EF1AB186109}" type="datetimeFigureOut">
              <a:rPr lang="en-IN" smtClean="0"/>
              <a:t>31-01-2018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17269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6BAE10-6405-4ABD-8151-2EF1AB186109}" type="datetimeFigureOut">
              <a:rPr lang="en-IN" smtClean="0"/>
              <a:t>31-01-2018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4442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6BAE10-6405-4ABD-8151-2EF1AB186109}" type="datetimeFigureOut">
              <a:rPr lang="en-IN" smtClean="0"/>
              <a:t>31-01-2018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291797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6BAE10-6405-4ABD-8151-2EF1AB186109}" type="datetimeFigureOut">
              <a:rPr lang="en-IN" smtClean="0"/>
              <a:t>31-01-2018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223508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6BAE10-6405-4ABD-8151-2EF1AB186109}" type="datetimeFigureOut">
              <a:rPr lang="en-IN" smtClean="0"/>
              <a:t>31-01-2018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49976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BAE10-6405-4ABD-8151-2EF1AB186109}" type="datetimeFigureOut">
              <a:rPr lang="en-IN" smtClean="0"/>
              <a:t>31-01-2018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77975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BAE10-6405-4ABD-8151-2EF1AB186109}" type="datetimeFigureOut">
              <a:rPr lang="en-IN" smtClean="0"/>
              <a:t>31-01-2018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374852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BAE10-6405-4ABD-8151-2EF1AB186109}" type="datetimeFigureOut">
              <a:rPr lang="en-IN" smtClean="0"/>
              <a:t>31-01-2018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6F0E-391B-48BE-AFD8-140BFED8EFF7}" type="slidenum">
              <a:rPr lang="en-IN" smtClean="0"/>
              <a:t>‹#›</a:t>
            </a:fld>
            <a:endParaRPr lang="en-IN"/>
          </a:p>
        </p:txBody>
      </p:sp>
    </p:spTree>
    <p:extLst>
      <p:ext uri="{BB962C8B-B14F-4D97-AF65-F5344CB8AC3E}">
        <p14:creationId xmlns:p14="http://schemas.microsoft.com/office/powerpoint/2010/main" val="16222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66BAE10-6405-4ABD-8151-2EF1AB186109}" type="datetimeFigureOut">
              <a:rPr lang="en-IN" smtClean="0"/>
              <a:t>31-01-2018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B06F0E-391B-48BE-AFD8-140BFED8EFF7}" type="slidenum">
              <a:rPr lang="en-IN" smtClean="0"/>
              <a:t>‹#›</a:t>
            </a:fld>
            <a:endParaRPr lang="en-IN"/>
          </a:p>
        </p:txBody>
      </p:sp>
    </p:spTree>
    <p:extLst>
      <p:ext uri="{BB962C8B-B14F-4D97-AF65-F5344CB8AC3E}">
        <p14:creationId xmlns:p14="http://schemas.microsoft.com/office/powerpoint/2010/main" val="125922108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6.jpeg"/><Relationship Id="rId4" Type="http://schemas.openxmlformats.org/officeDocument/2006/relationships/image" Target="../media/image5.jpe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01.xml"/><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tags" Target="../tags/tag102.xml"/><Relationship Id="rId4" Type="http://schemas.openxmlformats.org/officeDocument/2006/relationships/image" Target="../media/image35.jpe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36.gi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04.xml"/><Relationship Id="rId4" Type="http://schemas.openxmlformats.org/officeDocument/2006/relationships/image" Target="../media/image36.gif"/></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4.xml"/><Relationship Id="rId1" Type="http://schemas.openxmlformats.org/officeDocument/2006/relationships/tags" Target="../tags/tag105.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5.xml"/><Relationship Id="rId1" Type="http://schemas.openxmlformats.org/officeDocument/2006/relationships/tags" Target="../tags/tag106.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6.xml"/><Relationship Id="rId1" Type="http://schemas.openxmlformats.org/officeDocument/2006/relationships/tags" Target="../tags/tag107.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6.xml"/><Relationship Id="rId1" Type="http://schemas.openxmlformats.org/officeDocument/2006/relationships/tags" Target="../tags/tag108.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7.xml"/><Relationship Id="rId1" Type="http://schemas.openxmlformats.org/officeDocument/2006/relationships/tags" Target="../tags/tag109.xml"/><Relationship Id="rId4" Type="http://schemas.openxmlformats.org/officeDocument/2006/relationships/image" Target="../media/image37.jpe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7.jpe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notesSlide" Target="../notesSlides/notesSlide18.xml"/><Relationship Id="rId7" Type="http://schemas.openxmlformats.org/officeDocument/2006/relationships/slide" Target="slide36.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slide" Target="slide38.xml"/><Relationship Id="rId5" Type="http://schemas.openxmlformats.org/officeDocument/2006/relationships/slide" Target="slide9.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20.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slide" Target="slide38.xml"/><Relationship Id="rId4" Type="http://schemas.openxmlformats.org/officeDocument/2006/relationships/slide" Target="slide9.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5.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6.xml"/><Relationship Id="rId7" Type="http://schemas.openxmlformats.org/officeDocument/2006/relationships/diagramColors" Target="../diagrams/colors2.xml"/><Relationship Id="rId2" Type="http://schemas.openxmlformats.org/officeDocument/2006/relationships/slideLayout" Target="../slideLayouts/slideLayout18.xml"/><Relationship Id="rId1" Type="http://schemas.openxmlformats.org/officeDocument/2006/relationships/tags" Target="../tags/tag2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34.xml"/><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tags" Target="../tags/tag36.xml"/><Relationship Id="rId5" Type="http://schemas.openxmlformats.org/officeDocument/2006/relationships/image" Target="../media/image13.jpeg"/><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tags" Target="../tags/tag39.xml"/><Relationship Id="rId5" Type="http://schemas.openxmlformats.org/officeDocument/2006/relationships/image" Target="../media/image14.jpeg"/><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15.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9.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9.xml"/><Relationship Id="rId1" Type="http://schemas.openxmlformats.org/officeDocument/2006/relationships/tags" Target="../tags/tag62.xml"/><Relationship Id="rId4" Type="http://schemas.openxmlformats.org/officeDocument/2006/relationships/image" Target="../media/image17.jpeg"/></Relationships>
</file>

<file path=ppt/slides/_rels/slide62.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notesSlide" Target="../notesSlides/notesSlide62.xml"/><Relationship Id="rId7" Type="http://schemas.openxmlformats.org/officeDocument/2006/relationships/slide" Target="slide36.xml"/><Relationship Id="rId2" Type="http://schemas.openxmlformats.org/officeDocument/2006/relationships/slideLayout" Target="../slideLayouts/slideLayout2.xml"/><Relationship Id="rId1" Type="http://schemas.openxmlformats.org/officeDocument/2006/relationships/tags" Target="../tags/tag63.xml"/><Relationship Id="rId6" Type="http://schemas.openxmlformats.org/officeDocument/2006/relationships/slide" Target="slide94.xml"/><Relationship Id="rId5" Type="http://schemas.openxmlformats.org/officeDocument/2006/relationships/slide" Target="slide8.xml"/><Relationship Id="rId4" Type="http://schemas.openxmlformats.org/officeDocument/2006/relationships/slide" Target="slide87.xml"/><Relationship Id="rId9" Type="http://schemas.openxmlformats.org/officeDocument/2006/relationships/slide" Target="slide9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64.xml"/><Relationship Id="rId4" Type="http://schemas.openxmlformats.org/officeDocument/2006/relationships/image" Target="../media/image18.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65.xml"/><Relationship Id="rId4" Type="http://schemas.openxmlformats.org/officeDocument/2006/relationships/image" Target="../media/image19.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6.xml"/><Relationship Id="rId4" Type="http://schemas.openxmlformats.org/officeDocument/2006/relationships/image" Target="../media/image20.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4.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6.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4.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5.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6.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3.xml"/><Relationship Id="rId4" Type="http://schemas.openxmlformats.org/officeDocument/2006/relationships/image" Target="../media/image21.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4.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5.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6.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77.xml"/><Relationship Id="rId4" Type="http://schemas.openxmlformats.org/officeDocument/2006/relationships/image" Target="../media/image22.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8.xml"/><Relationship Id="rId4" Type="http://schemas.openxmlformats.org/officeDocument/2006/relationships/image" Target="../media/image23.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79.xml"/><Relationship Id="rId4" Type="http://schemas.openxmlformats.org/officeDocument/2006/relationships/image" Target="../media/image24.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0.xml"/><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4.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5.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6.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tags" Target="../tags/tag84.xml"/><Relationship Id="rId4" Type="http://schemas.openxmlformats.org/officeDocument/2006/relationships/image" Target="../media/image9.jpe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5.xml"/><Relationship Id="rId4" Type="http://schemas.openxmlformats.org/officeDocument/2006/relationships/image" Target="../media/image25.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87.xml"/><Relationship Id="rId4" Type="http://schemas.openxmlformats.org/officeDocument/2006/relationships/image" Target="../media/image26.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8.xml"/><Relationship Id="rId1" Type="http://schemas.openxmlformats.org/officeDocument/2006/relationships/tags" Target="../tags/tag88.xml"/><Relationship Id="rId4" Type="http://schemas.openxmlformats.org/officeDocument/2006/relationships/image" Target="../media/image27.jpe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4.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5.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6.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tags" Target="../tags/tag92.xml"/><Relationship Id="rId4" Type="http://schemas.openxmlformats.org/officeDocument/2006/relationships/image" Target="../media/image28.jpe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8.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95.xml"/><Relationship Id="rId4" Type="http://schemas.openxmlformats.org/officeDocument/2006/relationships/image" Target="../media/image29.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96.xml"/><Relationship Id="rId4" Type="http://schemas.openxmlformats.org/officeDocument/2006/relationships/image" Target="../media/image30.gif"/></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97.xml"/><Relationship Id="rId4" Type="http://schemas.openxmlformats.org/officeDocument/2006/relationships/image" Target="../media/image30.gi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3.xml"/><Relationship Id="rId1" Type="http://schemas.openxmlformats.org/officeDocument/2006/relationships/tags" Target="../tags/tag98.xml"/><Relationship Id="rId4" Type="http://schemas.openxmlformats.org/officeDocument/2006/relationships/image" Target="../media/image31.jpe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32.gi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3.xml"/><Relationship Id="rId1" Type="http://schemas.openxmlformats.org/officeDocument/2006/relationships/tags" Target="../tags/tag100.xml"/><Relationship Id="rId4"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Module Objectives</a:t>
            </a:r>
            <a:endParaRPr lang="en-US" sz="2800" dirty="0"/>
          </a:p>
        </p:txBody>
      </p:sp>
      <p:sp>
        <p:nvSpPr>
          <p:cNvPr id="3" name="Content Placeholder 2"/>
          <p:cNvSpPr>
            <a:spLocks noGrp="1"/>
          </p:cNvSpPr>
          <p:nvPr>
            <p:ph idx="1"/>
          </p:nvPr>
        </p:nvSpPr>
        <p:spPr/>
        <p:txBody>
          <a:bodyPr>
            <a:normAutofit/>
          </a:bodyPr>
          <a:lstStyle/>
          <a:p>
            <a:pPr lvl="1"/>
            <a:r>
              <a:rPr lang="en-US" dirty="0" smtClean="0"/>
              <a:t>Describe the benefits of the Java programming language.</a:t>
            </a:r>
          </a:p>
          <a:p>
            <a:pPr lvl="1"/>
            <a:r>
              <a:rPr lang="en-US" dirty="0" smtClean="0"/>
              <a:t>Implement procedural programming paradigms including variables, primitive and structured data types, control structures, procedures (methods), and parameter passing.</a:t>
            </a:r>
          </a:p>
          <a:p>
            <a:pPr lvl="1"/>
            <a:endParaRPr lang="en-US" dirty="0" smtClean="0"/>
          </a:p>
          <a:p>
            <a:pPr marL="457200" lvl="1" indent="-228600"/>
            <a:endParaRPr lang="en-US" dirty="0" smtClean="0"/>
          </a:p>
        </p:txBody>
      </p:sp>
      <p:sp>
        <p:nvSpPr>
          <p:cNvPr id="5" name="Text Placeholder 4"/>
          <p:cNvSpPr>
            <a:spLocks noGrp="1"/>
          </p:cNvSpPr>
          <p:nvPr>
            <p:ph type="body" sz="quarter" idx="10"/>
          </p:nvPr>
        </p:nvSpPr>
        <p:spPr/>
        <p:txBody>
          <a:bodyPr/>
          <a:lstStyle/>
          <a:p>
            <a:pPr lvl="0"/>
            <a:r>
              <a:rPr lang="en-US" dirty="0" smtClean="0"/>
              <a:t>At the end of this module, participants will be able to:</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Java Classes and Objects:</a:t>
            </a:r>
            <a:br>
              <a:rPr lang="en-US" dirty="0"/>
            </a:br>
            <a:r>
              <a:rPr lang="en-US" dirty="0"/>
              <a:t>Object Overview</a:t>
            </a:r>
          </a:p>
        </p:txBody>
      </p:sp>
      <p:sp>
        <p:nvSpPr>
          <p:cNvPr id="8" name="Content Placeholder 7"/>
          <p:cNvSpPr>
            <a:spLocks noGrp="1"/>
          </p:cNvSpPr>
          <p:nvPr>
            <p:ph idx="1"/>
          </p:nvPr>
        </p:nvSpPr>
        <p:spPr/>
        <p:txBody>
          <a:bodyPr>
            <a:normAutofit/>
          </a:bodyPr>
          <a:lstStyle/>
          <a:p>
            <a:pPr indent="63500"/>
            <a:endParaRPr lang="en-US" b="1" dirty="0" smtClean="0"/>
          </a:p>
          <a:p>
            <a:pPr indent="63500"/>
            <a:endParaRPr lang="en-US" b="1" dirty="0"/>
          </a:p>
          <a:p>
            <a:pPr indent="63500"/>
            <a:endParaRPr lang="en-US" b="1" dirty="0" smtClean="0"/>
          </a:p>
          <a:p>
            <a:pPr marL="338138"/>
            <a:r>
              <a:rPr lang="en-US" b="1" dirty="0" smtClean="0"/>
              <a:t>Object = State (form) + Behavior (function)</a:t>
            </a:r>
          </a:p>
          <a:p>
            <a:pPr marL="91440"/>
            <a:endParaRPr lang="en-US" dirty="0" smtClean="0"/>
          </a:p>
        </p:txBody>
      </p:sp>
      <p:pic>
        <p:nvPicPr>
          <p:cNvPr id="9" name="Picture Placeholder 2"/>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4262507" y="3716458"/>
            <a:ext cx="1920240" cy="2887558"/>
          </a:xfrm>
          <a:prstGeom prst="rect">
            <a:avLst/>
          </a:prstGeom>
        </p:spPr>
      </p:pic>
      <p:pic>
        <p:nvPicPr>
          <p:cNvPr id="10" name="Picture Placeholder 9" descr="ADF_Java_M5_2_PD_g007.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6583680" y="1945882"/>
            <a:ext cx="1920240" cy="2887559"/>
          </a:xfrm>
          <a:prstGeom prst="rect">
            <a:avLst/>
          </a:prstGeom>
        </p:spPr>
      </p:pic>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a:t>
            </a:r>
          </a:p>
        </p:txBody>
      </p:sp>
    </p:spTree>
    <p:extLst>
      <p:ext uri="{BB962C8B-B14F-4D97-AF65-F5344CB8AC3E}">
        <p14:creationId xmlns:p14="http://schemas.microsoft.com/office/powerpoint/2010/main" val="14263220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Methods: Parameter Passing by Value (2 of 2)</a:t>
            </a:r>
            <a:endParaRPr lang="en-US" dirty="0"/>
          </a:p>
        </p:txBody>
      </p:sp>
      <p:pic>
        <p:nvPicPr>
          <p:cNvPr id="4" name="Picture 2"/>
          <p:cNvPicPr>
            <a:picLocks noGrp="1" noChangeAspect="1" noChangeArrowheads="1"/>
          </p:cNvPicPr>
          <p:nvPr>
            <p:ph idx="1"/>
          </p:nvPr>
        </p:nvPicPr>
        <p:blipFill>
          <a:blip r:embed="rId4" cstate="email"/>
          <a:stretch>
            <a:fillRect/>
          </a:stretch>
        </p:blipFill>
        <p:spPr bwMode="auto">
          <a:xfrm>
            <a:off x="1147762" y="1881981"/>
            <a:ext cx="6848475" cy="4238625"/>
          </a:xfrm>
          <a:prstGeom prst="rect">
            <a:avLst/>
          </a:prstGeom>
          <a:noFill/>
          <a:ln w="9525">
            <a:noFill/>
            <a:miter lim="800000"/>
            <a:headEnd/>
            <a:tailEnd/>
          </a:ln>
        </p:spPr>
      </p:pic>
      <p:sp>
        <p:nvSpPr>
          <p:cNvPr id="7" name="Rectangle 6"/>
          <p:cNvSpPr/>
          <p:nvPr/>
        </p:nvSpPr>
        <p:spPr>
          <a:xfrm>
            <a:off x="1550962" y="2453640"/>
            <a:ext cx="4536831" cy="655320"/>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9" name="Rectangle 8"/>
          <p:cNvSpPr/>
          <p:nvPr/>
        </p:nvSpPr>
        <p:spPr>
          <a:xfrm>
            <a:off x="1566202" y="4175760"/>
            <a:ext cx="6053798" cy="1615440"/>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10" name="Rectangle 9"/>
          <p:cNvSpPr/>
          <p:nvPr/>
        </p:nvSpPr>
        <p:spPr>
          <a:xfrm>
            <a:off x="1566202" y="3261360"/>
            <a:ext cx="5718518" cy="472440"/>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DF_Java_M6_PD_g025.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Methods: Return Values</a:t>
            </a:r>
            <a:endParaRPr lang="en-US" dirty="0"/>
          </a:p>
        </p:txBody>
      </p:sp>
      <p:sp>
        <p:nvSpPr>
          <p:cNvPr id="5"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Called method returns value</a:t>
            </a:r>
          </a:p>
          <a:p>
            <a:pPr lvl="2"/>
            <a:r>
              <a:rPr lang="en-US" dirty="0" smtClean="0"/>
              <a:t>Keyword </a:t>
            </a:r>
            <a:r>
              <a:rPr lang="en-US" i="1" dirty="0" smtClean="0"/>
              <a:t>return</a:t>
            </a:r>
          </a:p>
          <a:p>
            <a:pPr lvl="1"/>
            <a:r>
              <a:rPr lang="en-US" dirty="0" smtClean="0"/>
              <a:t>Value returned and variable receiving the returned value must be of compatible data types</a:t>
            </a:r>
          </a:p>
          <a:p>
            <a:pPr lvl="2"/>
            <a:r>
              <a:rPr lang="en-US" dirty="0" smtClean="0"/>
              <a:t>Method declaration specifies data type of return value</a:t>
            </a:r>
          </a:p>
          <a:p>
            <a:pPr lvl="2">
              <a:buNone/>
            </a:pPr>
            <a:endParaRPr lang="en-US" dirty="0" smtClean="0"/>
          </a:p>
          <a:p>
            <a:pPr lvl="2">
              <a:buNone/>
            </a:pPr>
            <a:endParaRPr lang="en-US" dirty="0" smtClean="0"/>
          </a:p>
          <a:p>
            <a:pPr lvl="1"/>
            <a:endParaRPr lang="en-US" sz="2200" dirty="0" smtClean="0"/>
          </a:p>
          <a:p>
            <a:pPr lvl="1"/>
            <a:endParaRPr lang="en-US" sz="2200" dirty="0" smtClean="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102</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ethod3.gif"/>
          <p:cNvPicPr>
            <a:picLocks noChangeAspect="1"/>
          </p:cNvPicPr>
          <p:nvPr/>
        </p:nvPicPr>
        <p:blipFill>
          <a:blip r:embed="rId4" cstate="email"/>
          <a:stretch>
            <a:fillRect/>
          </a:stretch>
        </p:blipFill>
        <p:spPr>
          <a:xfrm>
            <a:off x="1546683" y="1534090"/>
            <a:ext cx="6143625" cy="4657725"/>
          </a:xfrm>
          <a:prstGeom prst="rect">
            <a:avLst/>
          </a:prstGeom>
        </p:spPr>
      </p:pic>
      <p:sp>
        <p:nvSpPr>
          <p:cNvPr id="61446" name="Rectangle 5"/>
          <p:cNvSpPr>
            <a:spLocks noGrp="1" noChangeArrowheads="1"/>
          </p:cNvSpPr>
          <p:nvPr>
            <p:ph type="title"/>
          </p:nvPr>
        </p:nvSpPr>
        <p:spPr/>
        <p:txBody>
          <a:bodyPr/>
          <a:lstStyle/>
          <a:p>
            <a:r>
              <a:rPr lang="en-US" dirty="0" smtClean="0"/>
              <a:t>Procedural Language Features</a:t>
            </a:r>
            <a:br>
              <a:rPr lang="en-US" dirty="0" smtClean="0"/>
            </a:br>
            <a:r>
              <a:rPr lang="en-US" dirty="0" smtClean="0"/>
              <a:t>Methods: Returning Value</a:t>
            </a:r>
          </a:p>
        </p:txBody>
      </p:sp>
      <p:sp>
        <p:nvSpPr>
          <p:cNvPr id="6" name="Rectangle 5"/>
          <p:cNvSpPr/>
          <p:nvPr/>
        </p:nvSpPr>
        <p:spPr>
          <a:xfrm>
            <a:off x="2553353" y="4642339"/>
            <a:ext cx="4855632" cy="679470"/>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8" name="Rectangle 7"/>
          <p:cNvSpPr/>
          <p:nvPr/>
        </p:nvSpPr>
        <p:spPr>
          <a:xfrm>
            <a:off x="2602522" y="2743200"/>
            <a:ext cx="4536831" cy="351692"/>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thod3.gif"/>
          <p:cNvPicPr>
            <a:picLocks noChangeAspect="1"/>
          </p:cNvPicPr>
          <p:nvPr/>
        </p:nvPicPr>
        <p:blipFill>
          <a:blip r:embed="rId4" cstate="email"/>
          <a:stretch>
            <a:fillRect/>
          </a:stretch>
        </p:blipFill>
        <p:spPr>
          <a:xfrm>
            <a:off x="1546683" y="1534090"/>
            <a:ext cx="6143625" cy="4657725"/>
          </a:xfrm>
          <a:prstGeom prst="rect">
            <a:avLst/>
          </a:prstGeom>
        </p:spPr>
      </p:pic>
      <p:sp>
        <p:nvSpPr>
          <p:cNvPr id="61446" name="Rectangle 5"/>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Methods: Return Value Usage</a:t>
            </a:r>
          </a:p>
        </p:txBody>
      </p:sp>
      <p:sp>
        <p:nvSpPr>
          <p:cNvPr id="6" name="Rectangle 5"/>
          <p:cNvSpPr/>
          <p:nvPr/>
        </p:nvSpPr>
        <p:spPr>
          <a:xfrm>
            <a:off x="2315609" y="2696309"/>
            <a:ext cx="4352544" cy="740094"/>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104</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Methods: See It</a:t>
            </a:r>
            <a:endParaRPr lang="en-US" dirty="0"/>
          </a:p>
        </p:txBody>
      </p:sp>
      <p:sp>
        <p:nvSpPr>
          <p:cNvPr id="17" name="Content Placeholder 4"/>
          <p:cNvSpPr>
            <a:spLocks noGrp="1"/>
          </p:cNvSpPr>
          <p:nvPr>
            <p:ph idx="1"/>
          </p:nvPr>
        </p:nvSpPr>
        <p:spPr>
          <a:xfrm>
            <a:off x="457200" y="1214423"/>
            <a:ext cx="6547757" cy="948485"/>
          </a:xfrm>
        </p:spPr>
        <p:txBody>
          <a:bodyPr>
            <a:normAutofit/>
          </a:bodyPr>
          <a:lstStyle/>
          <a:p>
            <a:pPr lvl="0">
              <a:defRPr/>
            </a:pPr>
            <a:r>
              <a:rPr lang="en-US" sz="2000" b="1" noProof="0" dirty="0" smtClean="0"/>
              <a:t>Demonstration:</a:t>
            </a:r>
          </a:p>
          <a:p>
            <a:pPr marL="0" lvl="1" indent="0">
              <a:spcBef>
                <a:spcPts val="0"/>
              </a:spcBef>
              <a:buNone/>
            </a:pPr>
            <a:r>
              <a:rPr lang="en-US" sz="2000" noProof="0" dirty="0" smtClean="0"/>
              <a:t>Faculty will demonstrate how to write Java methods, pass parameters, and use return values.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194560"/>
            <a:ext cx="8318501" cy="4401205"/>
          </a:xfrm>
          <a:prstGeom prst="rect">
            <a:avLst/>
          </a:prstGeom>
        </p:spPr>
        <p:txBody>
          <a:bodyPr wrap="square">
            <a:spAutoFit/>
          </a:bodyPr>
          <a:lstStyle/>
          <a:p>
            <a:pPr lvl="0">
              <a:spcBef>
                <a:spcPts val="1200"/>
              </a:spcBef>
              <a:defRPr/>
            </a:pPr>
            <a:r>
              <a:rPr lang="en-US" sz="2000" b="1" dirty="0" smtClean="0">
                <a:latin typeface="Arial" pitchFamily="34" charset="0"/>
                <a:cs typeface="Arial" pitchFamily="34" charset="0"/>
              </a:rPr>
              <a:t>Time Allocated: </a:t>
            </a:r>
            <a:r>
              <a:rPr lang="en-US" sz="2000" dirty="0" smtClean="0">
                <a:latin typeface="Arial" pitchFamily="34" charset="0"/>
                <a:cs typeface="Arial" pitchFamily="34" charset="0"/>
              </a:rPr>
              <a:t>10 minutes</a:t>
            </a:r>
            <a:endParaRPr lang="en-US" sz="2000" dirty="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Environment or File: </a:t>
            </a:r>
            <a:r>
              <a:rPr lang="en-US" sz="2000" dirty="0" smtClean="0">
                <a:latin typeface="Arial" pitchFamily="34" charset="0"/>
                <a:cs typeface="Arial" pitchFamily="34" charset="0"/>
              </a:rPr>
              <a:t>CityTour_Demo.java</a:t>
            </a:r>
            <a:endParaRPr lang="en-US" sz="2000" b="1" dirty="0" smtClean="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Steps</a:t>
            </a:r>
            <a:r>
              <a:rPr lang="en-US" sz="2000" b="1" dirty="0">
                <a:latin typeface="Arial" pitchFamily="34" charset="0"/>
                <a:cs typeface="Arial" pitchFamily="34" charset="0"/>
              </a:rPr>
              <a:t>: </a:t>
            </a:r>
            <a:endParaRPr lang="en-US" sz="2000" dirty="0">
              <a:latin typeface="Arial" pitchFamily="34" charset="0"/>
              <a:cs typeface="Arial" pitchFamily="34" charset="0"/>
            </a:endParaRPr>
          </a:p>
          <a:p>
            <a:pPr marL="342900" marR="0" lvl="0" indent="-342900">
              <a:spcBef>
                <a:spcPts val="0"/>
              </a:spcBef>
              <a:spcAft>
                <a:spcPts val="0"/>
              </a:spcAft>
              <a:buFont typeface="Arial"/>
              <a:buAutoNum type="arabicPeriod"/>
              <a:tabLst>
                <a:tab pos="457200" algn="l"/>
              </a:tabLst>
            </a:pPr>
            <a:r>
              <a:rPr lang="en-US" sz="2000" dirty="0">
                <a:latin typeface="Arial" pitchFamily="34" charset="0"/>
                <a:cs typeface="Arial" pitchFamily="34" charset="0"/>
              </a:rPr>
              <a:t>Open </a:t>
            </a:r>
            <a:r>
              <a:rPr lang="en-US" sz="2000" dirty="0" smtClean="0">
                <a:latin typeface="Arial" pitchFamily="34" charset="0"/>
                <a:cs typeface="Arial" pitchFamily="34" charset="0"/>
              </a:rPr>
              <a:t>CityTour_Demo.java</a:t>
            </a:r>
            <a:r>
              <a:rPr lang="en-US" sz="2000" dirty="0">
                <a:latin typeface="Arial" pitchFamily="34" charset="0"/>
                <a:cs typeface="Arial" pitchFamily="34" charset="0"/>
              </a:rPr>
              <a:t>.</a:t>
            </a:r>
          </a:p>
          <a:p>
            <a:pPr marL="342900" lvl="0" indent="-342900">
              <a:spcBef>
                <a:spcPts val="0"/>
              </a:spcBef>
              <a:spcAft>
                <a:spcPts val="0"/>
              </a:spcAft>
              <a:buFont typeface="Arial"/>
              <a:buAutoNum type="arabicPeriod"/>
              <a:tabLst>
                <a:tab pos="457200" algn="l"/>
              </a:tabLst>
            </a:pPr>
            <a:r>
              <a:rPr lang="en-US" sz="2000" dirty="0" smtClean="0">
                <a:latin typeface="Arial" pitchFamily="34" charset="0"/>
                <a:cs typeface="Arial" pitchFamily="34" charset="0"/>
              </a:rPr>
              <a:t>Complete the </a:t>
            </a:r>
            <a:r>
              <a:rPr lang="en-US" sz="2000" b="1" dirty="0" smtClean="0">
                <a:latin typeface="Arial" pitchFamily="34" charset="0"/>
                <a:cs typeface="Arial" pitchFamily="34" charset="0"/>
              </a:rPr>
              <a:t>See It 9 </a:t>
            </a:r>
            <a:r>
              <a:rPr lang="en-US" sz="2000" dirty="0" smtClean="0">
                <a:latin typeface="Arial" pitchFamily="34" charset="0"/>
                <a:cs typeface="Arial" pitchFamily="34" charset="0"/>
              </a:rPr>
              <a:t>TODOs to </a:t>
            </a:r>
            <a:r>
              <a:rPr lang="en-US" sz="2000" i="1" dirty="0" smtClean="0">
                <a:latin typeface="Arial" pitchFamily="34" charset="0"/>
                <a:cs typeface="Arial" pitchFamily="34" charset="0"/>
              </a:rPr>
              <a:t>(Note, only perform the TODOs associated with this See It).</a:t>
            </a:r>
          </a:p>
          <a:p>
            <a:pPr marL="914400" lvl="1" indent="-457200">
              <a:buFont typeface="+mj-lt"/>
              <a:buAutoNum type="alphaLcParenR"/>
              <a:tabLst>
                <a:tab pos="457200" algn="l"/>
              </a:tabLst>
            </a:pPr>
            <a:r>
              <a:rPr lang="en-US" sz="2000" dirty="0">
                <a:latin typeface="Arial" pitchFamily="34" charset="0"/>
                <a:cs typeface="Arial" pitchFamily="34" charset="0"/>
              </a:rPr>
              <a:t>Define </a:t>
            </a:r>
            <a:r>
              <a:rPr lang="en-US" sz="2000" dirty="0" smtClean="0">
                <a:latin typeface="Arial" pitchFamily="34" charset="0"/>
                <a:cs typeface="Arial" pitchFamily="34" charset="0"/>
              </a:rPr>
              <a:t>a </a:t>
            </a:r>
            <a:r>
              <a:rPr lang="en-US" sz="2000" dirty="0">
                <a:latin typeface="Arial" pitchFamily="34" charset="0"/>
                <a:cs typeface="Arial" pitchFamily="34" charset="0"/>
              </a:rPr>
              <a:t>method to </a:t>
            </a:r>
            <a:r>
              <a:rPr lang="en-US" sz="2000" dirty="0" smtClean="0">
                <a:latin typeface="Arial" pitchFamily="34" charset="0"/>
                <a:cs typeface="Arial" pitchFamily="34" charset="0"/>
              </a:rPr>
              <a:t>calculate total fare based on travel type: Week day or Weekend</a:t>
            </a:r>
            <a:endParaRPr lang="en-US" sz="2000" dirty="0">
              <a:latin typeface="Arial" pitchFamily="34" charset="0"/>
              <a:cs typeface="Arial" pitchFamily="34" charset="0"/>
            </a:endParaRPr>
          </a:p>
          <a:p>
            <a:pPr marL="914400" lvl="1" indent="-457200">
              <a:buFont typeface="+mj-lt"/>
              <a:buAutoNum type="alphaLcParenR"/>
              <a:tabLst>
                <a:tab pos="457200" algn="l"/>
              </a:tabLst>
            </a:pPr>
            <a:r>
              <a:rPr lang="en-US" sz="2000" dirty="0">
                <a:latin typeface="Arial" pitchFamily="34" charset="0"/>
                <a:cs typeface="Arial" pitchFamily="34" charset="0"/>
              </a:rPr>
              <a:t>Define </a:t>
            </a:r>
            <a:r>
              <a:rPr lang="en-US" sz="2000" dirty="0" smtClean="0">
                <a:latin typeface="Arial" pitchFamily="34" charset="0"/>
                <a:cs typeface="Arial" pitchFamily="34" charset="0"/>
              </a:rPr>
              <a:t>a </a:t>
            </a:r>
            <a:r>
              <a:rPr lang="en-US" sz="2000" dirty="0">
                <a:latin typeface="Arial" pitchFamily="34" charset="0"/>
                <a:cs typeface="Arial" pitchFamily="34" charset="0"/>
              </a:rPr>
              <a:t>method </a:t>
            </a:r>
            <a:r>
              <a:rPr lang="en-US" sz="2000" dirty="0" smtClean="0">
                <a:latin typeface="Arial" pitchFamily="34" charset="0"/>
                <a:cs typeface="Arial" pitchFamily="34" charset="0"/>
              </a:rPr>
              <a:t>to calculate total fare based on travel class: Economy, Business, First</a:t>
            </a:r>
            <a:endParaRPr lang="en-US" sz="2000" dirty="0">
              <a:latin typeface="Arial" pitchFamily="34" charset="0"/>
              <a:cs typeface="Arial" pitchFamily="34" charset="0"/>
            </a:endParaRPr>
          </a:p>
          <a:p>
            <a:pPr marL="914400" lvl="1" indent="-457200">
              <a:buFont typeface="+mj-lt"/>
              <a:buAutoNum type="alphaLcParenR"/>
              <a:tabLst>
                <a:tab pos="457200" algn="l"/>
              </a:tabLst>
            </a:pPr>
            <a:r>
              <a:rPr lang="en-US" sz="2000" dirty="0">
                <a:latin typeface="Arial" pitchFamily="34" charset="0"/>
                <a:cs typeface="Arial" pitchFamily="34" charset="0"/>
              </a:rPr>
              <a:t>Capture the method return values in the main() method</a:t>
            </a:r>
          </a:p>
          <a:p>
            <a:pPr marL="914400" lvl="1" indent="-457200">
              <a:buFont typeface="+mj-lt"/>
              <a:buAutoNum type="alphaLcParenR"/>
              <a:tabLst>
                <a:tab pos="457200" algn="l"/>
              </a:tabLst>
            </a:pPr>
            <a:r>
              <a:rPr lang="en-US" sz="2000" dirty="0">
                <a:latin typeface="Arial" pitchFamily="34" charset="0"/>
                <a:cs typeface="Arial" pitchFamily="34" charset="0"/>
              </a:rPr>
              <a:t>Run the code invoking each of the methods. Display associated return messages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105</a:t>
            </a:r>
          </a:p>
        </p:txBody>
      </p:sp>
    </p:spTree>
    <p:extLst>
      <p:ext uri="{BB962C8B-B14F-4D97-AF65-F5344CB8AC3E}">
        <p14:creationId xmlns:p14="http://schemas.microsoft.com/office/powerpoint/2010/main" val="929957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Methods: Try It</a:t>
            </a:r>
            <a:endParaRPr lang="en-US" dirty="0"/>
          </a:p>
        </p:txBody>
      </p:sp>
      <p:sp>
        <p:nvSpPr>
          <p:cNvPr id="17" name="Content Placeholder 4"/>
          <p:cNvSpPr>
            <a:spLocks noGrp="1"/>
          </p:cNvSpPr>
          <p:nvPr>
            <p:ph idx="1"/>
          </p:nvPr>
        </p:nvSpPr>
        <p:spPr>
          <a:xfrm>
            <a:off x="457200" y="1214423"/>
            <a:ext cx="6664569" cy="1071577"/>
          </a:xfrm>
        </p:spPr>
        <p:txBody>
          <a:bodyPr>
            <a:normAutofit/>
          </a:bodyPr>
          <a:lstStyle/>
          <a:p>
            <a:pPr lvl="0">
              <a:defRPr/>
            </a:pPr>
            <a:r>
              <a:rPr lang="en-US" sz="2000" b="1" noProof="0" dirty="0" smtClean="0"/>
              <a:t>Now You Try It:</a:t>
            </a:r>
          </a:p>
          <a:p>
            <a:pPr marL="0" lvl="1" indent="0">
              <a:spcBef>
                <a:spcPts val="0"/>
              </a:spcBef>
              <a:buNone/>
            </a:pPr>
            <a:r>
              <a:rPr lang="en-US" sz="2000" noProof="0" dirty="0" smtClean="0"/>
              <a:t>Create </a:t>
            </a:r>
            <a:r>
              <a:rPr lang="en-US" sz="2000" dirty="0" smtClean="0"/>
              <a:t>Java </a:t>
            </a:r>
            <a:r>
              <a:rPr lang="en-US" sz="2000" dirty="0"/>
              <a:t>methods, pass </a:t>
            </a:r>
            <a:r>
              <a:rPr lang="en-US" sz="2000" dirty="0" smtClean="0"/>
              <a:t>parameters, </a:t>
            </a:r>
            <a:r>
              <a:rPr lang="en-US" sz="2000" dirty="0"/>
              <a:t>and use return values.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194560"/>
            <a:ext cx="8318501" cy="4247317"/>
          </a:xfrm>
          <a:prstGeom prst="rect">
            <a:avLst/>
          </a:prstGeom>
        </p:spPr>
        <p:txBody>
          <a:bodyPr wrap="square">
            <a:spAutoFit/>
          </a:bodyPr>
          <a:lstStyle/>
          <a:p>
            <a:pPr lvl="0">
              <a:spcBef>
                <a:spcPts val="600"/>
              </a:spcBef>
              <a:defRPr/>
            </a:pPr>
            <a:r>
              <a:rPr lang="en-US" sz="2000" b="1" dirty="0" smtClean="0">
                <a:latin typeface="Arial" pitchFamily="34" charset="0"/>
                <a:cs typeface="Arial" pitchFamily="34" charset="0"/>
              </a:rPr>
              <a:t>Time Allocated: </a:t>
            </a:r>
            <a:r>
              <a:rPr lang="en-US" sz="2000" dirty="0" smtClean="0">
                <a:latin typeface="Arial" pitchFamily="34" charset="0"/>
                <a:cs typeface="Arial" pitchFamily="34" charset="0"/>
              </a:rPr>
              <a:t>20</a:t>
            </a:r>
            <a:r>
              <a:rPr lang="en-US" sz="2000" dirty="0" smtClean="0">
                <a:solidFill>
                  <a:srgbClr val="FF0000"/>
                </a:solidFill>
                <a:latin typeface="Arial" pitchFamily="34" charset="0"/>
                <a:cs typeface="Arial" pitchFamily="34" charset="0"/>
              </a:rPr>
              <a:t> </a:t>
            </a:r>
            <a:r>
              <a:rPr lang="en-US" sz="2000" dirty="0" smtClean="0">
                <a:latin typeface="Arial" pitchFamily="34" charset="0"/>
                <a:cs typeface="Arial" pitchFamily="34" charset="0"/>
              </a:rPr>
              <a:t>minutes</a:t>
            </a:r>
            <a:endParaRPr lang="en-US" sz="2000" dirty="0">
              <a:latin typeface="Arial" pitchFamily="34" charset="0"/>
              <a:cs typeface="Arial" pitchFamily="34" charset="0"/>
            </a:endParaRPr>
          </a:p>
          <a:p>
            <a:pPr lvl="0">
              <a:spcBef>
                <a:spcPts val="600"/>
              </a:spcBef>
              <a:defRPr/>
            </a:pPr>
            <a:r>
              <a:rPr lang="en-US" sz="2000" b="1" dirty="0" smtClean="0">
                <a:latin typeface="Arial" pitchFamily="34" charset="0"/>
                <a:cs typeface="Arial" pitchFamily="34" charset="0"/>
              </a:rPr>
              <a:t>Environment or File: </a:t>
            </a:r>
            <a:r>
              <a:rPr lang="en-US" sz="2000" dirty="0" smtClean="0">
                <a:latin typeface="Arial" pitchFamily="34" charset="0"/>
                <a:ea typeface="Times New Roman"/>
                <a:cs typeface="Arial" pitchFamily="34" charset="0"/>
              </a:rPr>
              <a:t>CodingtonEventPass_TryIt.java</a:t>
            </a:r>
            <a:endParaRPr lang="en-US" sz="2000" b="1" dirty="0" smtClean="0">
              <a:latin typeface="Arial" pitchFamily="34" charset="0"/>
              <a:cs typeface="Arial" pitchFamily="34" charset="0"/>
            </a:endParaRPr>
          </a:p>
          <a:p>
            <a:pPr lvl="0">
              <a:spcBef>
                <a:spcPts val="600"/>
              </a:spcBef>
              <a:defRPr/>
            </a:pPr>
            <a:r>
              <a:rPr lang="en-US" sz="2000" b="1" dirty="0" smtClean="0">
                <a:latin typeface="Arial" pitchFamily="34" charset="0"/>
                <a:cs typeface="Arial" pitchFamily="34" charset="0"/>
              </a:rPr>
              <a:t>Steps</a:t>
            </a:r>
            <a:r>
              <a:rPr lang="en-US" sz="2000" b="1" dirty="0">
                <a:latin typeface="Arial" pitchFamily="34" charset="0"/>
                <a:cs typeface="Arial" pitchFamily="34" charset="0"/>
              </a:rPr>
              <a:t>: </a:t>
            </a:r>
            <a:endParaRPr lang="en-US" sz="2000" dirty="0">
              <a:latin typeface="Arial" pitchFamily="34" charset="0"/>
              <a:cs typeface="Arial" pitchFamily="34" charset="0"/>
            </a:endParaRPr>
          </a:p>
          <a:p>
            <a:pPr marL="342900" lvl="0" indent="-342900">
              <a:spcBef>
                <a:spcPts val="0"/>
              </a:spcBef>
              <a:spcAft>
                <a:spcPts val="0"/>
              </a:spcAft>
              <a:buFont typeface="+mj-lt"/>
              <a:buAutoNum type="arabicPeriod"/>
              <a:tabLst>
                <a:tab pos="457200" algn="l"/>
              </a:tabLst>
            </a:pPr>
            <a:r>
              <a:rPr lang="en-GB" sz="2000" dirty="0">
                <a:latin typeface="Arial" pitchFamily="34" charset="0"/>
                <a:cs typeface="Arial" pitchFamily="34" charset="0"/>
              </a:rPr>
              <a:t>Open </a:t>
            </a:r>
            <a:r>
              <a:rPr lang="en-US" sz="2000" dirty="0" smtClean="0">
                <a:latin typeface="Arial" pitchFamily="34" charset="0"/>
                <a:ea typeface="Times New Roman"/>
                <a:cs typeface="Arial" pitchFamily="34" charset="0"/>
              </a:rPr>
              <a:t>CodingtonEventPass_TryIt.java</a:t>
            </a:r>
            <a:r>
              <a:rPr lang="en-US" sz="2000" dirty="0">
                <a:latin typeface="Arial" pitchFamily="34" charset="0"/>
                <a:ea typeface="Times New Roman"/>
                <a:cs typeface="Arial" pitchFamily="34" charset="0"/>
              </a:rPr>
              <a:t>.</a:t>
            </a:r>
            <a:endParaRPr lang="en-US" sz="2000" dirty="0">
              <a:latin typeface="Arial" pitchFamily="34" charset="0"/>
              <a:cs typeface="Arial" pitchFamily="34" charset="0"/>
            </a:endParaRPr>
          </a:p>
          <a:p>
            <a:pPr marL="342900" lvl="0" indent="-342900">
              <a:spcBef>
                <a:spcPts val="0"/>
              </a:spcBef>
              <a:spcAft>
                <a:spcPts val="0"/>
              </a:spcAft>
              <a:buFont typeface="+mj-lt"/>
              <a:buAutoNum type="arabicPeriod"/>
              <a:tabLst>
                <a:tab pos="457200" algn="l"/>
              </a:tabLst>
            </a:pPr>
            <a:r>
              <a:rPr lang="en-US" sz="2000" dirty="0" smtClean="0">
                <a:latin typeface="Arial" pitchFamily="34" charset="0"/>
                <a:ea typeface="Times New Roman"/>
                <a:cs typeface="Arial" pitchFamily="34" charset="0"/>
              </a:rPr>
              <a:t>Complete the </a:t>
            </a:r>
            <a:r>
              <a:rPr lang="en-US" sz="2000" b="1" dirty="0" smtClean="0">
                <a:latin typeface="Arial" pitchFamily="34" charset="0"/>
                <a:ea typeface="Times New Roman"/>
                <a:cs typeface="Arial" pitchFamily="34" charset="0"/>
              </a:rPr>
              <a:t>Try It 9 </a:t>
            </a:r>
            <a:r>
              <a:rPr lang="en-US" sz="2000" dirty="0" smtClean="0">
                <a:latin typeface="Arial" pitchFamily="34" charset="0"/>
                <a:ea typeface="Times New Roman"/>
                <a:cs typeface="Arial" pitchFamily="34" charset="0"/>
              </a:rPr>
              <a:t>TODOs</a:t>
            </a:r>
            <a:r>
              <a:rPr lang="en-US" sz="2000" b="1" dirty="0" smtClean="0">
                <a:latin typeface="Arial" pitchFamily="34" charset="0"/>
                <a:ea typeface="Times New Roman"/>
                <a:cs typeface="Arial" pitchFamily="34" charset="0"/>
              </a:rPr>
              <a:t> </a:t>
            </a:r>
            <a:r>
              <a:rPr lang="en-US" sz="2000" dirty="0" smtClean="0">
                <a:latin typeface="Arial" pitchFamily="34" charset="0"/>
                <a:ea typeface="Times New Roman"/>
                <a:cs typeface="Arial" pitchFamily="34" charset="0"/>
              </a:rPr>
              <a:t>to </a:t>
            </a:r>
          </a:p>
          <a:p>
            <a:pPr marL="914400" lvl="1" indent="-457200">
              <a:buFont typeface="+mj-lt"/>
              <a:buAutoNum type="alphaLcParenR"/>
              <a:tabLst>
                <a:tab pos="457200" algn="l"/>
              </a:tabLst>
            </a:pPr>
            <a:r>
              <a:rPr lang="en-US" sz="2000" dirty="0">
                <a:latin typeface="Arial" pitchFamily="34" charset="0"/>
                <a:ea typeface="Times New Roman"/>
                <a:cs typeface="Arial" pitchFamily="34" charset="0"/>
              </a:rPr>
              <a:t>D</a:t>
            </a:r>
            <a:r>
              <a:rPr lang="en-US" sz="2000" dirty="0" smtClean="0">
                <a:latin typeface="Arial" pitchFamily="34" charset="0"/>
                <a:ea typeface="Times New Roman"/>
                <a:cs typeface="Arial" pitchFamily="34" charset="0"/>
              </a:rPr>
              <a:t>efine and create a method</a:t>
            </a:r>
            <a:r>
              <a:rPr lang="en-US" sz="2000" dirty="0">
                <a:latin typeface="Arial" pitchFamily="34" charset="0"/>
                <a:ea typeface="Times New Roman"/>
                <a:cs typeface="Arial" pitchFamily="34" charset="0"/>
              </a:rPr>
              <a:t> </a:t>
            </a:r>
            <a:r>
              <a:rPr lang="en-US" sz="2000" dirty="0" smtClean="0">
                <a:latin typeface="Arial" pitchFamily="34" charset="0"/>
                <a:ea typeface="Times New Roman"/>
                <a:cs typeface="Arial" pitchFamily="34" charset="0"/>
              </a:rPr>
              <a:t>to calculate total fare based on Travel Type: Evening Pass or Regular Pass</a:t>
            </a:r>
          </a:p>
          <a:p>
            <a:pPr marL="914400" lvl="1" indent="-457200">
              <a:buFont typeface="+mj-lt"/>
              <a:buAutoNum type="alphaLcParenR"/>
              <a:tabLst>
                <a:tab pos="457200" algn="l"/>
              </a:tabLst>
            </a:pPr>
            <a:r>
              <a:rPr lang="en-US" sz="2000" dirty="0" smtClean="0">
                <a:latin typeface="Arial" pitchFamily="34" charset="0"/>
                <a:cs typeface="Arial" pitchFamily="34" charset="0"/>
              </a:rPr>
              <a:t>Define and create a method to calculate total fare based on pass validity: 1, 3, or 5 Day Pass </a:t>
            </a:r>
          </a:p>
          <a:p>
            <a:pPr marL="914400" lvl="1" indent="-457200">
              <a:buFont typeface="+mj-lt"/>
              <a:buAutoNum type="alphaLcParenR"/>
              <a:tabLst>
                <a:tab pos="457200" algn="l"/>
              </a:tabLst>
            </a:pPr>
            <a:r>
              <a:rPr lang="en-US" sz="2000" dirty="0" smtClean="0">
                <a:latin typeface="Arial" pitchFamily="34" charset="0"/>
                <a:cs typeface="Arial" pitchFamily="34" charset="0"/>
              </a:rPr>
              <a:t>Capture the method return values in the main() method</a:t>
            </a:r>
          </a:p>
          <a:p>
            <a:pPr marL="914400" lvl="1" indent="-457200">
              <a:buFont typeface="+mj-lt"/>
              <a:buAutoNum type="alphaLcParenR"/>
              <a:tabLst>
                <a:tab pos="457200" algn="l"/>
              </a:tabLst>
            </a:pPr>
            <a:r>
              <a:rPr lang="en-US" sz="2000" dirty="0" smtClean="0">
                <a:latin typeface="Arial" pitchFamily="34" charset="0"/>
                <a:cs typeface="Arial" pitchFamily="34" charset="0"/>
              </a:rPr>
              <a:t>Run the code invoking each of the methods. Display associated return messages.</a:t>
            </a:r>
          </a:p>
          <a:p>
            <a:pPr marL="342900" indent="-342900">
              <a:buFont typeface="+mj-lt"/>
              <a:buAutoNum type="arabicPeriod"/>
              <a:tabLst>
                <a:tab pos="457200" algn="l"/>
              </a:tabLst>
            </a:pPr>
            <a:r>
              <a:rPr lang="en-US" sz="2000" dirty="0" smtClean="0">
                <a:latin typeface="Arial" pitchFamily="34" charset="0"/>
                <a:cs typeface="Arial" pitchFamily="34" charset="0"/>
              </a:rPr>
              <a:t>(Only perform the TODOs that your instructor assigns at this time.)</a:t>
            </a:r>
            <a:endParaRPr lang="en-US" sz="20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106</a:t>
            </a:r>
          </a:p>
        </p:txBody>
      </p:sp>
    </p:spTree>
    <p:extLst>
      <p:ext uri="{BB962C8B-B14F-4D97-AF65-F5344CB8AC3E}">
        <p14:creationId xmlns:p14="http://schemas.microsoft.com/office/powerpoint/2010/main" val="40141259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Methods: Solution (1 of 2)</a:t>
            </a:r>
            <a:endParaRPr lang="en-US" dirty="0"/>
          </a:p>
        </p:txBody>
      </p:sp>
      <p:sp>
        <p:nvSpPr>
          <p:cNvPr id="17" name="Content Placeholder 4"/>
          <p:cNvSpPr>
            <a:spLocks noGrp="1"/>
          </p:cNvSpPr>
          <p:nvPr>
            <p:ph idx="1"/>
          </p:nvPr>
        </p:nvSpPr>
        <p:spPr>
          <a:xfrm>
            <a:off x="365760" y="1214422"/>
            <a:ext cx="8318500" cy="579209"/>
          </a:xfrm>
        </p:spPr>
        <p:txBody>
          <a:bodyPr>
            <a:normAutofit lnSpcReduction="10000"/>
          </a:bodyPr>
          <a:lstStyle/>
          <a:p>
            <a:pPr lvl="0">
              <a:defRPr/>
            </a:pPr>
            <a:r>
              <a:rPr lang="en-US" sz="1800" noProof="0" dirty="0" smtClean="0"/>
              <a:t>Your faculty will now provide you with the Solution to check and update your file. Your Java methods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57200" y="1783080"/>
            <a:ext cx="3966279" cy="369332"/>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11" name="Rectangle 10"/>
          <p:cNvSpPr/>
          <p:nvPr/>
        </p:nvSpPr>
        <p:spPr>
          <a:xfrm>
            <a:off x="731520" y="2011680"/>
            <a:ext cx="1380699" cy="369332"/>
          </a:xfrm>
          <a:prstGeom prst="rect">
            <a:avLst/>
          </a:prstGeom>
        </p:spPr>
        <p:txBody>
          <a:bodyPr wrap="none">
            <a:spAutoFit/>
          </a:bodyPr>
          <a:lstStyle/>
          <a:p>
            <a:r>
              <a:rPr lang="en-US" dirty="0"/>
              <a:t>String result;</a:t>
            </a:r>
          </a:p>
        </p:txBody>
      </p:sp>
      <p:sp>
        <p:nvSpPr>
          <p:cNvPr id="12" name="Rectangle 11"/>
          <p:cNvSpPr/>
          <p:nvPr/>
        </p:nvSpPr>
        <p:spPr>
          <a:xfrm>
            <a:off x="731520" y="2286000"/>
            <a:ext cx="4572000" cy="1354217"/>
          </a:xfrm>
          <a:prstGeom prst="rect">
            <a:avLst/>
          </a:prstGeom>
        </p:spPr>
        <p:txBody>
          <a:bodyPr>
            <a:spAutoFit/>
          </a:bodyPr>
          <a:lstStyle/>
          <a:p>
            <a:r>
              <a:rPr lang="en-US" dirty="0"/>
              <a:t>result = checkIfEveningPass(eveningPass);</a:t>
            </a:r>
          </a:p>
          <a:p>
            <a:r>
              <a:rPr lang="en-US" dirty="0" smtClean="0"/>
              <a:t>System.out.println(result</a:t>
            </a:r>
            <a:r>
              <a:rPr lang="en-US" dirty="0"/>
              <a:t>);</a:t>
            </a:r>
          </a:p>
          <a:p>
            <a:r>
              <a:rPr lang="en-US" sz="1000" dirty="0"/>
              <a:t>		</a:t>
            </a:r>
          </a:p>
          <a:p>
            <a:r>
              <a:rPr lang="en-US" dirty="0" smtClean="0"/>
              <a:t>result </a:t>
            </a:r>
            <a:r>
              <a:rPr lang="en-US" dirty="0"/>
              <a:t>= checkPassValidity(passValidity);</a:t>
            </a:r>
          </a:p>
          <a:p>
            <a:r>
              <a:rPr lang="en-US" dirty="0" smtClean="0"/>
              <a:t>System.out.println(result</a:t>
            </a:r>
            <a:r>
              <a:rPr lang="en-US" dirty="0"/>
              <a:t>);</a:t>
            </a:r>
          </a:p>
        </p:txBody>
      </p:sp>
      <p:sp>
        <p:nvSpPr>
          <p:cNvPr id="13" name="Rectangle 12"/>
          <p:cNvSpPr/>
          <p:nvPr/>
        </p:nvSpPr>
        <p:spPr>
          <a:xfrm>
            <a:off x="731520" y="3657600"/>
            <a:ext cx="8229600" cy="2585323"/>
          </a:xfrm>
          <a:prstGeom prst="rect">
            <a:avLst/>
          </a:prstGeom>
        </p:spPr>
        <p:txBody>
          <a:bodyPr wrap="square">
            <a:spAutoFit/>
          </a:bodyPr>
          <a:lstStyle/>
          <a:p>
            <a:r>
              <a:rPr lang="en-US" dirty="0"/>
              <a:t>public static String checkIfEveningPass(boolean eveningPass){		</a:t>
            </a:r>
            <a:endParaRPr lang="en-US" dirty="0" smtClean="0"/>
          </a:p>
          <a:p>
            <a:r>
              <a:rPr lang="en-US" dirty="0"/>
              <a:t> </a:t>
            </a:r>
            <a:r>
              <a:rPr lang="en-US" dirty="0" smtClean="0"/>
              <a:t>                String </a:t>
            </a:r>
            <a:r>
              <a:rPr lang="en-US" dirty="0"/>
              <a:t>message;</a:t>
            </a:r>
          </a:p>
          <a:p>
            <a:r>
              <a:rPr lang="en-US" dirty="0"/>
              <a:t>	</a:t>
            </a:r>
            <a:r>
              <a:rPr lang="en-US" dirty="0" smtClean="0"/>
              <a:t>if(eveningPass</a:t>
            </a:r>
            <a:r>
              <a:rPr lang="en-US" dirty="0"/>
              <a:t>){</a:t>
            </a:r>
          </a:p>
          <a:p>
            <a:r>
              <a:rPr lang="en-US" dirty="0"/>
              <a:t>		</a:t>
            </a:r>
            <a:r>
              <a:rPr lang="en-US" dirty="0" smtClean="0"/>
              <a:t>message </a:t>
            </a:r>
            <a:r>
              <a:rPr lang="en-US" dirty="0"/>
              <a:t>= "Use of an evening pass incurs an additional charge.";	</a:t>
            </a:r>
          </a:p>
          <a:p>
            <a:r>
              <a:rPr lang="en-US" dirty="0"/>
              <a:t>	</a:t>
            </a:r>
            <a:r>
              <a:rPr lang="en-US" dirty="0" smtClean="0"/>
              <a:t>}</a:t>
            </a:r>
            <a:r>
              <a:rPr lang="en-US" dirty="0"/>
              <a:t>else{</a:t>
            </a:r>
          </a:p>
          <a:p>
            <a:r>
              <a:rPr lang="en-US" dirty="0"/>
              <a:t>		</a:t>
            </a:r>
            <a:r>
              <a:rPr lang="en-US" dirty="0" smtClean="0"/>
              <a:t>message </a:t>
            </a:r>
            <a:r>
              <a:rPr lang="en-US" dirty="0"/>
              <a:t>= "No additional charge for use of a regular pass.";</a:t>
            </a:r>
          </a:p>
          <a:p>
            <a:r>
              <a:rPr lang="en-US" dirty="0"/>
              <a:t>	</a:t>
            </a:r>
            <a:r>
              <a:rPr lang="en-US" dirty="0" smtClean="0"/>
              <a:t>}</a:t>
            </a:r>
            <a:r>
              <a:rPr lang="en-US" dirty="0"/>
              <a:t>	</a:t>
            </a:r>
          </a:p>
          <a:p>
            <a:r>
              <a:rPr lang="en-US" dirty="0"/>
              <a:t>	</a:t>
            </a:r>
            <a:r>
              <a:rPr lang="en-US" dirty="0" smtClean="0"/>
              <a:t>return </a:t>
            </a:r>
            <a:r>
              <a:rPr lang="en-US" dirty="0"/>
              <a:t>message;</a:t>
            </a:r>
          </a:p>
          <a:p>
            <a:r>
              <a:rPr lang="en-US" dirty="0" smtClean="0"/>
              <a:t>}</a:t>
            </a: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107</a:t>
            </a:r>
          </a:p>
        </p:txBody>
      </p:sp>
    </p:spTree>
    <p:extLst>
      <p:ext uri="{BB962C8B-B14F-4D97-AF65-F5344CB8AC3E}">
        <p14:creationId xmlns:p14="http://schemas.microsoft.com/office/powerpoint/2010/main" val="20620704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Methods: Solution (2 of 2)</a:t>
            </a:r>
            <a:endParaRPr lang="en-US" dirty="0"/>
          </a:p>
        </p:txBody>
      </p:sp>
      <p:sp>
        <p:nvSpPr>
          <p:cNvPr id="17" name="Content Placeholder 4"/>
          <p:cNvSpPr>
            <a:spLocks noGrp="1"/>
          </p:cNvSpPr>
          <p:nvPr>
            <p:ph idx="1"/>
          </p:nvPr>
        </p:nvSpPr>
        <p:spPr>
          <a:xfrm>
            <a:off x="457200" y="1214422"/>
            <a:ext cx="8318500" cy="801830"/>
          </a:xfrm>
        </p:spPr>
        <p:txBody>
          <a:bodyPr>
            <a:normAutofit/>
          </a:bodyPr>
          <a:lstStyle/>
          <a:p>
            <a:pPr lvl="0">
              <a:defRPr/>
            </a:pPr>
            <a:r>
              <a:rPr lang="en-US" sz="2100" noProof="0" dirty="0" smtClean="0"/>
              <a:t>Your Java methods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457200" y="1828800"/>
            <a:ext cx="3966279" cy="369332"/>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3" name="Rectangle 2"/>
          <p:cNvSpPr/>
          <p:nvPr/>
        </p:nvSpPr>
        <p:spPr>
          <a:xfrm>
            <a:off x="457200" y="2377440"/>
            <a:ext cx="8229600" cy="2031325"/>
          </a:xfrm>
          <a:prstGeom prst="rect">
            <a:avLst/>
          </a:prstGeom>
        </p:spPr>
        <p:txBody>
          <a:bodyPr>
            <a:spAutoFit/>
          </a:bodyPr>
          <a:lstStyle/>
          <a:p>
            <a:r>
              <a:rPr lang="en-US" dirty="0"/>
              <a:t>public static String checkPassValidity(short passValidity){		</a:t>
            </a:r>
          </a:p>
          <a:p>
            <a:r>
              <a:rPr lang="en-US" dirty="0"/>
              <a:t>	</a:t>
            </a:r>
            <a:r>
              <a:rPr lang="en-US" dirty="0" smtClean="0"/>
              <a:t>switch(passValidity){</a:t>
            </a:r>
            <a:endParaRPr lang="en-US" dirty="0"/>
          </a:p>
          <a:p>
            <a:r>
              <a:rPr lang="en-US" dirty="0"/>
              <a:t>	</a:t>
            </a:r>
            <a:r>
              <a:rPr lang="en-US" dirty="0" smtClean="0"/>
              <a:t>    case </a:t>
            </a:r>
            <a:r>
              <a:rPr lang="en-US" dirty="0"/>
              <a:t>1: return "No discount on 1 day pass.";	</a:t>
            </a:r>
          </a:p>
          <a:p>
            <a:r>
              <a:rPr lang="en-US" dirty="0"/>
              <a:t>	</a:t>
            </a:r>
            <a:r>
              <a:rPr lang="en-US" dirty="0" smtClean="0"/>
              <a:t>    case </a:t>
            </a:r>
            <a:r>
              <a:rPr lang="en-US" dirty="0"/>
              <a:t>3: return "3 day pass offers 15% discount</a:t>
            </a:r>
            <a:r>
              <a:rPr lang="en-US" dirty="0" smtClean="0"/>
              <a:t>.";</a:t>
            </a:r>
            <a:endParaRPr lang="en-US" dirty="0"/>
          </a:p>
          <a:p>
            <a:r>
              <a:rPr lang="en-US" dirty="0"/>
              <a:t>	</a:t>
            </a:r>
            <a:r>
              <a:rPr lang="en-US" dirty="0" smtClean="0"/>
              <a:t>    case </a:t>
            </a:r>
            <a:r>
              <a:rPr lang="en-US" dirty="0"/>
              <a:t>5: return "5 day pass offers 25% discount.";	</a:t>
            </a:r>
          </a:p>
          <a:p>
            <a:r>
              <a:rPr lang="en-US" dirty="0"/>
              <a:t>	</a:t>
            </a:r>
            <a:r>
              <a:rPr lang="en-US" dirty="0" smtClean="0"/>
              <a:t>    default</a:t>
            </a:r>
            <a:r>
              <a:rPr lang="en-US" dirty="0"/>
              <a:t>: return "Please choose only 1, 3 or 5 days for valid pass duration</a:t>
            </a:r>
            <a:r>
              <a:rPr lang="en-US" dirty="0" smtClean="0"/>
              <a:t>.";</a:t>
            </a:r>
            <a:endParaRPr lang="en-US" dirty="0"/>
          </a:p>
          <a:p>
            <a:r>
              <a:rPr lang="en-US" dirty="0"/>
              <a:t>	</a:t>
            </a:r>
            <a:r>
              <a:rPr lang="en-US" dirty="0" smtClean="0"/>
              <a:t>}</a:t>
            </a: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108</a:t>
            </a:r>
          </a:p>
        </p:txBody>
      </p:sp>
    </p:spTree>
    <p:extLst>
      <p:ext uri="{BB962C8B-B14F-4D97-AF65-F5344CB8AC3E}">
        <p14:creationId xmlns:p14="http://schemas.microsoft.com/office/powerpoint/2010/main" val="4597887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lvl="1">
              <a:defRPr/>
            </a:pPr>
            <a:r>
              <a:rPr lang="en-US" dirty="0" smtClean="0"/>
              <a:t>Name</a:t>
            </a:r>
          </a:p>
          <a:p>
            <a:pPr lvl="1">
              <a:defRPr/>
            </a:pPr>
            <a:r>
              <a:rPr lang="en-US" dirty="0" smtClean="0"/>
              <a:t>Method body</a:t>
            </a:r>
          </a:p>
          <a:p>
            <a:pPr lvl="1">
              <a:defRPr/>
            </a:pPr>
            <a:r>
              <a:rPr lang="en-US" dirty="0" smtClean="0"/>
              <a:t>Parameter list</a:t>
            </a:r>
          </a:p>
          <a:p>
            <a:pPr lvl="1">
              <a:defRPr/>
            </a:pPr>
            <a:r>
              <a:rPr lang="en-US" dirty="0" smtClean="0"/>
              <a:t>Return type</a:t>
            </a:r>
          </a:p>
          <a:p>
            <a:pPr lvl="1">
              <a:defRPr/>
            </a:pPr>
            <a:r>
              <a:rPr lang="en-US" dirty="0" smtClean="0"/>
              <a:t>Modifiers</a:t>
            </a:r>
          </a:p>
          <a:p>
            <a:pPr lvl="1">
              <a:defRPr/>
            </a:pPr>
            <a:r>
              <a:rPr lang="en-US" dirty="0" smtClean="0"/>
              <a:t>Exception list</a:t>
            </a:r>
          </a:p>
        </p:txBody>
      </p:sp>
      <p:pic>
        <p:nvPicPr>
          <p:cNvPr id="10" name="Picture Placeholder 9" descr="ADF_Java_M6_PD_g026.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b="1" dirty="0" smtClean="0">
                <a:solidFill>
                  <a:schemeClr val="bg1"/>
                </a:solidFill>
              </a:rPr>
              <a:t>Procedural Language Features</a:t>
            </a:r>
            <a:br>
              <a:rPr lang="en-US" b="1" dirty="0" smtClean="0">
                <a:solidFill>
                  <a:schemeClr val="bg1"/>
                </a:solidFill>
              </a:rPr>
            </a:br>
            <a:r>
              <a:rPr lang="en-US" b="1" dirty="0" smtClean="0">
                <a:solidFill>
                  <a:schemeClr val="bg1"/>
                </a:solidFill>
              </a:rPr>
              <a:t>Methods: Components</a:t>
            </a:r>
            <a:endParaRPr lang="en-US" b="1"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109</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5"/>
          <p:cNvSpPr>
            <a:spLocks noGrp="1"/>
          </p:cNvSpPr>
          <p:nvPr>
            <p:ph type="title"/>
          </p:nvPr>
        </p:nvSpPr>
        <p:spPr/>
        <p:txBody>
          <a:bodyPr/>
          <a:lstStyle/>
          <a:p>
            <a:pPr eaLnBrk="1" hangingPunct="1"/>
            <a:r>
              <a:rPr lang="en-US" dirty="0" smtClean="0">
                <a:latin typeface="Arial" charset="0"/>
                <a:cs typeface="Arial" charset="0"/>
              </a:rPr>
              <a:t>Activity 1: Evening Pass Fare (Basic)</a:t>
            </a:r>
          </a:p>
        </p:txBody>
      </p:sp>
      <p:sp>
        <p:nvSpPr>
          <p:cNvPr id="97282" name="Content Placeholder 4"/>
          <p:cNvSpPr>
            <a:spLocks noGrp="1"/>
          </p:cNvSpPr>
          <p:nvPr>
            <p:ph idx="1"/>
          </p:nvPr>
        </p:nvSpPr>
        <p:spPr>
          <a:xfrm>
            <a:off x="457200" y="1214438"/>
            <a:ext cx="8001000" cy="4525962"/>
          </a:xfrm>
        </p:spPr>
        <p:txBody>
          <a:bodyPr>
            <a:normAutofit/>
          </a:bodyPr>
          <a:lstStyle/>
          <a:p>
            <a:pPr marL="0" indent="0" eaLnBrk="1" hangingPunct="1">
              <a:buFont typeface="Arial" charset="0"/>
              <a:buNone/>
              <a:defRPr/>
            </a:pPr>
            <a:r>
              <a:rPr lang="en-US" b="1" dirty="0" smtClean="0">
                <a:latin typeface="Arial" charset="0"/>
                <a:cs typeface="Arial" charset="0"/>
              </a:rPr>
              <a:t>Objective: </a:t>
            </a:r>
          </a:p>
          <a:p>
            <a:pPr marL="0" indent="0" eaLnBrk="1" hangingPunct="1">
              <a:buFont typeface="Arial" charset="0"/>
              <a:buNone/>
              <a:defRPr/>
            </a:pPr>
            <a:r>
              <a:rPr lang="en-US" sz="2000" dirty="0" smtClean="0"/>
              <a:t>Extend the  Java Methods Try It code modifying the Evening Pass method to calculate and display the Total Fare for an Evening Travel Pass.</a:t>
            </a:r>
          </a:p>
          <a:p>
            <a:pPr marL="0" indent="0" eaLnBrk="1" hangingPunct="1">
              <a:buFont typeface="Arial" charset="0"/>
              <a:buNone/>
              <a:defRPr/>
            </a:pPr>
            <a:endParaRPr lang="en-US" b="1" dirty="0" smtClean="0">
              <a:latin typeface="Arial" charset="0"/>
              <a:cs typeface="Arial" charset="0"/>
            </a:endParaRPr>
          </a:p>
          <a:p>
            <a:pPr marL="0" indent="0" eaLnBrk="1" hangingPunct="1">
              <a:buFont typeface="Arial" charset="0"/>
              <a:buNone/>
              <a:defRPr/>
            </a:pPr>
            <a:r>
              <a:rPr lang="en-US" b="1" dirty="0" smtClean="0">
                <a:latin typeface="Arial" charset="0"/>
                <a:cs typeface="Arial" charset="0"/>
              </a:rPr>
              <a:t>Instructions: </a:t>
            </a:r>
          </a:p>
          <a:p>
            <a:pPr lvl="0"/>
            <a:r>
              <a:rPr lang="en-US" sz="2000" dirty="0"/>
              <a:t>Navigate to the Module </a:t>
            </a:r>
            <a:r>
              <a:rPr lang="en-US" sz="2000" dirty="0" smtClean="0"/>
              <a:t>6, </a:t>
            </a:r>
            <a:r>
              <a:rPr lang="en-US" sz="2000" dirty="0"/>
              <a:t>Activity 1 </a:t>
            </a:r>
            <a:r>
              <a:rPr lang="en-US" sz="2000" dirty="0" smtClean="0"/>
              <a:t>(Basic) page </a:t>
            </a:r>
            <a:r>
              <a:rPr lang="en-US" sz="2000" dirty="0"/>
              <a:t>on the course web site.</a:t>
            </a:r>
          </a:p>
          <a:p>
            <a:pPr lvl="0"/>
            <a:r>
              <a:rPr lang="en-US" sz="2000" dirty="0" smtClean="0"/>
              <a:t>Follow </a:t>
            </a:r>
            <a:r>
              <a:rPr lang="en-US" sz="2000" dirty="0"/>
              <a:t>the instructions provided on the web page to </a:t>
            </a:r>
            <a:r>
              <a:rPr lang="en-US" sz="2000" dirty="0" smtClean="0"/>
              <a:t>complete </a:t>
            </a:r>
            <a:r>
              <a:rPr lang="en-US" sz="2000" dirty="0"/>
              <a:t>the activity</a:t>
            </a:r>
            <a:r>
              <a:rPr lang="en-US" sz="2000" dirty="0" smtClean="0"/>
              <a:t>.</a:t>
            </a:r>
          </a:p>
          <a:p>
            <a:pPr lvl="0"/>
            <a:r>
              <a:rPr lang="en-US" sz="2000" dirty="0" smtClean="0"/>
              <a:t>Select this activity </a:t>
            </a:r>
            <a:r>
              <a:rPr lang="en-US" sz="2000" u="sng" dirty="0" smtClean="0"/>
              <a:t>or</a:t>
            </a:r>
            <a:r>
              <a:rPr lang="en-US" sz="2000" dirty="0" smtClean="0"/>
              <a:t> the </a:t>
            </a:r>
            <a:r>
              <a:rPr lang="en-US" sz="2000" b="1" dirty="0" smtClean="0"/>
              <a:t>Pass Discount Fare </a:t>
            </a:r>
            <a:r>
              <a:rPr lang="en-US" sz="2000" dirty="0" smtClean="0"/>
              <a:t>activity.</a:t>
            </a:r>
          </a:p>
          <a:p>
            <a:pPr lvl="0"/>
            <a:endParaRPr lang="en-US" sz="2000" dirty="0"/>
          </a:p>
          <a:p>
            <a:pPr marL="0" indent="0" eaLnBrk="1" hangingPunct="1">
              <a:buFont typeface="Arial" charset="0"/>
              <a:buNone/>
              <a:defRPr/>
            </a:pPr>
            <a:endParaRPr lang="en-US" dirty="0" smtClean="0">
              <a:latin typeface="Arial" charset="0"/>
              <a:cs typeface="Arial"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110</a:t>
            </a:r>
          </a:p>
        </p:txBody>
      </p:sp>
    </p:spTree>
    <p:extLst>
      <p:ext uri="{BB962C8B-B14F-4D97-AF65-F5344CB8AC3E}">
        <p14:creationId xmlns:p14="http://schemas.microsoft.com/office/powerpoint/2010/main" val="11786002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l="11363" r="11363"/>
          <a:stretch>
            <a:fillRect/>
          </a:stretch>
        </p:blipFill>
        <p:spPr/>
      </p:pic>
      <p:sp>
        <p:nvSpPr>
          <p:cNvPr id="4" name="Title 3"/>
          <p:cNvSpPr>
            <a:spLocks noGrp="1"/>
          </p:cNvSpPr>
          <p:nvPr>
            <p:ph type="title"/>
          </p:nvPr>
        </p:nvSpPr>
        <p:spPr/>
        <p:txBody>
          <a:bodyPr>
            <a:normAutofit/>
          </a:bodyPr>
          <a:lstStyle/>
          <a:p>
            <a:r>
              <a:rPr lang="en-US" dirty="0" smtClean="0"/>
              <a:t>Java Classes and Objects:</a:t>
            </a:r>
            <a:br>
              <a:rPr lang="en-US" dirty="0" smtClean="0"/>
            </a:br>
            <a:r>
              <a:rPr lang="en-US" dirty="0" smtClean="0"/>
              <a:t>Class Overview</a:t>
            </a:r>
            <a:endParaRPr lang="en-US" dirty="0"/>
          </a:p>
        </p:txBody>
      </p:sp>
      <p:sp>
        <p:nvSpPr>
          <p:cNvPr id="8" name="TextBox 7"/>
          <p:cNvSpPr txBox="1"/>
          <p:nvPr/>
        </p:nvSpPr>
        <p:spPr>
          <a:xfrm>
            <a:off x="3352800" y="2344615"/>
            <a:ext cx="914400" cy="914400"/>
          </a:xfrm>
          <a:prstGeom prst="rect">
            <a:avLst/>
          </a:prstGeom>
        </p:spPr>
        <p:txBody>
          <a:bodyPr vert="horz" wrap="non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Content Placeholder 13"/>
          <p:cNvSpPr txBox="1">
            <a:spLocks/>
          </p:cNvSpPr>
          <p:nvPr/>
        </p:nvSpPr>
        <p:spPr>
          <a:xfrm>
            <a:off x="457200" y="1371600"/>
            <a:ext cx="5848350" cy="2238925"/>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A </a:t>
            </a:r>
            <a:r>
              <a:rPr lang="en-US" sz="2800" b="1" dirty="0" smtClean="0"/>
              <a:t>class</a:t>
            </a:r>
            <a:r>
              <a:rPr lang="en-US" sz="2800" dirty="0" smtClean="0"/>
              <a:t> is like a blueprint.</a:t>
            </a:r>
          </a:p>
          <a:p>
            <a:endParaRPr lang="en-US" sz="2800" dirty="0"/>
          </a:p>
          <a:p>
            <a:r>
              <a:rPr lang="en-US" sz="2800" b="1" dirty="0" smtClean="0"/>
              <a:t>Objects</a:t>
            </a:r>
            <a:r>
              <a:rPr lang="en-US" sz="2800" dirty="0" smtClean="0"/>
              <a:t> are like the things made from the blueprint.</a:t>
            </a:r>
          </a:p>
          <a:p>
            <a:endParaRPr lang="en-US" sz="2800" dirty="0"/>
          </a:p>
        </p:txBody>
      </p:sp>
      <p:graphicFrame>
        <p:nvGraphicFramePr>
          <p:cNvPr id="9" name="Content Placeholder 9"/>
          <p:cNvGraphicFramePr>
            <a:graphicFrameLocks/>
          </p:cNvGraphicFramePr>
          <p:nvPr>
            <p:extLst>
              <p:ext uri="{D42A27DB-BD31-4B8C-83A1-F6EECF244321}">
                <p14:modId xmlns:p14="http://schemas.microsoft.com/office/powerpoint/2010/main" val="4086703297"/>
              </p:ext>
            </p:extLst>
          </p:nvPr>
        </p:nvGraphicFramePr>
        <p:xfrm>
          <a:off x="457200" y="4167188"/>
          <a:ext cx="5597526" cy="1112520"/>
        </p:xfrm>
        <a:graphic>
          <a:graphicData uri="http://schemas.openxmlformats.org/drawingml/2006/table">
            <a:tbl>
              <a:tblPr firstRow="1" bandRow="1">
                <a:tableStyleId>{5C22544A-7EE6-4342-B048-85BDC9FD1C3A}</a:tableStyleId>
              </a:tblPr>
              <a:tblGrid>
                <a:gridCol w="2798763"/>
                <a:gridCol w="2798763"/>
              </a:tblGrid>
              <a:tr h="370840">
                <a:tc>
                  <a:txBody>
                    <a:bodyPr/>
                    <a:lstStyle/>
                    <a:p>
                      <a:pPr algn="ctr"/>
                      <a:r>
                        <a:rPr lang="en-US" dirty="0" smtClean="0"/>
                        <a:t>Real World</a:t>
                      </a:r>
                      <a:endParaRPr lang="en-US" dirty="0"/>
                    </a:p>
                  </a:txBody>
                  <a:tcPr/>
                </a:tc>
                <a:tc>
                  <a:txBody>
                    <a:bodyPr/>
                    <a:lstStyle/>
                    <a:p>
                      <a:pPr algn="ctr"/>
                      <a:r>
                        <a:rPr lang="en-US" dirty="0" smtClean="0"/>
                        <a:t>OOP</a:t>
                      </a:r>
                      <a:endParaRPr lang="en-US" dirty="0"/>
                    </a:p>
                  </a:txBody>
                  <a:tcPr/>
                </a:tc>
              </a:tr>
              <a:tr h="370840">
                <a:tc>
                  <a:txBody>
                    <a:bodyPr/>
                    <a:lstStyle/>
                    <a:p>
                      <a:r>
                        <a:rPr lang="en-US" dirty="0" smtClean="0"/>
                        <a:t>Blueprint</a:t>
                      </a:r>
                      <a:endParaRPr lang="en-US" dirty="0"/>
                    </a:p>
                  </a:txBody>
                  <a:tcPr/>
                </a:tc>
                <a:tc>
                  <a:txBody>
                    <a:bodyPr/>
                    <a:lstStyle/>
                    <a:p>
                      <a:r>
                        <a:rPr lang="en-US" dirty="0" smtClean="0"/>
                        <a:t>Class</a:t>
                      </a:r>
                      <a:endParaRPr lang="en-US" dirty="0"/>
                    </a:p>
                  </a:txBody>
                  <a:tcPr/>
                </a:tc>
              </a:tr>
              <a:tr h="370840">
                <a:tc>
                  <a:txBody>
                    <a:bodyPr/>
                    <a:lstStyle/>
                    <a:p>
                      <a:r>
                        <a:rPr lang="en-US" dirty="0" smtClean="0"/>
                        <a:t>Things</a:t>
                      </a:r>
                      <a:r>
                        <a:rPr lang="en-US" baseline="0" dirty="0" smtClean="0"/>
                        <a:t> </a:t>
                      </a:r>
                      <a:r>
                        <a:rPr lang="en-US" dirty="0" smtClean="0"/>
                        <a:t>defined</a:t>
                      </a:r>
                      <a:r>
                        <a:rPr lang="en-US" baseline="0" dirty="0" smtClean="0"/>
                        <a:t> by </a:t>
                      </a:r>
                      <a:r>
                        <a:rPr lang="en-US" dirty="0" smtClean="0"/>
                        <a:t>blueprint</a:t>
                      </a:r>
                      <a:endParaRPr lang="en-US" dirty="0"/>
                    </a:p>
                  </a:txBody>
                  <a:tcPr/>
                </a:tc>
                <a:tc>
                  <a:txBody>
                    <a:bodyPr/>
                    <a:lstStyle/>
                    <a:p>
                      <a:r>
                        <a:rPr lang="en-US" dirty="0" smtClean="0"/>
                        <a:t>Objects defined by class</a:t>
                      </a:r>
                      <a:endParaRPr lang="en-US" dirty="0"/>
                    </a:p>
                  </a:txBody>
                  <a:tcPr/>
                </a:tc>
              </a:tr>
            </a:tbl>
          </a:graphicData>
        </a:graphic>
      </p:graphicFrame>
      <p:sp>
        <p:nvSpPr>
          <p:cNvPr id="6" name="TextBox 5"/>
          <p:cNvSpPr txBox="1"/>
          <p:nvPr/>
        </p:nvSpPr>
        <p:spPr>
          <a:xfrm>
            <a:off x="4953000" y="1606152"/>
            <a:ext cx="3505200" cy="603648"/>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12</a:t>
            </a:r>
          </a:p>
        </p:txBody>
      </p:sp>
    </p:spTree>
    <p:extLst>
      <p:ext uri="{BB962C8B-B14F-4D97-AF65-F5344CB8AC3E}">
        <p14:creationId xmlns:p14="http://schemas.microsoft.com/office/powerpoint/2010/main" val="41081101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5"/>
          <p:cNvSpPr>
            <a:spLocks noGrp="1"/>
          </p:cNvSpPr>
          <p:nvPr>
            <p:ph type="title"/>
          </p:nvPr>
        </p:nvSpPr>
        <p:spPr/>
        <p:txBody>
          <a:bodyPr/>
          <a:lstStyle/>
          <a:p>
            <a:pPr eaLnBrk="1" hangingPunct="1"/>
            <a:r>
              <a:rPr lang="en-US" dirty="0" smtClean="0">
                <a:latin typeface="Arial" charset="0"/>
                <a:cs typeface="Arial" charset="0"/>
              </a:rPr>
              <a:t>Activity 2: Pass Discount Fare (Advanced)</a:t>
            </a:r>
          </a:p>
        </p:txBody>
      </p:sp>
      <p:sp>
        <p:nvSpPr>
          <p:cNvPr id="97282" name="Content Placeholder 4"/>
          <p:cNvSpPr>
            <a:spLocks noGrp="1"/>
          </p:cNvSpPr>
          <p:nvPr>
            <p:ph idx="1"/>
          </p:nvPr>
        </p:nvSpPr>
        <p:spPr>
          <a:xfrm>
            <a:off x="457200" y="1214438"/>
            <a:ext cx="7882759" cy="4919662"/>
          </a:xfrm>
        </p:spPr>
        <p:txBody>
          <a:bodyPr/>
          <a:lstStyle/>
          <a:p>
            <a:pPr marL="0" indent="0" eaLnBrk="1" hangingPunct="1">
              <a:buFont typeface="Arial" charset="0"/>
              <a:buNone/>
              <a:defRPr/>
            </a:pPr>
            <a:r>
              <a:rPr lang="en-US" b="1" dirty="0" smtClean="0">
                <a:latin typeface="Arial" charset="0"/>
                <a:cs typeface="Arial" charset="0"/>
              </a:rPr>
              <a:t>Objective: </a:t>
            </a:r>
          </a:p>
          <a:p>
            <a:pPr>
              <a:defRPr/>
            </a:pPr>
            <a:r>
              <a:rPr lang="en-US" sz="2000" dirty="0"/>
              <a:t>Extend the  Java Methods Try It code modifying the Evening Pass method to calculate and display the Total Fare for an Evening Travel </a:t>
            </a:r>
            <a:r>
              <a:rPr lang="en-US" sz="2000" dirty="0" smtClean="0"/>
              <a:t>Pass </a:t>
            </a:r>
            <a:r>
              <a:rPr lang="en-US" sz="2000" b="1" dirty="0" smtClean="0"/>
              <a:t>and modifying </a:t>
            </a:r>
            <a:r>
              <a:rPr lang="en-US" sz="2000" b="1" dirty="0"/>
              <a:t>the </a:t>
            </a:r>
            <a:r>
              <a:rPr lang="en-US" sz="2000" b="1" dirty="0" smtClean="0"/>
              <a:t>pass duration method </a:t>
            </a:r>
            <a:r>
              <a:rPr lang="en-US" sz="2000" b="1" dirty="0"/>
              <a:t>to calculate and display the Total Fare for </a:t>
            </a:r>
            <a:r>
              <a:rPr lang="en-US" sz="2000" b="1" dirty="0" smtClean="0"/>
              <a:t>three and five day discount travel passes</a:t>
            </a:r>
            <a:r>
              <a:rPr lang="en-US" sz="2000" dirty="0" smtClean="0"/>
              <a:t>.</a:t>
            </a:r>
            <a:endParaRPr lang="en-US" sz="2000" dirty="0"/>
          </a:p>
          <a:p>
            <a:pPr marL="0" indent="0" eaLnBrk="1" hangingPunct="1">
              <a:buFont typeface="Arial" charset="0"/>
              <a:buNone/>
              <a:defRPr/>
            </a:pPr>
            <a:endParaRPr lang="en-US" b="1" dirty="0" smtClean="0">
              <a:latin typeface="Arial" charset="0"/>
              <a:cs typeface="Arial" charset="0"/>
            </a:endParaRPr>
          </a:p>
          <a:p>
            <a:pPr marL="0" indent="0" eaLnBrk="1" hangingPunct="1">
              <a:buFont typeface="Arial" charset="0"/>
              <a:buNone/>
              <a:defRPr/>
            </a:pPr>
            <a:r>
              <a:rPr lang="en-US" b="1" dirty="0" smtClean="0">
                <a:latin typeface="Arial" charset="0"/>
                <a:cs typeface="Arial" charset="0"/>
              </a:rPr>
              <a:t>Instructions: </a:t>
            </a:r>
          </a:p>
          <a:p>
            <a:pPr marL="0" lvl="1" indent="0">
              <a:buNone/>
            </a:pPr>
            <a:r>
              <a:rPr lang="en-US" sz="2000" dirty="0" smtClean="0"/>
              <a:t>Navigate </a:t>
            </a:r>
            <a:r>
              <a:rPr lang="en-US" sz="2000" dirty="0"/>
              <a:t>to the Module </a:t>
            </a:r>
            <a:r>
              <a:rPr lang="en-US" sz="2000" dirty="0" smtClean="0"/>
              <a:t>6, </a:t>
            </a:r>
            <a:r>
              <a:rPr lang="en-US" sz="2000" dirty="0"/>
              <a:t>Activity </a:t>
            </a:r>
            <a:r>
              <a:rPr lang="en-US" sz="2000" dirty="0" smtClean="0"/>
              <a:t>2 (Advanced) page </a:t>
            </a:r>
            <a:r>
              <a:rPr lang="en-US" sz="2000" dirty="0"/>
              <a:t>on the course web site.</a:t>
            </a:r>
          </a:p>
          <a:p>
            <a:pPr lvl="0"/>
            <a:r>
              <a:rPr lang="en-US" sz="2000" dirty="0" smtClean="0"/>
              <a:t>Follow </a:t>
            </a:r>
            <a:r>
              <a:rPr lang="en-US" sz="2000" dirty="0"/>
              <a:t>the instructions provided on the web page to </a:t>
            </a:r>
            <a:r>
              <a:rPr lang="en-US" sz="2000" dirty="0" smtClean="0"/>
              <a:t>complete </a:t>
            </a:r>
            <a:r>
              <a:rPr lang="en-US" sz="2000" dirty="0"/>
              <a:t>the activity</a:t>
            </a:r>
            <a:r>
              <a:rPr lang="en-US" sz="2000" dirty="0" smtClean="0"/>
              <a:t>.</a:t>
            </a:r>
          </a:p>
          <a:p>
            <a:pPr lvl="0"/>
            <a:r>
              <a:rPr lang="en-US" sz="2000" dirty="0"/>
              <a:t>Select this </a:t>
            </a:r>
            <a:r>
              <a:rPr lang="en-US" sz="2000" dirty="0" smtClean="0"/>
              <a:t>activity </a:t>
            </a:r>
            <a:r>
              <a:rPr lang="en-US" sz="2000" u="sng" dirty="0" smtClean="0"/>
              <a:t>or</a:t>
            </a:r>
            <a:r>
              <a:rPr lang="en-US" sz="2000" dirty="0" smtClean="0"/>
              <a:t> the </a:t>
            </a:r>
            <a:r>
              <a:rPr lang="en-US" sz="2000" b="1" dirty="0" smtClean="0"/>
              <a:t>Evening Pass Fare </a:t>
            </a:r>
            <a:r>
              <a:rPr lang="en-US" sz="2000" dirty="0" smtClean="0"/>
              <a:t>activity.</a:t>
            </a:r>
            <a:endParaRPr lang="en-US" sz="2000" dirty="0"/>
          </a:p>
          <a:p>
            <a:pPr lvl="0"/>
            <a:endParaRPr lang="en-US" sz="2000" dirty="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111</a:t>
            </a:r>
          </a:p>
        </p:txBody>
      </p:sp>
    </p:spTree>
    <p:extLst>
      <p:ext uri="{BB962C8B-B14F-4D97-AF65-F5344CB8AC3E}">
        <p14:creationId xmlns:p14="http://schemas.microsoft.com/office/powerpoint/2010/main" val="3266162172"/>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Summary</a:t>
            </a:r>
            <a:endParaRPr lang="en-US" sz="2800" dirty="0"/>
          </a:p>
        </p:txBody>
      </p:sp>
      <p:sp>
        <p:nvSpPr>
          <p:cNvPr id="4" name="Content Placeholder 3"/>
          <p:cNvSpPr>
            <a:spLocks noGrp="1"/>
          </p:cNvSpPr>
          <p:nvPr>
            <p:ph idx="1"/>
          </p:nvPr>
        </p:nvSpPr>
        <p:spPr/>
        <p:txBody>
          <a:bodyPr>
            <a:normAutofit/>
          </a:bodyPr>
          <a:lstStyle/>
          <a:p>
            <a:pPr lvl="0"/>
            <a:r>
              <a:rPr lang="en-US" dirty="0" smtClean="0"/>
              <a:t>The key content points from this module are:</a:t>
            </a:r>
          </a:p>
          <a:p>
            <a:pPr lvl="1"/>
            <a:r>
              <a:rPr lang="en-US" dirty="0" smtClean="0"/>
              <a:t>Java Key Principles</a:t>
            </a:r>
          </a:p>
          <a:p>
            <a:pPr lvl="1"/>
            <a:r>
              <a:rPr lang="en-US" dirty="0" smtClean="0"/>
              <a:t>Java Classes and Objects</a:t>
            </a:r>
          </a:p>
          <a:p>
            <a:pPr lvl="1"/>
            <a:r>
              <a:rPr lang="en-US" dirty="0" smtClean="0"/>
              <a:t>Procedural Language Features</a:t>
            </a:r>
          </a:p>
          <a:p>
            <a:pPr lvl="2"/>
            <a:r>
              <a:rPr lang="en-US" dirty="0" smtClean="0"/>
              <a:t>Key Words</a:t>
            </a:r>
          </a:p>
          <a:p>
            <a:pPr lvl="2"/>
            <a:r>
              <a:rPr lang="en-US" dirty="0" smtClean="0"/>
              <a:t>Variables</a:t>
            </a:r>
          </a:p>
          <a:p>
            <a:pPr lvl="2"/>
            <a:r>
              <a:rPr lang="en-US" dirty="0" smtClean="0"/>
              <a:t>Operators</a:t>
            </a:r>
          </a:p>
          <a:p>
            <a:pPr lvl="2"/>
            <a:r>
              <a:rPr lang="en-US" dirty="0" smtClean="0"/>
              <a:t>Flow Control</a:t>
            </a:r>
          </a:p>
          <a:p>
            <a:pPr lvl="2"/>
            <a:r>
              <a:rPr lang="en-US" dirty="0" smtClean="0"/>
              <a:t>Arrays</a:t>
            </a:r>
          </a:p>
          <a:p>
            <a:pPr lvl="2"/>
            <a:r>
              <a:rPr lang="en-US" dirty="0" smtClean="0"/>
              <a:t>Methods</a:t>
            </a:r>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112</a:t>
            </a:r>
          </a:p>
        </p:txBody>
      </p:sp>
    </p:spTree>
    <p:extLst>
      <p:ext uri="{BB962C8B-B14F-4D97-AF65-F5344CB8AC3E}">
        <p14:creationId xmlns:p14="http://schemas.microsoft.com/office/powerpoint/2010/main" val="35050083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l="22" r="22"/>
          <a:stretch>
            <a:fillRect/>
          </a:stretch>
        </p:blipFill>
        <p:spPr/>
      </p:pic>
      <p:sp>
        <p:nvSpPr>
          <p:cNvPr id="3" name="Title 2"/>
          <p:cNvSpPr>
            <a:spLocks noGrp="1"/>
          </p:cNvSpPr>
          <p:nvPr>
            <p:ph type="title"/>
          </p:nvPr>
        </p:nvSpPr>
        <p:spPr/>
        <p:txBody>
          <a:bodyPr/>
          <a:lstStyle/>
          <a:p>
            <a:r>
              <a:rPr lang="en-US" dirty="0" smtClean="0"/>
              <a:t>Java Classes and Objects:</a:t>
            </a:r>
            <a:br>
              <a:rPr lang="en-US" dirty="0" smtClean="0"/>
            </a:br>
            <a:r>
              <a:rPr lang="en-US" dirty="0" smtClean="0"/>
              <a:t>Class Structure</a:t>
            </a:r>
            <a:endParaRPr lang="en-US" dirty="0"/>
          </a:p>
        </p:txBody>
      </p:sp>
      <p:sp>
        <p:nvSpPr>
          <p:cNvPr id="4" name="Content Placeholder 3"/>
          <p:cNvSpPr>
            <a:spLocks noGrp="1"/>
          </p:cNvSpPr>
          <p:nvPr>
            <p:ph idx="1"/>
          </p:nvPr>
        </p:nvSpPr>
        <p:spPr>
          <a:xfrm>
            <a:off x="457200" y="1371600"/>
            <a:ext cx="5597371" cy="4525963"/>
          </a:xfrm>
        </p:spPr>
        <p:txBody>
          <a:bodyPr>
            <a:noAutofit/>
          </a:bodyPr>
          <a:lstStyle/>
          <a:p>
            <a:pPr lvl="0"/>
            <a:r>
              <a:rPr lang="en-US" dirty="0" smtClean="0"/>
              <a:t>Most classes in Java have the following structure:</a:t>
            </a:r>
          </a:p>
          <a:p>
            <a:pPr lvl="0"/>
            <a:endParaRPr lang="en-US" dirty="0" smtClean="0"/>
          </a:p>
          <a:p>
            <a:pPr lvl="0"/>
            <a:r>
              <a:rPr lang="en-GB" dirty="0" smtClean="0"/>
              <a:t>class </a:t>
            </a:r>
            <a:r>
              <a:rPr lang="en-GB" dirty="0" smtClean="0">
                <a:solidFill>
                  <a:schemeClr val="tx1">
                    <a:lumMod val="75000"/>
                    <a:lumOff val="25000"/>
                  </a:schemeClr>
                </a:solidFill>
              </a:rPr>
              <a:t>&lt;Name of the class&gt;</a:t>
            </a:r>
          </a:p>
          <a:p>
            <a:pPr lvl="0"/>
            <a:r>
              <a:rPr lang="en-GB" dirty="0" smtClean="0"/>
              <a:t>{	  </a:t>
            </a:r>
          </a:p>
          <a:p>
            <a:pPr lvl="0"/>
            <a:r>
              <a:rPr lang="en-GB" dirty="0" smtClean="0"/>
              <a:t>   	</a:t>
            </a:r>
            <a:r>
              <a:rPr lang="en-GB" dirty="0" smtClean="0">
                <a:solidFill>
                  <a:schemeClr val="tx1">
                    <a:lumMod val="75000"/>
                    <a:lumOff val="25000"/>
                  </a:schemeClr>
                </a:solidFill>
              </a:rPr>
              <a:t>//member variables</a:t>
            </a:r>
          </a:p>
          <a:p>
            <a:pPr lvl="0"/>
            <a:r>
              <a:rPr lang="en-GB" dirty="0" smtClean="0"/>
              <a:t>	</a:t>
            </a:r>
            <a:r>
              <a:rPr lang="en-GB" dirty="0" smtClean="0">
                <a:solidFill>
                  <a:schemeClr val="tx1">
                    <a:lumMod val="75000"/>
                    <a:lumOff val="25000"/>
                  </a:schemeClr>
                </a:solidFill>
              </a:rPr>
              <a:t>//methods</a:t>
            </a:r>
          </a:p>
          <a:p>
            <a:pPr lvl="0"/>
            <a:r>
              <a:rPr lang="en-GB" dirty="0" smtClean="0"/>
              <a:t>}</a:t>
            </a:r>
          </a:p>
          <a:p>
            <a:pPr lvl="0"/>
            <a:endParaRPr lang="en-US" dirty="0" smtClean="0"/>
          </a:p>
        </p:txBody>
      </p:sp>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13</a:t>
            </a:r>
          </a:p>
        </p:txBody>
      </p:sp>
    </p:spTree>
    <p:extLst>
      <p:ext uri="{BB962C8B-B14F-4D97-AF65-F5344CB8AC3E}">
        <p14:creationId xmlns:p14="http://schemas.microsoft.com/office/powerpoint/2010/main" val="414961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Class: See It</a:t>
            </a:r>
            <a:endParaRPr lang="en-US" dirty="0"/>
          </a:p>
        </p:txBody>
      </p:sp>
      <p:sp>
        <p:nvSpPr>
          <p:cNvPr id="17" name="Content Placeholder 4"/>
          <p:cNvSpPr>
            <a:spLocks noGrp="1"/>
          </p:cNvSpPr>
          <p:nvPr>
            <p:ph idx="1"/>
          </p:nvPr>
        </p:nvSpPr>
        <p:spPr/>
        <p:txBody>
          <a:bodyPr>
            <a:normAutofit/>
          </a:bodyPr>
          <a:lstStyle/>
          <a:p>
            <a:pPr lvl="0">
              <a:defRPr/>
            </a:pPr>
            <a:r>
              <a:rPr lang="en-US" sz="2000" b="1" noProof="0" dirty="0" smtClean="0"/>
              <a:t>Demonstration:</a:t>
            </a:r>
          </a:p>
          <a:p>
            <a:pPr marL="0" lvl="1" indent="0">
              <a:buNone/>
            </a:pPr>
            <a:r>
              <a:rPr lang="en-US" sz="2000" noProof="0" dirty="0" smtClean="0"/>
              <a:t>Faculty will demonstrate how to create a new Java class.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377440"/>
            <a:ext cx="8318501" cy="4247317"/>
          </a:xfrm>
          <a:prstGeom prst="rect">
            <a:avLst/>
          </a:prstGeom>
        </p:spPr>
        <p:txBody>
          <a:bodyPr wrap="square">
            <a:spAutoFit/>
          </a:bodyPr>
          <a:lstStyle/>
          <a:p>
            <a:pPr lvl="0">
              <a:spcBef>
                <a:spcPts val="1200"/>
              </a:spcBef>
              <a:defRPr/>
            </a:pPr>
            <a:r>
              <a:rPr lang="en-US" sz="2000" b="1" dirty="0" smtClean="0">
                <a:latin typeface="Arial" pitchFamily="34" charset="0"/>
                <a:cs typeface="Arial" pitchFamily="34" charset="0"/>
              </a:rPr>
              <a:t>Time Allocated: </a:t>
            </a:r>
            <a:r>
              <a:rPr lang="en-US" sz="2000" dirty="0" smtClean="0">
                <a:latin typeface="Arial" pitchFamily="34" charset="0"/>
                <a:cs typeface="Arial" pitchFamily="34" charset="0"/>
              </a:rPr>
              <a:t>3 minutes</a:t>
            </a:r>
            <a:endParaRPr lang="en-US" sz="2000" dirty="0">
              <a:latin typeface="Arial" pitchFamily="34" charset="0"/>
              <a:cs typeface="Arial" pitchFamily="34" charset="0"/>
            </a:endParaRPr>
          </a:p>
          <a:p>
            <a:pPr lvl="0"/>
            <a:r>
              <a:rPr lang="en-US" sz="2000" b="1" dirty="0" smtClean="0">
                <a:latin typeface="Arial" pitchFamily="34" charset="0"/>
                <a:cs typeface="Arial" pitchFamily="34" charset="0"/>
              </a:rPr>
              <a:t>Environment or File: </a:t>
            </a:r>
            <a:r>
              <a:rPr lang="en-US" sz="2000" dirty="0" smtClean="0">
                <a:latin typeface="Arial" pitchFamily="34" charset="0"/>
                <a:cs typeface="Arial" pitchFamily="34" charset="0"/>
              </a:rPr>
              <a:t>CityTour_Demo.java</a:t>
            </a:r>
            <a:endParaRPr lang="en-US" sz="2000" dirty="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Steps</a:t>
            </a:r>
            <a:r>
              <a:rPr lang="en-US" sz="2000" b="1" dirty="0">
                <a:latin typeface="Arial" pitchFamily="34" charset="0"/>
                <a:cs typeface="Arial" pitchFamily="34" charset="0"/>
              </a:rPr>
              <a:t>: </a:t>
            </a:r>
            <a:endParaRPr lang="en-US" sz="2000" dirty="0" smtClean="0">
              <a:latin typeface="Arial" pitchFamily="34" charset="0"/>
              <a:cs typeface="Arial" pitchFamily="34" charset="0"/>
            </a:endParaRPr>
          </a:p>
          <a:p>
            <a:pPr marL="457200" lvl="0" indent="-457200">
              <a:buFont typeface="+mj-lt"/>
              <a:buAutoNum type="arabicPeriod"/>
            </a:pPr>
            <a:r>
              <a:rPr lang="en-US" sz="2000" dirty="0">
                <a:latin typeface="Arial" pitchFamily="34" charset="0"/>
                <a:cs typeface="Arial" pitchFamily="34" charset="0"/>
              </a:rPr>
              <a:t>Open the project Week1n2Codebase_participant in </a:t>
            </a:r>
            <a:r>
              <a:rPr lang="en-US" sz="2000" dirty="0" smtClean="0">
                <a:latin typeface="Arial" pitchFamily="34" charset="0"/>
                <a:cs typeface="Arial" pitchFamily="34" charset="0"/>
              </a:rPr>
              <a:t>Eclipse</a:t>
            </a:r>
          </a:p>
          <a:p>
            <a:pPr marL="457200" lvl="0" indent="-457200">
              <a:buFont typeface="+mj-lt"/>
              <a:buAutoNum type="arabicPeriod"/>
            </a:pPr>
            <a:r>
              <a:rPr lang="en-US" sz="2000" dirty="0" smtClean="0">
                <a:latin typeface="Arial" pitchFamily="34" charset="0"/>
                <a:cs typeface="Arial" pitchFamily="34" charset="0"/>
              </a:rPr>
              <a:t>Go </a:t>
            </a:r>
            <a:r>
              <a:rPr lang="en-US" sz="2000" dirty="0">
                <a:latin typeface="Arial" pitchFamily="34" charset="0"/>
                <a:cs typeface="Arial" pitchFamily="34" charset="0"/>
              </a:rPr>
              <a:t>to the src </a:t>
            </a:r>
            <a:r>
              <a:rPr lang="en-US" sz="2000" dirty="0" smtClean="0">
                <a:latin typeface="Arial" pitchFamily="34" charset="0"/>
                <a:cs typeface="Arial" pitchFamily="34" charset="0"/>
              </a:rPr>
              <a:t>folder</a:t>
            </a:r>
          </a:p>
          <a:p>
            <a:pPr marL="457200" lvl="0" indent="-457200">
              <a:buFont typeface="+mj-lt"/>
              <a:buAutoNum type="arabicPeriod"/>
            </a:pPr>
            <a:r>
              <a:rPr lang="en-US" sz="2000" dirty="0" smtClean="0">
                <a:latin typeface="Arial" pitchFamily="34" charset="0"/>
                <a:cs typeface="Arial" pitchFamily="34" charset="0"/>
              </a:rPr>
              <a:t>Open </a:t>
            </a:r>
            <a:r>
              <a:rPr lang="en-US" sz="2000" dirty="0">
                <a:latin typeface="Arial" pitchFamily="34" charset="0"/>
                <a:cs typeface="Arial" pitchFamily="34" charset="0"/>
              </a:rPr>
              <a:t>the package com.accenture.adf.newcodington.module6.sample </a:t>
            </a:r>
            <a:endParaRPr lang="en-US" sz="2000" dirty="0" smtClean="0">
              <a:latin typeface="Arial" pitchFamily="34" charset="0"/>
              <a:cs typeface="Arial" pitchFamily="34" charset="0"/>
            </a:endParaRPr>
          </a:p>
          <a:p>
            <a:pPr marL="457200" lvl="0" indent="-457200">
              <a:buFont typeface="+mj-lt"/>
              <a:buAutoNum type="arabicPeriod"/>
            </a:pPr>
            <a:r>
              <a:rPr lang="en-US" sz="2000" dirty="0" smtClean="0">
                <a:latin typeface="Arial" pitchFamily="34" charset="0"/>
                <a:cs typeface="Arial" pitchFamily="34" charset="0"/>
              </a:rPr>
              <a:t>Open CityTour_Demo.java</a:t>
            </a:r>
          </a:p>
          <a:p>
            <a:pPr marL="457200" lvl="0" indent="-457200">
              <a:buFont typeface="+mj-lt"/>
              <a:buAutoNum type="arabicPeriod"/>
            </a:pPr>
            <a:r>
              <a:rPr lang="en-US" sz="2000" dirty="0" smtClean="0">
                <a:latin typeface="Arial" pitchFamily="34" charset="0"/>
                <a:cs typeface="Arial" pitchFamily="34" charset="0"/>
              </a:rPr>
              <a:t>Complete the </a:t>
            </a:r>
            <a:r>
              <a:rPr lang="en-US" sz="2000" b="1" dirty="0" smtClean="0">
                <a:latin typeface="Arial" pitchFamily="34" charset="0"/>
                <a:cs typeface="Arial" pitchFamily="34" charset="0"/>
              </a:rPr>
              <a:t>See It 1 </a:t>
            </a:r>
            <a:r>
              <a:rPr lang="en-US" sz="2000" dirty="0" smtClean="0">
                <a:latin typeface="Arial" pitchFamily="34" charset="0"/>
                <a:cs typeface="Arial" pitchFamily="34" charset="0"/>
              </a:rPr>
              <a:t>TODO to </a:t>
            </a:r>
            <a:r>
              <a:rPr lang="en-US" sz="2000" i="1" dirty="0" smtClean="0">
                <a:latin typeface="Arial" pitchFamily="34" charset="0"/>
                <a:cs typeface="Arial" pitchFamily="34" charset="0"/>
              </a:rPr>
              <a:t>(Note, only perform the TODO associated with this See It.)</a:t>
            </a:r>
          </a:p>
          <a:p>
            <a:pPr marL="914400" lvl="1" indent="-457200">
              <a:buFont typeface="+mj-lt"/>
              <a:buAutoNum type="alphaLcParenR"/>
            </a:pPr>
            <a:r>
              <a:rPr lang="en-US" sz="2000" dirty="0">
                <a:latin typeface="Arial" pitchFamily="34" charset="0"/>
                <a:cs typeface="Arial" pitchFamily="34" charset="0"/>
              </a:rPr>
              <a:t>Create the </a:t>
            </a:r>
            <a:r>
              <a:rPr lang="en-US" sz="2000" dirty="0" smtClean="0">
                <a:latin typeface="Arial" pitchFamily="34" charset="0"/>
                <a:cs typeface="Arial" pitchFamily="34" charset="0"/>
              </a:rPr>
              <a:t>new CityTour_Demo class</a:t>
            </a:r>
            <a:endParaRPr lang="en-US" sz="2000" dirty="0">
              <a:latin typeface="Arial" pitchFamily="34" charset="0"/>
              <a:cs typeface="Arial" pitchFamily="34" charset="0"/>
            </a:endParaRPr>
          </a:p>
          <a:p>
            <a:pPr marL="914400" lvl="1" indent="-457200">
              <a:buFont typeface="+mj-lt"/>
              <a:buAutoNum type="alphaLcParenR"/>
            </a:pPr>
            <a:r>
              <a:rPr lang="en-US" sz="2000" dirty="0">
                <a:latin typeface="Arial" pitchFamily="34" charset="0"/>
                <a:cs typeface="Arial" pitchFamily="34" charset="0"/>
              </a:rPr>
              <a:t>Display a </a:t>
            </a:r>
            <a:r>
              <a:rPr lang="en-US" sz="2000" dirty="0" smtClean="0">
                <a:latin typeface="Arial" pitchFamily="34" charset="0"/>
                <a:cs typeface="Arial" pitchFamily="34" charset="0"/>
              </a:rPr>
              <a:t>message: “Hello </a:t>
            </a:r>
            <a:r>
              <a:rPr lang="en-US" sz="2000" dirty="0">
                <a:latin typeface="Arial" pitchFamily="34" charset="0"/>
                <a:cs typeface="Arial" pitchFamily="34" charset="0"/>
              </a:rPr>
              <a:t>ADF Java </a:t>
            </a:r>
            <a:r>
              <a:rPr lang="en-US" sz="2000" dirty="0" smtClean="0">
                <a:latin typeface="Arial" pitchFamily="34" charset="0"/>
                <a:cs typeface="Arial" pitchFamily="34" charset="0"/>
              </a:rPr>
              <a:t>Participants”</a:t>
            </a:r>
          </a:p>
          <a:p>
            <a:pPr marL="457200" lvl="0" indent="-457200">
              <a:buFont typeface="+mj-lt"/>
              <a:buAutoNum type="arabicPeriod"/>
            </a:pPr>
            <a:r>
              <a:rPr lang="en-US" sz="2000" dirty="0" smtClean="0">
                <a:latin typeface="Arial" pitchFamily="34" charset="0"/>
                <a:cs typeface="Arial" pitchFamily="34" charset="0"/>
              </a:rPr>
              <a:t>Save </a:t>
            </a:r>
            <a:r>
              <a:rPr lang="en-US" sz="2000" dirty="0">
                <a:latin typeface="Arial" pitchFamily="34" charset="0"/>
                <a:cs typeface="Arial" pitchFamily="34" charset="0"/>
              </a:rPr>
              <a:t>and run the program.</a:t>
            </a:r>
            <a:endParaRPr lang="en-US" sz="2000"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14</a:t>
            </a:r>
          </a:p>
        </p:txBody>
      </p:sp>
    </p:spTree>
    <p:extLst>
      <p:ext uri="{BB962C8B-B14F-4D97-AF65-F5344CB8AC3E}">
        <p14:creationId xmlns:p14="http://schemas.microsoft.com/office/powerpoint/2010/main" val="3077594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Class: Try It</a:t>
            </a:r>
            <a:endParaRPr lang="en-US" dirty="0"/>
          </a:p>
        </p:txBody>
      </p:sp>
      <p:sp>
        <p:nvSpPr>
          <p:cNvPr id="17" name="Content Placeholder 4"/>
          <p:cNvSpPr>
            <a:spLocks noGrp="1"/>
          </p:cNvSpPr>
          <p:nvPr>
            <p:ph idx="1"/>
          </p:nvPr>
        </p:nvSpPr>
        <p:spPr>
          <a:xfrm>
            <a:off x="457200" y="1214423"/>
            <a:ext cx="5597371" cy="801830"/>
          </a:xfrm>
        </p:spPr>
        <p:txBody>
          <a:bodyPr>
            <a:normAutofit/>
          </a:bodyPr>
          <a:lstStyle/>
          <a:p>
            <a:pPr lvl="0">
              <a:defRPr/>
            </a:pPr>
            <a:r>
              <a:rPr lang="en-US" sz="2000" b="1" noProof="0" dirty="0" smtClean="0"/>
              <a:t>Now You Try It:</a:t>
            </a:r>
          </a:p>
          <a:p>
            <a:pPr marL="0" lvl="1" indent="0">
              <a:buNone/>
            </a:pPr>
            <a:r>
              <a:rPr lang="en-US" sz="2000" noProof="0" dirty="0" smtClean="0"/>
              <a:t>Create a new Java class</a:t>
            </a:r>
            <a:r>
              <a:rPr lang="en-US" sz="1800" noProof="0" dirty="0" smtClean="0"/>
              <a:t>.</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194560"/>
            <a:ext cx="8318501" cy="4247317"/>
          </a:xfrm>
          <a:prstGeom prst="rect">
            <a:avLst/>
          </a:prstGeom>
        </p:spPr>
        <p:txBody>
          <a:bodyPr wrap="square">
            <a:spAutoFit/>
          </a:bodyPr>
          <a:lstStyle/>
          <a:p>
            <a:pPr lvl="0">
              <a:spcBef>
                <a:spcPts val="1200"/>
              </a:spcBef>
              <a:defRPr/>
            </a:pPr>
            <a:r>
              <a:rPr lang="en-US" sz="2000" b="1" dirty="0" smtClean="0">
                <a:latin typeface="Arial" pitchFamily="34" charset="0"/>
                <a:cs typeface="Arial" pitchFamily="34" charset="0"/>
              </a:rPr>
              <a:t>Time Allocated: </a:t>
            </a:r>
            <a:r>
              <a:rPr lang="en-US" sz="2000" dirty="0" smtClean="0">
                <a:latin typeface="Arial" pitchFamily="34" charset="0"/>
                <a:cs typeface="Arial" pitchFamily="34" charset="0"/>
              </a:rPr>
              <a:t>5 minutes</a:t>
            </a:r>
            <a:br>
              <a:rPr lang="en-US" sz="2000" dirty="0" smtClean="0">
                <a:latin typeface="Arial" pitchFamily="34" charset="0"/>
                <a:cs typeface="Arial" pitchFamily="34" charset="0"/>
              </a:rPr>
            </a:br>
            <a:r>
              <a:rPr lang="en-US" sz="2000" b="1" dirty="0" smtClean="0">
                <a:latin typeface="Arial" pitchFamily="34" charset="0"/>
                <a:cs typeface="Arial" pitchFamily="34" charset="0"/>
              </a:rPr>
              <a:t>Environment or File: </a:t>
            </a:r>
            <a:r>
              <a:rPr lang="en-US" sz="2000" dirty="0" smtClean="0">
                <a:latin typeface="Arial" pitchFamily="34" charset="0"/>
                <a:cs typeface="Arial" pitchFamily="34" charset="0"/>
              </a:rPr>
              <a:t>CodingtonEventPass_TryIt.java</a:t>
            </a:r>
            <a:endParaRPr lang="en-US" sz="2000" dirty="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Steps</a:t>
            </a:r>
            <a:r>
              <a:rPr lang="en-US" sz="2000" b="1" dirty="0">
                <a:latin typeface="Arial" pitchFamily="34" charset="0"/>
                <a:cs typeface="Arial" pitchFamily="34" charset="0"/>
              </a:rPr>
              <a:t>: </a:t>
            </a:r>
            <a:endParaRPr lang="en-US" sz="2000" dirty="0">
              <a:latin typeface="Arial" pitchFamily="34" charset="0"/>
              <a:cs typeface="Arial" pitchFamily="34" charset="0"/>
            </a:endParaRPr>
          </a:p>
          <a:p>
            <a:pPr marL="228600" lvl="0" indent="-228600">
              <a:buFont typeface="+mj-lt"/>
              <a:buAutoNum type="arabicPeriod"/>
            </a:pPr>
            <a:r>
              <a:rPr lang="en-GB" sz="2000" dirty="0">
                <a:latin typeface="Arial" pitchFamily="34" charset="0"/>
                <a:cs typeface="Arial" pitchFamily="34" charset="0"/>
              </a:rPr>
              <a:t>Open the project Week1n2Codebase_participant in Eclipse</a:t>
            </a:r>
          </a:p>
          <a:p>
            <a:pPr marL="228600" lvl="0" indent="-228600">
              <a:buFont typeface="+mj-lt"/>
              <a:buAutoNum type="arabicPeriod"/>
            </a:pPr>
            <a:r>
              <a:rPr lang="en-GB" sz="2000" dirty="0">
                <a:latin typeface="Arial" pitchFamily="34" charset="0"/>
                <a:cs typeface="Arial" pitchFamily="34" charset="0"/>
              </a:rPr>
              <a:t>Go to the src folder</a:t>
            </a:r>
          </a:p>
          <a:p>
            <a:pPr marL="228600" lvl="0" indent="-228600">
              <a:buFont typeface="+mj-lt"/>
              <a:buAutoNum type="arabicPeriod"/>
            </a:pPr>
            <a:r>
              <a:rPr lang="en-GB" sz="2000" dirty="0">
                <a:latin typeface="Arial" pitchFamily="34" charset="0"/>
                <a:cs typeface="Arial" pitchFamily="34" charset="0"/>
              </a:rPr>
              <a:t>Open the package com.accenture.adf.newcodington.module6.sample</a:t>
            </a:r>
          </a:p>
          <a:p>
            <a:pPr marL="228600" lvl="0" indent="-228600">
              <a:buFont typeface="+mj-lt"/>
              <a:buAutoNum type="arabicPeriod"/>
            </a:pPr>
            <a:r>
              <a:rPr lang="en-US" sz="2000" dirty="0">
                <a:latin typeface="Arial" pitchFamily="34" charset="0"/>
                <a:cs typeface="Arial" pitchFamily="34" charset="0"/>
              </a:rPr>
              <a:t>Open </a:t>
            </a:r>
            <a:r>
              <a:rPr lang="en-US" sz="2000" dirty="0" smtClean="0">
                <a:latin typeface="Arial" pitchFamily="34" charset="0"/>
                <a:cs typeface="Arial" pitchFamily="34" charset="0"/>
              </a:rPr>
              <a:t>CodingtonEventPass_TryIt.java</a:t>
            </a:r>
            <a:endParaRPr lang="en-US" sz="2000" dirty="0">
              <a:latin typeface="Arial" pitchFamily="34" charset="0"/>
              <a:cs typeface="Arial" pitchFamily="34" charset="0"/>
            </a:endParaRPr>
          </a:p>
          <a:p>
            <a:pPr marL="228600" lvl="0" indent="-228600">
              <a:buFont typeface="+mj-lt"/>
              <a:buAutoNum type="arabicPeriod"/>
            </a:pPr>
            <a:r>
              <a:rPr lang="en-GB" sz="2000" dirty="0" smtClean="0">
                <a:latin typeface="Arial" pitchFamily="34" charset="0"/>
                <a:cs typeface="Arial" pitchFamily="34" charset="0"/>
              </a:rPr>
              <a:t>Complete the </a:t>
            </a:r>
            <a:r>
              <a:rPr lang="en-GB" sz="2000" b="1" dirty="0" smtClean="0">
                <a:latin typeface="Arial" pitchFamily="34" charset="0"/>
                <a:cs typeface="Arial" pitchFamily="34" charset="0"/>
              </a:rPr>
              <a:t>Try It 1 </a:t>
            </a:r>
            <a:r>
              <a:rPr lang="en-GB" sz="2000" dirty="0" smtClean="0">
                <a:latin typeface="Arial" pitchFamily="34" charset="0"/>
                <a:cs typeface="Arial" pitchFamily="34" charset="0"/>
              </a:rPr>
              <a:t>TODO to </a:t>
            </a:r>
          </a:p>
          <a:p>
            <a:pPr marL="914400" lvl="1" indent="-457200">
              <a:buFont typeface="+mj-lt"/>
              <a:buAutoNum type="alphaLcParenR"/>
            </a:pPr>
            <a:r>
              <a:rPr lang="en-GB" sz="2000" dirty="0" smtClean="0">
                <a:latin typeface="Arial" pitchFamily="34" charset="0"/>
                <a:cs typeface="Arial" pitchFamily="34" charset="0"/>
              </a:rPr>
              <a:t>Create the new CodingtonEventPass_TryIt class</a:t>
            </a:r>
          </a:p>
          <a:p>
            <a:pPr marL="914400" lvl="1" indent="-457200">
              <a:buFont typeface="+mj-lt"/>
              <a:buAutoNum type="alphaLcParenR"/>
            </a:pPr>
            <a:r>
              <a:rPr lang="en-GB" sz="2000" dirty="0" smtClean="0">
                <a:latin typeface="Arial" pitchFamily="34" charset="0"/>
                <a:cs typeface="Arial" pitchFamily="34" charset="0"/>
              </a:rPr>
              <a:t>Display a message</a:t>
            </a:r>
            <a:endParaRPr lang="en-GB" sz="2000" dirty="0">
              <a:latin typeface="Arial" pitchFamily="34" charset="0"/>
              <a:cs typeface="Arial" pitchFamily="34" charset="0"/>
            </a:endParaRPr>
          </a:p>
          <a:p>
            <a:pPr marL="228600" lvl="0" indent="-228600">
              <a:buFont typeface="+mj-lt"/>
              <a:buAutoNum type="arabicPeriod"/>
            </a:pPr>
            <a:r>
              <a:rPr lang="en-GB" sz="2000" dirty="0">
                <a:latin typeface="Arial" pitchFamily="34" charset="0"/>
                <a:cs typeface="Arial" pitchFamily="34" charset="0"/>
              </a:rPr>
              <a:t>Save and run the program.</a:t>
            </a:r>
          </a:p>
          <a:p>
            <a:pPr marL="228600" lvl="0" indent="-228600">
              <a:buFont typeface="+mj-lt"/>
              <a:buAutoNum type="arabicPeriod"/>
            </a:pPr>
            <a:r>
              <a:rPr lang="en-GB" sz="2000" dirty="0">
                <a:latin typeface="Arial" pitchFamily="34" charset="0"/>
                <a:cs typeface="Arial" pitchFamily="34" charset="0"/>
              </a:rPr>
              <a:t>As time permits, change the display message and rerun the program</a:t>
            </a:r>
            <a:r>
              <a:rPr lang="en-GB" sz="2000" dirty="0" smtClean="0">
                <a:latin typeface="Arial" pitchFamily="34" charset="0"/>
                <a:cs typeface="Arial" pitchFamily="34" charset="0"/>
              </a:rPr>
              <a:t>.</a:t>
            </a:r>
          </a:p>
          <a:p>
            <a:pPr marL="228600" lvl="0" indent="-228600">
              <a:buFont typeface="+mj-lt"/>
              <a:buAutoNum type="arabicPeriod"/>
            </a:pPr>
            <a:r>
              <a:rPr lang="en-GB" sz="2000" dirty="0" smtClean="0">
                <a:latin typeface="Arial" pitchFamily="34" charset="0"/>
                <a:cs typeface="Arial" pitchFamily="34" charset="0"/>
              </a:rPr>
              <a:t>(Only perform the TODO that your instructor assigns at this time.)</a:t>
            </a:r>
            <a:endParaRPr lang="en-GB" sz="20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15</a:t>
            </a:r>
          </a:p>
        </p:txBody>
      </p:sp>
    </p:spTree>
    <p:extLst>
      <p:ext uri="{BB962C8B-B14F-4D97-AF65-F5344CB8AC3E}">
        <p14:creationId xmlns:p14="http://schemas.microsoft.com/office/powerpoint/2010/main" val="783320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Class: Solution</a:t>
            </a:r>
            <a:endParaRPr lang="en-US" dirty="0"/>
          </a:p>
        </p:txBody>
      </p:sp>
      <p:sp>
        <p:nvSpPr>
          <p:cNvPr id="17" name="Content Placeholder 4"/>
          <p:cNvSpPr>
            <a:spLocks noGrp="1"/>
          </p:cNvSpPr>
          <p:nvPr>
            <p:ph idx="1"/>
          </p:nvPr>
        </p:nvSpPr>
        <p:spPr>
          <a:xfrm>
            <a:off x="457200" y="1214422"/>
            <a:ext cx="8318500" cy="2773502"/>
          </a:xfrm>
        </p:spPr>
        <p:txBody>
          <a:bodyPr>
            <a:normAutofit/>
          </a:bodyPr>
          <a:lstStyle/>
          <a:p>
            <a:pPr lvl="0">
              <a:defRPr/>
            </a:pPr>
            <a:r>
              <a:rPr lang="en-US" sz="2100" noProof="0" dirty="0" smtClean="0"/>
              <a:t>Your faculty will now provide you with the Solution to check and update your file.  (Note to Faculty: Use the discussion thread in the course website to send the solution file to the students. If needed, detailed instructions </a:t>
            </a:r>
            <a:r>
              <a:rPr lang="en-US" sz="2100" dirty="0" smtClean="0"/>
              <a:t>are included in the Faculty Guide.)</a:t>
            </a:r>
            <a:endParaRPr lang="en-US" sz="2100" noProof="0" dirty="0" smtClean="0"/>
          </a:p>
          <a:p>
            <a:pPr lvl="0">
              <a:defRPr/>
            </a:pPr>
            <a:endParaRPr lang="en-US" sz="2100" dirty="0" smtClean="0"/>
          </a:p>
          <a:p>
            <a:pPr lvl="0">
              <a:defRPr/>
            </a:pPr>
            <a:endParaRPr lang="en-US" sz="2100" dirty="0"/>
          </a:p>
          <a:p>
            <a:pPr lvl="0">
              <a:defRPr/>
            </a:pPr>
            <a:r>
              <a:rPr lang="en-US" sz="2100" noProof="0" dirty="0" smtClean="0"/>
              <a:t>Your Java Class Creation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4" name="Rectangle 3"/>
          <p:cNvSpPr/>
          <p:nvPr/>
        </p:nvSpPr>
        <p:spPr>
          <a:xfrm>
            <a:off x="457200" y="3987924"/>
            <a:ext cx="8229600" cy="2031325"/>
          </a:xfrm>
          <a:prstGeom prst="rect">
            <a:avLst/>
          </a:prstGeom>
        </p:spPr>
        <p:txBody>
          <a:bodyPr>
            <a:spAutoFit/>
          </a:bodyPr>
          <a:lstStyle/>
          <a:p>
            <a:r>
              <a:rPr lang="en-US" dirty="0">
                <a:cs typeface="Arial" pitchFamily="34" charset="0"/>
              </a:rPr>
              <a:t>public class </a:t>
            </a:r>
            <a:r>
              <a:rPr lang="en-US" dirty="0" smtClean="0">
                <a:cs typeface="Arial" pitchFamily="34" charset="0"/>
              </a:rPr>
              <a:t>CodingtonEventPass_TryIt </a:t>
            </a:r>
            <a:r>
              <a:rPr lang="en-US" dirty="0">
                <a:cs typeface="Arial" pitchFamily="34" charset="0"/>
              </a:rPr>
              <a:t>{</a:t>
            </a:r>
          </a:p>
          <a:p>
            <a:r>
              <a:rPr lang="en-US" dirty="0">
                <a:cs typeface="Arial" pitchFamily="34" charset="0"/>
              </a:rPr>
              <a:t>	</a:t>
            </a:r>
          </a:p>
          <a:p>
            <a:r>
              <a:rPr lang="en-US" dirty="0">
                <a:cs typeface="Arial" pitchFamily="34" charset="0"/>
              </a:rPr>
              <a:t>	public static void main(String[] args){</a:t>
            </a:r>
          </a:p>
          <a:p>
            <a:r>
              <a:rPr lang="en-US" dirty="0">
                <a:cs typeface="Arial" pitchFamily="34" charset="0"/>
              </a:rPr>
              <a:t>	</a:t>
            </a:r>
            <a:r>
              <a:rPr lang="en-US" dirty="0" smtClean="0">
                <a:cs typeface="Arial" pitchFamily="34" charset="0"/>
              </a:rPr>
              <a:t>             System.out.println</a:t>
            </a:r>
            <a:r>
              <a:rPr lang="en-US" dirty="0">
                <a:cs typeface="Arial" pitchFamily="34" charset="0"/>
              </a:rPr>
              <a:t>("Hello New Codington Visitors!");</a:t>
            </a:r>
          </a:p>
          <a:p>
            <a:r>
              <a:rPr lang="en-US" dirty="0">
                <a:cs typeface="Arial" pitchFamily="34" charset="0"/>
              </a:rPr>
              <a:t>	}</a:t>
            </a:r>
          </a:p>
          <a:p>
            <a:r>
              <a:rPr lang="en-US" dirty="0">
                <a:cs typeface="Arial" pitchFamily="34" charset="0"/>
              </a:rPr>
              <a:t>	</a:t>
            </a:r>
          </a:p>
          <a:p>
            <a:r>
              <a:rPr lang="en-US" dirty="0">
                <a:cs typeface="Arial" pitchFamily="34" charset="0"/>
              </a:rPr>
              <a: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16</a:t>
            </a:r>
          </a:p>
        </p:txBody>
      </p:sp>
    </p:spTree>
    <p:extLst>
      <p:ext uri="{BB962C8B-B14F-4D97-AF65-F5344CB8AC3E}">
        <p14:creationId xmlns:p14="http://schemas.microsoft.com/office/powerpoint/2010/main" val="1445493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lvl="1">
              <a:defRPr/>
            </a:pPr>
            <a:r>
              <a:rPr lang="en-US" dirty="0" smtClean="0"/>
              <a:t>Reserved Words</a:t>
            </a:r>
          </a:p>
          <a:p>
            <a:pPr lvl="1">
              <a:defRPr/>
            </a:pPr>
            <a:r>
              <a:rPr lang="en-US" dirty="0" smtClean="0"/>
              <a:t>Predefined meaning</a:t>
            </a:r>
          </a:p>
          <a:p>
            <a:pPr lvl="1">
              <a:defRPr/>
            </a:pPr>
            <a:r>
              <a:rPr lang="en-US" dirty="0" smtClean="0"/>
              <a:t>Used for specific purpose</a:t>
            </a:r>
          </a:p>
        </p:txBody>
      </p:sp>
      <p:pic>
        <p:nvPicPr>
          <p:cNvPr id="13" name="Picture Placeholder 12" descr="ADF_Java_M6_PD_g002.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Java Keywords: Overview</a:t>
            </a:r>
            <a:endParaRPr lang="en-US"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17</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Java Keywords: Categories</a:t>
            </a:r>
          </a:p>
        </p:txBody>
      </p:sp>
      <p:sp>
        <p:nvSpPr>
          <p:cNvPr id="5" name="Rectangle 38">
            <a:hlinkClick r:id="" action="ppaction://noaction"/>
          </p:cNvPr>
          <p:cNvSpPr>
            <a:spLocks noChangeArrowheads="1"/>
          </p:cNvSpPr>
          <p:nvPr/>
        </p:nvSpPr>
        <p:spPr bwMode="auto">
          <a:xfrm>
            <a:off x="274031" y="2508137"/>
            <a:ext cx="2834640" cy="9144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pPr>
              <a:lnSpc>
                <a:spcPct val="100000"/>
              </a:lnSpc>
            </a:pPr>
            <a:r>
              <a:rPr lang="en-US" sz="2800" dirty="0" smtClean="0">
                <a:solidFill>
                  <a:schemeClr val="bg1"/>
                </a:solidFill>
                <a:latin typeface="Arial" pitchFamily="34" charset="0"/>
                <a:ea typeface="Batang" pitchFamily="18" charset="-127"/>
                <a:cs typeface="Arial" pitchFamily="34" charset="0"/>
              </a:rPr>
              <a:t>Data Types</a:t>
            </a:r>
            <a:endParaRPr lang="en-US" sz="2800" dirty="0">
              <a:solidFill>
                <a:schemeClr val="bg1"/>
              </a:solidFill>
              <a:latin typeface="Arial" pitchFamily="34" charset="0"/>
              <a:ea typeface="Batang" pitchFamily="18" charset="-127"/>
              <a:cs typeface="Arial" pitchFamily="34" charset="0"/>
            </a:endParaRPr>
          </a:p>
        </p:txBody>
      </p:sp>
      <p:sp>
        <p:nvSpPr>
          <p:cNvPr id="6" name="Rectangle 11">
            <a:hlinkClick r:id="" action="ppaction://noaction"/>
          </p:cNvPr>
          <p:cNvSpPr>
            <a:spLocks noChangeArrowheads="1"/>
          </p:cNvSpPr>
          <p:nvPr/>
        </p:nvSpPr>
        <p:spPr bwMode="auto">
          <a:xfrm>
            <a:off x="3183485" y="2976349"/>
            <a:ext cx="2834640" cy="9144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2800" dirty="0" smtClean="0">
                <a:solidFill>
                  <a:schemeClr val="bg1"/>
                </a:solidFill>
                <a:latin typeface="Arial" pitchFamily="34" charset="0"/>
                <a:ea typeface="Batang" pitchFamily="18" charset="-127"/>
                <a:cs typeface="Arial" pitchFamily="34" charset="0"/>
              </a:rPr>
              <a:t>Control Flow</a:t>
            </a:r>
            <a:endParaRPr lang="en-US" sz="2800" dirty="0">
              <a:solidFill>
                <a:schemeClr val="bg1"/>
              </a:solidFill>
              <a:latin typeface="Arial" pitchFamily="34" charset="0"/>
              <a:ea typeface="Batang" pitchFamily="18" charset="-127"/>
              <a:cs typeface="Arial" pitchFamily="34" charset="0"/>
            </a:endParaRPr>
          </a:p>
        </p:txBody>
      </p:sp>
      <p:sp>
        <p:nvSpPr>
          <p:cNvPr id="7" name="Rectangle 51">
            <a:hlinkClick r:id="" action="ppaction://noaction"/>
          </p:cNvPr>
          <p:cNvSpPr>
            <a:spLocks noChangeArrowheads="1"/>
          </p:cNvSpPr>
          <p:nvPr/>
        </p:nvSpPr>
        <p:spPr bwMode="auto">
          <a:xfrm>
            <a:off x="6092939" y="3779913"/>
            <a:ext cx="2834640" cy="914400"/>
          </a:xfrm>
          <a:prstGeom prst="rect">
            <a:avLst/>
          </a:prstGeom>
          <a:solidFill>
            <a:srgbClr val="999977"/>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2800" dirty="0" smtClean="0">
                <a:solidFill>
                  <a:schemeClr val="bg1"/>
                </a:solidFill>
                <a:latin typeface="Arial" pitchFamily="34" charset="0"/>
                <a:ea typeface="Batang" pitchFamily="18" charset="-127"/>
                <a:cs typeface="Arial" pitchFamily="34" charset="0"/>
              </a:rPr>
              <a:t> Modifiers</a:t>
            </a:r>
            <a:endParaRPr lang="en-US" sz="2800" dirty="0">
              <a:solidFill>
                <a:schemeClr val="bg1"/>
              </a:solidFill>
              <a:latin typeface="Arial" pitchFamily="34" charset="0"/>
              <a:ea typeface="Batang" pitchFamily="18" charset="-127"/>
              <a:cs typeface="Arial" pitchFamily="34" charset="0"/>
            </a:endParaRPr>
          </a:p>
        </p:txBody>
      </p:sp>
      <p:sp>
        <p:nvSpPr>
          <p:cNvPr id="8" name="Rectangle 47">
            <a:hlinkClick r:id="" action="ppaction://noaction"/>
          </p:cNvPr>
          <p:cNvSpPr>
            <a:spLocks noChangeArrowheads="1"/>
          </p:cNvSpPr>
          <p:nvPr/>
        </p:nvSpPr>
        <p:spPr bwMode="auto">
          <a:xfrm>
            <a:off x="1336674" y="4214367"/>
            <a:ext cx="2834640" cy="9144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r>
              <a:rPr lang="en-US" sz="2800" dirty="0" smtClean="0">
                <a:solidFill>
                  <a:schemeClr val="bg1"/>
                </a:solidFill>
                <a:latin typeface="Arial" pitchFamily="34" charset="0"/>
                <a:ea typeface="Batang" pitchFamily="18" charset="-127"/>
                <a:cs typeface="Arial" pitchFamily="34" charset="0"/>
              </a:rPr>
              <a:t>Class Variables</a:t>
            </a:r>
            <a:endParaRPr lang="en-US" sz="2800" dirty="0">
              <a:solidFill>
                <a:schemeClr val="bg1"/>
              </a:solidFill>
              <a:latin typeface="Arial" pitchFamily="34" charset="0"/>
              <a:ea typeface="Batang" pitchFamily="18" charset="-127"/>
              <a:cs typeface="Arial" pitchFamily="34" charset="0"/>
            </a:endParaRPr>
          </a:p>
        </p:txBody>
      </p:sp>
      <p:sp>
        <p:nvSpPr>
          <p:cNvPr id="9" name="Rectangle 26">
            <a:hlinkClick r:id="" action="ppaction://noaction"/>
          </p:cNvPr>
          <p:cNvSpPr>
            <a:spLocks noChangeArrowheads="1"/>
          </p:cNvSpPr>
          <p:nvPr/>
        </p:nvSpPr>
        <p:spPr bwMode="auto">
          <a:xfrm>
            <a:off x="4336184" y="4807598"/>
            <a:ext cx="2834640" cy="9144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2800" dirty="0" smtClean="0">
                <a:solidFill>
                  <a:schemeClr val="tx2"/>
                </a:solidFill>
                <a:latin typeface="Arial" pitchFamily="34" charset="0"/>
                <a:ea typeface="Batang" pitchFamily="18" charset="-127"/>
                <a:cs typeface="Arial" pitchFamily="34" charset="0"/>
              </a:rPr>
              <a:t>Miscellaneous</a:t>
            </a:r>
            <a:endParaRPr lang="en-US" sz="2800" dirty="0">
              <a:solidFill>
                <a:schemeClr val="tx2"/>
              </a:solidFill>
              <a:latin typeface="Arial" pitchFamily="34" charset="0"/>
              <a:ea typeface="Batang" pitchFamily="18" charset="-127"/>
              <a:cs typeface="Arial" pitchFamily="34" charset="0"/>
            </a:endParaRPr>
          </a:p>
        </p:txBody>
      </p:sp>
      <p:sp>
        <p:nvSpPr>
          <p:cNvPr id="2" name="TextBox 1"/>
          <p:cNvSpPr txBox="1"/>
          <p:nvPr/>
        </p:nvSpPr>
        <p:spPr>
          <a:xfrm>
            <a:off x="457200" y="1414686"/>
            <a:ext cx="8327126" cy="467504"/>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Keywords</a:t>
            </a:r>
            <a:r>
              <a:rPr kumimoji="0" lang="en-US" sz="2800" b="0" i="0" u="none" strike="noStrike" kern="1200" cap="none" spc="0" normalizeH="0" noProof="0" dirty="0" smtClean="0">
                <a:ln>
                  <a:noFill/>
                </a:ln>
                <a:solidFill>
                  <a:schemeClr val="tx1"/>
                </a:solidFill>
                <a:effectLst/>
                <a:uLnTx/>
                <a:uFillTx/>
                <a:latin typeface="Arial" pitchFamily="34" charset="0"/>
                <a:ea typeface="+mj-ea"/>
                <a:cs typeface="Arial" pitchFamily="34" charset="0"/>
              </a:rPr>
              <a:t> support programming needs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18</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704" name="Rectangle 32">
            <a:hlinkClick r:id="rId4" action="ppaction://hlinksldjump"/>
          </p:cNvPr>
          <p:cNvSpPr>
            <a:spLocks noChangeArrowheads="1"/>
          </p:cNvSpPr>
          <p:nvPr/>
        </p:nvSpPr>
        <p:spPr bwMode="auto">
          <a:xfrm>
            <a:off x="5469618" y="1453260"/>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volatile</a:t>
            </a:r>
          </a:p>
        </p:txBody>
      </p:sp>
      <p:grpSp>
        <p:nvGrpSpPr>
          <p:cNvPr id="2" name="Group 55"/>
          <p:cNvGrpSpPr/>
          <p:nvPr/>
        </p:nvGrpSpPr>
        <p:grpSpPr>
          <a:xfrm>
            <a:off x="346075" y="1453260"/>
            <a:ext cx="1400175" cy="3441682"/>
            <a:chOff x="351518" y="1453260"/>
            <a:chExt cx="1400175" cy="3441682"/>
          </a:xfrm>
        </p:grpSpPr>
        <p:sp>
          <p:nvSpPr>
            <p:cNvPr id="924679" name="Rectangle 7">
              <a:hlinkClick r:id="" action="ppaction://noaction"/>
            </p:cNvPr>
            <p:cNvSpPr>
              <a:spLocks noChangeArrowheads="1"/>
            </p:cNvSpPr>
            <p:nvPr/>
          </p:nvSpPr>
          <p:spPr bwMode="auto">
            <a:xfrm>
              <a:off x="351518" y="2307818"/>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char</a:t>
              </a:r>
              <a:r>
                <a:rPr lang="en-US" sz="1400" b="1" dirty="0">
                  <a:solidFill>
                    <a:schemeClr val="bg1"/>
                  </a:solidFill>
                  <a:latin typeface="Courier New" pitchFamily="49" charset="0"/>
                  <a:ea typeface="Batang" pitchFamily="18" charset="-127"/>
                </a:rPr>
                <a:t> </a:t>
              </a:r>
            </a:p>
          </p:txBody>
        </p:sp>
        <p:sp>
          <p:nvSpPr>
            <p:cNvPr id="924687" name="Rectangle 15">
              <a:hlinkClick r:id="" action="ppaction://noaction"/>
            </p:cNvPr>
            <p:cNvSpPr>
              <a:spLocks noChangeArrowheads="1"/>
            </p:cNvSpPr>
            <p:nvPr/>
          </p:nvSpPr>
          <p:spPr bwMode="auto">
            <a:xfrm>
              <a:off x="351518" y="4590142"/>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short</a:t>
              </a:r>
            </a:p>
          </p:txBody>
        </p:sp>
        <p:sp>
          <p:nvSpPr>
            <p:cNvPr id="924689" name="Rectangle 17">
              <a:hlinkClick r:id="rId5" action="ppaction://hlinksldjump"/>
            </p:cNvPr>
            <p:cNvSpPr>
              <a:spLocks noChangeArrowheads="1"/>
            </p:cNvSpPr>
            <p:nvPr/>
          </p:nvSpPr>
          <p:spPr bwMode="auto">
            <a:xfrm>
              <a:off x="351518" y="2817586"/>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double</a:t>
              </a:r>
            </a:p>
          </p:txBody>
        </p:sp>
        <p:sp>
          <p:nvSpPr>
            <p:cNvPr id="924693" name="Rectangle 21">
              <a:hlinkClick r:id="" action="ppaction://noaction"/>
            </p:cNvPr>
            <p:cNvSpPr>
              <a:spLocks noChangeArrowheads="1"/>
            </p:cNvSpPr>
            <p:nvPr/>
          </p:nvSpPr>
          <p:spPr bwMode="auto">
            <a:xfrm>
              <a:off x="351518" y="4219575"/>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long</a:t>
              </a:r>
            </a:p>
          </p:txBody>
        </p:sp>
        <p:sp>
          <p:nvSpPr>
            <p:cNvPr id="924696" name="Rectangle 24">
              <a:hlinkClick r:id="" action="ppaction://noaction"/>
            </p:cNvPr>
            <p:cNvSpPr>
              <a:spLocks noChangeArrowheads="1"/>
            </p:cNvSpPr>
            <p:nvPr/>
          </p:nvSpPr>
          <p:spPr bwMode="auto">
            <a:xfrm>
              <a:off x="351518" y="1869195"/>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byte</a:t>
              </a:r>
            </a:p>
          </p:txBody>
        </p:sp>
        <p:sp>
          <p:nvSpPr>
            <p:cNvPr id="924701" name="Rectangle 29">
              <a:hlinkClick r:id="rId6" action="ppaction://hlinksldjump"/>
            </p:cNvPr>
            <p:cNvSpPr>
              <a:spLocks noChangeArrowheads="1"/>
            </p:cNvSpPr>
            <p:nvPr/>
          </p:nvSpPr>
          <p:spPr bwMode="auto">
            <a:xfrm>
              <a:off x="351518" y="3269796"/>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float</a:t>
              </a:r>
            </a:p>
          </p:txBody>
        </p:sp>
        <p:sp>
          <p:nvSpPr>
            <p:cNvPr id="924707" name="Rectangle 35">
              <a:hlinkClick r:id="" action="ppaction://noaction"/>
            </p:cNvPr>
            <p:cNvSpPr>
              <a:spLocks noChangeArrowheads="1"/>
            </p:cNvSpPr>
            <p:nvPr/>
          </p:nvSpPr>
          <p:spPr bwMode="auto">
            <a:xfrm>
              <a:off x="351518" y="3770539"/>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int</a:t>
              </a:r>
            </a:p>
          </p:txBody>
        </p:sp>
        <p:sp>
          <p:nvSpPr>
            <p:cNvPr id="924710" name="Rectangle 38">
              <a:hlinkClick r:id="" action="ppaction://noaction"/>
            </p:cNvPr>
            <p:cNvSpPr>
              <a:spLocks noChangeArrowheads="1"/>
            </p:cNvSpPr>
            <p:nvPr/>
          </p:nvSpPr>
          <p:spPr bwMode="auto">
            <a:xfrm>
              <a:off x="351518" y="1453260"/>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boolean</a:t>
              </a:r>
            </a:p>
          </p:txBody>
        </p:sp>
      </p:grpSp>
      <p:grpSp>
        <p:nvGrpSpPr>
          <p:cNvPr id="3" name="Group 56"/>
          <p:cNvGrpSpPr/>
          <p:nvPr/>
        </p:nvGrpSpPr>
        <p:grpSpPr>
          <a:xfrm>
            <a:off x="346075" y="5087256"/>
            <a:ext cx="1400175" cy="1253219"/>
            <a:chOff x="329747" y="5087256"/>
            <a:chExt cx="1400175" cy="1253219"/>
          </a:xfrm>
        </p:grpSpPr>
        <p:sp>
          <p:nvSpPr>
            <p:cNvPr id="924695" name="Rectangle 23">
              <a:hlinkClick r:id="" action="ppaction://noaction"/>
            </p:cNvPr>
            <p:cNvSpPr>
              <a:spLocks noChangeArrowheads="1"/>
            </p:cNvSpPr>
            <p:nvPr/>
          </p:nvSpPr>
          <p:spPr bwMode="auto">
            <a:xfrm>
              <a:off x="329747" y="6035675"/>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do</a:t>
              </a:r>
              <a:r>
                <a:rPr lang="en-US" sz="1400" b="1" dirty="0">
                  <a:solidFill>
                    <a:schemeClr val="bg1"/>
                  </a:solidFill>
                  <a:latin typeface="Courier New" pitchFamily="49" charset="0"/>
                  <a:ea typeface="Batang" pitchFamily="18" charset="-127"/>
                </a:rPr>
                <a:t> </a:t>
              </a:r>
            </a:p>
          </p:txBody>
        </p:sp>
        <p:sp>
          <p:nvSpPr>
            <p:cNvPr id="924703" name="Rectangle 31">
              <a:hlinkClick r:id="" action="ppaction://noaction"/>
            </p:cNvPr>
            <p:cNvSpPr>
              <a:spLocks noChangeArrowheads="1"/>
            </p:cNvSpPr>
            <p:nvPr/>
          </p:nvSpPr>
          <p:spPr bwMode="auto">
            <a:xfrm>
              <a:off x="329747" y="508725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break</a:t>
              </a:r>
            </a:p>
          </p:txBody>
        </p:sp>
        <p:sp>
          <p:nvSpPr>
            <p:cNvPr id="924709" name="Rectangle 37">
              <a:hlinkClick r:id="" action="ppaction://noaction"/>
            </p:cNvPr>
            <p:cNvSpPr>
              <a:spLocks noChangeArrowheads="1"/>
            </p:cNvSpPr>
            <p:nvPr/>
          </p:nvSpPr>
          <p:spPr bwMode="auto">
            <a:xfrm>
              <a:off x="329747" y="5580289"/>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continue</a:t>
              </a:r>
            </a:p>
          </p:txBody>
        </p:sp>
      </p:grpSp>
      <p:grpSp>
        <p:nvGrpSpPr>
          <p:cNvPr id="4" name="Group 57"/>
          <p:cNvGrpSpPr/>
          <p:nvPr/>
        </p:nvGrpSpPr>
        <p:grpSpPr>
          <a:xfrm>
            <a:off x="2027918" y="1453260"/>
            <a:ext cx="1400175" cy="4909456"/>
            <a:chOff x="2027918" y="1469572"/>
            <a:chExt cx="1400175" cy="4909456"/>
          </a:xfrm>
        </p:grpSpPr>
        <p:sp>
          <p:nvSpPr>
            <p:cNvPr id="924683" name="Rectangle 11">
              <a:hlinkClick r:id="" action="ppaction://noaction"/>
            </p:cNvPr>
            <p:cNvSpPr>
              <a:spLocks noChangeArrowheads="1"/>
            </p:cNvSpPr>
            <p:nvPr/>
          </p:nvSpPr>
          <p:spPr bwMode="auto">
            <a:xfrm>
              <a:off x="2027918" y="4190999"/>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if</a:t>
              </a:r>
            </a:p>
          </p:txBody>
        </p:sp>
        <p:sp>
          <p:nvSpPr>
            <p:cNvPr id="924684" name="Rectangle 12"/>
            <p:cNvSpPr>
              <a:spLocks noChangeArrowheads="1"/>
            </p:cNvSpPr>
            <p:nvPr/>
          </p:nvSpPr>
          <p:spPr bwMode="auto">
            <a:xfrm>
              <a:off x="2027918" y="2808513"/>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else</a:t>
              </a:r>
            </a:p>
          </p:txBody>
        </p:sp>
        <p:sp>
          <p:nvSpPr>
            <p:cNvPr id="924685" name="Rectangle 13">
              <a:hlinkClick r:id="rId4" action="ppaction://hlinksldjump"/>
            </p:cNvPr>
            <p:cNvSpPr>
              <a:spLocks noChangeArrowheads="1"/>
            </p:cNvSpPr>
            <p:nvPr/>
          </p:nvSpPr>
          <p:spPr bwMode="auto">
            <a:xfrm>
              <a:off x="2027918" y="1926319"/>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catch</a:t>
              </a:r>
            </a:p>
          </p:txBody>
        </p:sp>
        <p:sp>
          <p:nvSpPr>
            <p:cNvPr id="924686" name="Rectangle 14">
              <a:hlinkClick r:id="" action="ppaction://noaction"/>
            </p:cNvPr>
            <p:cNvSpPr>
              <a:spLocks noChangeArrowheads="1"/>
            </p:cNvSpPr>
            <p:nvPr/>
          </p:nvSpPr>
          <p:spPr bwMode="auto">
            <a:xfrm>
              <a:off x="2027918" y="6074228"/>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throws</a:t>
              </a:r>
            </a:p>
          </p:txBody>
        </p:sp>
        <p:sp>
          <p:nvSpPr>
            <p:cNvPr id="924690" name="Rectangle 18">
              <a:hlinkClick r:id="rId4" action="ppaction://hlinksldjump"/>
            </p:cNvPr>
            <p:cNvSpPr>
              <a:spLocks noChangeArrowheads="1"/>
            </p:cNvSpPr>
            <p:nvPr/>
          </p:nvSpPr>
          <p:spPr bwMode="auto">
            <a:xfrm>
              <a:off x="2027918" y="1469572"/>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case</a:t>
              </a:r>
            </a:p>
          </p:txBody>
        </p:sp>
        <p:sp>
          <p:nvSpPr>
            <p:cNvPr id="924691" name="Rectangle 19">
              <a:hlinkClick r:id="" action="ppaction://noaction"/>
            </p:cNvPr>
            <p:cNvSpPr>
              <a:spLocks noChangeArrowheads="1"/>
            </p:cNvSpPr>
            <p:nvPr/>
          </p:nvSpPr>
          <p:spPr bwMode="auto">
            <a:xfrm>
              <a:off x="2027918" y="5589814"/>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throw</a:t>
              </a:r>
            </a:p>
          </p:txBody>
        </p:sp>
        <p:sp>
          <p:nvSpPr>
            <p:cNvPr id="924692" name="Rectangle 20">
              <a:hlinkClick r:id="" action="ppaction://noaction"/>
            </p:cNvPr>
            <p:cNvSpPr>
              <a:spLocks noChangeArrowheads="1"/>
            </p:cNvSpPr>
            <p:nvPr/>
          </p:nvSpPr>
          <p:spPr bwMode="auto">
            <a:xfrm>
              <a:off x="2027918" y="4626882"/>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return</a:t>
              </a:r>
            </a:p>
          </p:txBody>
        </p:sp>
        <p:sp>
          <p:nvSpPr>
            <p:cNvPr id="924694" name="Rectangle 22">
              <a:hlinkClick r:id="rId7" action="ppaction://hlinksldjump"/>
            </p:cNvPr>
            <p:cNvSpPr>
              <a:spLocks noChangeArrowheads="1"/>
            </p:cNvSpPr>
            <p:nvPr/>
          </p:nvSpPr>
          <p:spPr bwMode="auto">
            <a:xfrm>
              <a:off x="2027918" y="3780519"/>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for</a:t>
              </a:r>
            </a:p>
          </p:txBody>
        </p:sp>
        <p:sp>
          <p:nvSpPr>
            <p:cNvPr id="924702" name="Rectangle 30">
              <a:hlinkClick r:id="" action="ppaction://noaction"/>
            </p:cNvPr>
            <p:cNvSpPr>
              <a:spLocks noChangeArrowheads="1"/>
            </p:cNvSpPr>
            <p:nvPr/>
          </p:nvSpPr>
          <p:spPr bwMode="auto">
            <a:xfrm>
              <a:off x="2027918" y="2362199"/>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default</a:t>
              </a:r>
            </a:p>
          </p:txBody>
        </p:sp>
        <p:sp>
          <p:nvSpPr>
            <p:cNvPr id="924708" name="Rectangle 36">
              <a:hlinkClick r:id="" action="ppaction://noaction"/>
            </p:cNvPr>
            <p:cNvSpPr>
              <a:spLocks noChangeArrowheads="1"/>
            </p:cNvSpPr>
            <p:nvPr/>
          </p:nvSpPr>
          <p:spPr bwMode="auto">
            <a:xfrm>
              <a:off x="2027918" y="3280230"/>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finally</a:t>
              </a:r>
            </a:p>
          </p:txBody>
        </p:sp>
        <p:sp>
          <p:nvSpPr>
            <p:cNvPr id="924712" name="Rectangle 40">
              <a:hlinkClick r:id="" action="ppaction://noaction"/>
            </p:cNvPr>
            <p:cNvSpPr>
              <a:spLocks noChangeArrowheads="1"/>
            </p:cNvSpPr>
            <p:nvPr/>
          </p:nvSpPr>
          <p:spPr bwMode="auto">
            <a:xfrm>
              <a:off x="2027918" y="5101318"/>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switch</a:t>
              </a:r>
            </a:p>
          </p:txBody>
        </p:sp>
      </p:grpSp>
      <p:grpSp>
        <p:nvGrpSpPr>
          <p:cNvPr id="5" name="Group 58"/>
          <p:cNvGrpSpPr/>
          <p:nvPr/>
        </p:nvGrpSpPr>
        <p:grpSpPr>
          <a:xfrm>
            <a:off x="3742418" y="1453260"/>
            <a:ext cx="1400175" cy="780142"/>
            <a:chOff x="3785961" y="1476375"/>
            <a:chExt cx="1400175" cy="780142"/>
          </a:xfrm>
        </p:grpSpPr>
        <p:sp>
          <p:nvSpPr>
            <p:cNvPr id="924697" name="Rectangle 25">
              <a:hlinkClick r:id="" action="ppaction://noaction"/>
            </p:cNvPr>
            <p:cNvSpPr>
              <a:spLocks noChangeArrowheads="1"/>
            </p:cNvSpPr>
            <p:nvPr/>
          </p:nvSpPr>
          <p:spPr bwMode="auto">
            <a:xfrm>
              <a:off x="3785961" y="1951717"/>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while</a:t>
              </a:r>
            </a:p>
          </p:txBody>
        </p:sp>
        <p:sp>
          <p:nvSpPr>
            <p:cNvPr id="924717" name="Rectangle 45"/>
            <p:cNvSpPr>
              <a:spLocks noChangeArrowheads="1"/>
            </p:cNvSpPr>
            <p:nvPr/>
          </p:nvSpPr>
          <p:spPr bwMode="auto">
            <a:xfrm>
              <a:off x="3785961" y="1476375"/>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try</a:t>
              </a:r>
            </a:p>
          </p:txBody>
        </p:sp>
      </p:grpSp>
      <p:grpSp>
        <p:nvGrpSpPr>
          <p:cNvPr id="6" name="Group 62"/>
          <p:cNvGrpSpPr/>
          <p:nvPr/>
        </p:nvGrpSpPr>
        <p:grpSpPr>
          <a:xfrm>
            <a:off x="5469618" y="1913406"/>
            <a:ext cx="1400175" cy="2515296"/>
            <a:chOff x="5469618" y="1913406"/>
            <a:chExt cx="1400175" cy="2515296"/>
          </a:xfrm>
        </p:grpSpPr>
        <p:sp>
          <p:nvSpPr>
            <p:cNvPr id="924677" name="Rectangle 5">
              <a:hlinkClick r:id="" action="ppaction://noaction"/>
            </p:cNvPr>
            <p:cNvSpPr>
              <a:spLocks noChangeArrowheads="1"/>
            </p:cNvSpPr>
            <p:nvPr/>
          </p:nvSpPr>
          <p:spPr bwMode="auto">
            <a:xfrm>
              <a:off x="5469618" y="2833698"/>
              <a:ext cx="1400175" cy="3048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implements</a:t>
              </a:r>
            </a:p>
          </p:txBody>
        </p:sp>
        <p:sp>
          <p:nvSpPr>
            <p:cNvPr id="924678" name="Rectangle 6">
              <a:hlinkClick r:id="" action="ppaction://noaction"/>
            </p:cNvPr>
            <p:cNvSpPr>
              <a:spLocks noChangeArrowheads="1"/>
            </p:cNvSpPr>
            <p:nvPr/>
          </p:nvSpPr>
          <p:spPr bwMode="auto">
            <a:xfrm>
              <a:off x="5469618" y="2373552"/>
              <a:ext cx="1400175" cy="3048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extends</a:t>
              </a:r>
            </a:p>
          </p:txBody>
        </p:sp>
        <p:sp>
          <p:nvSpPr>
            <p:cNvPr id="924700" name="Rectangle 28">
              <a:hlinkClick r:id="" action="ppaction://noaction"/>
            </p:cNvPr>
            <p:cNvSpPr>
              <a:spLocks noChangeArrowheads="1"/>
            </p:cNvSpPr>
            <p:nvPr/>
          </p:nvSpPr>
          <p:spPr bwMode="auto">
            <a:xfrm>
              <a:off x="5469618" y="3738365"/>
              <a:ext cx="1400175" cy="3048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interface</a:t>
              </a:r>
            </a:p>
          </p:txBody>
        </p:sp>
        <p:sp>
          <p:nvSpPr>
            <p:cNvPr id="924719" name="Rectangle 47">
              <a:hlinkClick r:id="" action="ppaction://noaction"/>
            </p:cNvPr>
            <p:cNvSpPr>
              <a:spLocks noChangeArrowheads="1"/>
            </p:cNvSpPr>
            <p:nvPr/>
          </p:nvSpPr>
          <p:spPr bwMode="auto">
            <a:xfrm>
              <a:off x="5469618" y="4123902"/>
              <a:ext cx="1400175" cy="3048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package</a:t>
              </a:r>
            </a:p>
          </p:txBody>
        </p:sp>
        <p:sp>
          <p:nvSpPr>
            <p:cNvPr id="924720" name="Rectangle 48">
              <a:hlinkClick r:id="" action="ppaction://noaction"/>
            </p:cNvPr>
            <p:cNvSpPr>
              <a:spLocks noChangeArrowheads="1"/>
            </p:cNvSpPr>
            <p:nvPr/>
          </p:nvSpPr>
          <p:spPr bwMode="auto">
            <a:xfrm>
              <a:off x="5469618" y="3284342"/>
              <a:ext cx="1400175" cy="3048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import</a:t>
              </a:r>
            </a:p>
          </p:txBody>
        </p:sp>
        <p:sp>
          <p:nvSpPr>
            <p:cNvPr id="924722" name="Rectangle 50">
              <a:hlinkClick r:id="" action="ppaction://noaction"/>
            </p:cNvPr>
            <p:cNvSpPr>
              <a:spLocks noChangeArrowheads="1"/>
            </p:cNvSpPr>
            <p:nvPr/>
          </p:nvSpPr>
          <p:spPr bwMode="auto">
            <a:xfrm>
              <a:off x="5469618" y="1913406"/>
              <a:ext cx="1400175" cy="304800"/>
            </a:xfrm>
            <a:prstGeom prst="rect">
              <a:avLst/>
            </a:prstGeom>
            <a:solidFill>
              <a:srgbClr val="008899"/>
            </a:solidFill>
            <a:ln>
              <a:noFill/>
              <a:headEnd/>
              <a:tailEnd/>
            </a:ln>
            <a:effectLst/>
          </p:spPr>
          <p:style>
            <a:lnRef idx="1">
              <a:schemeClr val="accent4"/>
            </a:lnRef>
            <a:fillRef idx="3">
              <a:schemeClr val="accent4"/>
            </a:fillRef>
            <a:effectRef idx="2">
              <a:schemeClr val="accent4"/>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class</a:t>
              </a:r>
            </a:p>
          </p:txBody>
        </p:sp>
      </p:grpSp>
      <p:grpSp>
        <p:nvGrpSpPr>
          <p:cNvPr id="7" name="Group 61"/>
          <p:cNvGrpSpPr/>
          <p:nvPr/>
        </p:nvGrpSpPr>
        <p:grpSpPr>
          <a:xfrm>
            <a:off x="3742418" y="2365649"/>
            <a:ext cx="1400175" cy="3988433"/>
            <a:chOff x="3738790" y="2365649"/>
            <a:chExt cx="1400175" cy="3988433"/>
          </a:xfrm>
        </p:grpSpPr>
        <p:sp>
          <p:nvSpPr>
            <p:cNvPr id="924680" name="Rectangle 8">
              <a:hlinkClick r:id="" action="ppaction://noaction"/>
            </p:cNvPr>
            <p:cNvSpPr>
              <a:spLocks noChangeArrowheads="1"/>
            </p:cNvSpPr>
            <p:nvPr/>
          </p:nvSpPr>
          <p:spPr bwMode="auto">
            <a:xfrm>
              <a:off x="3738790" y="6049282"/>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transient</a:t>
              </a:r>
            </a:p>
          </p:txBody>
        </p:sp>
        <p:sp>
          <p:nvSpPr>
            <p:cNvPr id="924681" name="Rectangle 9">
              <a:hlinkClick r:id="" action="ppaction://noaction"/>
            </p:cNvPr>
            <p:cNvSpPr>
              <a:spLocks noChangeArrowheads="1"/>
            </p:cNvSpPr>
            <p:nvPr/>
          </p:nvSpPr>
          <p:spPr bwMode="auto">
            <a:xfrm>
              <a:off x="3738790" y="5090433"/>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static</a:t>
              </a:r>
            </a:p>
          </p:txBody>
        </p:sp>
        <p:sp>
          <p:nvSpPr>
            <p:cNvPr id="924688" name="Rectangle 16">
              <a:hlinkClick r:id="" action="ppaction://noaction"/>
            </p:cNvPr>
            <p:cNvSpPr>
              <a:spLocks noChangeArrowheads="1"/>
            </p:cNvSpPr>
            <p:nvPr/>
          </p:nvSpPr>
          <p:spPr bwMode="auto">
            <a:xfrm>
              <a:off x="3738790" y="3283695"/>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native</a:t>
              </a:r>
            </a:p>
          </p:txBody>
        </p:sp>
        <p:sp>
          <p:nvSpPr>
            <p:cNvPr id="924699" name="Rectangle 27">
              <a:hlinkClick r:id="" action="ppaction://noaction"/>
            </p:cNvPr>
            <p:cNvSpPr>
              <a:spLocks noChangeArrowheads="1"/>
            </p:cNvSpPr>
            <p:nvPr/>
          </p:nvSpPr>
          <p:spPr bwMode="auto">
            <a:xfrm>
              <a:off x="3738790" y="4666343"/>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public</a:t>
              </a:r>
            </a:p>
          </p:txBody>
        </p:sp>
        <p:sp>
          <p:nvSpPr>
            <p:cNvPr id="924705" name="Rectangle 33">
              <a:hlinkClick r:id="" action="ppaction://noaction"/>
            </p:cNvPr>
            <p:cNvSpPr>
              <a:spLocks noChangeArrowheads="1"/>
            </p:cNvSpPr>
            <p:nvPr/>
          </p:nvSpPr>
          <p:spPr bwMode="auto">
            <a:xfrm>
              <a:off x="3738790" y="5613400"/>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synchronized</a:t>
              </a:r>
            </a:p>
          </p:txBody>
        </p:sp>
        <p:sp>
          <p:nvSpPr>
            <p:cNvPr id="924706" name="Rectangle 34">
              <a:hlinkClick r:id="" action="ppaction://noaction"/>
            </p:cNvPr>
            <p:cNvSpPr>
              <a:spLocks noChangeArrowheads="1"/>
            </p:cNvSpPr>
            <p:nvPr/>
          </p:nvSpPr>
          <p:spPr bwMode="auto">
            <a:xfrm>
              <a:off x="3738790" y="4196443"/>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protected</a:t>
              </a:r>
            </a:p>
          </p:txBody>
        </p:sp>
        <p:sp>
          <p:nvSpPr>
            <p:cNvPr id="924713" name="Rectangle 41">
              <a:hlinkClick r:id="rId8" action="ppaction://hlinksldjump"/>
            </p:cNvPr>
            <p:cNvSpPr>
              <a:spLocks noChangeArrowheads="1"/>
            </p:cNvSpPr>
            <p:nvPr/>
          </p:nvSpPr>
          <p:spPr bwMode="auto">
            <a:xfrm>
              <a:off x="3738790" y="3756932"/>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private</a:t>
              </a:r>
            </a:p>
          </p:txBody>
        </p:sp>
        <p:sp>
          <p:nvSpPr>
            <p:cNvPr id="924715" name="Rectangle 43">
              <a:hlinkClick r:id="" action="ppaction://noaction"/>
            </p:cNvPr>
            <p:cNvSpPr>
              <a:spLocks noChangeArrowheads="1"/>
            </p:cNvSpPr>
            <p:nvPr/>
          </p:nvSpPr>
          <p:spPr bwMode="auto">
            <a:xfrm>
              <a:off x="3738790" y="2786128"/>
              <a:ext cx="1400175" cy="304800"/>
            </a:xfrm>
            <a:prstGeom prst="rect">
              <a:avLst/>
            </a:prstGeom>
            <a:solidFill>
              <a:srgbClr val="999977"/>
            </a:solidFill>
            <a:ln>
              <a:noFill/>
              <a:headEnd/>
              <a:tailEnd/>
            </a:ln>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final</a:t>
              </a:r>
            </a:p>
          </p:txBody>
        </p:sp>
        <p:sp>
          <p:nvSpPr>
            <p:cNvPr id="924723" name="Rectangle 51">
              <a:hlinkClick r:id="" action="ppaction://noaction"/>
            </p:cNvPr>
            <p:cNvSpPr>
              <a:spLocks noChangeArrowheads="1"/>
            </p:cNvSpPr>
            <p:nvPr/>
          </p:nvSpPr>
          <p:spPr bwMode="auto">
            <a:xfrm>
              <a:off x="3738790" y="2365649"/>
              <a:ext cx="1400175" cy="304800"/>
            </a:xfrm>
            <a:prstGeom prst="rect">
              <a:avLst/>
            </a:prstGeom>
            <a:solidFill>
              <a:srgbClr val="999977"/>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abstract</a:t>
              </a:r>
            </a:p>
          </p:txBody>
        </p:sp>
      </p:grpSp>
      <p:sp>
        <p:nvSpPr>
          <p:cNvPr id="11317" name="Rectangle 5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Java Keywords</a:t>
            </a:r>
          </a:p>
        </p:txBody>
      </p:sp>
      <p:grpSp>
        <p:nvGrpSpPr>
          <p:cNvPr id="8" name="Group 63"/>
          <p:cNvGrpSpPr/>
          <p:nvPr/>
        </p:nvGrpSpPr>
        <p:grpSpPr>
          <a:xfrm>
            <a:off x="5469618" y="1453260"/>
            <a:ext cx="3252561" cy="4906260"/>
            <a:chOff x="5469618" y="1453260"/>
            <a:chExt cx="3252561" cy="4906260"/>
          </a:xfrm>
        </p:grpSpPr>
        <p:sp>
          <p:nvSpPr>
            <p:cNvPr id="924674" name="Rectangle 2">
              <a:hlinkClick r:id="rId8" action="ppaction://hlinksldjump"/>
            </p:cNvPr>
            <p:cNvSpPr>
              <a:spLocks noChangeArrowheads="1"/>
            </p:cNvSpPr>
            <p:nvPr/>
          </p:nvSpPr>
          <p:spPr bwMode="auto">
            <a:xfrm>
              <a:off x="7322004" y="4623284"/>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true</a:t>
              </a:r>
            </a:p>
          </p:txBody>
        </p:sp>
        <p:sp>
          <p:nvSpPr>
            <p:cNvPr id="924675" name="Rectangle 3">
              <a:hlinkClick r:id="" action="ppaction://noaction"/>
            </p:cNvPr>
            <p:cNvSpPr>
              <a:spLocks noChangeArrowheads="1"/>
            </p:cNvSpPr>
            <p:nvPr/>
          </p:nvSpPr>
          <p:spPr bwMode="auto">
            <a:xfrm>
              <a:off x="7322004" y="3284342"/>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strictfp</a:t>
              </a:r>
            </a:p>
          </p:txBody>
        </p:sp>
        <p:sp>
          <p:nvSpPr>
            <p:cNvPr id="924676" name="Rectangle 4">
              <a:hlinkClick r:id="" action="ppaction://noaction"/>
            </p:cNvPr>
            <p:cNvSpPr>
              <a:spLocks noChangeArrowheads="1"/>
            </p:cNvSpPr>
            <p:nvPr/>
          </p:nvSpPr>
          <p:spPr bwMode="auto">
            <a:xfrm>
              <a:off x="7322004" y="2833698"/>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null</a:t>
              </a:r>
            </a:p>
          </p:txBody>
        </p:sp>
        <p:sp>
          <p:nvSpPr>
            <p:cNvPr id="924682" name="Rectangle 10">
              <a:hlinkClick r:id="" action="ppaction://noaction"/>
            </p:cNvPr>
            <p:cNvSpPr>
              <a:spLocks noChangeArrowheads="1"/>
            </p:cNvSpPr>
            <p:nvPr/>
          </p:nvSpPr>
          <p:spPr bwMode="auto">
            <a:xfrm>
              <a:off x="7322004" y="2373552"/>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new</a:t>
              </a:r>
            </a:p>
          </p:txBody>
        </p:sp>
        <p:sp>
          <p:nvSpPr>
            <p:cNvPr id="924698" name="Rectangle 26">
              <a:hlinkClick r:id="" action="ppaction://noaction"/>
            </p:cNvPr>
            <p:cNvSpPr>
              <a:spLocks noChangeArrowheads="1"/>
            </p:cNvSpPr>
            <p:nvPr/>
          </p:nvSpPr>
          <p:spPr bwMode="auto">
            <a:xfrm>
              <a:off x="7322004" y="4123902"/>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this</a:t>
              </a:r>
            </a:p>
          </p:txBody>
        </p:sp>
        <p:sp>
          <p:nvSpPr>
            <p:cNvPr id="924711" name="Rectangle 39">
              <a:hlinkClick r:id="" action="ppaction://noaction"/>
            </p:cNvPr>
            <p:cNvSpPr>
              <a:spLocks noChangeArrowheads="1"/>
            </p:cNvSpPr>
            <p:nvPr/>
          </p:nvSpPr>
          <p:spPr bwMode="auto">
            <a:xfrm>
              <a:off x="7322004" y="5113141"/>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void</a:t>
              </a:r>
            </a:p>
          </p:txBody>
        </p:sp>
        <p:sp>
          <p:nvSpPr>
            <p:cNvPr id="924714" name="Rectangle 42"/>
            <p:cNvSpPr>
              <a:spLocks noChangeArrowheads="1"/>
            </p:cNvSpPr>
            <p:nvPr/>
          </p:nvSpPr>
          <p:spPr bwMode="auto">
            <a:xfrm>
              <a:off x="7322004" y="1913406"/>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instanceof</a:t>
              </a:r>
            </a:p>
          </p:txBody>
        </p:sp>
        <p:sp>
          <p:nvSpPr>
            <p:cNvPr id="924716" name="Rectangle 44"/>
            <p:cNvSpPr>
              <a:spLocks noChangeArrowheads="1"/>
            </p:cNvSpPr>
            <p:nvPr/>
          </p:nvSpPr>
          <p:spPr bwMode="auto">
            <a:xfrm>
              <a:off x="5469618" y="4623284"/>
              <a:ext cx="1400175" cy="304800"/>
            </a:xfrm>
            <a:prstGeom prst="rect">
              <a:avLst/>
            </a:prstGeom>
            <a:solidFill>
              <a:srgbClr val="AADDEE">
                <a:alpha val="49804"/>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assert</a:t>
              </a:r>
            </a:p>
          </p:txBody>
        </p:sp>
        <p:sp>
          <p:nvSpPr>
            <p:cNvPr id="924718" name="Rectangle 46">
              <a:hlinkClick r:id="" action="ppaction://noaction"/>
            </p:cNvPr>
            <p:cNvSpPr>
              <a:spLocks noChangeArrowheads="1"/>
            </p:cNvSpPr>
            <p:nvPr/>
          </p:nvSpPr>
          <p:spPr bwMode="auto">
            <a:xfrm>
              <a:off x="7322004" y="3738365"/>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super</a:t>
              </a:r>
            </a:p>
          </p:txBody>
        </p:sp>
        <p:sp>
          <p:nvSpPr>
            <p:cNvPr id="924721" name="Rectangle 49">
              <a:hlinkClick r:id="" action="ppaction://noaction"/>
            </p:cNvPr>
            <p:cNvSpPr>
              <a:spLocks noChangeArrowheads="1"/>
            </p:cNvSpPr>
            <p:nvPr/>
          </p:nvSpPr>
          <p:spPr bwMode="auto">
            <a:xfrm>
              <a:off x="5469618" y="6054720"/>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false</a:t>
              </a:r>
            </a:p>
          </p:txBody>
        </p:sp>
        <p:sp>
          <p:nvSpPr>
            <p:cNvPr id="924725" name="Rectangle 53">
              <a:hlinkClick r:id="rId7" action="ppaction://hlinksldjump"/>
            </p:cNvPr>
            <p:cNvSpPr>
              <a:spLocks noChangeArrowheads="1"/>
            </p:cNvSpPr>
            <p:nvPr/>
          </p:nvSpPr>
          <p:spPr bwMode="auto">
            <a:xfrm>
              <a:off x="7322004" y="145326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goto</a:t>
              </a:r>
            </a:p>
          </p:txBody>
        </p:sp>
        <p:sp>
          <p:nvSpPr>
            <p:cNvPr id="924726" name="Rectangle 54">
              <a:hlinkClick r:id="" action="ppaction://noaction"/>
            </p:cNvPr>
            <p:cNvSpPr>
              <a:spLocks noChangeArrowheads="1"/>
            </p:cNvSpPr>
            <p:nvPr/>
          </p:nvSpPr>
          <p:spPr bwMode="auto">
            <a:xfrm>
              <a:off x="5469618" y="5113141"/>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a:solidFill>
                    <a:schemeClr val="tx2"/>
                  </a:solidFill>
                  <a:latin typeface="Arial" pitchFamily="34" charset="0"/>
                  <a:ea typeface="Batang" pitchFamily="18" charset="-127"/>
                  <a:cs typeface="Arial" pitchFamily="34" charset="0"/>
                </a:rPr>
                <a:t>const</a:t>
              </a:r>
            </a:p>
          </p:txBody>
        </p:sp>
        <p:sp>
          <p:nvSpPr>
            <p:cNvPr id="61" name="Rectangle 54">
              <a:hlinkClick r:id="" action="ppaction://noaction"/>
            </p:cNvPr>
            <p:cNvSpPr>
              <a:spLocks noChangeArrowheads="1"/>
            </p:cNvSpPr>
            <p:nvPr/>
          </p:nvSpPr>
          <p:spPr bwMode="auto">
            <a:xfrm>
              <a:off x="5469618" y="5594574"/>
              <a:ext cx="1400175" cy="304800"/>
            </a:xfrm>
            <a:prstGeom prst="rect">
              <a:avLst/>
            </a:prstGeom>
            <a:solidFill>
              <a:srgbClr val="AADDEE">
                <a:alpha val="50195"/>
              </a:srgbClr>
            </a:solidFill>
            <a:ln w="12700">
              <a:noFill/>
              <a:miter lim="800000"/>
              <a:headEnd/>
              <a:tailEnd/>
            </a:ln>
            <a:effectLst>
              <a:prstShdw prst="shdw17" dist="17961" dir="2700000">
                <a:srgbClr val="808C99"/>
              </a:prstShdw>
            </a:effectLst>
          </p:spPr>
          <p:txBody>
            <a:bodyPr lIns="0" tIns="18288" rIns="0" bIns="18288" anchor="ctr" anchorCtr="1"/>
            <a:lstStyle/>
            <a:p>
              <a:pPr>
                <a:lnSpc>
                  <a:spcPct val="100000"/>
                </a:lnSpc>
              </a:pPr>
              <a:r>
                <a:rPr lang="en-US" sz="1400" b="1" dirty="0" smtClean="0">
                  <a:solidFill>
                    <a:schemeClr val="tx2"/>
                  </a:solidFill>
                  <a:latin typeface="Arial" pitchFamily="34" charset="0"/>
                  <a:ea typeface="Batang" pitchFamily="18" charset="-127"/>
                  <a:cs typeface="Arial" pitchFamily="34" charset="0"/>
                </a:rPr>
                <a:t>enum</a:t>
              </a:r>
              <a:endParaRPr lang="en-US" sz="1400" b="1" dirty="0">
                <a:solidFill>
                  <a:schemeClr val="tx2"/>
                </a:solidFill>
                <a:latin typeface="Arial" pitchFamily="34" charset="0"/>
                <a:ea typeface="Batang" pitchFamily="18" charset="-127"/>
                <a:cs typeface="Arial" pitchFamily="34" charset="0"/>
              </a:endParaRPr>
            </a:p>
          </p:txBody>
        </p:sp>
      </p:grpSp>
      <p:sp>
        <p:nvSpPr>
          <p:cNvPr id="10" name="TextBox 9"/>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7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lvl="1">
              <a:defRPr/>
            </a:pPr>
            <a:r>
              <a:rPr lang="en-US" dirty="0" smtClean="0"/>
              <a:t>Determines type of data</a:t>
            </a:r>
          </a:p>
          <a:p>
            <a:pPr lvl="2">
              <a:defRPr/>
            </a:pPr>
            <a:r>
              <a:rPr lang="en-US" dirty="0" smtClean="0"/>
              <a:t>Variable values</a:t>
            </a:r>
          </a:p>
          <a:p>
            <a:pPr lvl="2">
              <a:defRPr/>
            </a:pPr>
            <a:r>
              <a:rPr lang="en-US" dirty="0" smtClean="0"/>
              <a:t>Operations performed</a:t>
            </a:r>
          </a:p>
        </p:txBody>
      </p:sp>
      <p:pic>
        <p:nvPicPr>
          <p:cNvPr id="8" name="Picture Placeholder 7" descr="ADF_Java_M6_PD_g002.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Data Types: Overview</a:t>
            </a:r>
            <a:endParaRPr lang="en-US"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20</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14422"/>
            <a:ext cx="5905500" cy="4525963"/>
          </a:xfrm>
        </p:spPr>
        <p:txBody>
          <a:bodyPr>
            <a:normAutofit/>
          </a:bodyPr>
          <a:lstStyle/>
          <a:p>
            <a:pPr marL="0" lvl="1" indent="0">
              <a:buNone/>
            </a:pPr>
            <a:r>
              <a:rPr lang="en-US" dirty="0" smtClean="0"/>
              <a:t>This module will cover the following topics:</a:t>
            </a:r>
          </a:p>
          <a:p>
            <a:pPr lvl="1"/>
            <a:r>
              <a:rPr lang="en-US" dirty="0" smtClean="0"/>
              <a:t>Introduction to Java</a:t>
            </a:r>
          </a:p>
          <a:p>
            <a:pPr lvl="1"/>
            <a:r>
              <a:rPr lang="en-US" dirty="0" smtClean="0"/>
              <a:t>Java Principles</a:t>
            </a:r>
          </a:p>
          <a:p>
            <a:pPr lvl="1"/>
            <a:r>
              <a:rPr lang="en-US" dirty="0" smtClean="0"/>
              <a:t>Java Classes and Objects</a:t>
            </a:r>
          </a:p>
          <a:p>
            <a:pPr lvl="1"/>
            <a:r>
              <a:rPr lang="en-US" dirty="0" smtClean="0"/>
              <a:t>Procedural Language Features</a:t>
            </a:r>
          </a:p>
          <a:p>
            <a:pPr lvl="1"/>
            <a:r>
              <a:rPr lang="en-US" dirty="0" smtClean="0"/>
              <a:t>Activity: </a:t>
            </a:r>
          </a:p>
          <a:p>
            <a:pPr lvl="2"/>
            <a:r>
              <a:rPr lang="en-US" dirty="0" smtClean="0"/>
              <a:t>Activity 1: Evening Pass Fare (Basic)</a:t>
            </a:r>
          </a:p>
          <a:p>
            <a:pPr lvl="2"/>
            <a:r>
              <a:rPr lang="en-US" dirty="0" smtClean="0"/>
              <a:t>Activity 2: Pass Discount Fare (Advanced)</a:t>
            </a:r>
          </a:p>
          <a:p>
            <a:pPr lvl="2"/>
            <a:endParaRPr lang="en-US" dirty="0" smtClean="0"/>
          </a:p>
          <a:p>
            <a:pPr lvl="2"/>
            <a:endParaRPr lang="en-US" dirty="0"/>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Data Types: Types</a:t>
            </a:r>
          </a:p>
        </p:txBody>
      </p:sp>
      <p:sp>
        <p:nvSpPr>
          <p:cNvPr id="8" name="Rectangle 7"/>
          <p:cNvSpPr/>
          <p:nvPr/>
        </p:nvSpPr>
        <p:spPr>
          <a:xfrm>
            <a:off x="457200" y="1513196"/>
            <a:ext cx="8115328" cy="4114800"/>
          </a:xfrm>
          <a:prstGeom prst="rect">
            <a:avLst/>
          </a:prstGeom>
          <a:noFill/>
        </p:spPr>
      </p:sp>
      <p:sp>
        <p:nvSpPr>
          <p:cNvPr id="9" name="Freeform 8"/>
          <p:cNvSpPr/>
          <p:nvPr/>
        </p:nvSpPr>
        <p:spPr>
          <a:xfrm>
            <a:off x="6383784" y="3802153"/>
            <a:ext cx="91440" cy="514451"/>
          </a:xfrm>
          <a:custGeom>
            <a:avLst/>
            <a:gdLst/>
            <a:ahLst/>
            <a:cxnLst/>
            <a:rect l="0" t="0" r="0" b="0"/>
            <a:pathLst>
              <a:path>
                <a:moveTo>
                  <a:pt x="45720" y="0"/>
                </a:moveTo>
                <a:lnTo>
                  <a:pt x="45720" y="514451"/>
                </a:lnTo>
              </a:path>
            </a:pathLst>
          </a:custGeom>
          <a:noFill/>
          <a:ln>
            <a:solidFill>
              <a:srgbClr val="003344"/>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0" name="Freeform 9"/>
          <p:cNvSpPr/>
          <p:nvPr/>
        </p:nvSpPr>
        <p:spPr>
          <a:xfrm>
            <a:off x="4786699" y="2164457"/>
            <a:ext cx="1577487" cy="514451"/>
          </a:xfrm>
          <a:custGeom>
            <a:avLst/>
            <a:gdLst/>
            <a:ahLst/>
            <a:cxnLst/>
            <a:rect l="0" t="0" r="0" b="0"/>
            <a:pathLst>
              <a:path>
                <a:moveTo>
                  <a:pt x="0" y="0"/>
                </a:moveTo>
                <a:lnTo>
                  <a:pt x="0" y="350583"/>
                </a:lnTo>
                <a:lnTo>
                  <a:pt x="1577487" y="350583"/>
                </a:lnTo>
                <a:lnTo>
                  <a:pt x="1577487" y="514451"/>
                </a:lnTo>
              </a:path>
            </a:pathLst>
          </a:custGeom>
          <a:noFill/>
          <a:ln>
            <a:solidFill>
              <a:srgbClr val="003344"/>
            </a:solidFill>
          </a:ln>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3139721" y="2164457"/>
            <a:ext cx="1646978" cy="514451"/>
          </a:xfrm>
          <a:custGeom>
            <a:avLst/>
            <a:gdLst/>
            <a:ahLst/>
            <a:cxnLst/>
            <a:rect l="0" t="0" r="0" b="0"/>
            <a:pathLst>
              <a:path>
                <a:moveTo>
                  <a:pt x="1646978" y="0"/>
                </a:moveTo>
                <a:lnTo>
                  <a:pt x="1646978" y="350583"/>
                </a:lnTo>
                <a:lnTo>
                  <a:pt x="0" y="350583"/>
                </a:lnTo>
                <a:lnTo>
                  <a:pt x="0" y="514451"/>
                </a:lnTo>
              </a:path>
            </a:pathLst>
          </a:custGeom>
          <a:noFill/>
          <a:ln>
            <a:solidFill>
              <a:srgbClr val="003344"/>
            </a:solidFill>
          </a:ln>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3480577" y="1505404"/>
            <a:ext cx="2656993" cy="649830"/>
          </a:xfrm>
          <a:custGeom>
            <a:avLst/>
            <a:gdLst>
              <a:gd name="connsiteX0" fmla="*/ 0 w 2656993"/>
              <a:gd name="connsiteY0" fmla="*/ 64983 h 649830"/>
              <a:gd name="connsiteX1" fmla="*/ 19033 w 2656993"/>
              <a:gd name="connsiteY1" fmla="*/ 19033 h 649830"/>
              <a:gd name="connsiteX2" fmla="*/ 64983 w 2656993"/>
              <a:gd name="connsiteY2" fmla="*/ 0 h 649830"/>
              <a:gd name="connsiteX3" fmla="*/ 2592010 w 2656993"/>
              <a:gd name="connsiteY3" fmla="*/ 0 h 649830"/>
              <a:gd name="connsiteX4" fmla="*/ 2637960 w 2656993"/>
              <a:gd name="connsiteY4" fmla="*/ 19033 h 649830"/>
              <a:gd name="connsiteX5" fmla="*/ 2656993 w 2656993"/>
              <a:gd name="connsiteY5" fmla="*/ 64983 h 649830"/>
              <a:gd name="connsiteX6" fmla="*/ 2656993 w 2656993"/>
              <a:gd name="connsiteY6" fmla="*/ 584847 h 649830"/>
              <a:gd name="connsiteX7" fmla="*/ 2637960 w 2656993"/>
              <a:gd name="connsiteY7" fmla="*/ 630797 h 649830"/>
              <a:gd name="connsiteX8" fmla="*/ 2592010 w 2656993"/>
              <a:gd name="connsiteY8" fmla="*/ 649830 h 649830"/>
              <a:gd name="connsiteX9" fmla="*/ 64983 w 2656993"/>
              <a:gd name="connsiteY9" fmla="*/ 649830 h 649830"/>
              <a:gd name="connsiteX10" fmla="*/ 19033 w 2656993"/>
              <a:gd name="connsiteY10" fmla="*/ 630797 h 649830"/>
              <a:gd name="connsiteX11" fmla="*/ 0 w 2656993"/>
              <a:gd name="connsiteY11" fmla="*/ 584847 h 649830"/>
              <a:gd name="connsiteX12" fmla="*/ 0 w 2656993"/>
              <a:gd name="connsiteY12" fmla="*/ 64983 h 64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6993" h="649830">
                <a:moveTo>
                  <a:pt x="0" y="64983"/>
                </a:moveTo>
                <a:cubicBezTo>
                  <a:pt x="0" y="47748"/>
                  <a:pt x="6846" y="31220"/>
                  <a:pt x="19033" y="19033"/>
                </a:cubicBezTo>
                <a:cubicBezTo>
                  <a:pt x="31220" y="6846"/>
                  <a:pt x="47748" y="0"/>
                  <a:pt x="64983" y="0"/>
                </a:cubicBezTo>
                <a:lnTo>
                  <a:pt x="2592010" y="0"/>
                </a:lnTo>
                <a:cubicBezTo>
                  <a:pt x="2609245" y="0"/>
                  <a:pt x="2625773" y="6846"/>
                  <a:pt x="2637960" y="19033"/>
                </a:cubicBezTo>
                <a:cubicBezTo>
                  <a:pt x="2650147" y="31220"/>
                  <a:pt x="2656993" y="47748"/>
                  <a:pt x="2656993" y="64983"/>
                </a:cubicBezTo>
                <a:lnTo>
                  <a:pt x="2656993" y="584847"/>
                </a:lnTo>
                <a:cubicBezTo>
                  <a:pt x="2656993" y="602082"/>
                  <a:pt x="2650147" y="618610"/>
                  <a:pt x="2637960" y="630797"/>
                </a:cubicBezTo>
                <a:cubicBezTo>
                  <a:pt x="2625773" y="642984"/>
                  <a:pt x="2609245" y="649830"/>
                  <a:pt x="2592010" y="649830"/>
                </a:cubicBezTo>
                <a:lnTo>
                  <a:pt x="64983" y="649830"/>
                </a:lnTo>
                <a:cubicBezTo>
                  <a:pt x="47748" y="649830"/>
                  <a:pt x="31220" y="642984"/>
                  <a:pt x="19033" y="630797"/>
                </a:cubicBezTo>
                <a:cubicBezTo>
                  <a:pt x="6846" y="618610"/>
                  <a:pt x="0" y="602082"/>
                  <a:pt x="0" y="584847"/>
                </a:cubicBezTo>
                <a:lnTo>
                  <a:pt x="0" y="64983"/>
                </a:lnTo>
                <a:close/>
              </a:path>
            </a:pathLst>
          </a:custGeom>
          <a:solidFill>
            <a:srgbClr val="003344">
              <a:alpha val="89804"/>
            </a:srgbClr>
          </a:solidFill>
          <a:ln>
            <a:noFill/>
          </a:ln>
          <a:effectLst/>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5233" tIns="95233" rIns="95233" bIns="95233" numCol="1" spcCol="1270" anchor="ctr" anchorCtr="0">
            <a:noAutofit/>
          </a:bodyPr>
          <a:lstStyle/>
          <a:p>
            <a:pPr lvl="0" algn="ctr" defTabSz="889000">
              <a:lnSpc>
                <a:spcPct val="90000"/>
              </a:lnSpc>
              <a:spcBef>
                <a:spcPct val="0"/>
              </a:spcBef>
              <a:spcAft>
                <a:spcPct val="35000"/>
              </a:spcAft>
            </a:pPr>
            <a:r>
              <a:rPr lang="en-GB" sz="2000" b="1" kern="1200" dirty="0" smtClean="0">
                <a:solidFill>
                  <a:schemeClr val="bg1"/>
                </a:solidFill>
                <a:latin typeface="Arial" pitchFamily="34" charset="0"/>
                <a:cs typeface="Arial" pitchFamily="34" charset="0"/>
              </a:rPr>
              <a:t>Data Types</a:t>
            </a:r>
            <a:endParaRPr lang="en-GB" sz="2000" b="1" kern="1200" dirty="0">
              <a:solidFill>
                <a:schemeClr val="bg1"/>
              </a:solidFill>
              <a:latin typeface="Arial" pitchFamily="34" charset="0"/>
              <a:cs typeface="Arial" pitchFamily="34" charset="0"/>
            </a:endParaRPr>
          </a:p>
        </p:txBody>
      </p:sp>
      <p:sp>
        <p:nvSpPr>
          <p:cNvPr id="16" name="Freeform 15"/>
          <p:cNvSpPr/>
          <p:nvPr/>
        </p:nvSpPr>
        <p:spPr>
          <a:xfrm>
            <a:off x="1979030" y="2691456"/>
            <a:ext cx="2286000" cy="1143000"/>
          </a:xfrm>
          <a:custGeom>
            <a:avLst/>
            <a:gdLst>
              <a:gd name="connsiteX0" fmla="*/ 0 w 2761888"/>
              <a:gd name="connsiteY0" fmla="*/ 83411 h 834109"/>
              <a:gd name="connsiteX1" fmla="*/ 24431 w 2761888"/>
              <a:gd name="connsiteY1" fmla="*/ 24431 h 834109"/>
              <a:gd name="connsiteX2" fmla="*/ 83412 w 2761888"/>
              <a:gd name="connsiteY2" fmla="*/ 1 h 834109"/>
              <a:gd name="connsiteX3" fmla="*/ 2678477 w 2761888"/>
              <a:gd name="connsiteY3" fmla="*/ 0 h 834109"/>
              <a:gd name="connsiteX4" fmla="*/ 2737457 w 2761888"/>
              <a:gd name="connsiteY4" fmla="*/ 24431 h 834109"/>
              <a:gd name="connsiteX5" fmla="*/ 2761887 w 2761888"/>
              <a:gd name="connsiteY5" fmla="*/ 83412 h 834109"/>
              <a:gd name="connsiteX6" fmla="*/ 2761888 w 2761888"/>
              <a:gd name="connsiteY6" fmla="*/ 750698 h 834109"/>
              <a:gd name="connsiteX7" fmla="*/ 2737457 w 2761888"/>
              <a:gd name="connsiteY7" fmla="*/ 809679 h 834109"/>
              <a:gd name="connsiteX8" fmla="*/ 2678476 w 2761888"/>
              <a:gd name="connsiteY8" fmla="*/ 834109 h 834109"/>
              <a:gd name="connsiteX9" fmla="*/ 83411 w 2761888"/>
              <a:gd name="connsiteY9" fmla="*/ 834109 h 834109"/>
              <a:gd name="connsiteX10" fmla="*/ 24431 w 2761888"/>
              <a:gd name="connsiteY10" fmla="*/ 809678 h 834109"/>
              <a:gd name="connsiteX11" fmla="*/ 1 w 2761888"/>
              <a:gd name="connsiteY11" fmla="*/ 750697 h 834109"/>
              <a:gd name="connsiteX12" fmla="*/ 0 w 2761888"/>
              <a:gd name="connsiteY12" fmla="*/ 83411 h 83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1888" h="834109">
                <a:moveTo>
                  <a:pt x="0" y="83411"/>
                </a:moveTo>
                <a:cubicBezTo>
                  <a:pt x="0" y="61289"/>
                  <a:pt x="8788" y="40073"/>
                  <a:pt x="24431" y="24431"/>
                </a:cubicBezTo>
                <a:cubicBezTo>
                  <a:pt x="40074" y="8788"/>
                  <a:pt x="61290" y="1"/>
                  <a:pt x="83412" y="1"/>
                </a:cubicBezTo>
                <a:lnTo>
                  <a:pt x="2678477" y="0"/>
                </a:lnTo>
                <a:cubicBezTo>
                  <a:pt x="2700599" y="0"/>
                  <a:pt x="2721815" y="8788"/>
                  <a:pt x="2737457" y="24431"/>
                </a:cubicBezTo>
                <a:cubicBezTo>
                  <a:pt x="2753100" y="40074"/>
                  <a:pt x="2761887" y="61290"/>
                  <a:pt x="2761887" y="83412"/>
                </a:cubicBezTo>
                <a:cubicBezTo>
                  <a:pt x="2761887" y="305841"/>
                  <a:pt x="2761888" y="528269"/>
                  <a:pt x="2761888" y="750698"/>
                </a:cubicBezTo>
                <a:cubicBezTo>
                  <a:pt x="2761888" y="772820"/>
                  <a:pt x="2753100" y="794036"/>
                  <a:pt x="2737457" y="809679"/>
                </a:cubicBezTo>
                <a:cubicBezTo>
                  <a:pt x="2721814" y="825322"/>
                  <a:pt x="2700598" y="834110"/>
                  <a:pt x="2678476" y="834109"/>
                </a:cubicBezTo>
                <a:lnTo>
                  <a:pt x="83411" y="834109"/>
                </a:lnTo>
                <a:cubicBezTo>
                  <a:pt x="61289" y="834109"/>
                  <a:pt x="40073" y="825321"/>
                  <a:pt x="24431" y="809678"/>
                </a:cubicBezTo>
                <a:cubicBezTo>
                  <a:pt x="8788" y="794035"/>
                  <a:pt x="1" y="772819"/>
                  <a:pt x="1" y="750697"/>
                </a:cubicBezTo>
                <a:cubicBezTo>
                  <a:pt x="1" y="528268"/>
                  <a:pt x="0" y="305840"/>
                  <a:pt x="0" y="83411"/>
                </a:cubicBezTo>
                <a:close/>
              </a:path>
            </a:pathLst>
          </a:custGeom>
          <a:solidFill>
            <a:srgbClr val="AADDEE">
              <a:alpha val="89804"/>
            </a:srgbClr>
          </a:solidFill>
          <a:ln>
            <a:noFill/>
          </a:ln>
          <a:effectLst/>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0630" tIns="100630" rIns="100630" bIns="10063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2"/>
                </a:solidFill>
                <a:latin typeface="Arial" pitchFamily="34" charset="0"/>
                <a:cs typeface="Arial" pitchFamily="34" charset="0"/>
              </a:rPr>
              <a:t>Primitive</a:t>
            </a:r>
            <a:endParaRPr lang="en-GB" sz="2000" b="1" kern="1200" dirty="0">
              <a:solidFill>
                <a:schemeClr val="tx2"/>
              </a:solidFill>
              <a:latin typeface="Arial" pitchFamily="34" charset="0"/>
              <a:cs typeface="Arial" pitchFamily="34" charset="0"/>
            </a:endParaRPr>
          </a:p>
        </p:txBody>
      </p:sp>
      <p:sp>
        <p:nvSpPr>
          <p:cNvPr id="18" name="Freeform 17"/>
          <p:cNvSpPr/>
          <p:nvPr/>
        </p:nvSpPr>
        <p:spPr>
          <a:xfrm>
            <a:off x="1979030" y="4329151"/>
            <a:ext cx="2286000" cy="1143000"/>
          </a:xfrm>
          <a:custGeom>
            <a:avLst/>
            <a:gdLst>
              <a:gd name="connsiteX0" fmla="*/ 0 w 1608927"/>
              <a:gd name="connsiteY0" fmla="*/ 107096 h 1070956"/>
              <a:gd name="connsiteX1" fmla="*/ 31368 w 1608927"/>
              <a:gd name="connsiteY1" fmla="*/ 31368 h 1070956"/>
              <a:gd name="connsiteX2" fmla="*/ 107096 w 1608927"/>
              <a:gd name="connsiteY2" fmla="*/ 0 h 1070956"/>
              <a:gd name="connsiteX3" fmla="*/ 1501831 w 1608927"/>
              <a:gd name="connsiteY3" fmla="*/ 0 h 1070956"/>
              <a:gd name="connsiteX4" fmla="*/ 1577559 w 1608927"/>
              <a:gd name="connsiteY4" fmla="*/ 31368 h 1070956"/>
              <a:gd name="connsiteX5" fmla="*/ 1608927 w 1608927"/>
              <a:gd name="connsiteY5" fmla="*/ 107096 h 1070956"/>
              <a:gd name="connsiteX6" fmla="*/ 1608927 w 1608927"/>
              <a:gd name="connsiteY6" fmla="*/ 963860 h 1070956"/>
              <a:gd name="connsiteX7" fmla="*/ 1577559 w 1608927"/>
              <a:gd name="connsiteY7" fmla="*/ 1039588 h 1070956"/>
              <a:gd name="connsiteX8" fmla="*/ 1501831 w 1608927"/>
              <a:gd name="connsiteY8" fmla="*/ 1070956 h 1070956"/>
              <a:gd name="connsiteX9" fmla="*/ 107096 w 1608927"/>
              <a:gd name="connsiteY9" fmla="*/ 1070956 h 1070956"/>
              <a:gd name="connsiteX10" fmla="*/ 31368 w 1608927"/>
              <a:gd name="connsiteY10" fmla="*/ 1039588 h 1070956"/>
              <a:gd name="connsiteX11" fmla="*/ 0 w 1608927"/>
              <a:gd name="connsiteY11" fmla="*/ 963860 h 1070956"/>
              <a:gd name="connsiteX12" fmla="*/ 0 w 1608927"/>
              <a:gd name="connsiteY12" fmla="*/ 107096 h 10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8927" h="1070956">
                <a:moveTo>
                  <a:pt x="0" y="107096"/>
                </a:moveTo>
                <a:cubicBezTo>
                  <a:pt x="0" y="78692"/>
                  <a:pt x="11283" y="51452"/>
                  <a:pt x="31368" y="31368"/>
                </a:cubicBezTo>
                <a:cubicBezTo>
                  <a:pt x="51452" y="11284"/>
                  <a:pt x="78693" y="0"/>
                  <a:pt x="107096" y="0"/>
                </a:cubicBezTo>
                <a:lnTo>
                  <a:pt x="1501831" y="0"/>
                </a:lnTo>
                <a:cubicBezTo>
                  <a:pt x="1530235" y="0"/>
                  <a:pt x="1557475" y="11283"/>
                  <a:pt x="1577559" y="31368"/>
                </a:cubicBezTo>
                <a:cubicBezTo>
                  <a:pt x="1597643" y="51452"/>
                  <a:pt x="1608927" y="78693"/>
                  <a:pt x="1608927" y="107096"/>
                </a:cubicBezTo>
                <a:lnTo>
                  <a:pt x="1608927" y="963860"/>
                </a:lnTo>
                <a:cubicBezTo>
                  <a:pt x="1608927" y="992264"/>
                  <a:pt x="1597644" y="1019504"/>
                  <a:pt x="1577559" y="1039588"/>
                </a:cubicBezTo>
                <a:cubicBezTo>
                  <a:pt x="1557475" y="1059672"/>
                  <a:pt x="1530234" y="1070956"/>
                  <a:pt x="1501831" y="1070956"/>
                </a:cubicBezTo>
                <a:lnTo>
                  <a:pt x="107096" y="1070956"/>
                </a:lnTo>
                <a:cubicBezTo>
                  <a:pt x="78692" y="1070956"/>
                  <a:pt x="51452" y="1059673"/>
                  <a:pt x="31368" y="1039588"/>
                </a:cubicBezTo>
                <a:cubicBezTo>
                  <a:pt x="11284" y="1019504"/>
                  <a:pt x="0" y="992263"/>
                  <a:pt x="0" y="963860"/>
                </a:cubicBezTo>
                <a:lnTo>
                  <a:pt x="0" y="107096"/>
                </a:lnTo>
                <a:close/>
              </a:path>
            </a:pathLst>
          </a:custGeom>
          <a:solidFill>
            <a:schemeClr val="bg2">
              <a:alpha val="90000"/>
            </a:schemeClr>
          </a:solidFill>
          <a:ln>
            <a:noFill/>
          </a:ln>
          <a:effectLst/>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7567" tIns="107567" rIns="107567" bIns="107567" numCol="1" spcCol="1270" anchor="ctr" anchorCtr="0">
            <a:noAutofit/>
          </a:bodyPr>
          <a:lstStyle/>
          <a:p>
            <a:pPr lvl="0" defTabSz="88900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Defined</a:t>
            </a:r>
            <a:r>
              <a:rPr lang="en-US" sz="2000" kern="1200" dirty="0" smtClean="0">
                <a:solidFill>
                  <a:schemeClr val="tx2"/>
                </a:solidFill>
              </a:rPr>
              <a:t> </a:t>
            </a:r>
            <a:r>
              <a:rPr lang="en-US" sz="2000" kern="1200" dirty="0" smtClean="0">
                <a:solidFill>
                  <a:schemeClr val="tx2"/>
                </a:solidFill>
                <a:latin typeface="Arial" pitchFamily="34" charset="0"/>
                <a:cs typeface="Arial" pitchFamily="34" charset="0"/>
              </a:rPr>
              <a:t>by</a:t>
            </a:r>
            <a:r>
              <a:rPr lang="en-US" sz="2000" kern="1200" dirty="0" smtClean="0">
                <a:solidFill>
                  <a:schemeClr val="tx2"/>
                </a:solidFill>
              </a:rPr>
              <a:t> </a:t>
            </a:r>
            <a:r>
              <a:rPr lang="en-US" sz="2000" kern="1200" dirty="0" smtClean="0">
                <a:solidFill>
                  <a:schemeClr val="tx2"/>
                </a:solidFill>
                <a:latin typeface="Arial" pitchFamily="34" charset="0"/>
                <a:cs typeface="Arial" pitchFamily="34" charset="0"/>
              </a:rPr>
              <a:t>Java</a:t>
            </a:r>
          </a:p>
        </p:txBody>
      </p:sp>
      <p:sp>
        <p:nvSpPr>
          <p:cNvPr id="20" name="Freeform 19"/>
          <p:cNvSpPr/>
          <p:nvPr/>
        </p:nvSpPr>
        <p:spPr>
          <a:xfrm>
            <a:off x="5306177" y="2691456"/>
            <a:ext cx="2286000" cy="1143000"/>
          </a:xfrm>
          <a:custGeom>
            <a:avLst/>
            <a:gdLst>
              <a:gd name="connsiteX0" fmla="*/ 0 w 1768887"/>
              <a:gd name="connsiteY0" fmla="*/ 112324 h 1123243"/>
              <a:gd name="connsiteX1" fmla="*/ 32899 w 1768887"/>
              <a:gd name="connsiteY1" fmla="*/ 32899 h 1123243"/>
              <a:gd name="connsiteX2" fmla="*/ 112324 w 1768887"/>
              <a:gd name="connsiteY2" fmla="*/ 0 h 1123243"/>
              <a:gd name="connsiteX3" fmla="*/ 1656563 w 1768887"/>
              <a:gd name="connsiteY3" fmla="*/ 0 h 1123243"/>
              <a:gd name="connsiteX4" fmla="*/ 1735988 w 1768887"/>
              <a:gd name="connsiteY4" fmla="*/ 32899 h 1123243"/>
              <a:gd name="connsiteX5" fmla="*/ 1768887 w 1768887"/>
              <a:gd name="connsiteY5" fmla="*/ 112324 h 1123243"/>
              <a:gd name="connsiteX6" fmla="*/ 1768887 w 1768887"/>
              <a:gd name="connsiteY6" fmla="*/ 1010919 h 1123243"/>
              <a:gd name="connsiteX7" fmla="*/ 1735988 w 1768887"/>
              <a:gd name="connsiteY7" fmla="*/ 1090344 h 1123243"/>
              <a:gd name="connsiteX8" fmla="*/ 1656563 w 1768887"/>
              <a:gd name="connsiteY8" fmla="*/ 1123243 h 1123243"/>
              <a:gd name="connsiteX9" fmla="*/ 112324 w 1768887"/>
              <a:gd name="connsiteY9" fmla="*/ 1123243 h 1123243"/>
              <a:gd name="connsiteX10" fmla="*/ 32899 w 1768887"/>
              <a:gd name="connsiteY10" fmla="*/ 1090344 h 1123243"/>
              <a:gd name="connsiteX11" fmla="*/ 0 w 1768887"/>
              <a:gd name="connsiteY11" fmla="*/ 1010919 h 1123243"/>
              <a:gd name="connsiteX12" fmla="*/ 0 w 1768887"/>
              <a:gd name="connsiteY12" fmla="*/ 112324 h 112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8887" h="1123243">
                <a:moveTo>
                  <a:pt x="0" y="112324"/>
                </a:moveTo>
                <a:cubicBezTo>
                  <a:pt x="0" y="82534"/>
                  <a:pt x="11834" y="53964"/>
                  <a:pt x="32899" y="32899"/>
                </a:cubicBezTo>
                <a:cubicBezTo>
                  <a:pt x="53964" y="11834"/>
                  <a:pt x="82534" y="0"/>
                  <a:pt x="112324" y="0"/>
                </a:cubicBezTo>
                <a:lnTo>
                  <a:pt x="1656563" y="0"/>
                </a:lnTo>
                <a:cubicBezTo>
                  <a:pt x="1686353" y="0"/>
                  <a:pt x="1714923" y="11834"/>
                  <a:pt x="1735988" y="32899"/>
                </a:cubicBezTo>
                <a:cubicBezTo>
                  <a:pt x="1757053" y="53964"/>
                  <a:pt x="1768887" y="82534"/>
                  <a:pt x="1768887" y="112324"/>
                </a:cubicBezTo>
                <a:lnTo>
                  <a:pt x="1768887" y="1010919"/>
                </a:lnTo>
                <a:cubicBezTo>
                  <a:pt x="1768887" y="1040709"/>
                  <a:pt x="1757053" y="1069279"/>
                  <a:pt x="1735988" y="1090344"/>
                </a:cubicBezTo>
                <a:cubicBezTo>
                  <a:pt x="1714923" y="1111409"/>
                  <a:pt x="1686353" y="1123243"/>
                  <a:pt x="1656563" y="1123243"/>
                </a:cubicBezTo>
                <a:lnTo>
                  <a:pt x="112324" y="1123243"/>
                </a:lnTo>
                <a:cubicBezTo>
                  <a:pt x="82534" y="1123243"/>
                  <a:pt x="53964" y="1111409"/>
                  <a:pt x="32899" y="1090344"/>
                </a:cubicBezTo>
                <a:cubicBezTo>
                  <a:pt x="11834" y="1069279"/>
                  <a:pt x="0" y="1040709"/>
                  <a:pt x="0" y="1010919"/>
                </a:cubicBezTo>
                <a:lnTo>
                  <a:pt x="0" y="112324"/>
                </a:lnTo>
                <a:close/>
              </a:path>
            </a:pathLst>
          </a:custGeom>
          <a:solidFill>
            <a:srgbClr val="008899">
              <a:alpha val="89804"/>
            </a:srgbClr>
          </a:solidFill>
          <a:ln>
            <a:noFill/>
          </a:ln>
          <a:effectLst/>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9099" tIns="109099" rIns="109099" bIns="109099"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Arial" pitchFamily="34" charset="0"/>
                <a:cs typeface="Arial" pitchFamily="34" charset="0"/>
              </a:rPr>
              <a:t>Reference</a:t>
            </a:r>
          </a:p>
        </p:txBody>
      </p:sp>
      <p:sp>
        <p:nvSpPr>
          <p:cNvPr id="22" name="Freeform 21"/>
          <p:cNvSpPr/>
          <p:nvPr/>
        </p:nvSpPr>
        <p:spPr>
          <a:xfrm>
            <a:off x="5306177" y="4329151"/>
            <a:ext cx="2286000" cy="1143000"/>
          </a:xfrm>
          <a:custGeom>
            <a:avLst/>
            <a:gdLst>
              <a:gd name="connsiteX0" fmla="*/ 0 w 1768887"/>
              <a:gd name="connsiteY0" fmla="*/ 112324 h 1123243"/>
              <a:gd name="connsiteX1" fmla="*/ 32899 w 1768887"/>
              <a:gd name="connsiteY1" fmla="*/ 32899 h 1123243"/>
              <a:gd name="connsiteX2" fmla="*/ 112324 w 1768887"/>
              <a:gd name="connsiteY2" fmla="*/ 0 h 1123243"/>
              <a:gd name="connsiteX3" fmla="*/ 1656563 w 1768887"/>
              <a:gd name="connsiteY3" fmla="*/ 0 h 1123243"/>
              <a:gd name="connsiteX4" fmla="*/ 1735988 w 1768887"/>
              <a:gd name="connsiteY4" fmla="*/ 32899 h 1123243"/>
              <a:gd name="connsiteX5" fmla="*/ 1768887 w 1768887"/>
              <a:gd name="connsiteY5" fmla="*/ 112324 h 1123243"/>
              <a:gd name="connsiteX6" fmla="*/ 1768887 w 1768887"/>
              <a:gd name="connsiteY6" fmla="*/ 1010919 h 1123243"/>
              <a:gd name="connsiteX7" fmla="*/ 1735988 w 1768887"/>
              <a:gd name="connsiteY7" fmla="*/ 1090344 h 1123243"/>
              <a:gd name="connsiteX8" fmla="*/ 1656563 w 1768887"/>
              <a:gd name="connsiteY8" fmla="*/ 1123243 h 1123243"/>
              <a:gd name="connsiteX9" fmla="*/ 112324 w 1768887"/>
              <a:gd name="connsiteY9" fmla="*/ 1123243 h 1123243"/>
              <a:gd name="connsiteX10" fmla="*/ 32899 w 1768887"/>
              <a:gd name="connsiteY10" fmla="*/ 1090344 h 1123243"/>
              <a:gd name="connsiteX11" fmla="*/ 0 w 1768887"/>
              <a:gd name="connsiteY11" fmla="*/ 1010919 h 1123243"/>
              <a:gd name="connsiteX12" fmla="*/ 0 w 1768887"/>
              <a:gd name="connsiteY12" fmla="*/ 112324 h 112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8887" h="1123243">
                <a:moveTo>
                  <a:pt x="0" y="112324"/>
                </a:moveTo>
                <a:cubicBezTo>
                  <a:pt x="0" y="82534"/>
                  <a:pt x="11834" y="53964"/>
                  <a:pt x="32899" y="32899"/>
                </a:cubicBezTo>
                <a:cubicBezTo>
                  <a:pt x="53964" y="11834"/>
                  <a:pt x="82534" y="0"/>
                  <a:pt x="112324" y="0"/>
                </a:cubicBezTo>
                <a:lnTo>
                  <a:pt x="1656563" y="0"/>
                </a:lnTo>
                <a:cubicBezTo>
                  <a:pt x="1686353" y="0"/>
                  <a:pt x="1714923" y="11834"/>
                  <a:pt x="1735988" y="32899"/>
                </a:cubicBezTo>
                <a:cubicBezTo>
                  <a:pt x="1757053" y="53964"/>
                  <a:pt x="1768887" y="82534"/>
                  <a:pt x="1768887" y="112324"/>
                </a:cubicBezTo>
                <a:lnTo>
                  <a:pt x="1768887" y="1010919"/>
                </a:lnTo>
                <a:cubicBezTo>
                  <a:pt x="1768887" y="1040709"/>
                  <a:pt x="1757053" y="1069279"/>
                  <a:pt x="1735988" y="1090344"/>
                </a:cubicBezTo>
                <a:cubicBezTo>
                  <a:pt x="1714923" y="1111409"/>
                  <a:pt x="1686353" y="1123243"/>
                  <a:pt x="1656563" y="1123243"/>
                </a:cubicBezTo>
                <a:lnTo>
                  <a:pt x="112324" y="1123243"/>
                </a:lnTo>
                <a:cubicBezTo>
                  <a:pt x="82534" y="1123243"/>
                  <a:pt x="53964" y="1111409"/>
                  <a:pt x="32899" y="1090344"/>
                </a:cubicBezTo>
                <a:cubicBezTo>
                  <a:pt x="11834" y="1069279"/>
                  <a:pt x="0" y="1040709"/>
                  <a:pt x="0" y="1010919"/>
                </a:cubicBezTo>
                <a:lnTo>
                  <a:pt x="0" y="112324"/>
                </a:lnTo>
                <a:close/>
              </a:path>
            </a:pathLst>
          </a:custGeom>
          <a:solidFill>
            <a:schemeClr val="accent6">
              <a:alpha val="90000"/>
            </a:schemeClr>
          </a:solidFill>
          <a:ln>
            <a:noFill/>
          </a:ln>
          <a:effectLst/>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9099" tIns="109099" rIns="109099" bIns="109099" numCol="1" spcCol="1270" anchor="ctr" anchorCtr="0">
            <a:noAutofit/>
          </a:bodyPr>
          <a:lstStyle/>
          <a:p>
            <a:pPr defTabSz="889000">
              <a:lnSpc>
                <a:spcPct val="90000"/>
              </a:lnSpc>
              <a:spcBef>
                <a:spcPct val="0"/>
              </a:spcBef>
              <a:spcAft>
                <a:spcPct val="35000"/>
              </a:spcAft>
            </a:pPr>
            <a:r>
              <a:rPr lang="en-US" sz="2000" dirty="0" smtClean="0">
                <a:solidFill>
                  <a:schemeClr val="bg1"/>
                </a:solidFill>
                <a:latin typeface="Arial" pitchFamily="34" charset="0"/>
                <a:cs typeface="Arial" pitchFamily="34" charset="0"/>
              </a:rPr>
              <a:t>Object</a:t>
            </a:r>
            <a:r>
              <a:rPr lang="en-US" sz="2000" dirty="0" smtClean="0">
                <a:solidFill>
                  <a:schemeClr val="bg1"/>
                </a:solidFill>
              </a:rPr>
              <a:t> </a:t>
            </a:r>
            <a:r>
              <a:rPr lang="en-US" sz="2000" dirty="0" smtClean="0">
                <a:solidFill>
                  <a:schemeClr val="bg1"/>
                </a:solidFill>
                <a:latin typeface="Arial" pitchFamily="34" charset="0"/>
                <a:cs typeface="Arial" pitchFamily="34" charset="0"/>
              </a:rPr>
              <a:t>representation</a:t>
            </a:r>
          </a:p>
        </p:txBody>
      </p:sp>
      <p:sp>
        <p:nvSpPr>
          <p:cNvPr id="23" name="Freeform 22"/>
          <p:cNvSpPr/>
          <p:nvPr/>
        </p:nvSpPr>
        <p:spPr>
          <a:xfrm>
            <a:off x="3074527" y="3802148"/>
            <a:ext cx="91440" cy="514451"/>
          </a:xfrm>
          <a:custGeom>
            <a:avLst/>
            <a:gdLst/>
            <a:ahLst/>
            <a:cxnLst/>
            <a:rect l="0" t="0" r="0" b="0"/>
            <a:pathLst>
              <a:path>
                <a:moveTo>
                  <a:pt x="45720" y="0"/>
                </a:moveTo>
                <a:lnTo>
                  <a:pt x="45720" y="514451"/>
                </a:lnTo>
              </a:path>
            </a:pathLst>
          </a:custGeom>
          <a:noFill/>
          <a:ln>
            <a:solidFill>
              <a:srgbClr val="003344"/>
            </a:solidFill>
          </a:ln>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21</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17" name="Rectangle 5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Data Types: Keywords</a:t>
            </a:r>
          </a:p>
        </p:txBody>
      </p:sp>
      <p:sp>
        <p:nvSpPr>
          <p:cNvPr id="14" name="TextBox 13"/>
          <p:cNvSpPr txBox="1"/>
          <p:nvPr/>
        </p:nvSpPr>
        <p:spPr>
          <a:xfrm>
            <a:off x="457200" y="5303520"/>
            <a:ext cx="8327126" cy="457200"/>
          </a:xfrm>
          <a:prstGeom prst="rect">
            <a:avLst/>
          </a:prstGeom>
        </p:spPr>
        <p:txBody>
          <a:bodyPr vert="horz" wrap="square" lIns="0" tIns="0" rIns="0" bIns="0" rtlCol="0" anchor="b"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Java Primitive Data Type Keywords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grpSp>
        <p:nvGrpSpPr>
          <p:cNvPr id="3" name="Group 2"/>
          <p:cNvGrpSpPr/>
          <p:nvPr/>
        </p:nvGrpSpPr>
        <p:grpSpPr>
          <a:xfrm>
            <a:off x="2743200" y="2086536"/>
            <a:ext cx="3137535" cy="1625146"/>
            <a:chOff x="757555" y="1446456"/>
            <a:chExt cx="3137535" cy="1625146"/>
          </a:xfrm>
        </p:grpSpPr>
        <p:sp>
          <p:nvSpPr>
            <p:cNvPr id="924679" name="Rectangle 7">
              <a:hlinkClick r:id="" action="ppaction://noaction"/>
            </p:cNvPr>
            <p:cNvSpPr>
              <a:spLocks noChangeArrowheads="1"/>
            </p:cNvSpPr>
            <p:nvPr/>
          </p:nvSpPr>
          <p:spPr bwMode="auto">
            <a:xfrm>
              <a:off x="757555" y="2307818"/>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char </a:t>
              </a:r>
            </a:p>
          </p:txBody>
        </p:sp>
        <p:sp>
          <p:nvSpPr>
            <p:cNvPr id="924689" name="Rectangle 17">
              <a:hlinkClick r:id="rId4" action="ppaction://hlinksldjump"/>
            </p:cNvPr>
            <p:cNvSpPr>
              <a:spLocks noChangeArrowheads="1"/>
            </p:cNvSpPr>
            <p:nvPr/>
          </p:nvSpPr>
          <p:spPr bwMode="auto">
            <a:xfrm>
              <a:off x="757555" y="2766802"/>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double</a:t>
              </a:r>
            </a:p>
          </p:txBody>
        </p:sp>
        <p:sp>
          <p:nvSpPr>
            <p:cNvPr id="924696" name="Rectangle 24">
              <a:hlinkClick r:id="" action="ppaction://noaction"/>
            </p:cNvPr>
            <p:cNvSpPr>
              <a:spLocks noChangeArrowheads="1"/>
            </p:cNvSpPr>
            <p:nvPr/>
          </p:nvSpPr>
          <p:spPr bwMode="auto">
            <a:xfrm>
              <a:off x="757555" y="1869195"/>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byte</a:t>
              </a:r>
            </a:p>
          </p:txBody>
        </p:sp>
        <p:sp>
          <p:nvSpPr>
            <p:cNvPr id="924710" name="Rectangle 38">
              <a:hlinkClick r:id="" action="ppaction://noaction"/>
            </p:cNvPr>
            <p:cNvSpPr>
              <a:spLocks noChangeArrowheads="1"/>
            </p:cNvSpPr>
            <p:nvPr/>
          </p:nvSpPr>
          <p:spPr bwMode="auto">
            <a:xfrm>
              <a:off x="757555" y="1446456"/>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boolean</a:t>
              </a:r>
            </a:p>
          </p:txBody>
        </p:sp>
        <p:sp>
          <p:nvSpPr>
            <p:cNvPr id="19" name="Rectangle 15">
              <a:hlinkClick r:id="" action="ppaction://noaction"/>
            </p:cNvPr>
            <p:cNvSpPr>
              <a:spLocks noChangeArrowheads="1"/>
            </p:cNvSpPr>
            <p:nvPr/>
          </p:nvSpPr>
          <p:spPr bwMode="auto">
            <a:xfrm>
              <a:off x="2494915" y="2766802"/>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short</a:t>
              </a:r>
            </a:p>
          </p:txBody>
        </p:sp>
        <p:sp>
          <p:nvSpPr>
            <p:cNvPr id="20" name="Rectangle 21">
              <a:hlinkClick r:id="" action="ppaction://noaction"/>
            </p:cNvPr>
            <p:cNvSpPr>
              <a:spLocks noChangeArrowheads="1"/>
            </p:cNvSpPr>
            <p:nvPr/>
          </p:nvSpPr>
          <p:spPr bwMode="auto">
            <a:xfrm>
              <a:off x="2494915" y="2307818"/>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long</a:t>
              </a:r>
            </a:p>
          </p:txBody>
        </p:sp>
        <p:sp>
          <p:nvSpPr>
            <p:cNvPr id="21" name="Rectangle 29">
              <a:hlinkClick r:id="rId5" action="ppaction://hlinksldjump"/>
            </p:cNvPr>
            <p:cNvSpPr>
              <a:spLocks noChangeArrowheads="1"/>
            </p:cNvSpPr>
            <p:nvPr/>
          </p:nvSpPr>
          <p:spPr bwMode="auto">
            <a:xfrm>
              <a:off x="2494915" y="1446456"/>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float</a:t>
              </a:r>
            </a:p>
          </p:txBody>
        </p:sp>
        <p:sp>
          <p:nvSpPr>
            <p:cNvPr id="22" name="Rectangle 35">
              <a:hlinkClick r:id="" action="ppaction://noaction"/>
            </p:cNvPr>
            <p:cNvSpPr>
              <a:spLocks noChangeArrowheads="1"/>
            </p:cNvSpPr>
            <p:nvPr/>
          </p:nvSpPr>
          <p:spPr bwMode="auto">
            <a:xfrm>
              <a:off x="2494915" y="1869195"/>
              <a:ext cx="1400175" cy="304800"/>
            </a:xfrm>
            <a:prstGeom prst="rect">
              <a:avLst/>
            </a:prstGeom>
            <a:solidFill>
              <a:srgbClr val="551155"/>
            </a:solidFill>
            <a:ln>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int</a:t>
              </a:r>
            </a:p>
          </p:txBody>
        </p:sp>
      </p:gr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22</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Data Types: Primitive Data Types</a:t>
            </a:r>
          </a:p>
        </p:txBody>
      </p:sp>
      <p:graphicFrame>
        <p:nvGraphicFramePr>
          <p:cNvPr id="4" name="Diagram 3"/>
          <p:cNvGraphicFramePr/>
          <p:nvPr>
            <p:extLst>
              <p:ext uri="{D42A27DB-BD31-4B8C-83A1-F6EECF244321}">
                <p14:modId xmlns:p14="http://schemas.microsoft.com/office/powerpoint/2010/main" val="315296498"/>
              </p:ext>
            </p:extLst>
          </p:nvPr>
        </p:nvGraphicFramePr>
        <p:xfrm>
          <a:off x="735105" y="1307355"/>
          <a:ext cx="7655859" cy="50755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23</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Data Types: Assign Values</a:t>
            </a:r>
          </a:p>
        </p:txBody>
      </p:sp>
      <p:grpSp>
        <p:nvGrpSpPr>
          <p:cNvPr id="2" name="Group 9"/>
          <p:cNvGrpSpPr>
            <a:grpSpLocks/>
          </p:cNvGrpSpPr>
          <p:nvPr/>
        </p:nvGrpSpPr>
        <p:grpSpPr bwMode="auto">
          <a:xfrm>
            <a:off x="415924" y="2625725"/>
            <a:ext cx="4013200" cy="1631950"/>
            <a:chOff x="291896" y="2582666"/>
            <a:chExt cx="3221305" cy="1481256"/>
          </a:xfrm>
          <a:solidFill>
            <a:srgbClr val="AADDEE"/>
          </a:solidFill>
        </p:grpSpPr>
        <p:sp>
          <p:nvSpPr>
            <p:cNvPr id="11" name="Rounded Rectangle 10"/>
            <p:cNvSpPr/>
            <p:nvPr/>
          </p:nvSpPr>
          <p:spPr>
            <a:xfrm>
              <a:off x="291896" y="2582666"/>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5"/>
            <p:cNvSpPr/>
            <p:nvPr/>
          </p:nvSpPr>
          <p:spPr>
            <a:xfrm>
              <a:off x="335221" y="2625894"/>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b="1" dirty="0"/>
                <a:t>	</a:t>
              </a:r>
              <a:r>
                <a:rPr lang="en-US" sz="2100" b="1" dirty="0">
                  <a:latin typeface="Arial" pitchFamily="34" charset="0"/>
                  <a:cs typeface="Arial" pitchFamily="34" charset="0"/>
                </a:rPr>
                <a:t>int </a:t>
              </a:r>
              <a:r>
                <a:rPr lang="en-US" sz="2100" b="1" dirty="0" smtClean="0">
                  <a:latin typeface="Arial" pitchFamily="34" charset="0"/>
                  <a:cs typeface="Arial" pitchFamily="34" charset="0"/>
                </a:rPr>
                <a:t>day </a:t>
              </a:r>
              <a:r>
                <a:rPr lang="en-US" sz="2100" b="1" dirty="0">
                  <a:latin typeface="Arial" pitchFamily="34" charset="0"/>
                  <a:cs typeface="Arial" pitchFamily="34" charset="0"/>
                </a:rPr>
                <a:t>= </a:t>
              </a:r>
              <a:r>
                <a:rPr lang="en-US" sz="2100" b="1" dirty="0" smtClean="0">
                  <a:latin typeface="Arial" pitchFamily="34" charset="0"/>
                  <a:cs typeface="Arial" pitchFamily="34" charset="0"/>
                </a:rPr>
                <a:t>25;</a:t>
              </a:r>
            </a:p>
            <a:p>
              <a:pPr algn="l" defTabSz="933450">
                <a:lnSpc>
                  <a:spcPct val="90000"/>
                </a:lnSpc>
                <a:spcBef>
                  <a:spcPct val="0"/>
                </a:spcBef>
                <a:spcAft>
                  <a:spcPct val="35000"/>
                </a:spcAft>
                <a:defRPr/>
              </a:pPr>
              <a:r>
                <a:rPr lang="en-US" sz="2100" b="1" dirty="0" smtClean="0"/>
                <a:t>	</a:t>
              </a:r>
              <a:r>
                <a:rPr lang="en-US" sz="2100" b="1" dirty="0" smtClean="0">
                  <a:latin typeface="Arial" pitchFamily="34" charset="0"/>
                  <a:cs typeface="Arial" pitchFamily="34" charset="0"/>
                </a:rPr>
                <a:t>int year = 2012;</a:t>
              </a:r>
              <a:endParaRPr lang="en-US" sz="2100" b="1" dirty="0">
                <a:latin typeface="Arial" pitchFamily="34" charset="0"/>
                <a:cs typeface="Arial" pitchFamily="34" charset="0"/>
              </a:endParaRPr>
            </a:p>
          </p:txBody>
        </p:sp>
      </p:grpSp>
      <p:sp>
        <p:nvSpPr>
          <p:cNvPr id="16" name="Rounded Rectangle 15"/>
          <p:cNvSpPr/>
          <p:nvPr/>
        </p:nvSpPr>
        <p:spPr bwMode="auto">
          <a:xfrm>
            <a:off x="4994276" y="2625724"/>
            <a:ext cx="3792538" cy="1631950"/>
          </a:xfrm>
          <a:prstGeom prst="roundRect">
            <a:avLst>
              <a:gd name="adj" fmla="val 10000"/>
            </a:avLst>
          </a:prstGeom>
          <a:solidFill>
            <a:schemeClr val="accent6">
              <a:lumMod val="75000"/>
            </a:schemeClr>
          </a:solid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5"/>
          <p:cNvSpPr/>
          <p:nvPr/>
        </p:nvSpPr>
        <p:spPr bwMode="auto">
          <a:xfrm>
            <a:off x="5048232" y="2673349"/>
            <a:ext cx="3657600" cy="153670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100" b="1" dirty="0" smtClean="0">
                <a:solidFill>
                  <a:schemeClr val="bg1"/>
                </a:solidFill>
                <a:latin typeface="Arial" pitchFamily="34" charset="0"/>
                <a:cs typeface="Arial" pitchFamily="34" charset="0"/>
              </a:rPr>
              <a:t>Date </a:t>
            </a:r>
            <a:r>
              <a:rPr lang="en-US" sz="2100" b="1" dirty="0">
                <a:solidFill>
                  <a:schemeClr val="bg1"/>
                </a:solidFill>
                <a:latin typeface="Arial" pitchFamily="34" charset="0"/>
                <a:cs typeface="Arial" pitchFamily="34" charset="0"/>
              </a:rPr>
              <a:t>today = new Date();</a:t>
            </a:r>
          </a:p>
        </p:txBody>
      </p:sp>
      <p:sp>
        <p:nvSpPr>
          <p:cNvPr id="25" name="Straight Connector 3"/>
          <p:cNvSpPr/>
          <p:nvPr/>
        </p:nvSpPr>
        <p:spPr>
          <a:xfrm>
            <a:off x="4721225" y="2116090"/>
            <a:ext cx="2089150" cy="492125"/>
          </a:xfrm>
          <a:custGeom>
            <a:avLst/>
            <a:gdLst/>
            <a:ahLst/>
            <a:cxnLst/>
            <a:rect l="0" t="0" r="0" b="0"/>
            <a:pathLst>
              <a:path>
                <a:moveTo>
                  <a:pt x="0" y="0"/>
                </a:moveTo>
                <a:lnTo>
                  <a:pt x="0" y="335387"/>
                </a:lnTo>
                <a:lnTo>
                  <a:pt x="2089617" y="335387"/>
                </a:lnTo>
                <a:lnTo>
                  <a:pt x="2089617" y="492151"/>
                </a:lnTo>
              </a:path>
            </a:pathLst>
          </a:custGeom>
          <a:noFill/>
          <a:ln>
            <a:solidFill>
              <a:srgbClr val="003344"/>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4"/>
          <p:cNvSpPr/>
          <p:nvPr/>
        </p:nvSpPr>
        <p:spPr>
          <a:xfrm>
            <a:off x="2319977" y="2116090"/>
            <a:ext cx="2387600" cy="492125"/>
          </a:xfrm>
          <a:custGeom>
            <a:avLst/>
            <a:gdLst/>
            <a:ahLst/>
            <a:cxnLst/>
            <a:rect l="0" t="0" r="0" b="0"/>
            <a:pathLst>
              <a:path>
                <a:moveTo>
                  <a:pt x="2388589" y="0"/>
                </a:moveTo>
                <a:lnTo>
                  <a:pt x="2388589" y="335387"/>
                </a:lnTo>
                <a:lnTo>
                  <a:pt x="0" y="335387"/>
                </a:lnTo>
                <a:lnTo>
                  <a:pt x="0" y="492151"/>
                </a:lnTo>
              </a:path>
            </a:pathLst>
          </a:custGeom>
          <a:noFill/>
          <a:ln>
            <a:solidFill>
              <a:srgbClr val="003344"/>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 name="Group 27"/>
          <p:cNvGrpSpPr>
            <a:grpSpLocks/>
          </p:cNvGrpSpPr>
          <p:nvPr/>
        </p:nvGrpSpPr>
        <p:grpSpPr bwMode="auto">
          <a:xfrm>
            <a:off x="3638550" y="1536700"/>
            <a:ext cx="2541588" cy="620713"/>
            <a:chOff x="3017779" y="178698"/>
            <a:chExt cx="2541821" cy="621662"/>
          </a:xfrm>
        </p:grpSpPr>
        <p:sp>
          <p:nvSpPr>
            <p:cNvPr id="29" name="Rounded Rectangle 28"/>
            <p:cNvSpPr/>
            <p:nvPr/>
          </p:nvSpPr>
          <p:spPr>
            <a:xfrm>
              <a:off x="3017779" y="178698"/>
              <a:ext cx="2541821" cy="621662"/>
            </a:xfrm>
            <a:prstGeom prst="roundRect">
              <a:avLst>
                <a:gd name="adj" fmla="val 10000"/>
              </a:avLst>
            </a:prstGeom>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7"/>
            <p:cNvSpPr/>
            <p:nvPr/>
          </p:nvSpPr>
          <p:spPr>
            <a:xfrm>
              <a:off x="3035244" y="196188"/>
              <a:ext cx="2506892" cy="586683"/>
            </a:xfrm>
            <a:prstGeom prst="rect">
              <a:avLst/>
            </a:prstGeom>
            <a:solidFill>
              <a:srgbClr val="003344"/>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6200" tIns="76200" rIns="76200" bIns="76200" spcCol="1270" anchor="ctr"/>
            <a:lstStyle/>
            <a:p>
              <a:pPr algn="ctr" defTabSz="889000">
                <a:lnSpc>
                  <a:spcPct val="90000"/>
                </a:lnSpc>
                <a:spcBef>
                  <a:spcPct val="0"/>
                </a:spcBef>
                <a:spcAft>
                  <a:spcPct val="35000"/>
                </a:spcAft>
                <a:defRPr/>
              </a:pPr>
              <a:r>
                <a:rPr lang="en-GB" sz="2000" b="1" dirty="0">
                  <a:solidFill>
                    <a:schemeClr val="bg1"/>
                  </a:solidFill>
                  <a:latin typeface="Arial" pitchFamily="34" charset="0"/>
                  <a:cs typeface="Arial" pitchFamily="34" charset="0"/>
                </a:rPr>
                <a:t>Data</a:t>
              </a:r>
              <a:r>
                <a:rPr lang="en-GB" sz="2000" dirty="0">
                  <a:solidFill>
                    <a:schemeClr val="bg1"/>
                  </a:solidFill>
                  <a:latin typeface="Arial" pitchFamily="34" charset="0"/>
                  <a:cs typeface="Arial" pitchFamily="34" charset="0"/>
                </a:rPr>
                <a:t> </a:t>
              </a:r>
              <a:r>
                <a:rPr lang="en-GB" sz="2000" b="1" dirty="0">
                  <a:solidFill>
                    <a:schemeClr val="bg1"/>
                  </a:solidFill>
                  <a:latin typeface="Arial" pitchFamily="34" charset="0"/>
                  <a:cs typeface="Arial" pitchFamily="34" charset="0"/>
                </a:rPr>
                <a:t>Types</a:t>
              </a:r>
            </a:p>
          </p:txBody>
        </p:sp>
      </p:grpSp>
      <p:sp>
        <p:nvSpPr>
          <p:cNvPr id="40" name="Rectangle 6"/>
          <p:cNvSpPr>
            <a:spLocks noChangeArrowheads="1"/>
          </p:cNvSpPr>
          <p:nvPr/>
        </p:nvSpPr>
        <p:spPr bwMode="auto">
          <a:xfrm>
            <a:off x="1298713" y="4403409"/>
            <a:ext cx="686615" cy="368771"/>
          </a:xfrm>
          <a:prstGeom prst="rect">
            <a:avLst/>
          </a:prstGeom>
          <a:solidFill>
            <a:srgbClr val="AADDEE"/>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smtClean="0">
                <a:solidFill>
                  <a:schemeClr val="tx1"/>
                </a:solidFill>
                <a:latin typeface="Arial" pitchFamily="34" charset="0"/>
                <a:cs typeface="Arial" pitchFamily="34" charset="0"/>
              </a:rPr>
              <a:t>25</a:t>
            </a:r>
            <a:endParaRPr lang="en-US" sz="2100" b="1" dirty="0">
              <a:solidFill>
                <a:schemeClr val="tx1"/>
              </a:solidFill>
              <a:latin typeface="Arial" pitchFamily="34" charset="0"/>
              <a:cs typeface="Arial" pitchFamily="34" charset="0"/>
            </a:endParaRPr>
          </a:p>
        </p:txBody>
      </p:sp>
      <p:sp>
        <p:nvSpPr>
          <p:cNvPr id="42" name="TextBox 41"/>
          <p:cNvSpPr txBox="1"/>
          <p:nvPr/>
        </p:nvSpPr>
        <p:spPr>
          <a:xfrm>
            <a:off x="1317100" y="4813524"/>
            <a:ext cx="651510" cy="369332"/>
          </a:xfrm>
          <a:prstGeom prst="rect">
            <a:avLst/>
          </a:prstGeom>
          <a:noFill/>
        </p:spPr>
        <p:txBody>
          <a:bodyPr wrap="square" rtlCol="0">
            <a:spAutoFit/>
          </a:bodyPr>
          <a:lstStyle/>
          <a:p>
            <a:r>
              <a:rPr lang="en-US" dirty="0" smtClean="0">
                <a:latin typeface="Arial" pitchFamily="34" charset="0"/>
                <a:cs typeface="Arial" pitchFamily="34" charset="0"/>
              </a:rPr>
              <a:t>day</a:t>
            </a:r>
            <a:r>
              <a:rPr lang="en-US" dirty="0" smtClean="0"/>
              <a:t> </a:t>
            </a:r>
            <a:endParaRPr lang="en-US" dirty="0"/>
          </a:p>
        </p:txBody>
      </p:sp>
      <p:sp>
        <p:nvSpPr>
          <p:cNvPr id="43" name="TextBox 42"/>
          <p:cNvSpPr txBox="1"/>
          <p:nvPr/>
        </p:nvSpPr>
        <p:spPr>
          <a:xfrm>
            <a:off x="4747260" y="5410200"/>
            <a:ext cx="773430" cy="369332"/>
          </a:xfrm>
          <a:prstGeom prst="rect">
            <a:avLst/>
          </a:prstGeom>
          <a:noFill/>
        </p:spPr>
        <p:txBody>
          <a:bodyPr wrap="square" rtlCol="0">
            <a:spAutoFit/>
          </a:bodyPr>
          <a:lstStyle/>
          <a:p>
            <a:r>
              <a:rPr lang="en-US" dirty="0" smtClean="0">
                <a:latin typeface="Arial" pitchFamily="34" charset="0"/>
                <a:cs typeface="Arial" pitchFamily="34" charset="0"/>
              </a:rPr>
              <a:t>today</a:t>
            </a:r>
            <a:r>
              <a:rPr lang="en-US" dirty="0" smtClean="0"/>
              <a:t> </a:t>
            </a:r>
            <a:endParaRPr lang="en-US" dirty="0"/>
          </a:p>
        </p:txBody>
      </p:sp>
      <p:sp>
        <p:nvSpPr>
          <p:cNvPr id="44" name="Rectangle 6"/>
          <p:cNvSpPr>
            <a:spLocks noChangeArrowheads="1"/>
          </p:cNvSpPr>
          <p:nvPr/>
        </p:nvSpPr>
        <p:spPr bwMode="auto">
          <a:xfrm>
            <a:off x="6488831" y="5112922"/>
            <a:ext cx="721677" cy="565468"/>
          </a:xfrm>
          <a:prstGeom prst="rect">
            <a:avLst/>
          </a:prstGeom>
          <a:solidFill>
            <a:schemeClr val="accent6">
              <a:lumMod val="75000"/>
            </a:schemeClr>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smtClean="0">
                <a:solidFill>
                  <a:schemeClr val="bg1"/>
                </a:solidFill>
                <a:latin typeface="Arial" pitchFamily="34" charset="0"/>
                <a:cs typeface="Arial" pitchFamily="34" charset="0"/>
              </a:rPr>
              <a:t>June</a:t>
            </a:r>
            <a:endParaRPr lang="en-US" sz="2100" b="1" dirty="0">
              <a:solidFill>
                <a:schemeClr val="bg1"/>
              </a:solidFill>
              <a:latin typeface="Arial" pitchFamily="34" charset="0"/>
              <a:cs typeface="Arial" pitchFamily="34" charset="0"/>
            </a:endParaRPr>
          </a:p>
        </p:txBody>
      </p:sp>
      <p:sp>
        <p:nvSpPr>
          <p:cNvPr id="45" name="Rectangle 6"/>
          <p:cNvSpPr>
            <a:spLocks noChangeArrowheads="1"/>
          </p:cNvSpPr>
          <p:nvPr/>
        </p:nvSpPr>
        <p:spPr bwMode="auto">
          <a:xfrm>
            <a:off x="6471603" y="5839142"/>
            <a:ext cx="763587" cy="565468"/>
          </a:xfrm>
          <a:prstGeom prst="rect">
            <a:avLst/>
          </a:prstGeom>
          <a:solidFill>
            <a:schemeClr val="accent6">
              <a:lumMod val="75000"/>
            </a:schemeClr>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2100" b="1" dirty="0" smtClean="0">
                <a:solidFill>
                  <a:schemeClr val="bg1"/>
                </a:solidFill>
                <a:latin typeface="Arial" pitchFamily="34" charset="0"/>
                <a:cs typeface="Arial" pitchFamily="34" charset="0"/>
              </a:rPr>
              <a:t>2012</a:t>
            </a:r>
            <a:endParaRPr lang="en-US" sz="2100" b="1" dirty="0">
              <a:solidFill>
                <a:schemeClr val="bg1"/>
              </a:solidFill>
              <a:latin typeface="Arial" pitchFamily="34" charset="0"/>
              <a:cs typeface="Arial" pitchFamily="34" charset="0"/>
            </a:endParaRPr>
          </a:p>
        </p:txBody>
      </p:sp>
      <p:sp>
        <p:nvSpPr>
          <p:cNvPr id="46" name="TextBox 45"/>
          <p:cNvSpPr txBox="1"/>
          <p:nvPr/>
        </p:nvSpPr>
        <p:spPr>
          <a:xfrm>
            <a:off x="7284720" y="4530090"/>
            <a:ext cx="651510" cy="369332"/>
          </a:xfrm>
          <a:prstGeom prst="rect">
            <a:avLst/>
          </a:prstGeom>
          <a:noFill/>
        </p:spPr>
        <p:txBody>
          <a:bodyPr wrap="square" rtlCol="0">
            <a:spAutoFit/>
          </a:bodyPr>
          <a:lstStyle/>
          <a:p>
            <a:r>
              <a:rPr lang="en-US" dirty="0" smtClean="0">
                <a:latin typeface="Arial" pitchFamily="34" charset="0"/>
                <a:cs typeface="Arial" pitchFamily="34" charset="0"/>
              </a:rPr>
              <a:t>day</a:t>
            </a:r>
            <a:r>
              <a:rPr lang="en-US" dirty="0" smtClean="0"/>
              <a:t> </a:t>
            </a:r>
            <a:endParaRPr lang="en-US" dirty="0"/>
          </a:p>
        </p:txBody>
      </p:sp>
      <p:sp>
        <p:nvSpPr>
          <p:cNvPr id="47" name="TextBox 46"/>
          <p:cNvSpPr txBox="1"/>
          <p:nvPr/>
        </p:nvSpPr>
        <p:spPr>
          <a:xfrm>
            <a:off x="7319010" y="5158740"/>
            <a:ext cx="979170" cy="369332"/>
          </a:xfrm>
          <a:prstGeom prst="rect">
            <a:avLst/>
          </a:prstGeom>
          <a:noFill/>
        </p:spPr>
        <p:txBody>
          <a:bodyPr wrap="square" rtlCol="0">
            <a:spAutoFit/>
          </a:bodyPr>
          <a:lstStyle/>
          <a:p>
            <a:r>
              <a:rPr lang="en-US" dirty="0" smtClean="0">
                <a:latin typeface="Arial" pitchFamily="34" charset="0"/>
                <a:cs typeface="Arial" pitchFamily="34" charset="0"/>
              </a:rPr>
              <a:t>month</a:t>
            </a:r>
            <a:r>
              <a:rPr lang="en-US" dirty="0" smtClean="0"/>
              <a:t> </a:t>
            </a:r>
            <a:endParaRPr lang="en-US" dirty="0"/>
          </a:p>
        </p:txBody>
      </p:sp>
      <p:sp>
        <p:nvSpPr>
          <p:cNvPr id="48" name="TextBox 47"/>
          <p:cNvSpPr txBox="1"/>
          <p:nvPr/>
        </p:nvSpPr>
        <p:spPr>
          <a:xfrm>
            <a:off x="7319010" y="5947410"/>
            <a:ext cx="651510" cy="369332"/>
          </a:xfrm>
          <a:prstGeom prst="rect">
            <a:avLst/>
          </a:prstGeom>
          <a:noFill/>
        </p:spPr>
        <p:txBody>
          <a:bodyPr wrap="square" rtlCol="0">
            <a:spAutoFit/>
          </a:bodyPr>
          <a:lstStyle/>
          <a:p>
            <a:r>
              <a:rPr lang="en-US" dirty="0" smtClean="0">
                <a:latin typeface="Arial" pitchFamily="34" charset="0"/>
                <a:cs typeface="Arial" pitchFamily="34" charset="0"/>
              </a:rPr>
              <a:t>year</a:t>
            </a:r>
            <a:r>
              <a:rPr lang="en-US" dirty="0" smtClean="0"/>
              <a:t> </a:t>
            </a:r>
            <a:endParaRPr lang="en-US" dirty="0"/>
          </a:p>
        </p:txBody>
      </p:sp>
      <p:sp>
        <p:nvSpPr>
          <p:cNvPr id="31" name="Rectangle 6"/>
          <p:cNvSpPr>
            <a:spLocks noChangeArrowheads="1"/>
          </p:cNvSpPr>
          <p:nvPr/>
        </p:nvSpPr>
        <p:spPr bwMode="auto">
          <a:xfrm>
            <a:off x="6473878" y="4462993"/>
            <a:ext cx="763587" cy="565468"/>
          </a:xfrm>
          <a:prstGeom prst="rect">
            <a:avLst/>
          </a:prstGeom>
          <a:solidFill>
            <a:schemeClr val="accent6">
              <a:lumMod val="75000"/>
            </a:schemeClr>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lgn="ctr">
              <a:defRPr/>
            </a:pPr>
            <a:r>
              <a:rPr lang="en-US" sz="2100" b="1" dirty="0" smtClean="0">
                <a:solidFill>
                  <a:schemeClr val="bg1"/>
                </a:solidFill>
                <a:latin typeface="Arial" pitchFamily="34" charset="0"/>
                <a:cs typeface="Arial" pitchFamily="34" charset="0"/>
              </a:rPr>
              <a:t>25</a:t>
            </a:r>
            <a:endParaRPr lang="en-US" sz="2100" b="1" dirty="0">
              <a:solidFill>
                <a:schemeClr val="bg1"/>
              </a:solidFill>
              <a:latin typeface="Arial" pitchFamily="34" charset="0"/>
              <a:cs typeface="Arial" pitchFamily="34" charset="0"/>
            </a:endParaRPr>
          </a:p>
        </p:txBody>
      </p:sp>
      <p:grpSp>
        <p:nvGrpSpPr>
          <p:cNvPr id="5" name="Group 18"/>
          <p:cNvGrpSpPr>
            <a:grpSpLocks/>
          </p:cNvGrpSpPr>
          <p:nvPr/>
        </p:nvGrpSpPr>
        <p:grpSpPr bwMode="auto">
          <a:xfrm>
            <a:off x="4604770" y="4781909"/>
            <a:ext cx="1801808" cy="638176"/>
            <a:chOff x="2055802" y="4570416"/>
            <a:chExt cx="1801818" cy="638183"/>
          </a:xfrm>
          <a:solidFill>
            <a:schemeClr val="accent6">
              <a:lumMod val="75000"/>
            </a:schemeClr>
          </a:solidFill>
          <a:effectLst/>
        </p:grpSpPr>
        <p:sp>
          <p:nvSpPr>
            <p:cNvPr id="33" name="Rectangle 5"/>
            <p:cNvSpPr>
              <a:spLocks noChangeArrowheads="1"/>
            </p:cNvSpPr>
            <p:nvPr/>
          </p:nvSpPr>
          <p:spPr bwMode="auto">
            <a:xfrm>
              <a:off x="2055802" y="4570416"/>
              <a:ext cx="1016005" cy="638183"/>
            </a:xfrm>
            <a:prstGeom prst="rect">
              <a:avLst/>
            </a:prstGeom>
            <a:grpFill/>
            <a:ln>
              <a:noFill/>
              <a:headEnd/>
              <a:tailEnd/>
            </a:ln>
            <a:effectLst/>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endParaRPr lang="en-US" sz="2100" b="1" dirty="0">
                <a:solidFill>
                  <a:schemeClr val="tx1"/>
                </a:solidFill>
              </a:endParaRPr>
            </a:p>
          </p:txBody>
        </p:sp>
        <p:sp>
          <p:nvSpPr>
            <p:cNvPr id="35" name="Line 7"/>
            <p:cNvSpPr>
              <a:spLocks noChangeShapeType="1"/>
            </p:cNvSpPr>
            <p:nvPr/>
          </p:nvSpPr>
          <p:spPr bwMode="auto">
            <a:xfrm flipH="1">
              <a:off x="3113102" y="4876800"/>
              <a:ext cx="744518" cy="0"/>
            </a:xfrm>
            <a:prstGeom prst="line">
              <a:avLst/>
            </a:prstGeom>
            <a:grpFill/>
            <a:ln w="12700">
              <a:noFill/>
              <a:prstDash val="dash"/>
              <a:round/>
              <a:headEnd type="triangle" w="med" len="med"/>
              <a:tailEnd/>
            </a:ln>
          </p:spPr>
          <p:txBody>
            <a:bodyPr wrap="none" lIns="90488" tIns="44450" rIns="90488" bIns="44450" anchor="ctr"/>
            <a:lstStyle/>
            <a:p>
              <a:pPr>
                <a:defRPr/>
              </a:pPr>
              <a:endParaRPr lang="en-US" dirty="0"/>
            </a:p>
          </p:txBody>
        </p:sp>
      </p:grpSp>
      <p:sp>
        <p:nvSpPr>
          <p:cNvPr id="41" name="Line 7"/>
          <p:cNvSpPr>
            <a:spLocks noChangeShapeType="1"/>
          </p:cNvSpPr>
          <p:nvPr/>
        </p:nvSpPr>
        <p:spPr bwMode="auto">
          <a:xfrm flipH="1">
            <a:off x="5648417" y="5060992"/>
            <a:ext cx="744514" cy="0"/>
          </a:xfrm>
          <a:prstGeom prst="line">
            <a:avLst/>
          </a:prstGeom>
          <a:solidFill>
            <a:srgbClr val="CAE8AA"/>
          </a:solidFill>
          <a:ln w="12700">
            <a:solidFill>
              <a:schemeClr val="tx1"/>
            </a:solidFill>
            <a:prstDash val="dash"/>
            <a:round/>
            <a:headEnd type="triangle" w="med" len="med"/>
            <a:tailEnd/>
          </a:ln>
        </p:spPr>
        <p:txBody>
          <a:bodyPr wrap="none" lIns="90488" tIns="44450" rIns="90488" bIns="44450" anchor="ctr"/>
          <a:lstStyle/>
          <a:p>
            <a:pPr>
              <a:defRPr/>
            </a:pPr>
            <a:endParaRPr lang="en-US" dirty="0"/>
          </a:p>
        </p:txBody>
      </p:sp>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0" grpId="0" animBg="1"/>
      <p:bldP spid="42" grpId="0"/>
      <p:bldP spid="43" grpId="0"/>
      <p:bldP spid="44" grpId="0" animBg="1"/>
      <p:bldP spid="45" grpId="0" animBg="1"/>
      <p:bldP spid="46" grpId="0"/>
      <p:bldP spid="47" grpId="0"/>
      <p:bldP spid="48" grpId="0"/>
      <p:bldP spid="31"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lvl="1">
              <a:defRPr/>
            </a:pPr>
            <a:r>
              <a:rPr lang="en-US" dirty="0" smtClean="0"/>
              <a:t>Named storage</a:t>
            </a:r>
          </a:p>
          <a:p>
            <a:pPr lvl="1">
              <a:defRPr/>
            </a:pPr>
            <a:r>
              <a:rPr lang="en-GB" dirty="0" smtClean="0"/>
              <a:t>Must declare before use</a:t>
            </a:r>
            <a:endParaRPr lang="en-US" dirty="0" smtClean="0"/>
          </a:p>
        </p:txBody>
      </p:sp>
      <p:pic>
        <p:nvPicPr>
          <p:cNvPr id="8" name="Picture Placeholder 7" descr="ADF_Java_M6_PD_g002.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Variables: Overview (1 of 2)</a:t>
            </a:r>
            <a:endParaRPr lang="en-US"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25</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DF_Java_M6_PD_g003.jpg"/>
          <p:cNvPicPr>
            <a:picLocks noGrp="1" noChangeAspect="1"/>
          </p:cNvPicPr>
          <p:nvPr>
            <p:ph type="pic" sz="quarter" idx="10"/>
          </p:nvPr>
        </p:nvPicPr>
        <p:blipFill>
          <a:blip r:embed="rId4" cstate="email"/>
          <a:srcRect l="22" r="22"/>
          <a:stretch>
            <a:fillRect/>
          </a:stretch>
        </p:blipFill>
        <p:spPr/>
      </p:pic>
      <p:sp>
        <p:nvSpPr>
          <p:cNvPr id="6" name="Title 5"/>
          <p:cNvSpPr>
            <a:spLocks noGrp="1"/>
          </p:cNvSpPr>
          <p:nvPr>
            <p:ph type="title"/>
          </p:nvPr>
        </p:nvSpPr>
        <p:spPr/>
        <p:txBody>
          <a:bodyPr/>
          <a:lstStyle/>
          <a:p>
            <a:r>
              <a:rPr lang="en-US" dirty="0" smtClean="0"/>
              <a:t>Procedural Language Features </a:t>
            </a:r>
            <a:br>
              <a:rPr lang="en-US" dirty="0" smtClean="0"/>
            </a:br>
            <a:r>
              <a:rPr lang="en-US" sz="2800" dirty="0" smtClean="0"/>
              <a:t>Variables: Overview (2 of 2)</a:t>
            </a:r>
            <a:endParaRPr lang="en-US" sz="2800" dirty="0"/>
          </a:p>
        </p:txBody>
      </p:sp>
      <p:sp>
        <p:nvSpPr>
          <p:cNvPr id="3" name="Content Placeholder 2"/>
          <p:cNvSpPr>
            <a:spLocks noGrp="1"/>
          </p:cNvSpPr>
          <p:nvPr>
            <p:ph idx="1"/>
          </p:nvPr>
        </p:nvSpPr>
        <p:spPr/>
        <p:txBody>
          <a:bodyPr>
            <a:normAutofit/>
          </a:bodyPr>
          <a:lstStyle/>
          <a:p>
            <a:pPr lvl="1">
              <a:defRPr/>
            </a:pPr>
            <a:endParaRPr lang="en-GB" dirty="0" smtClean="0"/>
          </a:p>
          <a:p>
            <a:pPr lvl="1">
              <a:defRPr/>
            </a:pPr>
            <a:r>
              <a:rPr lang="en-GB" dirty="0" smtClean="0"/>
              <a:t>Container name</a:t>
            </a:r>
          </a:p>
          <a:p>
            <a:pPr lvl="1">
              <a:defRPr/>
            </a:pPr>
            <a:r>
              <a:rPr lang="en-GB" dirty="0" smtClean="0"/>
              <a:t>Represents data</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26</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Procedural Language Features</a:t>
            </a:r>
            <a:br>
              <a:rPr lang="en-US" dirty="0" smtClean="0"/>
            </a:br>
            <a:r>
              <a:rPr lang="en-US" dirty="0" smtClean="0"/>
              <a:t>Variables: Declaration and Usage</a:t>
            </a:r>
            <a:endParaRPr lang="en-US" dirty="0"/>
          </a:p>
        </p:txBody>
      </p:sp>
      <p:graphicFrame>
        <p:nvGraphicFramePr>
          <p:cNvPr id="3" name="Diagram 2"/>
          <p:cNvGraphicFramePr/>
          <p:nvPr>
            <p:extLst>
              <p:ext uri="{D42A27DB-BD31-4B8C-83A1-F6EECF244321}">
                <p14:modId xmlns:p14="http://schemas.microsoft.com/office/powerpoint/2010/main" val="40774667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27</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199" y="185738"/>
            <a:ext cx="8450317" cy="868362"/>
          </a:xfrm>
        </p:spPr>
        <p:txBody>
          <a:bodyPr>
            <a:normAutofit fontScale="90000"/>
          </a:bodyPr>
          <a:lstStyle/>
          <a:p>
            <a:pPr eaLnBrk="1" hangingPunct="1"/>
            <a:r>
              <a:rPr lang="en-US" dirty="0" smtClean="0"/>
              <a:t>Procedural Language Features</a:t>
            </a:r>
            <a:br>
              <a:rPr lang="en-US" dirty="0" smtClean="0"/>
            </a:br>
            <a:r>
              <a:rPr lang="en-US" dirty="0" smtClean="0"/>
              <a:t>Variables: Declaration, Initialization, and Assignment</a:t>
            </a:r>
          </a:p>
        </p:txBody>
      </p:sp>
      <p:grpSp>
        <p:nvGrpSpPr>
          <p:cNvPr id="2" name="Group 9"/>
          <p:cNvGrpSpPr>
            <a:grpSpLocks/>
          </p:cNvGrpSpPr>
          <p:nvPr/>
        </p:nvGrpSpPr>
        <p:grpSpPr bwMode="auto">
          <a:xfrm>
            <a:off x="4453590" y="2037324"/>
            <a:ext cx="4241793" cy="4064218"/>
            <a:chOff x="459991" y="1600152"/>
            <a:chExt cx="3473528" cy="2076639"/>
          </a:xfrm>
          <a:solidFill>
            <a:srgbClr val="AADDEE"/>
          </a:solidFill>
        </p:grpSpPr>
        <p:sp>
          <p:nvSpPr>
            <p:cNvPr id="11" name="Rounded Rectangle 10"/>
            <p:cNvSpPr>
              <a:spLocks noChangeAspect="1"/>
            </p:cNvSpPr>
            <p:nvPr/>
          </p:nvSpPr>
          <p:spPr>
            <a:xfrm>
              <a:off x="459991" y="1600152"/>
              <a:ext cx="3473528" cy="2076639"/>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5"/>
            <p:cNvSpPr>
              <a:spLocks noChangeAspect="1"/>
            </p:cNvSpPr>
            <p:nvPr/>
          </p:nvSpPr>
          <p:spPr>
            <a:xfrm>
              <a:off x="504079" y="1975322"/>
              <a:ext cx="3377025" cy="484568"/>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r>
                <a:rPr lang="en-US" sz="2400" b="1" dirty="0" smtClean="0">
                  <a:latin typeface="Arial" pitchFamily="34" charset="0"/>
                  <a:cs typeface="Arial" pitchFamily="34" charset="0"/>
                </a:rPr>
                <a:t>int</a:t>
              </a:r>
              <a:r>
                <a:rPr lang="en-US" sz="2400" b="1" dirty="0" smtClean="0"/>
                <a:t> </a:t>
              </a:r>
              <a:r>
                <a:rPr lang="en-US" sz="2400" b="1" dirty="0" smtClean="0">
                  <a:latin typeface="Arial" pitchFamily="34" charset="0"/>
                  <a:cs typeface="Arial" pitchFamily="34" charset="0"/>
                </a:rPr>
                <a:t>dayOfMonth</a:t>
              </a:r>
              <a:r>
                <a:rPr lang="en-US" sz="2400" b="1" dirty="0" smtClean="0"/>
                <a:t>;</a:t>
              </a:r>
            </a:p>
            <a:p>
              <a:pPr defTabSz="933450">
                <a:lnSpc>
                  <a:spcPct val="90000"/>
                </a:lnSpc>
                <a:spcBef>
                  <a:spcPct val="0"/>
                </a:spcBef>
                <a:spcAft>
                  <a:spcPct val="35000"/>
                </a:spcAft>
                <a:defRPr/>
              </a:pPr>
              <a:endParaRPr lang="en-US" sz="2400" b="1" dirty="0" smtClean="0"/>
            </a:p>
          </p:txBody>
        </p:sp>
      </p:grpSp>
      <p:cxnSp>
        <p:nvCxnSpPr>
          <p:cNvPr id="9" name="Straight Connector 8"/>
          <p:cNvCxnSpPr/>
          <p:nvPr/>
        </p:nvCxnSpPr>
        <p:spPr>
          <a:xfrm>
            <a:off x="2396359" y="2771574"/>
            <a:ext cx="1493997" cy="202093"/>
          </a:xfrm>
          <a:prstGeom prst="line">
            <a:avLst/>
          </a:prstGeom>
          <a:ln>
            <a:solidFill>
              <a:srgbClr val="0088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96359" y="3962130"/>
            <a:ext cx="1493997" cy="0"/>
          </a:xfrm>
          <a:prstGeom prst="line">
            <a:avLst/>
          </a:prstGeom>
          <a:ln>
            <a:solidFill>
              <a:srgbClr val="00889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396359" y="5519948"/>
            <a:ext cx="1624629" cy="15306"/>
          </a:xfrm>
          <a:prstGeom prst="line">
            <a:avLst/>
          </a:prstGeom>
          <a:ln>
            <a:solidFill>
              <a:srgbClr val="008899"/>
            </a:solidFill>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a:off x="3993501" y="2593395"/>
            <a:ext cx="242596" cy="783771"/>
          </a:xfrm>
          <a:prstGeom prst="leftBrace">
            <a:avLst/>
          </a:prstGeom>
          <a:ln>
            <a:solidFill>
              <a:srgbClr val="0088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Left Brace 20"/>
          <p:cNvSpPr/>
          <p:nvPr/>
        </p:nvSpPr>
        <p:spPr>
          <a:xfrm>
            <a:off x="4015274" y="3583984"/>
            <a:ext cx="242596" cy="783771"/>
          </a:xfrm>
          <a:prstGeom prst="leftBrace">
            <a:avLst/>
          </a:prstGeom>
          <a:ln>
            <a:solidFill>
              <a:srgbClr val="0088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Left Brace 21"/>
          <p:cNvSpPr/>
          <p:nvPr/>
        </p:nvSpPr>
        <p:spPr>
          <a:xfrm>
            <a:off x="4096657" y="5143369"/>
            <a:ext cx="242596" cy="783771"/>
          </a:xfrm>
          <a:prstGeom prst="leftBrace">
            <a:avLst/>
          </a:prstGeom>
          <a:ln>
            <a:solidFill>
              <a:srgbClr val="0088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ounded Rectangle 5"/>
          <p:cNvSpPr>
            <a:spLocks noChangeAspect="1"/>
          </p:cNvSpPr>
          <p:nvPr/>
        </p:nvSpPr>
        <p:spPr bwMode="auto">
          <a:xfrm>
            <a:off x="4549265" y="3385672"/>
            <a:ext cx="4123946" cy="1020481"/>
          </a:xfrm>
          <a:prstGeom prst="rect">
            <a:avLst/>
          </a:prstGeom>
          <a:solidFill>
            <a:srgbClr val="AADDEE"/>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endParaRPr lang="en-US" sz="2400" b="1" dirty="0" smtClean="0"/>
          </a:p>
          <a:p>
            <a:pPr defTabSz="933450">
              <a:lnSpc>
                <a:spcPct val="90000"/>
              </a:lnSpc>
              <a:spcBef>
                <a:spcPct val="0"/>
              </a:spcBef>
              <a:spcAft>
                <a:spcPct val="35000"/>
              </a:spcAft>
              <a:defRPr/>
            </a:pPr>
            <a:r>
              <a:rPr lang="en-US" sz="2400" b="1" dirty="0" smtClean="0">
                <a:latin typeface="Arial" pitchFamily="34" charset="0"/>
                <a:cs typeface="Arial" pitchFamily="34" charset="0"/>
              </a:rPr>
              <a:t>dayOfMonth = 1;</a:t>
            </a:r>
          </a:p>
          <a:p>
            <a:pPr defTabSz="933450">
              <a:lnSpc>
                <a:spcPct val="90000"/>
              </a:lnSpc>
              <a:spcBef>
                <a:spcPct val="0"/>
              </a:spcBef>
              <a:spcAft>
                <a:spcPct val="35000"/>
              </a:spcAft>
              <a:defRPr/>
            </a:pPr>
            <a:endParaRPr lang="en-US" sz="2400" b="1" dirty="0" smtClean="0"/>
          </a:p>
        </p:txBody>
      </p:sp>
      <p:sp>
        <p:nvSpPr>
          <p:cNvPr id="16" name="Rounded Rectangle 5"/>
          <p:cNvSpPr>
            <a:spLocks noChangeAspect="1"/>
          </p:cNvSpPr>
          <p:nvPr/>
        </p:nvSpPr>
        <p:spPr bwMode="auto">
          <a:xfrm>
            <a:off x="4540299" y="4089862"/>
            <a:ext cx="4123946" cy="1531010"/>
          </a:xfrm>
          <a:prstGeom prst="rect">
            <a:avLst/>
          </a:prstGeom>
          <a:solidFill>
            <a:srgbClr val="AADDEE"/>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endParaRPr lang="en-US" sz="2400" b="1" dirty="0" smtClean="0"/>
          </a:p>
          <a:p>
            <a:pPr defTabSz="933450">
              <a:lnSpc>
                <a:spcPct val="90000"/>
              </a:lnSpc>
              <a:spcBef>
                <a:spcPct val="0"/>
              </a:spcBef>
              <a:spcAft>
                <a:spcPct val="35000"/>
              </a:spcAft>
              <a:defRPr/>
            </a:pPr>
            <a:r>
              <a:rPr lang="en-US" sz="2400" b="1" dirty="0" smtClean="0">
                <a:latin typeface="Arial" pitchFamily="34" charset="0"/>
                <a:cs typeface="Arial" pitchFamily="34" charset="0"/>
              </a:rPr>
              <a:t>// code</a:t>
            </a:r>
          </a:p>
          <a:p>
            <a:pPr defTabSz="933450">
              <a:lnSpc>
                <a:spcPct val="90000"/>
              </a:lnSpc>
              <a:spcBef>
                <a:spcPct val="0"/>
              </a:spcBef>
              <a:spcAft>
                <a:spcPct val="35000"/>
              </a:spcAft>
              <a:defRPr/>
            </a:pPr>
            <a:endParaRPr lang="en-US" sz="2400" b="1" dirty="0" smtClean="0"/>
          </a:p>
          <a:p>
            <a:pPr defTabSz="933450">
              <a:lnSpc>
                <a:spcPct val="90000"/>
              </a:lnSpc>
              <a:spcBef>
                <a:spcPct val="0"/>
              </a:spcBef>
              <a:spcAft>
                <a:spcPct val="35000"/>
              </a:spcAft>
              <a:defRPr/>
            </a:pPr>
            <a:r>
              <a:rPr lang="en-US" sz="2400" b="1" dirty="0" smtClean="0">
                <a:latin typeface="Arial" pitchFamily="34" charset="0"/>
                <a:cs typeface="Arial" pitchFamily="34" charset="0"/>
              </a:rPr>
              <a:t>dayOfMonth = 17;</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28</a:t>
            </a:r>
          </a:p>
        </p:txBody>
      </p:sp>
      <p:sp>
        <p:nvSpPr>
          <p:cNvPr id="3" name="TextBox 2"/>
          <p:cNvSpPr txBox="1"/>
          <p:nvPr/>
        </p:nvSpPr>
        <p:spPr>
          <a:xfrm>
            <a:off x="457200" y="3019077"/>
            <a:ext cx="2349062" cy="1126534"/>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Initialization</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8" name="TextBox 17"/>
          <p:cNvSpPr txBox="1"/>
          <p:nvPr/>
        </p:nvSpPr>
        <p:spPr>
          <a:xfrm>
            <a:off x="451940" y="1847133"/>
            <a:ext cx="2349062" cy="1126534"/>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Declaration</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9" name="TextBox 18"/>
          <p:cNvSpPr txBox="1"/>
          <p:nvPr/>
        </p:nvSpPr>
        <p:spPr>
          <a:xfrm>
            <a:off x="462446" y="4648221"/>
            <a:ext cx="2349062" cy="1126534"/>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Assignment</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23" name="TextBox 22"/>
          <p:cNvSpPr txBox="1"/>
          <p:nvPr/>
        </p:nvSpPr>
        <p:spPr>
          <a:xfrm>
            <a:off x="462446" y="4210095"/>
            <a:ext cx="3163623" cy="487612"/>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First time the variable is given a value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Variables: Qualified Names</a:t>
            </a:r>
          </a:p>
        </p:txBody>
      </p:sp>
      <p:grpSp>
        <p:nvGrpSpPr>
          <p:cNvPr id="2" name="Group 9"/>
          <p:cNvGrpSpPr>
            <a:grpSpLocks/>
          </p:cNvGrpSpPr>
          <p:nvPr/>
        </p:nvGrpSpPr>
        <p:grpSpPr bwMode="auto">
          <a:xfrm>
            <a:off x="4712692" y="1308049"/>
            <a:ext cx="2377412" cy="1159513"/>
            <a:chOff x="291896" y="2582667"/>
            <a:chExt cx="3221305" cy="1481256"/>
          </a:xfrm>
          <a:solidFill>
            <a:srgbClr val="AADDEE"/>
          </a:solidFill>
        </p:grpSpPr>
        <p:sp>
          <p:nvSpPr>
            <p:cNvPr id="14" name="Rounded Rectangle 13"/>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int</a:t>
              </a:r>
            </a:p>
          </p:txBody>
        </p:sp>
      </p:grpSp>
      <p:grpSp>
        <p:nvGrpSpPr>
          <p:cNvPr id="3" name="Group 9"/>
          <p:cNvGrpSpPr>
            <a:grpSpLocks/>
          </p:cNvGrpSpPr>
          <p:nvPr/>
        </p:nvGrpSpPr>
        <p:grpSpPr bwMode="auto">
          <a:xfrm>
            <a:off x="1255862" y="1308049"/>
            <a:ext cx="2377412" cy="1159513"/>
            <a:chOff x="291896" y="2582667"/>
            <a:chExt cx="3221305" cy="1481256"/>
          </a:xfrm>
          <a:solidFill>
            <a:srgbClr val="AADDEE"/>
          </a:solidFill>
        </p:grpSpPr>
        <p:sp>
          <p:nvSpPr>
            <p:cNvPr id="19" name="Rounded Rectangle 18"/>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countNumbers</a:t>
              </a:r>
            </a:p>
          </p:txBody>
        </p:sp>
      </p:grpSp>
      <p:grpSp>
        <p:nvGrpSpPr>
          <p:cNvPr id="4" name="Group 9"/>
          <p:cNvGrpSpPr>
            <a:grpSpLocks/>
          </p:cNvGrpSpPr>
          <p:nvPr/>
        </p:nvGrpSpPr>
        <p:grpSpPr bwMode="auto">
          <a:xfrm>
            <a:off x="4712692" y="5215887"/>
            <a:ext cx="2377412" cy="1159513"/>
            <a:chOff x="291896" y="2582667"/>
            <a:chExt cx="3221305" cy="1481256"/>
          </a:xfrm>
          <a:solidFill>
            <a:srgbClr val="AADDEE"/>
          </a:solidFill>
        </p:grpSpPr>
        <p:sp>
          <p:nvSpPr>
            <p:cNvPr id="25" name="Rounded Rectangle 24"/>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100" b="1" dirty="0" smtClean="0"/>
                <a:t>#</a:t>
              </a:r>
              <a:r>
                <a:rPr lang="en-US" sz="2000" b="1" dirty="0" smtClean="0">
                  <a:latin typeface="Arial" pitchFamily="34" charset="0"/>
                  <a:cs typeface="Arial" pitchFamily="34" charset="0"/>
                </a:rPr>
                <a:t>name</a:t>
              </a:r>
            </a:p>
          </p:txBody>
        </p:sp>
      </p:grpSp>
      <p:grpSp>
        <p:nvGrpSpPr>
          <p:cNvPr id="5" name="Group 9"/>
          <p:cNvGrpSpPr>
            <a:grpSpLocks/>
          </p:cNvGrpSpPr>
          <p:nvPr/>
        </p:nvGrpSpPr>
        <p:grpSpPr bwMode="auto">
          <a:xfrm>
            <a:off x="1255862" y="3913275"/>
            <a:ext cx="2377412" cy="1159513"/>
            <a:chOff x="291896" y="2582667"/>
            <a:chExt cx="3221305" cy="1481256"/>
          </a:xfrm>
          <a:solidFill>
            <a:srgbClr val="AADDEE"/>
          </a:solidFill>
        </p:grpSpPr>
        <p:sp>
          <p:nvSpPr>
            <p:cNvPr id="28" name="Rounded Rectangle 27"/>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dateOfTheMonth</a:t>
              </a:r>
            </a:p>
          </p:txBody>
        </p:sp>
      </p:grpSp>
      <p:grpSp>
        <p:nvGrpSpPr>
          <p:cNvPr id="7" name="Group 9"/>
          <p:cNvGrpSpPr>
            <a:grpSpLocks/>
          </p:cNvGrpSpPr>
          <p:nvPr/>
        </p:nvGrpSpPr>
        <p:grpSpPr bwMode="auto">
          <a:xfrm>
            <a:off x="4712692" y="3913275"/>
            <a:ext cx="2377412" cy="1159513"/>
            <a:chOff x="291896" y="2582667"/>
            <a:chExt cx="3221305" cy="1481256"/>
          </a:xfrm>
          <a:solidFill>
            <a:srgbClr val="AADDEE"/>
          </a:solidFill>
        </p:grpSpPr>
        <p:sp>
          <p:nvSpPr>
            <p:cNvPr id="34" name="Rounded Rectangle 33"/>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100" b="1" dirty="0" smtClean="0"/>
                <a:t>%</a:t>
              </a:r>
              <a:r>
                <a:rPr lang="en-US" sz="2000" b="1" dirty="0" smtClean="0">
                  <a:latin typeface="Arial" pitchFamily="34" charset="0"/>
                  <a:cs typeface="Arial" pitchFamily="34" charset="0"/>
                </a:rPr>
                <a:t>percentage</a:t>
              </a:r>
            </a:p>
          </p:txBody>
        </p:sp>
      </p:grpSp>
      <p:grpSp>
        <p:nvGrpSpPr>
          <p:cNvPr id="48" name="Group 9"/>
          <p:cNvGrpSpPr>
            <a:grpSpLocks/>
          </p:cNvGrpSpPr>
          <p:nvPr/>
        </p:nvGrpSpPr>
        <p:grpSpPr bwMode="auto">
          <a:xfrm>
            <a:off x="1255862" y="2610662"/>
            <a:ext cx="2377412" cy="1159513"/>
            <a:chOff x="291896" y="2582667"/>
            <a:chExt cx="3221305" cy="1481256"/>
          </a:xfrm>
          <a:solidFill>
            <a:srgbClr val="AADDEE"/>
          </a:solidFill>
        </p:grpSpPr>
        <p:sp>
          <p:nvSpPr>
            <p:cNvPr id="49" name="Rounded Rectangle 48"/>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6"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countNumber$</a:t>
              </a:r>
            </a:p>
          </p:txBody>
        </p:sp>
      </p:grpSp>
      <p:grpSp>
        <p:nvGrpSpPr>
          <p:cNvPr id="57" name="Group 9"/>
          <p:cNvGrpSpPr>
            <a:grpSpLocks/>
          </p:cNvGrpSpPr>
          <p:nvPr/>
        </p:nvGrpSpPr>
        <p:grpSpPr bwMode="auto">
          <a:xfrm>
            <a:off x="1255862" y="5215887"/>
            <a:ext cx="2409255" cy="1159513"/>
            <a:chOff x="291896" y="2582667"/>
            <a:chExt cx="3264451" cy="1481256"/>
          </a:xfrm>
          <a:solidFill>
            <a:srgbClr val="AADDEE"/>
          </a:solidFill>
        </p:grpSpPr>
        <p:sp>
          <p:nvSpPr>
            <p:cNvPr id="58" name="Rounded Rectangle 57"/>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9" name="Rounded Rectangle 5"/>
            <p:cNvSpPr/>
            <p:nvPr/>
          </p:nvSpPr>
          <p:spPr>
            <a:xfrm>
              <a:off x="335004" y="2609621"/>
              <a:ext cx="3221343"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_dateOfTheMonth</a:t>
              </a:r>
              <a:endParaRPr lang="en-US" sz="2100" b="1" dirty="0" smtClean="0"/>
            </a:p>
          </p:txBody>
        </p:sp>
      </p:grpSp>
      <p:grpSp>
        <p:nvGrpSpPr>
          <p:cNvPr id="60" name="Group 9"/>
          <p:cNvGrpSpPr>
            <a:grpSpLocks/>
          </p:cNvGrpSpPr>
          <p:nvPr/>
        </p:nvGrpSpPr>
        <p:grpSpPr bwMode="auto">
          <a:xfrm>
            <a:off x="4712692" y="2610662"/>
            <a:ext cx="2377412" cy="1159513"/>
            <a:chOff x="291896" y="2582667"/>
            <a:chExt cx="3221305" cy="1481256"/>
          </a:xfrm>
          <a:solidFill>
            <a:srgbClr val="AADDEE"/>
          </a:solidFill>
        </p:grpSpPr>
        <p:sp>
          <p:nvSpPr>
            <p:cNvPr id="61" name="Rounded Rectangle 60"/>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2" name="Rounded Rectangle 5"/>
            <p:cNvSpPr/>
            <p:nvPr/>
          </p:nvSpPr>
          <p:spPr>
            <a:xfrm>
              <a:off x="335005" y="2609620"/>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char</a:t>
              </a:r>
            </a:p>
          </p:txBody>
        </p:sp>
      </p:grpSp>
      <p:grpSp>
        <p:nvGrpSpPr>
          <p:cNvPr id="65" name="Group 64"/>
          <p:cNvGrpSpPr/>
          <p:nvPr/>
        </p:nvGrpSpPr>
        <p:grpSpPr>
          <a:xfrm>
            <a:off x="4790397" y="1473200"/>
            <a:ext cx="2286000" cy="2286000"/>
            <a:chOff x="5044399" y="1721858"/>
            <a:chExt cx="1733266" cy="1624084"/>
          </a:xfrm>
        </p:grpSpPr>
        <p:sp>
          <p:nvSpPr>
            <p:cNvPr id="63" name="Oval 62"/>
            <p:cNvSpPr/>
            <p:nvPr/>
          </p:nvSpPr>
          <p:spPr>
            <a:xfrm>
              <a:off x="5044399" y="1721858"/>
              <a:ext cx="1733266" cy="1624084"/>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p:nvPr/>
          </p:nvCxnSpPr>
          <p:spPr>
            <a:xfrm flipV="1">
              <a:off x="5218029" y="2200940"/>
              <a:ext cx="1432636" cy="75783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4815798" y="4038600"/>
            <a:ext cx="2286000" cy="2286000"/>
            <a:chOff x="5044399" y="1721858"/>
            <a:chExt cx="1733266" cy="1624084"/>
          </a:xfrm>
        </p:grpSpPr>
        <p:sp>
          <p:nvSpPr>
            <p:cNvPr id="70" name="Oval 69"/>
            <p:cNvSpPr/>
            <p:nvPr/>
          </p:nvSpPr>
          <p:spPr>
            <a:xfrm>
              <a:off x="5044399" y="1721858"/>
              <a:ext cx="1733266" cy="1624084"/>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p:cNvCxnSpPr/>
            <p:nvPr/>
          </p:nvCxnSpPr>
          <p:spPr>
            <a:xfrm flipV="1">
              <a:off x="5218029" y="2200940"/>
              <a:ext cx="1432636" cy="75783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Variables: Variable Scope</a:t>
            </a:r>
            <a:endParaRPr lang="en-US" dirty="0"/>
          </a:p>
        </p:txBody>
      </p:sp>
      <p:sp>
        <p:nvSpPr>
          <p:cNvPr id="7" name="Content Placeholder 6"/>
          <p:cNvSpPr>
            <a:spLocks noGrp="1"/>
          </p:cNvSpPr>
          <p:nvPr>
            <p:ph idx="1"/>
          </p:nvPr>
        </p:nvSpPr>
        <p:spPr>
          <a:xfrm>
            <a:off x="457200" y="1214422"/>
            <a:ext cx="8229600" cy="4852269"/>
          </a:xfrm>
        </p:spPr>
        <p:txBody>
          <a:bodyPr>
            <a:normAutofit/>
          </a:bodyPr>
          <a:lstStyle/>
          <a:p>
            <a:r>
              <a:rPr lang="en-US" dirty="0" smtClean="0"/>
              <a:t>	</a:t>
            </a:r>
          </a:p>
          <a:p>
            <a:endParaRPr lang="en-US" dirty="0"/>
          </a:p>
        </p:txBody>
      </p:sp>
      <p:sp>
        <p:nvSpPr>
          <p:cNvPr id="5" name="Cloud 4"/>
          <p:cNvSpPr/>
          <p:nvPr/>
        </p:nvSpPr>
        <p:spPr>
          <a:xfrm>
            <a:off x="351686" y="1284240"/>
            <a:ext cx="4941277" cy="2831123"/>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loud 5"/>
          <p:cNvSpPr/>
          <p:nvPr/>
        </p:nvSpPr>
        <p:spPr>
          <a:xfrm>
            <a:off x="3974122" y="3528646"/>
            <a:ext cx="4765431" cy="29073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984739" y="2250831"/>
            <a:ext cx="1371599" cy="49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itchFamily="34" charset="0"/>
                <a:cs typeface="Arial" pitchFamily="34" charset="0"/>
              </a:rPr>
              <a:t>Procedure1</a:t>
            </a:r>
            <a:endParaRPr lang="en-US" sz="1600" b="1" dirty="0">
              <a:latin typeface="Arial" pitchFamily="34" charset="0"/>
              <a:cs typeface="Arial" pitchFamily="34" charset="0"/>
            </a:endParaRPr>
          </a:p>
        </p:txBody>
      </p:sp>
      <p:sp>
        <p:nvSpPr>
          <p:cNvPr id="9" name="Rounded Rectangle 8"/>
          <p:cNvSpPr/>
          <p:nvPr/>
        </p:nvSpPr>
        <p:spPr>
          <a:xfrm>
            <a:off x="2192216" y="1541584"/>
            <a:ext cx="1740877" cy="492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Global Variable</a:t>
            </a:r>
            <a:endParaRPr lang="en-US" b="1" dirty="0">
              <a:solidFill>
                <a:schemeClr val="tx1"/>
              </a:solidFill>
              <a:latin typeface="Arial" pitchFamily="34" charset="0"/>
              <a:cs typeface="Arial" pitchFamily="34" charset="0"/>
            </a:endParaRPr>
          </a:p>
        </p:txBody>
      </p:sp>
      <p:sp>
        <p:nvSpPr>
          <p:cNvPr id="10" name="Rounded Rectangle 9"/>
          <p:cNvSpPr/>
          <p:nvPr/>
        </p:nvSpPr>
        <p:spPr>
          <a:xfrm>
            <a:off x="3352800" y="2315308"/>
            <a:ext cx="1371599" cy="49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itchFamily="34" charset="0"/>
                <a:cs typeface="Arial" pitchFamily="34" charset="0"/>
              </a:rPr>
              <a:t>Procedure2</a:t>
            </a:r>
            <a:endParaRPr lang="en-US" sz="1600" b="1" dirty="0">
              <a:latin typeface="Arial" pitchFamily="34" charset="0"/>
              <a:cs typeface="Arial" pitchFamily="34" charset="0"/>
            </a:endParaRPr>
          </a:p>
        </p:txBody>
      </p:sp>
      <p:sp>
        <p:nvSpPr>
          <p:cNvPr id="11" name="Rounded Rectangle 10"/>
          <p:cNvSpPr/>
          <p:nvPr/>
        </p:nvSpPr>
        <p:spPr>
          <a:xfrm>
            <a:off x="2010508" y="3030415"/>
            <a:ext cx="1371599" cy="49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itchFamily="34" charset="0"/>
                <a:cs typeface="Arial" pitchFamily="34" charset="0"/>
              </a:rPr>
              <a:t>Procedure3</a:t>
            </a:r>
            <a:endParaRPr lang="en-US" sz="1600" b="1" dirty="0">
              <a:latin typeface="Arial" pitchFamily="34" charset="0"/>
              <a:cs typeface="Arial" pitchFamily="34" charset="0"/>
            </a:endParaRPr>
          </a:p>
        </p:txBody>
      </p:sp>
      <p:sp>
        <p:nvSpPr>
          <p:cNvPr id="13" name="Rounded Rectangle 12"/>
          <p:cNvSpPr/>
          <p:nvPr/>
        </p:nvSpPr>
        <p:spPr>
          <a:xfrm>
            <a:off x="4618944" y="4054843"/>
            <a:ext cx="2467708" cy="814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latin typeface="Arial" pitchFamily="34" charset="0"/>
                <a:cs typeface="Arial" pitchFamily="34" charset="0"/>
              </a:rPr>
              <a:t>Procedure1</a:t>
            </a:r>
            <a:endParaRPr lang="en-US" sz="1600" b="1" dirty="0">
              <a:latin typeface="Arial" pitchFamily="34" charset="0"/>
              <a:cs typeface="Arial" pitchFamily="34" charset="0"/>
            </a:endParaRPr>
          </a:p>
        </p:txBody>
      </p:sp>
      <p:sp>
        <p:nvSpPr>
          <p:cNvPr id="14" name="Rounded Rectangle 13"/>
          <p:cNvSpPr/>
          <p:nvPr/>
        </p:nvSpPr>
        <p:spPr>
          <a:xfrm>
            <a:off x="4999945" y="4418257"/>
            <a:ext cx="1740877" cy="38101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itchFamily="34" charset="0"/>
                <a:cs typeface="Arial" pitchFamily="34" charset="0"/>
              </a:rPr>
              <a:t>Local Variable</a:t>
            </a:r>
            <a:endParaRPr lang="en-US" sz="1600" b="1" dirty="0">
              <a:solidFill>
                <a:schemeClr val="tx1"/>
              </a:solidFill>
              <a:latin typeface="Arial" pitchFamily="34" charset="0"/>
              <a:cs typeface="Arial" pitchFamily="34" charset="0"/>
            </a:endParaRPr>
          </a:p>
        </p:txBody>
      </p:sp>
      <p:sp>
        <p:nvSpPr>
          <p:cNvPr id="15" name="Rounded Rectangle 14"/>
          <p:cNvSpPr/>
          <p:nvPr/>
        </p:nvSpPr>
        <p:spPr>
          <a:xfrm>
            <a:off x="6793523" y="4947139"/>
            <a:ext cx="1371599" cy="49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Procedure2</a:t>
            </a:r>
            <a:endParaRPr lang="en-US" b="1" dirty="0"/>
          </a:p>
        </p:txBody>
      </p:sp>
      <p:sp>
        <p:nvSpPr>
          <p:cNvPr id="16" name="Rounded Rectangle 15"/>
          <p:cNvSpPr/>
          <p:nvPr/>
        </p:nvSpPr>
        <p:spPr>
          <a:xfrm>
            <a:off x="4783015" y="5257799"/>
            <a:ext cx="1371599" cy="492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Procedure3</a:t>
            </a:r>
            <a:endParaRPr lang="en-US" b="1" dirty="0"/>
          </a:p>
        </p:txBody>
      </p:sp>
      <p:sp>
        <p:nvSpPr>
          <p:cNvPr id="20" name="Rounded Rectangle 19"/>
          <p:cNvSpPr/>
          <p:nvPr/>
        </p:nvSpPr>
        <p:spPr>
          <a:xfrm>
            <a:off x="4780140" y="5276189"/>
            <a:ext cx="1371599" cy="492369"/>
          </a:xfrm>
          <a:prstGeom prst="round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itchFamily="34" charset="0"/>
              <a:cs typeface="Arial" pitchFamily="34" charset="0"/>
            </a:endParaRPr>
          </a:p>
        </p:txBody>
      </p:sp>
      <p:sp>
        <p:nvSpPr>
          <p:cNvPr id="21" name="Rounded Rectangle 20"/>
          <p:cNvSpPr/>
          <p:nvPr/>
        </p:nvSpPr>
        <p:spPr>
          <a:xfrm>
            <a:off x="6783573" y="4962763"/>
            <a:ext cx="1371599" cy="492369"/>
          </a:xfrm>
          <a:prstGeom prst="round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3" grpId="0" animBg="1"/>
      <p:bldP spid="14" grpId="0" animBg="1"/>
      <p:bldP spid="15" grpId="0" animBg="1"/>
      <p:bldP spid="16"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DF_Java_M6_PD_g001.jpg"/>
          <p:cNvPicPr>
            <a:picLocks noGrp="1" noChangeAspect="1"/>
          </p:cNvPicPr>
          <p:nvPr>
            <p:ph type="pic" sz="quarter" idx="10"/>
          </p:nvPr>
        </p:nvPicPr>
        <p:blipFill>
          <a:blip r:embed="rId4" cstate="email"/>
          <a:srcRect l="22" r="22"/>
          <a:stretch>
            <a:fillRect/>
          </a:stretch>
        </p:blipFill>
        <p:spPr/>
      </p:pic>
      <p:sp>
        <p:nvSpPr>
          <p:cNvPr id="6" name="Title 5"/>
          <p:cNvSpPr>
            <a:spLocks noGrp="1"/>
          </p:cNvSpPr>
          <p:nvPr>
            <p:ph type="title"/>
          </p:nvPr>
        </p:nvSpPr>
        <p:spPr/>
        <p:txBody>
          <a:bodyPr/>
          <a:lstStyle/>
          <a:p>
            <a:r>
              <a:rPr lang="en-US" sz="2800" dirty="0" smtClean="0"/>
              <a:t>Introduction to Java</a:t>
            </a:r>
            <a:endParaRPr lang="en-US" sz="2800"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Started as Oak Project – 1991</a:t>
            </a:r>
          </a:p>
          <a:p>
            <a:pPr lvl="1"/>
            <a:r>
              <a:rPr lang="en-US" dirty="0" smtClean="0"/>
              <a:t>Developed by James Gosling at Sun Microsystems – 1994</a:t>
            </a:r>
          </a:p>
          <a:p>
            <a:pPr lvl="1"/>
            <a:r>
              <a:rPr lang="en-US" dirty="0" smtClean="0"/>
              <a:t>Ability to 'Write once Run Anywhere' (WORA)</a:t>
            </a:r>
          </a:p>
          <a:p>
            <a:pPr lvl="2"/>
            <a:endParaRPr lang="en-US" sz="2200" dirty="0" smtClean="0"/>
          </a:p>
          <a:p>
            <a:pPr lvl="1"/>
            <a:endParaRPr lang="en-US" dirty="0" smtClean="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 Types and Variables: See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Demonstration:</a:t>
            </a:r>
          </a:p>
          <a:p>
            <a:pPr marL="0" lvl="1" indent="0">
              <a:buNone/>
            </a:pPr>
            <a:r>
              <a:rPr lang="en-US" sz="2100" noProof="0" dirty="0" smtClean="0"/>
              <a:t>Faculty will demonstrate how to create new Java variables of different data types.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416076"/>
            <a:ext cx="8318501" cy="3954929"/>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3 minutes</a:t>
            </a:r>
            <a:endParaRPr lang="en-US" sz="2100" dirty="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CityTour_Demo.java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457200" lvl="0" indent="-457200">
              <a:buFont typeface="+mj-lt"/>
              <a:buAutoNum type="arabicPeriod"/>
            </a:pPr>
            <a:r>
              <a:rPr lang="en-US" sz="2100" dirty="0">
                <a:latin typeface="Arial" pitchFamily="34" charset="0"/>
                <a:cs typeface="Arial" pitchFamily="34" charset="0"/>
              </a:rPr>
              <a:t>Open </a:t>
            </a:r>
            <a:r>
              <a:rPr lang="en-US" sz="2100" dirty="0" smtClean="0">
                <a:latin typeface="Arial" pitchFamily="34" charset="0"/>
                <a:cs typeface="Arial" pitchFamily="34" charset="0"/>
              </a:rPr>
              <a:t>CityTour_Demo.java.</a:t>
            </a:r>
          </a:p>
          <a:p>
            <a:pPr marL="457200" lvl="0" indent="-457200">
              <a:buFont typeface="+mj-lt"/>
              <a:buAutoNum type="arabicPeriod"/>
            </a:pPr>
            <a:r>
              <a:rPr lang="en-US" sz="2100" dirty="0" smtClean="0">
                <a:latin typeface="Arial" pitchFamily="34" charset="0"/>
                <a:cs typeface="Arial" pitchFamily="34" charset="0"/>
              </a:rPr>
              <a:t>Complete the </a:t>
            </a:r>
            <a:r>
              <a:rPr lang="en-US" sz="2100" b="1" dirty="0" smtClean="0">
                <a:latin typeface="Arial" pitchFamily="34" charset="0"/>
                <a:cs typeface="Arial" pitchFamily="34" charset="0"/>
              </a:rPr>
              <a:t>See It 2 </a:t>
            </a:r>
            <a:r>
              <a:rPr lang="en-US" sz="2100" dirty="0" smtClean="0">
                <a:latin typeface="Arial" pitchFamily="34" charset="0"/>
                <a:cs typeface="Arial" pitchFamily="34" charset="0"/>
              </a:rPr>
              <a:t>TODOs to </a:t>
            </a:r>
            <a:r>
              <a:rPr lang="en-US" sz="2100" i="1" dirty="0" smtClean="0">
                <a:latin typeface="Arial" pitchFamily="34" charset="0"/>
                <a:cs typeface="Arial" pitchFamily="34" charset="0"/>
              </a:rPr>
              <a:t>(Note, only perform the TODOs associated with this See It.)</a:t>
            </a:r>
          </a:p>
          <a:p>
            <a:pPr marL="914400" lvl="1" indent="-457200">
              <a:buFont typeface="+mj-lt"/>
              <a:buAutoNum type="alphaLcParenR"/>
            </a:pPr>
            <a:r>
              <a:rPr lang="en-US" sz="2100" dirty="0" smtClean="0">
                <a:latin typeface="Arial" pitchFamily="34" charset="0"/>
                <a:cs typeface="Arial" pitchFamily="34" charset="0"/>
              </a:rPr>
              <a:t>Declare </a:t>
            </a:r>
            <a:r>
              <a:rPr lang="en-US" sz="2100" dirty="0">
                <a:latin typeface="Arial" pitchFamily="34" charset="0"/>
                <a:cs typeface="Arial" pitchFamily="34" charset="0"/>
              </a:rPr>
              <a:t>the Basic </a:t>
            </a:r>
            <a:r>
              <a:rPr lang="en-US" sz="2100" dirty="0" smtClean="0">
                <a:latin typeface="Arial" pitchFamily="34" charset="0"/>
                <a:cs typeface="Arial" pitchFamily="34" charset="0"/>
              </a:rPr>
              <a:t>Ticket Fare </a:t>
            </a:r>
            <a:r>
              <a:rPr lang="en-US" sz="2100" dirty="0">
                <a:latin typeface="Arial" pitchFamily="34" charset="0"/>
                <a:cs typeface="Arial" pitchFamily="34" charset="0"/>
              </a:rPr>
              <a:t>and Service tax variables as static and </a:t>
            </a:r>
            <a:r>
              <a:rPr lang="en-US" sz="2100" dirty="0" smtClean="0">
                <a:latin typeface="Arial" pitchFamily="34" charset="0"/>
                <a:cs typeface="Arial" pitchFamily="34" charset="0"/>
              </a:rPr>
              <a:t>initialize.</a:t>
            </a:r>
          </a:p>
          <a:p>
            <a:pPr marL="914400" lvl="1" indent="-457200">
              <a:buFont typeface="+mj-lt"/>
              <a:buAutoNum type="alphaLcParenR"/>
            </a:pPr>
            <a:r>
              <a:rPr lang="en-US" sz="2100" dirty="0" smtClean="0">
                <a:latin typeface="Arial" pitchFamily="34" charset="0"/>
                <a:cs typeface="Arial" pitchFamily="34" charset="0"/>
              </a:rPr>
              <a:t>In </a:t>
            </a:r>
            <a:r>
              <a:rPr lang="en-US" sz="2100" dirty="0">
                <a:latin typeface="Arial" pitchFamily="34" charset="0"/>
                <a:cs typeface="Arial" pitchFamily="34" charset="0"/>
              </a:rPr>
              <a:t>the main method declare the Number of Tickets variable as an integer and the Total </a:t>
            </a:r>
            <a:r>
              <a:rPr lang="en-US" sz="2100" dirty="0" smtClean="0">
                <a:latin typeface="Arial" pitchFamily="34" charset="0"/>
                <a:cs typeface="Arial" pitchFamily="34" charset="0"/>
              </a:rPr>
              <a:t>Ticket Fare </a:t>
            </a:r>
            <a:r>
              <a:rPr lang="en-US" sz="2100" dirty="0">
                <a:latin typeface="Arial" pitchFamily="34" charset="0"/>
                <a:cs typeface="Arial" pitchFamily="34" charset="0"/>
              </a:rPr>
              <a:t>variable as a </a:t>
            </a:r>
            <a:r>
              <a:rPr lang="en-US" sz="2100" dirty="0" smtClean="0">
                <a:latin typeface="Arial" pitchFamily="34" charset="0"/>
                <a:cs typeface="Arial" pitchFamily="34" charset="0"/>
              </a:rPr>
              <a:t>double.</a:t>
            </a:r>
          </a:p>
          <a:p>
            <a:pPr marL="457200" lvl="0" indent="-457200">
              <a:buFont typeface="+mj-lt"/>
              <a:buAutoNum type="arabicPeriod"/>
            </a:pPr>
            <a:r>
              <a:rPr lang="en-US" sz="2100" dirty="0" smtClean="0">
                <a:latin typeface="Arial" pitchFamily="34" charset="0"/>
                <a:cs typeface="Arial" pitchFamily="34" charset="0"/>
              </a:rPr>
              <a:t>Save </a:t>
            </a:r>
            <a:r>
              <a:rPr lang="en-US" sz="2100" dirty="0">
                <a:latin typeface="Arial" pitchFamily="34" charset="0"/>
                <a:cs typeface="Arial" pitchFamily="34" charset="0"/>
              </a:rPr>
              <a:t>the file. Run the program</a:t>
            </a:r>
            <a:r>
              <a:rPr lang="en-US" sz="2100" dirty="0" smtClean="0">
                <a:latin typeface="Arial" pitchFamily="34" charset="0"/>
                <a:cs typeface="Arial" pitchFamily="34" charset="0"/>
              </a:rPr>
              <a:t>.</a:t>
            </a:r>
            <a:endParaRPr lang="en-US" sz="21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31</a:t>
            </a:r>
          </a:p>
        </p:txBody>
      </p:sp>
    </p:spTree>
    <p:extLst>
      <p:ext uri="{BB962C8B-B14F-4D97-AF65-F5344CB8AC3E}">
        <p14:creationId xmlns:p14="http://schemas.microsoft.com/office/powerpoint/2010/main" val="1135936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 Types and Variables: Try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Now You Try It:</a:t>
            </a:r>
          </a:p>
          <a:p>
            <a:pPr marL="0" lvl="1" indent="0">
              <a:buNone/>
            </a:pPr>
            <a:r>
              <a:rPr lang="en-US" sz="2100" noProof="0" dirty="0" smtClean="0"/>
              <a:t>Create </a:t>
            </a:r>
            <a:r>
              <a:rPr lang="en-US" sz="2100" dirty="0" smtClean="0"/>
              <a:t>new </a:t>
            </a:r>
            <a:r>
              <a:rPr lang="en-US" sz="2100" dirty="0"/>
              <a:t>Java variables of different data </a:t>
            </a:r>
            <a:r>
              <a:rPr lang="en-US" sz="2100" dirty="0" smtClean="0"/>
              <a:t>types.</a:t>
            </a:r>
            <a:endParaRPr lang="en-US" sz="21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416076"/>
            <a:ext cx="8413751" cy="4093428"/>
          </a:xfrm>
          <a:prstGeom prst="rect">
            <a:avLst/>
          </a:prstGeom>
        </p:spPr>
        <p:txBody>
          <a:bodyPr wrap="square">
            <a:spAutoFit/>
          </a:bodyPr>
          <a:lstStyle/>
          <a:p>
            <a:pPr lvl="0">
              <a:spcBef>
                <a:spcPts val="1200"/>
              </a:spcBef>
              <a:defRPr/>
            </a:pPr>
            <a:r>
              <a:rPr lang="en-US" sz="2000" b="1" dirty="0" smtClean="0">
                <a:latin typeface="Arial" pitchFamily="34" charset="0"/>
                <a:cs typeface="Arial" pitchFamily="34" charset="0"/>
              </a:rPr>
              <a:t>Time Allocated: </a:t>
            </a:r>
            <a:r>
              <a:rPr lang="en-US" sz="2000" dirty="0" smtClean="0">
                <a:latin typeface="Arial" pitchFamily="34" charset="0"/>
                <a:cs typeface="Arial" pitchFamily="34" charset="0"/>
              </a:rPr>
              <a:t>5</a:t>
            </a:r>
            <a:r>
              <a:rPr lang="en-US" sz="2000" dirty="0" smtClean="0">
                <a:solidFill>
                  <a:srgbClr val="FF0000"/>
                </a:solidFill>
                <a:latin typeface="Arial" pitchFamily="34" charset="0"/>
                <a:cs typeface="Arial" pitchFamily="34" charset="0"/>
              </a:rPr>
              <a:t> </a:t>
            </a:r>
            <a:r>
              <a:rPr lang="en-US" sz="2000" dirty="0" smtClean="0">
                <a:latin typeface="Arial" pitchFamily="34" charset="0"/>
                <a:cs typeface="Arial" pitchFamily="34" charset="0"/>
              </a:rPr>
              <a:t>minutes</a:t>
            </a:r>
            <a:endParaRPr lang="en-US" sz="2000" dirty="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Environment or File: </a:t>
            </a:r>
            <a:r>
              <a:rPr lang="en-US" sz="2000" dirty="0" smtClean="0">
                <a:latin typeface="Arial" pitchFamily="34" charset="0"/>
                <a:cs typeface="Arial" pitchFamily="34" charset="0"/>
              </a:rPr>
              <a:t>CodingtonEventPass_TryIt.java</a:t>
            </a:r>
            <a:endParaRPr lang="en-US" sz="2000" b="1" dirty="0" smtClean="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Steps</a:t>
            </a:r>
            <a:r>
              <a:rPr lang="en-US" sz="2000" b="1" dirty="0">
                <a:latin typeface="Arial" pitchFamily="34" charset="0"/>
                <a:cs typeface="Arial" pitchFamily="34" charset="0"/>
              </a:rPr>
              <a:t>: </a:t>
            </a:r>
            <a:endParaRPr lang="en-US" sz="2000" dirty="0">
              <a:latin typeface="Arial" pitchFamily="34" charset="0"/>
              <a:cs typeface="Arial" pitchFamily="34" charset="0"/>
            </a:endParaRPr>
          </a:p>
          <a:p>
            <a:pPr marL="457200" lvl="0" indent="-457200">
              <a:buFont typeface="+mj-lt"/>
              <a:buAutoNum type="arabicPeriod"/>
            </a:pPr>
            <a:r>
              <a:rPr lang="en-GB" sz="2000" dirty="0">
                <a:latin typeface="Arial" pitchFamily="34" charset="0"/>
                <a:cs typeface="Arial" pitchFamily="34" charset="0"/>
              </a:rPr>
              <a:t>Open </a:t>
            </a:r>
            <a:r>
              <a:rPr lang="en-US" sz="2000" dirty="0" smtClean="0">
                <a:latin typeface="Arial" pitchFamily="34" charset="0"/>
                <a:cs typeface="Arial" pitchFamily="34" charset="0"/>
              </a:rPr>
              <a:t>CodingtonEventPass_TryIt.java.</a:t>
            </a:r>
          </a:p>
          <a:p>
            <a:pPr marL="457200" lvl="0" indent="-457200">
              <a:buFont typeface="+mj-lt"/>
              <a:buAutoNum type="arabicPeriod"/>
            </a:pPr>
            <a:r>
              <a:rPr lang="en-US" sz="2000" dirty="0" smtClean="0">
                <a:latin typeface="Arial" pitchFamily="34" charset="0"/>
                <a:cs typeface="Arial" pitchFamily="34" charset="0"/>
              </a:rPr>
              <a:t>Complete the </a:t>
            </a:r>
            <a:r>
              <a:rPr lang="en-US" sz="2000" b="1" dirty="0" smtClean="0">
                <a:latin typeface="Arial" pitchFamily="34" charset="0"/>
                <a:cs typeface="Arial" pitchFamily="34" charset="0"/>
              </a:rPr>
              <a:t>Try It 2 </a:t>
            </a:r>
            <a:r>
              <a:rPr lang="en-US" sz="2000" dirty="0" smtClean="0">
                <a:latin typeface="Arial" pitchFamily="34" charset="0"/>
                <a:cs typeface="Arial" pitchFamily="34" charset="0"/>
              </a:rPr>
              <a:t>TODOs to:</a:t>
            </a:r>
          </a:p>
          <a:p>
            <a:pPr marL="914400" lvl="1" indent="-457200">
              <a:buFont typeface="+mj-lt"/>
              <a:buAutoNum type="alphaLcParenR"/>
            </a:pPr>
            <a:r>
              <a:rPr lang="en-GB" sz="2000" dirty="0">
                <a:latin typeface="Arial" pitchFamily="34" charset="0"/>
                <a:cs typeface="Arial" pitchFamily="34" charset="0"/>
              </a:rPr>
              <a:t>D</a:t>
            </a:r>
            <a:r>
              <a:rPr lang="en-GB" sz="2000" dirty="0" smtClean="0">
                <a:latin typeface="Arial" pitchFamily="34" charset="0"/>
                <a:cs typeface="Arial" pitchFamily="34" charset="0"/>
              </a:rPr>
              <a:t>eclare the Children’s Fare and Adults’ Fare variables as static and initialize to reasonable values.</a:t>
            </a:r>
          </a:p>
          <a:p>
            <a:pPr marL="914400" lvl="1" indent="-457200">
              <a:buFont typeface="+mj-lt"/>
              <a:buAutoNum type="alphaLcParenR"/>
            </a:pPr>
            <a:r>
              <a:rPr lang="en-GB" sz="2000" dirty="0" smtClean="0">
                <a:latin typeface="Arial" pitchFamily="34" charset="0"/>
                <a:cs typeface="Arial" pitchFamily="34" charset="0"/>
              </a:rPr>
              <a:t>In </a:t>
            </a:r>
            <a:r>
              <a:rPr lang="en-GB" sz="2000" dirty="0">
                <a:latin typeface="Arial" pitchFamily="34" charset="0"/>
                <a:cs typeface="Arial" pitchFamily="34" charset="0"/>
              </a:rPr>
              <a:t>the main method declare the variables for the Number of Children and Number of Adults as integers. Declare the Total Fare variable as a </a:t>
            </a:r>
            <a:r>
              <a:rPr lang="en-GB" sz="2000" dirty="0" smtClean="0">
                <a:latin typeface="Arial" pitchFamily="34" charset="0"/>
                <a:cs typeface="Arial" pitchFamily="34" charset="0"/>
              </a:rPr>
              <a:t>double.</a:t>
            </a:r>
          </a:p>
          <a:p>
            <a:pPr marL="457200" lvl="0" indent="-457200">
              <a:buFont typeface="+mj-lt"/>
              <a:buAutoNum type="arabicPeriod"/>
            </a:pPr>
            <a:r>
              <a:rPr lang="en-GB" sz="2000" dirty="0" smtClean="0">
                <a:latin typeface="Arial" pitchFamily="34" charset="0"/>
                <a:cs typeface="Arial" pitchFamily="34" charset="0"/>
              </a:rPr>
              <a:t>Save </a:t>
            </a:r>
            <a:r>
              <a:rPr lang="en-GB" sz="2000" dirty="0">
                <a:latin typeface="Arial" pitchFamily="34" charset="0"/>
                <a:cs typeface="Arial" pitchFamily="34" charset="0"/>
              </a:rPr>
              <a:t>the </a:t>
            </a:r>
            <a:r>
              <a:rPr lang="en-GB" sz="2000" dirty="0" smtClean="0">
                <a:latin typeface="Arial" pitchFamily="34" charset="0"/>
                <a:cs typeface="Arial" pitchFamily="34" charset="0"/>
              </a:rPr>
              <a:t>file</a:t>
            </a:r>
            <a:r>
              <a:rPr lang="en-GB" sz="2000" dirty="0">
                <a:latin typeface="Arial" pitchFamily="34" charset="0"/>
                <a:cs typeface="Arial" pitchFamily="34" charset="0"/>
              </a:rPr>
              <a:t>.  Run the program</a:t>
            </a:r>
            <a:r>
              <a:rPr lang="en-GB" sz="2000" dirty="0" smtClean="0">
                <a:latin typeface="Arial" pitchFamily="34" charset="0"/>
                <a:cs typeface="Arial" pitchFamily="34" charset="0"/>
              </a:rPr>
              <a:t>.</a:t>
            </a:r>
          </a:p>
          <a:p>
            <a:pPr marL="457200" lvl="0" indent="-457200">
              <a:buFont typeface="+mj-lt"/>
              <a:buAutoNum type="arabicPeriod"/>
            </a:pPr>
            <a:r>
              <a:rPr lang="en-GB" sz="2000" dirty="0" smtClean="0">
                <a:effectLst/>
                <a:latin typeface="Arial" pitchFamily="34" charset="0"/>
                <a:cs typeface="Arial" pitchFamily="34" charset="0"/>
              </a:rPr>
              <a:t>(Only perform the TODOs that your instructor assigns at this time.)</a:t>
            </a:r>
            <a:endParaRPr lang="en-US" sz="2000"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32</a:t>
            </a:r>
          </a:p>
        </p:txBody>
      </p:sp>
    </p:spTree>
    <p:extLst>
      <p:ext uri="{BB962C8B-B14F-4D97-AF65-F5344CB8AC3E}">
        <p14:creationId xmlns:p14="http://schemas.microsoft.com/office/powerpoint/2010/main" val="2557125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 Types and Variables: Solution</a:t>
            </a:r>
            <a:endParaRPr lang="en-US" dirty="0"/>
          </a:p>
        </p:txBody>
      </p:sp>
      <p:sp>
        <p:nvSpPr>
          <p:cNvPr id="17" name="Content Placeholder 4"/>
          <p:cNvSpPr>
            <a:spLocks noGrp="1"/>
          </p:cNvSpPr>
          <p:nvPr>
            <p:ph idx="1"/>
          </p:nvPr>
        </p:nvSpPr>
        <p:spPr>
          <a:xfrm>
            <a:off x="457200" y="1214422"/>
            <a:ext cx="8318500" cy="801830"/>
          </a:xfrm>
        </p:spPr>
        <p:txBody>
          <a:bodyPr>
            <a:normAutofit fontScale="92500"/>
          </a:bodyPr>
          <a:lstStyle/>
          <a:p>
            <a:pPr>
              <a:defRPr/>
            </a:pPr>
            <a:r>
              <a:rPr lang="en-US" sz="2100" dirty="0"/>
              <a:t>Your faculty will now provide you with the Solution to check and update your file. </a:t>
            </a:r>
          </a:p>
          <a:p>
            <a:pPr lvl="0">
              <a:defRPr/>
            </a:pPr>
            <a:r>
              <a:rPr lang="en-US" sz="2100" noProof="0" dirty="0" smtClean="0"/>
              <a:t>Your Java data types and </a:t>
            </a:r>
            <a:r>
              <a:rPr lang="en-US" sz="2100" dirty="0" smtClean="0"/>
              <a:t>variables </a:t>
            </a:r>
            <a:r>
              <a:rPr lang="en-US" sz="2100" noProof="0" dirty="0" smtClean="0"/>
              <a:t>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57200" y="2560320"/>
            <a:ext cx="8229600" cy="3970318"/>
          </a:xfrm>
          <a:prstGeom prst="rect">
            <a:avLst/>
          </a:prstGeom>
        </p:spPr>
        <p:txBody>
          <a:bodyPr>
            <a:spAutoFit/>
          </a:bodyPr>
          <a:lstStyle/>
          <a:p>
            <a:r>
              <a:rPr lang="en-US" dirty="0"/>
              <a:t>public class </a:t>
            </a:r>
            <a:r>
              <a:rPr lang="en-US" dirty="0" smtClean="0"/>
              <a:t>CodingtonEventPass_TryIt </a:t>
            </a:r>
            <a:r>
              <a:rPr lang="en-US" dirty="0"/>
              <a:t>{</a:t>
            </a:r>
          </a:p>
          <a:p>
            <a:r>
              <a:rPr lang="en-US" dirty="0"/>
              <a:t>	</a:t>
            </a:r>
          </a:p>
          <a:p>
            <a:r>
              <a:rPr lang="en-US" dirty="0"/>
              <a:t>	</a:t>
            </a:r>
            <a:r>
              <a:rPr lang="en-US" b="1" dirty="0">
                <a:solidFill>
                  <a:schemeClr val="tx1">
                    <a:lumMod val="75000"/>
                    <a:lumOff val="25000"/>
                  </a:schemeClr>
                </a:solidFill>
              </a:rPr>
              <a:t>private static final float CHILDREN_FARE = 5; </a:t>
            </a:r>
          </a:p>
          <a:p>
            <a:r>
              <a:rPr lang="en-US" b="1" dirty="0">
                <a:solidFill>
                  <a:schemeClr val="tx1">
                    <a:lumMod val="75000"/>
                    <a:lumOff val="25000"/>
                  </a:schemeClr>
                </a:solidFill>
              </a:rPr>
              <a:t>	private static final float ADULTS_FARE = 8; </a:t>
            </a:r>
          </a:p>
          <a:p>
            <a:r>
              <a:rPr lang="en-US" dirty="0"/>
              <a:t>	</a:t>
            </a:r>
          </a:p>
          <a:p>
            <a:r>
              <a:rPr lang="en-US" dirty="0"/>
              <a:t>	public static void main(String[] args){</a:t>
            </a:r>
          </a:p>
          <a:p>
            <a:r>
              <a:rPr lang="en-US" dirty="0"/>
              <a:t>		</a:t>
            </a:r>
            <a:r>
              <a:rPr lang="en-US" b="1" dirty="0">
                <a:solidFill>
                  <a:schemeClr val="tx1">
                    <a:lumMod val="75000"/>
                    <a:lumOff val="25000"/>
                  </a:schemeClr>
                </a:solidFill>
              </a:rPr>
              <a:t>int noOfChildren;</a:t>
            </a:r>
          </a:p>
          <a:p>
            <a:r>
              <a:rPr lang="en-US" b="1" dirty="0">
                <a:solidFill>
                  <a:schemeClr val="tx1">
                    <a:lumMod val="75000"/>
                    <a:lumOff val="25000"/>
                  </a:schemeClr>
                </a:solidFill>
              </a:rPr>
              <a:t>		int noOfAdults;		</a:t>
            </a:r>
          </a:p>
          <a:p>
            <a:r>
              <a:rPr lang="en-US" b="1" dirty="0">
                <a:solidFill>
                  <a:schemeClr val="tx1">
                    <a:lumMod val="75000"/>
                    <a:lumOff val="25000"/>
                  </a:schemeClr>
                </a:solidFill>
              </a:rPr>
              <a:t>		double totalFare;</a:t>
            </a:r>
          </a:p>
          <a:p>
            <a:r>
              <a:rPr lang="en-US" dirty="0"/>
              <a:t>		</a:t>
            </a:r>
          </a:p>
          <a:p>
            <a:r>
              <a:rPr lang="en-US" dirty="0"/>
              <a:t>		System.out.println("Hello New Codington Visitors!");</a:t>
            </a:r>
          </a:p>
          <a:p>
            <a:r>
              <a:rPr lang="en-US" dirty="0"/>
              <a:t>	}</a:t>
            </a:r>
          </a:p>
          <a:p>
            <a:r>
              <a:rPr lang="en-US" dirty="0"/>
              <a:t>	</a:t>
            </a:r>
          </a:p>
          <a:p>
            <a:r>
              <a:rPr lang="en-US" dirty="0"/>
              <a:t>}</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33</a:t>
            </a:r>
          </a:p>
        </p:txBody>
      </p:sp>
    </p:spTree>
    <p:extLst>
      <p:ext uri="{BB962C8B-B14F-4D97-AF65-F5344CB8AC3E}">
        <p14:creationId xmlns:p14="http://schemas.microsoft.com/office/powerpoint/2010/main" val="3062996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1"/>
          <p:cNvSpPr>
            <a:spLocks noGrp="1" noChangeArrowheads="1"/>
          </p:cNvSpPr>
          <p:nvPr>
            <p:ph idx="1"/>
          </p:nvPr>
        </p:nvSpPr>
        <p:spPr/>
        <p:txBody>
          <a:bodyPr>
            <a:normAutofit/>
          </a:bodyPr>
          <a:lstStyle/>
          <a:p>
            <a:pPr lvl="1">
              <a:defRPr/>
            </a:pPr>
            <a:r>
              <a:rPr lang="en-US" sz="2600" dirty="0" smtClean="0"/>
              <a:t>Conversion of one data type to another</a:t>
            </a:r>
          </a:p>
          <a:p>
            <a:pPr lvl="1">
              <a:defRPr/>
            </a:pPr>
            <a:r>
              <a:rPr lang="en-US" sz="2600" dirty="0" smtClean="0"/>
              <a:t>Also called ‘type casting’</a:t>
            </a:r>
          </a:p>
          <a:p>
            <a:pPr lvl="2"/>
            <a:r>
              <a:rPr lang="en-US" sz="2400" dirty="0" smtClean="0"/>
              <a:t>Implicit</a:t>
            </a:r>
          </a:p>
          <a:p>
            <a:pPr lvl="2"/>
            <a:r>
              <a:rPr lang="en-US" sz="2400" dirty="0" smtClean="0"/>
              <a:t>Explicit</a:t>
            </a:r>
          </a:p>
        </p:txBody>
      </p:sp>
      <p:pic>
        <p:nvPicPr>
          <p:cNvPr id="9" name="Picture Placeholder 8" descr="ADF_Java_M6_PD_g004.jpg"/>
          <p:cNvPicPr>
            <a:picLocks noGrp="1" noChangeAspect="1"/>
          </p:cNvPicPr>
          <p:nvPr>
            <p:ph type="pic" sz="quarter" idx="10"/>
          </p:nvPr>
        </p:nvPicPr>
        <p:blipFill>
          <a:blip r:embed="rId4" cstate="email"/>
          <a:srcRect l="23" r="23"/>
          <a:stretch>
            <a:fillRect/>
          </a:stretch>
        </p:blipFill>
        <p:spPr/>
      </p:pic>
      <p:sp>
        <p:nvSpPr>
          <p:cNvPr id="7" name="Title 6"/>
          <p:cNvSpPr>
            <a:spLocks noGrp="1"/>
          </p:cNvSpPr>
          <p:nvPr>
            <p:ph type="title"/>
          </p:nvPr>
        </p:nvSpPr>
        <p:spPr/>
        <p:txBody>
          <a:bodyPr>
            <a:normAutofit fontScale="90000"/>
          </a:bodyPr>
          <a:lstStyle/>
          <a:p>
            <a:pPr>
              <a:spcBef>
                <a:spcPct val="50000"/>
              </a:spcBef>
            </a:pPr>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Variables: Type Conversion (1 of 2)</a:t>
            </a:r>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34</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Variables: Type Conversion (2 of 2)</a:t>
            </a:r>
          </a:p>
        </p:txBody>
      </p:sp>
      <p:grpSp>
        <p:nvGrpSpPr>
          <p:cNvPr id="2" name="Group 9"/>
          <p:cNvGrpSpPr>
            <a:grpSpLocks/>
          </p:cNvGrpSpPr>
          <p:nvPr/>
        </p:nvGrpSpPr>
        <p:grpSpPr bwMode="auto">
          <a:xfrm>
            <a:off x="395154" y="2286000"/>
            <a:ext cx="6834986" cy="1631943"/>
            <a:chOff x="281874" y="1791293"/>
            <a:chExt cx="3221305" cy="1481248"/>
          </a:xfrm>
          <a:solidFill>
            <a:srgbClr val="AADDEE"/>
          </a:solidFill>
        </p:grpSpPr>
        <p:sp>
          <p:nvSpPr>
            <p:cNvPr id="11" name="Rounded Rectangle 10"/>
            <p:cNvSpPr/>
            <p:nvPr/>
          </p:nvSpPr>
          <p:spPr>
            <a:xfrm>
              <a:off x="281874" y="1791293"/>
              <a:ext cx="3221305" cy="1481248"/>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5"/>
            <p:cNvSpPr/>
            <p:nvPr/>
          </p:nvSpPr>
          <p:spPr>
            <a:xfrm>
              <a:off x="335221" y="1834517"/>
              <a:ext cx="3134656" cy="13948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r>
                <a:rPr lang="en-US" sz="2000" b="1" dirty="0">
                  <a:latin typeface="Arial" pitchFamily="34" charset="0"/>
                  <a:cs typeface="Arial" pitchFamily="34" charset="0"/>
                </a:rPr>
                <a:t>	</a:t>
              </a:r>
              <a:r>
                <a:rPr lang="en-US" sz="2000" b="1" dirty="0" smtClean="0">
                  <a:latin typeface="Arial" pitchFamily="34" charset="0"/>
                  <a:cs typeface="Arial" pitchFamily="34" charset="0"/>
                </a:rPr>
                <a:t> long long_ID = 92233720368547758L;</a:t>
              </a:r>
            </a:p>
          </p:txBody>
        </p:sp>
      </p:grpSp>
      <p:sp>
        <p:nvSpPr>
          <p:cNvPr id="13" name="Rounded Rectangle 5"/>
          <p:cNvSpPr/>
          <p:nvPr/>
        </p:nvSpPr>
        <p:spPr bwMode="auto">
          <a:xfrm>
            <a:off x="2317897" y="4572000"/>
            <a:ext cx="6379535" cy="1536701"/>
          </a:xfrm>
          <a:prstGeom prst="roundRect">
            <a:avLst/>
          </a:prstGeom>
          <a:solidFill>
            <a:srgbClr val="AADDEE"/>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defTabSz="933450">
              <a:lnSpc>
                <a:spcPct val="90000"/>
              </a:lnSpc>
              <a:spcBef>
                <a:spcPct val="0"/>
              </a:spcBef>
              <a:spcAft>
                <a:spcPct val="35000"/>
              </a:spcAft>
              <a:defRPr/>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sz="2000" b="1" dirty="0" smtClean="0">
                <a:latin typeface="Arial" pitchFamily="34" charset="0"/>
                <a:cs typeface="Arial" pitchFamily="34" charset="0"/>
              </a:rPr>
              <a:t>int integer_ID  = 92233720368547758;</a:t>
            </a:r>
          </a:p>
        </p:txBody>
      </p:sp>
      <p:sp>
        <p:nvSpPr>
          <p:cNvPr id="18" name="Oval 17"/>
          <p:cNvSpPr/>
          <p:nvPr/>
        </p:nvSpPr>
        <p:spPr>
          <a:xfrm>
            <a:off x="4815799" y="4547937"/>
            <a:ext cx="1733266" cy="1624084"/>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flipV="1">
            <a:off x="4989429" y="5029200"/>
            <a:ext cx="1432636" cy="75783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 y="1371600"/>
            <a:ext cx="8327126" cy="4572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noProof="0" dirty="0" smtClean="0">
                <a:latin typeface="Arial" pitchFamily="34" charset="0"/>
                <a:ea typeface="+mj-ea"/>
                <a:cs typeface="Arial" pitchFamily="34" charset="0"/>
              </a:rPr>
              <a:t>Correct assignment?</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Type Conversion: Implicit Casting</a:t>
            </a:r>
            <a:endParaRPr lang="en-US" dirty="0"/>
          </a:p>
        </p:txBody>
      </p:sp>
      <p:pic>
        <p:nvPicPr>
          <p:cNvPr id="8" name="Picture 7" descr="ADF_Java_M6_PD_g005.jpg"/>
          <p:cNvPicPr>
            <a:picLocks noChangeAspect="1"/>
          </p:cNvPicPr>
          <p:nvPr/>
        </p:nvPicPr>
        <p:blipFill>
          <a:blip r:embed="rId4" cstate="email"/>
          <a:stretch>
            <a:fillRect/>
          </a:stretch>
        </p:blipFill>
        <p:spPr>
          <a:xfrm>
            <a:off x="495300" y="1790700"/>
            <a:ext cx="3238500" cy="2171700"/>
          </a:xfrm>
          <a:prstGeom prst="rect">
            <a:avLst/>
          </a:prstGeom>
        </p:spPr>
      </p:pic>
      <p:pic>
        <p:nvPicPr>
          <p:cNvPr id="9" name="Picture 8" descr="ADF_Java_M6_PD_g006.jpg"/>
          <p:cNvPicPr>
            <a:picLocks noChangeAspect="1"/>
          </p:cNvPicPr>
          <p:nvPr/>
        </p:nvPicPr>
        <p:blipFill>
          <a:blip r:embed="rId5" cstate="email"/>
          <a:stretch>
            <a:fillRect/>
          </a:stretch>
        </p:blipFill>
        <p:spPr>
          <a:xfrm>
            <a:off x="4853353" y="2778143"/>
            <a:ext cx="3238500" cy="2171700"/>
          </a:xfrm>
          <a:prstGeom prst="rect">
            <a:avLst/>
          </a:prstGeom>
        </p:spPr>
      </p:pic>
      <p:sp>
        <p:nvSpPr>
          <p:cNvPr id="6" name="TextBox 5"/>
          <p:cNvSpPr txBox="1"/>
          <p:nvPr/>
        </p:nvSpPr>
        <p:spPr>
          <a:xfrm>
            <a:off x="1097280" y="3931920"/>
            <a:ext cx="3657600" cy="4572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Right Size / Structure</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1" name="TextBox 10"/>
          <p:cNvSpPr txBox="1"/>
          <p:nvPr/>
        </p:nvSpPr>
        <p:spPr>
          <a:xfrm>
            <a:off x="6291725" y="4944819"/>
            <a:ext cx="2471943" cy="967287"/>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noProof="0" dirty="0" smtClean="0">
                <a:latin typeface="Arial" pitchFamily="34" charset="0"/>
                <a:ea typeface="+mj-ea"/>
                <a:cs typeface="Arial" pitchFamily="34" charset="0"/>
              </a:rPr>
              <a:t>Automatic Compatibility</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Type Conversion: Implicit Casting Flows</a:t>
            </a:r>
            <a:endParaRPr lang="en-US" dirty="0"/>
          </a:p>
        </p:txBody>
      </p:sp>
      <p:sp>
        <p:nvSpPr>
          <p:cNvPr id="3" name="Freeform 2"/>
          <p:cNvSpPr/>
          <p:nvPr/>
        </p:nvSpPr>
        <p:spPr>
          <a:xfrm>
            <a:off x="1569940" y="1992293"/>
            <a:ext cx="1005840" cy="100584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short</a:t>
            </a:r>
            <a:endParaRPr lang="en-US" kern="1200" dirty="0">
              <a:latin typeface="Arial" pitchFamily="34" charset="0"/>
              <a:cs typeface="Arial" pitchFamily="34" charset="0"/>
            </a:endParaRPr>
          </a:p>
        </p:txBody>
      </p:sp>
      <p:sp>
        <p:nvSpPr>
          <p:cNvPr id="4" name="Freeform 3"/>
          <p:cNvSpPr/>
          <p:nvPr/>
        </p:nvSpPr>
        <p:spPr>
          <a:xfrm>
            <a:off x="528317" y="1295720"/>
            <a:ext cx="914400" cy="91440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byte</a:t>
            </a:r>
            <a:endParaRPr lang="en-US" kern="1200" dirty="0">
              <a:latin typeface="Arial" pitchFamily="34" charset="0"/>
              <a:cs typeface="Arial" pitchFamily="34" charset="0"/>
            </a:endParaRPr>
          </a:p>
        </p:txBody>
      </p:sp>
      <p:sp>
        <p:nvSpPr>
          <p:cNvPr id="5" name="Freeform 4"/>
          <p:cNvSpPr/>
          <p:nvPr/>
        </p:nvSpPr>
        <p:spPr>
          <a:xfrm>
            <a:off x="2657283" y="2780306"/>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algn="ctr" defTabSz="1289050">
              <a:lnSpc>
                <a:spcPct val="90000"/>
              </a:lnSpc>
              <a:spcBef>
                <a:spcPct val="0"/>
              </a:spcBef>
              <a:spcAft>
                <a:spcPct val="35000"/>
              </a:spcAft>
            </a:pPr>
            <a:r>
              <a:rPr lang="en-US" sz="2000" dirty="0" smtClean="0">
                <a:latin typeface="Arial" pitchFamily="34" charset="0"/>
                <a:cs typeface="Arial" pitchFamily="34" charset="0"/>
              </a:rPr>
              <a:t>int</a:t>
            </a:r>
          </a:p>
        </p:txBody>
      </p:sp>
      <p:sp>
        <p:nvSpPr>
          <p:cNvPr id="6" name="Freeform 5"/>
          <p:cNvSpPr/>
          <p:nvPr/>
        </p:nvSpPr>
        <p:spPr>
          <a:xfrm>
            <a:off x="3767486" y="3659759"/>
            <a:ext cx="1188720" cy="118872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latin typeface="Arial" pitchFamily="34" charset="0"/>
                <a:cs typeface="Arial" pitchFamily="34" charset="0"/>
              </a:rPr>
              <a:t>long</a:t>
            </a:r>
            <a:endParaRPr lang="en-US" sz="2000" kern="1200" dirty="0">
              <a:latin typeface="Arial" pitchFamily="34" charset="0"/>
              <a:cs typeface="Arial" pitchFamily="34" charset="0"/>
            </a:endParaRPr>
          </a:p>
        </p:txBody>
      </p:sp>
      <p:sp>
        <p:nvSpPr>
          <p:cNvPr id="7" name="Freeform 6"/>
          <p:cNvSpPr/>
          <p:nvPr/>
        </p:nvSpPr>
        <p:spPr>
          <a:xfrm>
            <a:off x="3171500" y="1153452"/>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dirty="0" smtClean="0">
                <a:solidFill>
                  <a:schemeClr val="tx2"/>
                </a:solidFill>
                <a:latin typeface="Arial" pitchFamily="34" charset="0"/>
                <a:cs typeface="Arial" pitchFamily="34" charset="0"/>
              </a:rPr>
              <a:t>c</a:t>
            </a:r>
            <a:r>
              <a:rPr lang="en-US" sz="2000" kern="1200" dirty="0" smtClean="0">
                <a:solidFill>
                  <a:schemeClr val="tx2"/>
                </a:solidFill>
                <a:latin typeface="Arial" pitchFamily="34" charset="0"/>
                <a:cs typeface="Arial" pitchFamily="34" charset="0"/>
              </a:rPr>
              <a:t>har</a:t>
            </a:r>
            <a:endParaRPr lang="en-US" sz="2000" kern="1200" dirty="0">
              <a:solidFill>
                <a:schemeClr val="tx2"/>
              </a:solidFill>
              <a:latin typeface="Arial" pitchFamily="34" charset="0"/>
              <a:cs typeface="Arial" pitchFamily="34" charset="0"/>
            </a:endParaRPr>
          </a:p>
        </p:txBody>
      </p:sp>
      <p:sp>
        <p:nvSpPr>
          <p:cNvPr id="8" name="Freeform 7"/>
          <p:cNvSpPr/>
          <p:nvPr/>
        </p:nvSpPr>
        <p:spPr>
          <a:xfrm>
            <a:off x="4946269" y="4630652"/>
            <a:ext cx="1280160" cy="118872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float</a:t>
            </a:r>
            <a:endParaRPr lang="en-US" sz="2000" kern="1200" dirty="0">
              <a:solidFill>
                <a:schemeClr val="tx2"/>
              </a:solidFill>
              <a:latin typeface="Arial" pitchFamily="34" charset="0"/>
              <a:cs typeface="Arial" pitchFamily="34" charset="0"/>
            </a:endParaRPr>
          </a:p>
        </p:txBody>
      </p:sp>
      <p:sp>
        <p:nvSpPr>
          <p:cNvPr id="9" name="Freeform 8"/>
          <p:cNvSpPr/>
          <p:nvPr/>
        </p:nvSpPr>
        <p:spPr>
          <a:xfrm>
            <a:off x="6193633" y="5601546"/>
            <a:ext cx="1371600" cy="118872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double</a:t>
            </a:r>
            <a:endParaRPr lang="en-US" sz="2000" kern="1200" dirty="0">
              <a:solidFill>
                <a:schemeClr val="tx2"/>
              </a:solidFill>
              <a:latin typeface="Arial" pitchFamily="34" charset="0"/>
              <a:cs typeface="Arial" pitchFamily="34" charset="0"/>
            </a:endParaRPr>
          </a:p>
        </p:txBody>
      </p:sp>
      <p:sp>
        <p:nvSpPr>
          <p:cNvPr id="11" name="Down Arrow 10"/>
          <p:cNvSpPr/>
          <p:nvPr/>
        </p:nvSpPr>
        <p:spPr>
          <a:xfrm rot="796886">
            <a:off x="3313179" y="2261501"/>
            <a:ext cx="365760" cy="6064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3" name="Down Arrow 12"/>
          <p:cNvSpPr/>
          <p:nvPr/>
        </p:nvSpPr>
        <p:spPr>
          <a:xfrm rot="18241459">
            <a:off x="1351743" y="1919001"/>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4" name="Down Arrow 13"/>
          <p:cNvSpPr/>
          <p:nvPr/>
        </p:nvSpPr>
        <p:spPr>
          <a:xfrm rot="18241459">
            <a:off x="2487123" y="2688622"/>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5" name="Down Arrow 14"/>
          <p:cNvSpPr/>
          <p:nvPr/>
        </p:nvSpPr>
        <p:spPr>
          <a:xfrm rot="18241459">
            <a:off x="3622503" y="3580161"/>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6" name="Down Arrow 15"/>
          <p:cNvSpPr/>
          <p:nvPr/>
        </p:nvSpPr>
        <p:spPr>
          <a:xfrm rot="18241459">
            <a:off x="6053283" y="5523260"/>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7" name="Down Arrow 16"/>
          <p:cNvSpPr/>
          <p:nvPr/>
        </p:nvSpPr>
        <p:spPr>
          <a:xfrm rot="18241459">
            <a:off x="4803603" y="4555520"/>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TextBox 17"/>
          <p:cNvSpPr txBox="1"/>
          <p:nvPr/>
        </p:nvSpPr>
        <p:spPr>
          <a:xfrm>
            <a:off x="5867400" y="0"/>
            <a:ext cx="3276600" cy="914400"/>
          </a:xfrm>
          <a:prstGeom prst="rect">
            <a:avLst/>
          </a:prstGeom>
        </p:spPr>
        <p:txBody>
          <a:bodyPr vert="horz" wrap="non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9" name="TextBox 18"/>
          <p:cNvSpPr txBox="1"/>
          <p:nvPr/>
        </p:nvSpPr>
        <p:spPr>
          <a:xfrm>
            <a:off x="5715000" y="2228850"/>
            <a:ext cx="3067050" cy="85725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20" name="TextBox 19"/>
          <p:cNvSpPr txBox="1"/>
          <p:nvPr/>
        </p:nvSpPr>
        <p:spPr>
          <a:xfrm>
            <a:off x="4308537" y="1964724"/>
            <a:ext cx="4824420" cy="1626854"/>
          </a:xfrm>
          <a:prstGeom prst="rect">
            <a:avLst/>
          </a:prstGeom>
        </p:spPr>
        <p:txBody>
          <a:bodyPr vert="horz" wrap="square" lIns="0" tIns="0" rIns="0" bIns="0" rtlCol="0" anchor="b" anchorCtr="0">
            <a:noAutofit/>
          </a:bodyPr>
          <a:lstStyle/>
          <a:p>
            <a:pPr marL="457200" indent="-457200">
              <a:spcBef>
                <a:spcPct val="0"/>
              </a:spcBef>
              <a:buFont typeface="Arial" pitchFamily="34" charset="0"/>
              <a:buChar char="•"/>
            </a:pPr>
            <a:r>
              <a:rPr lang="en-US" sz="2800" dirty="0">
                <a:latin typeface="Arial" pitchFamily="34" charset="0"/>
                <a:ea typeface="+mj-ea"/>
                <a:cs typeface="Arial" pitchFamily="34" charset="0"/>
              </a:rPr>
              <a:t>Narrower data into wider data type</a:t>
            </a:r>
          </a:p>
          <a:p>
            <a:pPr marL="457200" marR="0" indent="-457200" algn="l" defTabSz="914400" rtl="0" eaLnBrk="1" fontAlgn="auto" latinLnBrk="0" hangingPunct="1">
              <a:lnSpc>
                <a:spcPct val="100000"/>
              </a:lnSpc>
              <a:spcBef>
                <a:spcPct val="0"/>
              </a:spcBef>
              <a:spcAft>
                <a:spcPts val="0"/>
              </a:spcAft>
              <a:buClrTx/>
              <a:buSzTx/>
              <a:buFont typeface="Arial" pitchFamily="34" charset="0"/>
              <a:buChar char="•"/>
              <a:tabLst/>
            </a:pPr>
            <a:r>
              <a:rPr lang="en-US" sz="2800" dirty="0" smtClean="0">
                <a:latin typeface="Arial" pitchFamily="34" charset="0"/>
                <a:ea typeface="+mj-ea"/>
                <a:cs typeface="Arial" pitchFamily="34" charset="0"/>
              </a:rPr>
              <a:t>Exact original value preserved</a:t>
            </a:r>
          </a:p>
        </p:txBody>
      </p:sp>
      <p:sp>
        <p:nvSpPr>
          <p:cNvPr id="12" name="TextBox 1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4" grpId="1"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Type Conversion: Implicit Casting Examples</a:t>
            </a:r>
            <a:endParaRPr lang="en-US" dirty="0"/>
          </a:p>
        </p:txBody>
      </p:sp>
      <p:grpSp>
        <p:nvGrpSpPr>
          <p:cNvPr id="3" name="Group 9"/>
          <p:cNvGrpSpPr>
            <a:grpSpLocks noGrp="1"/>
          </p:cNvGrpSpPr>
          <p:nvPr/>
        </p:nvGrpSpPr>
        <p:grpSpPr bwMode="auto">
          <a:xfrm>
            <a:off x="2044731" y="2332676"/>
            <a:ext cx="5016136" cy="2469288"/>
            <a:chOff x="291896" y="2582667"/>
            <a:chExt cx="3221305" cy="1481256"/>
          </a:xfrm>
          <a:solidFill>
            <a:srgbClr val="AADDEE"/>
          </a:solidFill>
        </p:grpSpPr>
        <p:sp>
          <p:nvSpPr>
            <p:cNvPr id="7" name="Rounded Rectangle 6"/>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ed Rectangle 5"/>
            <p:cNvSpPr/>
            <p:nvPr/>
          </p:nvSpPr>
          <p:spPr>
            <a:xfrm>
              <a:off x="721238" y="2675167"/>
              <a:ext cx="2666372" cy="131132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r>
                <a:rPr lang="en-US" sz="2400" b="1" dirty="0" smtClean="0">
                  <a:latin typeface="Arial" pitchFamily="34" charset="0"/>
                  <a:cs typeface="Arial" pitchFamily="34" charset="0"/>
                </a:rPr>
                <a:t>short short_ID = 12345;</a:t>
              </a:r>
            </a:p>
            <a:p>
              <a:r>
                <a:rPr lang="en-US" sz="2400" b="1" dirty="0" smtClean="0">
                  <a:latin typeface="Arial" pitchFamily="34" charset="0"/>
                  <a:cs typeface="Arial" pitchFamily="34" charset="0"/>
                </a:rPr>
                <a:t>int integer_ID = short_ID;</a:t>
              </a:r>
              <a:endParaRPr lang="en-US" sz="2100" b="1" dirty="0">
                <a:latin typeface="Arial" pitchFamily="34" charset="0"/>
                <a:cs typeface="Arial" pitchFamily="34" charset="0"/>
              </a:endParaRPr>
            </a:p>
          </p:txBody>
        </p:sp>
      </p:grpSp>
      <p:sp>
        <p:nvSpPr>
          <p:cNvPr id="10" name="TextBox 9"/>
          <p:cNvSpPr txBox="1"/>
          <p:nvPr/>
        </p:nvSpPr>
        <p:spPr>
          <a:xfrm>
            <a:off x="457200" y="5303520"/>
            <a:ext cx="8327126" cy="4572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noProof="0" dirty="0" smtClean="0">
                <a:latin typeface="Arial" pitchFamily="34" charset="0"/>
                <a:ea typeface="+mj-ea"/>
                <a:cs typeface="Arial" pitchFamily="34" charset="0"/>
              </a:rPr>
              <a:t>Automatic conversion from short to int</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38</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DF_Java_M6_PD_g005.jpg"/>
          <p:cNvPicPr>
            <a:picLocks noChangeAspect="1"/>
          </p:cNvPicPr>
          <p:nvPr/>
        </p:nvPicPr>
        <p:blipFill>
          <a:blip r:embed="rId4" cstate="email"/>
          <a:stretch>
            <a:fillRect/>
          </a:stretch>
        </p:blipFill>
        <p:spPr>
          <a:xfrm>
            <a:off x="495300" y="1790700"/>
            <a:ext cx="3238500" cy="2171700"/>
          </a:xfrm>
          <a:prstGeom prst="rect">
            <a:avLst/>
          </a:prstGeom>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Type Conversion: Explicit Casting</a:t>
            </a:r>
            <a:endParaRPr lang="en-US" dirty="0"/>
          </a:p>
        </p:txBody>
      </p:sp>
      <p:pic>
        <p:nvPicPr>
          <p:cNvPr id="9" name="Picture 8" descr="ADF_Java_M6_PD_g007.jpg"/>
          <p:cNvPicPr>
            <a:picLocks noChangeAspect="1"/>
          </p:cNvPicPr>
          <p:nvPr/>
        </p:nvPicPr>
        <p:blipFill>
          <a:blip r:embed="rId5" cstate="email"/>
          <a:stretch>
            <a:fillRect/>
          </a:stretch>
        </p:blipFill>
        <p:spPr>
          <a:xfrm>
            <a:off x="5669280" y="2194560"/>
            <a:ext cx="2171700" cy="3248025"/>
          </a:xfrm>
          <a:prstGeom prst="rect">
            <a:avLst/>
          </a:prstGeom>
        </p:spPr>
      </p:pic>
      <p:sp>
        <p:nvSpPr>
          <p:cNvPr id="7" name="TextBox 6"/>
          <p:cNvSpPr txBox="1"/>
          <p:nvPr/>
        </p:nvSpPr>
        <p:spPr>
          <a:xfrm>
            <a:off x="1097280" y="3931920"/>
            <a:ext cx="3657600" cy="54864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Wrong Size / Structure</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0" name="TextBox 9"/>
          <p:cNvSpPr txBox="1"/>
          <p:nvPr/>
        </p:nvSpPr>
        <p:spPr>
          <a:xfrm>
            <a:off x="6291725" y="4944819"/>
            <a:ext cx="2471943" cy="967287"/>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noProof="0" dirty="0" smtClean="0">
                <a:latin typeface="Arial" pitchFamily="34" charset="0"/>
                <a:ea typeface="+mj-ea"/>
                <a:cs typeface="Arial" pitchFamily="34" charset="0"/>
              </a:rPr>
              <a:t>Explicit Conversion</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Type Conversion: Explicit Casting Flows (1 of 2)</a:t>
            </a:r>
            <a:endParaRPr lang="en-US" dirty="0"/>
          </a:p>
        </p:txBody>
      </p:sp>
      <p:sp>
        <p:nvSpPr>
          <p:cNvPr id="3" name="Freeform 2"/>
          <p:cNvSpPr/>
          <p:nvPr/>
        </p:nvSpPr>
        <p:spPr>
          <a:xfrm>
            <a:off x="1556688" y="1992294"/>
            <a:ext cx="1005840" cy="100584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short</a:t>
            </a:r>
            <a:endParaRPr lang="en-US" kern="1200" dirty="0">
              <a:latin typeface="Arial" pitchFamily="34" charset="0"/>
              <a:cs typeface="Arial" pitchFamily="34" charset="0"/>
            </a:endParaRPr>
          </a:p>
        </p:txBody>
      </p:sp>
      <p:sp>
        <p:nvSpPr>
          <p:cNvPr id="4" name="Freeform 3"/>
          <p:cNvSpPr/>
          <p:nvPr/>
        </p:nvSpPr>
        <p:spPr>
          <a:xfrm>
            <a:off x="528317" y="1295720"/>
            <a:ext cx="914400" cy="91440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byte</a:t>
            </a:r>
            <a:endParaRPr lang="en-US" kern="1200" dirty="0">
              <a:latin typeface="Arial" pitchFamily="34" charset="0"/>
              <a:cs typeface="Arial" pitchFamily="34" charset="0"/>
            </a:endParaRPr>
          </a:p>
        </p:txBody>
      </p:sp>
      <p:sp>
        <p:nvSpPr>
          <p:cNvPr id="5" name="Freeform 4"/>
          <p:cNvSpPr/>
          <p:nvPr/>
        </p:nvSpPr>
        <p:spPr>
          <a:xfrm>
            <a:off x="2657283" y="2780308"/>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algn="ctr" defTabSz="1289050">
              <a:lnSpc>
                <a:spcPct val="90000"/>
              </a:lnSpc>
              <a:spcBef>
                <a:spcPct val="0"/>
              </a:spcBef>
              <a:spcAft>
                <a:spcPct val="35000"/>
              </a:spcAft>
            </a:pPr>
            <a:r>
              <a:rPr lang="en-US" sz="2000" dirty="0" smtClean="0">
                <a:latin typeface="Arial" pitchFamily="34" charset="0"/>
                <a:cs typeface="Arial" pitchFamily="34" charset="0"/>
              </a:rPr>
              <a:t>int</a:t>
            </a:r>
          </a:p>
        </p:txBody>
      </p:sp>
      <p:sp>
        <p:nvSpPr>
          <p:cNvPr id="6" name="Freeform 5"/>
          <p:cNvSpPr/>
          <p:nvPr/>
        </p:nvSpPr>
        <p:spPr>
          <a:xfrm>
            <a:off x="3780738" y="3659762"/>
            <a:ext cx="1188720" cy="118872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latin typeface="Arial" pitchFamily="34" charset="0"/>
                <a:cs typeface="Arial" pitchFamily="34" charset="0"/>
              </a:rPr>
              <a:t>long</a:t>
            </a:r>
            <a:endParaRPr lang="en-US" sz="2000" kern="1200" dirty="0">
              <a:latin typeface="Arial" pitchFamily="34" charset="0"/>
              <a:cs typeface="Arial" pitchFamily="34" charset="0"/>
            </a:endParaRPr>
          </a:p>
        </p:txBody>
      </p:sp>
      <p:sp>
        <p:nvSpPr>
          <p:cNvPr id="7" name="Freeform 6"/>
          <p:cNvSpPr/>
          <p:nvPr/>
        </p:nvSpPr>
        <p:spPr>
          <a:xfrm>
            <a:off x="3171500" y="1153452"/>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char</a:t>
            </a:r>
            <a:endParaRPr lang="en-US" sz="2000" kern="1200" dirty="0">
              <a:solidFill>
                <a:schemeClr val="tx2"/>
              </a:solidFill>
              <a:latin typeface="Arial" pitchFamily="34" charset="0"/>
              <a:cs typeface="Arial" pitchFamily="34" charset="0"/>
            </a:endParaRPr>
          </a:p>
        </p:txBody>
      </p:sp>
      <p:sp>
        <p:nvSpPr>
          <p:cNvPr id="8" name="Freeform 7"/>
          <p:cNvSpPr/>
          <p:nvPr/>
        </p:nvSpPr>
        <p:spPr>
          <a:xfrm>
            <a:off x="4991989" y="4630656"/>
            <a:ext cx="1280160" cy="118872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dirty="0" smtClean="0">
                <a:solidFill>
                  <a:schemeClr val="tx2"/>
                </a:solidFill>
                <a:latin typeface="Arial" pitchFamily="34" charset="0"/>
                <a:cs typeface="Arial" pitchFamily="34" charset="0"/>
              </a:rPr>
              <a:t>f</a:t>
            </a:r>
            <a:r>
              <a:rPr lang="en-US" sz="2000" kern="1200" dirty="0" smtClean="0">
                <a:solidFill>
                  <a:schemeClr val="tx2"/>
                </a:solidFill>
                <a:latin typeface="Arial" pitchFamily="34" charset="0"/>
                <a:cs typeface="Arial" pitchFamily="34" charset="0"/>
              </a:rPr>
              <a:t>loat</a:t>
            </a:r>
            <a:endParaRPr lang="en-US" sz="2000" kern="1200" dirty="0">
              <a:solidFill>
                <a:schemeClr val="tx2"/>
              </a:solidFill>
              <a:latin typeface="Arial" pitchFamily="34" charset="0"/>
              <a:cs typeface="Arial" pitchFamily="34" charset="0"/>
            </a:endParaRPr>
          </a:p>
        </p:txBody>
      </p:sp>
      <p:sp>
        <p:nvSpPr>
          <p:cNvPr id="9" name="Freeform 8"/>
          <p:cNvSpPr/>
          <p:nvPr/>
        </p:nvSpPr>
        <p:spPr>
          <a:xfrm>
            <a:off x="6285073" y="5601546"/>
            <a:ext cx="1371600" cy="118872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double</a:t>
            </a:r>
            <a:endParaRPr lang="en-US" sz="2000" kern="1200" dirty="0">
              <a:solidFill>
                <a:schemeClr val="tx2"/>
              </a:solidFill>
              <a:latin typeface="Arial" pitchFamily="34" charset="0"/>
              <a:cs typeface="Arial" pitchFamily="34" charset="0"/>
            </a:endParaRPr>
          </a:p>
        </p:txBody>
      </p:sp>
      <p:sp>
        <p:nvSpPr>
          <p:cNvPr id="11" name="Down Arrow 10"/>
          <p:cNvSpPr/>
          <p:nvPr/>
        </p:nvSpPr>
        <p:spPr>
          <a:xfrm rot="11852417">
            <a:off x="3334242" y="2224538"/>
            <a:ext cx="365760" cy="603504"/>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3" name="Down Arrow 12"/>
          <p:cNvSpPr/>
          <p:nvPr/>
        </p:nvSpPr>
        <p:spPr>
          <a:xfrm rot="18241459" flipV="1">
            <a:off x="1326497" y="1905075"/>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Down Arrow 17"/>
          <p:cNvSpPr/>
          <p:nvPr/>
        </p:nvSpPr>
        <p:spPr>
          <a:xfrm rot="18241459" flipV="1">
            <a:off x="3568764" y="3625552"/>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Down Arrow 18"/>
          <p:cNvSpPr/>
          <p:nvPr/>
        </p:nvSpPr>
        <p:spPr>
          <a:xfrm rot="18241459" flipV="1">
            <a:off x="6092640" y="5527583"/>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Down Arrow 19"/>
          <p:cNvSpPr/>
          <p:nvPr/>
        </p:nvSpPr>
        <p:spPr>
          <a:xfrm rot="18241459" flipV="1">
            <a:off x="2431399" y="2693089"/>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1" name="Down Arrow 20"/>
          <p:cNvSpPr/>
          <p:nvPr/>
        </p:nvSpPr>
        <p:spPr>
          <a:xfrm rot="18241459" flipV="1">
            <a:off x="4814469" y="4530184"/>
            <a:ext cx="365760" cy="365760"/>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TextBox 21"/>
          <p:cNvSpPr txBox="1"/>
          <p:nvPr/>
        </p:nvSpPr>
        <p:spPr>
          <a:xfrm>
            <a:off x="4308537" y="1964724"/>
            <a:ext cx="4824420" cy="1626854"/>
          </a:xfrm>
          <a:prstGeom prst="rect">
            <a:avLst/>
          </a:prstGeom>
        </p:spPr>
        <p:txBody>
          <a:bodyPr vert="horz" wrap="square" lIns="0" tIns="0" rIns="0" bIns="0" rtlCol="0" anchor="b" anchorCtr="0">
            <a:noAutofit/>
          </a:bodyPr>
          <a:lstStyle/>
          <a:p>
            <a:pPr marL="457200" indent="-457200">
              <a:spcBef>
                <a:spcPct val="0"/>
              </a:spcBef>
              <a:buFont typeface="Arial" pitchFamily="34" charset="0"/>
              <a:buChar char="•"/>
            </a:pPr>
            <a:r>
              <a:rPr lang="en-US" sz="2800" dirty="0" smtClean="0">
                <a:latin typeface="Arial" pitchFamily="34" charset="0"/>
                <a:ea typeface="+mj-ea"/>
                <a:cs typeface="Arial" pitchFamily="34" charset="0"/>
              </a:rPr>
              <a:t>Wider </a:t>
            </a:r>
            <a:r>
              <a:rPr lang="en-US" sz="2800" dirty="0">
                <a:latin typeface="Arial" pitchFamily="34" charset="0"/>
                <a:ea typeface="+mj-ea"/>
                <a:cs typeface="Arial" pitchFamily="34" charset="0"/>
              </a:rPr>
              <a:t>data into </a:t>
            </a:r>
            <a:r>
              <a:rPr lang="en-US" sz="2800" dirty="0" smtClean="0">
                <a:latin typeface="Arial" pitchFamily="34" charset="0"/>
                <a:ea typeface="+mj-ea"/>
                <a:cs typeface="Arial" pitchFamily="34" charset="0"/>
              </a:rPr>
              <a:t>narrower data </a:t>
            </a:r>
            <a:r>
              <a:rPr lang="en-US" sz="2800" dirty="0">
                <a:latin typeface="Arial" pitchFamily="34" charset="0"/>
                <a:ea typeface="+mj-ea"/>
                <a:cs typeface="Arial" pitchFamily="34" charset="0"/>
              </a:rPr>
              <a:t>type</a:t>
            </a:r>
          </a:p>
          <a:p>
            <a:pPr marL="457200" marR="0" indent="-457200" algn="l" defTabSz="914400" rtl="0" eaLnBrk="1" fontAlgn="auto" latinLnBrk="0" hangingPunct="1">
              <a:lnSpc>
                <a:spcPct val="100000"/>
              </a:lnSpc>
              <a:spcBef>
                <a:spcPct val="0"/>
              </a:spcBef>
              <a:spcAft>
                <a:spcPts val="0"/>
              </a:spcAft>
              <a:buClrTx/>
              <a:buSzTx/>
              <a:buFont typeface="Arial" pitchFamily="34" charset="0"/>
              <a:buChar char="•"/>
              <a:tabLst/>
            </a:pPr>
            <a:r>
              <a:rPr lang="en-US" sz="2800" dirty="0" smtClean="0">
                <a:latin typeface="Arial" pitchFamily="34" charset="0"/>
                <a:ea typeface="+mj-ea"/>
                <a:cs typeface="Arial" pitchFamily="34" charset="0"/>
              </a:rPr>
              <a:t>Original data value may be changed – loss of precision</a:t>
            </a:r>
          </a:p>
        </p:txBody>
      </p:sp>
      <p:sp>
        <p:nvSpPr>
          <p:cNvPr id="12" name="TextBox 1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4"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dirty="0" smtClean="0"/>
              <a:t>Java Principles (1 of 6)</a:t>
            </a:r>
          </a:p>
        </p:txBody>
      </p:sp>
      <p:sp>
        <p:nvSpPr>
          <p:cNvPr id="7" name="Freeform 6"/>
          <p:cNvSpPr/>
          <p:nvPr/>
        </p:nvSpPr>
        <p:spPr>
          <a:xfrm>
            <a:off x="1932572" y="1730722"/>
            <a:ext cx="2297509" cy="1378505"/>
          </a:xfrm>
          <a:custGeom>
            <a:avLst/>
            <a:gdLst>
              <a:gd name="connsiteX0" fmla="*/ 0 w 2297509"/>
              <a:gd name="connsiteY0" fmla="*/ 0 h 1378505"/>
              <a:gd name="connsiteX1" fmla="*/ 2297509 w 2297509"/>
              <a:gd name="connsiteY1" fmla="*/ 0 h 1378505"/>
              <a:gd name="connsiteX2" fmla="*/ 2297509 w 2297509"/>
              <a:gd name="connsiteY2" fmla="*/ 1378505 h 1378505"/>
              <a:gd name="connsiteX3" fmla="*/ 0 w 2297509"/>
              <a:gd name="connsiteY3" fmla="*/ 1378505 h 1378505"/>
              <a:gd name="connsiteX4" fmla="*/ 0 w 2297509"/>
              <a:gd name="connsiteY4" fmla="*/ 0 h 13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509" h="1378505">
                <a:moveTo>
                  <a:pt x="0" y="0"/>
                </a:moveTo>
                <a:lnTo>
                  <a:pt x="2297509" y="0"/>
                </a:lnTo>
                <a:lnTo>
                  <a:pt x="2297509" y="1378505"/>
                </a:lnTo>
                <a:lnTo>
                  <a:pt x="0" y="1378505"/>
                </a:lnTo>
                <a:lnTo>
                  <a:pt x="0" y="0"/>
                </a:lnTo>
                <a:close/>
              </a:path>
            </a:pathLst>
          </a:custGeom>
          <a:solidFill>
            <a:schemeClr val="tx1"/>
          </a:solidFill>
          <a:ln>
            <a:noFill/>
          </a:ln>
          <a:effectLst/>
        </p:spPr>
        <p:style>
          <a:lnRef idx="2">
            <a:scrgbClr r="0" g="0" b="0"/>
          </a:lnRef>
          <a:fillRef idx="1">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Object- Oriented</a:t>
            </a:r>
            <a:endParaRPr lang="en-US" sz="2800" kern="1200" dirty="0">
              <a:latin typeface="Arial" pitchFamily="34" charset="0"/>
              <a:cs typeface="Arial" pitchFamily="34" charset="0"/>
            </a:endParaRPr>
          </a:p>
        </p:txBody>
      </p:sp>
      <p:sp>
        <p:nvSpPr>
          <p:cNvPr id="8" name="Freeform 7"/>
          <p:cNvSpPr/>
          <p:nvPr/>
        </p:nvSpPr>
        <p:spPr>
          <a:xfrm>
            <a:off x="4459832" y="1730722"/>
            <a:ext cx="2297509" cy="1378505"/>
          </a:xfrm>
          <a:custGeom>
            <a:avLst/>
            <a:gdLst>
              <a:gd name="connsiteX0" fmla="*/ 0 w 2297509"/>
              <a:gd name="connsiteY0" fmla="*/ 0 h 1378505"/>
              <a:gd name="connsiteX1" fmla="*/ 2297509 w 2297509"/>
              <a:gd name="connsiteY1" fmla="*/ 0 h 1378505"/>
              <a:gd name="connsiteX2" fmla="*/ 2297509 w 2297509"/>
              <a:gd name="connsiteY2" fmla="*/ 1378505 h 1378505"/>
              <a:gd name="connsiteX3" fmla="*/ 0 w 2297509"/>
              <a:gd name="connsiteY3" fmla="*/ 1378505 h 1378505"/>
              <a:gd name="connsiteX4" fmla="*/ 0 w 2297509"/>
              <a:gd name="connsiteY4" fmla="*/ 0 h 13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509" h="1378505">
                <a:moveTo>
                  <a:pt x="0" y="0"/>
                </a:moveTo>
                <a:lnTo>
                  <a:pt x="2297509" y="0"/>
                </a:lnTo>
                <a:lnTo>
                  <a:pt x="2297509" y="1378505"/>
                </a:lnTo>
                <a:lnTo>
                  <a:pt x="0" y="1378505"/>
                </a:lnTo>
                <a:lnTo>
                  <a:pt x="0" y="0"/>
                </a:lnTo>
                <a:close/>
              </a:path>
            </a:pathLst>
          </a:custGeom>
          <a:solidFill>
            <a:schemeClr val="tx1"/>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Robust / Secure</a:t>
            </a:r>
            <a:endParaRPr lang="en-US" sz="2800" kern="1200" dirty="0">
              <a:latin typeface="Arial" pitchFamily="34" charset="0"/>
              <a:cs typeface="Arial" pitchFamily="34" charset="0"/>
            </a:endParaRPr>
          </a:p>
        </p:txBody>
      </p:sp>
      <p:sp>
        <p:nvSpPr>
          <p:cNvPr id="9" name="Freeform 8"/>
          <p:cNvSpPr/>
          <p:nvPr/>
        </p:nvSpPr>
        <p:spPr>
          <a:xfrm>
            <a:off x="1932572" y="3338978"/>
            <a:ext cx="2297509" cy="1378505"/>
          </a:xfrm>
          <a:custGeom>
            <a:avLst/>
            <a:gdLst>
              <a:gd name="connsiteX0" fmla="*/ 0 w 2297509"/>
              <a:gd name="connsiteY0" fmla="*/ 0 h 1378505"/>
              <a:gd name="connsiteX1" fmla="*/ 2297509 w 2297509"/>
              <a:gd name="connsiteY1" fmla="*/ 0 h 1378505"/>
              <a:gd name="connsiteX2" fmla="*/ 2297509 w 2297509"/>
              <a:gd name="connsiteY2" fmla="*/ 1378505 h 1378505"/>
              <a:gd name="connsiteX3" fmla="*/ 0 w 2297509"/>
              <a:gd name="connsiteY3" fmla="*/ 1378505 h 1378505"/>
              <a:gd name="connsiteX4" fmla="*/ 0 w 2297509"/>
              <a:gd name="connsiteY4" fmla="*/ 0 h 13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509" h="1378505">
                <a:moveTo>
                  <a:pt x="0" y="0"/>
                </a:moveTo>
                <a:lnTo>
                  <a:pt x="2297509" y="0"/>
                </a:lnTo>
                <a:lnTo>
                  <a:pt x="2297509" y="1378505"/>
                </a:lnTo>
                <a:lnTo>
                  <a:pt x="0" y="1378505"/>
                </a:lnTo>
                <a:lnTo>
                  <a:pt x="0" y="0"/>
                </a:lnTo>
                <a:close/>
              </a:path>
            </a:pathLst>
          </a:custGeom>
          <a:solidFill>
            <a:schemeClr val="tx1"/>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Portable</a:t>
            </a:r>
            <a:endParaRPr lang="en-US" sz="2800" kern="1200" dirty="0">
              <a:latin typeface="Arial" pitchFamily="34" charset="0"/>
              <a:cs typeface="Arial" pitchFamily="34" charset="0"/>
            </a:endParaRPr>
          </a:p>
        </p:txBody>
      </p:sp>
      <p:sp>
        <p:nvSpPr>
          <p:cNvPr id="10" name="Freeform 9"/>
          <p:cNvSpPr/>
          <p:nvPr/>
        </p:nvSpPr>
        <p:spPr>
          <a:xfrm>
            <a:off x="4459832" y="3338978"/>
            <a:ext cx="2297509" cy="1378505"/>
          </a:xfrm>
          <a:custGeom>
            <a:avLst/>
            <a:gdLst>
              <a:gd name="connsiteX0" fmla="*/ 0 w 2297509"/>
              <a:gd name="connsiteY0" fmla="*/ 0 h 1378505"/>
              <a:gd name="connsiteX1" fmla="*/ 2297509 w 2297509"/>
              <a:gd name="connsiteY1" fmla="*/ 0 h 1378505"/>
              <a:gd name="connsiteX2" fmla="*/ 2297509 w 2297509"/>
              <a:gd name="connsiteY2" fmla="*/ 1378505 h 1378505"/>
              <a:gd name="connsiteX3" fmla="*/ 0 w 2297509"/>
              <a:gd name="connsiteY3" fmla="*/ 1378505 h 1378505"/>
              <a:gd name="connsiteX4" fmla="*/ 0 w 2297509"/>
              <a:gd name="connsiteY4" fmla="*/ 0 h 13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509" h="1378505">
                <a:moveTo>
                  <a:pt x="0" y="0"/>
                </a:moveTo>
                <a:lnTo>
                  <a:pt x="2297509" y="0"/>
                </a:lnTo>
                <a:lnTo>
                  <a:pt x="2297509" y="1378505"/>
                </a:lnTo>
                <a:lnTo>
                  <a:pt x="0" y="1378505"/>
                </a:lnTo>
                <a:lnTo>
                  <a:pt x="0" y="0"/>
                </a:lnTo>
                <a:close/>
              </a:path>
            </a:pathLst>
          </a:custGeom>
          <a:solidFill>
            <a:schemeClr val="tx1"/>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High Performance</a:t>
            </a:r>
            <a:endParaRPr lang="en-US" sz="2800" kern="1200" dirty="0">
              <a:latin typeface="Arial" pitchFamily="34" charset="0"/>
              <a:cs typeface="Arial" pitchFamily="34" charset="0"/>
            </a:endParaRPr>
          </a:p>
        </p:txBody>
      </p:sp>
      <p:sp>
        <p:nvSpPr>
          <p:cNvPr id="11" name="Freeform 10"/>
          <p:cNvSpPr/>
          <p:nvPr/>
        </p:nvSpPr>
        <p:spPr>
          <a:xfrm>
            <a:off x="3196202" y="4947235"/>
            <a:ext cx="2297509" cy="1378505"/>
          </a:xfrm>
          <a:custGeom>
            <a:avLst/>
            <a:gdLst>
              <a:gd name="connsiteX0" fmla="*/ 0 w 2297509"/>
              <a:gd name="connsiteY0" fmla="*/ 0 h 1378505"/>
              <a:gd name="connsiteX1" fmla="*/ 2297509 w 2297509"/>
              <a:gd name="connsiteY1" fmla="*/ 0 h 1378505"/>
              <a:gd name="connsiteX2" fmla="*/ 2297509 w 2297509"/>
              <a:gd name="connsiteY2" fmla="*/ 1378505 h 1378505"/>
              <a:gd name="connsiteX3" fmla="*/ 0 w 2297509"/>
              <a:gd name="connsiteY3" fmla="*/ 1378505 h 1378505"/>
              <a:gd name="connsiteX4" fmla="*/ 0 w 2297509"/>
              <a:gd name="connsiteY4" fmla="*/ 0 h 1378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509" h="1378505">
                <a:moveTo>
                  <a:pt x="0" y="0"/>
                </a:moveTo>
                <a:lnTo>
                  <a:pt x="2297509" y="0"/>
                </a:lnTo>
                <a:lnTo>
                  <a:pt x="2297509" y="1378505"/>
                </a:lnTo>
                <a:lnTo>
                  <a:pt x="0" y="1378505"/>
                </a:lnTo>
                <a:lnTo>
                  <a:pt x="0" y="0"/>
                </a:lnTo>
                <a:close/>
              </a:path>
            </a:pathLst>
          </a:custGeom>
          <a:solidFill>
            <a:schemeClr val="tx1"/>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Multi-threaded</a:t>
            </a:r>
            <a:endParaRPr lang="en-US" sz="2800" kern="12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Procedural Language Features</a:t>
            </a:r>
            <a:br>
              <a:rPr lang="en-US" dirty="0" smtClean="0"/>
            </a:br>
            <a:r>
              <a:rPr lang="en-US" dirty="0" smtClean="0"/>
              <a:t>Type Conversion: Explicit Casting Flows (2 of 2)</a:t>
            </a:r>
            <a:endParaRPr lang="en-US" dirty="0"/>
          </a:p>
        </p:txBody>
      </p:sp>
      <p:sp>
        <p:nvSpPr>
          <p:cNvPr id="5" name="Freeform 4"/>
          <p:cNvSpPr/>
          <p:nvPr/>
        </p:nvSpPr>
        <p:spPr>
          <a:xfrm>
            <a:off x="2373534" y="4945949"/>
            <a:ext cx="1005840" cy="100584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short</a:t>
            </a:r>
            <a:endParaRPr lang="en-US" kern="1200" dirty="0">
              <a:latin typeface="Arial" pitchFamily="34" charset="0"/>
              <a:cs typeface="Arial" pitchFamily="34" charset="0"/>
            </a:endParaRPr>
          </a:p>
        </p:txBody>
      </p:sp>
      <p:sp>
        <p:nvSpPr>
          <p:cNvPr id="18" name="Freeform 17"/>
          <p:cNvSpPr/>
          <p:nvPr/>
        </p:nvSpPr>
        <p:spPr>
          <a:xfrm>
            <a:off x="1236508" y="3678974"/>
            <a:ext cx="914400" cy="91440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dirty="0" smtClean="0">
                <a:latin typeface="Arial" pitchFamily="34" charset="0"/>
                <a:cs typeface="Arial" pitchFamily="34" charset="0"/>
              </a:rPr>
              <a:t>b</a:t>
            </a:r>
            <a:r>
              <a:rPr lang="en-US" kern="1200" dirty="0" smtClean="0">
                <a:latin typeface="Arial" pitchFamily="34" charset="0"/>
                <a:cs typeface="Arial" pitchFamily="34" charset="0"/>
              </a:rPr>
              <a:t>yte</a:t>
            </a:r>
            <a:endParaRPr lang="en-US" kern="1200" dirty="0">
              <a:latin typeface="Arial" pitchFamily="34" charset="0"/>
              <a:cs typeface="Arial" pitchFamily="34" charset="0"/>
            </a:endParaRPr>
          </a:p>
        </p:txBody>
      </p:sp>
      <p:sp>
        <p:nvSpPr>
          <p:cNvPr id="19" name="Freeform 18"/>
          <p:cNvSpPr/>
          <p:nvPr/>
        </p:nvSpPr>
        <p:spPr>
          <a:xfrm>
            <a:off x="183980" y="2119936"/>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char</a:t>
            </a:r>
            <a:endParaRPr lang="en-US" sz="2000" kern="1200" dirty="0">
              <a:solidFill>
                <a:schemeClr val="tx2"/>
              </a:solidFill>
              <a:latin typeface="Arial" pitchFamily="34" charset="0"/>
              <a:cs typeface="Arial" pitchFamily="34" charset="0"/>
            </a:endParaRPr>
          </a:p>
        </p:txBody>
      </p:sp>
      <p:sp>
        <p:nvSpPr>
          <p:cNvPr id="24" name="Down Arrow 23"/>
          <p:cNvSpPr/>
          <p:nvPr/>
        </p:nvSpPr>
        <p:spPr>
          <a:xfrm rot="19293897" flipV="1">
            <a:off x="961455" y="3090815"/>
            <a:ext cx="448612" cy="755504"/>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4" name="Down Arrow 13"/>
          <p:cNvSpPr/>
          <p:nvPr/>
        </p:nvSpPr>
        <p:spPr>
          <a:xfrm rot="19209689" flipV="1">
            <a:off x="2032359" y="4398733"/>
            <a:ext cx="448612" cy="755504"/>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5" name="Down Arrow 14"/>
          <p:cNvSpPr/>
          <p:nvPr/>
        </p:nvSpPr>
        <p:spPr>
          <a:xfrm rot="19096194" flipV="1">
            <a:off x="5916393" y="3608561"/>
            <a:ext cx="448612" cy="755504"/>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7342599" y="2795406"/>
            <a:ext cx="1005840" cy="100584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short</a:t>
            </a:r>
            <a:endParaRPr lang="en-US" kern="1200" dirty="0">
              <a:latin typeface="Arial" pitchFamily="34" charset="0"/>
              <a:cs typeface="Arial" pitchFamily="34" charset="0"/>
            </a:endParaRPr>
          </a:p>
        </p:txBody>
      </p:sp>
      <p:sp>
        <p:nvSpPr>
          <p:cNvPr id="17" name="Freeform 16"/>
          <p:cNvSpPr/>
          <p:nvPr/>
        </p:nvSpPr>
        <p:spPr>
          <a:xfrm>
            <a:off x="5130071" y="2892461"/>
            <a:ext cx="914400" cy="91440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dirty="0" smtClean="0">
                <a:latin typeface="Arial" pitchFamily="34" charset="0"/>
                <a:cs typeface="Arial" pitchFamily="34" charset="0"/>
              </a:rPr>
              <a:t>b</a:t>
            </a:r>
            <a:r>
              <a:rPr lang="en-US" kern="1200" dirty="0" smtClean="0">
                <a:latin typeface="Arial" pitchFamily="34" charset="0"/>
                <a:cs typeface="Arial" pitchFamily="34" charset="0"/>
              </a:rPr>
              <a:t>yte</a:t>
            </a:r>
            <a:endParaRPr lang="en-US" kern="1200" dirty="0">
              <a:latin typeface="Arial" pitchFamily="34" charset="0"/>
              <a:cs typeface="Arial" pitchFamily="34" charset="0"/>
            </a:endParaRPr>
          </a:p>
        </p:txBody>
      </p:sp>
      <p:sp>
        <p:nvSpPr>
          <p:cNvPr id="20" name="Freeform 19"/>
          <p:cNvSpPr/>
          <p:nvPr/>
        </p:nvSpPr>
        <p:spPr>
          <a:xfrm>
            <a:off x="6182336" y="4193753"/>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char</a:t>
            </a:r>
            <a:endParaRPr lang="en-US" sz="2000" kern="1200" dirty="0">
              <a:solidFill>
                <a:schemeClr val="tx2"/>
              </a:solidFill>
              <a:latin typeface="Arial" pitchFamily="34" charset="0"/>
              <a:cs typeface="Arial" pitchFamily="34" charset="0"/>
            </a:endParaRPr>
          </a:p>
        </p:txBody>
      </p:sp>
      <p:sp>
        <p:nvSpPr>
          <p:cNvPr id="21" name="Down Arrow 20"/>
          <p:cNvSpPr/>
          <p:nvPr/>
        </p:nvSpPr>
        <p:spPr>
          <a:xfrm rot="1936312" flipV="1">
            <a:off x="7079978" y="3638211"/>
            <a:ext cx="448612" cy="755504"/>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Freeform 22"/>
          <p:cNvSpPr/>
          <p:nvPr/>
        </p:nvSpPr>
        <p:spPr>
          <a:xfrm>
            <a:off x="3494929" y="4224889"/>
            <a:ext cx="1005840" cy="100584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kern="1200" dirty="0" smtClean="0">
                <a:latin typeface="Arial" pitchFamily="34" charset="0"/>
                <a:cs typeface="Arial" pitchFamily="34" charset="0"/>
              </a:rPr>
              <a:t>short</a:t>
            </a:r>
            <a:endParaRPr lang="en-US" kern="1200" dirty="0">
              <a:latin typeface="Arial" pitchFamily="34" charset="0"/>
              <a:cs typeface="Arial" pitchFamily="34" charset="0"/>
            </a:endParaRPr>
          </a:p>
        </p:txBody>
      </p:sp>
      <p:sp>
        <p:nvSpPr>
          <p:cNvPr id="26" name="Freeform 25"/>
          <p:cNvSpPr/>
          <p:nvPr/>
        </p:nvSpPr>
        <p:spPr>
          <a:xfrm>
            <a:off x="2342603" y="2722709"/>
            <a:ext cx="1097280" cy="1097280"/>
          </a:xfrm>
          <a:custGeom>
            <a:avLst/>
            <a:gdLst>
              <a:gd name="connsiteX0" fmla="*/ 0 w 1272926"/>
              <a:gd name="connsiteY0" fmla="*/ 636463 h 1272926"/>
              <a:gd name="connsiteX1" fmla="*/ 186416 w 1272926"/>
              <a:gd name="connsiteY1" fmla="*/ 186416 h 1272926"/>
              <a:gd name="connsiteX2" fmla="*/ 636464 w 1272926"/>
              <a:gd name="connsiteY2" fmla="*/ 1 h 1272926"/>
              <a:gd name="connsiteX3" fmla="*/ 1086511 w 1272926"/>
              <a:gd name="connsiteY3" fmla="*/ 186417 h 1272926"/>
              <a:gd name="connsiteX4" fmla="*/ 1272926 w 1272926"/>
              <a:gd name="connsiteY4" fmla="*/ 636465 h 1272926"/>
              <a:gd name="connsiteX5" fmla="*/ 1086510 w 1272926"/>
              <a:gd name="connsiteY5" fmla="*/ 1086512 h 1272926"/>
              <a:gd name="connsiteX6" fmla="*/ 636462 w 1272926"/>
              <a:gd name="connsiteY6" fmla="*/ 1272928 h 1272926"/>
              <a:gd name="connsiteX7" fmla="*/ 186415 w 1272926"/>
              <a:gd name="connsiteY7" fmla="*/ 1086512 h 1272926"/>
              <a:gd name="connsiteX8" fmla="*/ 0 w 1272926"/>
              <a:gd name="connsiteY8" fmla="*/ 636464 h 1272926"/>
              <a:gd name="connsiteX9" fmla="*/ 0 w 1272926"/>
              <a:gd name="connsiteY9" fmla="*/ 636463 h 127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2926" h="1272926">
                <a:moveTo>
                  <a:pt x="0" y="636463"/>
                </a:moveTo>
                <a:cubicBezTo>
                  <a:pt x="0" y="467662"/>
                  <a:pt x="67056" y="305776"/>
                  <a:pt x="186416" y="186416"/>
                </a:cubicBezTo>
                <a:cubicBezTo>
                  <a:pt x="305776" y="67056"/>
                  <a:pt x="467663" y="1"/>
                  <a:pt x="636464" y="1"/>
                </a:cubicBezTo>
                <a:cubicBezTo>
                  <a:pt x="805265" y="1"/>
                  <a:pt x="967151" y="67057"/>
                  <a:pt x="1086511" y="186417"/>
                </a:cubicBezTo>
                <a:cubicBezTo>
                  <a:pt x="1205871" y="305777"/>
                  <a:pt x="1272926" y="467664"/>
                  <a:pt x="1272926" y="636465"/>
                </a:cubicBezTo>
                <a:cubicBezTo>
                  <a:pt x="1272926" y="805266"/>
                  <a:pt x="1205870" y="967152"/>
                  <a:pt x="1086510" y="1086512"/>
                </a:cubicBezTo>
                <a:cubicBezTo>
                  <a:pt x="967150" y="1205872"/>
                  <a:pt x="805263" y="1272928"/>
                  <a:pt x="636462" y="1272928"/>
                </a:cubicBezTo>
                <a:cubicBezTo>
                  <a:pt x="467661" y="1272928"/>
                  <a:pt x="305775" y="1205872"/>
                  <a:pt x="186415" y="1086512"/>
                </a:cubicBezTo>
                <a:cubicBezTo>
                  <a:pt x="67055" y="967152"/>
                  <a:pt x="-1" y="805265"/>
                  <a:pt x="0" y="636464"/>
                </a:cubicBezTo>
                <a:lnTo>
                  <a:pt x="0" y="636463"/>
                </a:lnTo>
                <a:close/>
              </a:path>
            </a:pathLst>
          </a:cu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246" tIns="223246" rIns="223246" bIns="223246" numCol="1" spcCol="1270" anchor="ctr" anchorCtr="0">
            <a:noAutofit/>
          </a:bodyPr>
          <a:lstStyle/>
          <a:p>
            <a:pPr lvl="0" algn="ctr" defTabSz="1289050">
              <a:lnSpc>
                <a:spcPct val="90000"/>
              </a:lnSpc>
              <a:spcBef>
                <a:spcPct val="0"/>
              </a:spcBef>
              <a:spcAft>
                <a:spcPct val="35000"/>
              </a:spcAft>
            </a:pPr>
            <a:r>
              <a:rPr lang="en-US" sz="2000" kern="1200" dirty="0" smtClean="0">
                <a:solidFill>
                  <a:schemeClr val="tx2"/>
                </a:solidFill>
                <a:latin typeface="Arial" pitchFamily="34" charset="0"/>
                <a:cs typeface="Arial" pitchFamily="34" charset="0"/>
              </a:rPr>
              <a:t>char</a:t>
            </a:r>
            <a:endParaRPr lang="en-US" sz="2000" kern="1200" dirty="0">
              <a:solidFill>
                <a:schemeClr val="tx2"/>
              </a:solidFill>
              <a:latin typeface="Arial" pitchFamily="34" charset="0"/>
              <a:cs typeface="Arial" pitchFamily="34" charset="0"/>
            </a:endParaRPr>
          </a:p>
        </p:txBody>
      </p:sp>
      <p:sp>
        <p:nvSpPr>
          <p:cNvPr id="27" name="Down Arrow 26"/>
          <p:cNvSpPr/>
          <p:nvPr/>
        </p:nvSpPr>
        <p:spPr>
          <a:xfrm rot="19209689" flipV="1">
            <a:off x="3249289" y="3610569"/>
            <a:ext cx="448612" cy="755504"/>
          </a:xfrm>
          <a:prstGeom prst="downArrow">
            <a:avLst/>
          </a:prstGeom>
          <a:solidFill>
            <a:schemeClr val="tx2"/>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TextBox 21"/>
          <p:cNvSpPr txBox="1"/>
          <p:nvPr/>
        </p:nvSpPr>
        <p:spPr>
          <a:xfrm>
            <a:off x="1281260" y="1634730"/>
            <a:ext cx="1993372" cy="406714"/>
          </a:xfrm>
          <a:prstGeom prst="rect">
            <a:avLst/>
          </a:prstGeom>
        </p:spPr>
        <p:txBody>
          <a:bodyPr vert="horz" wrap="square" lIns="0" tIns="0" rIns="0" bIns="0" rtlCol="0" anchor="b" anchorCtr="0">
            <a:noAutofit/>
          </a:bodyPr>
          <a:lstStyle/>
          <a:p>
            <a:pPr>
              <a:spcBef>
                <a:spcPct val="0"/>
              </a:spcBef>
            </a:pPr>
            <a:r>
              <a:rPr lang="en-US" sz="2800" dirty="0">
                <a:latin typeface="Arial" pitchFamily="34" charset="0"/>
                <a:ea typeface="+mj-ea"/>
                <a:cs typeface="Arial" pitchFamily="34" charset="0"/>
              </a:rPr>
              <a:t>T</a:t>
            </a:r>
            <a:r>
              <a:rPr lang="en-US" sz="2800" dirty="0" smtClean="0">
                <a:latin typeface="Arial" pitchFamily="34" charset="0"/>
                <a:ea typeface="+mj-ea"/>
                <a:cs typeface="Arial" pitchFamily="34" charset="0"/>
              </a:rPr>
              <a:t>o char </a:t>
            </a:r>
          </a:p>
        </p:txBody>
      </p:sp>
      <p:sp>
        <p:nvSpPr>
          <p:cNvPr id="28" name="TextBox 27"/>
          <p:cNvSpPr txBox="1"/>
          <p:nvPr/>
        </p:nvSpPr>
        <p:spPr>
          <a:xfrm>
            <a:off x="5287216" y="1634730"/>
            <a:ext cx="2108365" cy="406714"/>
          </a:xfrm>
          <a:prstGeom prst="rect">
            <a:avLst/>
          </a:prstGeom>
        </p:spPr>
        <p:txBody>
          <a:bodyPr vert="horz" wrap="square" lIns="0" tIns="0" rIns="0" bIns="0" rtlCol="0" anchor="b" anchorCtr="0">
            <a:noAutofit/>
          </a:bodyPr>
          <a:lstStyle/>
          <a:p>
            <a:pPr>
              <a:spcBef>
                <a:spcPct val="0"/>
              </a:spcBef>
            </a:pPr>
            <a:r>
              <a:rPr lang="en-US" sz="2800" dirty="0" smtClean="0">
                <a:latin typeface="Arial" pitchFamily="34" charset="0"/>
                <a:ea typeface="+mj-ea"/>
                <a:cs typeface="Arial" pitchFamily="34" charset="0"/>
              </a:rPr>
              <a:t>From char</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20" grpId="0" animBg="1"/>
      <p:bldP spid="23" grpId="0" animBg="1"/>
      <p:bldP spid="26" grpId="0" animBg="1"/>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Type Conversion / Casting: See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Demonstration:</a:t>
            </a:r>
          </a:p>
          <a:p>
            <a:pPr marL="0" lvl="1" indent="0">
              <a:buNone/>
            </a:pPr>
            <a:r>
              <a:rPr lang="en-US" sz="2100" noProof="0" dirty="0" smtClean="0"/>
              <a:t>Faculty will demonstrate implicit and explicit data type conversion.</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416076"/>
            <a:ext cx="8318501" cy="3954929"/>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9 minutes</a:t>
            </a:r>
            <a:endParaRPr lang="en-US" sz="2100" dirty="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TypeConversion_Demo.java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457200" lvl="0" indent="-457200">
              <a:buFont typeface="+mj-lt"/>
              <a:buAutoNum type="arabicPeriod"/>
            </a:pPr>
            <a:r>
              <a:rPr lang="en-US" sz="2100" dirty="0">
                <a:latin typeface="Arial" pitchFamily="34" charset="0"/>
                <a:cs typeface="Arial" pitchFamily="34" charset="0"/>
              </a:rPr>
              <a:t>Open </a:t>
            </a:r>
            <a:r>
              <a:rPr lang="en-US" sz="2100" b="1" dirty="0" smtClean="0">
                <a:latin typeface="Arial" pitchFamily="34" charset="0"/>
                <a:cs typeface="Arial" pitchFamily="34" charset="0"/>
              </a:rPr>
              <a:t>TypeConversion_Demo</a:t>
            </a:r>
            <a:r>
              <a:rPr lang="en-US" sz="2100" dirty="0" smtClean="0">
                <a:latin typeface="Arial" pitchFamily="34" charset="0"/>
                <a:cs typeface="Arial" pitchFamily="34" charset="0"/>
              </a:rPr>
              <a:t>.java. </a:t>
            </a:r>
          </a:p>
          <a:p>
            <a:pPr marL="457200" lvl="0" indent="-457200">
              <a:buFont typeface="+mj-lt"/>
              <a:buAutoNum type="arabicPeriod"/>
            </a:pPr>
            <a:r>
              <a:rPr lang="en-US" sz="2100" dirty="0" smtClean="0">
                <a:latin typeface="Arial" pitchFamily="34" charset="0"/>
                <a:cs typeface="Arial" pitchFamily="34" charset="0"/>
              </a:rPr>
              <a:t>Follow </a:t>
            </a:r>
            <a:r>
              <a:rPr lang="en-US" sz="2100" dirty="0">
                <a:latin typeface="Arial" pitchFamily="34" charset="0"/>
                <a:cs typeface="Arial" pitchFamily="34" charset="0"/>
              </a:rPr>
              <a:t>the </a:t>
            </a:r>
            <a:r>
              <a:rPr lang="en-US" sz="2100" dirty="0" smtClean="0">
                <a:latin typeface="Arial" pitchFamily="34" charset="0"/>
                <a:cs typeface="Arial" pitchFamily="34" charset="0"/>
              </a:rPr>
              <a:t>Instructions </a:t>
            </a:r>
            <a:r>
              <a:rPr lang="en-US" sz="2100" dirty="0">
                <a:latin typeface="Arial" pitchFamily="34" charset="0"/>
                <a:cs typeface="Arial" pitchFamily="34" charset="0"/>
              </a:rPr>
              <a:t>in the file to </a:t>
            </a:r>
            <a:r>
              <a:rPr lang="en-US" sz="2100" dirty="0" smtClean="0">
                <a:latin typeface="Arial" pitchFamily="34" charset="0"/>
                <a:cs typeface="Arial" pitchFamily="34" charset="0"/>
              </a:rPr>
              <a:t>perform implicit and explicit conversions for primitive data types:</a:t>
            </a:r>
          </a:p>
          <a:p>
            <a:pPr marL="914400" lvl="1" indent="-457200">
              <a:buFont typeface="+mj-lt"/>
              <a:buAutoNum type="alphaLcParenR"/>
            </a:pPr>
            <a:r>
              <a:rPr lang="en-US" sz="2100" dirty="0">
                <a:latin typeface="Arial" pitchFamily="34" charset="0"/>
                <a:cs typeface="Arial" pitchFamily="34" charset="0"/>
              </a:rPr>
              <a:t>D</a:t>
            </a:r>
            <a:r>
              <a:rPr lang="en-US" sz="2100" dirty="0" smtClean="0">
                <a:latin typeface="Arial" pitchFamily="34" charset="0"/>
                <a:cs typeface="Arial" pitchFamily="34" charset="0"/>
              </a:rPr>
              <a:t>eclare</a:t>
            </a:r>
            <a:r>
              <a:rPr lang="en-US" sz="2100" dirty="0">
                <a:latin typeface="Arial" pitchFamily="34" charset="0"/>
                <a:cs typeface="Arial" pitchFamily="34" charset="0"/>
              </a:rPr>
              <a:t>, initialize, and display original data </a:t>
            </a:r>
            <a:r>
              <a:rPr lang="en-US" sz="2100" dirty="0" smtClean="0">
                <a:latin typeface="Arial" pitchFamily="34" charset="0"/>
                <a:cs typeface="Arial" pitchFamily="34" charset="0"/>
              </a:rPr>
              <a:t>values.</a:t>
            </a:r>
          </a:p>
          <a:p>
            <a:pPr marL="914400" lvl="1" indent="-457200">
              <a:buFont typeface="+mj-lt"/>
              <a:buAutoNum type="alphaLcParenR"/>
            </a:pPr>
            <a:r>
              <a:rPr lang="en-US" sz="2100" dirty="0" smtClean="0">
                <a:latin typeface="Arial" pitchFamily="34" charset="0"/>
                <a:cs typeface="Arial" pitchFamily="34" charset="0"/>
              </a:rPr>
              <a:t>Declare </a:t>
            </a:r>
            <a:r>
              <a:rPr lang="en-US" sz="2100" dirty="0">
                <a:latin typeface="Arial" pitchFamily="34" charset="0"/>
                <a:cs typeface="Arial" pitchFamily="34" charset="0"/>
              </a:rPr>
              <a:t>temp variables to be used in the implicit and explicit casting </a:t>
            </a:r>
            <a:r>
              <a:rPr lang="en-US" sz="2100" dirty="0" smtClean="0">
                <a:latin typeface="Arial" pitchFamily="34" charset="0"/>
                <a:cs typeface="Arial" pitchFamily="34" charset="0"/>
              </a:rPr>
              <a:t>assignments.</a:t>
            </a:r>
          </a:p>
          <a:p>
            <a:pPr marL="914400" lvl="1" indent="-457200">
              <a:buFont typeface="+mj-lt"/>
              <a:buAutoNum type="alphaLcParenR"/>
            </a:pPr>
            <a:r>
              <a:rPr lang="en-US" sz="2100" dirty="0" smtClean="0">
                <a:latin typeface="Arial" pitchFamily="34" charset="0"/>
                <a:cs typeface="Arial" pitchFamily="34" charset="0"/>
              </a:rPr>
              <a:t>Assign</a:t>
            </a:r>
            <a:r>
              <a:rPr lang="en-US" sz="2100" dirty="0">
                <a:latin typeface="Arial" pitchFamily="34" charset="0"/>
                <a:cs typeface="Arial" pitchFamily="34" charset="0"/>
              </a:rPr>
              <a:t>, via implicit casting, original values to the associated temp variables. Display resulting values.</a:t>
            </a:r>
            <a:endParaRPr lang="en-US" sz="2100"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42</a:t>
            </a:r>
          </a:p>
        </p:txBody>
      </p:sp>
    </p:spTree>
    <p:extLst>
      <p:ext uri="{BB962C8B-B14F-4D97-AF65-F5344CB8AC3E}">
        <p14:creationId xmlns:p14="http://schemas.microsoft.com/office/powerpoint/2010/main" val="1019456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1">
              <a:defRPr/>
            </a:pPr>
            <a:r>
              <a:rPr lang="en-US" dirty="0" smtClean="0"/>
              <a:t>Mathematical symbols</a:t>
            </a:r>
          </a:p>
          <a:p>
            <a:pPr lvl="1">
              <a:defRPr/>
            </a:pPr>
            <a:r>
              <a:rPr lang="en-US" dirty="0" smtClean="0"/>
              <a:t>Perform programming operations on operands</a:t>
            </a:r>
          </a:p>
        </p:txBody>
      </p:sp>
      <p:pic>
        <p:nvPicPr>
          <p:cNvPr id="10" name="Picture Placeholder 9" descr="ADF_Java_M6_PD_g002.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Operators: Overview</a:t>
            </a:r>
            <a:endParaRPr lang="en-US"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43</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Categories</a:t>
            </a:r>
            <a:endParaRPr lang="en-US" dirty="0"/>
          </a:p>
        </p:txBody>
      </p:sp>
      <p:sp>
        <p:nvSpPr>
          <p:cNvPr id="6" name="Freeform 5"/>
          <p:cNvSpPr/>
          <p:nvPr/>
        </p:nvSpPr>
        <p:spPr>
          <a:xfrm>
            <a:off x="918105" y="1596484"/>
            <a:ext cx="3479899" cy="2087939"/>
          </a:xfrm>
          <a:custGeom>
            <a:avLst/>
            <a:gdLst>
              <a:gd name="connsiteX0" fmla="*/ 0 w 3479899"/>
              <a:gd name="connsiteY0" fmla="*/ 0 h 2087939"/>
              <a:gd name="connsiteX1" fmla="*/ 3479899 w 3479899"/>
              <a:gd name="connsiteY1" fmla="*/ 0 h 2087939"/>
              <a:gd name="connsiteX2" fmla="*/ 3479899 w 3479899"/>
              <a:gd name="connsiteY2" fmla="*/ 2087939 h 2087939"/>
              <a:gd name="connsiteX3" fmla="*/ 0 w 3479899"/>
              <a:gd name="connsiteY3" fmla="*/ 2087939 h 2087939"/>
              <a:gd name="connsiteX4" fmla="*/ 0 w 3479899"/>
              <a:gd name="connsiteY4" fmla="*/ 0 h 208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899" h="2087939">
                <a:moveTo>
                  <a:pt x="0" y="0"/>
                </a:moveTo>
                <a:lnTo>
                  <a:pt x="3479899" y="0"/>
                </a:lnTo>
                <a:lnTo>
                  <a:pt x="3479899" y="2087939"/>
                </a:lnTo>
                <a:lnTo>
                  <a:pt x="0" y="2087939"/>
                </a:lnTo>
                <a:lnTo>
                  <a:pt x="0" y="0"/>
                </a:lnTo>
                <a:close/>
              </a:path>
            </a:pathLst>
          </a:custGeom>
          <a:solidFill>
            <a:srgbClr val="006673"/>
          </a:solid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4000" kern="1200" dirty="0" smtClean="0">
                <a:solidFill>
                  <a:schemeClr val="bg1"/>
                </a:solidFill>
                <a:latin typeface="Arial" pitchFamily="34" charset="0"/>
                <a:cs typeface="Arial" pitchFamily="34" charset="0"/>
              </a:rPr>
              <a:t>Arithmetic</a:t>
            </a:r>
            <a:endParaRPr lang="en-US" sz="4000" kern="1200" dirty="0">
              <a:solidFill>
                <a:schemeClr val="bg1"/>
              </a:solidFill>
              <a:latin typeface="Arial" pitchFamily="34" charset="0"/>
              <a:cs typeface="Arial" pitchFamily="34" charset="0"/>
            </a:endParaRPr>
          </a:p>
        </p:txBody>
      </p:sp>
      <p:sp>
        <p:nvSpPr>
          <p:cNvPr id="7" name="Freeform 6"/>
          <p:cNvSpPr/>
          <p:nvPr/>
        </p:nvSpPr>
        <p:spPr>
          <a:xfrm>
            <a:off x="4745994" y="1596484"/>
            <a:ext cx="3479899" cy="2087939"/>
          </a:xfrm>
          <a:custGeom>
            <a:avLst/>
            <a:gdLst>
              <a:gd name="connsiteX0" fmla="*/ 0 w 3479899"/>
              <a:gd name="connsiteY0" fmla="*/ 0 h 2087939"/>
              <a:gd name="connsiteX1" fmla="*/ 3479899 w 3479899"/>
              <a:gd name="connsiteY1" fmla="*/ 0 h 2087939"/>
              <a:gd name="connsiteX2" fmla="*/ 3479899 w 3479899"/>
              <a:gd name="connsiteY2" fmla="*/ 2087939 h 2087939"/>
              <a:gd name="connsiteX3" fmla="*/ 0 w 3479899"/>
              <a:gd name="connsiteY3" fmla="*/ 2087939 h 2087939"/>
              <a:gd name="connsiteX4" fmla="*/ 0 w 3479899"/>
              <a:gd name="connsiteY4" fmla="*/ 0 h 208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899" h="2087939">
                <a:moveTo>
                  <a:pt x="0" y="0"/>
                </a:moveTo>
                <a:lnTo>
                  <a:pt x="3479899" y="0"/>
                </a:lnTo>
                <a:lnTo>
                  <a:pt x="3479899" y="2087939"/>
                </a:lnTo>
                <a:lnTo>
                  <a:pt x="0" y="2087939"/>
                </a:lnTo>
                <a:lnTo>
                  <a:pt x="0" y="0"/>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2">
              <a:shade val="80000"/>
              <a:hueOff val="195912"/>
              <a:satOff val="-31888"/>
              <a:lumOff val="16069"/>
              <a:alphaOff val="0"/>
            </a:schemeClr>
          </a:effectRef>
          <a:fontRef idx="minor">
            <a:schemeClr val="lt1"/>
          </a:fontRef>
        </p:style>
        <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4000" kern="1200" dirty="0" smtClean="0">
                <a:solidFill>
                  <a:schemeClr val="tx2"/>
                </a:solidFill>
                <a:latin typeface="Arial" pitchFamily="34" charset="0"/>
                <a:cs typeface="Arial" pitchFamily="34" charset="0"/>
              </a:rPr>
              <a:t>Assignment</a:t>
            </a:r>
            <a:endParaRPr lang="en-US" sz="4000" kern="1200" dirty="0">
              <a:solidFill>
                <a:schemeClr val="tx2"/>
              </a:solidFill>
              <a:latin typeface="Arial" pitchFamily="34" charset="0"/>
              <a:cs typeface="Arial" pitchFamily="34" charset="0"/>
            </a:endParaRPr>
          </a:p>
        </p:txBody>
      </p:sp>
      <p:sp>
        <p:nvSpPr>
          <p:cNvPr id="8" name="Freeform 7"/>
          <p:cNvSpPr/>
          <p:nvPr/>
        </p:nvSpPr>
        <p:spPr>
          <a:xfrm>
            <a:off x="918105" y="4032413"/>
            <a:ext cx="3479899" cy="2087939"/>
          </a:xfrm>
          <a:custGeom>
            <a:avLst/>
            <a:gdLst>
              <a:gd name="connsiteX0" fmla="*/ 0 w 3479899"/>
              <a:gd name="connsiteY0" fmla="*/ 0 h 2087939"/>
              <a:gd name="connsiteX1" fmla="*/ 3479899 w 3479899"/>
              <a:gd name="connsiteY1" fmla="*/ 0 h 2087939"/>
              <a:gd name="connsiteX2" fmla="*/ 3479899 w 3479899"/>
              <a:gd name="connsiteY2" fmla="*/ 2087939 h 2087939"/>
              <a:gd name="connsiteX3" fmla="*/ 0 w 3479899"/>
              <a:gd name="connsiteY3" fmla="*/ 2087939 h 2087939"/>
              <a:gd name="connsiteX4" fmla="*/ 0 w 3479899"/>
              <a:gd name="connsiteY4" fmla="*/ 0 h 208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899" h="2087939">
                <a:moveTo>
                  <a:pt x="0" y="0"/>
                </a:moveTo>
                <a:lnTo>
                  <a:pt x="3479899" y="0"/>
                </a:lnTo>
                <a:lnTo>
                  <a:pt x="3479899" y="2087939"/>
                </a:lnTo>
                <a:lnTo>
                  <a:pt x="0" y="2087939"/>
                </a:lnTo>
                <a:lnTo>
                  <a:pt x="0" y="0"/>
                </a:lnTo>
                <a:close/>
              </a:path>
            </a:pathLst>
          </a:custGeom>
          <a:solidFill>
            <a:schemeClr val="accent6">
              <a:lumMod val="40000"/>
              <a:lumOff val="60000"/>
            </a:schemeClr>
          </a:solidFill>
        </p:spPr>
        <p:style>
          <a:lnRef idx="2">
            <a:schemeClr val="lt1">
              <a:hueOff val="0"/>
              <a:satOff val="0"/>
              <a:lumOff val="0"/>
              <a:alphaOff val="0"/>
            </a:schemeClr>
          </a:lnRef>
          <a:fillRef idx="1">
            <a:scrgbClr r="0" g="0" b="0"/>
          </a:fillRef>
          <a:effectRef idx="0">
            <a:schemeClr val="accent2">
              <a:shade val="80000"/>
              <a:hueOff val="391825"/>
              <a:satOff val="-63776"/>
              <a:lumOff val="32138"/>
              <a:alphaOff val="0"/>
            </a:schemeClr>
          </a:effectRef>
          <a:fontRef idx="minor">
            <a:schemeClr val="lt1"/>
          </a:fontRef>
        </p:style>
        <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4000" kern="1200" dirty="0" smtClean="0">
                <a:solidFill>
                  <a:schemeClr val="tx2"/>
                </a:solidFill>
                <a:latin typeface="Arial" pitchFamily="34" charset="0"/>
                <a:cs typeface="Arial" pitchFamily="34" charset="0"/>
              </a:rPr>
              <a:t>Relational</a:t>
            </a:r>
            <a:endParaRPr lang="en-US" sz="4000" kern="1200" dirty="0">
              <a:solidFill>
                <a:schemeClr val="tx2"/>
              </a:solidFill>
              <a:latin typeface="Arial" pitchFamily="34" charset="0"/>
              <a:cs typeface="Arial" pitchFamily="34" charset="0"/>
            </a:endParaRPr>
          </a:p>
        </p:txBody>
      </p:sp>
      <p:sp>
        <p:nvSpPr>
          <p:cNvPr id="9" name="Freeform 8"/>
          <p:cNvSpPr/>
          <p:nvPr/>
        </p:nvSpPr>
        <p:spPr>
          <a:xfrm>
            <a:off x="4745994" y="4032413"/>
            <a:ext cx="3479899" cy="2087939"/>
          </a:xfrm>
          <a:custGeom>
            <a:avLst/>
            <a:gdLst>
              <a:gd name="connsiteX0" fmla="*/ 0 w 3479899"/>
              <a:gd name="connsiteY0" fmla="*/ 0 h 2087939"/>
              <a:gd name="connsiteX1" fmla="*/ 3479899 w 3479899"/>
              <a:gd name="connsiteY1" fmla="*/ 0 h 2087939"/>
              <a:gd name="connsiteX2" fmla="*/ 3479899 w 3479899"/>
              <a:gd name="connsiteY2" fmla="*/ 2087939 h 2087939"/>
              <a:gd name="connsiteX3" fmla="*/ 0 w 3479899"/>
              <a:gd name="connsiteY3" fmla="*/ 2087939 h 2087939"/>
              <a:gd name="connsiteX4" fmla="*/ 0 w 3479899"/>
              <a:gd name="connsiteY4" fmla="*/ 0 h 208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899" h="2087939">
                <a:moveTo>
                  <a:pt x="0" y="0"/>
                </a:moveTo>
                <a:lnTo>
                  <a:pt x="3479899" y="0"/>
                </a:lnTo>
                <a:lnTo>
                  <a:pt x="3479899" y="2087939"/>
                </a:lnTo>
                <a:lnTo>
                  <a:pt x="0" y="2087939"/>
                </a:lnTo>
                <a:lnTo>
                  <a:pt x="0" y="0"/>
                </a:lnTo>
                <a:close/>
              </a:path>
            </a:pathLst>
          </a:custGeom>
          <a:solidFill>
            <a:schemeClr val="accent6">
              <a:lumMod val="20000"/>
              <a:lumOff val="80000"/>
            </a:schemeClr>
          </a:solidFill>
        </p:spPr>
        <p:style>
          <a:lnRef idx="2">
            <a:schemeClr val="lt1">
              <a:hueOff val="0"/>
              <a:satOff val="0"/>
              <a:lumOff val="0"/>
              <a:alphaOff val="0"/>
            </a:schemeClr>
          </a:lnRef>
          <a:fillRef idx="1">
            <a:scrgbClr r="0" g="0" b="0"/>
          </a:fillRef>
          <a:effectRef idx="0">
            <a:schemeClr val="accent2">
              <a:shade val="80000"/>
              <a:hueOff val="587737"/>
              <a:satOff val="-95664"/>
              <a:lumOff val="48207"/>
              <a:alphaOff val="0"/>
            </a:schemeClr>
          </a:effectRef>
          <a:fontRef idx="minor">
            <a:schemeClr val="lt1"/>
          </a:fontRef>
        </p:style>
        <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en-US" sz="4000" kern="1200" dirty="0" smtClean="0">
                <a:solidFill>
                  <a:schemeClr val="tx2"/>
                </a:solidFill>
                <a:latin typeface="Arial" pitchFamily="34" charset="0"/>
                <a:cs typeface="Arial" pitchFamily="34" charset="0"/>
              </a:rPr>
              <a:t>Logical</a:t>
            </a:r>
            <a:endParaRPr lang="en-US" sz="4000" kern="1200" dirty="0">
              <a:solidFill>
                <a:schemeClr val="tx2"/>
              </a:solidFill>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44</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Arithmetic</a:t>
            </a:r>
            <a:endParaRPr lang="en-US" dirty="0"/>
          </a:p>
        </p:txBody>
      </p:sp>
      <p:graphicFrame>
        <p:nvGraphicFramePr>
          <p:cNvPr id="6" name="Content Placeholder 5"/>
          <p:cNvGraphicFramePr>
            <a:graphicFrameLocks noGrp="1"/>
          </p:cNvGraphicFramePr>
          <p:nvPr>
            <p:ph idx="1"/>
          </p:nvPr>
        </p:nvGraphicFramePr>
        <p:xfrm>
          <a:off x="1389185" y="1772066"/>
          <a:ext cx="6400800" cy="3199300"/>
        </p:xfrm>
        <a:graphic>
          <a:graphicData uri="http://schemas.openxmlformats.org/drawingml/2006/table">
            <a:tbl>
              <a:tblPr firstRow="1" bandRow="1">
                <a:tableStyleId>{16D9F66E-5EB9-4882-86FB-DCBF35E3C3E4}</a:tableStyleId>
              </a:tblPr>
              <a:tblGrid>
                <a:gridCol w="3200400"/>
                <a:gridCol w="3200400"/>
              </a:tblGrid>
              <a:tr h="639860">
                <a:tc>
                  <a:txBody>
                    <a:bodyPr/>
                    <a:lstStyle/>
                    <a:p>
                      <a:r>
                        <a:rPr lang="en-US" sz="3200" b="0" dirty="0" smtClean="0">
                          <a:solidFill>
                            <a:schemeClr val="bg1"/>
                          </a:solidFill>
                          <a:latin typeface="Arial" pitchFamily="34" charset="0"/>
                          <a:cs typeface="Arial" pitchFamily="34" charset="0"/>
                        </a:rPr>
                        <a:t>Addition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Subtraction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Multiplication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Division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Modulo</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bl>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45</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Modulo Arithmetic</a:t>
            </a:r>
            <a:endParaRPr lang="en-US" dirty="0"/>
          </a:p>
        </p:txBody>
      </p:sp>
      <p:graphicFrame>
        <p:nvGraphicFramePr>
          <p:cNvPr id="6" name="Content Placeholder 5"/>
          <p:cNvGraphicFramePr>
            <a:graphicFrameLocks noGrp="1"/>
          </p:cNvGraphicFramePr>
          <p:nvPr>
            <p:ph idx="1"/>
          </p:nvPr>
        </p:nvGraphicFramePr>
        <p:xfrm>
          <a:off x="1389185" y="1772066"/>
          <a:ext cx="6400800" cy="3199300"/>
        </p:xfrm>
        <a:graphic>
          <a:graphicData uri="http://schemas.openxmlformats.org/drawingml/2006/table">
            <a:tbl>
              <a:tblPr firstRow="1" bandRow="1">
                <a:tableStyleId>{16D9F66E-5EB9-4882-86FB-DCBF35E3C3E4}</a:tableStyleId>
              </a:tblPr>
              <a:tblGrid>
                <a:gridCol w="3200400"/>
                <a:gridCol w="3200400"/>
              </a:tblGrid>
              <a:tr h="639860">
                <a:tc>
                  <a:txBody>
                    <a:bodyPr/>
                    <a:lstStyle/>
                    <a:p>
                      <a:r>
                        <a:rPr lang="en-US" sz="3200" b="0" dirty="0" smtClean="0">
                          <a:solidFill>
                            <a:schemeClr val="bg1"/>
                          </a:solidFill>
                          <a:latin typeface="Arial" pitchFamily="34" charset="0"/>
                          <a:cs typeface="Arial" pitchFamily="34" charset="0"/>
                        </a:rPr>
                        <a:t>Addition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Subtraction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Multiplication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Division</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Modulo</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bl>
          </a:graphicData>
        </a:graphic>
      </p:graphicFrame>
      <p:sp>
        <p:nvSpPr>
          <p:cNvPr id="4" name="Rectangle 3"/>
          <p:cNvSpPr/>
          <p:nvPr/>
        </p:nvSpPr>
        <p:spPr>
          <a:xfrm>
            <a:off x="1389441" y="4297570"/>
            <a:ext cx="6377354" cy="66528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5"/>
          <p:cNvSpPr/>
          <p:nvPr/>
        </p:nvSpPr>
        <p:spPr bwMode="auto">
          <a:xfrm>
            <a:off x="3684364" y="5291875"/>
            <a:ext cx="1830612" cy="1007790"/>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defRPr/>
            </a:pPr>
            <a:r>
              <a:rPr lang="en-US" sz="2400" b="1" dirty="0" smtClean="0">
                <a:latin typeface="Arial" pitchFamily="34" charset="0"/>
                <a:cs typeface="Arial" pitchFamily="34" charset="0"/>
              </a:rPr>
              <a:t>8 % 2</a:t>
            </a:r>
          </a:p>
          <a:p>
            <a:pPr algn="ctr" defTabSz="933450">
              <a:lnSpc>
                <a:spcPct val="90000"/>
              </a:lnSpc>
              <a:spcBef>
                <a:spcPct val="0"/>
              </a:spcBef>
              <a:defRPr/>
            </a:pPr>
            <a:r>
              <a:rPr lang="en-US" sz="2400" b="1" dirty="0" smtClean="0">
                <a:latin typeface="Arial" pitchFamily="34" charset="0"/>
                <a:cs typeface="Arial" pitchFamily="34" charset="0"/>
              </a:rPr>
              <a:t>7 % 2</a:t>
            </a:r>
            <a:endParaRPr lang="en-US" sz="2400" b="1" dirty="0">
              <a:latin typeface="Arial" pitchFamily="34" charset="0"/>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46</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Unary Arithmetic</a:t>
            </a:r>
            <a:endParaRPr lang="en-US" dirty="0"/>
          </a:p>
        </p:txBody>
      </p:sp>
      <p:graphicFrame>
        <p:nvGraphicFramePr>
          <p:cNvPr id="6" name="Content Placeholder 5"/>
          <p:cNvGraphicFramePr>
            <a:graphicFrameLocks noGrp="1"/>
          </p:cNvGraphicFramePr>
          <p:nvPr>
            <p:ph idx="1"/>
          </p:nvPr>
        </p:nvGraphicFramePr>
        <p:xfrm>
          <a:off x="1389185" y="1793886"/>
          <a:ext cx="6400799" cy="1279720"/>
        </p:xfrm>
        <a:graphic>
          <a:graphicData uri="http://schemas.openxmlformats.org/drawingml/2006/table">
            <a:tbl>
              <a:tblPr firstRow="1" bandRow="1">
                <a:tableStyleId>{16D9F66E-5EB9-4882-86FB-DCBF35E3C3E4}</a:tableStyleId>
              </a:tblPr>
              <a:tblGrid>
                <a:gridCol w="3114929"/>
                <a:gridCol w="3285870"/>
              </a:tblGrid>
              <a:tr h="639860">
                <a:tc>
                  <a:txBody>
                    <a:bodyPr/>
                    <a:lstStyle/>
                    <a:p>
                      <a:r>
                        <a:rPr lang="en-US" sz="3200" b="0" dirty="0" smtClean="0">
                          <a:solidFill>
                            <a:schemeClr val="bg1"/>
                          </a:solidFill>
                          <a:latin typeface="Arial" pitchFamily="34" charset="0"/>
                          <a:cs typeface="Arial" pitchFamily="34" charset="0"/>
                        </a:rPr>
                        <a:t>Increment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Decrement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bl>
          </a:graphicData>
        </a:graphic>
      </p:graphicFrame>
      <p:graphicFrame>
        <p:nvGraphicFramePr>
          <p:cNvPr id="4" name="Content Placeholder 5"/>
          <p:cNvGraphicFramePr>
            <a:graphicFrameLocks/>
          </p:cNvGraphicFramePr>
          <p:nvPr/>
        </p:nvGraphicFramePr>
        <p:xfrm>
          <a:off x="1389185" y="3507456"/>
          <a:ext cx="6400799" cy="2133600"/>
        </p:xfrm>
        <a:graphic>
          <a:graphicData uri="http://schemas.openxmlformats.org/drawingml/2006/table">
            <a:tbl>
              <a:tblPr firstRow="1" bandRow="1">
                <a:tableStyleId>{16D9F66E-5EB9-4882-86FB-DCBF35E3C3E4}</a:tableStyleId>
              </a:tblPr>
              <a:tblGrid>
                <a:gridCol w="3114929"/>
                <a:gridCol w="3285870"/>
              </a:tblGrid>
              <a:tr h="639860">
                <a:tc>
                  <a:txBody>
                    <a:bodyPr/>
                    <a:lstStyle/>
                    <a:p>
                      <a:r>
                        <a:rPr lang="en-US" sz="3200" b="0" dirty="0" smtClean="0">
                          <a:solidFill>
                            <a:schemeClr val="bg1"/>
                          </a:solidFill>
                          <a:latin typeface="Arial" pitchFamily="34" charset="0"/>
                          <a:cs typeface="Arial" pitchFamily="34" charset="0"/>
                        </a:rPr>
                        <a:t>Prefix</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 ++day</a:t>
                      </a:r>
                    </a:p>
                    <a:p>
                      <a:pPr algn="ctr"/>
                      <a:r>
                        <a:rPr lang="en-US" sz="3200" b="0" dirty="0" smtClean="0">
                          <a:solidFill>
                            <a:schemeClr val="bg1"/>
                          </a:solidFill>
                          <a:latin typeface="Arial" pitchFamily="34" charset="0"/>
                          <a:cs typeface="Arial" pitchFamily="34" charset="0"/>
                        </a:rPr>
                        <a:t>--day</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r h="639860">
                <a:tc>
                  <a:txBody>
                    <a:bodyPr/>
                    <a:lstStyle/>
                    <a:p>
                      <a:r>
                        <a:rPr lang="en-US" sz="3200" b="0" dirty="0" smtClean="0">
                          <a:solidFill>
                            <a:schemeClr val="bg1"/>
                          </a:solidFill>
                          <a:latin typeface="Arial" pitchFamily="34" charset="0"/>
                          <a:cs typeface="Arial" pitchFamily="34" charset="0"/>
                        </a:rPr>
                        <a:t>Postfix</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c>
                  <a:txBody>
                    <a:bodyPr/>
                    <a:lstStyle/>
                    <a:p>
                      <a:pPr algn="ctr"/>
                      <a:r>
                        <a:rPr lang="en-US" sz="3200" b="0" dirty="0" smtClean="0">
                          <a:solidFill>
                            <a:schemeClr val="bg1"/>
                          </a:solidFill>
                          <a:latin typeface="Arial" pitchFamily="34" charset="0"/>
                          <a:cs typeface="Arial" pitchFamily="34" charset="0"/>
                        </a:rPr>
                        <a:t> day++</a:t>
                      </a:r>
                    </a:p>
                    <a:p>
                      <a:pPr algn="ctr"/>
                      <a:r>
                        <a:rPr lang="en-US" sz="3200" b="0" dirty="0" smtClean="0">
                          <a:solidFill>
                            <a:schemeClr val="bg1"/>
                          </a:solidFill>
                          <a:latin typeface="Arial" pitchFamily="34" charset="0"/>
                          <a:cs typeface="Arial" pitchFamily="34" charset="0"/>
                        </a:rPr>
                        <a:t>day--</a:t>
                      </a:r>
                      <a:endParaRPr lang="en-US" sz="3200" b="0" dirty="0">
                        <a:solidFill>
                          <a:schemeClr val="bg1"/>
                        </a:solidFill>
                        <a:latin typeface="Arial" pitchFamily="34" charset="0"/>
                        <a:cs typeface="Arial" pitchFamily="34" charset="0"/>
                      </a:endParaRPr>
                    </a:p>
                  </a:txBody>
                  <a:tcPr>
                    <a:solidFill>
                      <a:schemeClr val="accent6">
                        <a:lumMod val="75000"/>
                      </a:schemeClr>
                    </a:solidFill>
                  </a:tcPr>
                </a:tc>
              </a:tr>
            </a:tbl>
          </a:graphicData>
        </a:graphic>
      </p:graphicFrame>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Arithmetic Operators: See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Demonstration:</a:t>
            </a:r>
          </a:p>
          <a:p>
            <a:pPr marL="0" lvl="1" indent="0">
              <a:buNone/>
            </a:pPr>
            <a:r>
              <a:rPr lang="en-US" sz="2100" noProof="0" dirty="0" smtClean="0"/>
              <a:t>Faculty will demonstrate the use of Java arithmetic operators.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286000"/>
            <a:ext cx="8318501" cy="4401205"/>
          </a:xfrm>
          <a:prstGeom prst="rect">
            <a:avLst/>
          </a:prstGeom>
        </p:spPr>
        <p:txBody>
          <a:bodyPr wrap="square">
            <a:spAutoFit/>
          </a:bodyPr>
          <a:lstStyle/>
          <a:p>
            <a:pPr lvl="0">
              <a:spcBef>
                <a:spcPts val="1200"/>
              </a:spcBef>
              <a:defRPr/>
            </a:pPr>
            <a:r>
              <a:rPr lang="en-US" sz="2000" b="1" dirty="0" smtClean="0">
                <a:latin typeface="Arial" pitchFamily="34" charset="0"/>
                <a:cs typeface="Arial" pitchFamily="34" charset="0"/>
              </a:rPr>
              <a:t>Time Allocated: </a:t>
            </a:r>
            <a:r>
              <a:rPr lang="en-US" sz="2000" dirty="0" smtClean="0">
                <a:latin typeface="Arial" pitchFamily="34" charset="0"/>
                <a:cs typeface="Arial" pitchFamily="34" charset="0"/>
              </a:rPr>
              <a:t>5 minutes</a:t>
            </a:r>
            <a:endParaRPr lang="en-US" sz="2000" dirty="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Environment or File: </a:t>
            </a:r>
            <a:r>
              <a:rPr lang="en-US" sz="2000" dirty="0" smtClean="0">
                <a:latin typeface="Arial" pitchFamily="34" charset="0"/>
                <a:cs typeface="Arial" pitchFamily="34" charset="0"/>
              </a:rPr>
              <a:t>CityTour_Demo.java</a:t>
            </a:r>
            <a:endParaRPr lang="en-US" sz="2000" b="1" dirty="0" smtClean="0">
              <a:latin typeface="Arial" pitchFamily="34" charset="0"/>
              <a:cs typeface="Arial" pitchFamily="34" charset="0"/>
            </a:endParaRPr>
          </a:p>
          <a:p>
            <a:pPr lvl="0">
              <a:spcBef>
                <a:spcPts val="1200"/>
              </a:spcBef>
              <a:defRPr/>
            </a:pPr>
            <a:r>
              <a:rPr lang="en-US" sz="2000" b="1" dirty="0" smtClean="0">
                <a:latin typeface="Arial" pitchFamily="34" charset="0"/>
                <a:cs typeface="Arial" pitchFamily="34" charset="0"/>
              </a:rPr>
              <a:t>Steps</a:t>
            </a:r>
            <a:r>
              <a:rPr lang="en-US" sz="2000" b="1" dirty="0">
                <a:latin typeface="Arial" pitchFamily="34" charset="0"/>
                <a:cs typeface="Arial" pitchFamily="34" charset="0"/>
              </a:rPr>
              <a:t>: </a:t>
            </a:r>
            <a:endParaRPr lang="en-US" sz="2000" dirty="0">
              <a:latin typeface="Arial" pitchFamily="34" charset="0"/>
              <a:cs typeface="Arial" pitchFamily="34" charset="0"/>
            </a:endParaRPr>
          </a:p>
          <a:p>
            <a:pPr marL="457200" lvl="0" indent="-457200">
              <a:buFont typeface="+mj-lt"/>
              <a:buAutoNum type="arabicPeriod"/>
            </a:pPr>
            <a:r>
              <a:rPr lang="en-US" sz="2000" dirty="0">
                <a:latin typeface="Arial" pitchFamily="34" charset="0"/>
                <a:cs typeface="Arial" pitchFamily="34" charset="0"/>
              </a:rPr>
              <a:t>Open </a:t>
            </a:r>
            <a:r>
              <a:rPr lang="en-US" sz="2000" dirty="0" smtClean="0">
                <a:latin typeface="Arial" pitchFamily="34" charset="0"/>
                <a:cs typeface="Arial" pitchFamily="34" charset="0"/>
              </a:rPr>
              <a:t>CityTour_Demo.java.</a:t>
            </a:r>
          </a:p>
          <a:p>
            <a:pPr marL="457200" lvl="0" indent="-457200">
              <a:buFont typeface="+mj-lt"/>
              <a:buAutoNum type="arabicPeriod"/>
            </a:pPr>
            <a:r>
              <a:rPr lang="en-US" sz="2000" dirty="0" smtClean="0">
                <a:latin typeface="Arial" pitchFamily="34" charset="0"/>
                <a:cs typeface="Arial" pitchFamily="34" charset="0"/>
              </a:rPr>
              <a:t>Complete the </a:t>
            </a:r>
            <a:r>
              <a:rPr lang="en-US" sz="2000" b="1" dirty="0" smtClean="0">
                <a:latin typeface="Arial" pitchFamily="34" charset="0"/>
                <a:cs typeface="Arial" pitchFamily="34" charset="0"/>
              </a:rPr>
              <a:t>See It 3 </a:t>
            </a:r>
            <a:r>
              <a:rPr lang="en-US" sz="2000" dirty="0" smtClean="0">
                <a:latin typeface="Arial" pitchFamily="34" charset="0"/>
                <a:cs typeface="Arial" pitchFamily="34" charset="0"/>
              </a:rPr>
              <a:t>TODOs to </a:t>
            </a:r>
            <a:r>
              <a:rPr lang="en-US" sz="2000" i="1" dirty="0" smtClean="0">
                <a:latin typeface="Arial" pitchFamily="34" charset="0"/>
                <a:cs typeface="Arial" pitchFamily="34" charset="0"/>
              </a:rPr>
              <a:t>(Note, only perform the TODOs associated with this See It.)</a:t>
            </a:r>
          </a:p>
          <a:p>
            <a:pPr marL="914400" lvl="1" indent="-457200">
              <a:buFont typeface="+mj-lt"/>
              <a:buAutoNum type="alphaLcParenR"/>
            </a:pPr>
            <a:r>
              <a:rPr lang="en-US" sz="2000" dirty="0" smtClean="0">
                <a:latin typeface="Arial" pitchFamily="34" charset="0"/>
                <a:cs typeface="Arial" pitchFamily="34" charset="0"/>
              </a:rPr>
              <a:t>Remove the ‘Hello ADF Java Participants’ message</a:t>
            </a:r>
          </a:p>
          <a:p>
            <a:pPr marL="914400" lvl="1" indent="-457200">
              <a:buFont typeface="+mj-lt"/>
              <a:buAutoNum type="alphaLcParenR"/>
            </a:pPr>
            <a:r>
              <a:rPr lang="en-US" sz="2000" dirty="0" smtClean="0">
                <a:latin typeface="Arial" pitchFamily="34" charset="0"/>
                <a:cs typeface="Arial" pitchFamily="34" charset="0"/>
              </a:rPr>
              <a:t>Initialize </a:t>
            </a:r>
            <a:r>
              <a:rPr lang="en-US" sz="2000" dirty="0">
                <a:latin typeface="Arial" pitchFamily="34" charset="0"/>
                <a:cs typeface="Arial" pitchFamily="34" charset="0"/>
              </a:rPr>
              <a:t>the Number of Tickets variable </a:t>
            </a:r>
          </a:p>
          <a:p>
            <a:pPr marL="914400" lvl="1" indent="-457200">
              <a:buFont typeface="+mj-lt"/>
              <a:buAutoNum type="alphaLcParenR"/>
            </a:pPr>
            <a:r>
              <a:rPr lang="en-US" sz="2000" dirty="0" smtClean="0">
                <a:latin typeface="Arial" pitchFamily="34" charset="0"/>
                <a:cs typeface="Arial" pitchFamily="34" charset="0"/>
              </a:rPr>
              <a:t>Calculate </a:t>
            </a:r>
            <a:r>
              <a:rPr lang="en-US" sz="2000" dirty="0">
                <a:latin typeface="Arial" pitchFamily="34" charset="0"/>
                <a:cs typeface="Arial" pitchFamily="34" charset="0"/>
              </a:rPr>
              <a:t>the Total fare variable value using the formula: Total </a:t>
            </a:r>
            <a:r>
              <a:rPr lang="en-US" sz="2000" dirty="0" smtClean="0">
                <a:latin typeface="Arial" pitchFamily="34" charset="0"/>
                <a:cs typeface="Arial" pitchFamily="34" charset="0"/>
              </a:rPr>
              <a:t>Ticket </a:t>
            </a:r>
            <a:r>
              <a:rPr lang="en-US" sz="2000" dirty="0">
                <a:latin typeface="Arial" pitchFamily="34" charset="0"/>
                <a:cs typeface="Arial" pitchFamily="34" charset="0"/>
              </a:rPr>
              <a:t>F</a:t>
            </a:r>
            <a:r>
              <a:rPr lang="en-US" sz="2000" dirty="0" smtClean="0">
                <a:latin typeface="Arial" pitchFamily="34" charset="0"/>
                <a:cs typeface="Arial" pitchFamily="34" charset="0"/>
              </a:rPr>
              <a:t>are </a:t>
            </a:r>
            <a:r>
              <a:rPr lang="en-US" sz="2000" dirty="0">
                <a:latin typeface="Arial" pitchFamily="34" charset="0"/>
                <a:cs typeface="Arial" pitchFamily="34" charset="0"/>
              </a:rPr>
              <a:t>equals the Number of tickets multiplied by the product of the Basic ticket fare and the Service </a:t>
            </a:r>
            <a:r>
              <a:rPr lang="en-US" sz="2000" dirty="0" smtClean="0">
                <a:latin typeface="Arial" pitchFamily="34" charset="0"/>
                <a:cs typeface="Arial" pitchFamily="34" charset="0"/>
              </a:rPr>
              <a:t>tax.</a:t>
            </a:r>
          </a:p>
          <a:p>
            <a:pPr marL="914400" lvl="1" indent="-457200">
              <a:buFont typeface="+mj-lt"/>
              <a:buAutoNum type="alphaLcParenR"/>
            </a:pPr>
            <a:r>
              <a:rPr lang="en-US" sz="2000" dirty="0" smtClean="0">
                <a:latin typeface="Arial" pitchFamily="34" charset="0"/>
                <a:cs typeface="Arial" pitchFamily="34" charset="0"/>
              </a:rPr>
              <a:t>Display </a:t>
            </a:r>
            <a:r>
              <a:rPr lang="en-US" sz="2000" dirty="0">
                <a:latin typeface="Arial" pitchFamily="34" charset="0"/>
                <a:cs typeface="Arial" pitchFamily="34" charset="0"/>
              </a:rPr>
              <a:t>a message </a:t>
            </a:r>
            <a:r>
              <a:rPr lang="en-US" sz="2000" dirty="0" smtClean="0">
                <a:latin typeface="Arial" pitchFamily="34" charset="0"/>
                <a:cs typeface="Arial" pitchFamily="34" charset="0"/>
              </a:rPr>
              <a:t>“Your Total </a:t>
            </a:r>
            <a:r>
              <a:rPr lang="en-US" sz="2000" dirty="0">
                <a:latin typeface="Arial" pitchFamily="34" charset="0"/>
                <a:cs typeface="Arial" pitchFamily="34" charset="0"/>
              </a:rPr>
              <a:t>Fare:” followed by the value of the Total fare variable.</a:t>
            </a:r>
            <a:endParaRPr lang="en-US" sz="2000"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48</a:t>
            </a:r>
          </a:p>
        </p:txBody>
      </p:sp>
    </p:spTree>
    <p:extLst>
      <p:ext uri="{BB962C8B-B14F-4D97-AF65-F5344CB8AC3E}">
        <p14:creationId xmlns:p14="http://schemas.microsoft.com/office/powerpoint/2010/main" val="3683094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Arithmetic Operators : </a:t>
            </a:r>
            <a:r>
              <a:rPr lang="en-US" dirty="0" smtClean="0"/>
              <a:t>Try It</a:t>
            </a:r>
            <a:endParaRPr lang="en-US" dirty="0"/>
          </a:p>
        </p:txBody>
      </p:sp>
      <p:sp>
        <p:nvSpPr>
          <p:cNvPr id="17" name="Content Placeholder 4"/>
          <p:cNvSpPr>
            <a:spLocks noGrp="1"/>
          </p:cNvSpPr>
          <p:nvPr>
            <p:ph idx="1"/>
          </p:nvPr>
        </p:nvSpPr>
        <p:spPr>
          <a:xfrm>
            <a:off x="457200" y="1214423"/>
            <a:ext cx="5597371" cy="1201654"/>
          </a:xfrm>
        </p:spPr>
        <p:txBody>
          <a:bodyPr>
            <a:normAutofit/>
          </a:bodyPr>
          <a:lstStyle/>
          <a:p>
            <a:pPr lvl="0">
              <a:defRPr/>
            </a:pPr>
            <a:r>
              <a:rPr lang="en-US" sz="2100" b="1" noProof="0" dirty="0" smtClean="0"/>
              <a:t>Now You Try It:</a:t>
            </a:r>
          </a:p>
          <a:p>
            <a:pPr marL="0" lvl="1" indent="0">
              <a:buNone/>
            </a:pPr>
            <a:r>
              <a:rPr lang="en-US" sz="2100" noProof="0" dirty="0" smtClean="0"/>
              <a:t>Use Java arithmetic operators.</a:t>
            </a:r>
          </a:p>
          <a:p>
            <a:pPr marL="0" lvl="1" indent="0">
              <a:buNone/>
            </a:pPr>
            <a:r>
              <a:rPr lang="en-US" sz="2000" b="1" dirty="0"/>
              <a:t>Time Allocated: </a:t>
            </a:r>
            <a:r>
              <a:rPr lang="en-US" sz="2000" dirty="0"/>
              <a:t>10</a:t>
            </a:r>
            <a:r>
              <a:rPr lang="en-US" sz="2000" dirty="0">
                <a:solidFill>
                  <a:srgbClr val="FF0000"/>
                </a:solidFill>
              </a:rPr>
              <a:t> </a:t>
            </a:r>
            <a:r>
              <a:rPr lang="en-US" sz="2000" dirty="0"/>
              <a:t>minutes</a:t>
            </a:r>
          </a:p>
          <a:p>
            <a:pPr marL="0" lvl="1" indent="0">
              <a:buNone/>
            </a:pPr>
            <a:endParaRPr lang="en-US" sz="21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286000"/>
            <a:ext cx="8318501" cy="4124206"/>
          </a:xfrm>
          <a:prstGeom prst="rect">
            <a:avLst/>
          </a:prstGeom>
          <a:ln>
            <a:noFill/>
          </a:ln>
        </p:spPr>
        <p:txBody>
          <a:bodyPr wrap="square">
            <a:spAutoFit/>
          </a:bodyPr>
          <a:lstStyle/>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CodingtonEventPass_TryIt.java</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342900" lvl="0" indent="-342900">
              <a:buFont typeface="+mj-lt"/>
              <a:buAutoNum type="arabicPeriod"/>
            </a:pPr>
            <a:r>
              <a:rPr lang="en-US" dirty="0" smtClean="0">
                <a:latin typeface="Arial" pitchFamily="34" charset="0"/>
                <a:cs typeface="Arial" pitchFamily="34" charset="0"/>
              </a:rPr>
              <a:t>Open CodingtonEventPass_TryIt.java</a:t>
            </a:r>
            <a:r>
              <a:rPr lang="en-US" dirty="0">
                <a:latin typeface="Arial" pitchFamily="34" charset="0"/>
                <a:cs typeface="Arial" pitchFamily="34" charset="0"/>
              </a:rPr>
              <a:t>.</a:t>
            </a:r>
            <a:endParaRPr lang="en-US" dirty="0" smtClean="0">
              <a:latin typeface="Arial" pitchFamily="34" charset="0"/>
              <a:cs typeface="Arial" pitchFamily="34" charset="0"/>
            </a:endParaRPr>
          </a:p>
          <a:p>
            <a:pPr marL="342900" lvl="0" indent="-342900">
              <a:buFont typeface="+mj-lt"/>
              <a:buAutoNum type="arabicPeriod"/>
            </a:pPr>
            <a:r>
              <a:rPr lang="en-US" dirty="0" smtClean="0">
                <a:latin typeface="Arial" pitchFamily="34" charset="0"/>
                <a:cs typeface="Arial" pitchFamily="34" charset="0"/>
              </a:rPr>
              <a:t>Complete the </a:t>
            </a:r>
            <a:r>
              <a:rPr lang="en-US" b="1" dirty="0" smtClean="0">
                <a:latin typeface="Arial" pitchFamily="34" charset="0"/>
                <a:cs typeface="Arial" pitchFamily="34" charset="0"/>
              </a:rPr>
              <a:t>Try It 3 </a:t>
            </a:r>
            <a:r>
              <a:rPr lang="en-US" dirty="0" smtClean="0">
                <a:latin typeface="Arial" pitchFamily="34" charset="0"/>
                <a:cs typeface="Arial" pitchFamily="34" charset="0"/>
              </a:rPr>
              <a:t>TODOs to:</a:t>
            </a:r>
          </a:p>
          <a:p>
            <a:pPr marL="800100" lvl="1" indent="-342900">
              <a:buFont typeface="+mj-lt"/>
              <a:buAutoNum type="alphaLcParenR"/>
            </a:pPr>
            <a:r>
              <a:rPr lang="en-US" dirty="0">
                <a:latin typeface="Arial" pitchFamily="34" charset="0"/>
                <a:cs typeface="Arial" pitchFamily="34" charset="0"/>
              </a:rPr>
              <a:t>D</a:t>
            </a:r>
            <a:r>
              <a:rPr lang="en-US" dirty="0" smtClean="0">
                <a:latin typeface="Arial" pitchFamily="34" charset="0"/>
                <a:cs typeface="Arial" pitchFamily="34" charset="0"/>
              </a:rPr>
              <a:t>eclare </a:t>
            </a:r>
            <a:r>
              <a:rPr lang="en-US" dirty="0">
                <a:latin typeface="Arial" pitchFamily="34" charset="0"/>
                <a:cs typeface="Arial" pitchFamily="34" charset="0"/>
              </a:rPr>
              <a:t>and initialize two new variables for the Total Children’s Fare and the Total Adult </a:t>
            </a:r>
            <a:r>
              <a:rPr lang="en-US" dirty="0" smtClean="0">
                <a:latin typeface="Arial" pitchFamily="34" charset="0"/>
                <a:cs typeface="Arial" pitchFamily="34" charset="0"/>
              </a:rPr>
              <a:t>Fare.</a:t>
            </a:r>
          </a:p>
          <a:p>
            <a:pPr marL="800100" lvl="1" indent="-342900">
              <a:buFont typeface="+mj-lt"/>
              <a:buAutoNum type="alphaLcParenR"/>
            </a:pPr>
            <a:r>
              <a:rPr lang="en-US" dirty="0" smtClean="0">
                <a:latin typeface="Arial" pitchFamily="34" charset="0"/>
                <a:cs typeface="Arial" pitchFamily="34" charset="0"/>
              </a:rPr>
              <a:t>Calculate </a:t>
            </a:r>
            <a:r>
              <a:rPr lang="en-US" dirty="0">
                <a:latin typeface="Arial" pitchFamily="34" charset="0"/>
                <a:cs typeface="Arial" pitchFamily="34" charset="0"/>
              </a:rPr>
              <a:t>the Total children’s fare and Total adult fare variable </a:t>
            </a:r>
            <a:r>
              <a:rPr lang="en-US" dirty="0" smtClean="0">
                <a:latin typeface="Arial" pitchFamily="34" charset="0"/>
                <a:cs typeface="Arial" pitchFamily="34" charset="0"/>
              </a:rPr>
              <a:t>values.</a:t>
            </a:r>
          </a:p>
          <a:p>
            <a:pPr marL="800100" lvl="1" indent="-342900">
              <a:buFont typeface="+mj-lt"/>
              <a:buAutoNum type="alphaLcParenR"/>
            </a:pPr>
            <a:r>
              <a:rPr lang="en-US" dirty="0" smtClean="0">
                <a:latin typeface="Arial" pitchFamily="34" charset="0"/>
                <a:cs typeface="Arial" pitchFamily="34" charset="0"/>
              </a:rPr>
              <a:t>Display </a:t>
            </a:r>
            <a:r>
              <a:rPr lang="en-US" dirty="0">
                <a:latin typeface="Arial" pitchFamily="34" charset="0"/>
                <a:cs typeface="Arial" pitchFamily="34" charset="0"/>
              </a:rPr>
              <a:t>messages: “Total children’s fare” and the calculation value. “Total adults fare: “and the calculation </a:t>
            </a:r>
            <a:r>
              <a:rPr lang="en-US" dirty="0" smtClean="0">
                <a:latin typeface="Arial" pitchFamily="34" charset="0"/>
                <a:cs typeface="Arial" pitchFamily="34" charset="0"/>
              </a:rPr>
              <a:t>value.</a:t>
            </a:r>
          </a:p>
          <a:p>
            <a:pPr marL="800100" lvl="1" indent="-342900">
              <a:buFont typeface="+mj-lt"/>
              <a:buAutoNum type="alphaLcParenR"/>
            </a:pPr>
            <a:r>
              <a:rPr lang="en-US" dirty="0" smtClean="0">
                <a:latin typeface="Arial" pitchFamily="34" charset="0"/>
                <a:cs typeface="Arial" pitchFamily="34" charset="0"/>
              </a:rPr>
              <a:t>Calculate </a:t>
            </a:r>
            <a:r>
              <a:rPr lang="en-US" dirty="0">
                <a:latin typeface="Arial" pitchFamily="34" charset="0"/>
                <a:cs typeface="Arial" pitchFamily="34" charset="0"/>
              </a:rPr>
              <a:t>the Total Fare variable value and display </a:t>
            </a:r>
            <a:r>
              <a:rPr lang="en-US" dirty="0" smtClean="0">
                <a:latin typeface="Arial" pitchFamily="34" charset="0"/>
                <a:cs typeface="Arial" pitchFamily="34" charset="0"/>
              </a:rPr>
              <a:t>“Base Fare</a:t>
            </a:r>
            <a:r>
              <a:rPr lang="en-US" dirty="0">
                <a:latin typeface="Arial" pitchFamily="34" charset="0"/>
                <a:cs typeface="Arial" pitchFamily="34" charset="0"/>
              </a:rPr>
              <a:t>: </a:t>
            </a:r>
            <a:r>
              <a:rPr lang="en-US" dirty="0" smtClean="0">
                <a:latin typeface="Arial" pitchFamily="34" charset="0"/>
                <a:cs typeface="Arial" pitchFamily="34" charset="0"/>
              </a:rPr>
              <a:t>“ and </a:t>
            </a:r>
            <a:r>
              <a:rPr lang="en-US" dirty="0">
                <a:latin typeface="Arial" pitchFamily="34" charset="0"/>
                <a:cs typeface="Arial" pitchFamily="34" charset="0"/>
              </a:rPr>
              <a:t>the calculation </a:t>
            </a:r>
            <a:r>
              <a:rPr lang="en-US" dirty="0" smtClean="0">
                <a:latin typeface="Arial" pitchFamily="34" charset="0"/>
                <a:cs typeface="Arial" pitchFamily="34" charset="0"/>
              </a:rPr>
              <a:t>value.</a:t>
            </a:r>
          </a:p>
          <a:p>
            <a:pPr marL="342900" lvl="0" indent="-342900">
              <a:buFont typeface="+mj-lt"/>
              <a:buAutoNum type="arabicPeriod"/>
            </a:pPr>
            <a:r>
              <a:rPr lang="en-GB" dirty="0" smtClean="0">
                <a:latin typeface="Arial" pitchFamily="34" charset="0"/>
                <a:cs typeface="Arial" pitchFamily="34" charset="0"/>
              </a:rPr>
              <a:t>Change </a:t>
            </a:r>
            <a:r>
              <a:rPr lang="en-GB" dirty="0">
                <a:latin typeface="Arial" pitchFamily="34" charset="0"/>
                <a:cs typeface="Arial" pitchFamily="34" charset="0"/>
              </a:rPr>
              <a:t>the values for the Number of Children and / or Number of Adults and rerun</a:t>
            </a:r>
            <a:r>
              <a:rPr lang="en-GB" dirty="0" smtClean="0">
                <a:latin typeface="Arial" pitchFamily="34" charset="0"/>
                <a:cs typeface="Arial" pitchFamily="34" charset="0"/>
              </a:rPr>
              <a:t>.</a:t>
            </a:r>
          </a:p>
          <a:p>
            <a:pPr marL="342900" lvl="0" indent="-342900">
              <a:buFont typeface="+mj-lt"/>
              <a:buAutoNum type="arabicPeriod"/>
            </a:pPr>
            <a:r>
              <a:rPr lang="en-GB" dirty="0" smtClean="0">
                <a:effectLst/>
                <a:latin typeface="Arial" pitchFamily="34" charset="0"/>
                <a:cs typeface="Arial" pitchFamily="34" charset="0"/>
              </a:rPr>
              <a:t>(Only perform the TODOs that your instructor assigns at this time.)</a:t>
            </a:r>
            <a:endParaRPr lang="en-US"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49</a:t>
            </a:r>
          </a:p>
        </p:txBody>
      </p:sp>
    </p:spTree>
    <p:extLst>
      <p:ext uri="{BB962C8B-B14F-4D97-AF65-F5344CB8AC3E}">
        <p14:creationId xmlns:p14="http://schemas.microsoft.com/office/powerpoint/2010/main" val="687317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Arithmetic </a:t>
            </a:r>
            <a:r>
              <a:rPr lang="en-US" dirty="0" smtClean="0"/>
              <a:t>Operators: Solution</a:t>
            </a:r>
            <a:endParaRPr lang="en-US" dirty="0"/>
          </a:p>
        </p:txBody>
      </p:sp>
      <p:sp>
        <p:nvSpPr>
          <p:cNvPr id="17" name="Content Placeholder 4"/>
          <p:cNvSpPr>
            <a:spLocks noGrp="1"/>
          </p:cNvSpPr>
          <p:nvPr>
            <p:ph idx="1"/>
          </p:nvPr>
        </p:nvSpPr>
        <p:spPr>
          <a:xfrm>
            <a:off x="457200" y="1214422"/>
            <a:ext cx="8318500" cy="522938"/>
          </a:xfrm>
        </p:spPr>
        <p:txBody>
          <a:bodyPr>
            <a:normAutofit lnSpcReduction="10000"/>
          </a:bodyPr>
          <a:lstStyle/>
          <a:p>
            <a:pPr lvl="0">
              <a:defRPr/>
            </a:pPr>
            <a:r>
              <a:rPr lang="en-US" sz="1600" noProof="0" dirty="0" smtClean="0"/>
              <a:t>Your faculty will now provide you with the solution to check and update your file. Your Java arithmetic operators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57200" y="1737360"/>
            <a:ext cx="3966279" cy="369332"/>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6" name="Rectangle 5"/>
          <p:cNvSpPr/>
          <p:nvPr/>
        </p:nvSpPr>
        <p:spPr>
          <a:xfrm>
            <a:off x="1164306" y="2194560"/>
            <a:ext cx="3618363" cy="369332"/>
          </a:xfrm>
          <a:prstGeom prst="rect">
            <a:avLst/>
          </a:prstGeom>
        </p:spPr>
        <p:txBody>
          <a:bodyPr wrap="none">
            <a:spAutoFit/>
          </a:bodyPr>
          <a:lstStyle/>
          <a:p>
            <a:r>
              <a:rPr lang="en-US" dirty="0"/>
              <a:t>public static void main(String[] args){</a:t>
            </a:r>
          </a:p>
        </p:txBody>
      </p:sp>
      <p:sp>
        <p:nvSpPr>
          <p:cNvPr id="9" name="Rectangle 8"/>
          <p:cNvSpPr/>
          <p:nvPr/>
        </p:nvSpPr>
        <p:spPr>
          <a:xfrm>
            <a:off x="1920240" y="2560320"/>
            <a:ext cx="4572000" cy="646331"/>
          </a:xfrm>
          <a:prstGeom prst="rect">
            <a:avLst/>
          </a:prstGeom>
        </p:spPr>
        <p:txBody>
          <a:bodyPr>
            <a:spAutoFit/>
          </a:bodyPr>
          <a:lstStyle/>
          <a:p>
            <a:r>
              <a:rPr lang="en-US" dirty="0"/>
              <a:t>double totalChildrenFare;</a:t>
            </a:r>
          </a:p>
          <a:p>
            <a:r>
              <a:rPr lang="en-US" dirty="0" smtClean="0"/>
              <a:t>double </a:t>
            </a:r>
            <a:r>
              <a:rPr lang="en-US" dirty="0"/>
              <a:t>totalAdultsFare;</a:t>
            </a:r>
          </a:p>
        </p:txBody>
      </p:sp>
      <p:sp>
        <p:nvSpPr>
          <p:cNvPr id="10" name="Rectangle 9"/>
          <p:cNvSpPr/>
          <p:nvPr/>
        </p:nvSpPr>
        <p:spPr>
          <a:xfrm>
            <a:off x="1920240" y="3291840"/>
            <a:ext cx="7132320" cy="3291840"/>
          </a:xfrm>
          <a:prstGeom prst="rect">
            <a:avLst/>
          </a:prstGeom>
        </p:spPr>
        <p:txBody>
          <a:bodyPr>
            <a:spAutoFit/>
          </a:bodyPr>
          <a:lstStyle/>
          <a:p>
            <a:r>
              <a:rPr lang="en-US" dirty="0"/>
              <a:t>noOfChildren = 2; </a:t>
            </a:r>
          </a:p>
          <a:p>
            <a:r>
              <a:rPr lang="en-US" dirty="0" smtClean="0"/>
              <a:t>noOfAdults </a:t>
            </a:r>
            <a:r>
              <a:rPr lang="en-US" dirty="0"/>
              <a:t>= 2; </a:t>
            </a:r>
            <a:endParaRPr lang="en-US" dirty="0" smtClean="0"/>
          </a:p>
          <a:p>
            <a:r>
              <a:rPr lang="en-US" dirty="0" smtClean="0"/>
              <a:t>				</a:t>
            </a:r>
          </a:p>
          <a:p>
            <a:r>
              <a:rPr lang="en-US" dirty="0" smtClean="0"/>
              <a:t>totalChildrenFare </a:t>
            </a:r>
            <a:r>
              <a:rPr lang="en-US" dirty="0"/>
              <a:t>= noOfChildren * CHILDREN_FARE;</a:t>
            </a:r>
          </a:p>
          <a:p>
            <a:r>
              <a:rPr lang="en-US" dirty="0" smtClean="0"/>
              <a:t>totalAdultsFare </a:t>
            </a:r>
            <a:r>
              <a:rPr lang="en-US" dirty="0"/>
              <a:t>= noOfAdults * ADULTS_FARE;</a:t>
            </a:r>
          </a:p>
          <a:p>
            <a:r>
              <a:rPr lang="en-US" dirty="0"/>
              <a:t>		</a:t>
            </a:r>
          </a:p>
          <a:p>
            <a:r>
              <a:rPr lang="en-US" dirty="0" smtClean="0"/>
              <a:t>System.out.println</a:t>
            </a:r>
            <a:r>
              <a:rPr lang="en-US" dirty="0"/>
              <a:t>("Total Children Fare: " + totalChildrenFare);</a:t>
            </a:r>
          </a:p>
          <a:p>
            <a:r>
              <a:rPr lang="en-US" dirty="0" smtClean="0"/>
              <a:t>System.out.println</a:t>
            </a:r>
            <a:r>
              <a:rPr lang="en-US" dirty="0"/>
              <a:t>("Total Adults Fare: " + totalAdultsFare);</a:t>
            </a:r>
          </a:p>
          <a:p>
            <a:r>
              <a:rPr lang="en-US" dirty="0"/>
              <a:t>		</a:t>
            </a:r>
          </a:p>
          <a:p>
            <a:r>
              <a:rPr lang="en-US" dirty="0" smtClean="0"/>
              <a:t>totalFare </a:t>
            </a:r>
            <a:r>
              <a:rPr lang="en-US" dirty="0"/>
              <a:t>= totalChildrenFare + totalAdultsFare;</a:t>
            </a:r>
          </a:p>
        </p:txBody>
      </p:sp>
      <p:sp>
        <p:nvSpPr>
          <p:cNvPr id="11" name="Rectangle 10"/>
          <p:cNvSpPr/>
          <p:nvPr/>
        </p:nvSpPr>
        <p:spPr>
          <a:xfrm>
            <a:off x="1920240" y="6126480"/>
            <a:ext cx="6181272" cy="369332"/>
          </a:xfrm>
          <a:prstGeom prst="rect">
            <a:avLst/>
          </a:prstGeom>
        </p:spPr>
        <p:txBody>
          <a:bodyPr wrap="square">
            <a:spAutoFit/>
          </a:bodyPr>
          <a:lstStyle/>
          <a:p>
            <a:r>
              <a:rPr lang="en-US" dirty="0"/>
              <a:t>System.out.println</a:t>
            </a:r>
            <a:r>
              <a:rPr lang="en-US" dirty="0" smtClean="0"/>
              <a:t>(“Base Fare: </a:t>
            </a:r>
            <a:r>
              <a:rPr lang="en-US" dirty="0"/>
              <a:t>"+totalFare);</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50</a:t>
            </a:r>
          </a:p>
        </p:txBody>
      </p:sp>
    </p:spTree>
    <p:extLst>
      <p:ext uri="{BB962C8B-B14F-4D97-AF65-F5344CB8AC3E}">
        <p14:creationId xmlns:p14="http://schemas.microsoft.com/office/powerpoint/2010/main" val="116523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00788" y="2610093"/>
            <a:ext cx="2400300" cy="1937288"/>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2800" kern="1200" dirty="0" smtClean="0">
                <a:latin typeface="Arial" pitchFamily="34" charset="0"/>
                <a:cs typeface="Arial" pitchFamily="34" charset="0"/>
              </a:rPr>
              <a:t>Object- Oriented</a:t>
            </a:r>
            <a:endParaRPr lang="en-US" sz="2800" kern="1200"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Java Principles (2 of 6)</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Data is represented by objects.</a:t>
            </a:r>
          </a:p>
          <a:p>
            <a:pPr lvl="1"/>
            <a:r>
              <a:rPr lang="en-US" dirty="0" smtClean="0"/>
              <a:t>Objects map to</a:t>
            </a:r>
          </a:p>
          <a:p>
            <a:pPr lvl="2"/>
            <a:r>
              <a:rPr lang="en-US" dirty="0" smtClean="0"/>
              <a:t>Entities</a:t>
            </a:r>
          </a:p>
          <a:p>
            <a:pPr lvl="2"/>
            <a:r>
              <a:rPr lang="en-US" dirty="0" smtClean="0"/>
              <a:t>Concepts</a:t>
            </a:r>
          </a:p>
          <a:p>
            <a:pPr lvl="2"/>
            <a:r>
              <a:rPr lang="en-US" dirty="0" smtClean="0"/>
              <a:t>Programming Constructs</a:t>
            </a:r>
          </a:p>
          <a:p>
            <a:pPr lvl="1"/>
            <a:r>
              <a:rPr lang="en-US" dirty="0"/>
              <a:t>Use of Rich Standard </a:t>
            </a:r>
            <a:r>
              <a:rPr lang="en-US" dirty="0" smtClean="0"/>
              <a:t>Libraries</a:t>
            </a:r>
          </a:p>
          <a:p>
            <a:pPr lvl="2"/>
            <a:r>
              <a:rPr lang="en-US" dirty="0" smtClean="0"/>
              <a:t>Tested</a:t>
            </a:r>
          </a:p>
          <a:p>
            <a:pPr lvl="2"/>
            <a:r>
              <a:rPr lang="en-US" dirty="0" smtClean="0"/>
              <a:t>Reliable</a:t>
            </a:r>
          </a:p>
          <a:p>
            <a:pPr lvl="2"/>
            <a:r>
              <a:rPr lang="en-US" dirty="0" smtClean="0"/>
              <a:t>Reusable</a:t>
            </a:r>
          </a:p>
          <a:p>
            <a:pPr marL="727200" lvl="1" indent="-457200">
              <a:buNone/>
            </a:pPr>
            <a:endParaRPr lang="en-US" dirty="0" smtClean="0"/>
          </a:p>
          <a:p>
            <a:pPr marL="457200" indent="-457200">
              <a:buFont typeface="Arial" pitchFamily="34" charset="0"/>
              <a:buChar char="•"/>
            </a:pPr>
            <a:endParaRPr lang="en-US" dirty="0" smtClean="0"/>
          </a:p>
          <a:p>
            <a:pPr marL="727200" lvl="1" indent="-457200"/>
            <a:endParaRPr lang="en-US" dirty="0" smtClean="0"/>
          </a:p>
          <a:p>
            <a:pPr>
              <a:buFontTx/>
              <a:buChar char="-"/>
            </a:pPr>
            <a:endParaRPr lang="en-US" dirty="0"/>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Operators: Assignment</a:t>
            </a:r>
          </a:p>
        </p:txBody>
      </p:sp>
      <p:grpSp>
        <p:nvGrpSpPr>
          <p:cNvPr id="2" name="Group 9"/>
          <p:cNvGrpSpPr>
            <a:grpSpLocks/>
          </p:cNvGrpSpPr>
          <p:nvPr/>
        </p:nvGrpSpPr>
        <p:grpSpPr bwMode="auto">
          <a:xfrm>
            <a:off x="415221" y="2625669"/>
            <a:ext cx="4013904" cy="1632006"/>
            <a:chOff x="291331" y="2582616"/>
            <a:chExt cx="3221870" cy="1481307"/>
          </a:xfrm>
          <a:solidFill>
            <a:schemeClr val="accent6">
              <a:lumMod val="60000"/>
              <a:lumOff val="40000"/>
            </a:schemeClr>
          </a:solidFill>
        </p:grpSpPr>
        <p:sp>
          <p:nvSpPr>
            <p:cNvPr id="11" name="Rounded Rectangle 10"/>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5"/>
            <p:cNvSpPr/>
            <p:nvPr/>
          </p:nvSpPr>
          <p:spPr>
            <a:xfrm>
              <a:off x="335221" y="2625894"/>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b="1" dirty="0"/>
                <a:t>	</a:t>
              </a:r>
              <a:r>
                <a:rPr lang="en-US" sz="2100" b="1" dirty="0">
                  <a:latin typeface="Arial" pitchFamily="34" charset="0"/>
                  <a:cs typeface="Arial" pitchFamily="34" charset="0"/>
                </a:rPr>
                <a:t>int </a:t>
              </a:r>
              <a:r>
                <a:rPr lang="en-US" sz="2100" b="1" dirty="0" smtClean="0">
                  <a:latin typeface="Arial" pitchFamily="34" charset="0"/>
                  <a:cs typeface="Arial" pitchFamily="34" charset="0"/>
                </a:rPr>
                <a:t>day </a:t>
              </a:r>
              <a:r>
                <a:rPr lang="en-US" sz="2100" b="1" dirty="0">
                  <a:latin typeface="Arial" pitchFamily="34" charset="0"/>
                  <a:cs typeface="Arial" pitchFamily="34" charset="0"/>
                </a:rPr>
                <a:t>= </a:t>
              </a:r>
              <a:r>
                <a:rPr lang="en-US" sz="2100" b="1" dirty="0" smtClean="0">
                  <a:latin typeface="Arial" pitchFamily="34" charset="0"/>
                  <a:cs typeface="Arial" pitchFamily="34" charset="0"/>
                </a:rPr>
                <a:t>25;</a:t>
              </a:r>
            </a:p>
            <a:p>
              <a:pPr algn="l" defTabSz="933450">
                <a:lnSpc>
                  <a:spcPct val="90000"/>
                </a:lnSpc>
                <a:spcBef>
                  <a:spcPct val="0"/>
                </a:spcBef>
                <a:spcAft>
                  <a:spcPct val="35000"/>
                </a:spcAft>
                <a:defRPr/>
              </a:pPr>
              <a:r>
                <a:rPr lang="en-US" sz="2100" b="1" dirty="0" smtClean="0">
                  <a:latin typeface="Arial" pitchFamily="34" charset="0"/>
                  <a:cs typeface="Arial" pitchFamily="34" charset="0"/>
                </a:rPr>
                <a:t>	int year = 2012;</a:t>
              </a:r>
              <a:endParaRPr lang="en-US" sz="2100" b="1" dirty="0">
                <a:latin typeface="Arial" pitchFamily="34" charset="0"/>
                <a:cs typeface="Arial" pitchFamily="34" charset="0"/>
              </a:endParaRPr>
            </a:p>
          </p:txBody>
        </p:sp>
      </p:grpSp>
      <p:grpSp>
        <p:nvGrpSpPr>
          <p:cNvPr id="3" name="Group 14"/>
          <p:cNvGrpSpPr>
            <a:grpSpLocks/>
          </p:cNvGrpSpPr>
          <p:nvPr/>
        </p:nvGrpSpPr>
        <p:grpSpPr bwMode="auto">
          <a:xfrm>
            <a:off x="4993612" y="2625669"/>
            <a:ext cx="3793202" cy="1632005"/>
            <a:chOff x="4857448" y="2558118"/>
            <a:chExt cx="3044188" cy="1481306"/>
          </a:xfrm>
          <a:solidFill>
            <a:schemeClr val="accent6">
              <a:lumMod val="60000"/>
              <a:lumOff val="40000"/>
            </a:schemeClr>
          </a:solidFill>
        </p:grpSpPr>
        <p:sp>
          <p:nvSpPr>
            <p:cNvPr id="16" name="Rounded Rectangle 15"/>
            <p:cNvSpPr/>
            <p:nvPr/>
          </p:nvSpPr>
          <p:spPr>
            <a:xfrm>
              <a:off x="4857981" y="2558168"/>
              <a:ext cx="304365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5"/>
            <p:cNvSpPr/>
            <p:nvPr/>
          </p:nvSpPr>
          <p:spPr>
            <a:xfrm>
              <a:off x="4901298" y="2601395"/>
              <a:ext cx="2957021" cy="13948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100" b="1" dirty="0" smtClean="0">
                  <a:solidFill>
                    <a:schemeClr val="accent2"/>
                  </a:solidFill>
                  <a:latin typeface="Arial" pitchFamily="34" charset="0"/>
                  <a:cs typeface="Arial" pitchFamily="34" charset="0"/>
                </a:rPr>
                <a:t>Date </a:t>
              </a:r>
              <a:r>
                <a:rPr lang="en-US" sz="2100" b="1" dirty="0">
                  <a:solidFill>
                    <a:schemeClr val="accent2"/>
                  </a:solidFill>
                  <a:latin typeface="Arial" pitchFamily="34" charset="0"/>
                  <a:cs typeface="Arial" pitchFamily="34" charset="0"/>
                </a:rPr>
                <a:t>today = new Date();</a:t>
              </a:r>
            </a:p>
          </p:txBody>
        </p:sp>
      </p:grpSp>
      <p:sp>
        <p:nvSpPr>
          <p:cNvPr id="13" name="TextBox 12"/>
          <p:cNvSpPr txBox="1"/>
          <p:nvPr/>
        </p:nvSpPr>
        <p:spPr>
          <a:xfrm>
            <a:off x="457200" y="5303520"/>
            <a:ext cx="8327126" cy="4572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noProof="0" dirty="0" smtClean="0">
                <a:latin typeface="Arial" pitchFamily="34" charset="0"/>
                <a:ea typeface="+mj-ea"/>
                <a:cs typeface="Arial" pitchFamily="34" charset="0"/>
              </a:rPr>
              <a:t>Assignment operator (=) assigns values to variables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Relational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57691916"/>
              </p:ext>
            </p:extLst>
          </p:nvPr>
        </p:nvGraphicFramePr>
        <p:xfrm>
          <a:off x="1205109" y="1420366"/>
          <a:ext cx="6400800" cy="3723005"/>
        </p:xfrm>
        <a:graphic>
          <a:graphicData uri="http://schemas.openxmlformats.org/drawingml/2006/table">
            <a:tbl>
              <a:tblPr firstRow="1" bandRow="1">
                <a:tableStyleId>{16D9F66E-5EB9-4882-86FB-DCBF35E3C3E4}</a:tableStyleId>
              </a:tblPr>
              <a:tblGrid>
                <a:gridCol w="4052691"/>
                <a:gridCol w="2348109"/>
              </a:tblGrid>
              <a:tr h="581707">
                <a:tc>
                  <a:txBody>
                    <a:bodyPr/>
                    <a:lstStyle/>
                    <a:p>
                      <a:r>
                        <a:rPr lang="en-US" sz="2800" b="0" dirty="0" smtClean="0">
                          <a:solidFill>
                            <a:schemeClr val="accent2"/>
                          </a:solidFill>
                          <a:latin typeface="Arial" pitchFamily="34" charset="0"/>
                          <a:cs typeface="Arial" pitchFamily="34" charset="0"/>
                        </a:rPr>
                        <a:t>Equal</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r>
              <a:tr h="581707">
                <a:tc>
                  <a:txBody>
                    <a:bodyPr/>
                    <a:lstStyle/>
                    <a:p>
                      <a:r>
                        <a:rPr lang="en-US" sz="2800" b="0" dirty="0" smtClean="0">
                          <a:solidFill>
                            <a:schemeClr val="accent2"/>
                          </a:solidFill>
                          <a:latin typeface="Arial" pitchFamily="34" charset="0"/>
                          <a:cs typeface="Arial" pitchFamily="34" charset="0"/>
                        </a:rPr>
                        <a:t>Not equal</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r>
              <a:tr h="581707">
                <a:tc>
                  <a:txBody>
                    <a:bodyPr/>
                    <a:lstStyle/>
                    <a:p>
                      <a:r>
                        <a:rPr lang="en-US" sz="2800" b="0" dirty="0" smtClean="0">
                          <a:solidFill>
                            <a:schemeClr val="accent2"/>
                          </a:solidFill>
                          <a:latin typeface="Arial" pitchFamily="34" charset="0"/>
                          <a:cs typeface="Arial" pitchFamily="34" charset="0"/>
                        </a:rPr>
                        <a:t>Less than</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c>
                  <a:txBody>
                    <a:bodyPr/>
                    <a:lstStyle/>
                    <a:p>
                      <a:pPr algn="ctr"/>
                      <a:r>
                        <a:rPr lang="en-US" sz="2800" b="0" dirty="0" smtClean="0">
                          <a:solidFill>
                            <a:schemeClr val="accent2"/>
                          </a:solidFill>
                          <a:latin typeface="Arial" pitchFamily="34" charset="0"/>
                          <a:cs typeface="Arial" pitchFamily="34" charset="0"/>
                        </a:rPr>
                        <a:t>&lt;</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r>
              <a:tr h="814470">
                <a:tc>
                  <a:txBody>
                    <a:bodyPr/>
                    <a:lstStyle/>
                    <a:p>
                      <a:r>
                        <a:rPr lang="en-US" sz="2800" b="0" dirty="0" smtClean="0">
                          <a:solidFill>
                            <a:schemeClr val="accent2"/>
                          </a:solidFill>
                          <a:latin typeface="Arial" pitchFamily="34" charset="0"/>
                          <a:cs typeface="Arial" pitchFamily="34" charset="0"/>
                        </a:rPr>
                        <a:t>Less than or equal to</a:t>
                      </a:r>
                      <a:endParaRPr lang="en-US" sz="2800" b="0" dirty="0">
                        <a:solidFill>
                          <a:schemeClr val="accent2"/>
                        </a:solidFill>
                        <a:latin typeface="Arial" pitchFamily="34" charset="0"/>
                        <a:cs typeface="Arial" pitchFamily="34" charset="0"/>
                      </a:endParaRPr>
                    </a:p>
                  </a:txBody>
                  <a:tcPr anchor="ctr">
                    <a:solidFill>
                      <a:schemeClr val="accent6">
                        <a:lumMod val="40000"/>
                        <a:lumOff val="60000"/>
                      </a:schemeClr>
                    </a:solidFill>
                  </a:tcPr>
                </a:tc>
                <a:tc>
                  <a:txBody>
                    <a:bodyPr/>
                    <a:lstStyle/>
                    <a:p>
                      <a:pPr algn="ctr"/>
                      <a:r>
                        <a:rPr lang="en-US" sz="2800" b="0" dirty="0" smtClean="0">
                          <a:solidFill>
                            <a:schemeClr val="accent2"/>
                          </a:solidFill>
                          <a:latin typeface="Arial" pitchFamily="34" charset="0"/>
                          <a:cs typeface="Arial" pitchFamily="34" charset="0"/>
                        </a:rPr>
                        <a:t>&lt;=</a:t>
                      </a:r>
                      <a:endParaRPr lang="en-US" sz="2800" b="0" dirty="0">
                        <a:solidFill>
                          <a:schemeClr val="accent2"/>
                        </a:solidFill>
                        <a:latin typeface="Arial" pitchFamily="34" charset="0"/>
                        <a:cs typeface="Arial" pitchFamily="34" charset="0"/>
                      </a:endParaRPr>
                    </a:p>
                  </a:txBody>
                  <a:tcPr anchor="ctr">
                    <a:solidFill>
                      <a:schemeClr val="accent6">
                        <a:lumMod val="40000"/>
                        <a:lumOff val="60000"/>
                      </a:schemeClr>
                    </a:solidFill>
                  </a:tcPr>
                </a:tc>
              </a:tr>
              <a:tr h="581707">
                <a:tc>
                  <a:txBody>
                    <a:bodyPr/>
                    <a:lstStyle/>
                    <a:p>
                      <a:r>
                        <a:rPr lang="en-US" sz="2800" b="0" dirty="0" smtClean="0">
                          <a:solidFill>
                            <a:schemeClr val="accent2"/>
                          </a:solidFill>
                          <a:latin typeface="Arial" pitchFamily="34" charset="0"/>
                          <a:cs typeface="Arial" pitchFamily="34" charset="0"/>
                        </a:rPr>
                        <a:t>Greater than</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c>
                  <a:txBody>
                    <a:bodyPr/>
                    <a:lstStyle/>
                    <a:p>
                      <a:pPr algn="ctr"/>
                      <a:r>
                        <a:rPr lang="en-US" sz="2800" b="0" dirty="0" smtClean="0">
                          <a:solidFill>
                            <a:schemeClr val="accent2"/>
                          </a:solidFill>
                          <a:latin typeface="Arial" pitchFamily="34" charset="0"/>
                          <a:cs typeface="Arial" pitchFamily="34" charset="0"/>
                        </a:rPr>
                        <a:t>&gt;</a:t>
                      </a:r>
                      <a:endParaRPr lang="en-US" sz="2800" b="0" dirty="0">
                        <a:solidFill>
                          <a:schemeClr val="accent2"/>
                        </a:solidFill>
                        <a:latin typeface="Arial" pitchFamily="34" charset="0"/>
                        <a:cs typeface="Arial" pitchFamily="34" charset="0"/>
                      </a:endParaRPr>
                    </a:p>
                  </a:txBody>
                  <a:tcPr>
                    <a:solidFill>
                      <a:schemeClr val="accent6">
                        <a:lumMod val="40000"/>
                        <a:lumOff val="60000"/>
                      </a:schemeClr>
                    </a:solidFill>
                  </a:tcPr>
                </a:tc>
              </a:tr>
              <a:tr h="581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accent2"/>
                          </a:solidFill>
                          <a:latin typeface="Arial" pitchFamily="34" charset="0"/>
                          <a:cs typeface="Arial" pitchFamily="34" charset="0"/>
                        </a:rPr>
                        <a:t>Greater</a:t>
                      </a:r>
                      <a:r>
                        <a:rPr lang="en-US" sz="2800" b="0" baseline="0" dirty="0" smtClean="0">
                          <a:solidFill>
                            <a:schemeClr val="accent2"/>
                          </a:solidFill>
                          <a:latin typeface="Arial" pitchFamily="34" charset="0"/>
                          <a:cs typeface="Arial" pitchFamily="34" charset="0"/>
                        </a:rPr>
                        <a:t> than or equal to</a:t>
                      </a:r>
                      <a:endParaRPr lang="en-US" sz="2800" b="0" dirty="0" smtClean="0">
                        <a:solidFill>
                          <a:schemeClr val="accent2"/>
                        </a:solidFill>
                        <a:latin typeface="Arial" pitchFamily="34" charset="0"/>
                        <a:cs typeface="Arial" pitchFamily="34" charset="0"/>
                      </a:endParaRPr>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accent2"/>
                          </a:solidFill>
                          <a:latin typeface="Arial" pitchFamily="34" charset="0"/>
                          <a:cs typeface="Arial" pitchFamily="34" charset="0"/>
                        </a:rPr>
                        <a:t>&gt;=</a:t>
                      </a:r>
                    </a:p>
                  </a:txBody>
                  <a:tcPr>
                    <a:solidFill>
                      <a:schemeClr val="accent6">
                        <a:lumMod val="40000"/>
                        <a:lumOff val="60000"/>
                      </a:schemeClr>
                    </a:solidFill>
                  </a:tcPr>
                </a:tc>
              </a:tr>
            </a:tbl>
          </a:graphicData>
        </a:graphic>
      </p:graphicFrame>
      <p:sp>
        <p:nvSpPr>
          <p:cNvPr id="7" name="Rounded Rectangle 5"/>
          <p:cNvSpPr/>
          <p:nvPr/>
        </p:nvSpPr>
        <p:spPr bwMode="auto">
          <a:xfrm>
            <a:off x="1205108" y="5372645"/>
            <a:ext cx="6400800" cy="1007790"/>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marL="342900" indent="-342900" defTabSz="933450">
              <a:lnSpc>
                <a:spcPct val="90000"/>
              </a:lnSpc>
              <a:spcBef>
                <a:spcPct val="0"/>
              </a:spcBef>
              <a:buFont typeface="Arial" pitchFamily="34" charset="0"/>
              <a:buChar char="•"/>
              <a:defRPr/>
            </a:pPr>
            <a:r>
              <a:rPr lang="en-US" sz="2400" dirty="0" smtClean="0">
                <a:latin typeface="Arial" pitchFamily="34" charset="0"/>
                <a:cs typeface="Arial" pitchFamily="34" charset="0"/>
              </a:rPr>
              <a:t>Comparison</a:t>
            </a:r>
          </a:p>
          <a:p>
            <a:pPr marL="342900" indent="-342900" defTabSz="933450">
              <a:lnSpc>
                <a:spcPct val="90000"/>
              </a:lnSpc>
              <a:spcBef>
                <a:spcPct val="0"/>
              </a:spcBef>
              <a:buFont typeface="Arial" pitchFamily="34" charset="0"/>
              <a:buChar char="•"/>
              <a:defRPr/>
            </a:pPr>
            <a:r>
              <a:rPr lang="en-US" sz="2400" dirty="0" smtClean="0">
                <a:latin typeface="Arial" pitchFamily="34" charset="0"/>
                <a:cs typeface="Arial" pitchFamily="34" charset="0"/>
              </a:rPr>
              <a:t>True or False</a:t>
            </a:r>
            <a:endParaRPr lang="en-US" sz="2400" dirty="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52</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Logical - Overview</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9610456"/>
              </p:ext>
            </p:extLst>
          </p:nvPr>
        </p:nvGraphicFramePr>
        <p:xfrm>
          <a:off x="1287221" y="1349527"/>
          <a:ext cx="6400800" cy="4693040"/>
        </p:xfrm>
        <a:graphic>
          <a:graphicData uri="http://schemas.openxmlformats.org/drawingml/2006/table">
            <a:tbl>
              <a:tblPr firstRow="1" bandRow="1">
                <a:tableStyleId>{16D9F66E-5EB9-4882-86FB-DCBF35E3C3E4}</a:tableStyleId>
              </a:tblPr>
              <a:tblGrid>
                <a:gridCol w="3200400"/>
                <a:gridCol w="3200400"/>
              </a:tblGrid>
              <a:tr h="1188720">
                <a:tc>
                  <a:txBody>
                    <a:bodyPr/>
                    <a:lstStyle/>
                    <a:p>
                      <a:r>
                        <a:rPr lang="en-US" sz="2800" b="0" dirty="0" smtClean="0">
                          <a:solidFill>
                            <a:schemeClr val="accent2"/>
                          </a:solidFill>
                          <a:latin typeface="Arial" pitchFamily="34" charset="0"/>
                          <a:cs typeface="Arial" pitchFamily="34" charset="0"/>
                        </a:rPr>
                        <a:t>Conditional</a:t>
                      </a:r>
                      <a:endParaRPr lang="en-US" sz="2800" b="0" baseline="0" dirty="0" smtClean="0">
                        <a:solidFill>
                          <a:schemeClr val="accent2"/>
                        </a:solidFill>
                        <a:latin typeface="Arial" pitchFamily="34" charset="0"/>
                        <a:cs typeface="Arial" pitchFamily="34" charset="0"/>
                      </a:endParaRPr>
                    </a:p>
                    <a:p>
                      <a:r>
                        <a:rPr lang="en-US" sz="2800" b="0" baseline="0" dirty="0" smtClean="0">
                          <a:solidFill>
                            <a:schemeClr val="accent2"/>
                          </a:solidFill>
                          <a:latin typeface="Arial" pitchFamily="34" charset="0"/>
                          <a:cs typeface="Arial" pitchFamily="34" charset="0"/>
                        </a:rPr>
                        <a:t>AND</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&amp;&amp;</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AND</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&amp;</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Conditional 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Exclusive OR (XOR)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Not</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bl>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53</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Logical - And</a:t>
            </a:r>
            <a:endParaRPr lang="en-US" dirty="0"/>
          </a:p>
        </p:txBody>
      </p:sp>
      <p:graphicFrame>
        <p:nvGraphicFramePr>
          <p:cNvPr id="6" name="Content Placeholder 5"/>
          <p:cNvGraphicFramePr>
            <a:graphicFrameLocks noGrp="1"/>
          </p:cNvGraphicFramePr>
          <p:nvPr>
            <p:ph idx="1"/>
          </p:nvPr>
        </p:nvGraphicFramePr>
        <p:xfrm>
          <a:off x="1269291" y="1851550"/>
          <a:ext cx="6400800" cy="1279720"/>
        </p:xfrm>
        <a:graphic>
          <a:graphicData uri="http://schemas.openxmlformats.org/drawingml/2006/table">
            <a:tbl>
              <a:tblPr firstRow="1" bandRow="1">
                <a:tableStyleId>{16D9F66E-5EB9-4882-86FB-DCBF35E3C3E4}</a:tableStyleId>
              </a:tblPr>
              <a:tblGrid>
                <a:gridCol w="3200400"/>
                <a:gridCol w="3200400"/>
              </a:tblGrid>
              <a:tr h="639860">
                <a:tc>
                  <a:txBody>
                    <a:bodyPr/>
                    <a:lstStyle/>
                    <a:p>
                      <a:r>
                        <a:rPr lang="en-US" sz="2800" b="0" dirty="0" smtClean="0">
                          <a:solidFill>
                            <a:schemeClr val="accent2"/>
                          </a:solidFill>
                          <a:latin typeface="Arial" pitchFamily="34" charset="0"/>
                          <a:cs typeface="Arial" pitchFamily="34" charset="0"/>
                        </a:rPr>
                        <a:t>Conditional</a:t>
                      </a:r>
                      <a:r>
                        <a:rPr lang="en-US" sz="2800" b="0" baseline="0" dirty="0" smtClean="0">
                          <a:solidFill>
                            <a:schemeClr val="accent2"/>
                          </a:solidFill>
                          <a:latin typeface="Arial" pitchFamily="34" charset="0"/>
                          <a:cs typeface="Arial" pitchFamily="34" charset="0"/>
                        </a:rPr>
                        <a:t> and</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&amp;&amp;</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And</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&amp;</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bl>
          </a:graphicData>
        </a:graphic>
      </p:graphicFrame>
      <p:sp>
        <p:nvSpPr>
          <p:cNvPr id="8" name="Rounded Rectangle 5"/>
          <p:cNvSpPr/>
          <p:nvPr/>
        </p:nvSpPr>
        <p:spPr bwMode="auto">
          <a:xfrm>
            <a:off x="2466788" y="4240077"/>
            <a:ext cx="4010212" cy="1302700"/>
          </a:xfrm>
          <a:prstGeom prst="roundRect">
            <a:avLst/>
          </a:prstGeom>
          <a:solidFill>
            <a:schemeClr val="accent6">
              <a:lumMod val="20000"/>
              <a:lumOff val="80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a:lnSpc>
                <a:spcPct val="90000"/>
              </a:lnSpc>
            </a:pPr>
            <a:r>
              <a:rPr lang="en-US" sz="2400" b="1" i="1" dirty="0" smtClean="0">
                <a:latin typeface="Arial" pitchFamily="34" charset="0"/>
                <a:cs typeface="Arial" pitchFamily="34" charset="0"/>
              </a:rPr>
              <a:t>day &gt;0  &amp;&amp; day &lt; 32</a:t>
            </a:r>
            <a:endParaRPr lang="en-US" sz="2400" b="1" dirty="0" smtClean="0">
              <a:latin typeface="Arial" pitchFamily="34" charset="0"/>
              <a:cs typeface="Arial" pitchFamily="34" charset="0"/>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Logical - Conditional 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3901022"/>
              </p:ext>
            </p:extLst>
          </p:nvPr>
        </p:nvGraphicFramePr>
        <p:xfrm>
          <a:off x="1554425" y="1636398"/>
          <a:ext cx="6400800" cy="2224600"/>
        </p:xfrm>
        <a:graphic>
          <a:graphicData uri="http://schemas.openxmlformats.org/drawingml/2006/table">
            <a:tbl>
              <a:tblPr firstRow="1" bandRow="1">
                <a:tableStyleId>{16D9F66E-5EB9-4882-86FB-DCBF35E3C3E4}</a:tableStyleId>
              </a:tblPr>
              <a:tblGrid>
                <a:gridCol w="3200400"/>
                <a:gridCol w="3200400"/>
              </a:tblGrid>
              <a:tr h="639860">
                <a:tc>
                  <a:txBody>
                    <a:bodyPr/>
                    <a:lstStyle/>
                    <a:p>
                      <a:r>
                        <a:rPr lang="en-US" sz="2800" b="0" dirty="0" smtClean="0">
                          <a:solidFill>
                            <a:schemeClr val="accent2"/>
                          </a:solidFill>
                          <a:latin typeface="Arial" pitchFamily="34" charset="0"/>
                          <a:cs typeface="Arial" pitchFamily="34" charset="0"/>
                        </a:rPr>
                        <a:t>Conditional 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Exclusive or (XOR)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bl>
          </a:graphicData>
        </a:graphic>
      </p:graphicFrame>
      <p:grpSp>
        <p:nvGrpSpPr>
          <p:cNvPr id="3" name="Group 9"/>
          <p:cNvGrpSpPr>
            <a:grpSpLocks/>
          </p:cNvGrpSpPr>
          <p:nvPr/>
        </p:nvGrpSpPr>
        <p:grpSpPr bwMode="auto">
          <a:xfrm>
            <a:off x="1689806" y="4506720"/>
            <a:ext cx="6130037" cy="1632006"/>
            <a:chOff x="291331" y="2582616"/>
            <a:chExt cx="3221870" cy="1481307"/>
          </a:xfrm>
          <a:solidFill>
            <a:schemeClr val="accent6">
              <a:lumMod val="20000"/>
              <a:lumOff val="80000"/>
            </a:schemeClr>
          </a:solidFill>
        </p:grpSpPr>
        <p:sp>
          <p:nvSpPr>
            <p:cNvPr id="8" name="Rounded Rectangle 7"/>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5"/>
            <p:cNvSpPr/>
            <p:nvPr/>
          </p:nvSpPr>
          <p:spPr>
            <a:xfrm>
              <a:off x="335221" y="2625894"/>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b="1" dirty="0"/>
                <a:t>	</a:t>
              </a:r>
              <a:endParaRPr lang="en-US" sz="2100" b="1" dirty="0" smtClean="0"/>
            </a:p>
            <a:p>
              <a:pPr algn="l" defTabSz="933450">
                <a:lnSpc>
                  <a:spcPct val="90000"/>
                </a:lnSpc>
                <a:spcBef>
                  <a:spcPct val="0"/>
                </a:spcBef>
                <a:spcAft>
                  <a:spcPct val="35000"/>
                </a:spcAft>
                <a:defRPr/>
              </a:pPr>
              <a:r>
                <a:rPr lang="en-US" sz="2100" b="1" dirty="0" smtClean="0"/>
                <a:t>	</a:t>
              </a:r>
              <a:endParaRPr lang="en-US" sz="2100" b="1" dirty="0"/>
            </a:p>
          </p:txBody>
        </p:sp>
      </p:grpSp>
      <p:sp>
        <p:nvSpPr>
          <p:cNvPr id="10" name="Rectangle 9"/>
          <p:cNvSpPr/>
          <p:nvPr/>
        </p:nvSpPr>
        <p:spPr>
          <a:xfrm>
            <a:off x="1645920" y="5029200"/>
            <a:ext cx="6143092" cy="424732"/>
          </a:xfrm>
          <a:prstGeom prst="rect">
            <a:avLst/>
          </a:prstGeom>
        </p:spPr>
        <p:txBody>
          <a:bodyPr wrap="none">
            <a:spAutoFit/>
          </a:bodyPr>
          <a:lstStyle/>
          <a:p>
            <a:pPr>
              <a:lnSpc>
                <a:spcPct val="90000"/>
              </a:lnSpc>
            </a:pPr>
            <a:r>
              <a:rPr lang="en-US" sz="2400" b="1" i="1" dirty="0" smtClean="0">
                <a:latin typeface="Arial" pitchFamily="34" charset="0"/>
                <a:cs typeface="Arial" pitchFamily="34" charset="0"/>
              </a:rPr>
              <a:t>SatDanceTicket &gt; 0  ||  SunJazzTicket &gt; 0</a:t>
            </a:r>
            <a:endParaRPr lang="en-US" sz="2400" b="1" dirty="0" smtClean="0">
              <a:latin typeface="Arial" pitchFamily="34" charset="0"/>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Logical - Exclusive Or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8535438"/>
              </p:ext>
            </p:extLst>
          </p:nvPr>
        </p:nvGraphicFramePr>
        <p:xfrm>
          <a:off x="1554425" y="1636398"/>
          <a:ext cx="6400800" cy="2224600"/>
        </p:xfrm>
        <a:graphic>
          <a:graphicData uri="http://schemas.openxmlformats.org/drawingml/2006/table">
            <a:tbl>
              <a:tblPr firstRow="1" bandRow="1">
                <a:tableStyleId>{16D9F66E-5EB9-4882-86FB-DCBF35E3C3E4}</a:tableStyleId>
              </a:tblPr>
              <a:tblGrid>
                <a:gridCol w="3200400"/>
                <a:gridCol w="3200400"/>
              </a:tblGrid>
              <a:tr h="639860">
                <a:tc>
                  <a:txBody>
                    <a:bodyPr/>
                    <a:lstStyle/>
                    <a:p>
                      <a:r>
                        <a:rPr lang="en-US" sz="2800" b="0" dirty="0" smtClean="0">
                          <a:solidFill>
                            <a:schemeClr val="accent2"/>
                          </a:solidFill>
                          <a:latin typeface="Arial" pitchFamily="34" charset="0"/>
                          <a:cs typeface="Arial" pitchFamily="34" charset="0"/>
                        </a:rPr>
                        <a:t>Conditional 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r h="639860">
                <a:tc>
                  <a:txBody>
                    <a:bodyPr/>
                    <a:lstStyle/>
                    <a:p>
                      <a:r>
                        <a:rPr lang="en-US" sz="2800" b="0" dirty="0" smtClean="0">
                          <a:solidFill>
                            <a:schemeClr val="accent2"/>
                          </a:solidFill>
                          <a:latin typeface="Arial" pitchFamily="34" charset="0"/>
                          <a:cs typeface="Arial" pitchFamily="34" charset="0"/>
                        </a:rPr>
                        <a:t>Exclusive or (XOR)</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bl>
          </a:graphicData>
        </a:graphic>
      </p:graphicFrame>
      <p:grpSp>
        <p:nvGrpSpPr>
          <p:cNvPr id="3" name="Group 9"/>
          <p:cNvGrpSpPr>
            <a:grpSpLocks/>
          </p:cNvGrpSpPr>
          <p:nvPr/>
        </p:nvGrpSpPr>
        <p:grpSpPr bwMode="auto">
          <a:xfrm>
            <a:off x="1659326" y="4506720"/>
            <a:ext cx="6372154" cy="1632006"/>
            <a:chOff x="291331" y="2582616"/>
            <a:chExt cx="3221870" cy="1481307"/>
          </a:xfrm>
          <a:solidFill>
            <a:schemeClr val="accent6">
              <a:lumMod val="20000"/>
              <a:lumOff val="80000"/>
            </a:schemeClr>
          </a:solidFill>
        </p:grpSpPr>
        <p:sp>
          <p:nvSpPr>
            <p:cNvPr id="8" name="Rounded Rectangle 7"/>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5"/>
            <p:cNvSpPr/>
            <p:nvPr/>
          </p:nvSpPr>
          <p:spPr>
            <a:xfrm>
              <a:off x="335221" y="2625894"/>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b="1" dirty="0"/>
                <a:t>	</a:t>
              </a:r>
              <a:endParaRPr lang="en-US" sz="2100" b="1" dirty="0" smtClean="0"/>
            </a:p>
            <a:p>
              <a:pPr algn="l" defTabSz="933450">
                <a:lnSpc>
                  <a:spcPct val="90000"/>
                </a:lnSpc>
                <a:spcBef>
                  <a:spcPct val="0"/>
                </a:spcBef>
                <a:spcAft>
                  <a:spcPct val="35000"/>
                </a:spcAft>
                <a:defRPr/>
              </a:pPr>
              <a:r>
                <a:rPr lang="en-US" sz="2100" b="1" dirty="0" smtClean="0"/>
                <a:t>	</a:t>
              </a:r>
              <a:endParaRPr lang="en-US" sz="2100" b="1" dirty="0"/>
            </a:p>
          </p:txBody>
        </p:sp>
      </p:grpSp>
      <p:sp>
        <p:nvSpPr>
          <p:cNvPr id="13" name="Rectangle 12"/>
          <p:cNvSpPr/>
          <p:nvPr/>
        </p:nvSpPr>
        <p:spPr>
          <a:xfrm>
            <a:off x="1645920" y="5029200"/>
            <a:ext cx="6489341" cy="424732"/>
          </a:xfrm>
          <a:prstGeom prst="rect">
            <a:avLst/>
          </a:prstGeom>
        </p:spPr>
        <p:txBody>
          <a:bodyPr wrap="none">
            <a:spAutoFit/>
          </a:bodyPr>
          <a:lstStyle/>
          <a:p>
            <a:pPr>
              <a:lnSpc>
                <a:spcPct val="90000"/>
              </a:lnSpc>
            </a:pPr>
            <a:r>
              <a:rPr lang="en-US" sz="2400" b="1" i="1" dirty="0" smtClean="0">
                <a:latin typeface="Arial" pitchFamily="34" charset="0"/>
                <a:cs typeface="Arial" pitchFamily="34" charset="0"/>
              </a:rPr>
              <a:t>SunConcertTicket &gt; 0  ^  SunJazzTicket &gt; 0</a:t>
            </a:r>
            <a:endParaRPr lang="en-US" sz="2400" b="1" dirty="0" smtClean="0">
              <a:latin typeface="Arial" pitchFamily="34" charset="0"/>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Logical - Not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1754180"/>
              </p:ext>
            </p:extLst>
          </p:nvPr>
        </p:nvGraphicFramePr>
        <p:xfrm>
          <a:off x="1323080" y="2089115"/>
          <a:ext cx="6400800" cy="639860"/>
        </p:xfrm>
        <a:graphic>
          <a:graphicData uri="http://schemas.openxmlformats.org/drawingml/2006/table">
            <a:tbl>
              <a:tblPr firstRow="1" bandRow="1">
                <a:tableStyleId>{16D9F66E-5EB9-4882-86FB-DCBF35E3C3E4}</a:tableStyleId>
              </a:tblPr>
              <a:tblGrid>
                <a:gridCol w="3200400"/>
                <a:gridCol w="3200400"/>
              </a:tblGrid>
              <a:tr h="639860">
                <a:tc>
                  <a:txBody>
                    <a:bodyPr/>
                    <a:lstStyle/>
                    <a:p>
                      <a:r>
                        <a:rPr lang="en-US" sz="2800" b="0" dirty="0" smtClean="0">
                          <a:solidFill>
                            <a:schemeClr val="accent2"/>
                          </a:solidFill>
                          <a:latin typeface="Arial" pitchFamily="34" charset="0"/>
                          <a:cs typeface="Arial" pitchFamily="34" charset="0"/>
                        </a:rPr>
                        <a:t>Not</a:t>
                      </a:r>
                      <a:endParaRPr lang="en-US" sz="2800" b="0"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800" b="0" dirty="0" smtClean="0">
                          <a:solidFill>
                            <a:schemeClr val="accent2"/>
                          </a:solidFill>
                          <a:latin typeface="Arial" pitchFamily="34" charset="0"/>
                          <a:cs typeface="Arial" pitchFamily="34" charset="0"/>
                        </a:rPr>
                        <a:t>!</a:t>
                      </a:r>
                      <a:endParaRPr lang="en-US" sz="2800" b="0" dirty="0">
                        <a:solidFill>
                          <a:schemeClr val="accent2"/>
                        </a:solidFill>
                        <a:latin typeface="Arial" pitchFamily="34" charset="0"/>
                        <a:cs typeface="Arial" pitchFamily="34" charset="0"/>
                      </a:endParaRPr>
                    </a:p>
                  </a:txBody>
                  <a:tcPr anchor="ctr">
                    <a:solidFill>
                      <a:schemeClr val="accent6">
                        <a:lumMod val="20000"/>
                        <a:lumOff val="80000"/>
                      </a:schemeClr>
                    </a:solidFill>
                  </a:tcPr>
                </a:tc>
              </a:tr>
            </a:tbl>
          </a:graphicData>
        </a:graphic>
      </p:graphicFrame>
      <p:grpSp>
        <p:nvGrpSpPr>
          <p:cNvPr id="3" name="Group 9"/>
          <p:cNvGrpSpPr>
            <a:grpSpLocks/>
          </p:cNvGrpSpPr>
          <p:nvPr/>
        </p:nvGrpSpPr>
        <p:grpSpPr bwMode="auto">
          <a:xfrm>
            <a:off x="2092392" y="3411004"/>
            <a:ext cx="4862174" cy="1632006"/>
            <a:chOff x="291331" y="2582616"/>
            <a:chExt cx="3221870" cy="1481307"/>
          </a:xfrm>
          <a:solidFill>
            <a:schemeClr val="accent6">
              <a:lumMod val="20000"/>
              <a:lumOff val="80000"/>
            </a:schemeClr>
          </a:solidFill>
        </p:grpSpPr>
        <p:sp>
          <p:nvSpPr>
            <p:cNvPr id="5" name="Rounded Rectangle 4"/>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ounded Rectangle 5"/>
            <p:cNvSpPr/>
            <p:nvPr/>
          </p:nvSpPr>
          <p:spPr>
            <a:xfrm>
              <a:off x="335221" y="2625894"/>
              <a:ext cx="3134656"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b="1" dirty="0"/>
                <a:t>	</a:t>
              </a:r>
              <a:endParaRPr lang="en-US" sz="2100" b="1" dirty="0" smtClean="0"/>
            </a:p>
            <a:p>
              <a:pPr algn="l" defTabSz="933450">
                <a:lnSpc>
                  <a:spcPct val="90000"/>
                </a:lnSpc>
                <a:spcBef>
                  <a:spcPct val="0"/>
                </a:spcBef>
                <a:spcAft>
                  <a:spcPct val="35000"/>
                </a:spcAft>
                <a:defRPr/>
              </a:pPr>
              <a:r>
                <a:rPr lang="en-US" sz="2100" b="1" dirty="0" smtClean="0"/>
                <a:t>	</a:t>
              </a:r>
              <a:endParaRPr lang="en-US" sz="2100" b="1" dirty="0"/>
            </a:p>
          </p:txBody>
        </p:sp>
      </p:grpSp>
      <p:sp>
        <p:nvSpPr>
          <p:cNvPr id="10" name="Rectangle 9"/>
          <p:cNvSpPr/>
          <p:nvPr/>
        </p:nvSpPr>
        <p:spPr>
          <a:xfrm>
            <a:off x="2864710" y="4064692"/>
            <a:ext cx="3382657" cy="424732"/>
          </a:xfrm>
          <a:prstGeom prst="rect">
            <a:avLst/>
          </a:prstGeom>
        </p:spPr>
        <p:txBody>
          <a:bodyPr wrap="none">
            <a:spAutoFit/>
          </a:bodyPr>
          <a:lstStyle/>
          <a:p>
            <a:pPr>
              <a:lnSpc>
                <a:spcPct val="90000"/>
              </a:lnSpc>
            </a:pPr>
            <a:r>
              <a:rPr lang="en-US" sz="2400" b="1" i="1" dirty="0" smtClean="0">
                <a:latin typeface="Arial" pitchFamily="34" charset="0"/>
                <a:cs typeface="Arial" pitchFamily="34" charset="0"/>
              </a:rPr>
              <a:t>!(day &gt; 0 &amp;&amp; day &lt; 16)</a:t>
            </a:r>
            <a:endParaRPr lang="en-US" sz="2400" b="1" dirty="0" smtClean="0">
              <a:latin typeface="Arial" pitchFamily="34" charset="0"/>
              <a:cs typeface="Arial" pitchFamily="34" charset="0"/>
            </a:endParaRPr>
          </a:p>
        </p:txBody>
      </p:sp>
      <p:sp>
        <p:nvSpPr>
          <p:cNvPr id="12" name="Rounded Rectangle 5"/>
          <p:cNvSpPr/>
          <p:nvPr/>
        </p:nvSpPr>
        <p:spPr bwMode="auto">
          <a:xfrm>
            <a:off x="1362768" y="5435946"/>
            <a:ext cx="6400800" cy="822960"/>
          </a:xfrm>
          <a:prstGeom prst="rect">
            <a:avLst/>
          </a:prstGeom>
          <a:solidFill>
            <a:schemeClr val="accent6">
              <a:lumMod val="20000"/>
              <a:lumOff val="80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defRPr/>
            </a:pPr>
            <a:r>
              <a:rPr lang="en-US" sz="2000" b="1" dirty="0" smtClean="0">
                <a:latin typeface="Arial" pitchFamily="34" charset="0"/>
                <a:cs typeface="Arial" pitchFamily="34" charset="0"/>
              </a:rPr>
              <a:t>While the above statement will work, a Best Practice is to program in the </a:t>
            </a:r>
            <a:r>
              <a:rPr lang="en-US" sz="2000" b="1" u="sng" dirty="0" smtClean="0">
                <a:latin typeface="Arial" pitchFamily="34" charset="0"/>
                <a:cs typeface="Arial" pitchFamily="34" charset="0"/>
              </a:rPr>
              <a:t>positive</a:t>
            </a:r>
            <a:r>
              <a:rPr lang="en-US" sz="2000" b="1" dirty="0" smtClean="0">
                <a:latin typeface="Arial" pitchFamily="34" charset="0"/>
                <a:cs typeface="Arial" pitchFamily="34" charset="0"/>
              </a:rPr>
              <a:t> case whenever possible</a:t>
            </a:r>
            <a:endParaRPr lang="en-US" sz="2000" b="1" dirty="0">
              <a:latin typeface="Arial" pitchFamily="34" charset="0"/>
              <a:cs typeface="Arial" pitchFamily="34" charset="0"/>
            </a:endParaRPr>
          </a:p>
        </p:txBody>
      </p:sp>
      <p:sp>
        <p:nvSpPr>
          <p:cNvPr id="8" name="TextBox 7"/>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Logic Truth Table Energizer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5118420"/>
              </p:ext>
            </p:extLst>
          </p:nvPr>
        </p:nvGraphicFramePr>
        <p:xfrm>
          <a:off x="1771286" y="1617266"/>
          <a:ext cx="5486400" cy="914400"/>
        </p:xfrm>
        <a:graphic>
          <a:graphicData uri="http://schemas.openxmlformats.org/drawingml/2006/table">
            <a:tbl>
              <a:tblPr firstRow="1" bandRow="1">
                <a:tableStyleId>{16D9F66E-5EB9-4882-86FB-DCBF35E3C3E4}</a:tableStyleId>
              </a:tblPr>
              <a:tblGrid>
                <a:gridCol w="562631"/>
                <a:gridCol w="4923769"/>
              </a:tblGrid>
              <a:tr h="457200">
                <a:tc>
                  <a:txBody>
                    <a:bodyPr/>
                    <a:lstStyle/>
                    <a:p>
                      <a:r>
                        <a:rPr lang="en-US" sz="2000" b="1" dirty="0" smtClean="0">
                          <a:solidFill>
                            <a:schemeClr val="accent2"/>
                          </a:solidFill>
                          <a:latin typeface="Arial" pitchFamily="34" charset="0"/>
                          <a:cs typeface="Arial" pitchFamily="34" charset="0"/>
                        </a:rPr>
                        <a:t>P</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l"/>
                      <a:r>
                        <a:rPr lang="en-US" sz="2000" b="1" dirty="0" smtClean="0">
                          <a:solidFill>
                            <a:schemeClr val="accent2"/>
                          </a:solidFill>
                          <a:latin typeface="Arial" pitchFamily="34" charset="0"/>
                          <a:cs typeface="Arial" pitchFamily="34" charset="0"/>
                        </a:rPr>
                        <a:t>I have brown</a:t>
                      </a:r>
                      <a:r>
                        <a:rPr lang="en-US" sz="2000" b="1" baseline="0" dirty="0" smtClean="0">
                          <a:solidFill>
                            <a:schemeClr val="accent2"/>
                          </a:solidFill>
                          <a:latin typeface="Arial" pitchFamily="34" charset="0"/>
                          <a:cs typeface="Arial" pitchFamily="34" charset="0"/>
                        </a:rPr>
                        <a:t> hair</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r h="457200">
                <a:tc>
                  <a:txBody>
                    <a:bodyPr/>
                    <a:lstStyle/>
                    <a:p>
                      <a:r>
                        <a:rPr lang="en-US" sz="2000" b="1" dirty="0" smtClean="0">
                          <a:solidFill>
                            <a:schemeClr val="accent2"/>
                          </a:solidFill>
                          <a:latin typeface="Arial" pitchFamily="34" charset="0"/>
                          <a:cs typeface="Arial" pitchFamily="34" charset="0"/>
                        </a:rPr>
                        <a:t>Q</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l"/>
                      <a:r>
                        <a:rPr lang="en-US" sz="2000" b="1" dirty="0" smtClean="0">
                          <a:solidFill>
                            <a:schemeClr val="accent2"/>
                          </a:solidFill>
                          <a:latin typeface="Arial" pitchFamily="34" charset="0"/>
                          <a:cs typeface="Arial" pitchFamily="34" charset="0"/>
                        </a:rPr>
                        <a:t>I am wearing black</a:t>
                      </a:r>
                      <a:r>
                        <a:rPr lang="en-US" sz="2000" b="1" baseline="0" dirty="0" smtClean="0">
                          <a:solidFill>
                            <a:schemeClr val="accent2"/>
                          </a:solidFill>
                          <a:latin typeface="Arial" pitchFamily="34" charset="0"/>
                          <a:cs typeface="Arial" pitchFamily="34" charset="0"/>
                        </a:rPr>
                        <a:t> shoes</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551144604"/>
              </p:ext>
            </p:extLst>
          </p:nvPr>
        </p:nvGraphicFramePr>
        <p:xfrm>
          <a:off x="1771286" y="3220135"/>
          <a:ext cx="5486400" cy="457200"/>
        </p:xfrm>
        <a:graphic>
          <a:graphicData uri="http://schemas.openxmlformats.org/drawingml/2006/table">
            <a:tbl>
              <a:tblPr firstRow="1" bandRow="1">
                <a:tableStyleId>{16D9F66E-5EB9-4882-86FB-DCBF35E3C3E4}</a:tableStyleId>
              </a:tblPr>
              <a:tblGrid>
                <a:gridCol w="1097280"/>
                <a:gridCol w="1097280"/>
                <a:gridCol w="1097280"/>
                <a:gridCol w="1097280"/>
                <a:gridCol w="1097280"/>
              </a:tblGrid>
              <a:tr h="457200">
                <a:tc>
                  <a:txBody>
                    <a:bodyPr/>
                    <a:lstStyle/>
                    <a:p>
                      <a:pPr algn="ctr"/>
                      <a:r>
                        <a:rPr lang="en-US" sz="2000" b="1" dirty="0" smtClean="0">
                          <a:solidFill>
                            <a:schemeClr val="accent2"/>
                          </a:solidFill>
                          <a:latin typeface="Arial" pitchFamily="34" charset="0"/>
                          <a:cs typeface="Arial" pitchFamily="34" charset="0"/>
                        </a:rPr>
                        <a:t>P</a:t>
                      </a:r>
                      <a:endParaRPr lang="en-US" sz="2000" b="1" dirty="0">
                        <a:solidFill>
                          <a:schemeClr val="accent2"/>
                        </a:solidFill>
                        <a:latin typeface="Arial" pitchFamily="34" charset="0"/>
                        <a:cs typeface="Arial" pitchFamily="34" charset="0"/>
                      </a:endParaRPr>
                    </a:p>
                  </a:txBody>
                  <a:tcPr>
                    <a:solidFill>
                      <a:schemeClr val="bg2">
                        <a:lumMod val="75000"/>
                      </a:schemeClr>
                    </a:solidFill>
                  </a:tcPr>
                </a:tc>
                <a:tc>
                  <a:txBody>
                    <a:bodyPr/>
                    <a:lstStyle/>
                    <a:p>
                      <a:pPr algn="ctr"/>
                      <a:r>
                        <a:rPr lang="en-US" sz="2000" b="1" dirty="0" smtClean="0">
                          <a:solidFill>
                            <a:schemeClr val="accent2"/>
                          </a:solidFill>
                          <a:latin typeface="Arial" pitchFamily="34" charset="0"/>
                          <a:cs typeface="Arial" pitchFamily="34" charset="0"/>
                        </a:rPr>
                        <a:t>Q</a:t>
                      </a:r>
                      <a:endParaRPr lang="en-US" sz="2000" b="1" dirty="0">
                        <a:solidFill>
                          <a:schemeClr val="accent2"/>
                        </a:solidFill>
                        <a:latin typeface="Arial" pitchFamily="34" charset="0"/>
                        <a:cs typeface="Arial" pitchFamily="34" charset="0"/>
                      </a:endParaRPr>
                    </a:p>
                  </a:txBody>
                  <a:tcPr>
                    <a:solidFill>
                      <a:schemeClr val="bg2">
                        <a:lumMod val="75000"/>
                      </a:schemeClr>
                    </a:solidFill>
                  </a:tcPr>
                </a:tc>
                <a:tc>
                  <a:txBody>
                    <a:bodyPr/>
                    <a:lstStyle/>
                    <a:p>
                      <a:pPr algn="ctr"/>
                      <a:r>
                        <a:rPr lang="en-US" sz="2000" b="1" dirty="0" smtClean="0">
                          <a:solidFill>
                            <a:schemeClr val="accent2"/>
                          </a:solidFill>
                          <a:latin typeface="Arial" pitchFamily="34" charset="0"/>
                          <a:cs typeface="Arial" pitchFamily="34" charset="0"/>
                        </a:rPr>
                        <a:t>P &amp;&amp;</a:t>
                      </a:r>
                      <a:r>
                        <a:rPr lang="en-US" sz="2000" b="1" baseline="0" dirty="0" smtClean="0">
                          <a:solidFill>
                            <a:schemeClr val="accent2"/>
                          </a:solidFill>
                          <a:latin typeface="Arial" pitchFamily="34" charset="0"/>
                          <a:cs typeface="Arial" pitchFamily="34" charset="0"/>
                        </a:rPr>
                        <a:t> Q</a:t>
                      </a:r>
                      <a:endParaRPr lang="en-US" sz="2000" b="1" dirty="0">
                        <a:solidFill>
                          <a:schemeClr val="accent2"/>
                        </a:solidFill>
                        <a:latin typeface="Arial" pitchFamily="34" charset="0"/>
                        <a:cs typeface="Arial" pitchFamily="34" charset="0"/>
                      </a:endParaRPr>
                    </a:p>
                  </a:txBody>
                  <a:tcPr>
                    <a:solidFill>
                      <a:schemeClr val="bg2">
                        <a:lumMod val="75000"/>
                      </a:schemeClr>
                    </a:solidFill>
                  </a:tcPr>
                </a:tc>
                <a:tc>
                  <a:txBody>
                    <a:bodyPr/>
                    <a:lstStyle/>
                    <a:p>
                      <a:pPr algn="ctr"/>
                      <a:r>
                        <a:rPr lang="en-US" sz="2000" b="1" dirty="0" smtClean="0">
                          <a:solidFill>
                            <a:schemeClr val="accent2"/>
                          </a:solidFill>
                          <a:latin typeface="Arial" pitchFamily="34" charset="0"/>
                          <a:cs typeface="Arial" pitchFamily="34" charset="0"/>
                        </a:rPr>
                        <a:t>P</a:t>
                      </a:r>
                      <a:r>
                        <a:rPr lang="en-US" sz="2000" b="1" baseline="0" dirty="0" smtClean="0">
                          <a:solidFill>
                            <a:schemeClr val="accent2"/>
                          </a:solidFill>
                          <a:latin typeface="Arial" pitchFamily="34" charset="0"/>
                          <a:cs typeface="Arial" pitchFamily="34" charset="0"/>
                        </a:rPr>
                        <a:t> || Q</a:t>
                      </a:r>
                      <a:endParaRPr lang="en-US" sz="2000" b="1" dirty="0">
                        <a:solidFill>
                          <a:schemeClr val="accent2"/>
                        </a:solidFill>
                        <a:latin typeface="Arial" pitchFamily="34" charset="0"/>
                        <a:cs typeface="Arial" pitchFamily="34" charset="0"/>
                      </a:endParaRPr>
                    </a:p>
                  </a:txBody>
                  <a:tcPr>
                    <a:solidFill>
                      <a:schemeClr val="bg2">
                        <a:lumMod val="75000"/>
                      </a:schemeClr>
                    </a:solidFill>
                  </a:tcPr>
                </a:tc>
                <a:tc>
                  <a:txBody>
                    <a:bodyPr/>
                    <a:lstStyle/>
                    <a:p>
                      <a:pPr algn="ctr"/>
                      <a:r>
                        <a:rPr lang="en-US" sz="2000" b="1" dirty="0" smtClean="0">
                          <a:solidFill>
                            <a:schemeClr val="accent2"/>
                          </a:solidFill>
                          <a:latin typeface="Arial" pitchFamily="34" charset="0"/>
                          <a:cs typeface="Arial" pitchFamily="34" charset="0"/>
                        </a:rPr>
                        <a:t>P ^ Q</a:t>
                      </a:r>
                      <a:endParaRPr lang="en-US" sz="2000" b="1" dirty="0">
                        <a:solidFill>
                          <a:schemeClr val="accent2"/>
                        </a:solidFill>
                        <a:latin typeface="Arial" pitchFamily="34" charset="0"/>
                        <a:cs typeface="Arial" pitchFamily="34" charset="0"/>
                      </a:endParaRPr>
                    </a:p>
                  </a:txBody>
                  <a:tcPr>
                    <a:solidFill>
                      <a:schemeClr val="bg2">
                        <a:lumMod val="75000"/>
                      </a:schemeClr>
                    </a:solidFill>
                  </a:tcPr>
                </a:tc>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2518337730"/>
              </p:ext>
            </p:extLst>
          </p:nvPr>
        </p:nvGraphicFramePr>
        <p:xfrm>
          <a:off x="1771286" y="4635070"/>
          <a:ext cx="2194560" cy="457200"/>
        </p:xfrm>
        <a:graphic>
          <a:graphicData uri="http://schemas.openxmlformats.org/drawingml/2006/table">
            <a:tbl>
              <a:tblPr firstRow="1" bandRow="1">
                <a:tableStyleId>{16D9F66E-5EB9-4882-86FB-DCBF35E3C3E4}</a:tableStyleId>
              </a:tblPr>
              <a:tblGrid>
                <a:gridCol w="1097280"/>
                <a:gridCol w="1097280"/>
              </a:tblGrid>
              <a:tr h="457200">
                <a:tc>
                  <a:txBody>
                    <a:bodyPr/>
                    <a:lstStyle/>
                    <a:p>
                      <a:pPr algn="ctr"/>
                      <a:r>
                        <a:rPr lang="en-US" sz="2000" b="1" dirty="0" smtClean="0">
                          <a:solidFill>
                            <a:schemeClr val="accent2"/>
                          </a:solidFill>
                          <a:latin typeface="Arial" pitchFamily="34" charset="0"/>
                          <a:cs typeface="Arial" pitchFamily="34" charset="0"/>
                        </a:rPr>
                        <a:t>F</a:t>
                      </a:r>
                      <a:endParaRPr lang="en-US" sz="2000" b="1" dirty="0">
                        <a:solidFill>
                          <a:schemeClr val="accent2"/>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3841714503"/>
              </p:ext>
            </p:extLst>
          </p:nvPr>
        </p:nvGraphicFramePr>
        <p:xfrm>
          <a:off x="1771286" y="3691780"/>
          <a:ext cx="2194560" cy="457200"/>
        </p:xfrm>
        <a:graphic>
          <a:graphicData uri="http://schemas.openxmlformats.org/drawingml/2006/table">
            <a:tbl>
              <a:tblPr firstRow="1" bandRow="1">
                <a:tableStyleId>{16D9F66E-5EB9-4882-86FB-DCBF35E3C3E4}</a:tableStyleId>
              </a:tblPr>
              <a:tblGrid>
                <a:gridCol w="1097280"/>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938965648"/>
              </p:ext>
            </p:extLst>
          </p:nvPr>
        </p:nvGraphicFramePr>
        <p:xfrm>
          <a:off x="1771286" y="4155555"/>
          <a:ext cx="2194560" cy="457200"/>
        </p:xfrm>
        <a:graphic>
          <a:graphicData uri="http://schemas.openxmlformats.org/drawingml/2006/table">
            <a:tbl>
              <a:tblPr firstRow="1" bandRow="1">
                <a:tableStyleId>{16D9F66E-5EB9-4882-86FB-DCBF35E3C3E4}</a:tableStyleId>
              </a:tblPr>
              <a:tblGrid>
                <a:gridCol w="1097280"/>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c>
                  <a:txBody>
                    <a:bodyPr/>
                    <a:lstStyle/>
                    <a:p>
                      <a:pPr algn="ctr"/>
                      <a:r>
                        <a:rPr lang="en-US" sz="2000" b="1" dirty="0" smtClean="0">
                          <a:solidFill>
                            <a:schemeClr val="accent2"/>
                          </a:solidFill>
                          <a:latin typeface="Arial" pitchFamily="34" charset="0"/>
                          <a:cs typeface="Arial" pitchFamily="34" charset="0"/>
                        </a:rPr>
                        <a:t>F</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15" name="Content Placeholder 5"/>
          <p:cNvGraphicFramePr>
            <a:graphicFrameLocks/>
          </p:cNvGraphicFramePr>
          <p:nvPr>
            <p:extLst>
              <p:ext uri="{D42A27DB-BD31-4B8C-83A1-F6EECF244321}">
                <p14:modId xmlns:p14="http://schemas.microsoft.com/office/powerpoint/2010/main" val="1454939530"/>
              </p:ext>
            </p:extLst>
          </p:nvPr>
        </p:nvGraphicFramePr>
        <p:xfrm>
          <a:off x="6160406" y="4635070"/>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18" name="Content Placeholder 5"/>
          <p:cNvGraphicFramePr>
            <a:graphicFrameLocks/>
          </p:cNvGraphicFramePr>
          <p:nvPr>
            <p:extLst>
              <p:ext uri="{D42A27DB-BD31-4B8C-83A1-F6EECF244321}">
                <p14:modId xmlns:p14="http://schemas.microsoft.com/office/powerpoint/2010/main" val="2337968524"/>
              </p:ext>
            </p:extLst>
          </p:nvPr>
        </p:nvGraphicFramePr>
        <p:xfrm>
          <a:off x="3980692" y="3691778"/>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19" name="Content Placeholder 5"/>
          <p:cNvGraphicFramePr>
            <a:graphicFrameLocks/>
          </p:cNvGraphicFramePr>
          <p:nvPr>
            <p:extLst>
              <p:ext uri="{D42A27DB-BD31-4B8C-83A1-F6EECF244321}">
                <p14:modId xmlns:p14="http://schemas.microsoft.com/office/powerpoint/2010/main" val="619399086"/>
              </p:ext>
            </p:extLst>
          </p:nvPr>
        </p:nvGraphicFramePr>
        <p:xfrm>
          <a:off x="5068511" y="3691780"/>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20" name="Content Placeholder 5"/>
          <p:cNvGraphicFramePr>
            <a:graphicFrameLocks/>
          </p:cNvGraphicFramePr>
          <p:nvPr>
            <p:extLst>
              <p:ext uri="{D42A27DB-BD31-4B8C-83A1-F6EECF244321}">
                <p14:modId xmlns:p14="http://schemas.microsoft.com/office/powerpoint/2010/main" val="228533623"/>
              </p:ext>
            </p:extLst>
          </p:nvPr>
        </p:nvGraphicFramePr>
        <p:xfrm>
          <a:off x="6160406" y="3691780"/>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F</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21" name="Content Placeholder 5"/>
          <p:cNvGraphicFramePr>
            <a:graphicFrameLocks/>
          </p:cNvGraphicFramePr>
          <p:nvPr>
            <p:extLst>
              <p:ext uri="{D42A27DB-BD31-4B8C-83A1-F6EECF244321}">
                <p14:modId xmlns:p14="http://schemas.microsoft.com/office/powerpoint/2010/main" val="1085431984"/>
              </p:ext>
            </p:extLst>
          </p:nvPr>
        </p:nvGraphicFramePr>
        <p:xfrm>
          <a:off x="3980692" y="4155555"/>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F</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22" name="Content Placeholder 5"/>
          <p:cNvGraphicFramePr>
            <a:graphicFrameLocks/>
          </p:cNvGraphicFramePr>
          <p:nvPr>
            <p:extLst>
              <p:ext uri="{D42A27DB-BD31-4B8C-83A1-F6EECF244321}">
                <p14:modId xmlns:p14="http://schemas.microsoft.com/office/powerpoint/2010/main" val="2747118100"/>
              </p:ext>
            </p:extLst>
          </p:nvPr>
        </p:nvGraphicFramePr>
        <p:xfrm>
          <a:off x="3964926" y="4635070"/>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F</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23" name="Content Placeholder 5"/>
          <p:cNvGraphicFramePr>
            <a:graphicFrameLocks/>
          </p:cNvGraphicFramePr>
          <p:nvPr>
            <p:extLst>
              <p:ext uri="{D42A27DB-BD31-4B8C-83A1-F6EECF244321}">
                <p14:modId xmlns:p14="http://schemas.microsoft.com/office/powerpoint/2010/main" val="829721285"/>
              </p:ext>
            </p:extLst>
          </p:nvPr>
        </p:nvGraphicFramePr>
        <p:xfrm>
          <a:off x="5068511" y="4155555"/>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24" name="Content Placeholder 5"/>
          <p:cNvGraphicFramePr>
            <a:graphicFrameLocks/>
          </p:cNvGraphicFramePr>
          <p:nvPr>
            <p:extLst>
              <p:ext uri="{D42A27DB-BD31-4B8C-83A1-F6EECF244321}">
                <p14:modId xmlns:p14="http://schemas.microsoft.com/office/powerpoint/2010/main" val="1396459357"/>
              </p:ext>
            </p:extLst>
          </p:nvPr>
        </p:nvGraphicFramePr>
        <p:xfrm>
          <a:off x="6160406" y="4155555"/>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graphicFrame>
        <p:nvGraphicFramePr>
          <p:cNvPr id="25" name="Content Placeholder 5"/>
          <p:cNvGraphicFramePr>
            <a:graphicFrameLocks/>
          </p:cNvGraphicFramePr>
          <p:nvPr>
            <p:extLst>
              <p:ext uri="{D42A27DB-BD31-4B8C-83A1-F6EECF244321}">
                <p14:modId xmlns:p14="http://schemas.microsoft.com/office/powerpoint/2010/main" val="2182861048"/>
              </p:ext>
            </p:extLst>
          </p:nvPr>
        </p:nvGraphicFramePr>
        <p:xfrm>
          <a:off x="5068511" y="4635070"/>
          <a:ext cx="1097280" cy="457200"/>
        </p:xfrm>
        <a:graphic>
          <a:graphicData uri="http://schemas.openxmlformats.org/drawingml/2006/table">
            <a:tbl>
              <a:tblPr firstRow="1" bandRow="1">
                <a:tableStyleId>{16D9F66E-5EB9-4882-86FB-DCBF35E3C3E4}</a:tableStyleId>
              </a:tblPr>
              <a:tblGrid>
                <a:gridCol w="1097280"/>
              </a:tblGrid>
              <a:tr h="457200">
                <a:tc>
                  <a:txBody>
                    <a:bodyPr/>
                    <a:lstStyle/>
                    <a:p>
                      <a:pPr algn="ctr"/>
                      <a:r>
                        <a:rPr lang="en-US" sz="2000" b="1" dirty="0" smtClean="0">
                          <a:solidFill>
                            <a:schemeClr val="accent2"/>
                          </a:solidFill>
                          <a:latin typeface="Arial" pitchFamily="34" charset="0"/>
                          <a:cs typeface="Arial" pitchFamily="34" charset="0"/>
                        </a:rPr>
                        <a:t>T</a:t>
                      </a:r>
                      <a:endParaRPr lang="en-US" sz="2000" b="1" dirty="0">
                        <a:solidFill>
                          <a:schemeClr val="accent2"/>
                        </a:solidFill>
                        <a:latin typeface="Arial" pitchFamily="34" charset="0"/>
                        <a:cs typeface="Arial" pitchFamily="34" charset="0"/>
                      </a:endParaRPr>
                    </a:p>
                  </a:txBody>
                  <a:tcPr>
                    <a:solidFill>
                      <a:schemeClr val="accent6">
                        <a:lumMod val="20000"/>
                        <a:lumOff val="80000"/>
                      </a:schemeClr>
                    </a:solidFill>
                  </a:tcPr>
                </a:tc>
              </a:tr>
            </a:tbl>
          </a:graphicData>
        </a:graphic>
      </p:graphicFrame>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58</a:t>
            </a:r>
          </a:p>
        </p:txBody>
      </p:sp>
    </p:spTree>
    <p:extLst>
      <p:ext uri="{BB962C8B-B14F-4D97-AF65-F5344CB8AC3E}">
        <p14:creationId xmlns:p14="http://schemas.microsoft.com/office/powerpoint/2010/main" val="3705796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DF_Java_M6_PD_g008.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Expression</a:t>
            </a:r>
            <a:endParaRPr lang="en-US" dirty="0"/>
          </a:p>
        </p:txBody>
      </p:sp>
      <p:sp>
        <p:nvSpPr>
          <p:cNvPr id="4"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defRPr/>
            </a:pPr>
            <a:endParaRPr lang="en-US" dirty="0" smtClean="0"/>
          </a:p>
          <a:p>
            <a:pPr lvl="1">
              <a:defRPr/>
            </a:pPr>
            <a:r>
              <a:rPr lang="en-US" dirty="0" smtClean="0"/>
              <a:t>Made up of Variables and Operators</a:t>
            </a:r>
          </a:p>
          <a:p>
            <a:pPr lvl="2">
              <a:defRPr/>
            </a:pPr>
            <a:r>
              <a:rPr lang="en-US" dirty="0"/>
              <a:t>Often arithmetic  expression</a:t>
            </a:r>
          </a:p>
          <a:p>
            <a:pPr lvl="1">
              <a:defRPr/>
            </a:pPr>
            <a:r>
              <a:rPr lang="en-US" dirty="0" smtClean="0"/>
              <a:t>Evaluates to Single Value</a:t>
            </a:r>
          </a:p>
          <a:p>
            <a:pPr lvl="1">
              <a:defRPr/>
            </a:pPr>
            <a:r>
              <a:rPr lang="en-US" dirty="0" smtClean="0"/>
              <a:t>Performs actions within statement</a:t>
            </a:r>
          </a:p>
        </p:txBody>
      </p:sp>
      <p:grpSp>
        <p:nvGrpSpPr>
          <p:cNvPr id="6" name="Group 9"/>
          <p:cNvGrpSpPr>
            <a:grpSpLocks/>
          </p:cNvGrpSpPr>
          <p:nvPr/>
        </p:nvGrpSpPr>
        <p:grpSpPr bwMode="auto">
          <a:xfrm>
            <a:off x="457200" y="3657600"/>
            <a:ext cx="4454248" cy="1645920"/>
            <a:chOff x="291896" y="2509493"/>
            <a:chExt cx="3221305" cy="1554430"/>
          </a:xfrm>
          <a:solidFill>
            <a:schemeClr val="accent6">
              <a:lumMod val="60000"/>
              <a:lumOff val="40000"/>
            </a:schemeClr>
          </a:solidFill>
        </p:grpSpPr>
        <p:sp>
          <p:nvSpPr>
            <p:cNvPr id="7" name="Rounded Rectangle 6"/>
            <p:cNvSpPr/>
            <p:nvPr/>
          </p:nvSpPr>
          <p:spPr>
            <a:xfrm>
              <a:off x="291896"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Rounded Rectangle 5"/>
            <p:cNvSpPr/>
            <p:nvPr/>
          </p:nvSpPr>
          <p:spPr>
            <a:xfrm>
              <a:off x="291896" y="2509493"/>
              <a:ext cx="3134656" cy="1481256"/>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800" b="1" dirty="0" smtClean="0">
                  <a:latin typeface="Arial" pitchFamily="34" charset="0"/>
                  <a:cs typeface="Arial" pitchFamily="34" charset="0"/>
                </a:rPr>
                <a:t>x+y</a:t>
              </a:r>
            </a:p>
          </p:txBody>
        </p:sp>
      </p:gr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DF_Java_M6_PD_g009.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Operators: Statements</a:t>
            </a:r>
            <a:endParaRPr lang="en-US" dirty="0"/>
          </a:p>
        </p:txBody>
      </p:sp>
      <p:sp>
        <p:nvSpPr>
          <p:cNvPr id="4"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defRPr/>
            </a:pPr>
            <a:endParaRPr lang="en-US" dirty="0" smtClean="0"/>
          </a:p>
          <a:p>
            <a:pPr lvl="1">
              <a:defRPr/>
            </a:pPr>
            <a:r>
              <a:rPr lang="en-US" dirty="0" smtClean="0"/>
              <a:t>Complete unit of instruction</a:t>
            </a:r>
          </a:p>
          <a:p>
            <a:pPr lvl="1">
              <a:defRPr/>
            </a:pPr>
            <a:r>
              <a:rPr lang="en-US" dirty="0" smtClean="0"/>
              <a:t>Specifies action to perform program task</a:t>
            </a:r>
          </a:p>
          <a:p>
            <a:pPr lvl="1">
              <a:defRPr/>
            </a:pPr>
            <a:r>
              <a:rPr lang="en-US" dirty="0" smtClean="0"/>
              <a:t>Ended by semicolon (;)</a:t>
            </a:r>
          </a:p>
        </p:txBody>
      </p:sp>
      <p:grpSp>
        <p:nvGrpSpPr>
          <p:cNvPr id="3" name="Group 9"/>
          <p:cNvGrpSpPr>
            <a:grpSpLocks/>
          </p:cNvGrpSpPr>
          <p:nvPr/>
        </p:nvGrpSpPr>
        <p:grpSpPr bwMode="auto">
          <a:xfrm>
            <a:off x="456081" y="3657600"/>
            <a:ext cx="4454247" cy="1645921"/>
            <a:chOff x="408001" y="2508866"/>
            <a:chExt cx="3221305" cy="1493937"/>
          </a:xfrm>
          <a:solidFill>
            <a:schemeClr val="accent6">
              <a:lumMod val="60000"/>
              <a:lumOff val="40000"/>
            </a:schemeClr>
          </a:solidFill>
        </p:grpSpPr>
        <p:sp>
          <p:nvSpPr>
            <p:cNvPr id="8" name="Rounded Rectangle 7"/>
            <p:cNvSpPr/>
            <p:nvPr/>
          </p:nvSpPr>
          <p:spPr>
            <a:xfrm>
              <a:off x="408001" y="2508867"/>
              <a:ext cx="3221305" cy="149393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5"/>
            <p:cNvSpPr/>
            <p:nvPr/>
          </p:nvSpPr>
          <p:spPr>
            <a:xfrm>
              <a:off x="408001" y="2508866"/>
              <a:ext cx="3220496" cy="1493936"/>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l" defTabSz="933450">
                <a:lnSpc>
                  <a:spcPct val="90000"/>
                </a:lnSpc>
                <a:spcBef>
                  <a:spcPct val="0"/>
                </a:spcBef>
                <a:spcAft>
                  <a:spcPct val="35000"/>
                </a:spcAft>
                <a:defRPr/>
              </a:pPr>
              <a:r>
                <a:rPr lang="en-US" sz="2100" b="1" dirty="0"/>
                <a:t>	</a:t>
              </a:r>
              <a:r>
                <a:rPr lang="en-US" sz="2100" b="1" dirty="0">
                  <a:latin typeface="Arial" pitchFamily="34" charset="0"/>
                  <a:cs typeface="Arial" pitchFamily="34" charset="0"/>
                </a:rPr>
                <a:t>int </a:t>
              </a:r>
              <a:r>
                <a:rPr lang="en-US" sz="2100" b="1" dirty="0" smtClean="0">
                  <a:latin typeface="Arial" pitchFamily="34" charset="0"/>
                  <a:cs typeface="Arial" pitchFamily="34" charset="0"/>
                </a:rPr>
                <a:t>day </a:t>
              </a:r>
              <a:r>
                <a:rPr lang="en-US" sz="2100" b="1" dirty="0">
                  <a:latin typeface="Arial" pitchFamily="34" charset="0"/>
                  <a:cs typeface="Arial" pitchFamily="34" charset="0"/>
                </a:rPr>
                <a:t>= </a:t>
              </a:r>
              <a:r>
                <a:rPr lang="en-US" sz="2100" b="1" dirty="0" smtClean="0">
                  <a:latin typeface="Arial" pitchFamily="34" charset="0"/>
                  <a:cs typeface="Arial" pitchFamily="34" charset="0"/>
                </a:rPr>
                <a:t>25;</a:t>
              </a:r>
            </a:p>
            <a:p>
              <a:pPr algn="l" defTabSz="933450">
                <a:lnSpc>
                  <a:spcPct val="90000"/>
                </a:lnSpc>
                <a:spcBef>
                  <a:spcPct val="0"/>
                </a:spcBef>
                <a:spcAft>
                  <a:spcPct val="35000"/>
                </a:spcAft>
                <a:defRPr/>
              </a:pPr>
              <a:r>
                <a:rPr lang="en-US" sz="2100" b="1" dirty="0" smtClean="0">
                  <a:latin typeface="Arial" pitchFamily="34" charset="0"/>
                  <a:cs typeface="Arial" pitchFamily="34" charset="0"/>
                </a:rPr>
                <a:t>	int year = 2012;</a:t>
              </a:r>
            </a:p>
            <a:p>
              <a:pPr algn="l" defTabSz="933450">
                <a:lnSpc>
                  <a:spcPct val="90000"/>
                </a:lnSpc>
                <a:spcBef>
                  <a:spcPct val="0"/>
                </a:spcBef>
                <a:spcAft>
                  <a:spcPct val="35000"/>
                </a:spcAft>
                <a:defRPr/>
              </a:pPr>
              <a:r>
                <a:rPr lang="en-US" sz="2100" b="1" dirty="0" smtClean="0">
                  <a:latin typeface="Arial" pitchFamily="34" charset="0"/>
                  <a:cs typeface="Arial" pitchFamily="34" charset="0"/>
                </a:rPr>
                <a:t>	Date today = new Date();</a:t>
              </a:r>
              <a:endParaRPr lang="en-US" sz="2100" b="1" dirty="0">
                <a:latin typeface="Arial" pitchFamily="34" charset="0"/>
                <a:cs typeface="Arial" pitchFamily="34" charset="0"/>
              </a:endParaRPr>
            </a:p>
          </p:txBody>
        </p:sp>
      </p:grpSp>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Principles (3 of 6)</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Strongly typed</a:t>
            </a:r>
          </a:p>
          <a:p>
            <a:pPr lvl="2"/>
            <a:r>
              <a:rPr lang="en-US" dirty="0" smtClean="0"/>
              <a:t>Explicitly stated</a:t>
            </a:r>
          </a:p>
          <a:p>
            <a:pPr lvl="2"/>
            <a:r>
              <a:rPr lang="en-US" dirty="0" smtClean="0"/>
              <a:t>Early detection of problems</a:t>
            </a:r>
          </a:p>
          <a:p>
            <a:pPr lvl="1"/>
            <a:r>
              <a:rPr lang="en-US" dirty="0" smtClean="0"/>
              <a:t>Automatic memory management</a:t>
            </a:r>
          </a:p>
          <a:p>
            <a:pPr lvl="2"/>
            <a:r>
              <a:rPr lang="en-US" dirty="0" smtClean="0"/>
              <a:t>Less error prone</a:t>
            </a:r>
          </a:p>
          <a:p>
            <a:pPr lvl="2"/>
            <a:r>
              <a:rPr lang="en-US" dirty="0" smtClean="0"/>
              <a:t>Less prone to memory leaks</a:t>
            </a:r>
          </a:p>
          <a:p>
            <a:pPr lvl="2"/>
            <a:r>
              <a:rPr lang="en-US" dirty="0" smtClean="0"/>
              <a:t>Easier programming</a:t>
            </a:r>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727200" lvl="1" indent="-457200">
              <a:buNone/>
            </a:pPr>
            <a:endParaRPr lang="en-US" dirty="0" smtClean="0"/>
          </a:p>
          <a:p>
            <a:pPr marL="457200" indent="-457200">
              <a:buFont typeface="Arial" pitchFamily="34" charset="0"/>
              <a:buChar char="•"/>
            </a:pPr>
            <a:endParaRPr lang="en-US" dirty="0" smtClean="0"/>
          </a:p>
          <a:p>
            <a:pPr marL="727200" lvl="1" indent="-457200"/>
            <a:endParaRPr lang="en-US" dirty="0" smtClean="0"/>
          </a:p>
          <a:p>
            <a:pPr>
              <a:buFontTx/>
              <a:buChar char="-"/>
            </a:pPr>
            <a:endParaRPr lang="en-US" dirty="0"/>
          </a:p>
        </p:txBody>
      </p:sp>
      <p:sp>
        <p:nvSpPr>
          <p:cNvPr id="7" name="Rectangle 6"/>
          <p:cNvSpPr/>
          <p:nvPr/>
        </p:nvSpPr>
        <p:spPr>
          <a:xfrm>
            <a:off x="6300788" y="2606040"/>
            <a:ext cx="2400300" cy="1937288"/>
          </a:xfrm>
          <a:prstGeom prst="rect">
            <a:avLst/>
          </a:prstGeom>
          <a:solidFill>
            <a:srgbClr val="003344"/>
          </a:solid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en-US" sz="2800" dirty="0" smtClean="0">
                <a:latin typeface="Arial" pitchFamily="34" charset="0"/>
                <a:cs typeface="Arial" pitchFamily="34" charset="0"/>
              </a:rPr>
              <a:t>Robust / Secure</a:t>
            </a:r>
            <a:endParaRPr lang="en-US" sz="2800" dirty="0">
              <a:latin typeface="Arial" pitchFamily="34" charset="0"/>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1">
              <a:defRPr/>
            </a:pPr>
            <a:r>
              <a:rPr lang="en-US" dirty="0" smtClean="0"/>
              <a:t>Flexibility</a:t>
            </a:r>
          </a:p>
          <a:p>
            <a:pPr lvl="2">
              <a:defRPr/>
            </a:pPr>
            <a:r>
              <a:rPr lang="en-US" dirty="0" smtClean="0"/>
              <a:t>One set of code; Many possible results</a:t>
            </a:r>
          </a:p>
          <a:p>
            <a:pPr lvl="1">
              <a:defRPr/>
            </a:pPr>
            <a:r>
              <a:rPr lang="en-US" dirty="0" smtClean="0"/>
              <a:t>Decision making</a:t>
            </a:r>
          </a:p>
          <a:p>
            <a:pPr lvl="2">
              <a:defRPr/>
            </a:pPr>
            <a:r>
              <a:rPr lang="en-US" dirty="0" smtClean="0"/>
              <a:t>Conditions dictate results</a:t>
            </a:r>
          </a:p>
        </p:txBody>
      </p:sp>
      <p:pic>
        <p:nvPicPr>
          <p:cNvPr id="10" name="Picture Placeholder 9" descr="ADF_Java_M6_PD_g002.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Flow Control: Overview (1 of 2)</a:t>
            </a:r>
            <a:endParaRPr lang="en-US"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61</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DF_Java_M6_PD_g010.jpg"/>
          <p:cNvPicPr>
            <a:picLocks noGrp="1" noChangeAspect="1"/>
          </p:cNvPicPr>
          <p:nvPr>
            <p:ph type="pic" sz="quarter" idx="10"/>
          </p:nvPr>
        </p:nvPicPr>
        <p:blipFill>
          <a:blip r:embed="rId4" cstate="email"/>
          <a:srcRect/>
          <a:stretch>
            <a:fillRect/>
          </a:stretch>
        </p:blipFill>
        <p:spPr/>
      </p:pic>
      <p:sp>
        <p:nvSpPr>
          <p:cNvPr id="5" name="Title 4"/>
          <p:cNvSpPr>
            <a:spLocks noGrp="1"/>
          </p:cNvSpPr>
          <p:nvPr>
            <p:ph type="title"/>
          </p:nvPr>
        </p:nvSpPr>
        <p:spPr/>
        <p:txBody>
          <a:bodyPr/>
          <a:lstStyle/>
          <a:p>
            <a:r>
              <a:rPr lang="en-GB" dirty="0" smtClean="0"/>
              <a:t>Procedural Language Features</a:t>
            </a:r>
            <a:br>
              <a:rPr lang="en-GB" dirty="0" smtClean="0"/>
            </a:br>
            <a:r>
              <a:rPr lang="en-GB" dirty="0" smtClean="0"/>
              <a:t>Flow Control: Overview (2 of 2)</a:t>
            </a:r>
            <a:endParaRPr lang="en-GB" dirty="0"/>
          </a:p>
        </p:txBody>
      </p:sp>
      <p:sp>
        <p:nvSpPr>
          <p:cNvPr id="15" name="Text Box 111"/>
          <p:cNvSpPr txBox="1">
            <a:spLocks noChangeArrowheads="1"/>
          </p:cNvSpPr>
          <p:nvPr/>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chemeClr val="bg1"/>
                </a:solidFill>
                <a:latin typeface="Arial" pitchFamily="34" charset="0"/>
                <a:cs typeface="Arial" pitchFamily="34" charset="0"/>
              </a:rPr>
              <a:t>Copyright © 2012 Accenture  All Rights Reserved. </a:t>
            </a:r>
            <a:endParaRPr lang="en-GB" sz="1000" b="0" dirty="0">
              <a:solidFill>
                <a:schemeClr val="bg1"/>
              </a:solidFill>
              <a:latin typeface="Arial" pitchFamily="34" charset="0"/>
              <a:cs typeface="Arial" pitchFamily="34" charset="0"/>
            </a:endParaRPr>
          </a:p>
        </p:txBody>
      </p:sp>
      <p:sp>
        <p:nvSpPr>
          <p:cNvPr id="6" name="Content Placeholder 7"/>
          <p:cNvSpPr txBox="1">
            <a:spLocks/>
          </p:cNvSpPr>
          <p:nvPr/>
        </p:nvSpPr>
        <p:spPr>
          <a:xfrm>
            <a:off x="357158" y="1140132"/>
            <a:ext cx="8229600" cy="91109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defRPr/>
            </a:pPr>
            <a:r>
              <a:rPr lang="en-US" dirty="0" smtClean="0"/>
              <a:t>Statement execution order</a:t>
            </a:r>
          </a:p>
          <a:p>
            <a:pPr lvl="1">
              <a:defRPr/>
            </a:pPr>
            <a:r>
              <a:rPr lang="en-US" dirty="0" smtClean="0"/>
              <a:t>Keyword tools</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bg1"/>
                </a:solidFill>
                <a:effectLst/>
                <a:uLnTx/>
                <a:uFillTx/>
                <a:latin typeface="Arial"/>
                <a:ea typeface="+mj-ea"/>
                <a:cs typeface="Arial" pitchFamily="34" charset="0"/>
              </a:rPr>
              <a:t>62</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 name="Group 4"/>
          <p:cNvGrpSpPr/>
          <p:nvPr/>
        </p:nvGrpSpPr>
        <p:grpSpPr>
          <a:xfrm>
            <a:off x="1371600" y="2286000"/>
            <a:ext cx="6244362" cy="1697445"/>
            <a:chOff x="711834" y="1566816"/>
            <a:chExt cx="6244362" cy="1697445"/>
          </a:xfrm>
        </p:grpSpPr>
        <p:sp>
          <p:nvSpPr>
            <p:cNvPr id="924695" name="Rectangle 23">
              <a:hlinkClick r:id="" action="ppaction://noaction"/>
            </p:cNvPr>
            <p:cNvSpPr>
              <a:spLocks noChangeArrowheads="1"/>
            </p:cNvSpPr>
            <p:nvPr/>
          </p:nvSpPr>
          <p:spPr bwMode="auto">
            <a:xfrm>
              <a:off x="711834" y="249524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do </a:t>
              </a:r>
            </a:p>
          </p:txBody>
        </p:sp>
        <p:sp>
          <p:nvSpPr>
            <p:cNvPr id="924703" name="Rectangle 31">
              <a:hlinkClick r:id="rId4" action="ppaction://hlinksldjump"/>
            </p:cNvPr>
            <p:cNvSpPr>
              <a:spLocks noChangeArrowheads="1"/>
            </p:cNvSpPr>
            <p:nvPr/>
          </p:nvSpPr>
          <p:spPr bwMode="auto">
            <a:xfrm>
              <a:off x="711834" y="156681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pPr>
                <a:lnSpc>
                  <a:spcPct val="100000"/>
                </a:lnSpc>
              </a:pPr>
              <a:r>
                <a:rPr lang="en-US" sz="1400" b="1" dirty="0">
                  <a:solidFill>
                    <a:schemeClr val="bg1"/>
                  </a:solidFill>
                  <a:latin typeface="Arial" pitchFamily="34" charset="0"/>
                  <a:ea typeface="Batang" pitchFamily="18" charset="-127"/>
                  <a:cs typeface="Arial" pitchFamily="34" charset="0"/>
                </a:rPr>
                <a:t>break</a:t>
              </a:r>
            </a:p>
          </p:txBody>
        </p:sp>
        <p:sp>
          <p:nvSpPr>
            <p:cNvPr id="924709" name="Rectangle 37">
              <a:hlinkClick r:id="" action="ppaction://noaction"/>
            </p:cNvPr>
            <p:cNvSpPr>
              <a:spLocks noChangeArrowheads="1"/>
            </p:cNvSpPr>
            <p:nvPr/>
          </p:nvSpPr>
          <p:spPr bwMode="auto">
            <a:xfrm>
              <a:off x="711834" y="203103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continue</a:t>
              </a:r>
            </a:p>
          </p:txBody>
        </p:sp>
        <p:sp>
          <p:nvSpPr>
            <p:cNvPr id="924683" name="Rectangle 11">
              <a:hlinkClick r:id="" action="ppaction://noaction"/>
            </p:cNvPr>
            <p:cNvSpPr>
              <a:spLocks noChangeArrowheads="1"/>
            </p:cNvSpPr>
            <p:nvPr/>
          </p:nvSpPr>
          <p:spPr bwMode="auto">
            <a:xfrm>
              <a:off x="3941292" y="203103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if</a:t>
              </a:r>
            </a:p>
          </p:txBody>
        </p:sp>
        <p:sp>
          <p:nvSpPr>
            <p:cNvPr id="924684" name="Rectangle 12"/>
            <p:cNvSpPr>
              <a:spLocks noChangeArrowheads="1"/>
            </p:cNvSpPr>
            <p:nvPr/>
          </p:nvSpPr>
          <p:spPr bwMode="auto">
            <a:xfrm>
              <a:off x="2326563" y="249524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else</a:t>
              </a:r>
            </a:p>
          </p:txBody>
        </p:sp>
        <p:sp>
          <p:nvSpPr>
            <p:cNvPr id="924685" name="Rectangle 13">
              <a:hlinkClick r:id="rId5" action="ppaction://hlinksldjump"/>
            </p:cNvPr>
            <p:cNvSpPr>
              <a:spLocks noChangeArrowheads="1"/>
            </p:cNvSpPr>
            <p:nvPr/>
          </p:nvSpPr>
          <p:spPr bwMode="auto">
            <a:xfrm>
              <a:off x="2326563" y="156681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catch</a:t>
              </a:r>
            </a:p>
          </p:txBody>
        </p:sp>
        <p:sp>
          <p:nvSpPr>
            <p:cNvPr id="924686" name="Rectangle 14">
              <a:hlinkClick r:id="rId6" action="ppaction://hlinksldjump"/>
            </p:cNvPr>
            <p:cNvSpPr>
              <a:spLocks noChangeArrowheads="1"/>
            </p:cNvSpPr>
            <p:nvPr/>
          </p:nvSpPr>
          <p:spPr bwMode="auto">
            <a:xfrm>
              <a:off x="5556021" y="203103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throws</a:t>
              </a:r>
            </a:p>
          </p:txBody>
        </p:sp>
        <p:sp>
          <p:nvSpPr>
            <p:cNvPr id="924690" name="Rectangle 18">
              <a:hlinkClick r:id="rId5" action="ppaction://hlinksldjump"/>
            </p:cNvPr>
            <p:cNvSpPr>
              <a:spLocks noChangeArrowheads="1"/>
            </p:cNvSpPr>
            <p:nvPr/>
          </p:nvSpPr>
          <p:spPr bwMode="auto">
            <a:xfrm>
              <a:off x="711834" y="295946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case</a:t>
              </a:r>
            </a:p>
          </p:txBody>
        </p:sp>
        <p:sp>
          <p:nvSpPr>
            <p:cNvPr id="924691" name="Rectangle 19">
              <a:hlinkClick r:id="rId4" action="ppaction://hlinksldjump"/>
            </p:cNvPr>
            <p:cNvSpPr>
              <a:spLocks noChangeArrowheads="1"/>
            </p:cNvSpPr>
            <p:nvPr/>
          </p:nvSpPr>
          <p:spPr bwMode="auto">
            <a:xfrm>
              <a:off x="5556021" y="156681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throw</a:t>
              </a:r>
            </a:p>
          </p:txBody>
        </p:sp>
        <p:sp>
          <p:nvSpPr>
            <p:cNvPr id="924692" name="Rectangle 20">
              <a:hlinkClick r:id="" action="ppaction://noaction"/>
            </p:cNvPr>
            <p:cNvSpPr>
              <a:spLocks noChangeArrowheads="1"/>
            </p:cNvSpPr>
            <p:nvPr/>
          </p:nvSpPr>
          <p:spPr bwMode="auto">
            <a:xfrm>
              <a:off x="3941292" y="249524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return</a:t>
              </a:r>
            </a:p>
          </p:txBody>
        </p:sp>
        <p:sp>
          <p:nvSpPr>
            <p:cNvPr id="924694" name="Rectangle 22">
              <a:hlinkClick r:id="rId7" action="ppaction://hlinksldjump"/>
            </p:cNvPr>
            <p:cNvSpPr>
              <a:spLocks noChangeArrowheads="1"/>
            </p:cNvSpPr>
            <p:nvPr/>
          </p:nvSpPr>
          <p:spPr bwMode="auto">
            <a:xfrm>
              <a:off x="3941292" y="156681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for</a:t>
              </a:r>
            </a:p>
          </p:txBody>
        </p:sp>
        <p:sp>
          <p:nvSpPr>
            <p:cNvPr id="924702" name="Rectangle 30">
              <a:hlinkClick r:id="rId8" action="ppaction://hlinksldjump"/>
            </p:cNvPr>
            <p:cNvSpPr>
              <a:spLocks noChangeArrowheads="1"/>
            </p:cNvSpPr>
            <p:nvPr/>
          </p:nvSpPr>
          <p:spPr bwMode="auto">
            <a:xfrm>
              <a:off x="2326563" y="203103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default</a:t>
              </a:r>
            </a:p>
          </p:txBody>
        </p:sp>
        <p:sp>
          <p:nvSpPr>
            <p:cNvPr id="924708" name="Rectangle 36">
              <a:hlinkClick r:id="" action="ppaction://noaction"/>
            </p:cNvPr>
            <p:cNvSpPr>
              <a:spLocks noChangeArrowheads="1"/>
            </p:cNvSpPr>
            <p:nvPr/>
          </p:nvSpPr>
          <p:spPr bwMode="auto">
            <a:xfrm>
              <a:off x="2326563" y="295946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finally</a:t>
              </a:r>
            </a:p>
          </p:txBody>
        </p:sp>
        <p:sp>
          <p:nvSpPr>
            <p:cNvPr id="924712" name="Rectangle 40">
              <a:hlinkClick r:id="" action="ppaction://noaction"/>
            </p:cNvPr>
            <p:cNvSpPr>
              <a:spLocks noChangeArrowheads="1"/>
            </p:cNvSpPr>
            <p:nvPr/>
          </p:nvSpPr>
          <p:spPr bwMode="auto">
            <a:xfrm>
              <a:off x="3941292" y="295946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switch</a:t>
              </a:r>
            </a:p>
          </p:txBody>
        </p:sp>
        <p:sp>
          <p:nvSpPr>
            <p:cNvPr id="924697" name="Rectangle 25">
              <a:hlinkClick r:id="rId9" action="ppaction://hlinksldjump"/>
            </p:cNvPr>
            <p:cNvSpPr>
              <a:spLocks noChangeArrowheads="1"/>
            </p:cNvSpPr>
            <p:nvPr/>
          </p:nvSpPr>
          <p:spPr bwMode="auto">
            <a:xfrm>
              <a:off x="5556021" y="2959461"/>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while</a:t>
              </a:r>
            </a:p>
          </p:txBody>
        </p:sp>
        <p:sp>
          <p:nvSpPr>
            <p:cNvPr id="924717" name="Rectangle 45"/>
            <p:cNvSpPr>
              <a:spLocks noChangeArrowheads="1"/>
            </p:cNvSpPr>
            <p:nvPr/>
          </p:nvSpPr>
          <p:spPr bwMode="auto">
            <a:xfrm>
              <a:off x="5556021" y="2495246"/>
              <a:ext cx="1400175" cy="304800"/>
            </a:xfrm>
            <a:prstGeom prst="rect">
              <a:avLst/>
            </a:prstGeom>
            <a:solidFill>
              <a:srgbClr val="003344"/>
            </a:solidFill>
            <a:ln>
              <a:noFill/>
              <a:headEnd/>
              <a:tailEnd/>
            </a:ln>
            <a:effectLst/>
          </p:spPr>
          <p:style>
            <a:lnRef idx="2">
              <a:schemeClr val="accent1"/>
            </a:lnRef>
            <a:fillRef idx="1">
              <a:schemeClr val="lt1"/>
            </a:fillRef>
            <a:effectRef idx="0">
              <a:schemeClr val="accent1"/>
            </a:effectRef>
            <a:fontRef idx="minor">
              <a:schemeClr val="dk1"/>
            </a:fontRef>
          </p:style>
          <p:txBody>
            <a:bodyPr lIns="0" tIns="18288" rIns="0" bIns="18288" anchor="ctr" anchorCtr="1"/>
            <a:lstStyle/>
            <a:p>
              <a:r>
                <a:rPr lang="en-US" sz="1400" b="1" dirty="0">
                  <a:solidFill>
                    <a:schemeClr val="bg1"/>
                  </a:solidFill>
                  <a:latin typeface="Arial" pitchFamily="34" charset="0"/>
                  <a:ea typeface="Batang" pitchFamily="18" charset="-127"/>
                  <a:cs typeface="Arial" pitchFamily="34" charset="0"/>
                </a:rPr>
                <a:t>try</a:t>
              </a:r>
            </a:p>
          </p:txBody>
        </p:sp>
      </p:grpSp>
      <p:sp>
        <p:nvSpPr>
          <p:cNvPr id="11317" name="Rectangle 52"/>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Flow Control: Keywords</a:t>
            </a:r>
          </a:p>
        </p:txBody>
      </p:sp>
      <p:sp>
        <p:nvSpPr>
          <p:cNvPr id="24" name="TextBox 23"/>
          <p:cNvSpPr txBox="1"/>
          <p:nvPr/>
        </p:nvSpPr>
        <p:spPr>
          <a:xfrm>
            <a:off x="457200" y="5303520"/>
            <a:ext cx="7772400" cy="457200"/>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800" dirty="0" smtClean="0">
                <a:latin typeface="Arial" pitchFamily="34" charset="0"/>
                <a:ea typeface="+mj-ea"/>
                <a:cs typeface="Arial" pitchFamily="34" charset="0"/>
              </a:rPr>
              <a:t>Java Flow Control Keywords</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63</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lvl="1">
              <a:defRPr/>
            </a:pPr>
            <a:r>
              <a:rPr lang="en-US" dirty="0" smtClean="0"/>
              <a:t>Statements run in the order they appear in the program</a:t>
            </a:r>
          </a:p>
          <a:p>
            <a:pPr lvl="1">
              <a:defRPr/>
            </a:pPr>
            <a:r>
              <a:rPr lang="en-US" dirty="0" smtClean="0"/>
              <a:t>Default flow</a:t>
            </a:r>
          </a:p>
        </p:txBody>
      </p:sp>
      <p:pic>
        <p:nvPicPr>
          <p:cNvPr id="11" name="Picture Placeholder 10" descr="ADF_Java_M6_PD_g011.jpg"/>
          <p:cNvPicPr>
            <a:picLocks noGrp="1" noChangeAspect="1"/>
          </p:cNvPicPr>
          <p:nvPr>
            <p:ph type="pic" sz="quarter" idx="10"/>
          </p:nvPr>
        </p:nvPicPr>
        <p:blipFill>
          <a:blip r:embed="rId4" cstate="email"/>
          <a:srcRect l="23" r="23"/>
          <a:stretch>
            <a:fillRect/>
          </a:stretch>
        </p:blipFill>
        <p:spPr/>
      </p:pic>
      <p:sp>
        <p:nvSpPr>
          <p:cNvPr id="4" name="Title 3"/>
          <p:cNvSpPr>
            <a:spLocks noGrp="1"/>
          </p:cNvSpPr>
          <p:nvPr>
            <p:ph type="title"/>
          </p:nvPr>
        </p:nvSpPr>
        <p:spPr/>
        <p:txBody>
          <a:bodyPr>
            <a:normAutofit fontScale="90000"/>
          </a:bodyPr>
          <a:lstStyle/>
          <a:p>
            <a:r>
              <a:rPr lang="en-US" b="1" dirty="0" smtClean="0">
                <a:solidFill>
                  <a:schemeClr val="bg1"/>
                </a:solidFill>
              </a:rPr>
              <a:t>Procedural Language Features</a:t>
            </a:r>
            <a:br>
              <a:rPr lang="en-US" b="1" dirty="0" smtClean="0">
                <a:solidFill>
                  <a:schemeClr val="bg1"/>
                </a:solidFill>
              </a:rPr>
            </a:br>
            <a:r>
              <a:rPr lang="en-US" b="1" dirty="0" smtClean="0">
                <a:solidFill>
                  <a:schemeClr val="bg1"/>
                </a:solidFill>
              </a:rPr>
              <a:t>Flow Control: Sequential</a:t>
            </a:r>
            <a:endParaRPr lang="en-US" b="1" dirty="0">
              <a:solidFill>
                <a:schemeClr val="bg1"/>
              </a:solidFill>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64</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4573209"/>
            <a:ext cx="5707117" cy="1874897"/>
          </a:xfrm>
        </p:spPr>
        <p:txBody>
          <a:bodyPr>
            <a:normAutofit/>
          </a:bodyPr>
          <a:lstStyle/>
          <a:p>
            <a:pPr lvl="1">
              <a:defRPr/>
            </a:pPr>
            <a:r>
              <a:rPr lang="en-US" sz="2600" dirty="0" smtClean="0"/>
              <a:t>Selection/Conditional statements</a:t>
            </a:r>
          </a:p>
          <a:p>
            <a:pPr lvl="2">
              <a:defRPr/>
            </a:pPr>
            <a:r>
              <a:rPr lang="en-US" sz="2400" dirty="0" smtClean="0"/>
              <a:t>Also called branching statements</a:t>
            </a:r>
          </a:p>
          <a:p>
            <a:pPr lvl="2">
              <a:defRPr/>
            </a:pPr>
            <a:r>
              <a:rPr lang="en-US" sz="2400" dirty="0" smtClean="0"/>
              <a:t>Helps in decision making</a:t>
            </a:r>
          </a:p>
          <a:p>
            <a:pPr lvl="2">
              <a:defRPr/>
            </a:pPr>
            <a:r>
              <a:rPr lang="en-US" sz="2400" dirty="0" smtClean="0"/>
              <a:t>Deals with ‘what if’ scenarios</a:t>
            </a:r>
          </a:p>
        </p:txBody>
      </p:sp>
      <p:pic>
        <p:nvPicPr>
          <p:cNvPr id="11" name="Picture Placeholder 10" descr="ADF_Java_M6_PD_g012.jpg"/>
          <p:cNvPicPr>
            <a:picLocks noGrp="1" noChangeAspect="1"/>
          </p:cNvPicPr>
          <p:nvPr>
            <p:ph type="pic" sz="quarter" idx="10"/>
          </p:nvPr>
        </p:nvPicPr>
        <p:blipFill>
          <a:blip r:embed="rId4" cstate="email"/>
          <a:srcRect l="23" r="23"/>
          <a:stretch>
            <a:fillRect/>
          </a:stretch>
        </p:blipFill>
        <p:spPr/>
      </p:pic>
      <p:sp>
        <p:nvSpPr>
          <p:cNvPr id="4" name="Title 3"/>
          <p:cNvSpPr>
            <a:spLocks noGrp="1"/>
          </p:cNvSpPr>
          <p:nvPr>
            <p:ph type="title"/>
          </p:nvPr>
        </p:nvSpPr>
        <p:spPr>
          <a:xfrm>
            <a:off x="1860374" y="3517522"/>
            <a:ext cx="5360276" cy="868362"/>
          </a:xfrm>
        </p:spPr>
        <p:txBody>
          <a:bodyPr>
            <a:normAutofit fontScale="90000"/>
          </a:bodyPr>
          <a:lstStyle/>
          <a:p>
            <a:r>
              <a:rPr lang="en-US" b="1" dirty="0" smtClean="0">
                <a:solidFill>
                  <a:schemeClr val="tx1"/>
                </a:solidFill>
              </a:rPr>
              <a:t>Procedural Language Features</a:t>
            </a:r>
            <a:br>
              <a:rPr lang="en-US" b="1" dirty="0" smtClean="0">
                <a:solidFill>
                  <a:schemeClr val="tx1"/>
                </a:solidFill>
              </a:rPr>
            </a:br>
            <a:r>
              <a:rPr lang="en-US" b="1" dirty="0" smtClean="0">
                <a:solidFill>
                  <a:schemeClr val="tx1"/>
                </a:solidFill>
              </a:rPr>
              <a:t>Flow Control: Selection</a:t>
            </a:r>
            <a:endParaRPr lang="en-US" b="1" dirty="0">
              <a:solidFill>
                <a:schemeClr val="tx1"/>
              </a:solidFill>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65</a:t>
            </a:r>
          </a:p>
        </p:txBody>
      </p:sp>
      <p:sp>
        <p:nvSpPr>
          <p:cNvPr id="6" name="Content Placeholder 8"/>
          <p:cNvSpPr txBox="1">
            <a:spLocks/>
          </p:cNvSpPr>
          <p:nvPr/>
        </p:nvSpPr>
        <p:spPr>
          <a:xfrm>
            <a:off x="6364191" y="4567949"/>
            <a:ext cx="2270234" cy="2238925"/>
          </a:xfrm>
          <a:prstGeom prst="rect">
            <a:avLst/>
          </a:prstGeom>
        </p:spPr>
        <p:txBody>
          <a:bodyPr vert="horz" lIns="0" tIns="0" rIns="0" bIns="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defRPr/>
            </a:pPr>
            <a:r>
              <a:rPr lang="en-US" sz="2600" dirty="0" smtClean="0"/>
              <a:t>Types</a:t>
            </a:r>
          </a:p>
          <a:p>
            <a:pPr lvl="2">
              <a:defRPr/>
            </a:pPr>
            <a:r>
              <a:rPr lang="en-US" sz="2400" dirty="0" smtClean="0"/>
              <a:t>if-else</a:t>
            </a:r>
          </a:p>
          <a:p>
            <a:pPr lvl="2">
              <a:defRPr/>
            </a:pPr>
            <a:r>
              <a:rPr lang="en-US" sz="2400" dirty="0" smtClean="0"/>
              <a:t>switch-case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DF_Java_M6_PD_g013.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Flow Control: If-Else</a:t>
            </a:r>
            <a:endParaRPr lang="en-US" dirty="0"/>
          </a:p>
        </p:txBody>
      </p:sp>
      <p:sp>
        <p:nvSpPr>
          <p:cNvPr id="8" name="Content Placeholder 7"/>
          <p:cNvSpPr>
            <a:spLocks noGrp="1"/>
          </p:cNvSpPr>
          <p:nvPr>
            <p:ph idx="1"/>
          </p:nvPr>
        </p:nvSpPr>
        <p:spPr/>
        <p:txBody>
          <a:bodyPr/>
          <a:lstStyle/>
          <a:p>
            <a:pPr lvl="1">
              <a:lnSpc>
                <a:spcPct val="90000"/>
              </a:lnSpc>
              <a:defRPr/>
            </a:pPr>
            <a:endParaRPr lang="en-US" dirty="0" smtClean="0"/>
          </a:p>
          <a:p>
            <a:pPr lvl="1">
              <a:lnSpc>
                <a:spcPct val="90000"/>
              </a:lnSpc>
              <a:defRPr/>
            </a:pPr>
            <a:r>
              <a:rPr lang="en-US" dirty="0" smtClean="0"/>
              <a:t>Condition-based</a:t>
            </a:r>
          </a:p>
          <a:p>
            <a:pPr lvl="2">
              <a:lnSpc>
                <a:spcPct val="90000"/>
              </a:lnSpc>
              <a:defRPr/>
            </a:pPr>
            <a:r>
              <a:rPr lang="en-US" dirty="0" smtClean="0"/>
              <a:t>True</a:t>
            </a:r>
          </a:p>
          <a:p>
            <a:pPr lvl="2">
              <a:lnSpc>
                <a:spcPct val="90000"/>
              </a:lnSpc>
              <a:defRPr/>
            </a:pPr>
            <a:r>
              <a:rPr lang="en-US" dirty="0" smtClean="0"/>
              <a:t>False</a:t>
            </a:r>
          </a:p>
          <a:p>
            <a:pPr lvl="1">
              <a:lnSpc>
                <a:spcPct val="90000"/>
              </a:lnSpc>
              <a:defRPr/>
            </a:pPr>
            <a:r>
              <a:rPr lang="en-US" dirty="0" smtClean="0"/>
              <a:t>Alternative branches</a:t>
            </a:r>
          </a:p>
          <a:p>
            <a:pPr lvl="2">
              <a:lnSpc>
                <a:spcPct val="90000"/>
              </a:lnSpc>
              <a:defRPr/>
            </a:pPr>
            <a:r>
              <a:rPr lang="en-US" dirty="0" smtClean="0"/>
              <a:t>Choice if the condition is true</a:t>
            </a:r>
          </a:p>
          <a:p>
            <a:pPr lvl="2">
              <a:lnSpc>
                <a:spcPct val="90000"/>
              </a:lnSpc>
              <a:defRPr/>
            </a:pPr>
            <a:r>
              <a:rPr lang="en-US" dirty="0" smtClean="0"/>
              <a:t>Alternate choice if the condition is false</a:t>
            </a:r>
          </a:p>
          <a:p>
            <a:pPr lvl="1">
              <a:lnSpc>
                <a:spcPct val="90000"/>
              </a:lnSpc>
              <a:defRPr/>
            </a:pPr>
            <a:r>
              <a:rPr lang="en-US" dirty="0" smtClean="0"/>
              <a:t>May be nested</a:t>
            </a:r>
          </a:p>
          <a:p>
            <a:pPr lvl="2">
              <a:lnSpc>
                <a:spcPct val="90000"/>
              </a:lnSpc>
              <a:defRPr/>
            </a:pPr>
            <a:r>
              <a:rPr lang="en-US" dirty="0" smtClean="0"/>
              <a:t>Conditions within conditions</a:t>
            </a:r>
          </a:p>
          <a:p>
            <a:pPr lvl="2">
              <a:lnSpc>
                <a:spcPct val="90000"/>
              </a:lnSpc>
              <a:defRPr/>
            </a:pPr>
            <a:r>
              <a:rPr lang="en-US" dirty="0" smtClean="0"/>
              <a:t>Set up dependencies</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66</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If - Else: See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Demonstration:</a:t>
            </a:r>
          </a:p>
          <a:p>
            <a:pPr marL="0" lvl="1" indent="0">
              <a:buNone/>
            </a:pPr>
            <a:r>
              <a:rPr lang="en-US" sz="2100" noProof="0" dirty="0" smtClean="0"/>
              <a:t>Faculty will demonstrate how to control the flow of a program using If-Else.</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416076"/>
            <a:ext cx="8318501" cy="4001095"/>
          </a:xfrm>
          <a:prstGeom prst="rect">
            <a:avLst/>
          </a:prstGeom>
        </p:spPr>
        <p:txBody>
          <a:bodyPr wrap="square">
            <a:spAutoFit/>
          </a:bodyPr>
          <a:lstStyle/>
          <a:p>
            <a:pPr lvl="0">
              <a:spcBef>
                <a:spcPts val="1200"/>
              </a:spcBef>
              <a:defRPr/>
            </a:pPr>
            <a:r>
              <a:rPr lang="en-US" b="1" dirty="0" smtClean="0">
                <a:latin typeface="Arial" pitchFamily="34" charset="0"/>
                <a:cs typeface="Arial" pitchFamily="34" charset="0"/>
              </a:rPr>
              <a:t>Time Allocated: </a:t>
            </a:r>
            <a:r>
              <a:rPr lang="en-US" dirty="0" smtClean="0">
                <a:latin typeface="Arial" pitchFamily="34" charset="0"/>
                <a:cs typeface="Arial" pitchFamily="34" charset="0"/>
              </a:rPr>
              <a:t>5 minutes</a:t>
            </a:r>
            <a:endParaRPr lang="en-US" dirty="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CityTour_Demo.java</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342900" lvl="0" indent="-342900">
              <a:buFont typeface="+mj-lt"/>
              <a:buAutoNum type="arabicPeriod"/>
            </a:pPr>
            <a:r>
              <a:rPr lang="en-US" dirty="0">
                <a:latin typeface="Arial" pitchFamily="34" charset="0"/>
                <a:cs typeface="Arial" pitchFamily="34" charset="0"/>
              </a:rPr>
              <a:t>Open </a:t>
            </a:r>
            <a:r>
              <a:rPr lang="en-US" dirty="0" smtClean="0">
                <a:latin typeface="Arial" pitchFamily="34" charset="0"/>
                <a:cs typeface="Arial" pitchFamily="34" charset="0"/>
              </a:rPr>
              <a:t>CityTour_Demo.java.</a:t>
            </a:r>
          </a:p>
          <a:p>
            <a:pPr marL="342900" lvl="0" indent="-342900">
              <a:buFont typeface="+mj-lt"/>
              <a:buAutoNum type="arabicPeriod"/>
            </a:pPr>
            <a:r>
              <a:rPr lang="en-US" dirty="0" smtClean="0">
                <a:latin typeface="Arial" pitchFamily="34" charset="0"/>
                <a:cs typeface="Arial" pitchFamily="34" charset="0"/>
              </a:rPr>
              <a:t>Complete the </a:t>
            </a:r>
            <a:r>
              <a:rPr lang="en-US" b="1" dirty="0" smtClean="0">
                <a:latin typeface="Arial" pitchFamily="34" charset="0"/>
                <a:cs typeface="Arial" pitchFamily="34" charset="0"/>
              </a:rPr>
              <a:t>See It 4 </a:t>
            </a:r>
            <a:r>
              <a:rPr lang="en-US" dirty="0" smtClean="0">
                <a:latin typeface="Arial" pitchFamily="34" charset="0"/>
                <a:cs typeface="Arial" pitchFamily="34" charset="0"/>
              </a:rPr>
              <a:t>TODOs to (</a:t>
            </a:r>
            <a:r>
              <a:rPr lang="en-US" i="1" dirty="0" smtClean="0">
                <a:latin typeface="Arial" pitchFamily="34" charset="0"/>
                <a:cs typeface="Arial" pitchFamily="34" charset="0"/>
              </a:rPr>
              <a:t>Note, only perform the TODOs associated with this See It.)</a:t>
            </a:r>
          </a:p>
          <a:p>
            <a:pPr marL="800100" lvl="1" indent="-342900">
              <a:buFont typeface="+mj-lt"/>
              <a:buAutoNum type="alphaLcParenR"/>
            </a:pPr>
            <a:r>
              <a:rPr lang="en-US" dirty="0" smtClean="0">
                <a:latin typeface="Arial" pitchFamily="34" charset="0"/>
                <a:cs typeface="Arial" pitchFamily="34" charset="0"/>
              </a:rPr>
              <a:t>Declare</a:t>
            </a:r>
            <a:r>
              <a:rPr lang="en-GB" dirty="0" smtClean="0">
                <a:latin typeface="Arial" pitchFamily="34" charset="0"/>
                <a:cs typeface="Arial" pitchFamily="34" charset="0"/>
              </a:rPr>
              <a:t> </a:t>
            </a:r>
            <a:r>
              <a:rPr lang="en-GB" dirty="0">
                <a:latin typeface="Arial" pitchFamily="34" charset="0"/>
                <a:cs typeface="Arial" pitchFamily="34" charset="0"/>
              </a:rPr>
              <a:t>a new Boolean variable for the time of travel. Initialize as </a:t>
            </a:r>
            <a:r>
              <a:rPr lang="en-GB" b="1" dirty="0" smtClean="0">
                <a:latin typeface="Arial" pitchFamily="34" charset="0"/>
                <a:cs typeface="Arial" pitchFamily="34" charset="0"/>
              </a:rPr>
              <a:t>true</a:t>
            </a:r>
            <a:r>
              <a:rPr lang="en-GB" dirty="0" smtClean="0">
                <a:latin typeface="Arial" pitchFamily="34" charset="0"/>
                <a:cs typeface="Arial" pitchFamily="34" charset="0"/>
              </a:rPr>
              <a:t>.</a:t>
            </a:r>
          </a:p>
          <a:p>
            <a:pPr marL="800100" lvl="1" indent="-342900">
              <a:buFont typeface="+mj-lt"/>
              <a:buAutoNum type="alphaLcParenR"/>
            </a:pPr>
            <a:r>
              <a:rPr lang="en-US" dirty="0" smtClean="0">
                <a:latin typeface="Arial" pitchFamily="34" charset="0"/>
                <a:cs typeface="Arial" pitchFamily="34" charset="0"/>
              </a:rPr>
              <a:t>Use </a:t>
            </a:r>
            <a:r>
              <a:rPr lang="en-US" dirty="0">
                <a:latin typeface="Arial" pitchFamily="34" charset="0"/>
                <a:cs typeface="Arial" pitchFamily="34" charset="0"/>
              </a:rPr>
              <a:t>an If-Else statement to determine if travel is for a week day or </a:t>
            </a:r>
            <a:r>
              <a:rPr lang="en-US" dirty="0" smtClean="0">
                <a:latin typeface="Arial" pitchFamily="34" charset="0"/>
                <a:cs typeface="Arial" pitchFamily="34" charset="0"/>
              </a:rPr>
              <a:t>weekend.</a:t>
            </a:r>
          </a:p>
          <a:p>
            <a:pPr marL="777240" lvl="1"/>
            <a:r>
              <a:rPr lang="en-GB" dirty="0" smtClean="0">
                <a:latin typeface="Arial" pitchFamily="34" charset="0"/>
                <a:cs typeface="Arial" pitchFamily="34" charset="0"/>
              </a:rPr>
              <a:t>Display </a:t>
            </a:r>
            <a:r>
              <a:rPr lang="en-GB" dirty="0">
                <a:latin typeface="Arial" pitchFamily="34" charset="0"/>
                <a:cs typeface="Arial" pitchFamily="34" charset="0"/>
              </a:rPr>
              <a:t>messages for the If / Else similar to the following:</a:t>
            </a:r>
            <a:endParaRPr lang="en-US" dirty="0">
              <a:latin typeface="Arial" pitchFamily="34" charset="0"/>
              <a:cs typeface="Arial" pitchFamily="34" charset="0"/>
            </a:endParaRPr>
          </a:p>
          <a:p>
            <a:pPr lvl="2"/>
            <a:r>
              <a:rPr lang="en-US" dirty="0">
                <a:latin typeface="Arial" pitchFamily="34" charset="0"/>
                <a:cs typeface="Arial" pitchFamily="34" charset="0"/>
              </a:rPr>
              <a:t>"Traveling on week day, no extra charge applicable"	</a:t>
            </a:r>
          </a:p>
          <a:p>
            <a:pPr lvl="2"/>
            <a:r>
              <a:rPr lang="en-US" dirty="0">
                <a:latin typeface="Arial" pitchFamily="34" charset="0"/>
                <a:cs typeface="Arial" pitchFamily="34" charset="0"/>
              </a:rPr>
              <a:t>"Traveling on weekend, extra weekend charge applicable on each ticket“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67</a:t>
            </a:r>
          </a:p>
        </p:txBody>
      </p:sp>
    </p:spTree>
    <p:extLst>
      <p:ext uri="{BB962C8B-B14F-4D97-AF65-F5344CB8AC3E}">
        <p14:creationId xmlns:p14="http://schemas.microsoft.com/office/powerpoint/2010/main" val="37806873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If - Else: Try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Now You Try It:</a:t>
            </a:r>
          </a:p>
          <a:p>
            <a:pPr marL="0" lvl="1" indent="0">
              <a:buNone/>
            </a:pPr>
            <a:r>
              <a:rPr lang="en-US" sz="2100" dirty="0" smtClean="0"/>
              <a:t>Control </a:t>
            </a:r>
            <a:r>
              <a:rPr lang="en-US" sz="2100" dirty="0"/>
              <a:t>the flow of a program using If-Else</a:t>
            </a:r>
            <a:r>
              <a:rPr lang="en-US" sz="2100" dirty="0" smtClean="0"/>
              <a:t>.</a:t>
            </a:r>
          </a:p>
          <a:p>
            <a:pPr marL="0" lvl="1" indent="0">
              <a:buNone/>
            </a:pPr>
            <a:r>
              <a:rPr lang="en-US" sz="2100" b="1" dirty="0"/>
              <a:t>Time Allocated: </a:t>
            </a:r>
            <a:r>
              <a:rPr lang="en-US" sz="2100" dirty="0"/>
              <a:t>10</a:t>
            </a:r>
            <a:r>
              <a:rPr lang="en-US" sz="2100" dirty="0">
                <a:solidFill>
                  <a:srgbClr val="FF0000"/>
                </a:solidFill>
              </a:rPr>
              <a:t> </a:t>
            </a:r>
            <a:r>
              <a:rPr lang="en-US" sz="2100" dirty="0"/>
              <a:t>minutes</a:t>
            </a:r>
          </a:p>
          <a:p>
            <a:pPr marL="0" lvl="1" indent="0">
              <a:buNone/>
            </a:pPr>
            <a:endParaRPr lang="en-US" sz="21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416076"/>
            <a:ext cx="8318501" cy="4202689"/>
          </a:xfrm>
          <a:prstGeom prst="rect">
            <a:avLst/>
          </a:prstGeom>
        </p:spPr>
        <p:txBody>
          <a:bodyPr wrap="square">
            <a:spAutoFit/>
          </a:bodyPr>
          <a:lstStyle/>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CodingtonEventPass_TryIt.java</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342900" lvl="0" indent="-342900">
              <a:buFont typeface="+mj-lt"/>
              <a:buAutoNum type="arabicPeriod"/>
            </a:pPr>
            <a:r>
              <a:rPr lang="en-US" dirty="0" smtClean="0">
                <a:latin typeface="Arial" pitchFamily="34" charset="0"/>
                <a:cs typeface="Arial" pitchFamily="34" charset="0"/>
              </a:rPr>
              <a:t>Open CodingtonEventPass_TryIt.java</a:t>
            </a:r>
            <a:r>
              <a:rPr lang="en-US" dirty="0">
                <a:latin typeface="Arial" pitchFamily="34" charset="0"/>
                <a:cs typeface="Arial" pitchFamily="34" charset="0"/>
              </a:rPr>
              <a:t>.</a:t>
            </a:r>
            <a:endParaRPr lang="en-US" dirty="0" smtClean="0">
              <a:latin typeface="Arial" pitchFamily="34" charset="0"/>
              <a:cs typeface="Arial" pitchFamily="34" charset="0"/>
            </a:endParaRPr>
          </a:p>
          <a:p>
            <a:pPr marL="342900" lvl="0" indent="-342900">
              <a:buFont typeface="+mj-lt"/>
              <a:buAutoNum type="arabicPeriod"/>
            </a:pPr>
            <a:r>
              <a:rPr lang="en-US" dirty="0" smtClean="0">
                <a:latin typeface="Arial" pitchFamily="34" charset="0"/>
                <a:cs typeface="Arial" pitchFamily="34" charset="0"/>
              </a:rPr>
              <a:t>Complete the </a:t>
            </a:r>
            <a:r>
              <a:rPr lang="en-US" b="1" dirty="0" smtClean="0">
                <a:latin typeface="Arial" pitchFamily="34" charset="0"/>
                <a:cs typeface="Arial" pitchFamily="34" charset="0"/>
              </a:rPr>
              <a:t>Try It 4 </a:t>
            </a:r>
            <a:r>
              <a:rPr lang="en-US" dirty="0" smtClean="0">
                <a:latin typeface="Arial" pitchFamily="34" charset="0"/>
                <a:cs typeface="Arial" pitchFamily="34" charset="0"/>
              </a:rPr>
              <a:t>TODOs to:</a:t>
            </a:r>
          </a:p>
          <a:p>
            <a:pPr marL="800100" lvl="1" indent="-342900">
              <a:buFont typeface="+mj-lt"/>
              <a:buAutoNum type="alphaLcParenR"/>
            </a:pPr>
            <a:r>
              <a:rPr lang="en-US" dirty="0" smtClean="0">
                <a:latin typeface="Arial" pitchFamily="34" charset="0"/>
                <a:cs typeface="Arial" pitchFamily="34" charset="0"/>
              </a:rPr>
              <a:t>Declare </a:t>
            </a:r>
            <a:r>
              <a:rPr lang="en-US" dirty="0">
                <a:latin typeface="Arial" pitchFamily="34" charset="0"/>
                <a:cs typeface="Arial" pitchFamily="34" charset="0"/>
              </a:rPr>
              <a:t>and initialize a new boolean variable for travel type </a:t>
            </a:r>
            <a:r>
              <a:rPr lang="en-GB" dirty="0">
                <a:latin typeface="Arial" pitchFamily="34" charset="0"/>
                <a:cs typeface="Arial" pitchFamily="34" charset="0"/>
              </a:rPr>
              <a:t>(for the If-Else statement</a:t>
            </a:r>
            <a:r>
              <a:rPr lang="en-GB" dirty="0" smtClean="0">
                <a:latin typeface="Arial" pitchFamily="34" charset="0"/>
                <a:cs typeface="Arial" pitchFamily="34" charset="0"/>
              </a:rPr>
              <a:t>).</a:t>
            </a:r>
          </a:p>
          <a:p>
            <a:pPr marL="800100" lvl="1" indent="-342900">
              <a:buFont typeface="+mj-lt"/>
              <a:buAutoNum type="alphaLcParenR"/>
            </a:pPr>
            <a:r>
              <a:rPr lang="en-US" dirty="0" smtClean="0">
                <a:latin typeface="Arial" pitchFamily="34" charset="0"/>
                <a:cs typeface="Arial" pitchFamily="34" charset="0"/>
              </a:rPr>
              <a:t>Use </a:t>
            </a:r>
            <a:r>
              <a:rPr lang="en-US" dirty="0">
                <a:latin typeface="Arial" pitchFamily="34" charset="0"/>
                <a:cs typeface="Arial" pitchFamily="34" charset="0"/>
              </a:rPr>
              <a:t>an If-Else statement to determine daytime or evening </a:t>
            </a:r>
            <a:r>
              <a:rPr lang="en-US" dirty="0" smtClean="0">
                <a:latin typeface="Arial" pitchFamily="34" charset="0"/>
                <a:cs typeface="Arial" pitchFamily="34" charset="0"/>
              </a:rPr>
              <a:t>travel.</a:t>
            </a:r>
          </a:p>
          <a:p>
            <a:pPr marL="800100" lvl="1" indent="-342900">
              <a:buFont typeface="+mj-lt"/>
              <a:buAutoNum type="alphaLcParenR"/>
            </a:pPr>
            <a:r>
              <a:rPr lang="en-GB" dirty="0" smtClean="0">
                <a:latin typeface="Arial" pitchFamily="34" charset="0"/>
                <a:cs typeface="Arial" pitchFamily="34" charset="0"/>
              </a:rPr>
              <a:t>Display </a:t>
            </a:r>
            <a:r>
              <a:rPr lang="en-GB" dirty="0">
                <a:latin typeface="Arial" pitchFamily="34" charset="0"/>
                <a:cs typeface="Arial" pitchFamily="34" charset="0"/>
              </a:rPr>
              <a:t>messages for the If / Else similar to the following:</a:t>
            </a:r>
            <a:endParaRPr lang="en-US" dirty="0">
              <a:latin typeface="Arial" pitchFamily="34" charset="0"/>
              <a:cs typeface="Arial" pitchFamily="34" charset="0"/>
            </a:endParaRPr>
          </a:p>
          <a:p>
            <a:pPr lvl="2"/>
            <a:r>
              <a:rPr lang="en-US" dirty="0">
                <a:latin typeface="Arial" pitchFamily="34" charset="0"/>
                <a:cs typeface="Arial" pitchFamily="34" charset="0"/>
              </a:rPr>
              <a:t>“Evening </a:t>
            </a:r>
            <a:r>
              <a:rPr lang="en-US" dirty="0" smtClean="0">
                <a:latin typeface="Arial" pitchFamily="34" charset="0"/>
                <a:cs typeface="Arial" pitchFamily="34" charset="0"/>
              </a:rPr>
              <a:t>pass </a:t>
            </a:r>
            <a:r>
              <a:rPr lang="en-US" dirty="0">
                <a:latin typeface="Arial" pitchFamily="34" charset="0"/>
                <a:cs typeface="Arial" pitchFamily="34" charset="0"/>
              </a:rPr>
              <a:t>hours 5 PM – 9 PM, additional evening visit charge applicable for each pass"	</a:t>
            </a:r>
          </a:p>
          <a:p>
            <a:pPr lvl="2"/>
            <a:r>
              <a:rPr lang="en-US" dirty="0">
                <a:latin typeface="Arial" pitchFamily="34" charset="0"/>
                <a:cs typeface="Arial" pitchFamily="34" charset="0"/>
              </a:rPr>
              <a:t>“Regular pass hours 9 AM – 5 PM, no additional charge applicable“</a:t>
            </a:r>
          </a:p>
          <a:p>
            <a:pPr marL="342900" lvl="0" indent="-342900">
              <a:buFont typeface="+mj-lt"/>
              <a:buAutoNum type="arabicPeriod"/>
            </a:pPr>
            <a:r>
              <a:rPr lang="en-US" dirty="0">
                <a:latin typeface="Arial" pitchFamily="34" charset="0"/>
                <a:cs typeface="Arial" pitchFamily="34" charset="0"/>
              </a:rPr>
              <a:t>Run the code testing both true and false values for travel type</a:t>
            </a:r>
            <a:r>
              <a:rPr lang="en-US" dirty="0" smtClean="0">
                <a:latin typeface="Arial" pitchFamily="34" charset="0"/>
                <a:cs typeface="Arial" pitchFamily="34" charset="0"/>
              </a:rPr>
              <a:t>.</a:t>
            </a:r>
          </a:p>
          <a:p>
            <a:pPr marL="342900" lvl="0" indent="-342900">
              <a:buFont typeface="+mj-lt"/>
              <a:buAutoNum type="arabicPeriod"/>
            </a:pPr>
            <a:r>
              <a:rPr lang="en-US" dirty="0" smtClean="0">
                <a:latin typeface="Arial" pitchFamily="34" charset="0"/>
                <a:cs typeface="Arial" pitchFamily="34" charset="0"/>
              </a:rPr>
              <a:t>(Only perform the TODOs that your instructor assigns at this time.)</a:t>
            </a:r>
            <a:endParaRPr lang="en-US" dirty="0">
              <a:latin typeface="Arial" pitchFamily="34" charset="0"/>
              <a:cs typeface="Arial" pitchFamily="34" charset="0"/>
            </a:endParaRPr>
          </a:p>
          <a:p>
            <a:pPr marL="554037" lvl="0" indent="-457200">
              <a:lnSpc>
                <a:spcPct val="110000"/>
              </a:lnSpc>
              <a:buFont typeface="+mj-lt"/>
              <a:buAutoNum type="arabicPeriod"/>
              <a:defRPr/>
            </a:pPr>
            <a:endParaRPr lang="en-US" sz="21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68</a:t>
            </a:r>
          </a:p>
        </p:txBody>
      </p:sp>
    </p:spTree>
    <p:extLst>
      <p:ext uri="{BB962C8B-B14F-4D97-AF65-F5344CB8AC3E}">
        <p14:creationId xmlns:p14="http://schemas.microsoft.com/office/powerpoint/2010/main" val="1564418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If - Else: Solution</a:t>
            </a:r>
            <a:endParaRPr lang="en-US" dirty="0"/>
          </a:p>
        </p:txBody>
      </p:sp>
      <p:sp>
        <p:nvSpPr>
          <p:cNvPr id="17" name="Content Placeholder 4"/>
          <p:cNvSpPr>
            <a:spLocks noGrp="1"/>
          </p:cNvSpPr>
          <p:nvPr>
            <p:ph idx="1"/>
          </p:nvPr>
        </p:nvSpPr>
        <p:spPr>
          <a:xfrm>
            <a:off x="91440" y="1214422"/>
            <a:ext cx="8318500" cy="801830"/>
          </a:xfrm>
        </p:spPr>
        <p:txBody>
          <a:bodyPr>
            <a:normAutofit/>
          </a:bodyPr>
          <a:lstStyle/>
          <a:p>
            <a:pPr lvl="0">
              <a:defRPr/>
            </a:pPr>
            <a:r>
              <a:rPr lang="en-US" sz="1800" noProof="0" dirty="0" smtClean="0"/>
              <a:t>Your faculty will now provide you with the </a:t>
            </a:r>
            <a:r>
              <a:rPr lang="en-US" sz="1800" dirty="0" smtClean="0"/>
              <a:t>Solution to check and update your file. </a:t>
            </a:r>
          </a:p>
          <a:p>
            <a:pPr lvl="0">
              <a:defRPr/>
            </a:pPr>
            <a:r>
              <a:rPr lang="en-US" sz="1800" noProof="0" dirty="0" smtClean="0"/>
              <a:t>Your Java </a:t>
            </a:r>
            <a:r>
              <a:rPr lang="en-US" sz="1800" dirty="0" smtClean="0"/>
              <a:t>If-Else </a:t>
            </a:r>
            <a:r>
              <a:rPr lang="en-US" sz="1800" noProof="0" dirty="0" smtClean="0"/>
              <a:t>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327" y="1920240"/>
            <a:ext cx="3966279" cy="305233"/>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6" name="Rectangle 5"/>
          <p:cNvSpPr/>
          <p:nvPr/>
        </p:nvSpPr>
        <p:spPr>
          <a:xfrm>
            <a:off x="365760" y="2377845"/>
            <a:ext cx="3618363" cy="305233"/>
          </a:xfrm>
          <a:prstGeom prst="rect">
            <a:avLst/>
          </a:prstGeom>
        </p:spPr>
        <p:txBody>
          <a:bodyPr wrap="none">
            <a:spAutoFit/>
          </a:bodyPr>
          <a:lstStyle/>
          <a:p>
            <a:r>
              <a:rPr lang="en-US" dirty="0"/>
              <a:t>public static void main(String[] args){</a:t>
            </a:r>
          </a:p>
        </p:txBody>
      </p:sp>
      <p:sp>
        <p:nvSpPr>
          <p:cNvPr id="9" name="Rectangle 8"/>
          <p:cNvSpPr/>
          <p:nvPr/>
        </p:nvSpPr>
        <p:spPr>
          <a:xfrm>
            <a:off x="548640" y="2796360"/>
            <a:ext cx="2811780" cy="305233"/>
          </a:xfrm>
          <a:prstGeom prst="rect">
            <a:avLst/>
          </a:prstGeom>
        </p:spPr>
        <p:txBody>
          <a:bodyPr wrap="square">
            <a:spAutoFit/>
          </a:bodyPr>
          <a:lstStyle/>
          <a:p>
            <a:r>
              <a:rPr lang="en-US" dirty="0" smtClean="0"/>
              <a:t>boolean </a:t>
            </a:r>
            <a:r>
              <a:rPr lang="en-US" dirty="0"/>
              <a:t>eveningPass;</a:t>
            </a:r>
          </a:p>
        </p:txBody>
      </p:sp>
      <p:sp>
        <p:nvSpPr>
          <p:cNvPr id="10" name="Rectangle 9"/>
          <p:cNvSpPr/>
          <p:nvPr/>
        </p:nvSpPr>
        <p:spPr>
          <a:xfrm>
            <a:off x="548640" y="3257075"/>
            <a:ext cx="2056653" cy="305233"/>
          </a:xfrm>
          <a:prstGeom prst="rect">
            <a:avLst/>
          </a:prstGeom>
        </p:spPr>
        <p:txBody>
          <a:bodyPr wrap="none">
            <a:spAutoFit/>
          </a:bodyPr>
          <a:lstStyle/>
          <a:p>
            <a:r>
              <a:rPr lang="en-US" dirty="0"/>
              <a:t>eveningPass = true; </a:t>
            </a:r>
          </a:p>
        </p:txBody>
      </p:sp>
      <p:sp>
        <p:nvSpPr>
          <p:cNvPr id="11" name="Rectangle 10"/>
          <p:cNvSpPr/>
          <p:nvPr/>
        </p:nvSpPr>
        <p:spPr>
          <a:xfrm>
            <a:off x="91440" y="3699066"/>
            <a:ext cx="8684260" cy="2666565"/>
          </a:xfrm>
          <a:prstGeom prst="rect">
            <a:avLst/>
          </a:prstGeom>
        </p:spPr>
        <p:txBody>
          <a:bodyPr wrap="square">
            <a:spAutoFit/>
          </a:bodyPr>
          <a:lstStyle/>
          <a:p>
            <a:r>
              <a:rPr lang="en-US" dirty="0" smtClean="0"/>
              <a:t>         if(eveningPass</a:t>
            </a:r>
            <a:r>
              <a:rPr lang="en-US" dirty="0"/>
              <a:t>){</a:t>
            </a:r>
          </a:p>
          <a:p>
            <a:r>
              <a:rPr lang="en-US" dirty="0" smtClean="0"/>
              <a:t>                   System.out.println</a:t>
            </a:r>
            <a:r>
              <a:rPr lang="en-US" dirty="0"/>
              <a:t>("Evening pass hours are from 5 PM - 9 PM, additional </a:t>
            </a:r>
            <a:r>
              <a:rPr lang="en-US" dirty="0" smtClean="0"/>
              <a:t>evening charge </a:t>
            </a:r>
            <a:r>
              <a:rPr lang="en-US" dirty="0"/>
              <a:t>applicable for each pass.");	</a:t>
            </a:r>
          </a:p>
          <a:p>
            <a:r>
              <a:rPr lang="en-US" dirty="0" smtClean="0"/>
              <a:t>          }</a:t>
            </a:r>
            <a:r>
              <a:rPr lang="en-US" dirty="0"/>
              <a:t>else{</a:t>
            </a:r>
          </a:p>
          <a:p>
            <a:r>
              <a:rPr lang="en-US" dirty="0" smtClean="0"/>
              <a:t>                   System.out.println</a:t>
            </a:r>
            <a:r>
              <a:rPr lang="en-US" dirty="0"/>
              <a:t>("Regular pass hours are from 9 AM - 5 PM, no additional charge applicable.");</a:t>
            </a:r>
          </a:p>
          <a:p>
            <a:r>
              <a:rPr lang="en-US" dirty="0" smtClean="0"/>
              <a:t>          }</a:t>
            </a:r>
            <a:r>
              <a:rPr lang="en-US" dirty="0"/>
              <a:t>		</a:t>
            </a:r>
          </a:p>
          <a:p>
            <a:r>
              <a:rPr lang="en-US" dirty="0" smtClean="0"/>
              <a:t>     }</a:t>
            </a:r>
            <a:r>
              <a:rPr lang="en-US" dirty="0"/>
              <a:t>		</a:t>
            </a:r>
          </a:p>
          <a:p>
            <a:r>
              <a:rPr lang="en-US" dirty="0"/>
              <a:t>}</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69</a:t>
            </a:r>
          </a:p>
        </p:txBody>
      </p:sp>
    </p:spTree>
    <p:extLst>
      <p:ext uri="{BB962C8B-B14F-4D97-AF65-F5344CB8AC3E}">
        <p14:creationId xmlns:p14="http://schemas.microsoft.com/office/powerpoint/2010/main" val="22231921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Relational Operators: See It</a:t>
            </a:r>
            <a:endParaRPr lang="en-US" dirty="0"/>
          </a:p>
        </p:txBody>
      </p:sp>
      <p:sp>
        <p:nvSpPr>
          <p:cNvPr id="17" name="Content Placeholder 4"/>
          <p:cNvSpPr>
            <a:spLocks noGrp="1"/>
          </p:cNvSpPr>
          <p:nvPr>
            <p:ph idx="1"/>
          </p:nvPr>
        </p:nvSpPr>
        <p:spPr>
          <a:xfrm>
            <a:off x="457200" y="1214423"/>
            <a:ext cx="6559062" cy="983654"/>
          </a:xfrm>
        </p:spPr>
        <p:txBody>
          <a:bodyPr>
            <a:normAutofit lnSpcReduction="10000"/>
          </a:bodyPr>
          <a:lstStyle/>
          <a:p>
            <a:pPr lvl="0">
              <a:defRPr/>
            </a:pPr>
            <a:r>
              <a:rPr lang="en-US" sz="2100" b="1" noProof="0" dirty="0" smtClean="0"/>
              <a:t>Demonstration:</a:t>
            </a:r>
          </a:p>
          <a:p>
            <a:pPr marL="0" lvl="1" indent="0">
              <a:buNone/>
            </a:pPr>
            <a:r>
              <a:rPr lang="en-US" sz="2100" noProof="0" dirty="0" smtClean="0"/>
              <a:t>Faculty will demonstrate the use of </a:t>
            </a:r>
            <a:r>
              <a:rPr lang="en-US" sz="2100" dirty="0" smtClean="0"/>
              <a:t>relational operators in conjunction with flow control constructs.</a:t>
            </a:r>
            <a:endParaRPr lang="en-US" sz="21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3894" y="2240280"/>
            <a:ext cx="8318501" cy="3954929"/>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10</a:t>
            </a:r>
            <a:r>
              <a:rPr lang="en-US" sz="2100" dirty="0" smtClean="0">
                <a:solidFill>
                  <a:srgbClr val="FF0000"/>
                </a:solidFill>
                <a:latin typeface="Arial" pitchFamily="34" charset="0"/>
                <a:cs typeface="Arial" pitchFamily="34" charset="0"/>
              </a:rPr>
              <a:t> </a:t>
            </a:r>
            <a:r>
              <a:rPr lang="en-US" sz="2100" dirty="0" smtClean="0">
                <a:latin typeface="Arial" pitchFamily="34" charset="0"/>
                <a:cs typeface="Arial" pitchFamily="34" charset="0"/>
              </a:rPr>
              <a:t>minutes</a:t>
            </a:r>
            <a:endParaRPr lang="en-US" sz="2100" dirty="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CityTour_Demo.java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457200" lvl="0" indent="-457200">
              <a:buFont typeface="+mj-lt"/>
              <a:buAutoNum type="arabicPeriod"/>
            </a:pPr>
            <a:r>
              <a:rPr lang="en-US" sz="2100" dirty="0">
                <a:latin typeface="Arial" pitchFamily="34" charset="0"/>
                <a:cs typeface="Arial" pitchFamily="34" charset="0"/>
              </a:rPr>
              <a:t>Open </a:t>
            </a:r>
            <a:r>
              <a:rPr lang="en-US" sz="2100" dirty="0" smtClean="0">
                <a:latin typeface="Arial" pitchFamily="34" charset="0"/>
                <a:cs typeface="Arial" pitchFamily="34" charset="0"/>
              </a:rPr>
              <a:t>CityTour_Demo.java.</a:t>
            </a:r>
          </a:p>
          <a:p>
            <a:pPr marL="457200" lvl="0" indent="-457200">
              <a:buFont typeface="+mj-lt"/>
              <a:buAutoNum type="arabicPeriod"/>
            </a:pPr>
            <a:r>
              <a:rPr lang="en-US" sz="2100" dirty="0" smtClean="0">
                <a:latin typeface="Arial" pitchFamily="34" charset="0"/>
                <a:cs typeface="Arial" pitchFamily="34" charset="0"/>
              </a:rPr>
              <a:t>Complete the </a:t>
            </a:r>
            <a:r>
              <a:rPr lang="en-US" sz="2100" b="1" dirty="0" smtClean="0">
                <a:latin typeface="Arial" pitchFamily="34" charset="0"/>
                <a:cs typeface="Arial" pitchFamily="34" charset="0"/>
              </a:rPr>
              <a:t>See It 5 Logical Operator </a:t>
            </a:r>
            <a:r>
              <a:rPr lang="en-US" sz="2100" dirty="0" smtClean="0">
                <a:latin typeface="Arial" pitchFamily="34" charset="0"/>
                <a:cs typeface="Arial" pitchFamily="34" charset="0"/>
              </a:rPr>
              <a:t>TODOs to </a:t>
            </a:r>
            <a:r>
              <a:rPr lang="en-US" sz="2100" i="1" dirty="0" smtClean="0">
                <a:latin typeface="Arial" pitchFamily="34" charset="0"/>
                <a:cs typeface="Arial" pitchFamily="34" charset="0"/>
              </a:rPr>
              <a:t>(Note, only perform the TODOs associated with this See It).</a:t>
            </a:r>
          </a:p>
          <a:p>
            <a:pPr marL="914400" lvl="1" indent="-457200">
              <a:buFont typeface="+mj-lt"/>
              <a:buAutoNum type="alphaLcParenR"/>
            </a:pPr>
            <a:r>
              <a:rPr lang="en-US" sz="2100" dirty="0" smtClean="0">
                <a:latin typeface="Arial" pitchFamily="34" charset="0"/>
                <a:cs typeface="Arial" pitchFamily="34" charset="0"/>
              </a:rPr>
              <a:t>Declare</a:t>
            </a:r>
            <a:r>
              <a:rPr lang="en-GB" sz="2100" dirty="0">
                <a:latin typeface="Arial" pitchFamily="34" charset="0"/>
                <a:cs typeface="Arial" pitchFamily="34" charset="0"/>
              </a:rPr>
              <a:t> </a:t>
            </a:r>
            <a:r>
              <a:rPr lang="en-GB" sz="2100" dirty="0" smtClean="0">
                <a:latin typeface="Arial" pitchFamily="34" charset="0"/>
                <a:cs typeface="Arial" pitchFamily="34" charset="0"/>
              </a:rPr>
              <a:t>and initialize a character </a:t>
            </a:r>
            <a:r>
              <a:rPr lang="en-GB" sz="2100" dirty="0">
                <a:latin typeface="Arial" pitchFamily="34" charset="0"/>
                <a:cs typeface="Arial" pitchFamily="34" charset="0"/>
              </a:rPr>
              <a:t>variable to identify the travel </a:t>
            </a:r>
            <a:r>
              <a:rPr lang="en-GB" sz="2100" dirty="0" smtClean="0">
                <a:latin typeface="Arial" pitchFamily="34" charset="0"/>
                <a:cs typeface="Arial" pitchFamily="34" charset="0"/>
              </a:rPr>
              <a:t>class</a:t>
            </a:r>
            <a:endParaRPr lang="en-GB" sz="2100" dirty="0">
              <a:latin typeface="Arial" pitchFamily="34" charset="0"/>
              <a:cs typeface="Arial" pitchFamily="34" charset="0"/>
            </a:endParaRPr>
          </a:p>
          <a:p>
            <a:pPr marL="914400" lvl="1" indent="-457200">
              <a:buFont typeface="+mj-lt"/>
              <a:buAutoNum type="alphaLcParenR"/>
            </a:pPr>
            <a:r>
              <a:rPr lang="en-GB" sz="2100" dirty="0">
                <a:latin typeface="Arial" pitchFamily="34" charset="0"/>
                <a:cs typeface="Arial" pitchFamily="34" charset="0"/>
              </a:rPr>
              <a:t>E</a:t>
            </a:r>
            <a:r>
              <a:rPr lang="en-GB" sz="2100" dirty="0" smtClean="0">
                <a:latin typeface="Arial" pitchFamily="34" charset="0"/>
                <a:cs typeface="Arial" pitchFamily="34" charset="0"/>
              </a:rPr>
              <a:t>xtend </a:t>
            </a:r>
            <a:r>
              <a:rPr lang="en-GB" sz="2100" dirty="0">
                <a:latin typeface="Arial" pitchFamily="34" charset="0"/>
                <a:cs typeface="Arial" pitchFamily="34" charset="0"/>
              </a:rPr>
              <a:t>the If-Else </a:t>
            </a:r>
            <a:r>
              <a:rPr lang="en-GB" sz="2100" dirty="0" smtClean="0">
                <a:latin typeface="Arial" pitchFamily="34" charset="0"/>
                <a:cs typeface="Arial" pitchFamily="34" charset="0"/>
              </a:rPr>
              <a:t>statement to check for travel class and weekend / weekday travel, as directed. </a:t>
            </a:r>
          </a:p>
          <a:p>
            <a:pPr lvl="2"/>
            <a:r>
              <a:rPr lang="en-GB" sz="2100" dirty="0" smtClean="0">
                <a:latin typeface="Arial" pitchFamily="34" charset="0"/>
                <a:cs typeface="Arial" pitchFamily="34" charset="0"/>
              </a:rPr>
              <a:t>Print appropriate messages.</a:t>
            </a:r>
            <a:endParaRPr lang="en-US" sz="21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70</a:t>
            </a:r>
          </a:p>
        </p:txBody>
      </p:sp>
    </p:spTree>
    <p:extLst>
      <p:ext uri="{BB962C8B-B14F-4D97-AF65-F5344CB8AC3E}">
        <p14:creationId xmlns:p14="http://schemas.microsoft.com/office/powerpoint/2010/main" val="305579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00788" y="2606040"/>
            <a:ext cx="2400300" cy="1937288"/>
          </a:xfrm>
          <a:prstGeom prst="rect">
            <a:avLst/>
          </a:prstGeom>
          <a:solidFill>
            <a:schemeClr val="tx1"/>
          </a:solid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2800" kern="1200" dirty="0" smtClean="0">
                <a:latin typeface="Arial" pitchFamily="34" charset="0"/>
                <a:cs typeface="Arial" pitchFamily="34" charset="0"/>
              </a:rPr>
              <a:t>Portable</a:t>
            </a:r>
            <a:endParaRPr lang="en-US" sz="2800" kern="1200"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Java Principles (4 of 6)</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Java code is compiled into byte code</a:t>
            </a:r>
          </a:p>
          <a:p>
            <a:pPr lvl="2"/>
            <a:r>
              <a:rPr lang="en-US" dirty="0" smtClean="0"/>
              <a:t>Architecturally neutral format</a:t>
            </a:r>
          </a:p>
          <a:p>
            <a:pPr lvl="2"/>
            <a:r>
              <a:rPr lang="en-US" dirty="0" smtClean="0"/>
              <a:t>Identical interpretation and execution</a:t>
            </a:r>
          </a:p>
          <a:p>
            <a:pPr lvl="1"/>
            <a:r>
              <a:rPr lang="en-US" dirty="0" smtClean="0"/>
              <a:t>Strict language definition</a:t>
            </a:r>
          </a:p>
          <a:p>
            <a:pPr lvl="2"/>
            <a:r>
              <a:rPr lang="en-US" dirty="0" smtClean="0"/>
              <a:t>Data type sizes</a:t>
            </a:r>
          </a:p>
          <a:p>
            <a:pPr lvl="2"/>
            <a:r>
              <a:rPr lang="en-US" dirty="0" smtClean="0"/>
              <a:t>Arithmetic operator behaviors</a:t>
            </a:r>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727200" lvl="1" indent="-457200">
              <a:buNone/>
            </a:pPr>
            <a:endParaRPr lang="en-US" dirty="0" smtClean="0"/>
          </a:p>
          <a:p>
            <a:pPr marL="457200" indent="-457200">
              <a:buFont typeface="Arial" pitchFamily="34" charset="0"/>
              <a:buChar char="•"/>
            </a:pPr>
            <a:endParaRPr lang="en-US" dirty="0" smtClean="0"/>
          </a:p>
          <a:p>
            <a:pPr marL="727200" lvl="1" indent="-457200"/>
            <a:endParaRPr lang="en-US" dirty="0" smtClean="0"/>
          </a:p>
          <a:p>
            <a:pPr>
              <a:buFontTx/>
              <a:buChar char="-"/>
            </a:pPr>
            <a:endParaRPr lang="en-US" dirty="0"/>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Relational Operators </a:t>
            </a:r>
            <a:r>
              <a:rPr lang="en-US" dirty="0"/>
              <a:t>: </a:t>
            </a:r>
            <a:r>
              <a:rPr lang="en-US" dirty="0" smtClean="0"/>
              <a:t>Try It</a:t>
            </a:r>
            <a:endParaRPr lang="en-US" dirty="0"/>
          </a:p>
        </p:txBody>
      </p:sp>
      <p:sp>
        <p:nvSpPr>
          <p:cNvPr id="17" name="Content Placeholder 4"/>
          <p:cNvSpPr>
            <a:spLocks noGrp="1"/>
          </p:cNvSpPr>
          <p:nvPr>
            <p:ph idx="1"/>
          </p:nvPr>
        </p:nvSpPr>
        <p:spPr>
          <a:xfrm>
            <a:off x="457200" y="1214423"/>
            <a:ext cx="5597371" cy="1177086"/>
          </a:xfrm>
        </p:spPr>
        <p:txBody>
          <a:bodyPr>
            <a:normAutofit/>
          </a:bodyPr>
          <a:lstStyle/>
          <a:p>
            <a:pPr lvl="0">
              <a:defRPr/>
            </a:pPr>
            <a:r>
              <a:rPr lang="en-US" sz="2100" b="1" noProof="0" dirty="0" smtClean="0"/>
              <a:t>Now You Try It:</a:t>
            </a:r>
          </a:p>
          <a:p>
            <a:pPr marL="0" lvl="1" indent="0">
              <a:buNone/>
            </a:pPr>
            <a:r>
              <a:rPr lang="en-US" sz="2100" dirty="0" smtClean="0"/>
              <a:t>Use relational </a:t>
            </a:r>
            <a:r>
              <a:rPr lang="en-US" sz="2100" dirty="0"/>
              <a:t>operators in conjunction with flow control constructs</a:t>
            </a:r>
            <a:r>
              <a:rPr lang="en-US" sz="2100" dirty="0" smtClean="0"/>
              <a:t>.</a:t>
            </a:r>
            <a:endParaRPr lang="en-US" sz="2100" dirty="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240280"/>
            <a:ext cx="8318501" cy="4278094"/>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15 minutes</a:t>
            </a:r>
            <a:endParaRPr lang="en-US" sz="2100" dirty="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CodingtonEventPass_TryIt.java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228600" lvl="0" indent="-228600">
              <a:buFont typeface="+mj-lt"/>
              <a:buAutoNum type="arabicPeriod"/>
            </a:pPr>
            <a:r>
              <a:rPr lang="en-GB" sz="2100" dirty="0">
                <a:latin typeface="Arial" pitchFamily="34" charset="0"/>
                <a:cs typeface="Arial" pitchFamily="34" charset="0"/>
              </a:rPr>
              <a:t>Open </a:t>
            </a:r>
            <a:r>
              <a:rPr lang="en-US" sz="2100" dirty="0" smtClean="0">
                <a:latin typeface="Arial" pitchFamily="34" charset="0"/>
                <a:cs typeface="Arial" pitchFamily="34" charset="0"/>
              </a:rPr>
              <a:t>CodingtonEventPass_TryIt.java</a:t>
            </a:r>
            <a:r>
              <a:rPr lang="en-US" sz="2100" dirty="0">
                <a:latin typeface="Arial" pitchFamily="34" charset="0"/>
                <a:cs typeface="Arial" pitchFamily="34" charset="0"/>
              </a:rPr>
              <a:t>.</a:t>
            </a:r>
          </a:p>
          <a:p>
            <a:pPr marL="228600" lvl="0" indent="-228600">
              <a:buFont typeface="+mj-lt"/>
              <a:buAutoNum type="arabicPeriod"/>
            </a:pPr>
            <a:r>
              <a:rPr lang="en-US" sz="2100" dirty="0" smtClean="0">
                <a:latin typeface="Arial" pitchFamily="34" charset="0"/>
                <a:cs typeface="Arial" pitchFamily="34" charset="0"/>
              </a:rPr>
              <a:t>Complete </a:t>
            </a:r>
            <a:r>
              <a:rPr lang="en-US" sz="2100" dirty="0">
                <a:latin typeface="Arial" pitchFamily="34" charset="0"/>
                <a:cs typeface="Arial" pitchFamily="34" charset="0"/>
              </a:rPr>
              <a:t>the </a:t>
            </a:r>
            <a:r>
              <a:rPr lang="en-US" sz="2100" b="1" dirty="0" smtClean="0">
                <a:latin typeface="Arial" pitchFamily="34" charset="0"/>
                <a:cs typeface="Arial" pitchFamily="34" charset="0"/>
              </a:rPr>
              <a:t>Try It 5 Logical Operator </a:t>
            </a:r>
            <a:r>
              <a:rPr lang="en-US" sz="2100" dirty="0" smtClean="0">
                <a:latin typeface="Arial" pitchFamily="34" charset="0"/>
                <a:cs typeface="Arial" pitchFamily="34" charset="0"/>
              </a:rPr>
              <a:t>TODOs to </a:t>
            </a:r>
          </a:p>
          <a:p>
            <a:pPr marL="914400" lvl="1" indent="-457200">
              <a:buFont typeface="+mj-lt"/>
              <a:buAutoNum type="alphaLcParenR"/>
            </a:pPr>
            <a:r>
              <a:rPr lang="en-US" sz="2100" dirty="0">
                <a:latin typeface="Arial" pitchFamily="34" charset="0"/>
                <a:cs typeface="Arial" pitchFamily="34" charset="0"/>
              </a:rPr>
              <a:t>D</a:t>
            </a:r>
            <a:r>
              <a:rPr lang="en-US" sz="2100" dirty="0" smtClean="0">
                <a:latin typeface="Arial" pitchFamily="34" charset="0"/>
                <a:cs typeface="Arial" pitchFamily="34" charset="0"/>
              </a:rPr>
              <a:t>eclare and initialize </a:t>
            </a:r>
            <a:r>
              <a:rPr lang="en-GB" sz="2100" dirty="0" smtClean="0">
                <a:latin typeface="Arial" pitchFamily="34" charset="0"/>
                <a:cs typeface="Arial" pitchFamily="34" charset="0"/>
              </a:rPr>
              <a:t>variable to </a:t>
            </a:r>
            <a:r>
              <a:rPr lang="en-GB" sz="2100" dirty="0">
                <a:latin typeface="Arial" pitchFamily="34" charset="0"/>
                <a:cs typeface="Arial" pitchFamily="34" charset="0"/>
              </a:rPr>
              <a:t>identify the travel pass duration, in </a:t>
            </a:r>
            <a:r>
              <a:rPr lang="en-GB" sz="2100" dirty="0" smtClean="0">
                <a:latin typeface="Arial" pitchFamily="34" charset="0"/>
                <a:cs typeface="Arial" pitchFamily="34" charset="0"/>
              </a:rPr>
              <a:t>days</a:t>
            </a:r>
            <a:r>
              <a:rPr lang="en-GB" sz="2100" dirty="0">
                <a:latin typeface="Arial" pitchFamily="34" charset="0"/>
                <a:cs typeface="Arial" pitchFamily="34" charset="0"/>
              </a:rPr>
              <a:t> </a:t>
            </a:r>
          </a:p>
          <a:p>
            <a:pPr marL="914400" lvl="1" indent="-457200">
              <a:buFont typeface="+mj-lt"/>
              <a:buAutoNum type="alphaLcParenR"/>
            </a:pPr>
            <a:r>
              <a:rPr lang="en-GB" sz="2100" dirty="0">
                <a:latin typeface="Arial" pitchFamily="34" charset="0"/>
                <a:cs typeface="Arial" pitchFamily="34" charset="0"/>
              </a:rPr>
              <a:t>E</a:t>
            </a:r>
            <a:r>
              <a:rPr lang="en-GB" sz="2100" dirty="0" smtClean="0">
                <a:latin typeface="Arial" pitchFamily="34" charset="0"/>
                <a:cs typeface="Arial" pitchFamily="34" charset="0"/>
              </a:rPr>
              <a:t>xtend </a:t>
            </a:r>
            <a:r>
              <a:rPr lang="en-GB" sz="2100" dirty="0">
                <a:latin typeface="Arial" pitchFamily="34" charset="0"/>
                <a:cs typeface="Arial" pitchFamily="34" charset="0"/>
              </a:rPr>
              <a:t>the If-Else statement to check the combinations of travel time and </a:t>
            </a:r>
            <a:r>
              <a:rPr lang="en-GB" sz="2100" dirty="0" smtClean="0">
                <a:latin typeface="Arial" pitchFamily="34" charset="0"/>
                <a:cs typeface="Arial" pitchFamily="34" charset="0"/>
              </a:rPr>
              <a:t>pass validity. Print appropriate messages.</a:t>
            </a:r>
          </a:p>
          <a:p>
            <a:pPr marL="228600" indent="-228600">
              <a:buFont typeface="+mj-lt"/>
              <a:buAutoNum type="arabicPeriod"/>
            </a:pPr>
            <a:r>
              <a:rPr lang="en-US" sz="2100" dirty="0" smtClean="0">
                <a:latin typeface="Arial" pitchFamily="34" charset="0"/>
                <a:cs typeface="Arial" pitchFamily="34" charset="0"/>
              </a:rPr>
              <a:t>Run the code. Test numerous combinations of travel time and pass duration.</a:t>
            </a:r>
          </a:p>
          <a:p>
            <a:pPr marL="228600" indent="-228600">
              <a:buFont typeface="+mj-lt"/>
              <a:buAutoNum type="arabicPeriod"/>
            </a:pPr>
            <a:r>
              <a:rPr lang="en-US" sz="2100" dirty="0" smtClean="0">
                <a:latin typeface="Arial" pitchFamily="34" charset="0"/>
                <a:cs typeface="Arial" pitchFamily="34" charset="0"/>
              </a:rPr>
              <a:t>(Only perform the TODOs that your instructor assigns at this time.)</a:t>
            </a:r>
            <a:endParaRPr lang="en-US" sz="21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71</a:t>
            </a:r>
          </a:p>
        </p:txBody>
      </p:sp>
    </p:spTree>
    <p:extLst>
      <p:ext uri="{BB962C8B-B14F-4D97-AF65-F5344CB8AC3E}">
        <p14:creationId xmlns:p14="http://schemas.microsoft.com/office/powerpoint/2010/main" val="40292510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Relational Operators </a:t>
            </a:r>
            <a:r>
              <a:rPr lang="en-US" dirty="0"/>
              <a:t>: </a:t>
            </a:r>
            <a:r>
              <a:rPr lang="en-US" dirty="0" smtClean="0"/>
              <a:t>Solution</a:t>
            </a:r>
            <a:endParaRPr lang="en-US" dirty="0"/>
          </a:p>
        </p:txBody>
      </p:sp>
      <p:sp>
        <p:nvSpPr>
          <p:cNvPr id="17" name="Content Placeholder 4"/>
          <p:cNvSpPr>
            <a:spLocks noGrp="1"/>
          </p:cNvSpPr>
          <p:nvPr>
            <p:ph idx="1"/>
          </p:nvPr>
        </p:nvSpPr>
        <p:spPr>
          <a:xfrm>
            <a:off x="91440" y="1214422"/>
            <a:ext cx="8318500" cy="656248"/>
          </a:xfrm>
        </p:spPr>
        <p:txBody>
          <a:bodyPr>
            <a:normAutofit/>
          </a:bodyPr>
          <a:lstStyle/>
          <a:p>
            <a:pPr lvl="0">
              <a:defRPr/>
            </a:pPr>
            <a:r>
              <a:rPr lang="en-US" sz="1800" noProof="0" dirty="0" smtClean="0"/>
              <a:t>Your faculty will now provide your with the solution to check and update your file. Your Java relational operators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1" y="1828800"/>
            <a:ext cx="9093200" cy="5170646"/>
          </a:xfrm>
          <a:prstGeom prst="rect">
            <a:avLst/>
          </a:prstGeom>
        </p:spPr>
        <p:txBody>
          <a:bodyPr wrap="square">
            <a:spAutoFit/>
          </a:bodyPr>
          <a:lstStyle/>
          <a:p>
            <a:r>
              <a:rPr lang="en-US" dirty="0"/>
              <a:t>public class </a:t>
            </a:r>
            <a:r>
              <a:rPr lang="en-US" dirty="0" smtClean="0"/>
              <a:t>CodingtonEventPass_TryIt {</a:t>
            </a:r>
            <a:endParaRPr lang="en-US" dirty="0"/>
          </a:p>
          <a:p>
            <a:r>
              <a:rPr lang="en-US" dirty="0" smtClean="0"/>
              <a:t>      public </a:t>
            </a:r>
            <a:r>
              <a:rPr lang="en-US" dirty="0"/>
              <a:t>static void main(String[] args</a:t>
            </a:r>
            <a:r>
              <a:rPr lang="en-US" dirty="0" smtClean="0"/>
              <a:t>){</a:t>
            </a:r>
          </a:p>
          <a:p>
            <a:r>
              <a:rPr lang="en-US" dirty="0" smtClean="0"/>
              <a:t>                 short </a:t>
            </a:r>
            <a:r>
              <a:rPr lang="en-US" dirty="0"/>
              <a:t>passValidity</a:t>
            </a:r>
            <a:r>
              <a:rPr lang="en-US" dirty="0" smtClean="0"/>
              <a:t>;</a:t>
            </a:r>
            <a:r>
              <a:rPr lang="en-US" dirty="0"/>
              <a:t>	</a:t>
            </a:r>
          </a:p>
          <a:p>
            <a:r>
              <a:rPr lang="en-US" sz="800" dirty="0"/>
              <a:t>	</a:t>
            </a:r>
            <a:endParaRPr lang="en-US" sz="800" dirty="0" smtClean="0"/>
          </a:p>
          <a:p>
            <a:r>
              <a:rPr lang="en-US" dirty="0"/>
              <a:t>	</a:t>
            </a:r>
            <a:r>
              <a:rPr lang="en-US" dirty="0" smtClean="0"/>
              <a:t> passValidity </a:t>
            </a:r>
            <a:r>
              <a:rPr lang="en-US" dirty="0"/>
              <a:t>= </a:t>
            </a:r>
            <a:r>
              <a:rPr lang="en-US" dirty="0" smtClean="0"/>
              <a:t>3; </a:t>
            </a:r>
            <a:r>
              <a:rPr lang="en-US" dirty="0"/>
              <a:t>//Try changing values between 1, 3 or 5</a:t>
            </a:r>
          </a:p>
          <a:p>
            <a:r>
              <a:rPr lang="en-US" sz="800" dirty="0"/>
              <a:t>	</a:t>
            </a:r>
          </a:p>
          <a:p>
            <a:r>
              <a:rPr lang="en-US" dirty="0" smtClean="0"/>
              <a:t>	if(eveningPass </a:t>
            </a:r>
            <a:r>
              <a:rPr lang="en-US" dirty="0"/>
              <a:t>&amp;&amp; passValidity == 1){</a:t>
            </a:r>
          </a:p>
          <a:p>
            <a:r>
              <a:rPr lang="en-US" dirty="0"/>
              <a:t>	</a:t>
            </a:r>
            <a:r>
              <a:rPr lang="en-US" dirty="0" smtClean="0"/>
              <a:t>           System.out.println</a:t>
            </a:r>
            <a:r>
              <a:rPr lang="en-US" dirty="0"/>
              <a:t>("Use of an evening pass incurs an additional charge for each ticket.");	</a:t>
            </a:r>
          </a:p>
          <a:p>
            <a:r>
              <a:rPr lang="en-US" dirty="0"/>
              <a:t>	</a:t>
            </a:r>
            <a:r>
              <a:rPr lang="en-US" dirty="0" smtClean="0"/>
              <a:t>}</a:t>
            </a:r>
            <a:r>
              <a:rPr lang="en-US" dirty="0"/>
              <a:t>else if(eveningPass &amp;&amp; (passValidity == 3 || passValidity == 5)){</a:t>
            </a:r>
          </a:p>
          <a:p>
            <a:r>
              <a:rPr lang="en-US" dirty="0"/>
              <a:t>	</a:t>
            </a:r>
            <a:r>
              <a:rPr lang="en-US" dirty="0" smtClean="0"/>
              <a:t>          System.out.println</a:t>
            </a:r>
            <a:r>
              <a:rPr lang="en-US" dirty="0"/>
              <a:t>("Us of an Evening pass incurs an additional charge, a discount is provided for use of an 3 or 5 day pass.");</a:t>
            </a:r>
          </a:p>
          <a:p>
            <a:r>
              <a:rPr lang="en-US" dirty="0"/>
              <a:t>	</a:t>
            </a:r>
            <a:r>
              <a:rPr lang="en-US" dirty="0" smtClean="0"/>
              <a:t>}</a:t>
            </a:r>
            <a:r>
              <a:rPr lang="en-US" dirty="0"/>
              <a:t>else if(passValidity != 1 &amp;&amp; passValidity != 3 &amp;&amp; passValidity != 5){</a:t>
            </a:r>
          </a:p>
          <a:p>
            <a:r>
              <a:rPr lang="en-US" dirty="0"/>
              <a:t>	</a:t>
            </a:r>
            <a:r>
              <a:rPr lang="en-US" dirty="0" smtClean="0"/>
              <a:t>         System.out.println</a:t>
            </a:r>
            <a:r>
              <a:rPr lang="en-US" dirty="0"/>
              <a:t>("Please choose either 1, 3 or 5 days for pass duration</a:t>
            </a:r>
            <a:r>
              <a:rPr lang="en-US" dirty="0" smtClean="0"/>
              <a:t>.”);</a:t>
            </a:r>
            <a:r>
              <a:rPr lang="en-US" sz="1000" dirty="0"/>
              <a:t>	</a:t>
            </a:r>
            <a:r>
              <a:rPr lang="en-US" dirty="0" smtClean="0"/>
              <a:t>}</a:t>
            </a:r>
            <a:r>
              <a:rPr lang="en-US" dirty="0"/>
              <a:t>else{</a:t>
            </a:r>
          </a:p>
          <a:p>
            <a:r>
              <a:rPr lang="en-US" dirty="0"/>
              <a:t>	</a:t>
            </a:r>
            <a:r>
              <a:rPr lang="en-US" dirty="0" smtClean="0"/>
              <a:t>         System.out.println</a:t>
            </a:r>
            <a:r>
              <a:rPr lang="en-US" dirty="0"/>
              <a:t>("Regular pass offers discount based on pass duration.");</a:t>
            </a:r>
          </a:p>
          <a:p>
            <a:r>
              <a:rPr lang="en-US" dirty="0"/>
              <a:t>	</a:t>
            </a:r>
            <a:r>
              <a:rPr lang="en-US" dirty="0" smtClean="0"/>
              <a:t>}</a:t>
            </a:r>
            <a:r>
              <a:rPr lang="en-US" dirty="0"/>
              <a:t>		</a:t>
            </a:r>
          </a:p>
          <a:p>
            <a:r>
              <a:rPr lang="en-US" dirty="0" smtClean="0"/>
              <a:t>        }</a:t>
            </a:r>
            <a:r>
              <a:rPr lang="en-US" dirty="0"/>
              <a:t>	</a:t>
            </a:r>
          </a:p>
          <a:p>
            <a:r>
              <a:rPr lang="en-US" dirty="0"/>
              <a:t>}</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72</a:t>
            </a:r>
          </a:p>
        </p:txBody>
      </p:sp>
    </p:spTree>
    <p:extLst>
      <p:ext uri="{BB962C8B-B14F-4D97-AF65-F5344CB8AC3E}">
        <p14:creationId xmlns:p14="http://schemas.microsoft.com/office/powerpoint/2010/main" val="14963694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DF_Java_M6_PD_g014.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Flow Control: Switch-Case</a:t>
            </a:r>
            <a:endParaRPr lang="en-US" dirty="0"/>
          </a:p>
        </p:txBody>
      </p:sp>
      <p:sp>
        <p:nvSpPr>
          <p:cNvPr id="8" name="Content Placeholder 7"/>
          <p:cNvSpPr>
            <a:spLocks noGrp="1"/>
          </p:cNvSpPr>
          <p:nvPr>
            <p:ph idx="1"/>
          </p:nvPr>
        </p:nvSpPr>
        <p:spPr/>
        <p:txBody>
          <a:bodyPr/>
          <a:lstStyle/>
          <a:p>
            <a:pPr lvl="1">
              <a:defRPr/>
            </a:pPr>
            <a:endParaRPr lang="en-US" dirty="0" smtClean="0"/>
          </a:p>
          <a:p>
            <a:pPr lvl="1">
              <a:defRPr/>
            </a:pPr>
            <a:r>
              <a:rPr lang="en-US" dirty="0" smtClean="0"/>
              <a:t>Multiple conditions</a:t>
            </a:r>
          </a:p>
          <a:p>
            <a:pPr lvl="2">
              <a:defRPr/>
            </a:pPr>
            <a:r>
              <a:rPr lang="en-US" dirty="0"/>
              <a:t>Action taken based on switch expression value</a:t>
            </a:r>
          </a:p>
          <a:p>
            <a:pPr lvl="2">
              <a:defRPr/>
            </a:pPr>
            <a:r>
              <a:rPr lang="en-US" dirty="0" smtClean="0"/>
              <a:t>Expression evaluates to int, byte, short, char</a:t>
            </a:r>
          </a:p>
          <a:p>
            <a:pPr lvl="1">
              <a:defRPr/>
            </a:pPr>
            <a:r>
              <a:rPr lang="en-US" dirty="0" smtClean="0"/>
              <a:t>Break to exit case</a:t>
            </a:r>
          </a:p>
          <a:p>
            <a:pPr lvl="1">
              <a:defRPr/>
            </a:pPr>
            <a:r>
              <a:rPr lang="en-US" dirty="0" smtClean="0"/>
              <a:t>Default – fall through</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73</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Switch - Case: See It</a:t>
            </a:r>
            <a:endParaRPr lang="en-US" dirty="0"/>
          </a:p>
        </p:txBody>
      </p:sp>
      <p:sp>
        <p:nvSpPr>
          <p:cNvPr id="17" name="Content Placeholder 4"/>
          <p:cNvSpPr>
            <a:spLocks noGrp="1"/>
          </p:cNvSpPr>
          <p:nvPr>
            <p:ph idx="1"/>
          </p:nvPr>
        </p:nvSpPr>
        <p:spPr/>
        <p:txBody>
          <a:bodyPr>
            <a:normAutofit/>
          </a:bodyPr>
          <a:lstStyle/>
          <a:p>
            <a:pPr lvl="0">
              <a:defRPr/>
            </a:pPr>
            <a:r>
              <a:rPr lang="en-US" sz="1800" b="1" noProof="0" dirty="0" smtClean="0"/>
              <a:t>Demonstration:</a:t>
            </a:r>
          </a:p>
          <a:p>
            <a:pPr marL="0" lvl="1" indent="0">
              <a:buNone/>
            </a:pPr>
            <a:r>
              <a:rPr lang="en-US" sz="1800" noProof="0" dirty="0" smtClean="0"/>
              <a:t>Faculty will demonstrate the use of the Switch-Case construct.</a:t>
            </a:r>
          </a:p>
          <a:p>
            <a:pPr marL="0" lvl="1" indent="0">
              <a:buNone/>
            </a:pPr>
            <a:r>
              <a:rPr lang="en-US" sz="1800" b="1" dirty="0"/>
              <a:t>Time Allocated: </a:t>
            </a:r>
            <a:r>
              <a:rPr lang="en-US" sz="1800" dirty="0"/>
              <a:t>10 minutes</a:t>
            </a:r>
          </a:p>
          <a:p>
            <a:pPr marL="0" lvl="1" indent="0">
              <a:buNone/>
            </a:pPr>
            <a:endParaRPr lang="en-US" sz="18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416076"/>
            <a:ext cx="8318501" cy="4093428"/>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CityTour_Demo.java </a:t>
            </a: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228600" lvl="0" indent="-228600">
              <a:buFont typeface="+mj-lt"/>
              <a:buAutoNum type="arabicPeriod"/>
            </a:pPr>
            <a:r>
              <a:rPr lang="en-US" sz="1600" dirty="0">
                <a:latin typeface="Arial" pitchFamily="34" charset="0"/>
                <a:cs typeface="Arial" pitchFamily="34" charset="0"/>
              </a:rPr>
              <a:t>Open </a:t>
            </a:r>
            <a:r>
              <a:rPr lang="en-US" sz="1600" dirty="0" smtClean="0">
                <a:latin typeface="Arial" pitchFamily="34" charset="0"/>
                <a:cs typeface="Arial" pitchFamily="34" charset="0"/>
              </a:rPr>
              <a:t>CityTour_Demo.java</a:t>
            </a:r>
            <a:r>
              <a:rPr lang="en-US" sz="1600" dirty="0">
                <a:latin typeface="Arial" pitchFamily="34" charset="0"/>
                <a:cs typeface="Arial" pitchFamily="34" charset="0"/>
              </a:rPr>
              <a:t>.</a:t>
            </a:r>
          </a:p>
          <a:p>
            <a:pPr marL="228600" lvl="0" indent="-228600">
              <a:buFont typeface="+mj-lt"/>
              <a:buAutoNum type="arabicPeriod"/>
            </a:pPr>
            <a:r>
              <a:rPr lang="en-US" sz="1600" dirty="0" smtClean="0">
                <a:latin typeface="Arial" pitchFamily="34" charset="0"/>
                <a:cs typeface="Arial" pitchFamily="34" charset="0"/>
              </a:rPr>
              <a:t>Complete the </a:t>
            </a:r>
            <a:r>
              <a:rPr lang="en-US" sz="1600" b="1" dirty="0" smtClean="0">
                <a:latin typeface="Arial" pitchFamily="34" charset="0"/>
                <a:cs typeface="Arial" pitchFamily="34" charset="0"/>
              </a:rPr>
              <a:t>See It 6 </a:t>
            </a:r>
            <a:r>
              <a:rPr lang="en-US" sz="1600" dirty="0" smtClean="0">
                <a:latin typeface="Arial" pitchFamily="34" charset="0"/>
                <a:cs typeface="Arial" pitchFamily="34" charset="0"/>
              </a:rPr>
              <a:t>TODOs to (</a:t>
            </a:r>
            <a:r>
              <a:rPr lang="en-US" sz="1600" i="1" dirty="0" smtClean="0">
                <a:latin typeface="Arial" pitchFamily="34" charset="0"/>
                <a:cs typeface="Arial" pitchFamily="34" charset="0"/>
              </a:rPr>
              <a:t>Note, only perform the TODOs associated with this See It.)</a:t>
            </a:r>
          </a:p>
          <a:p>
            <a:pPr marL="800100" lvl="1" indent="-342900">
              <a:buFont typeface="+mj-lt"/>
              <a:buAutoNum type="alphaLcParenR"/>
            </a:pPr>
            <a:r>
              <a:rPr lang="en-US" sz="1600" dirty="0" smtClean="0">
                <a:latin typeface="Arial" pitchFamily="34" charset="0"/>
                <a:cs typeface="Arial" pitchFamily="34" charset="0"/>
              </a:rPr>
              <a:t> </a:t>
            </a:r>
            <a:r>
              <a:rPr lang="en-GB" sz="1600" dirty="0">
                <a:latin typeface="Arial" pitchFamily="34" charset="0"/>
                <a:cs typeface="Arial" pitchFamily="34" charset="0"/>
              </a:rPr>
              <a:t>M</a:t>
            </a:r>
            <a:r>
              <a:rPr lang="en-GB" sz="1600" dirty="0" smtClean="0">
                <a:latin typeface="Arial" pitchFamily="34" charset="0"/>
                <a:cs typeface="Arial" pitchFamily="34" charset="0"/>
              </a:rPr>
              <a:t>odify </a:t>
            </a:r>
            <a:r>
              <a:rPr lang="en-GB" sz="1600" dirty="0">
                <a:latin typeface="Arial" pitchFamily="34" charset="0"/>
                <a:cs typeface="Arial" pitchFamily="34" charset="0"/>
              </a:rPr>
              <a:t>the If/Else logic to </a:t>
            </a:r>
            <a:r>
              <a:rPr lang="en-GB" sz="1600" u="sng" dirty="0">
                <a:latin typeface="Arial" pitchFamily="34" charset="0"/>
                <a:cs typeface="Arial" pitchFamily="34" charset="0"/>
              </a:rPr>
              <a:t>remove</a:t>
            </a:r>
            <a:r>
              <a:rPr lang="en-GB" sz="1600" dirty="0">
                <a:latin typeface="Arial" pitchFamily="34" charset="0"/>
                <a:cs typeface="Arial" pitchFamily="34" charset="0"/>
              </a:rPr>
              <a:t> the check for Travel Class.</a:t>
            </a:r>
          </a:p>
          <a:p>
            <a:pPr lvl="2"/>
            <a:r>
              <a:rPr lang="en-GB" sz="1600" dirty="0">
                <a:latin typeface="Arial" pitchFamily="34" charset="0"/>
                <a:cs typeface="Arial" pitchFamily="34" charset="0"/>
              </a:rPr>
              <a:t>Check only week day versus week end travel. </a:t>
            </a:r>
          </a:p>
          <a:p>
            <a:pPr lvl="2"/>
            <a:r>
              <a:rPr lang="en-GB" sz="1600" dirty="0">
                <a:latin typeface="Arial" pitchFamily="34" charset="0"/>
                <a:cs typeface="Arial" pitchFamily="34" charset="0"/>
              </a:rPr>
              <a:t>Modify the If-Else messages to be similar to the following:</a:t>
            </a:r>
            <a:endParaRPr lang="en-US" sz="1600" dirty="0">
              <a:latin typeface="Arial" pitchFamily="34" charset="0"/>
              <a:cs typeface="Arial" pitchFamily="34" charset="0"/>
            </a:endParaRPr>
          </a:p>
          <a:p>
            <a:pPr lvl="3"/>
            <a:r>
              <a:rPr lang="en-GB" sz="1600" dirty="0">
                <a:latin typeface="Arial" pitchFamily="34" charset="0"/>
                <a:cs typeface="Arial" pitchFamily="34" charset="0"/>
              </a:rPr>
              <a:t>Week day travel: “Traveling on a week day, no additional charge applicable”.</a:t>
            </a:r>
            <a:endParaRPr lang="en-US" sz="1600" dirty="0">
              <a:latin typeface="Arial" pitchFamily="34" charset="0"/>
              <a:cs typeface="Arial" pitchFamily="34" charset="0"/>
            </a:endParaRPr>
          </a:p>
          <a:p>
            <a:pPr lvl="3"/>
            <a:r>
              <a:rPr lang="en-GB" sz="1600" dirty="0" smtClean="0">
                <a:latin typeface="Arial" pitchFamily="34" charset="0"/>
                <a:cs typeface="Arial" pitchFamily="34" charset="0"/>
              </a:rPr>
              <a:t>Weekend </a:t>
            </a:r>
            <a:r>
              <a:rPr lang="en-GB" sz="1600" dirty="0">
                <a:latin typeface="Arial" pitchFamily="34" charset="0"/>
                <a:cs typeface="Arial" pitchFamily="34" charset="0"/>
              </a:rPr>
              <a:t>travel: “Traveling on weekend, additional weekend charge applicable per travel class”.</a:t>
            </a:r>
            <a:endParaRPr lang="en-US" sz="1600" dirty="0">
              <a:latin typeface="Arial" pitchFamily="34" charset="0"/>
              <a:cs typeface="Arial" pitchFamily="34" charset="0"/>
            </a:endParaRPr>
          </a:p>
          <a:p>
            <a:pPr marL="685800" lvl="1" indent="-228600">
              <a:buFont typeface="+mj-lt"/>
              <a:buAutoNum type="alphaLcParenR"/>
            </a:pPr>
            <a:r>
              <a:rPr lang="en-GB" sz="1600" dirty="0" smtClean="0">
                <a:latin typeface="Arial" pitchFamily="34" charset="0"/>
                <a:cs typeface="Arial" pitchFamily="34" charset="0"/>
              </a:rPr>
              <a:t>Write a switch-case </a:t>
            </a:r>
            <a:r>
              <a:rPr lang="en-GB" sz="1600" dirty="0">
                <a:latin typeface="Arial" pitchFamily="34" charset="0"/>
                <a:cs typeface="Arial" pitchFamily="34" charset="0"/>
              </a:rPr>
              <a:t>check for the three valid travel classes (e, b, f) and for the error case. Display appropriate </a:t>
            </a:r>
            <a:r>
              <a:rPr lang="en-GB" sz="1600" dirty="0" smtClean="0">
                <a:latin typeface="Arial" pitchFamily="34" charset="0"/>
                <a:cs typeface="Arial" pitchFamily="34" charset="0"/>
              </a:rPr>
              <a:t>messages.</a:t>
            </a:r>
            <a:endParaRPr lang="en-US" sz="1600" dirty="0">
              <a:latin typeface="Arial" pitchFamily="34" charset="0"/>
              <a:cs typeface="Arial" pitchFamily="34" charset="0"/>
            </a:endParaRPr>
          </a:p>
          <a:p>
            <a:pPr marL="228600" lvl="0" indent="-228600">
              <a:buFont typeface="+mj-lt"/>
              <a:buAutoNum type="arabicPeriod"/>
            </a:pPr>
            <a:r>
              <a:rPr lang="en-GB" sz="1600" dirty="0" smtClean="0">
                <a:latin typeface="Arial" pitchFamily="34" charset="0"/>
                <a:cs typeface="Arial" pitchFamily="34" charset="0"/>
              </a:rPr>
              <a:t>Run </a:t>
            </a:r>
            <a:r>
              <a:rPr lang="en-GB" sz="1600" dirty="0">
                <a:latin typeface="Arial" pitchFamily="34" charset="0"/>
                <a:cs typeface="Arial" pitchFamily="34" charset="0"/>
              </a:rPr>
              <a:t>the program with one or more of the switch-case values.</a:t>
            </a:r>
            <a:endParaRPr lang="en-US" sz="16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74</a:t>
            </a:r>
          </a:p>
        </p:txBody>
      </p:sp>
    </p:spTree>
    <p:extLst>
      <p:ext uri="{BB962C8B-B14F-4D97-AF65-F5344CB8AC3E}">
        <p14:creationId xmlns:p14="http://schemas.microsoft.com/office/powerpoint/2010/main" val="3778338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Switch - Case: Try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Now You Try It:</a:t>
            </a:r>
          </a:p>
          <a:p>
            <a:pPr marL="0" lvl="1" indent="0">
              <a:buNone/>
            </a:pPr>
            <a:r>
              <a:rPr lang="en-US" sz="2100" dirty="0" smtClean="0"/>
              <a:t>Use the Switch-Case </a:t>
            </a:r>
            <a:r>
              <a:rPr lang="en-US" sz="2100" dirty="0"/>
              <a:t>construct</a:t>
            </a:r>
            <a:r>
              <a:rPr lang="en-US" sz="2100" dirty="0" smtClean="0"/>
              <a:t>.</a:t>
            </a:r>
          </a:p>
          <a:p>
            <a:pPr marL="0" lvl="1" indent="0">
              <a:buNone/>
            </a:pPr>
            <a:r>
              <a:rPr lang="en-US" sz="2100" b="1" dirty="0"/>
              <a:t>Time Allocated: </a:t>
            </a:r>
            <a:r>
              <a:rPr lang="en-US" sz="2100" dirty="0"/>
              <a:t>15</a:t>
            </a:r>
            <a:r>
              <a:rPr lang="en-US" sz="2100" dirty="0">
                <a:solidFill>
                  <a:srgbClr val="FF0000"/>
                </a:solidFill>
              </a:rPr>
              <a:t> </a:t>
            </a:r>
            <a:r>
              <a:rPr lang="en-US" sz="2100" dirty="0"/>
              <a:t>minutes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416076"/>
            <a:ext cx="8318501" cy="3662541"/>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CodingtonEventPass_TryIt.java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342900" lvl="0" indent="-342900">
              <a:buFont typeface="+mj-lt"/>
              <a:buAutoNum type="arabicPeriod"/>
            </a:pPr>
            <a:r>
              <a:rPr lang="en-GB" dirty="0">
                <a:latin typeface="Arial" pitchFamily="34" charset="0"/>
                <a:cs typeface="Arial" pitchFamily="34" charset="0"/>
              </a:rPr>
              <a:t>Open </a:t>
            </a:r>
            <a:r>
              <a:rPr lang="en-US" dirty="0" smtClean="0">
                <a:latin typeface="Arial" pitchFamily="34" charset="0"/>
                <a:cs typeface="Arial" pitchFamily="34" charset="0"/>
              </a:rPr>
              <a:t>CodingtonEventPass_TryIt.java.</a:t>
            </a:r>
          </a:p>
          <a:p>
            <a:pPr marL="342900" lvl="0" indent="-342900">
              <a:buFont typeface="+mj-lt"/>
              <a:buAutoNum type="arabicPeriod"/>
            </a:pPr>
            <a:r>
              <a:rPr lang="en-US" dirty="0" smtClean="0">
                <a:latin typeface="Arial" pitchFamily="34" charset="0"/>
                <a:cs typeface="Arial" pitchFamily="34" charset="0"/>
              </a:rPr>
              <a:t>Complete the </a:t>
            </a:r>
            <a:r>
              <a:rPr lang="en-US" b="1" dirty="0" smtClean="0">
                <a:latin typeface="Arial" pitchFamily="34" charset="0"/>
                <a:cs typeface="Arial" pitchFamily="34" charset="0"/>
              </a:rPr>
              <a:t>Try It 6 </a:t>
            </a:r>
            <a:r>
              <a:rPr lang="en-US" dirty="0" smtClean="0">
                <a:latin typeface="Arial" pitchFamily="34" charset="0"/>
                <a:cs typeface="Arial" pitchFamily="34" charset="0"/>
              </a:rPr>
              <a:t>TODOs to </a:t>
            </a:r>
          </a:p>
          <a:p>
            <a:pPr marL="800100" lvl="1" indent="-342900">
              <a:buFont typeface="+mj-lt"/>
              <a:buAutoNum type="alphaLcParenR"/>
            </a:pPr>
            <a:r>
              <a:rPr lang="en-GB" dirty="0" smtClean="0">
                <a:latin typeface="Arial" pitchFamily="34" charset="0"/>
                <a:cs typeface="Arial" pitchFamily="34" charset="0"/>
              </a:rPr>
              <a:t>Remove </a:t>
            </a:r>
            <a:r>
              <a:rPr lang="en-GB" dirty="0">
                <a:latin typeface="Arial" pitchFamily="34" charset="0"/>
                <a:cs typeface="Arial" pitchFamily="34" charset="0"/>
              </a:rPr>
              <a:t>the code used to check for the Travel Pass Duration. Check only for evening versus day time </a:t>
            </a:r>
            <a:r>
              <a:rPr lang="en-GB" dirty="0" smtClean="0">
                <a:latin typeface="Arial" pitchFamily="34" charset="0"/>
                <a:cs typeface="Arial" pitchFamily="34" charset="0"/>
              </a:rPr>
              <a:t>travel.</a:t>
            </a:r>
          </a:p>
          <a:p>
            <a:pPr marL="800100" lvl="1" indent="-342900">
              <a:buFont typeface="+mj-lt"/>
              <a:buAutoNum type="alphaLcParenR"/>
            </a:pPr>
            <a:r>
              <a:rPr lang="en-GB" dirty="0" smtClean="0">
                <a:latin typeface="Arial" pitchFamily="34" charset="0"/>
                <a:cs typeface="Arial" pitchFamily="34" charset="0"/>
              </a:rPr>
              <a:t>Modify </a:t>
            </a:r>
            <a:r>
              <a:rPr lang="en-GB" dirty="0">
                <a:latin typeface="Arial" pitchFamily="34" charset="0"/>
                <a:cs typeface="Arial" pitchFamily="34" charset="0"/>
              </a:rPr>
              <a:t>the messages to match the revised </a:t>
            </a:r>
            <a:r>
              <a:rPr lang="en-GB" dirty="0" smtClean="0">
                <a:latin typeface="Arial" pitchFamily="34" charset="0"/>
                <a:cs typeface="Arial" pitchFamily="34" charset="0"/>
              </a:rPr>
              <a:t>logic.</a:t>
            </a:r>
          </a:p>
          <a:p>
            <a:pPr marL="800100" lvl="1" indent="-342900">
              <a:buFont typeface="+mj-lt"/>
              <a:buAutoNum type="alphaLcParenR"/>
            </a:pPr>
            <a:r>
              <a:rPr lang="en-GB" dirty="0" smtClean="0">
                <a:latin typeface="Arial" pitchFamily="34" charset="0"/>
                <a:cs typeface="Arial" pitchFamily="34" charset="0"/>
              </a:rPr>
              <a:t>Write </a:t>
            </a:r>
            <a:r>
              <a:rPr lang="en-GB" dirty="0">
                <a:latin typeface="Arial" pitchFamily="34" charset="0"/>
                <a:cs typeface="Arial" pitchFamily="34" charset="0"/>
              </a:rPr>
              <a:t>a switch-case to check for the three valid travel pass durations (1 Day, 3 Days, and 5 Days) and for the use of an invalid value. Display appropriate messages for each case and the default (fall through) </a:t>
            </a:r>
            <a:r>
              <a:rPr lang="en-GB" dirty="0" smtClean="0">
                <a:latin typeface="Arial" pitchFamily="34" charset="0"/>
                <a:cs typeface="Arial" pitchFamily="34" charset="0"/>
              </a:rPr>
              <a:t>case.</a:t>
            </a:r>
          </a:p>
          <a:p>
            <a:pPr marL="342900" lvl="0" indent="-342900">
              <a:buFont typeface="+mj-lt"/>
              <a:buAutoNum type="arabicPeriod"/>
            </a:pPr>
            <a:r>
              <a:rPr lang="en-GB" dirty="0" smtClean="0">
                <a:latin typeface="Arial" pitchFamily="34" charset="0"/>
                <a:cs typeface="Arial" pitchFamily="34" charset="0"/>
              </a:rPr>
              <a:t>Run </a:t>
            </a:r>
            <a:r>
              <a:rPr lang="en-GB" dirty="0">
                <a:latin typeface="Arial" pitchFamily="34" charset="0"/>
                <a:cs typeface="Arial" pitchFamily="34" charset="0"/>
              </a:rPr>
              <a:t>the program with the travel time and switch-case value combinations</a:t>
            </a:r>
            <a:r>
              <a:rPr lang="en-GB" dirty="0" smtClean="0">
                <a:latin typeface="Arial" pitchFamily="34" charset="0"/>
                <a:cs typeface="Arial" pitchFamily="34" charset="0"/>
              </a:rPr>
              <a:t>.</a:t>
            </a:r>
          </a:p>
          <a:p>
            <a:pPr marL="342900" lvl="0" indent="-342900">
              <a:buFont typeface="+mj-lt"/>
              <a:buAutoNum type="arabicPeriod"/>
            </a:pPr>
            <a:r>
              <a:rPr lang="en-GB" dirty="0" smtClean="0">
                <a:effectLst/>
                <a:latin typeface="Arial" pitchFamily="34" charset="0"/>
                <a:cs typeface="Arial" pitchFamily="34" charset="0"/>
              </a:rPr>
              <a:t>(Only perform the TODOs that your instructor assigns at this time.)</a:t>
            </a:r>
            <a:endParaRPr lang="en-US"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75</a:t>
            </a:r>
          </a:p>
        </p:txBody>
      </p:sp>
    </p:spTree>
    <p:extLst>
      <p:ext uri="{BB962C8B-B14F-4D97-AF65-F5344CB8AC3E}">
        <p14:creationId xmlns:p14="http://schemas.microsoft.com/office/powerpoint/2010/main" val="31905149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Switch - Case: Solution</a:t>
            </a:r>
            <a:endParaRPr lang="en-US" dirty="0"/>
          </a:p>
        </p:txBody>
      </p:sp>
      <p:sp>
        <p:nvSpPr>
          <p:cNvPr id="17" name="Content Placeholder 4"/>
          <p:cNvSpPr>
            <a:spLocks noGrp="1"/>
          </p:cNvSpPr>
          <p:nvPr>
            <p:ph idx="1"/>
          </p:nvPr>
        </p:nvSpPr>
        <p:spPr>
          <a:xfrm>
            <a:off x="274320" y="1214423"/>
            <a:ext cx="8318500" cy="522938"/>
          </a:xfrm>
        </p:spPr>
        <p:txBody>
          <a:bodyPr>
            <a:normAutofit lnSpcReduction="10000"/>
          </a:bodyPr>
          <a:lstStyle/>
          <a:p>
            <a:pPr lvl="0">
              <a:defRPr/>
            </a:pPr>
            <a:r>
              <a:rPr lang="en-US" sz="1600" noProof="0" dirty="0" smtClean="0"/>
              <a:t>Your faculty will now provide you with the Solution to check and update your file. Your Java switch-case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49356" y="1645920"/>
            <a:ext cx="3966279" cy="369332"/>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9" name="Rectangle 8"/>
          <p:cNvSpPr/>
          <p:nvPr/>
        </p:nvSpPr>
        <p:spPr>
          <a:xfrm>
            <a:off x="660400" y="1920240"/>
            <a:ext cx="8432800" cy="4801314"/>
          </a:xfrm>
          <a:prstGeom prst="rect">
            <a:avLst/>
          </a:prstGeom>
        </p:spPr>
        <p:txBody>
          <a:bodyPr wrap="square">
            <a:spAutoFit/>
          </a:bodyPr>
          <a:lstStyle/>
          <a:p>
            <a:r>
              <a:rPr lang="en-US" dirty="0"/>
              <a:t>if(eveningPass){</a:t>
            </a:r>
          </a:p>
          <a:p>
            <a:r>
              <a:rPr lang="en-US" dirty="0" smtClean="0"/>
              <a:t>            System.out.println</a:t>
            </a:r>
            <a:r>
              <a:rPr lang="en-US" dirty="0"/>
              <a:t>("Use of an evening pass incurs an additional charge.");	</a:t>
            </a:r>
          </a:p>
          <a:p>
            <a:r>
              <a:rPr lang="en-US" dirty="0" smtClean="0"/>
              <a:t>  }</a:t>
            </a:r>
            <a:r>
              <a:rPr lang="en-US" dirty="0"/>
              <a:t>else{</a:t>
            </a:r>
          </a:p>
          <a:p>
            <a:r>
              <a:rPr lang="en-US" dirty="0" smtClean="0"/>
              <a:t>            System.out.println</a:t>
            </a:r>
            <a:r>
              <a:rPr lang="en-US" dirty="0"/>
              <a:t>("No additional charge for use of a regular pass.");</a:t>
            </a:r>
          </a:p>
          <a:p>
            <a:r>
              <a:rPr lang="en-US" dirty="0" smtClean="0"/>
              <a:t>  }</a:t>
            </a:r>
            <a:r>
              <a:rPr lang="en-US" dirty="0"/>
              <a:t>		</a:t>
            </a:r>
          </a:p>
          <a:p>
            <a:r>
              <a:rPr lang="en-US" dirty="0" smtClean="0"/>
              <a:t>passValidity </a:t>
            </a:r>
            <a:r>
              <a:rPr lang="en-US" dirty="0"/>
              <a:t>= 3; //Try changing values between 1, 3 or </a:t>
            </a:r>
            <a:r>
              <a:rPr lang="en-US" dirty="0" smtClean="0"/>
              <a:t>5</a:t>
            </a:r>
            <a:endParaRPr lang="en-US" dirty="0"/>
          </a:p>
          <a:p>
            <a:r>
              <a:rPr lang="en-US" dirty="0" smtClean="0"/>
              <a:t>switch(passValidity</a:t>
            </a:r>
            <a:r>
              <a:rPr lang="en-US" dirty="0"/>
              <a:t>){</a:t>
            </a:r>
          </a:p>
          <a:p>
            <a:r>
              <a:rPr lang="en-US" dirty="0" smtClean="0"/>
              <a:t>            case </a:t>
            </a:r>
            <a:r>
              <a:rPr lang="en-US" dirty="0"/>
              <a:t>1: System.out.println("No discount on 1 day pass.");</a:t>
            </a:r>
          </a:p>
          <a:p>
            <a:r>
              <a:rPr lang="en-US" dirty="0"/>
              <a:t>		</a:t>
            </a:r>
            <a:r>
              <a:rPr lang="en-US" dirty="0" smtClean="0"/>
              <a:t>break;</a:t>
            </a:r>
            <a:endParaRPr lang="en-US" dirty="0"/>
          </a:p>
          <a:p>
            <a:r>
              <a:rPr lang="en-US" dirty="0" smtClean="0"/>
              <a:t>            case </a:t>
            </a:r>
            <a:r>
              <a:rPr lang="en-US" dirty="0"/>
              <a:t>3: System.out.println("3 day pass offers 15% discount.");</a:t>
            </a:r>
          </a:p>
          <a:p>
            <a:r>
              <a:rPr lang="en-US" dirty="0"/>
              <a:t>		</a:t>
            </a:r>
            <a:r>
              <a:rPr lang="en-US" dirty="0" smtClean="0"/>
              <a:t>break;</a:t>
            </a:r>
          </a:p>
          <a:p>
            <a:r>
              <a:rPr lang="en-US" dirty="0"/>
              <a:t> </a:t>
            </a:r>
            <a:r>
              <a:rPr lang="en-US" dirty="0" smtClean="0"/>
              <a:t>            case 5: System.out.println("5 day pass offers 25% discount.");</a:t>
            </a:r>
          </a:p>
          <a:p>
            <a:r>
              <a:rPr lang="en-US" dirty="0"/>
              <a:t>		</a:t>
            </a:r>
            <a:r>
              <a:rPr lang="en-US" dirty="0" smtClean="0"/>
              <a:t>break</a:t>
            </a:r>
            <a:r>
              <a:rPr lang="en-US" dirty="0"/>
              <a:t>;				  	</a:t>
            </a:r>
          </a:p>
          <a:p>
            <a:r>
              <a:rPr lang="en-US" dirty="0" smtClean="0"/>
              <a:t>default</a:t>
            </a:r>
            <a:r>
              <a:rPr lang="en-US" dirty="0"/>
              <a:t>: System.out.println("Please choose only 1, 3 or 5 days for valid pass duration.");	</a:t>
            </a:r>
          </a:p>
          <a:p>
            <a:r>
              <a:rPr lang="en-US" dirty="0"/>
              <a:t>		}		</a:t>
            </a:r>
          </a:p>
          <a:p>
            <a:r>
              <a:rPr lang="en-US" dirty="0"/>
              <a:t>	}	</a:t>
            </a:r>
          </a:p>
          <a:p>
            <a:r>
              <a:rPr lang="en-US" dirty="0"/>
              <a:t>}</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76</a:t>
            </a:r>
          </a:p>
        </p:txBody>
      </p:sp>
    </p:spTree>
    <p:extLst>
      <p:ext uri="{BB962C8B-B14F-4D97-AF65-F5344CB8AC3E}">
        <p14:creationId xmlns:p14="http://schemas.microsoft.com/office/powerpoint/2010/main" val="5202463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3611483"/>
            <a:ext cx="8229600" cy="2749560"/>
          </a:xfrm>
        </p:spPr>
        <p:txBody>
          <a:bodyPr>
            <a:normAutofit/>
          </a:bodyPr>
          <a:lstStyle/>
          <a:p>
            <a:pPr lvl="1"/>
            <a:r>
              <a:rPr lang="en-US" dirty="0" smtClean="0"/>
              <a:t>Use loop statements</a:t>
            </a:r>
          </a:p>
          <a:p>
            <a:pPr lvl="2"/>
            <a:r>
              <a:rPr lang="en-US" dirty="0" smtClean="0"/>
              <a:t>Execute code instructions repeatedly based on condition</a:t>
            </a:r>
          </a:p>
          <a:p>
            <a:pPr lvl="2"/>
            <a:r>
              <a:rPr lang="en-US" dirty="0" smtClean="0"/>
              <a:t>Continue until told to stop</a:t>
            </a:r>
          </a:p>
          <a:p>
            <a:pPr lvl="1"/>
            <a:r>
              <a:rPr lang="en-US" dirty="0" smtClean="0"/>
              <a:t>Types</a:t>
            </a:r>
          </a:p>
          <a:p>
            <a:pPr lvl="2"/>
            <a:r>
              <a:rPr lang="en-US" dirty="0" smtClean="0"/>
              <a:t>for loop</a:t>
            </a:r>
          </a:p>
          <a:p>
            <a:pPr lvl="2"/>
            <a:r>
              <a:rPr lang="en-US" dirty="0" smtClean="0"/>
              <a:t>while loop</a:t>
            </a:r>
          </a:p>
          <a:p>
            <a:pPr lvl="2"/>
            <a:r>
              <a:rPr lang="en-US" dirty="0" smtClean="0"/>
              <a:t>do-while loop</a:t>
            </a:r>
          </a:p>
        </p:txBody>
      </p:sp>
      <p:pic>
        <p:nvPicPr>
          <p:cNvPr id="8" name="Picture Placeholder 7" descr="ADF_Java_M6_PD_g015.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b="1" dirty="0" smtClean="0">
                <a:solidFill>
                  <a:schemeClr val="bg1"/>
                </a:solidFill>
              </a:rPr>
              <a:t>Procedural Language Features</a:t>
            </a:r>
            <a:br>
              <a:rPr lang="en-US" b="1" dirty="0" smtClean="0">
                <a:solidFill>
                  <a:schemeClr val="bg1"/>
                </a:solidFill>
              </a:rPr>
            </a:br>
            <a:r>
              <a:rPr lang="en-US" b="1" dirty="0" smtClean="0">
                <a:solidFill>
                  <a:schemeClr val="bg1"/>
                </a:solidFill>
              </a:rPr>
              <a:t>Flow Control: Iterations</a:t>
            </a:r>
            <a:endParaRPr lang="en-US" b="1"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77</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DF_Java_M6_PD_g016.jpg"/>
          <p:cNvPicPr>
            <a:picLocks noGrp="1" noChangeAspect="1"/>
          </p:cNvPicPr>
          <p:nvPr>
            <p:ph type="pic" sz="quarter" idx="10"/>
          </p:nvPr>
        </p:nvPicPr>
        <p:blipFill>
          <a:blip r:embed="rId4" cstate="email"/>
          <a:srcRect l="22" r="22"/>
          <a:stretch>
            <a:fillRect/>
          </a:stretch>
        </p:blipFill>
        <p:spPr/>
      </p:pic>
      <p:sp>
        <p:nvSpPr>
          <p:cNvPr id="3" name="Title 2"/>
          <p:cNvSpPr>
            <a:spLocks noGrp="1"/>
          </p:cNvSpPr>
          <p:nvPr>
            <p:ph type="title"/>
          </p:nvPr>
        </p:nvSpPr>
        <p:spPr/>
        <p:txBody>
          <a:bodyPr/>
          <a:lstStyle/>
          <a:p>
            <a:r>
              <a:rPr lang="en-GB" dirty="0" smtClean="0"/>
              <a:t>Procedural Language Features</a:t>
            </a:r>
            <a:br>
              <a:rPr lang="en-GB" dirty="0" smtClean="0"/>
            </a:br>
            <a:r>
              <a:rPr lang="en-GB" dirty="0" smtClean="0"/>
              <a:t>Flow Control: For Loop</a:t>
            </a:r>
            <a:endParaRPr lang="en-GB" dirty="0"/>
          </a:p>
        </p:txBody>
      </p:sp>
      <p:sp>
        <p:nvSpPr>
          <p:cNvPr id="6"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Repeated execution of a group of statements</a:t>
            </a:r>
          </a:p>
          <a:p>
            <a:pPr lvl="2"/>
            <a:r>
              <a:rPr lang="en-US" dirty="0" smtClean="0"/>
              <a:t>init as starting point</a:t>
            </a:r>
          </a:p>
          <a:p>
            <a:pPr lvl="2"/>
            <a:r>
              <a:rPr lang="en-US" dirty="0" smtClean="0"/>
              <a:t>Execute while condition is true</a:t>
            </a:r>
          </a:p>
          <a:p>
            <a:pPr lvl="2"/>
            <a:r>
              <a:rPr lang="en-US" dirty="0" smtClean="0"/>
              <a:t>Evaluate expression on each iteration</a:t>
            </a:r>
          </a:p>
          <a:p>
            <a:pPr lvl="1"/>
            <a:endParaRPr lang="en-US" dirty="0" smtClean="0"/>
          </a:p>
          <a:p>
            <a:pPr lvl="1">
              <a:buNone/>
            </a:pPr>
            <a:endParaRPr lang="en-US" dirty="0" smtClean="0"/>
          </a:p>
          <a:p>
            <a:pPr lvl="1"/>
            <a:endParaRPr lang="en-US" dirty="0" smtClean="0"/>
          </a:p>
        </p:txBody>
      </p:sp>
      <p:sp>
        <p:nvSpPr>
          <p:cNvPr id="8" name="Rectangle 6"/>
          <p:cNvSpPr>
            <a:spLocks noChangeArrowheads="1"/>
          </p:cNvSpPr>
          <p:nvPr/>
        </p:nvSpPr>
        <p:spPr bwMode="auto">
          <a:xfrm>
            <a:off x="457200" y="4114799"/>
            <a:ext cx="5725160" cy="1828800"/>
          </a:xfrm>
          <a:prstGeom prst="rect">
            <a:avLst/>
          </a:prstGeom>
          <a:solidFill>
            <a:srgbClr val="DDDDDD"/>
          </a:solidFill>
          <a:ln w="12700" algn="ctr">
            <a:noFill/>
            <a:miter lim="800000"/>
            <a:headEnd/>
            <a:tailEnd/>
          </a:ln>
          <a:effectLst/>
        </p:spPr>
        <p:txBody>
          <a:bodyPr wrap="none" lIns="90488" tIns="44450" rIns="90488" bIns="44450" anchor="ctr"/>
          <a:lstStyle/>
          <a:p>
            <a:pPr marL="342900" indent="-342900" algn="l"/>
            <a:r>
              <a:rPr lang="en-US" b="1" i="1" dirty="0">
                <a:solidFill>
                  <a:srgbClr val="000000"/>
                </a:solidFill>
                <a:latin typeface="Arial" pitchFamily="34" charset="0"/>
                <a:cs typeface="Arial" pitchFamily="34" charset="0"/>
              </a:rPr>
              <a:t>Syntax:	</a:t>
            </a:r>
            <a:r>
              <a:rPr lang="en-US" b="1" i="1" dirty="0" smtClean="0">
                <a:solidFill>
                  <a:srgbClr val="000000"/>
                </a:solidFill>
                <a:latin typeface="Arial" pitchFamily="34" charset="0"/>
                <a:cs typeface="Arial" pitchFamily="34" charset="0"/>
              </a:rPr>
              <a:t>	for </a:t>
            </a:r>
            <a:r>
              <a:rPr lang="en-US" b="1" i="1" dirty="0">
                <a:solidFill>
                  <a:srgbClr val="000000"/>
                </a:solidFill>
                <a:latin typeface="Arial" pitchFamily="34" charset="0"/>
                <a:cs typeface="Arial" pitchFamily="34" charset="0"/>
              </a:rPr>
              <a:t>( init; condition; </a:t>
            </a:r>
            <a:r>
              <a:rPr lang="en-US" b="1" i="1" dirty="0" smtClean="0">
                <a:solidFill>
                  <a:srgbClr val="000000"/>
                </a:solidFill>
                <a:latin typeface="Arial" pitchFamily="34" charset="0"/>
                <a:cs typeface="Arial" pitchFamily="34" charset="0"/>
              </a:rPr>
              <a:t>expression </a:t>
            </a:r>
            <a:r>
              <a:rPr lang="en-US" b="1" i="1" dirty="0">
                <a:solidFill>
                  <a:srgbClr val="000000"/>
                </a:solidFill>
                <a:latin typeface="Arial" pitchFamily="34" charset="0"/>
                <a:cs typeface="Arial" pitchFamily="34" charset="0"/>
              </a:rPr>
              <a:t>) {</a:t>
            </a:r>
          </a:p>
          <a:p>
            <a:pPr marL="342900" indent="-342900" algn="l"/>
            <a:r>
              <a:rPr lang="en-US" b="1" i="1" dirty="0">
                <a:solidFill>
                  <a:srgbClr val="000000"/>
                </a:solidFill>
                <a:latin typeface="Arial" pitchFamily="34" charset="0"/>
                <a:cs typeface="Arial" pitchFamily="34" charset="0"/>
              </a:rPr>
              <a:t>				//statements here</a:t>
            </a:r>
          </a:p>
          <a:p>
            <a:pPr marL="342900" indent="-342900" algn="l"/>
            <a:r>
              <a:rPr lang="en-US" b="1" i="1" dirty="0">
                <a:solidFill>
                  <a:srgbClr val="000000"/>
                </a:solidFill>
                <a:latin typeface="Arial" pitchFamily="34" charset="0"/>
                <a:cs typeface="Arial" pitchFamily="34" charset="0"/>
              </a:rPr>
              <a:t>			}</a:t>
            </a:r>
          </a:p>
          <a:p>
            <a:pPr marL="342900" indent="-342900" algn="l"/>
            <a:endParaRPr lang="en-US" sz="1600" b="1" i="1" dirty="0">
              <a:solidFill>
                <a:srgbClr val="000000"/>
              </a:solidFill>
            </a:endParaRPr>
          </a:p>
          <a:p>
            <a:pPr marL="342900" indent="-342900" algn="l"/>
            <a:endParaRPr lang="en-US" sz="1600" b="1" i="1" dirty="0">
              <a:solidFill>
                <a:srgbClr val="000000"/>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DF_Java_M6_PD_g017.jpg"/>
          <p:cNvPicPr>
            <a:picLocks noGrp="1" noChangeAspect="1"/>
          </p:cNvPicPr>
          <p:nvPr>
            <p:ph type="pic" sz="quarter" idx="10"/>
          </p:nvPr>
        </p:nvPicPr>
        <p:blipFill>
          <a:blip r:embed="rId4" cstate="email"/>
          <a:srcRect l="22" r="22"/>
          <a:stretch>
            <a:fillRect/>
          </a:stretch>
        </p:blipFill>
        <p:spPr/>
      </p:pic>
      <p:sp>
        <p:nvSpPr>
          <p:cNvPr id="3" name="Title 2"/>
          <p:cNvSpPr>
            <a:spLocks noGrp="1"/>
          </p:cNvSpPr>
          <p:nvPr>
            <p:ph type="title"/>
          </p:nvPr>
        </p:nvSpPr>
        <p:spPr/>
        <p:txBody>
          <a:bodyPr/>
          <a:lstStyle/>
          <a:p>
            <a:r>
              <a:rPr lang="en-GB" dirty="0" smtClean="0"/>
              <a:t>Procedural Language Features</a:t>
            </a:r>
            <a:br>
              <a:rPr lang="en-GB" dirty="0" smtClean="0"/>
            </a:br>
            <a:r>
              <a:rPr lang="en-GB" dirty="0" smtClean="0"/>
              <a:t>Flow Control: While Loop</a:t>
            </a:r>
            <a:endParaRPr lang="en-GB" dirty="0"/>
          </a:p>
        </p:txBody>
      </p:sp>
      <p:sp>
        <p:nvSpPr>
          <p:cNvPr id="6"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Variable repetitions</a:t>
            </a:r>
          </a:p>
          <a:p>
            <a:pPr lvl="1"/>
            <a:r>
              <a:rPr lang="en-US" dirty="0" smtClean="0"/>
              <a:t>Repeated statement execution</a:t>
            </a:r>
          </a:p>
          <a:p>
            <a:pPr lvl="1"/>
            <a:r>
              <a:rPr lang="en-US" dirty="0" smtClean="0"/>
              <a:t>Conditional</a:t>
            </a:r>
          </a:p>
          <a:p>
            <a:pPr lvl="1"/>
            <a:r>
              <a:rPr lang="en-US" dirty="0" smtClean="0"/>
              <a:t>May not execute</a:t>
            </a:r>
          </a:p>
          <a:p>
            <a:pPr lvl="1"/>
            <a:endParaRPr lang="en-US" dirty="0" smtClean="0"/>
          </a:p>
          <a:p>
            <a:pPr lvl="1">
              <a:buNone/>
            </a:pPr>
            <a:endParaRPr lang="en-US" dirty="0" smtClean="0"/>
          </a:p>
          <a:p>
            <a:pPr lvl="1">
              <a:buNone/>
            </a:pPr>
            <a:endParaRPr lang="en-US" dirty="0" smtClean="0"/>
          </a:p>
        </p:txBody>
      </p:sp>
      <p:sp>
        <p:nvSpPr>
          <p:cNvPr id="8" name="Rectangle 6"/>
          <p:cNvSpPr>
            <a:spLocks noChangeArrowheads="1"/>
          </p:cNvSpPr>
          <p:nvPr/>
        </p:nvSpPr>
        <p:spPr bwMode="auto">
          <a:xfrm>
            <a:off x="457200" y="4114800"/>
            <a:ext cx="5422389" cy="1828800"/>
          </a:xfrm>
          <a:prstGeom prst="rect">
            <a:avLst/>
          </a:prstGeom>
          <a:solidFill>
            <a:srgbClr val="DDDDDD"/>
          </a:solidFill>
          <a:ln w="12700" algn="ctr">
            <a:noFill/>
            <a:miter lim="800000"/>
            <a:headEnd/>
            <a:tailEnd/>
          </a:ln>
          <a:effectLst/>
        </p:spPr>
        <p:txBody>
          <a:bodyPr wrap="none" lIns="90488" tIns="44450" rIns="90488" bIns="44450" anchor="ctr"/>
          <a:lstStyle/>
          <a:p>
            <a:pPr marL="342900" indent="-342900" algn="l"/>
            <a:endParaRPr lang="en-US" b="1" i="1" dirty="0" smtClean="0">
              <a:solidFill>
                <a:srgbClr val="000000"/>
              </a:solidFill>
              <a:latin typeface="Arial" pitchFamily="34" charset="0"/>
              <a:cs typeface="Arial" pitchFamily="34" charset="0"/>
            </a:endParaRPr>
          </a:p>
          <a:p>
            <a:pPr marL="342900" indent="-342900" algn="l"/>
            <a:endParaRPr lang="en-US" b="1" i="1" dirty="0" smtClean="0">
              <a:solidFill>
                <a:srgbClr val="000000"/>
              </a:solidFill>
              <a:latin typeface="Arial" pitchFamily="34" charset="0"/>
              <a:cs typeface="Arial" pitchFamily="34" charset="0"/>
            </a:endParaRPr>
          </a:p>
          <a:p>
            <a:pPr marL="342900" indent="-342900" algn="l"/>
            <a:r>
              <a:rPr lang="en-US" b="1" i="1" dirty="0" smtClean="0">
                <a:solidFill>
                  <a:srgbClr val="000000"/>
                </a:solidFill>
                <a:latin typeface="Arial" pitchFamily="34" charset="0"/>
                <a:cs typeface="Arial" pitchFamily="34" charset="0"/>
              </a:rPr>
              <a:t>Syntax</a:t>
            </a:r>
            <a:r>
              <a:rPr lang="en-US" b="1" i="1" dirty="0">
                <a:solidFill>
                  <a:srgbClr val="000000"/>
                </a:solidFill>
                <a:latin typeface="Arial" pitchFamily="34" charset="0"/>
                <a:cs typeface="Arial" pitchFamily="34" charset="0"/>
              </a:rPr>
              <a:t>:	</a:t>
            </a:r>
            <a:r>
              <a:rPr lang="en-US" b="1" i="1" dirty="0" smtClean="0">
                <a:solidFill>
                  <a:srgbClr val="000000"/>
                </a:solidFill>
                <a:latin typeface="Arial" pitchFamily="34" charset="0"/>
                <a:cs typeface="Arial" pitchFamily="34" charset="0"/>
              </a:rPr>
              <a:t>         init</a:t>
            </a:r>
            <a:r>
              <a:rPr lang="en-US" b="1" i="1" dirty="0">
                <a:solidFill>
                  <a:srgbClr val="000000"/>
                </a:solidFill>
                <a:latin typeface="Arial" pitchFamily="34" charset="0"/>
                <a:cs typeface="Arial" pitchFamily="34" charset="0"/>
              </a:rPr>
              <a:t>	</a:t>
            </a:r>
            <a:endParaRPr lang="en-US" b="1" i="1" dirty="0" smtClean="0">
              <a:solidFill>
                <a:srgbClr val="000000"/>
              </a:solidFill>
              <a:latin typeface="Arial" pitchFamily="34" charset="0"/>
              <a:cs typeface="Arial" pitchFamily="34" charset="0"/>
            </a:endParaRPr>
          </a:p>
          <a:p>
            <a:pPr marL="1714500" lvl="3" indent="-342900"/>
            <a:r>
              <a:rPr lang="en-US" b="1" i="1" dirty="0" smtClean="0">
                <a:solidFill>
                  <a:srgbClr val="000000"/>
                </a:solidFill>
                <a:latin typeface="Arial" pitchFamily="34" charset="0"/>
                <a:cs typeface="Arial" pitchFamily="34" charset="0"/>
              </a:rPr>
              <a:t>while (condition) {</a:t>
            </a:r>
            <a:endParaRPr lang="en-US" b="1" i="1" dirty="0">
              <a:solidFill>
                <a:srgbClr val="000000"/>
              </a:solidFill>
              <a:latin typeface="Arial" pitchFamily="34" charset="0"/>
              <a:cs typeface="Arial" pitchFamily="34" charset="0"/>
            </a:endParaRPr>
          </a:p>
          <a:p>
            <a:pPr marL="342900" indent="-342900" algn="l"/>
            <a:r>
              <a:rPr lang="en-US" b="1" i="1" dirty="0">
                <a:solidFill>
                  <a:srgbClr val="000000"/>
                </a:solidFill>
                <a:latin typeface="Arial" pitchFamily="34" charset="0"/>
                <a:cs typeface="Arial" pitchFamily="34" charset="0"/>
              </a:rPr>
              <a:t>				//statements </a:t>
            </a:r>
            <a:r>
              <a:rPr lang="en-US" b="1" i="1" dirty="0" smtClean="0">
                <a:solidFill>
                  <a:srgbClr val="000000"/>
                </a:solidFill>
                <a:latin typeface="Arial" pitchFamily="34" charset="0"/>
                <a:cs typeface="Arial" pitchFamily="34" charset="0"/>
              </a:rPr>
              <a:t>here</a:t>
            </a:r>
          </a:p>
          <a:p>
            <a:pPr marL="342900" indent="-342900" algn="l"/>
            <a:r>
              <a:rPr lang="en-US" b="1" i="1" dirty="0" smtClean="0">
                <a:solidFill>
                  <a:srgbClr val="000000"/>
                </a:solidFill>
                <a:latin typeface="Arial" pitchFamily="34" charset="0"/>
                <a:cs typeface="Arial" pitchFamily="34" charset="0"/>
              </a:rPr>
              <a:t>                                            expression</a:t>
            </a:r>
            <a:endParaRPr lang="en-US" b="1" i="1" dirty="0">
              <a:solidFill>
                <a:srgbClr val="000000"/>
              </a:solidFill>
              <a:latin typeface="Arial" pitchFamily="34" charset="0"/>
              <a:cs typeface="Arial" pitchFamily="34" charset="0"/>
            </a:endParaRPr>
          </a:p>
          <a:p>
            <a:pPr marL="342900" indent="-342900" algn="l"/>
            <a:r>
              <a:rPr lang="en-US" b="1" i="1" dirty="0">
                <a:solidFill>
                  <a:srgbClr val="000000"/>
                </a:solidFill>
                <a:latin typeface="Arial" pitchFamily="34" charset="0"/>
                <a:cs typeface="Arial" pitchFamily="34" charset="0"/>
              </a:rPr>
              <a:t>			</a:t>
            </a:r>
            <a:r>
              <a:rPr lang="en-US" b="1" i="1" dirty="0" smtClean="0">
                <a:solidFill>
                  <a:srgbClr val="000000"/>
                </a:solidFill>
                <a:latin typeface="Arial" pitchFamily="34" charset="0"/>
                <a:cs typeface="Arial" pitchFamily="34" charset="0"/>
              </a:rPr>
              <a:t>}</a:t>
            </a:r>
            <a:endParaRPr lang="en-US" b="1" i="1" dirty="0">
              <a:solidFill>
                <a:srgbClr val="000000"/>
              </a:solidFill>
              <a:latin typeface="Arial" pitchFamily="34" charset="0"/>
              <a:cs typeface="Arial" pitchFamily="34" charset="0"/>
            </a:endParaRPr>
          </a:p>
          <a:p>
            <a:pPr marL="342900" indent="-342900" algn="l"/>
            <a:endParaRPr lang="en-US" sz="1600" b="1" i="1" dirty="0">
              <a:solidFill>
                <a:srgbClr val="000000"/>
              </a:solidFill>
            </a:endParaRPr>
          </a:p>
          <a:p>
            <a:pPr marL="342900" indent="-342900" algn="l"/>
            <a:endParaRPr lang="en-US" sz="1600" b="1" i="1" dirty="0">
              <a:solidFill>
                <a:srgbClr val="000000"/>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DF_Java_M6_PD_g017.jpg"/>
          <p:cNvPicPr>
            <a:picLocks noGrp="1" noChangeAspect="1"/>
          </p:cNvPicPr>
          <p:nvPr>
            <p:ph type="pic" sz="quarter" idx="10"/>
          </p:nvPr>
        </p:nvPicPr>
        <p:blipFill>
          <a:blip r:embed="rId4" cstate="email"/>
          <a:srcRect l="22" r="22"/>
          <a:stretch>
            <a:fillRect/>
          </a:stretch>
        </p:blipFill>
        <p:spPr/>
      </p:pic>
      <p:sp>
        <p:nvSpPr>
          <p:cNvPr id="3" name="Title 2"/>
          <p:cNvSpPr>
            <a:spLocks noGrp="1"/>
          </p:cNvSpPr>
          <p:nvPr>
            <p:ph type="title"/>
          </p:nvPr>
        </p:nvSpPr>
        <p:spPr/>
        <p:txBody>
          <a:bodyPr/>
          <a:lstStyle/>
          <a:p>
            <a:r>
              <a:rPr lang="en-GB" dirty="0" smtClean="0"/>
              <a:t>Procedural Language Features</a:t>
            </a:r>
            <a:br>
              <a:rPr lang="en-GB" dirty="0" smtClean="0"/>
            </a:br>
            <a:r>
              <a:rPr lang="en-GB" dirty="0" smtClean="0"/>
              <a:t>Flow Control: Do-While Loop</a:t>
            </a:r>
            <a:endParaRPr lang="en-GB" dirty="0"/>
          </a:p>
        </p:txBody>
      </p:sp>
      <p:sp>
        <p:nvSpPr>
          <p:cNvPr id="6"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Conditional</a:t>
            </a:r>
          </a:p>
          <a:p>
            <a:pPr lvl="1"/>
            <a:r>
              <a:rPr lang="en-US" dirty="0" smtClean="0"/>
              <a:t>Repeated statement execution</a:t>
            </a:r>
          </a:p>
          <a:p>
            <a:pPr lvl="1"/>
            <a:r>
              <a:rPr lang="en-US" dirty="0" smtClean="0"/>
              <a:t>At least one execution</a:t>
            </a:r>
          </a:p>
          <a:p>
            <a:pPr lvl="1">
              <a:buNone/>
            </a:pPr>
            <a:endParaRPr lang="en-US" dirty="0" smtClean="0"/>
          </a:p>
          <a:p>
            <a:pPr lvl="1">
              <a:buNone/>
            </a:pPr>
            <a:endParaRPr lang="en-US" dirty="0" smtClean="0"/>
          </a:p>
        </p:txBody>
      </p:sp>
      <p:sp>
        <p:nvSpPr>
          <p:cNvPr id="8" name="Rectangle 6"/>
          <p:cNvSpPr>
            <a:spLocks noChangeArrowheads="1"/>
          </p:cNvSpPr>
          <p:nvPr/>
        </p:nvSpPr>
        <p:spPr bwMode="auto">
          <a:xfrm>
            <a:off x="457200" y="4114800"/>
            <a:ext cx="5422389" cy="1828800"/>
          </a:xfrm>
          <a:prstGeom prst="rect">
            <a:avLst/>
          </a:prstGeom>
          <a:solidFill>
            <a:srgbClr val="DDDDDD"/>
          </a:solidFill>
          <a:ln w="12700" algn="ctr">
            <a:noFill/>
            <a:miter lim="800000"/>
            <a:headEnd/>
            <a:tailEnd/>
          </a:ln>
          <a:effectLst/>
        </p:spPr>
        <p:txBody>
          <a:bodyPr wrap="none" lIns="90488" tIns="44450" rIns="90488" bIns="44450" anchor="ctr"/>
          <a:lstStyle/>
          <a:p>
            <a:pPr marL="342900" indent="-342900" algn="l"/>
            <a:endParaRPr lang="en-US" b="1" i="1" dirty="0" smtClean="0">
              <a:solidFill>
                <a:srgbClr val="000000"/>
              </a:solidFill>
              <a:latin typeface="Arial" pitchFamily="34" charset="0"/>
              <a:cs typeface="Arial" pitchFamily="34" charset="0"/>
            </a:endParaRPr>
          </a:p>
          <a:p>
            <a:pPr marL="342900" indent="-342900" algn="l"/>
            <a:endParaRPr lang="en-US" b="1" i="1" dirty="0" smtClean="0">
              <a:solidFill>
                <a:srgbClr val="000000"/>
              </a:solidFill>
              <a:latin typeface="Arial" pitchFamily="34" charset="0"/>
              <a:cs typeface="Arial" pitchFamily="34" charset="0"/>
            </a:endParaRPr>
          </a:p>
          <a:p>
            <a:pPr marL="342900" indent="-342900" algn="l"/>
            <a:endParaRPr lang="en-US" b="1" i="1" dirty="0" smtClean="0">
              <a:solidFill>
                <a:srgbClr val="000000"/>
              </a:solidFill>
              <a:latin typeface="Arial" pitchFamily="34" charset="0"/>
              <a:cs typeface="Arial" pitchFamily="34" charset="0"/>
            </a:endParaRPr>
          </a:p>
          <a:p>
            <a:pPr marL="342900" indent="-342900" algn="l"/>
            <a:r>
              <a:rPr lang="en-US" b="1" i="1" dirty="0" smtClean="0">
                <a:solidFill>
                  <a:srgbClr val="000000"/>
                </a:solidFill>
                <a:latin typeface="Arial" pitchFamily="34" charset="0"/>
                <a:cs typeface="Arial" pitchFamily="34" charset="0"/>
              </a:rPr>
              <a:t>Syntax</a:t>
            </a:r>
            <a:r>
              <a:rPr lang="en-US" b="1" i="1" dirty="0">
                <a:solidFill>
                  <a:srgbClr val="000000"/>
                </a:solidFill>
                <a:latin typeface="Arial" pitchFamily="34" charset="0"/>
                <a:cs typeface="Arial" pitchFamily="34" charset="0"/>
              </a:rPr>
              <a:t>:	</a:t>
            </a:r>
            <a:r>
              <a:rPr lang="en-US" b="1" i="1" dirty="0" smtClean="0">
                <a:solidFill>
                  <a:srgbClr val="000000"/>
                </a:solidFill>
                <a:latin typeface="Arial" pitchFamily="34" charset="0"/>
                <a:cs typeface="Arial" pitchFamily="34" charset="0"/>
              </a:rPr>
              <a:t>         init</a:t>
            </a:r>
            <a:r>
              <a:rPr lang="en-US" b="1" i="1" dirty="0">
                <a:solidFill>
                  <a:srgbClr val="000000"/>
                </a:solidFill>
                <a:latin typeface="Arial" pitchFamily="34" charset="0"/>
                <a:cs typeface="Arial" pitchFamily="34" charset="0"/>
              </a:rPr>
              <a:t>	</a:t>
            </a:r>
            <a:endParaRPr lang="en-US" b="1" i="1" dirty="0" smtClean="0">
              <a:solidFill>
                <a:srgbClr val="000000"/>
              </a:solidFill>
              <a:latin typeface="Arial" pitchFamily="34" charset="0"/>
              <a:cs typeface="Arial" pitchFamily="34" charset="0"/>
            </a:endParaRPr>
          </a:p>
          <a:p>
            <a:pPr marL="1714500" lvl="3" indent="-342900"/>
            <a:r>
              <a:rPr lang="en-US" b="1" i="1" dirty="0" smtClean="0">
                <a:solidFill>
                  <a:srgbClr val="000000"/>
                </a:solidFill>
                <a:latin typeface="Arial" pitchFamily="34" charset="0"/>
                <a:cs typeface="Arial" pitchFamily="34" charset="0"/>
              </a:rPr>
              <a:t>  do{</a:t>
            </a:r>
            <a:endParaRPr lang="en-US" b="1" i="1" dirty="0">
              <a:solidFill>
                <a:srgbClr val="000000"/>
              </a:solidFill>
              <a:latin typeface="Arial" pitchFamily="34" charset="0"/>
              <a:cs typeface="Arial" pitchFamily="34" charset="0"/>
            </a:endParaRPr>
          </a:p>
          <a:p>
            <a:pPr marL="342900" indent="-342900" algn="l"/>
            <a:r>
              <a:rPr lang="en-US" b="1" i="1" dirty="0">
                <a:solidFill>
                  <a:srgbClr val="000000"/>
                </a:solidFill>
                <a:latin typeface="Arial" pitchFamily="34" charset="0"/>
                <a:cs typeface="Arial" pitchFamily="34" charset="0"/>
              </a:rPr>
              <a:t>			</a:t>
            </a:r>
            <a:r>
              <a:rPr lang="en-US" b="1" i="1" dirty="0" smtClean="0">
                <a:solidFill>
                  <a:srgbClr val="000000"/>
                </a:solidFill>
                <a:latin typeface="Arial" pitchFamily="34" charset="0"/>
                <a:cs typeface="Arial" pitchFamily="34" charset="0"/>
              </a:rPr>
              <a:t>//</a:t>
            </a:r>
            <a:r>
              <a:rPr lang="en-US" b="1" i="1" dirty="0">
                <a:solidFill>
                  <a:srgbClr val="000000"/>
                </a:solidFill>
                <a:latin typeface="Arial" pitchFamily="34" charset="0"/>
                <a:cs typeface="Arial" pitchFamily="34" charset="0"/>
              </a:rPr>
              <a:t>statements </a:t>
            </a:r>
            <a:r>
              <a:rPr lang="en-US" b="1" i="1" dirty="0" smtClean="0">
                <a:solidFill>
                  <a:srgbClr val="000000"/>
                </a:solidFill>
                <a:latin typeface="Arial" pitchFamily="34" charset="0"/>
                <a:cs typeface="Arial" pitchFamily="34" charset="0"/>
              </a:rPr>
              <a:t>here</a:t>
            </a:r>
          </a:p>
          <a:p>
            <a:pPr marL="342900" indent="-342900" algn="l"/>
            <a:r>
              <a:rPr lang="en-US" b="1" i="1" dirty="0" smtClean="0">
                <a:solidFill>
                  <a:srgbClr val="000000"/>
                </a:solidFill>
                <a:latin typeface="Arial" pitchFamily="34" charset="0"/>
                <a:cs typeface="Arial" pitchFamily="34" charset="0"/>
              </a:rPr>
              <a:t>                              expression</a:t>
            </a:r>
            <a:endParaRPr lang="en-US" b="1" i="1" dirty="0">
              <a:solidFill>
                <a:srgbClr val="000000"/>
              </a:solidFill>
              <a:latin typeface="Arial" pitchFamily="34" charset="0"/>
              <a:cs typeface="Arial" pitchFamily="34" charset="0"/>
            </a:endParaRPr>
          </a:p>
          <a:p>
            <a:pPr marL="342900" indent="-342900" algn="l"/>
            <a:r>
              <a:rPr lang="en-US" b="1" i="1" dirty="0">
                <a:solidFill>
                  <a:srgbClr val="000000"/>
                </a:solidFill>
                <a:latin typeface="Arial" pitchFamily="34" charset="0"/>
                <a:cs typeface="Arial" pitchFamily="34" charset="0"/>
              </a:rPr>
              <a:t>			</a:t>
            </a:r>
            <a:r>
              <a:rPr lang="en-US" b="1" i="1" dirty="0" smtClean="0">
                <a:solidFill>
                  <a:srgbClr val="000000"/>
                </a:solidFill>
                <a:latin typeface="Arial" pitchFamily="34" charset="0"/>
                <a:cs typeface="Arial" pitchFamily="34" charset="0"/>
              </a:rPr>
              <a:t>}</a:t>
            </a:r>
          </a:p>
          <a:p>
            <a:pPr marL="342900" indent="-342900"/>
            <a:r>
              <a:rPr lang="en-US" b="1" i="1" dirty="0" smtClean="0">
                <a:solidFill>
                  <a:srgbClr val="000000"/>
                </a:solidFill>
                <a:latin typeface="Arial" pitchFamily="34" charset="0"/>
                <a:cs typeface="Arial" pitchFamily="34" charset="0"/>
              </a:rPr>
              <a:t>                               while (condition)</a:t>
            </a:r>
          </a:p>
          <a:p>
            <a:pPr marL="342900" indent="-342900" algn="l"/>
            <a:endParaRPr lang="en-US" b="1" i="1" dirty="0">
              <a:solidFill>
                <a:srgbClr val="000000"/>
              </a:solidFill>
              <a:latin typeface="Arial" pitchFamily="34" charset="0"/>
              <a:cs typeface="Arial" pitchFamily="34" charset="0"/>
            </a:endParaRPr>
          </a:p>
          <a:p>
            <a:pPr marL="342900" indent="-342900" algn="l"/>
            <a:endParaRPr lang="en-US" sz="1600" b="1" i="1" dirty="0">
              <a:solidFill>
                <a:srgbClr val="000000"/>
              </a:solidFill>
            </a:endParaRPr>
          </a:p>
          <a:p>
            <a:pPr marL="342900" indent="-342900" algn="l"/>
            <a:endParaRPr lang="en-US" sz="1600" b="1" i="1" dirty="0">
              <a:solidFill>
                <a:srgbClr val="000000"/>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Principles (5 of 6)</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Full speed interpreter</a:t>
            </a:r>
          </a:p>
          <a:p>
            <a:pPr lvl="1"/>
            <a:r>
              <a:rPr lang="en-US" dirty="0" smtClean="0"/>
              <a:t>Low priority memory management</a:t>
            </a:r>
          </a:p>
          <a:p>
            <a:pPr lvl="1"/>
            <a:r>
              <a:rPr lang="en-US" dirty="0" smtClean="0"/>
              <a:t>Native machine code interface</a:t>
            </a:r>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727200" lvl="1" indent="-457200">
              <a:buNone/>
            </a:pPr>
            <a:endParaRPr lang="en-US" dirty="0" smtClean="0"/>
          </a:p>
          <a:p>
            <a:pPr marL="457200" indent="-457200">
              <a:buFont typeface="Arial" pitchFamily="34" charset="0"/>
              <a:buChar char="•"/>
            </a:pPr>
            <a:endParaRPr lang="en-US" dirty="0" smtClean="0"/>
          </a:p>
          <a:p>
            <a:pPr marL="727200" lvl="1" indent="-457200"/>
            <a:endParaRPr lang="en-US" dirty="0" smtClean="0"/>
          </a:p>
          <a:p>
            <a:pPr>
              <a:buFontTx/>
              <a:buChar char="-"/>
            </a:pPr>
            <a:endParaRPr lang="en-US" dirty="0"/>
          </a:p>
        </p:txBody>
      </p:sp>
      <p:sp>
        <p:nvSpPr>
          <p:cNvPr id="11" name="Rectangle 10"/>
          <p:cNvSpPr/>
          <p:nvPr/>
        </p:nvSpPr>
        <p:spPr>
          <a:xfrm>
            <a:off x="6300788" y="2606040"/>
            <a:ext cx="2400300" cy="1937288"/>
          </a:xfrm>
          <a:prstGeom prst="rect">
            <a:avLst/>
          </a:prstGeom>
          <a:solidFill>
            <a:schemeClr val="tx1"/>
          </a:solid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2800" kern="1200" dirty="0" smtClean="0">
                <a:latin typeface="Arial" pitchFamily="34" charset="0"/>
                <a:cs typeface="Arial" pitchFamily="34" charset="0"/>
              </a:rPr>
              <a:t>High Performance</a:t>
            </a:r>
            <a:endParaRPr lang="en-US" sz="2800" kern="1200" dirty="0">
              <a:latin typeface="Arial" pitchFamily="34" charset="0"/>
              <a:cs typeface="Arial" pitchFamily="34" charset="0"/>
            </a:endParaRP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Loops: See It</a:t>
            </a:r>
            <a:endParaRPr lang="en-US" dirty="0"/>
          </a:p>
        </p:txBody>
      </p:sp>
      <p:sp>
        <p:nvSpPr>
          <p:cNvPr id="17" name="Content Placeholder 4"/>
          <p:cNvSpPr>
            <a:spLocks noGrp="1"/>
          </p:cNvSpPr>
          <p:nvPr>
            <p:ph idx="1"/>
          </p:nvPr>
        </p:nvSpPr>
        <p:spPr>
          <a:xfrm>
            <a:off x="457200" y="1214423"/>
            <a:ext cx="5597371" cy="1201654"/>
          </a:xfrm>
        </p:spPr>
        <p:txBody>
          <a:bodyPr>
            <a:normAutofit/>
          </a:bodyPr>
          <a:lstStyle/>
          <a:p>
            <a:pPr lvl="0">
              <a:defRPr/>
            </a:pPr>
            <a:r>
              <a:rPr lang="en-US" sz="2100" b="1" noProof="0" dirty="0" smtClean="0"/>
              <a:t>Demonstration:</a:t>
            </a:r>
          </a:p>
          <a:p>
            <a:pPr marL="0" lvl="1" indent="0">
              <a:buNone/>
            </a:pPr>
            <a:r>
              <a:rPr lang="en-US" sz="2100" noProof="0" dirty="0" smtClean="0"/>
              <a:t>Faculty will demonstrate usage of For Loops and While Loops.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1949" y="2416076"/>
            <a:ext cx="8318501" cy="3954929"/>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10 minutes</a:t>
            </a:r>
            <a:endParaRPr lang="en-US" sz="2100" dirty="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CityTour_Demo.java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342900" lvl="0" indent="-342900">
              <a:buFont typeface="+mj-lt"/>
              <a:buAutoNum type="arabicPeriod"/>
            </a:pPr>
            <a:r>
              <a:rPr lang="en-US" sz="2100" dirty="0">
                <a:latin typeface="Arial" pitchFamily="34" charset="0"/>
                <a:cs typeface="Arial" pitchFamily="34" charset="0"/>
              </a:rPr>
              <a:t>Open </a:t>
            </a:r>
            <a:r>
              <a:rPr lang="en-US" sz="2100" dirty="0" smtClean="0">
                <a:latin typeface="Arial" pitchFamily="34" charset="0"/>
                <a:cs typeface="Arial" pitchFamily="34" charset="0"/>
              </a:rPr>
              <a:t>CityTour_Demo.java</a:t>
            </a:r>
            <a:r>
              <a:rPr lang="en-US" sz="2100" dirty="0">
                <a:latin typeface="Arial" pitchFamily="34" charset="0"/>
                <a:cs typeface="Arial" pitchFamily="34" charset="0"/>
              </a:rPr>
              <a:t>.</a:t>
            </a:r>
          </a:p>
          <a:p>
            <a:pPr marL="342900" lvl="0" indent="-342900">
              <a:buFont typeface="+mj-lt"/>
              <a:buAutoNum type="arabicPeriod"/>
            </a:pPr>
            <a:r>
              <a:rPr lang="en-US" sz="2100" dirty="0" smtClean="0">
                <a:latin typeface="Arial" pitchFamily="34" charset="0"/>
                <a:cs typeface="Arial" pitchFamily="34" charset="0"/>
              </a:rPr>
              <a:t>Complete the </a:t>
            </a:r>
            <a:r>
              <a:rPr lang="en-US" sz="2100" b="1" dirty="0" smtClean="0">
                <a:latin typeface="Arial" pitchFamily="34" charset="0"/>
                <a:cs typeface="Arial" pitchFamily="34" charset="0"/>
              </a:rPr>
              <a:t>See It 7 </a:t>
            </a:r>
            <a:r>
              <a:rPr lang="en-US" sz="2100" dirty="0" smtClean="0">
                <a:latin typeface="Arial" pitchFamily="34" charset="0"/>
                <a:cs typeface="Arial" pitchFamily="34" charset="0"/>
              </a:rPr>
              <a:t>TODOs to </a:t>
            </a:r>
            <a:r>
              <a:rPr lang="en-US" sz="2100" i="1" dirty="0" smtClean="0">
                <a:latin typeface="Arial" pitchFamily="34" charset="0"/>
                <a:cs typeface="Arial" pitchFamily="34" charset="0"/>
              </a:rPr>
              <a:t>(Note, only perform the TODOs associated with this See It.)</a:t>
            </a:r>
          </a:p>
          <a:p>
            <a:pPr marL="914400" lvl="1" indent="-457200">
              <a:buFont typeface="+mj-lt"/>
              <a:buAutoNum type="alphaLcParenR"/>
            </a:pPr>
            <a:r>
              <a:rPr lang="en-US" sz="2100" dirty="0">
                <a:latin typeface="Arial" pitchFamily="34" charset="0"/>
                <a:cs typeface="Arial" pitchFamily="34" charset="0"/>
              </a:rPr>
              <a:t>Write a For Loop</a:t>
            </a:r>
          </a:p>
          <a:p>
            <a:pPr marL="914400" lvl="1" indent="-457200">
              <a:buFont typeface="+mj-lt"/>
              <a:buAutoNum type="alphaLcParenR"/>
            </a:pPr>
            <a:r>
              <a:rPr lang="en-US" sz="2100" dirty="0">
                <a:latin typeface="Arial" pitchFamily="34" charset="0"/>
                <a:cs typeface="Arial" pitchFamily="34" charset="0"/>
              </a:rPr>
              <a:t>Run the For Loop</a:t>
            </a:r>
          </a:p>
          <a:p>
            <a:pPr marL="914400" lvl="1" indent="-457200">
              <a:buFont typeface="+mj-lt"/>
              <a:buAutoNum type="alphaLcParenR"/>
            </a:pPr>
            <a:r>
              <a:rPr lang="en-US" sz="2100" b="1" dirty="0">
                <a:latin typeface="Arial" pitchFamily="34" charset="0"/>
                <a:cs typeface="Arial" pitchFamily="34" charset="0"/>
              </a:rPr>
              <a:t>Comment out the For Loop code</a:t>
            </a:r>
          </a:p>
          <a:p>
            <a:pPr marL="914400" lvl="1" indent="-457200">
              <a:buFont typeface="+mj-lt"/>
              <a:buAutoNum type="alphaLcParenR"/>
            </a:pPr>
            <a:r>
              <a:rPr lang="en-US" sz="2100" dirty="0">
                <a:latin typeface="Arial" pitchFamily="34" charset="0"/>
                <a:cs typeface="Arial" pitchFamily="34" charset="0"/>
              </a:rPr>
              <a:t>Write a While Loop</a:t>
            </a:r>
          </a:p>
          <a:p>
            <a:pPr marL="914400" lvl="1" indent="-457200">
              <a:buFont typeface="+mj-lt"/>
              <a:buAutoNum type="alphaLcParenR"/>
            </a:pPr>
            <a:r>
              <a:rPr lang="en-US" sz="2100" dirty="0">
                <a:latin typeface="Arial" pitchFamily="34" charset="0"/>
                <a:cs typeface="Arial" pitchFamily="34" charset="0"/>
              </a:rPr>
              <a:t>Run the While Loop</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81</a:t>
            </a:r>
          </a:p>
        </p:txBody>
      </p:sp>
    </p:spTree>
    <p:extLst>
      <p:ext uri="{BB962C8B-B14F-4D97-AF65-F5344CB8AC3E}">
        <p14:creationId xmlns:p14="http://schemas.microsoft.com/office/powerpoint/2010/main" val="6906792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Loops: Try It</a:t>
            </a:r>
            <a:endParaRPr lang="en-US" dirty="0"/>
          </a:p>
        </p:txBody>
      </p:sp>
      <p:sp>
        <p:nvSpPr>
          <p:cNvPr id="17" name="Content Placeholder 4"/>
          <p:cNvSpPr>
            <a:spLocks noGrp="1"/>
          </p:cNvSpPr>
          <p:nvPr>
            <p:ph idx="1"/>
          </p:nvPr>
        </p:nvSpPr>
        <p:spPr/>
        <p:txBody>
          <a:bodyPr>
            <a:normAutofit/>
          </a:bodyPr>
          <a:lstStyle/>
          <a:p>
            <a:pPr lvl="0">
              <a:defRPr/>
            </a:pPr>
            <a:r>
              <a:rPr lang="en-US" sz="2100" b="1" noProof="0" dirty="0" smtClean="0"/>
              <a:t>Now You Try It:</a:t>
            </a:r>
          </a:p>
          <a:p>
            <a:pPr marL="0" lvl="1" indent="0">
              <a:buNone/>
            </a:pPr>
            <a:r>
              <a:rPr lang="en-US" sz="2100" noProof="0" dirty="0" smtClean="0"/>
              <a:t>Create </a:t>
            </a:r>
            <a:r>
              <a:rPr lang="en-US" sz="2100" dirty="0" smtClean="0"/>
              <a:t>a For Loop.</a:t>
            </a:r>
          </a:p>
          <a:p>
            <a:pPr marL="0" lvl="1" indent="0">
              <a:buNone/>
            </a:pPr>
            <a:r>
              <a:rPr lang="en-US" sz="2100" noProof="0" dirty="0" smtClean="0"/>
              <a:t>Create a While Loop.</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416076"/>
            <a:ext cx="8318501" cy="4278094"/>
          </a:xfrm>
          <a:prstGeom prst="rect">
            <a:avLst/>
          </a:prstGeom>
        </p:spPr>
        <p:txBody>
          <a:bodyPr wrap="square">
            <a:spAutoFit/>
          </a:bodyPr>
          <a:lstStyle/>
          <a:p>
            <a:pPr lvl="0">
              <a:spcBef>
                <a:spcPts val="1200"/>
              </a:spcBef>
              <a:defRPr/>
            </a:pPr>
            <a:r>
              <a:rPr lang="en-US" sz="2100" b="1" dirty="0" smtClean="0">
                <a:latin typeface="Arial" pitchFamily="34" charset="0"/>
                <a:cs typeface="Arial" pitchFamily="34" charset="0"/>
              </a:rPr>
              <a:t>Time Allocated: </a:t>
            </a:r>
            <a:r>
              <a:rPr lang="en-US" sz="2100" dirty="0" smtClean="0">
                <a:latin typeface="Arial" pitchFamily="34" charset="0"/>
                <a:cs typeface="Arial" pitchFamily="34" charset="0"/>
              </a:rPr>
              <a:t>15 minutes</a:t>
            </a:r>
            <a:endParaRPr lang="en-US" sz="2100" dirty="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Environment or File: </a:t>
            </a:r>
            <a:r>
              <a:rPr lang="en-US" sz="2100" dirty="0" smtClean="0">
                <a:latin typeface="Arial" pitchFamily="34" charset="0"/>
                <a:cs typeface="Arial" pitchFamily="34" charset="0"/>
              </a:rPr>
              <a:t>CodingtonEventPass_TryIt.java</a:t>
            </a:r>
            <a:endParaRPr lang="en-US" sz="2100" b="1" dirty="0" smtClean="0">
              <a:latin typeface="Arial" pitchFamily="34" charset="0"/>
              <a:cs typeface="Arial" pitchFamily="34" charset="0"/>
            </a:endParaRPr>
          </a:p>
          <a:p>
            <a:pPr lvl="0">
              <a:spcBef>
                <a:spcPts val="1200"/>
              </a:spcBef>
              <a:defRPr/>
            </a:pPr>
            <a:r>
              <a:rPr lang="en-US" sz="2100" b="1" dirty="0" smtClean="0">
                <a:latin typeface="Arial" pitchFamily="34" charset="0"/>
                <a:cs typeface="Arial" pitchFamily="34" charset="0"/>
              </a:rPr>
              <a:t>Steps</a:t>
            </a:r>
            <a:r>
              <a:rPr lang="en-US" sz="2100" b="1" dirty="0">
                <a:latin typeface="Arial" pitchFamily="34" charset="0"/>
                <a:cs typeface="Arial" pitchFamily="34" charset="0"/>
              </a:rPr>
              <a:t>: </a:t>
            </a:r>
            <a:endParaRPr lang="en-US" sz="2100" dirty="0">
              <a:latin typeface="Arial" pitchFamily="34" charset="0"/>
              <a:cs typeface="Arial" pitchFamily="34" charset="0"/>
            </a:endParaRPr>
          </a:p>
          <a:p>
            <a:pPr marL="228600" lvl="1" indent="-228600">
              <a:buFont typeface="+mj-lt"/>
              <a:buAutoNum type="arabicPeriod"/>
            </a:pPr>
            <a:r>
              <a:rPr lang="en-GB" sz="2100" dirty="0" smtClean="0">
                <a:latin typeface="Arial" pitchFamily="34" charset="0"/>
                <a:cs typeface="Arial" pitchFamily="34" charset="0"/>
              </a:rPr>
              <a:t>Open </a:t>
            </a:r>
            <a:r>
              <a:rPr lang="en-US" sz="2100" dirty="0" smtClean="0">
                <a:latin typeface="Arial" pitchFamily="34" charset="0"/>
                <a:cs typeface="Arial" pitchFamily="34" charset="0"/>
              </a:rPr>
              <a:t>CodingtonEventPass_TryIt.java</a:t>
            </a:r>
            <a:r>
              <a:rPr lang="en-US" sz="2100" dirty="0">
                <a:latin typeface="Arial" pitchFamily="34" charset="0"/>
                <a:cs typeface="Arial" pitchFamily="34" charset="0"/>
              </a:rPr>
              <a:t>.</a:t>
            </a:r>
          </a:p>
          <a:p>
            <a:pPr marL="228600" lvl="1" indent="-228600">
              <a:buFont typeface="+mj-lt"/>
              <a:buAutoNum type="arabicPeriod"/>
            </a:pPr>
            <a:r>
              <a:rPr lang="en-US" sz="2100" dirty="0" smtClean="0">
                <a:latin typeface="Arial" pitchFamily="34" charset="0"/>
                <a:cs typeface="Arial" pitchFamily="34" charset="0"/>
              </a:rPr>
              <a:t>Complete the </a:t>
            </a:r>
            <a:r>
              <a:rPr lang="en-US" sz="2100" b="1" dirty="0" smtClean="0">
                <a:latin typeface="Arial" pitchFamily="34" charset="0"/>
                <a:cs typeface="Arial" pitchFamily="34" charset="0"/>
              </a:rPr>
              <a:t>Try It 7 </a:t>
            </a:r>
            <a:r>
              <a:rPr lang="en-US" sz="2100" dirty="0" smtClean="0">
                <a:latin typeface="Arial" pitchFamily="34" charset="0"/>
                <a:cs typeface="Arial" pitchFamily="34" charset="0"/>
              </a:rPr>
              <a:t>TODOs to </a:t>
            </a:r>
          </a:p>
          <a:p>
            <a:pPr lvl="2" indent="-457200">
              <a:buFont typeface="+mj-lt"/>
              <a:buAutoNum type="alphaLcParenR"/>
            </a:pPr>
            <a:r>
              <a:rPr lang="en-US" sz="2100" dirty="0">
                <a:latin typeface="Arial" pitchFamily="34" charset="0"/>
                <a:cs typeface="Arial" pitchFamily="34" charset="0"/>
              </a:rPr>
              <a:t>W</a:t>
            </a:r>
            <a:r>
              <a:rPr lang="en-GB" sz="2100" dirty="0" smtClean="0">
                <a:latin typeface="Arial" pitchFamily="34" charset="0"/>
                <a:cs typeface="Arial" pitchFamily="34" charset="0"/>
              </a:rPr>
              <a:t>rite </a:t>
            </a:r>
            <a:r>
              <a:rPr lang="en-GB" sz="2100" dirty="0">
                <a:latin typeface="Arial" pitchFamily="34" charset="0"/>
                <a:cs typeface="Arial" pitchFamily="34" charset="0"/>
              </a:rPr>
              <a:t>a For </a:t>
            </a:r>
            <a:r>
              <a:rPr lang="en-GB" sz="2100" dirty="0" smtClean="0">
                <a:latin typeface="Arial" pitchFamily="34" charset="0"/>
                <a:cs typeface="Arial" pitchFamily="34" charset="0"/>
              </a:rPr>
              <a:t>Loop</a:t>
            </a:r>
          </a:p>
          <a:p>
            <a:pPr lvl="2" indent="-457200">
              <a:buFont typeface="+mj-lt"/>
              <a:buAutoNum type="alphaLcParenR"/>
            </a:pPr>
            <a:r>
              <a:rPr lang="en-GB" sz="2100" dirty="0" smtClean="0">
                <a:latin typeface="Arial" pitchFamily="34" charset="0"/>
                <a:cs typeface="Arial" pitchFamily="34" charset="0"/>
              </a:rPr>
              <a:t>Run the For Loop</a:t>
            </a:r>
          </a:p>
          <a:p>
            <a:pPr lvl="2" indent="-457200">
              <a:buFont typeface="+mj-lt"/>
              <a:buAutoNum type="alphaLcParenR"/>
            </a:pPr>
            <a:r>
              <a:rPr lang="en-GB" sz="2100" b="1" dirty="0" smtClean="0">
                <a:latin typeface="Arial" pitchFamily="34" charset="0"/>
                <a:cs typeface="Arial" pitchFamily="34" charset="0"/>
              </a:rPr>
              <a:t>Comment out the For Loop code</a:t>
            </a:r>
          </a:p>
          <a:p>
            <a:pPr lvl="2" indent="-457200">
              <a:buFont typeface="+mj-lt"/>
              <a:buAutoNum type="alphaLcParenR"/>
            </a:pPr>
            <a:r>
              <a:rPr lang="en-GB" sz="2100" dirty="0" smtClean="0">
                <a:latin typeface="Arial" pitchFamily="34" charset="0"/>
                <a:cs typeface="Arial" pitchFamily="34" charset="0"/>
              </a:rPr>
              <a:t>Write a While Loop</a:t>
            </a:r>
          </a:p>
          <a:p>
            <a:pPr lvl="2" indent="-457200">
              <a:buFont typeface="+mj-lt"/>
              <a:buAutoNum type="alphaLcParenR"/>
            </a:pPr>
            <a:r>
              <a:rPr lang="en-GB" sz="2100" dirty="0" smtClean="0">
                <a:latin typeface="Arial" pitchFamily="34" charset="0"/>
                <a:cs typeface="Arial" pitchFamily="34" charset="0"/>
              </a:rPr>
              <a:t>Run the While Loop</a:t>
            </a:r>
          </a:p>
          <a:p>
            <a:pPr marL="228600" lvl="1" indent="-228600">
              <a:buFont typeface="+mj-lt"/>
              <a:buAutoNum type="arabicPeriod"/>
            </a:pPr>
            <a:r>
              <a:rPr lang="en-GB" sz="2100" dirty="0" smtClean="0">
                <a:latin typeface="Arial" pitchFamily="34" charset="0"/>
                <a:cs typeface="Arial" pitchFamily="34" charset="0"/>
              </a:rPr>
              <a:t>(Only perform the TODOs that your instructor assigns at this time.)</a:t>
            </a:r>
          </a:p>
          <a:p>
            <a:pPr marL="228600" lvl="1" indent="-228600">
              <a:buFont typeface="+mj-lt"/>
              <a:buAutoNum type="arabicPeriod"/>
            </a:pPr>
            <a:endParaRPr lang="en-US" sz="21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82</a:t>
            </a:r>
          </a:p>
        </p:txBody>
      </p:sp>
    </p:spTree>
    <p:extLst>
      <p:ext uri="{BB962C8B-B14F-4D97-AF65-F5344CB8AC3E}">
        <p14:creationId xmlns:p14="http://schemas.microsoft.com/office/powerpoint/2010/main" val="19269334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Loops: Solution</a:t>
            </a:r>
            <a:endParaRPr lang="en-US" dirty="0"/>
          </a:p>
        </p:txBody>
      </p:sp>
      <p:sp>
        <p:nvSpPr>
          <p:cNvPr id="17" name="Content Placeholder 4"/>
          <p:cNvSpPr>
            <a:spLocks noGrp="1"/>
          </p:cNvSpPr>
          <p:nvPr>
            <p:ph idx="1"/>
          </p:nvPr>
        </p:nvSpPr>
        <p:spPr>
          <a:xfrm>
            <a:off x="457200" y="1214422"/>
            <a:ext cx="8318500" cy="561624"/>
          </a:xfrm>
        </p:spPr>
        <p:txBody>
          <a:bodyPr>
            <a:normAutofit lnSpcReduction="10000"/>
          </a:bodyPr>
          <a:lstStyle/>
          <a:p>
            <a:pPr lvl="0">
              <a:defRPr/>
            </a:pPr>
            <a:r>
              <a:rPr lang="en-US" sz="1800" noProof="0" dirty="0" smtClean="0"/>
              <a:t>Your faculty will now provide you with the Solution to check and update your file. Your Java </a:t>
            </a:r>
            <a:r>
              <a:rPr lang="en-US" sz="1800" dirty="0" smtClean="0"/>
              <a:t>For Loop and While Loop </a:t>
            </a:r>
            <a:r>
              <a:rPr lang="en-US" sz="1800" noProof="0" dirty="0" smtClean="0"/>
              <a:t>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57200" y="1920240"/>
            <a:ext cx="3966279" cy="369332"/>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9" name="Rectangle 8"/>
          <p:cNvSpPr/>
          <p:nvPr/>
        </p:nvSpPr>
        <p:spPr>
          <a:xfrm>
            <a:off x="457200" y="2286000"/>
            <a:ext cx="8229600" cy="3970318"/>
          </a:xfrm>
          <a:prstGeom prst="rect">
            <a:avLst/>
          </a:prstGeom>
        </p:spPr>
        <p:txBody>
          <a:bodyPr wrap="square">
            <a:spAutoFit/>
          </a:bodyPr>
          <a:lstStyle/>
          <a:p>
            <a:r>
              <a:rPr lang="en-US" dirty="0"/>
              <a:t>System.out.println("\nTravel Pass IDs: ");</a:t>
            </a:r>
          </a:p>
          <a:p>
            <a:r>
              <a:rPr lang="en-US" dirty="0" smtClean="0"/>
              <a:t>//</a:t>
            </a:r>
            <a:r>
              <a:rPr lang="en-US" dirty="0"/>
              <a:t>Generate ticket id's using for loop </a:t>
            </a:r>
          </a:p>
          <a:p>
            <a:r>
              <a:rPr lang="en-US" dirty="0" smtClean="0"/>
              <a:t>   for(int </a:t>
            </a:r>
            <a:r>
              <a:rPr lang="en-US" dirty="0"/>
              <a:t>i=0;i&lt;(noOfChildren + noOfAdults);i++){</a:t>
            </a:r>
          </a:p>
          <a:p>
            <a:r>
              <a:rPr lang="en-US" dirty="0" smtClean="0"/>
              <a:t>                int </a:t>
            </a:r>
            <a:r>
              <a:rPr lang="en-US" dirty="0"/>
              <a:t>passID = i + 1;</a:t>
            </a:r>
          </a:p>
          <a:p>
            <a:r>
              <a:rPr lang="en-US" dirty="0"/>
              <a:t>	</a:t>
            </a:r>
            <a:r>
              <a:rPr lang="en-US" dirty="0" smtClean="0"/>
              <a:t>System.out.println</a:t>
            </a:r>
            <a:r>
              <a:rPr lang="en-US" dirty="0"/>
              <a:t>("\tID " + (i+1) + ": " + passID);</a:t>
            </a:r>
          </a:p>
          <a:p>
            <a:r>
              <a:rPr lang="en-US" dirty="0" smtClean="0"/>
              <a:t>    }</a:t>
            </a:r>
            <a:r>
              <a:rPr lang="en-US" dirty="0"/>
              <a:t>		</a:t>
            </a:r>
          </a:p>
          <a:p>
            <a:r>
              <a:rPr lang="en-US" dirty="0" smtClean="0"/>
              <a:t>System.out.println</a:t>
            </a:r>
            <a:r>
              <a:rPr lang="en-US" dirty="0"/>
              <a:t>("\nTravel Pass IDs: ");</a:t>
            </a:r>
          </a:p>
          <a:p>
            <a:r>
              <a:rPr lang="en-US" dirty="0" smtClean="0"/>
              <a:t>//</a:t>
            </a:r>
            <a:r>
              <a:rPr lang="en-US" dirty="0"/>
              <a:t>Generate ticket id's using while loop </a:t>
            </a:r>
          </a:p>
          <a:p>
            <a:r>
              <a:rPr lang="en-US" dirty="0" smtClean="0"/>
              <a:t>    int </a:t>
            </a:r>
            <a:r>
              <a:rPr lang="en-US" dirty="0"/>
              <a:t>index = 0;</a:t>
            </a:r>
          </a:p>
          <a:p>
            <a:r>
              <a:rPr lang="en-US" dirty="0" smtClean="0"/>
              <a:t>    while(index </a:t>
            </a:r>
            <a:r>
              <a:rPr lang="en-US" dirty="0"/>
              <a:t>&lt; (noOfChildren + noOfAdults)){</a:t>
            </a:r>
          </a:p>
          <a:p>
            <a:r>
              <a:rPr lang="en-US" dirty="0" smtClean="0"/>
              <a:t>                 int </a:t>
            </a:r>
            <a:r>
              <a:rPr lang="en-US" dirty="0"/>
              <a:t>passID = index + 1;</a:t>
            </a:r>
          </a:p>
          <a:p>
            <a:r>
              <a:rPr lang="en-US" dirty="0"/>
              <a:t>	</a:t>
            </a:r>
            <a:r>
              <a:rPr lang="en-US" dirty="0" smtClean="0"/>
              <a:t>System.out.println</a:t>
            </a:r>
            <a:r>
              <a:rPr lang="en-US" dirty="0"/>
              <a:t>("\tID " + (index+1) + ": " + passID);</a:t>
            </a:r>
          </a:p>
          <a:p>
            <a:r>
              <a:rPr lang="en-US" dirty="0"/>
              <a:t>	</a:t>
            </a:r>
            <a:r>
              <a:rPr lang="en-US" dirty="0" smtClean="0"/>
              <a:t>index</a:t>
            </a:r>
            <a:r>
              <a:rPr lang="en-US" dirty="0"/>
              <a:t>++;</a:t>
            </a:r>
          </a:p>
          <a:p>
            <a:r>
              <a:rPr lang="en-US" dirty="0" smtClean="0"/>
              <a:t>     }</a:t>
            </a: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83</a:t>
            </a:r>
          </a:p>
        </p:txBody>
      </p:sp>
    </p:spTree>
    <p:extLst>
      <p:ext uri="{BB962C8B-B14F-4D97-AF65-F5344CB8AC3E}">
        <p14:creationId xmlns:p14="http://schemas.microsoft.com/office/powerpoint/2010/main" val="20174252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1">
              <a:defRPr/>
            </a:pPr>
            <a:r>
              <a:rPr lang="en-US" dirty="0" smtClean="0"/>
              <a:t>Container</a:t>
            </a:r>
          </a:p>
          <a:p>
            <a:pPr lvl="1">
              <a:defRPr/>
            </a:pPr>
            <a:r>
              <a:rPr lang="en-US" dirty="0" smtClean="0"/>
              <a:t>Holds fixed number of values</a:t>
            </a:r>
          </a:p>
          <a:p>
            <a:pPr lvl="2">
              <a:defRPr/>
            </a:pPr>
            <a:r>
              <a:rPr lang="en-US" dirty="0"/>
              <a:t>D</a:t>
            </a:r>
            <a:r>
              <a:rPr lang="en-US" dirty="0" smtClean="0"/>
              <a:t>etermined </a:t>
            </a:r>
            <a:r>
              <a:rPr lang="en-US" dirty="0"/>
              <a:t>at declaration</a:t>
            </a:r>
          </a:p>
          <a:p>
            <a:pPr lvl="2">
              <a:defRPr/>
            </a:pPr>
            <a:r>
              <a:rPr lang="en-US" dirty="0" smtClean="0"/>
              <a:t>Single type</a:t>
            </a:r>
          </a:p>
        </p:txBody>
      </p:sp>
      <p:pic>
        <p:nvPicPr>
          <p:cNvPr id="10" name="Picture Placeholder 9" descr="ADF_Java_M6_PD_g002.jpg"/>
          <p:cNvPicPr>
            <a:picLocks noGrp="1" noChangeAspect="1"/>
          </p:cNvPicPr>
          <p:nvPr>
            <p:ph type="pic" sz="quarter" idx="10"/>
          </p:nvPr>
        </p:nvPicPr>
        <p:blipFill>
          <a:blip r:embed="rId4" cstate="email"/>
          <a:srcRect l="23" r="23"/>
          <a:stretch>
            <a:fillRect/>
          </a:stretch>
        </p:blipFill>
        <p:spPr/>
      </p:pic>
      <p:sp>
        <p:nvSpPr>
          <p:cNvPr id="3" name="Title 2"/>
          <p:cNvSpPr>
            <a:spLocks noGrp="1"/>
          </p:cNvSpPr>
          <p:nvPr>
            <p:ph type="title"/>
          </p:nvPr>
        </p:nvSpPr>
        <p:spPr/>
        <p:txBody>
          <a:bodyPr>
            <a:normAutofit fontScale="90000"/>
          </a:bodyPr>
          <a:lstStyle/>
          <a:p>
            <a:r>
              <a:rPr lang="en-US" dirty="0" smtClean="0">
                <a:solidFill>
                  <a:schemeClr val="bg1"/>
                </a:solidFill>
              </a:rPr>
              <a:t>Procedural Language Features</a:t>
            </a:r>
            <a:br>
              <a:rPr lang="en-US" dirty="0" smtClean="0">
                <a:solidFill>
                  <a:schemeClr val="bg1"/>
                </a:solidFill>
              </a:rPr>
            </a:br>
            <a:r>
              <a:rPr lang="en-US" dirty="0" smtClean="0">
                <a:solidFill>
                  <a:schemeClr val="bg1"/>
                </a:solidFill>
              </a:rPr>
              <a:t>Arrays: Overview (1 of 2)</a:t>
            </a:r>
            <a:endParaRPr lang="en-US" dirty="0">
              <a:solidFill>
                <a:schemeClr val="bg1"/>
              </a:solidFill>
            </a:endParaRP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84</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DF_Java_M6_PD_g018.jpg"/>
          <p:cNvPicPr>
            <a:picLocks noGrp="1" noChangeAspect="1"/>
          </p:cNvPicPr>
          <p:nvPr>
            <p:ph type="pic" sz="quarter" idx="10"/>
          </p:nvPr>
        </p:nvPicPr>
        <p:blipFill>
          <a:blip r:embed="rId4" cstate="email"/>
          <a:srcRect l="22" r="22"/>
          <a:stretch>
            <a:fillRect/>
          </a:stretch>
        </p:blipFill>
        <p:spPr/>
      </p:pic>
      <p:sp>
        <p:nvSpPr>
          <p:cNvPr id="6" name="Title 5"/>
          <p:cNvSpPr>
            <a:spLocks noGrp="1"/>
          </p:cNvSpPr>
          <p:nvPr>
            <p:ph type="title"/>
          </p:nvPr>
        </p:nvSpPr>
        <p:spPr/>
        <p:txBody>
          <a:bodyPr/>
          <a:lstStyle/>
          <a:p>
            <a:r>
              <a:rPr lang="en-US" dirty="0" smtClean="0"/>
              <a:t>Procedural Language Features</a:t>
            </a:r>
            <a:br>
              <a:rPr lang="en-US" dirty="0" smtClean="0"/>
            </a:br>
            <a:r>
              <a:rPr lang="en-US" dirty="0" smtClean="0"/>
              <a:t>Arrays: Overview (2 of  2)</a:t>
            </a:r>
            <a:endParaRPr lang="en-US" sz="2800" dirty="0"/>
          </a:p>
        </p:txBody>
      </p:sp>
      <p:sp>
        <p:nvSpPr>
          <p:cNvPr id="13" name="Content Placeholder 12"/>
          <p:cNvSpPr>
            <a:spLocks noGrp="1"/>
          </p:cNvSpPr>
          <p:nvPr>
            <p:ph idx="1"/>
          </p:nvPr>
        </p:nvSpPr>
        <p:spPr/>
        <p:txBody>
          <a:bodyPr/>
          <a:lstStyle/>
          <a:p>
            <a:pPr lvl="1"/>
            <a:endParaRPr lang="en-US" sz="2400" dirty="0" smtClean="0"/>
          </a:p>
          <a:p>
            <a:pPr lvl="1"/>
            <a:r>
              <a:rPr lang="en-US" sz="2400" dirty="0" smtClean="0"/>
              <a:t>Element </a:t>
            </a:r>
          </a:p>
          <a:p>
            <a:pPr lvl="2"/>
            <a:r>
              <a:rPr lang="en-US" sz="2200" dirty="0" smtClean="0"/>
              <a:t>Item in the array</a:t>
            </a:r>
          </a:p>
          <a:p>
            <a:pPr lvl="1"/>
            <a:r>
              <a:rPr lang="en-US" sz="2400" dirty="0" smtClean="0"/>
              <a:t>Index</a:t>
            </a:r>
          </a:p>
          <a:p>
            <a:pPr lvl="2"/>
            <a:r>
              <a:rPr lang="en-US" sz="2200" dirty="0" smtClean="0"/>
              <a:t>Determines location of element in</a:t>
            </a:r>
            <a:br>
              <a:rPr lang="en-US" sz="2200" dirty="0" smtClean="0"/>
            </a:br>
            <a:r>
              <a:rPr lang="en-US" sz="2200" dirty="0" smtClean="0"/>
              <a:t>the array</a:t>
            </a:r>
          </a:p>
          <a:p>
            <a:pPr lvl="2"/>
            <a:r>
              <a:rPr lang="en-US" dirty="0" smtClean="0"/>
              <a:t>Allows manipulation of array elements</a:t>
            </a:r>
            <a:endParaRPr lang="en-US" sz="2200" dirty="0" smtClean="0"/>
          </a:p>
          <a:p>
            <a:endParaRPr lang="en-US" dirty="0" smtClean="0"/>
          </a:p>
          <a:p>
            <a:endParaRPr lang="en-US" dirty="0" smtClean="0"/>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85</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Procedural Language Features</a:t>
            </a:r>
            <a:br>
              <a:rPr lang="en-US" dirty="0" smtClean="0"/>
            </a:br>
            <a:r>
              <a:rPr lang="en-US" dirty="0" smtClean="0"/>
              <a:t>Arrays: Single Dimension Example</a:t>
            </a:r>
            <a:endParaRPr lang="en-US" sz="2800" dirty="0"/>
          </a:p>
        </p:txBody>
      </p:sp>
      <p:sp>
        <p:nvSpPr>
          <p:cNvPr id="13" name="Content Placeholder 1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a:p>
        </p:txBody>
      </p:sp>
      <p:grpSp>
        <p:nvGrpSpPr>
          <p:cNvPr id="7" name="Group 9"/>
          <p:cNvGrpSpPr>
            <a:grpSpLocks/>
          </p:cNvGrpSpPr>
          <p:nvPr/>
        </p:nvGrpSpPr>
        <p:grpSpPr bwMode="auto">
          <a:xfrm>
            <a:off x="689143" y="4302272"/>
            <a:ext cx="7654758" cy="1665373"/>
            <a:chOff x="-62681" y="2582667"/>
            <a:chExt cx="3221305" cy="1481256"/>
          </a:xfrm>
          <a:solidFill>
            <a:schemeClr val="accent6">
              <a:lumMod val="20000"/>
              <a:lumOff val="80000"/>
            </a:schemeClr>
          </a:solidFill>
        </p:grpSpPr>
        <p:sp>
          <p:nvSpPr>
            <p:cNvPr id="8" name="Rounded Rectangle 7"/>
            <p:cNvSpPr/>
            <p:nvPr/>
          </p:nvSpPr>
          <p:spPr>
            <a:xfrm>
              <a:off x="-62681" y="2582667"/>
              <a:ext cx="3221305" cy="1481256"/>
            </a:xfrm>
            <a:prstGeom prst="roundRect">
              <a:avLst>
                <a:gd name="adj" fmla="val 10000"/>
              </a:avLst>
            </a:prstGeom>
            <a:grpFill/>
            <a:ln>
              <a:no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5"/>
            <p:cNvSpPr/>
            <p:nvPr/>
          </p:nvSpPr>
          <p:spPr>
            <a:xfrm>
              <a:off x="-27235" y="2625894"/>
              <a:ext cx="3134658" cy="1394802"/>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anchor="ctr"/>
            <a:lstStyle/>
            <a:p>
              <a:pPr algn="ctr" defTabSz="933450">
                <a:lnSpc>
                  <a:spcPct val="90000"/>
                </a:lnSpc>
                <a:spcBef>
                  <a:spcPct val="0"/>
                </a:spcBef>
                <a:spcAft>
                  <a:spcPct val="35000"/>
                </a:spcAft>
                <a:defRPr/>
              </a:pPr>
              <a:r>
                <a:rPr lang="en-US" sz="2000" b="1" dirty="0" smtClean="0">
                  <a:latin typeface="Arial" pitchFamily="34" charset="0"/>
                  <a:cs typeface="Arial" pitchFamily="34" charset="0"/>
                </a:rPr>
                <a:t>String[] parkingSpace = {“Car111”,”Car222”,”Car333”};</a:t>
              </a:r>
            </a:p>
            <a:p>
              <a:endParaRPr lang="en-US" sz="2000" b="1" dirty="0" smtClean="0"/>
            </a:p>
            <a:p>
              <a:endParaRPr lang="en-US" sz="2100" b="1" dirty="0"/>
            </a:p>
          </p:txBody>
        </p:sp>
      </p:grpSp>
      <p:graphicFrame>
        <p:nvGraphicFramePr>
          <p:cNvPr id="11" name="Content Placeholder 9"/>
          <p:cNvGraphicFramePr>
            <a:graphicFrameLocks/>
          </p:cNvGraphicFramePr>
          <p:nvPr/>
        </p:nvGraphicFramePr>
        <p:xfrm>
          <a:off x="1219021" y="2086502"/>
          <a:ext cx="6595003" cy="1198880"/>
        </p:xfrm>
        <a:graphic>
          <a:graphicData uri="http://schemas.openxmlformats.org/drawingml/2006/table">
            <a:tbl>
              <a:tblPr firstRow="1" bandRow="1">
                <a:tableStyleId>{21E4AEA4-8DFA-4A89-87EB-49C32662AFE0}</a:tableStyleId>
              </a:tblPr>
              <a:tblGrid>
                <a:gridCol w="1127653"/>
                <a:gridCol w="1771650"/>
                <a:gridCol w="1790700"/>
                <a:gridCol w="1905000"/>
              </a:tblGrid>
              <a:tr h="370840">
                <a:tc gridSpan="4">
                  <a:txBody>
                    <a:bodyPr/>
                    <a:lstStyle/>
                    <a:p>
                      <a:pPr algn="ctr"/>
                      <a:r>
                        <a:rPr lang="en-US" sz="2400" dirty="0" smtClean="0">
                          <a:latin typeface="Arial" pitchFamily="34" charset="0"/>
                          <a:cs typeface="Arial" pitchFamily="34" charset="0"/>
                        </a:rPr>
                        <a:t>Array</a:t>
                      </a:r>
                      <a:endParaRPr lang="en-US" sz="2400" dirty="0">
                        <a:latin typeface="Arial" pitchFamily="34" charset="0"/>
                        <a:cs typeface="Arial"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Index</a:t>
                      </a:r>
                    </a:p>
                  </a:txBody>
                  <a:tcPr/>
                </a:tc>
                <a:tc>
                  <a:txBody>
                    <a:bodyPr/>
                    <a:lstStyle/>
                    <a:p>
                      <a:pPr algn="ctr"/>
                      <a:r>
                        <a:rPr lang="en-US" dirty="0" smtClean="0">
                          <a:latin typeface="Arial" pitchFamily="34" charset="0"/>
                          <a:cs typeface="Arial" pitchFamily="34" charset="0"/>
                        </a:rPr>
                        <a:t>0</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Value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Car111</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Car222</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Car333</a:t>
                      </a:r>
                      <a:endParaRPr lang="en-US" dirty="0">
                        <a:latin typeface="Arial" pitchFamily="34" charset="0"/>
                        <a:cs typeface="Arial" pitchFamily="34" charset="0"/>
                      </a:endParaRPr>
                    </a:p>
                  </a:txBody>
                  <a:tcPr/>
                </a:tc>
              </a:tr>
            </a:tbl>
          </a:graphicData>
        </a:graphic>
      </p:graphicFrame>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DF_Java_M6_PD_g019.jpg"/>
          <p:cNvPicPr>
            <a:picLocks noGrp="1" noChangeAspect="1"/>
          </p:cNvPicPr>
          <p:nvPr>
            <p:ph type="pic" sz="quarter" idx="10"/>
          </p:nvPr>
        </p:nvPicPr>
        <p:blipFill>
          <a:blip r:embed="rId4" cstate="email"/>
          <a:srcRect l="22" r="22"/>
          <a:stretch>
            <a:fillRect/>
          </a:stretch>
        </p:blipFill>
        <p:spPr/>
      </p:pic>
      <p:sp>
        <p:nvSpPr>
          <p:cNvPr id="6" name="Title 5"/>
          <p:cNvSpPr>
            <a:spLocks noGrp="1"/>
          </p:cNvSpPr>
          <p:nvPr>
            <p:ph type="title"/>
          </p:nvPr>
        </p:nvSpPr>
        <p:spPr/>
        <p:txBody>
          <a:bodyPr/>
          <a:lstStyle/>
          <a:p>
            <a:r>
              <a:rPr lang="en-US" dirty="0" smtClean="0"/>
              <a:t>Procedural Language Features</a:t>
            </a:r>
            <a:br>
              <a:rPr lang="en-US" dirty="0" smtClean="0"/>
            </a:br>
            <a:r>
              <a:rPr lang="en-US" dirty="0" smtClean="0"/>
              <a:t>Arrays: Multi dimensional </a:t>
            </a:r>
            <a:endParaRPr lang="en-US" sz="2800" dirty="0"/>
          </a:p>
        </p:txBody>
      </p:sp>
      <p:sp>
        <p:nvSpPr>
          <p:cNvPr id="13" name="Content Placeholder 12"/>
          <p:cNvSpPr>
            <a:spLocks noGrp="1"/>
          </p:cNvSpPr>
          <p:nvPr>
            <p:ph idx="1"/>
          </p:nvPr>
        </p:nvSpPr>
        <p:spPr/>
        <p:txBody>
          <a:bodyPr/>
          <a:lstStyle/>
          <a:p>
            <a:endParaRPr lang="en-US" dirty="0" smtClean="0"/>
          </a:p>
          <a:p>
            <a:r>
              <a:rPr lang="en-US" dirty="0" smtClean="0"/>
              <a:t>Parking lot as a two dimensional array:</a:t>
            </a:r>
          </a:p>
          <a:p>
            <a:pPr lvl="1"/>
            <a:r>
              <a:rPr lang="en-US" sz="2400" dirty="0" smtClean="0"/>
              <a:t>Indexes</a:t>
            </a:r>
          </a:p>
          <a:p>
            <a:pPr lvl="2"/>
            <a:r>
              <a:rPr lang="en-US" sz="2200" dirty="0" smtClean="0"/>
              <a:t>Parking Level</a:t>
            </a:r>
          </a:p>
          <a:p>
            <a:pPr lvl="2"/>
            <a:r>
              <a:rPr lang="en-US" sz="2200" dirty="0" smtClean="0"/>
              <a:t>Parking Space number (within each level)</a:t>
            </a:r>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87</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Procedural Language Features</a:t>
            </a:r>
            <a:br>
              <a:rPr lang="en-US" dirty="0" smtClean="0"/>
            </a:br>
            <a:r>
              <a:rPr lang="en-US" dirty="0" smtClean="0"/>
              <a:t>Arrays: Two-dimensional </a:t>
            </a:r>
            <a:endParaRPr lang="en-US" sz="2800" dirty="0"/>
          </a:p>
        </p:txBody>
      </p:sp>
      <p:sp>
        <p:nvSpPr>
          <p:cNvPr id="13" name="Content Placeholder 12"/>
          <p:cNvSpPr>
            <a:spLocks noGrp="1"/>
          </p:cNvSpPr>
          <p:nvPr>
            <p:ph sz="half" idx="4294967295"/>
          </p:nvPr>
        </p:nvSpPr>
        <p:spPr>
          <a:xfrm>
            <a:off x="0" y="1214438"/>
            <a:ext cx="4038600" cy="4525962"/>
          </a:xfrm>
        </p:spPr>
        <p:txBody>
          <a:bodyPr/>
          <a:lstStyle/>
          <a:p>
            <a:endParaRPr lang="en-US" dirty="0" smtClean="0"/>
          </a:p>
          <a:p>
            <a:endParaRPr lang="en-US" dirty="0" smtClean="0"/>
          </a:p>
          <a:p>
            <a:endParaRPr lang="en-US" dirty="0" smtClean="0"/>
          </a:p>
          <a:p>
            <a:endParaRPr lang="en-US" dirty="0"/>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3773515692"/>
              </p:ext>
            </p:extLst>
          </p:nvPr>
        </p:nvGraphicFramePr>
        <p:xfrm>
          <a:off x="701675" y="1476375"/>
          <a:ext cx="8442853" cy="2682240"/>
        </p:xfrm>
        <a:graphic>
          <a:graphicData uri="http://schemas.openxmlformats.org/drawingml/2006/table">
            <a:tbl>
              <a:tblPr firstRow="1" bandRow="1">
                <a:tableStyleId>{21E4AEA4-8DFA-4A89-87EB-49C32662AFE0}</a:tableStyleId>
              </a:tblPr>
              <a:tblGrid>
                <a:gridCol w="1127653"/>
                <a:gridCol w="1828800"/>
                <a:gridCol w="1828800"/>
                <a:gridCol w="1828800"/>
                <a:gridCol w="1828800"/>
              </a:tblGrid>
              <a:tr h="370840">
                <a:tc gridSpan="5">
                  <a:txBody>
                    <a:bodyPr/>
                    <a:lstStyle/>
                    <a:p>
                      <a:pPr algn="ctr"/>
                      <a:r>
                        <a:rPr lang="en-US" sz="2400" dirty="0" smtClean="0">
                          <a:latin typeface="Arial" pitchFamily="34" charset="0"/>
                          <a:cs typeface="Arial" pitchFamily="34" charset="0"/>
                        </a:rPr>
                        <a:t>Array – myParkingLot</a:t>
                      </a:r>
                      <a:endParaRPr lang="en-US" sz="2400" dirty="0">
                        <a:latin typeface="Arial" pitchFamily="34" charset="0"/>
                        <a:cs typeface="Arial"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Index</a:t>
                      </a:r>
                    </a:p>
                  </a:txBody>
                  <a:tcPr/>
                </a:tc>
                <a:tc>
                  <a:txBody>
                    <a:bodyPr/>
                    <a:lstStyle/>
                    <a:p>
                      <a:pPr algn="ctr"/>
                      <a:r>
                        <a:rPr lang="en-US" dirty="0" smtClean="0">
                          <a:latin typeface="Arial" pitchFamily="34" charset="0"/>
                          <a:cs typeface="Arial" pitchFamily="34" charset="0"/>
                        </a:rPr>
                        <a:t>parking Spot 0</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parking Spot 1</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parking Spot 2</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parking Spot 3</a:t>
                      </a:r>
                      <a:endParaRPr lang="en-US"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level 0</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SUV_736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Van_918</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Motorcycle_234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Car_901</a:t>
                      </a:r>
                      <a:endParaRPr lang="en-US"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level 1</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Empty</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SUV_321</a:t>
                      </a:r>
                      <a:endParaRPr lang="en-US" b="1"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SUV_434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Car_001</a:t>
                      </a:r>
                      <a:endParaRPr lang="en-US"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level 2</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Car_987</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SUV_735</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Van_888</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Empty</a:t>
                      </a:r>
                      <a:endParaRPr lang="en-US"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level 3</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Motorcycle_919</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RV_122</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Car_745</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Car_777</a:t>
                      </a:r>
                    </a:p>
                  </a:txBody>
                  <a:tcPr/>
                </a:tc>
              </a:tr>
              <a:tr h="370840">
                <a:tc>
                  <a:txBody>
                    <a:bodyPr/>
                    <a:lstStyle/>
                    <a:p>
                      <a:pPr algn="ctr"/>
                      <a:r>
                        <a:rPr lang="en-US" dirty="0" smtClean="0">
                          <a:latin typeface="Arial" pitchFamily="34" charset="0"/>
                          <a:cs typeface="Arial" pitchFamily="34" charset="0"/>
                        </a:rPr>
                        <a:t>level 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Empty</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Van_836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Empty</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Van_727</a:t>
                      </a:r>
                    </a:p>
                  </a:txBody>
                  <a:tcPr/>
                </a:tc>
              </a:tr>
            </a:tbl>
          </a:graphicData>
        </a:graphic>
      </p:graphicFrame>
      <p:pic>
        <p:nvPicPr>
          <p:cNvPr id="9" name="Picture 8" descr="ADF_Java_M6_PD_g020.jpg"/>
          <p:cNvPicPr>
            <a:picLocks noChangeAspect="1"/>
          </p:cNvPicPr>
          <p:nvPr/>
        </p:nvPicPr>
        <p:blipFill>
          <a:blip r:embed="rId4" cstate="email"/>
          <a:stretch>
            <a:fillRect/>
          </a:stretch>
        </p:blipFill>
        <p:spPr>
          <a:xfrm>
            <a:off x="2876550" y="4381500"/>
            <a:ext cx="3829050" cy="2076450"/>
          </a:xfrm>
          <a:prstGeom prst="rect">
            <a:avLst/>
          </a:prstGeom>
        </p:spPr>
      </p:pic>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88</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Arrays: See It</a:t>
            </a:r>
            <a:endParaRPr lang="en-US" dirty="0"/>
          </a:p>
        </p:txBody>
      </p:sp>
      <p:sp>
        <p:nvSpPr>
          <p:cNvPr id="17" name="Content Placeholder 4"/>
          <p:cNvSpPr>
            <a:spLocks noGrp="1"/>
          </p:cNvSpPr>
          <p:nvPr>
            <p:ph idx="1"/>
          </p:nvPr>
        </p:nvSpPr>
        <p:spPr/>
        <p:txBody>
          <a:bodyPr>
            <a:normAutofit/>
          </a:bodyPr>
          <a:lstStyle/>
          <a:p>
            <a:pPr lvl="0">
              <a:defRPr/>
            </a:pPr>
            <a:r>
              <a:rPr lang="en-US" sz="1800" b="1" noProof="0" dirty="0" smtClean="0"/>
              <a:t>Demonstration:</a:t>
            </a:r>
          </a:p>
          <a:p>
            <a:pPr marL="0" lvl="1" indent="0">
              <a:buNone/>
            </a:pPr>
            <a:r>
              <a:rPr lang="en-US" sz="1800" noProof="0" dirty="0" smtClean="0"/>
              <a:t>Faculty will demonstrate how to populate and access the contents of a single dimension array.</a:t>
            </a:r>
          </a:p>
          <a:p>
            <a:pPr marL="0" lvl="1" indent="0">
              <a:buNone/>
            </a:pPr>
            <a:r>
              <a:rPr lang="en-US" sz="1800" b="1" dirty="0"/>
              <a:t>Time Allocated: </a:t>
            </a:r>
            <a:r>
              <a:rPr lang="en-US" sz="1800" dirty="0"/>
              <a:t>10 minutes</a:t>
            </a:r>
          </a:p>
          <a:p>
            <a:pPr marL="0" lvl="1" indent="0">
              <a:buNone/>
            </a:pPr>
            <a:endParaRPr lang="en-US" sz="18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365760" y="2468880"/>
            <a:ext cx="8318501" cy="4124206"/>
          </a:xfrm>
          <a:prstGeom prst="rect">
            <a:avLst/>
          </a:prstGeom>
        </p:spPr>
        <p:txBody>
          <a:bodyPr wrap="square">
            <a:spAutoFit/>
          </a:bodyPr>
          <a:lstStyle/>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CityTour_Demo.java</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342900" lvl="0" indent="-342900">
              <a:buFont typeface="+mj-lt"/>
              <a:buAutoNum type="arabicPeriod"/>
            </a:pPr>
            <a:r>
              <a:rPr lang="en-US" dirty="0">
                <a:latin typeface="Arial" pitchFamily="34" charset="0"/>
                <a:cs typeface="Arial" pitchFamily="34" charset="0"/>
              </a:rPr>
              <a:t>Open </a:t>
            </a:r>
            <a:r>
              <a:rPr lang="en-US" dirty="0" smtClean="0">
                <a:latin typeface="Arial" pitchFamily="34" charset="0"/>
                <a:cs typeface="Arial" pitchFamily="34" charset="0"/>
              </a:rPr>
              <a:t>CityTour_Demo.java.</a:t>
            </a:r>
          </a:p>
          <a:p>
            <a:pPr marL="342900" lvl="0" indent="-342900">
              <a:buFont typeface="+mj-lt"/>
              <a:buAutoNum type="arabicPeriod"/>
            </a:pPr>
            <a:r>
              <a:rPr lang="en-US" dirty="0" smtClean="0">
                <a:latin typeface="Arial" pitchFamily="34" charset="0"/>
                <a:cs typeface="Arial" pitchFamily="34" charset="0"/>
              </a:rPr>
              <a:t>Complete the </a:t>
            </a:r>
            <a:r>
              <a:rPr lang="en-US" b="1" dirty="0" smtClean="0">
                <a:latin typeface="Arial" pitchFamily="34" charset="0"/>
                <a:cs typeface="Arial" pitchFamily="34" charset="0"/>
              </a:rPr>
              <a:t>See It 8 </a:t>
            </a:r>
            <a:r>
              <a:rPr lang="en-US" dirty="0" smtClean="0">
                <a:latin typeface="Arial" pitchFamily="34" charset="0"/>
                <a:cs typeface="Arial" pitchFamily="34" charset="0"/>
              </a:rPr>
              <a:t>TODOs to </a:t>
            </a:r>
            <a:r>
              <a:rPr lang="en-US" i="1" dirty="0" smtClean="0">
                <a:latin typeface="Arial" pitchFamily="34" charset="0"/>
                <a:cs typeface="Arial" pitchFamily="34" charset="0"/>
              </a:rPr>
              <a:t>(Note, only perform the TODOs associated with this See It.)</a:t>
            </a:r>
          </a:p>
          <a:p>
            <a:pPr marL="800100" lvl="1" indent="-342900">
              <a:buFont typeface="+mj-lt"/>
              <a:buAutoNum type="alphaLcParenR"/>
            </a:pPr>
            <a:r>
              <a:rPr lang="en-US" dirty="0">
                <a:latin typeface="Arial" pitchFamily="34" charset="0"/>
                <a:cs typeface="Arial" pitchFamily="34" charset="0"/>
              </a:rPr>
              <a:t>D</a:t>
            </a:r>
            <a:r>
              <a:rPr lang="en-US" dirty="0" smtClean="0">
                <a:latin typeface="Arial" pitchFamily="34" charset="0"/>
                <a:cs typeface="Arial" pitchFamily="34" charset="0"/>
              </a:rPr>
              <a:t>eclare </a:t>
            </a:r>
            <a:r>
              <a:rPr lang="en-US" dirty="0">
                <a:latin typeface="Arial" pitchFamily="34" charset="0"/>
                <a:cs typeface="Arial" pitchFamily="34" charset="0"/>
              </a:rPr>
              <a:t>and initialize a Travel Pass Sequence Number single dimension array. Array Size: Number of tickets </a:t>
            </a:r>
            <a:r>
              <a:rPr lang="en-US" dirty="0" smtClean="0">
                <a:latin typeface="Arial" pitchFamily="34" charset="0"/>
                <a:cs typeface="Arial" pitchFamily="34" charset="0"/>
              </a:rPr>
              <a:t>issued.</a:t>
            </a:r>
          </a:p>
          <a:p>
            <a:pPr marL="800100" lvl="1" indent="-342900">
              <a:buFont typeface="+mj-lt"/>
              <a:buAutoNum type="alphaLcParenR"/>
            </a:pPr>
            <a:r>
              <a:rPr lang="en-US" dirty="0" smtClean="0">
                <a:latin typeface="Arial" pitchFamily="34" charset="0"/>
                <a:cs typeface="Arial" pitchFamily="34" charset="0"/>
              </a:rPr>
              <a:t>Modify </a:t>
            </a:r>
            <a:r>
              <a:rPr lang="en-US" dirty="0">
                <a:latin typeface="Arial" pitchFamily="34" charset="0"/>
                <a:cs typeface="Arial" pitchFamily="34" charset="0"/>
              </a:rPr>
              <a:t>the For Loop: Assign travel pass id numbers to the Travel Pass Sequence Number array in the respective </a:t>
            </a:r>
            <a:r>
              <a:rPr lang="en-US" dirty="0" smtClean="0">
                <a:latin typeface="Arial" pitchFamily="34" charset="0"/>
                <a:cs typeface="Arial" pitchFamily="34" charset="0"/>
              </a:rPr>
              <a:t>indexes.</a:t>
            </a:r>
          </a:p>
          <a:p>
            <a:pPr marL="800100" lvl="1" indent="-342900">
              <a:buFont typeface="+mj-lt"/>
              <a:buAutoNum type="alphaLcParenR"/>
            </a:pPr>
            <a:r>
              <a:rPr lang="en-US" dirty="0" smtClean="0">
                <a:latin typeface="Arial" pitchFamily="34" charset="0"/>
                <a:cs typeface="Arial" pitchFamily="34" charset="0"/>
              </a:rPr>
              <a:t>Modify </a:t>
            </a:r>
            <a:r>
              <a:rPr lang="en-US" dirty="0">
                <a:latin typeface="Arial" pitchFamily="34" charset="0"/>
                <a:cs typeface="Arial" pitchFamily="34" charset="0"/>
              </a:rPr>
              <a:t>the While Loop to a Do .. While Loop:</a:t>
            </a:r>
          </a:p>
          <a:p>
            <a:pPr marL="1314450" lvl="2" indent="-400050">
              <a:buFont typeface="+mj-lt"/>
              <a:buAutoNum type="romanLcPeriod"/>
            </a:pPr>
            <a:r>
              <a:rPr lang="en-US" dirty="0">
                <a:latin typeface="Arial" pitchFamily="34" charset="0"/>
                <a:cs typeface="Arial" pitchFamily="34" charset="0"/>
              </a:rPr>
              <a:t>Use the Travel Pass Sequence Number array length as the loop upper bound</a:t>
            </a:r>
          </a:p>
          <a:p>
            <a:pPr marL="1314450" lvl="2" indent="-400050">
              <a:buFont typeface="+mj-lt"/>
              <a:buAutoNum type="romanLcPeriod"/>
            </a:pPr>
            <a:r>
              <a:rPr lang="en-US" dirty="0">
                <a:latin typeface="Arial" pitchFamily="34" charset="0"/>
                <a:cs typeface="Arial" pitchFamily="34" charset="0"/>
              </a:rPr>
              <a:t>Remove the </a:t>
            </a:r>
            <a:r>
              <a:rPr lang="en-US" dirty="0" smtClean="0">
                <a:latin typeface="Arial" pitchFamily="34" charset="0"/>
                <a:cs typeface="Arial" pitchFamily="34" charset="0"/>
              </a:rPr>
              <a:t>Travel </a:t>
            </a:r>
            <a:r>
              <a:rPr lang="en-US" dirty="0">
                <a:latin typeface="Arial" pitchFamily="34" charset="0"/>
                <a:cs typeface="Arial" pitchFamily="34" charset="0"/>
              </a:rPr>
              <a:t>P</a:t>
            </a:r>
            <a:r>
              <a:rPr lang="en-US" dirty="0" smtClean="0">
                <a:latin typeface="Arial" pitchFamily="34" charset="0"/>
                <a:cs typeface="Arial" pitchFamily="34" charset="0"/>
              </a:rPr>
              <a:t>ass </a:t>
            </a:r>
            <a:r>
              <a:rPr lang="en-US" dirty="0">
                <a:latin typeface="Arial" pitchFamily="34" charset="0"/>
                <a:cs typeface="Arial" pitchFamily="34" charset="0"/>
              </a:rPr>
              <a:t>I</a:t>
            </a:r>
            <a:r>
              <a:rPr lang="en-US" dirty="0" smtClean="0">
                <a:latin typeface="Arial" pitchFamily="34" charset="0"/>
                <a:cs typeface="Arial" pitchFamily="34" charset="0"/>
              </a:rPr>
              <a:t>d </a:t>
            </a:r>
            <a:r>
              <a:rPr lang="en-US" dirty="0">
                <a:latin typeface="Arial" pitchFamily="34" charset="0"/>
                <a:cs typeface="Arial" pitchFamily="34" charset="0"/>
              </a:rPr>
              <a:t>generation code. </a:t>
            </a:r>
          </a:p>
          <a:p>
            <a:pPr marL="1314450" lvl="2" indent="-400050">
              <a:buFont typeface="+mj-lt"/>
              <a:buAutoNum type="romanLcPeriod"/>
            </a:pPr>
            <a:r>
              <a:rPr lang="en-US" dirty="0">
                <a:latin typeface="Arial" pitchFamily="34" charset="0"/>
                <a:cs typeface="Arial" pitchFamily="34" charset="0"/>
              </a:rPr>
              <a:t>Display the array values and array index.</a:t>
            </a:r>
            <a:endParaRPr lang="en-US"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89</a:t>
            </a:r>
          </a:p>
        </p:txBody>
      </p:sp>
    </p:spTree>
    <p:extLst>
      <p:ext uri="{BB962C8B-B14F-4D97-AF65-F5344CB8AC3E}">
        <p14:creationId xmlns:p14="http://schemas.microsoft.com/office/powerpoint/2010/main" val="33878019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Arrays: Try It</a:t>
            </a:r>
            <a:endParaRPr lang="en-US" dirty="0"/>
          </a:p>
        </p:txBody>
      </p:sp>
      <p:sp>
        <p:nvSpPr>
          <p:cNvPr id="17" name="Content Placeholder 4"/>
          <p:cNvSpPr>
            <a:spLocks noGrp="1"/>
          </p:cNvSpPr>
          <p:nvPr>
            <p:ph idx="1"/>
          </p:nvPr>
        </p:nvSpPr>
        <p:spPr/>
        <p:txBody>
          <a:bodyPr>
            <a:normAutofit/>
          </a:bodyPr>
          <a:lstStyle/>
          <a:p>
            <a:pPr lvl="0">
              <a:defRPr/>
            </a:pPr>
            <a:r>
              <a:rPr lang="en-US" sz="1800" b="1" noProof="0" dirty="0" smtClean="0"/>
              <a:t>Now You Try It:</a:t>
            </a:r>
          </a:p>
          <a:p>
            <a:pPr marL="0" lvl="1" indent="0">
              <a:buNone/>
            </a:pPr>
            <a:r>
              <a:rPr lang="en-US" sz="1800" dirty="0" smtClean="0"/>
              <a:t>Populate </a:t>
            </a:r>
            <a:r>
              <a:rPr lang="en-US" sz="1800" dirty="0"/>
              <a:t>and access the contents of a single dimension array</a:t>
            </a:r>
            <a:r>
              <a:rPr lang="en-US" sz="1800" dirty="0" smtClean="0"/>
              <a:t>.</a:t>
            </a:r>
          </a:p>
          <a:p>
            <a:pPr marL="0" lvl="1" indent="0">
              <a:buNone/>
            </a:pPr>
            <a:r>
              <a:rPr lang="en-US" sz="1800" b="1" dirty="0"/>
              <a:t>Time Allocated: </a:t>
            </a:r>
            <a:r>
              <a:rPr lang="en-US" sz="1800" dirty="0"/>
              <a:t>20</a:t>
            </a:r>
            <a:r>
              <a:rPr lang="en-US" sz="1800" dirty="0">
                <a:solidFill>
                  <a:srgbClr val="FF0000"/>
                </a:solidFill>
              </a:rPr>
              <a:t> </a:t>
            </a:r>
            <a:r>
              <a:rPr lang="en-US" sz="1800" dirty="0"/>
              <a:t>minutes</a:t>
            </a:r>
          </a:p>
          <a:p>
            <a:pPr marL="0" lvl="1" indent="0">
              <a:buNone/>
            </a:pPr>
            <a:endParaRPr lang="en-US" sz="1800" noProof="0" dirty="0" smtClean="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5" name="Rectangle 4"/>
          <p:cNvSpPr/>
          <p:nvPr/>
        </p:nvSpPr>
        <p:spPr>
          <a:xfrm>
            <a:off x="361949" y="2468880"/>
            <a:ext cx="8318501" cy="3508653"/>
          </a:xfrm>
          <a:prstGeom prst="rect">
            <a:avLst/>
          </a:prstGeom>
        </p:spPr>
        <p:txBody>
          <a:bodyPr wrap="square">
            <a:spAutoFit/>
          </a:bodyPr>
          <a:lstStyle/>
          <a:p>
            <a:pPr lvl="0">
              <a:spcBef>
                <a:spcPts val="1200"/>
              </a:spcBef>
              <a:defRPr/>
            </a:pPr>
            <a:r>
              <a:rPr lang="en-US" b="1" dirty="0" smtClean="0">
                <a:latin typeface="Arial" pitchFamily="34" charset="0"/>
                <a:cs typeface="Arial" pitchFamily="34" charset="0"/>
              </a:rPr>
              <a:t>Environment or File: </a:t>
            </a:r>
            <a:r>
              <a:rPr lang="en-US" dirty="0" smtClean="0">
                <a:latin typeface="Arial" pitchFamily="34" charset="0"/>
                <a:cs typeface="Arial" pitchFamily="34" charset="0"/>
              </a:rPr>
              <a:t>CodingtonEventPass_TryIt.java</a:t>
            </a:r>
            <a:endParaRPr lang="en-US" b="1" dirty="0" smtClean="0">
              <a:latin typeface="Arial" pitchFamily="34" charset="0"/>
              <a:cs typeface="Arial" pitchFamily="34" charset="0"/>
            </a:endParaRPr>
          </a:p>
          <a:p>
            <a:pPr lvl="0">
              <a:spcBef>
                <a:spcPts val="1200"/>
              </a:spcBef>
              <a:defRPr/>
            </a:pPr>
            <a:r>
              <a:rPr lang="en-US" b="1" dirty="0" smtClean="0">
                <a:latin typeface="Arial" pitchFamily="34" charset="0"/>
                <a:cs typeface="Arial" pitchFamily="34" charset="0"/>
              </a:rPr>
              <a:t>Steps</a:t>
            </a:r>
            <a:r>
              <a:rPr lang="en-US" b="1" dirty="0">
                <a:latin typeface="Arial" pitchFamily="34" charset="0"/>
                <a:cs typeface="Arial" pitchFamily="34" charset="0"/>
              </a:rPr>
              <a:t>: </a:t>
            </a:r>
            <a:endParaRPr lang="en-US" dirty="0">
              <a:latin typeface="Arial" pitchFamily="34" charset="0"/>
              <a:cs typeface="Arial" pitchFamily="34" charset="0"/>
            </a:endParaRPr>
          </a:p>
          <a:p>
            <a:pPr marL="342900" lvl="0" indent="-342900">
              <a:buFont typeface="+mj-lt"/>
              <a:buAutoNum type="arabicPeriod"/>
            </a:pPr>
            <a:r>
              <a:rPr lang="en-GB" sz="1600" dirty="0">
                <a:latin typeface="Arial" pitchFamily="34" charset="0"/>
                <a:cs typeface="Arial" pitchFamily="34" charset="0"/>
              </a:rPr>
              <a:t>Open </a:t>
            </a:r>
            <a:r>
              <a:rPr lang="en-US" sz="1600" dirty="0" smtClean="0">
                <a:latin typeface="Arial" pitchFamily="34" charset="0"/>
                <a:cs typeface="Arial" pitchFamily="34" charset="0"/>
              </a:rPr>
              <a:t>CodingtonEventPass_TryIt.java.</a:t>
            </a:r>
          </a:p>
          <a:p>
            <a:pPr marL="342900" lvl="0" indent="-342900">
              <a:buFont typeface="+mj-lt"/>
              <a:buAutoNum type="arabicPeriod"/>
            </a:pPr>
            <a:r>
              <a:rPr lang="en-US" sz="1600" dirty="0" smtClean="0">
                <a:latin typeface="Arial" pitchFamily="34" charset="0"/>
                <a:cs typeface="Arial" pitchFamily="34" charset="0"/>
              </a:rPr>
              <a:t>Complete the </a:t>
            </a:r>
            <a:r>
              <a:rPr lang="en-US" sz="1600" b="1" dirty="0" smtClean="0">
                <a:latin typeface="Arial" pitchFamily="34" charset="0"/>
                <a:cs typeface="Arial" pitchFamily="34" charset="0"/>
              </a:rPr>
              <a:t>Try It 8 </a:t>
            </a:r>
            <a:r>
              <a:rPr lang="en-US" sz="1600" dirty="0" smtClean="0">
                <a:latin typeface="Arial" pitchFamily="34" charset="0"/>
                <a:cs typeface="Arial" pitchFamily="34" charset="0"/>
              </a:rPr>
              <a:t>TODOs to </a:t>
            </a:r>
          </a:p>
          <a:p>
            <a:pPr marL="800100" lvl="1" indent="-342900">
              <a:buFont typeface="+mj-lt"/>
              <a:buAutoNum type="alphaLcParenR"/>
            </a:pPr>
            <a:r>
              <a:rPr lang="en-US" sz="1600" dirty="0">
                <a:latin typeface="Arial" pitchFamily="34" charset="0"/>
                <a:cs typeface="Arial" pitchFamily="34" charset="0"/>
              </a:rPr>
              <a:t>D</a:t>
            </a:r>
            <a:r>
              <a:rPr lang="en-US" sz="1600" dirty="0" smtClean="0">
                <a:latin typeface="Arial" pitchFamily="34" charset="0"/>
                <a:cs typeface="Arial" pitchFamily="34" charset="0"/>
              </a:rPr>
              <a:t>eclare </a:t>
            </a:r>
            <a:r>
              <a:rPr lang="en-US" sz="1600" dirty="0">
                <a:latin typeface="Arial" pitchFamily="34" charset="0"/>
                <a:cs typeface="Arial" pitchFamily="34" charset="0"/>
              </a:rPr>
              <a:t>and initialize a Travel Pass Sequence Number single dimension array. </a:t>
            </a:r>
          </a:p>
          <a:p>
            <a:pPr marL="822960" lvl="1"/>
            <a:r>
              <a:rPr lang="en-US" sz="1600" dirty="0">
                <a:latin typeface="Arial" pitchFamily="34" charset="0"/>
                <a:cs typeface="Arial" pitchFamily="34" charset="0"/>
              </a:rPr>
              <a:t>Array Size: Number of tickets </a:t>
            </a:r>
            <a:r>
              <a:rPr lang="en-US" sz="1600" dirty="0" smtClean="0">
                <a:latin typeface="Arial" pitchFamily="34" charset="0"/>
                <a:cs typeface="Arial" pitchFamily="34" charset="0"/>
              </a:rPr>
              <a:t>issued</a:t>
            </a:r>
          </a:p>
          <a:p>
            <a:pPr marL="800100" lvl="1" indent="-342900">
              <a:buFont typeface="+mj-lt"/>
              <a:buAutoNum type="alphaLcParenR" startAt="2"/>
            </a:pPr>
            <a:r>
              <a:rPr lang="en-US" sz="1600" dirty="0" smtClean="0">
                <a:latin typeface="Arial" pitchFamily="34" charset="0"/>
                <a:cs typeface="Arial" pitchFamily="34" charset="0"/>
              </a:rPr>
              <a:t>Modify </a:t>
            </a:r>
            <a:r>
              <a:rPr lang="en-US" sz="1600" dirty="0">
                <a:latin typeface="Arial" pitchFamily="34" charset="0"/>
                <a:cs typeface="Arial" pitchFamily="34" charset="0"/>
              </a:rPr>
              <a:t>the For Loop: </a:t>
            </a:r>
            <a:r>
              <a:rPr lang="en-US" sz="1600" dirty="0" smtClean="0">
                <a:latin typeface="Arial" pitchFamily="34" charset="0"/>
                <a:cs typeface="Arial" pitchFamily="34" charset="0"/>
              </a:rPr>
              <a:t>Assign </a:t>
            </a:r>
            <a:r>
              <a:rPr lang="en-US" sz="1600" dirty="0">
                <a:latin typeface="Arial" pitchFamily="34" charset="0"/>
                <a:cs typeface="Arial" pitchFamily="34" charset="0"/>
              </a:rPr>
              <a:t>travel pass id numbers to the Travel Pass Sequence Number array in the respective </a:t>
            </a:r>
            <a:r>
              <a:rPr lang="en-US" sz="1600" dirty="0" smtClean="0">
                <a:latin typeface="Arial" pitchFamily="34" charset="0"/>
                <a:cs typeface="Arial" pitchFamily="34" charset="0"/>
              </a:rPr>
              <a:t>indexes.</a:t>
            </a:r>
          </a:p>
          <a:p>
            <a:pPr marL="800100" lvl="1" indent="-342900">
              <a:buFont typeface="+mj-lt"/>
              <a:buAutoNum type="alphaLcParenR" startAt="2"/>
            </a:pPr>
            <a:r>
              <a:rPr lang="en-US" sz="1600" dirty="0" smtClean="0">
                <a:latin typeface="Arial" pitchFamily="34" charset="0"/>
                <a:cs typeface="Arial" pitchFamily="34" charset="0"/>
              </a:rPr>
              <a:t>Modify </a:t>
            </a:r>
            <a:r>
              <a:rPr lang="en-US" sz="1600" dirty="0">
                <a:latin typeface="Arial" pitchFamily="34" charset="0"/>
                <a:cs typeface="Arial" pitchFamily="34" charset="0"/>
              </a:rPr>
              <a:t>the While Loop to a Do .. While Loop:</a:t>
            </a:r>
          </a:p>
          <a:p>
            <a:pPr lvl="2"/>
            <a:r>
              <a:rPr lang="en-US" sz="1600" dirty="0">
                <a:latin typeface="Arial" pitchFamily="34" charset="0"/>
                <a:cs typeface="Arial" pitchFamily="34" charset="0"/>
              </a:rPr>
              <a:t>Use the Travel Pass Sequence Number array length as the loop upper bound</a:t>
            </a:r>
          </a:p>
          <a:p>
            <a:pPr marL="1314450" lvl="2" indent="-400050">
              <a:buFont typeface="+mj-lt"/>
              <a:buAutoNum type="romanLcPeriod"/>
            </a:pPr>
            <a:r>
              <a:rPr lang="en-US" sz="1600" dirty="0">
                <a:latin typeface="Arial" pitchFamily="34" charset="0"/>
                <a:cs typeface="Arial" pitchFamily="34" charset="0"/>
              </a:rPr>
              <a:t>Remove the travel pass id generation code. </a:t>
            </a:r>
            <a:endParaRPr lang="en-US" sz="1600" dirty="0" smtClean="0">
              <a:latin typeface="Arial" pitchFamily="34" charset="0"/>
              <a:cs typeface="Arial" pitchFamily="34" charset="0"/>
            </a:endParaRPr>
          </a:p>
          <a:p>
            <a:pPr marL="1314450" lvl="2" indent="-400050">
              <a:buFont typeface="+mj-lt"/>
              <a:buAutoNum type="romanLcPeriod"/>
            </a:pPr>
            <a:r>
              <a:rPr lang="en-US" sz="1600" dirty="0" smtClean="0">
                <a:latin typeface="Arial" pitchFamily="34" charset="0"/>
                <a:cs typeface="Arial" pitchFamily="34" charset="0"/>
              </a:rPr>
              <a:t>Display </a:t>
            </a:r>
            <a:r>
              <a:rPr lang="en-US" sz="1600" dirty="0">
                <a:latin typeface="Arial" pitchFamily="34" charset="0"/>
                <a:cs typeface="Arial" pitchFamily="34" charset="0"/>
              </a:rPr>
              <a:t>the array values and array index</a:t>
            </a:r>
            <a:r>
              <a:rPr lang="en-US" sz="1600" dirty="0" smtClean="0">
                <a:latin typeface="Arial" pitchFamily="34" charset="0"/>
                <a:cs typeface="Arial" pitchFamily="34" charset="0"/>
              </a:rPr>
              <a:t>.</a:t>
            </a:r>
          </a:p>
          <a:p>
            <a:pPr marL="342900" indent="-342900">
              <a:buFont typeface="+mj-lt"/>
              <a:buAutoNum type="arabicPeriod"/>
            </a:pPr>
            <a:r>
              <a:rPr lang="en-US" sz="1600" dirty="0" smtClean="0">
                <a:effectLst/>
                <a:latin typeface="Arial" pitchFamily="34" charset="0"/>
                <a:cs typeface="Arial" pitchFamily="34" charset="0"/>
              </a:rPr>
              <a:t>(Only perform the TODOs that your instructor assigns at this time.)</a:t>
            </a:r>
            <a:endParaRPr lang="en-US" sz="1600" dirty="0">
              <a:effectLst/>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90</a:t>
            </a:r>
          </a:p>
        </p:txBody>
      </p:sp>
    </p:spTree>
    <p:extLst>
      <p:ext uri="{BB962C8B-B14F-4D97-AF65-F5344CB8AC3E}">
        <p14:creationId xmlns:p14="http://schemas.microsoft.com/office/powerpoint/2010/main" val="3078344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Principles (6 of 6)</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Multiple tasks of a program can be done at the same time</a:t>
            </a:r>
          </a:p>
          <a:p>
            <a:pPr lvl="2"/>
            <a:r>
              <a:rPr lang="en-US" dirty="0" smtClean="0"/>
              <a:t>Each task is performed by a ‘thread’</a:t>
            </a:r>
          </a:p>
          <a:p>
            <a:pPr lvl="2"/>
            <a:r>
              <a:rPr lang="en-US" dirty="0" smtClean="0"/>
              <a:t>Concurrency</a:t>
            </a:r>
          </a:p>
          <a:p>
            <a:pPr>
              <a:buFontTx/>
              <a:buChar char="-"/>
            </a:pPr>
            <a:endParaRPr lang="en-US" dirty="0"/>
          </a:p>
        </p:txBody>
      </p:sp>
      <p:sp>
        <p:nvSpPr>
          <p:cNvPr id="7" name="Rectangle 6"/>
          <p:cNvSpPr/>
          <p:nvPr/>
        </p:nvSpPr>
        <p:spPr>
          <a:xfrm>
            <a:off x="6300789" y="2606040"/>
            <a:ext cx="2400300" cy="1937289"/>
          </a:xfrm>
          <a:prstGeom prst="rect">
            <a:avLst/>
          </a:prstGeom>
          <a:solidFill>
            <a:schemeClr val="tx1"/>
          </a:solid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2800" dirty="0" smtClean="0">
                <a:latin typeface="Arial" pitchFamily="34" charset="0"/>
                <a:cs typeface="Arial" pitchFamily="34" charset="0"/>
              </a:rPr>
              <a:t>Multi-</a:t>
            </a:r>
          </a:p>
          <a:p>
            <a:pPr lvl="0" algn="ctr" defTabSz="1644650">
              <a:lnSpc>
                <a:spcPct val="90000"/>
              </a:lnSpc>
              <a:spcBef>
                <a:spcPct val="0"/>
              </a:spcBef>
              <a:spcAft>
                <a:spcPct val="35000"/>
              </a:spcAft>
            </a:pPr>
            <a:r>
              <a:rPr lang="en-US" sz="2800" dirty="0" smtClean="0">
                <a:latin typeface="Arial" pitchFamily="34" charset="0"/>
                <a:cs typeface="Arial" pitchFamily="34" charset="0"/>
              </a:rPr>
              <a:t>threading</a:t>
            </a:r>
          </a:p>
        </p:txBody>
      </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smtClean="0"/>
              <a:t>Arrays: Solution</a:t>
            </a:r>
            <a:endParaRPr lang="en-US" dirty="0"/>
          </a:p>
        </p:txBody>
      </p:sp>
      <p:sp>
        <p:nvSpPr>
          <p:cNvPr id="17" name="Content Placeholder 4"/>
          <p:cNvSpPr>
            <a:spLocks noGrp="1"/>
          </p:cNvSpPr>
          <p:nvPr>
            <p:ph idx="1"/>
          </p:nvPr>
        </p:nvSpPr>
        <p:spPr>
          <a:xfrm>
            <a:off x="457200" y="1214422"/>
            <a:ext cx="8318500" cy="561624"/>
          </a:xfrm>
        </p:spPr>
        <p:txBody>
          <a:bodyPr>
            <a:normAutofit lnSpcReduction="10000"/>
          </a:bodyPr>
          <a:lstStyle/>
          <a:p>
            <a:pPr lvl="0">
              <a:defRPr/>
            </a:pPr>
            <a:r>
              <a:rPr lang="en-US" sz="1800" noProof="0" dirty="0" smtClean="0"/>
              <a:t>Your faculty will now </a:t>
            </a:r>
            <a:r>
              <a:rPr lang="en-US" sz="1800" dirty="0" smtClean="0"/>
              <a:t>provide you with the Solution to check and update your file. </a:t>
            </a:r>
            <a:r>
              <a:rPr lang="en-US" sz="1800" noProof="0" dirty="0" smtClean="0"/>
              <a:t>Your Java single dimension array code should look something like this:</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Rectangle 2"/>
          <p:cNvSpPr/>
          <p:nvPr/>
        </p:nvSpPr>
        <p:spPr>
          <a:xfrm>
            <a:off x="457200" y="2286000"/>
            <a:ext cx="8318500" cy="3970318"/>
          </a:xfrm>
          <a:prstGeom prst="rect">
            <a:avLst/>
          </a:prstGeom>
        </p:spPr>
        <p:txBody>
          <a:bodyPr wrap="square">
            <a:spAutoFit/>
          </a:bodyPr>
          <a:lstStyle/>
          <a:p>
            <a:r>
              <a:rPr lang="en-US" dirty="0"/>
              <a:t>int[] travelPass = new int[noOfChildren + noOfAdults</a:t>
            </a:r>
            <a:r>
              <a:rPr lang="en-US" dirty="0" smtClean="0"/>
              <a:t>];</a:t>
            </a:r>
            <a:endParaRPr lang="en-US" dirty="0"/>
          </a:p>
          <a:p>
            <a:r>
              <a:rPr lang="en-US" dirty="0" smtClean="0"/>
              <a:t>//</a:t>
            </a:r>
            <a:r>
              <a:rPr lang="en-US" dirty="0"/>
              <a:t>Populate single dimensional array</a:t>
            </a:r>
          </a:p>
          <a:p>
            <a:r>
              <a:rPr lang="en-US" dirty="0" smtClean="0"/>
              <a:t>for(int </a:t>
            </a:r>
            <a:r>
              <a:rPr lang="en-US" dirty="0"/>
              <a:t>i=0;i&lt;travelPass.length;i++){</a:t>
            </a:r>
          </a:p>
          <a:p>
            <a:r>
              <a:rPr lang="en-US" dirty="0" smtClean="0"/>
              <a:t>             int </a:t>
            </a:r>
            <a:r>
              <a:rPr lang="en-US" dirty="0"/>
              <a:t>passID = i + 1;</a:t>
            </a:r>
          </a:p>
          <a:p>
            <a:r>
              <a:rPr lang="en-US" dirty="0" smtClean="0"/>
              <a:t>              travelPass[i</a:t>
            </a:r>
            <a:r>
              <a:rPr lang="en-US" dirty="0"/>
              <a:t>] = passID;</a:t>
            </a:r>
          </a:p>
          <a:p>
            <a:r>
              <a:rPr lang="en-US" dirty="0" smtClean="0"/>
              <a:t>}</a:t>
            </a:r>
            <a:endParaRPr lang="en-US" dirty="0"/>
          </a:p>
          <a:p>
            <a:r>
              <a:rPr lang="en-US" dirty="0" smtClean="0"/>
              <a:t>//</a:t>
            </a:r>
            <a:r>
              <a:rPr lang="en-US" dirty="0"/>
              <a:t>Print array values</a:t>
            </a:r>
          </a:p>
          <a:p>
            <a:r>
              <a:rPr lang="en-US" dirty="0" smtClean="0"/>
              <a:t>System.out.println</a:t>
            </a:r>
            <a:r>
              <a:rPr lang="en-US" dirty="0"/>
              <a:t>();</a:t>
            </a:r>
          </a:p>
          <a:p>
            <a:r>
              <a:rPr lang="en-US" dirty="0" smtClean="0"/>
              <a:t>System.out.println</a:t>
            </a:r>
            <a:r>
              <a:rPr lang="en-US" dirty="0"/>
              <a:t>("Travel Pass Ids:");</a:t>
            </a:r>
          </a:p>
          <a:p>
            <a:r>
              <a:rPr lang="en-US" dirty="0" smtClean="0"/>
              <a:t>int </a:t>
            </a:r>
            <a:r>
              <a:rPr lang="en-US" dirty="0"/>
              <a:t>index = 0;</a:t>
            </a:r>
          </a:p>
          <a:p>
            <a:r>
              <a:rPr lang="en-US" dirty="0" smtClean="0"/>
              <a:t>do</a:t>
            </a:r>
            <a:r>
              <a:rPr lang="en-US" dirty="0"/>
              <a:t>{</a:t>
            </a:r>
          </a:p>
          <a:p>
            <a:r>
              <a:rPr lang="en-US" dirty="0" smtClean="0"/>
              <a:t>          System.out.println</a:t>
            </a:r>
            <a:r>
              <a:rPr lang="en-US" dirty="0"/>
              <a:t>("\t ID " + (index+1) + ": " + travelPass[index]);</a:t>
            </a:r>
          </a:p>
          <a:p>
            <a:r>
              <a:rPr lang="en-US" dirty="0" smtClean="0"/>
              <a:t>          index</a:t>
            </a:r>
            <a:r>
              <a:rPr lang="en-US" dirty="0"/>
              <a:t>++;</a:t>
            </a:r>
          </a:p>
          <a:p>
            <a:r>
              <a:rPr lang="en-US" dirty="0" smtClean="0"/>
              <a:t> }</a:t>
            </a:r>
            <a:r>
              <a:rPr lang="en-US" dirty="0"/>
              <a:t>while(index &lt; travelPass.length</a:t>
            </a:r>
            <a:r>
              <a:rPr lang="en-US" dirty="0" smtClean="0"/>
              <a:t>);</a:t>
            </a:r>
            <a:endParaRPr lang="en-US" dirty="0"/>
          </a:p>
        </p:txBody>
      </p:sp>
      <p:sp>
        <p:nvSpPr>
          <p:cNvPr id="9" name="Rectangle 8"/>
          <p:cNvSpPr/>
          <p:nvPr/>
        </p:nvSpPr>
        <p:spPr>
          <a:xfrm>
            <a:off x="457200" y="1920240"/>
            <a:ext cx="3966279" cy="369332"/>
          </a:xfrm>
          <a:prstGeom prst="rect">
            <a:avLst/>
          </a:prstGeom>
        </p:spPr>
        <p:txBody>
          <a:bodyPr wrap="none">
            <a:spAutoFit/>
          </a:bodyPr>
          <a:lstStyle/>
          <a:p>
            <a:r>
              <a:rPr lang="en-US" dirty="0"/>
              <a:t>public class </a:t>
            </a:r>
            <a:r>
              <a:rPr lang="en-US" dirty="0" smtClean="0"/>
              <a:t>CodingtonEventPass_TryIt </a:t>
            </a:r>
            <a:r>
              <a:rPr lang="en-US" dirty="0"/>
              <a:t>{</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91</a:t>
            </a:r>
          </a:p>
        </p:txBody>
      </p:sp>
    </p:spTree>
    <p:extLst>
      <p:ext uri="{BB962C8B-B14F-4D97-AF65-F5344CB8AC3E}">
        <p14:creationId xmlns:p14="http://schemas.microsoft.com/office/powerpoint/2010/main" val="15638353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DF_Java_M6_PD_g021.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Methods: Overview</a:t>
            </a:r>
            <a:endParaRPr lang="en-US" dirty="0"/>
          </a:p>
        </p:txBody>
      </p:sp>
      <p:sp>
        <p:nvSpPr>
          <p:cNvPr id="5"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Group of statements</a:t>
            </a:r>
          </a:p>
          <a:p>
            <a:pPr lvl="1"/>
            <a:r>
              <a:rPr lang="en-US" dirty="0" smtClean="0"/>
              <a:t>Performs specific task</a:t>
            </a:r>
          </a:p>
          <a:p>
            <a:pPr lvl="1"/>
            <a:r>
              <a:rPr lang="en-US" dirty="0" smtClean="0"/>
              <a:t>Reusable</a:t>
            </a:r>
          </a:p>
          <a:p>
            <a:pPr lvl="1"/>
            <a:r>
              <a:rPr lang="en-US" dirty="0" smtClean="0"/>
              <a:t>Saves programming time</a:t>
            </a:r>
          </a:p>
          <a:p>
            <a:pPr lvl="1"/>
            <a:r>
              <a:rPr lang="en-US" dirty="0" smtClean="0"/>
              <a:t>Modular</a:t>
            </a:r>
          </a:p>
          <a:p>
            <a:pPr lvl="1"/>
            <a:endParaRPr lang="en-US" dirty="0" smtClean="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92</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Procedural Language Features</a:t>
            </a:r>
            <a:br>
              <a:rPr lang="en-US" dirty="0" smtClean="0"/>
            </a:br>
            <a:r>
              <a:rPr lang="en-US" dirty="0" smtClean="0"/>
              <a:t>Methods: main() </a:t>
            </a:r>
            <a:r>
              <a:rPr lang="en-US" dirty="0"/>
              <a:t>Method </a:t>
            </a:r>
          </a:p>
        </p:txBody>
      </p:sp>
      <p:sp>
        <p:nvSpPr>
          <p:cNvPr id="5" name="Oval 4"/>
          <p:cNvSpPr/>
          <p:nvPr/>
        </p:nvSpPr>
        <p:spPr>
          <a:xfrm>
            <a:off x="459169" y="2296817"/>
            <a:ext cx="1892596" cy="2684806"/>
          </a:xfrm>
          <a:prstGeom prst="ellipse">
            <a:avLst/>
          </a:prstGeom>
          <a:solidFill>
            <a:srgbClr val="440244">
              <a:alpha val="80000"/>
            </a:srgbClr>
          </a:solidFill>
          <a:effectLst>
            <a:outerShdw blurRad="40000" dist="23000" dir="5400000" rotWithShape="0">
              <a:srgbClr val="000000">
                <a:alpha val="35000"/>
              </a:srgbClr>
            </a:outerShdw>
          </a:effectLst>
          <a:scene3d>
            <a:camera prst="orthographicFront">
              <a:rot lat="0" lon="0" rev="0"/>
            </a:camera>
            <a:lightRig rig="threePt" dir="t"/>
          </a:scene3d>
          <a:sp3d prstMaterial="matte"/>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latin typeface="Arial" pitchFamily="34" charset="0"/>
                <a:cs typeface="Arial" pitchFamily="34" charset="0"/>
              </a:rPr>
              <a:t>What is main()?</a:t>
            </a:r>
            <a:endParaRPr lang="en-US" sz="2400" b="1" dirty="0">
              <a:latin typeface="Arial" pitchFamily="34" charset="0"/>
              <a:cs typeface="Arial" pitchFamily="34" charset="0"/>
            </a:endParaRPr>
          </a:p>
        </p:txBody>
      </p:sp>
      <p:sp>
        <p:nvSpPr>
          <p:cNvPr id="6" name="Round Diagonal Corner Rectangle 5"/>
          <p:cNvSpPr/>
          <p:nvPr/>
        </p:nvSpPr>
        <p:spPr>
          <a:xfrm>
            <a:off x="2761839" y="1485523"/>
            <a:ext cx="5911703" cy="1339322"/>
          </a:xfrm>
          <a:prstGeom prst="round2DiagRect">
            <a:avLst/>
          </a:prstGeom>
          <a:solidFill>
            <a:srgbClr val="440244">
              <a:alpha val="80000"/>
            </a:srgbClr>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marL="231775"/>
            <a:r>
              <a:rPr lang="en-US" sz="2000" b="1" dirty="0" smtClean="0">
                <a:latin typeface="Arial" pitchFamily="34" charset="0"/>
                <a:cs typeface="Arial" pitchFamily="34" charset="0"/>
              </a:rPr>
              <a:t>The starting point of a class</a:t>
            </a:r>
          </a:p>
          <a:p>
            <a:pPr marL="231775"/>
            <a:endParaRPr lang="en-US" sz="2000" b="1" dirty="0" smtClean="0">
              <a:latin typeface="Arial" pitchFamily="34" charset="0"/>
              <a:cs typeface="Arial" pitchFamily="34" charset="0"/>
            </a:endParaRPr>
          </a:p>
          <a:p>
            <a:pPr marL="231775"/>
            <a:r>
              <a:rPr lang="en-US" sz="2000" b="1" dirty="0" smtClean="0">
                <a:latin typeface="Arial" pitchFamily="34" charset="0"/>
                <a:cs typeface="Arial" pitchFamily="34" charset="0"/>
              </a:rPr>
              <a:t>Can call other methods in the class</a:t>
            </a:r>
            <a:endParaRPr lang="en-US" sz="2000" b="1" dirty="0">
              <a:latin typeface="Arial" pitchFamily="34" charset="0"/>
              <a:cs typeface="Arial" pitchFamily="34" charset="0"/>
            </a:endParaRPr>
          </a:p>
        </p:txBody>
      </p:sp>
      <p:sp>
        <p:nvSpPr>
          <p:cNvPr id="7" name="Round Diagonal Corner Rectangle 6"/>
          <p:cNvSpPr/>
          <p:nvPr/>
        </p:nvSpPr>
        <p:spPr>
          <a:xfrm>
            <a:off x="2761839" y="3232682"/>
            <a:ext cx="5911703" cy="2798003"/>
          </a:xfrm>
          <a:prstGeom prst="round2DiagRect">
            <a:avLst/>
          </a:prstGeom>
          <a:solidFill>
            <a:srgbClr val="440244">
              <a:alpha val="80000"/>
            </a:srgbClr>
          </a:solidFill>
          <a:ln>
            <a:noFill/>
          </a:ln>
          <a:effectLst/>
        </p:spPr>
        <p:style>
          <a:lnRef idx="1">
            <a:schemeClr val="accent5"/>
          </a:lnRef>
          <a:fillRef idx="3">
            <a:schemeClr val="accent5"/>
          </a:fillRef>
          <a:effectRef idx="2">
            <a:schemeClr val="accent5"/>
          </a:effectRef>
          <a:fontRef idx="minor">
            <a:schemeClr val="lt1"/>
          </a:fontRef>
        </p:style>
        <p:txBody>
          <a:bodyPr rtlCol="0" anchor="t"/>
          <a:lstStyle/>
          <a:p>
            <a:pPr marL="231775"/>
            <a:r>
              <a:rPr lang="en-US" sz="2000" b="1" dirty="0" smtClean="0">
                <a:latin typeface="Arial" pitchFamily="34" charset="0"/>
                <a:cs typeface="Arial" pitchFamily="34" charset="0"/>
              </a:rPr>
              <a:t>Classes may be created without a main() method. </a:t>
            </a:r>
          </a:p>
          <a:p>
            <a:pPr marL="231775"/>
            <a:endParaRPr lang="en-US" sz="2000" b="1" dirty="0" smtClean="0">
              <a:latin typeface="Arial" pitchFamily="34" charset="0"/>
              <a:cs typeface="Arial" pitchFamily="34" charset="0"/>
            </a:endParaRPr>
          </a:p>
          <a:p>
            <a:pPr marL="231775" lvl="1"/>
            <a:r>
              <a:rPr lang="en-US" sz="2000" b="1" dirty="0">
                <a:latin typeface="Arial" pitchFamily="34" charset="0"/>
                <a:cs typeface="Arial" pitchFamily="34" charset="0"/>
              </a:rPr>
              <a:t>A class without </a:t>
            </a:r>
            <a:r>
              <a:rPr lang="en-US" sz="2000" b="1" dirty="0" smtClean="0">
                <a:latin typeface="Arial" pitchFamily="34" charset="0"/>
                <a:cs typeface="Arial" pitchFamily="34" charset="0"/>
              </a:rPr>
              <a:t>a </a:t>
            </a:r>
            <a:r>
              <a:rPr lang="en-US" sz="2000" b="1" dirty="0">
                <a:latin typeface="Arial" pitchFamily="34" charset="0"/>
                <a:cs typeface="Arial" pitchFamily="34" charset="0"/>
              </a:rPr>
              <a:t>main() method can be compiled but cannot be </a:t>
            </a:r>
            <a:r>
              <a:rPr lang="en-US" sz="2000" b="1" dirty="0" smtClean="0">
                <a:latin typeface="Arial" pitchFamily="34" charset="0"/>
                <a:cs typeface="Arial" pitchFamily="34" charset="0"/>
              </a:rPr>
              <a:t>executed.</a:t>
            </a:r>
          </a:p>
          <a:p>
            <a:pPr marL="231775" lvl="1"/>
            <a:endParaRPr lang="en-US" sz="2000" b="1" dirty="0">
              <a:latin typeface="Arial" pitchFamily="34" charset="0"/>
              <a:cs typeface="Arial" pitchFamily="34" charset="0"/>
            </a:endParaRPr>
          </a:p>
          <a:p>
            <a:pPr marL="231775"/>
            <a:r>
              <a:rPr lang="en-US" sz="2000" b="1" dirty="0" smtClean="0">
                <a:latin typeface="Arial" pitchFamily="34" charset="0"/>
                <a:cs typeface="Arial" pitchFamily="34" charset="0"/>
              </a:rPr>
              <a:t>Such a class must be called from within another class.</a:t>
            </a:r>
          </a:p>
          <a:p>
            <a:pPr marL="231775"/>
            <a:endParaRPr lang="en-US" sz="2000" dirty="0" smtClean="0">
              <a:latin typeface="Arial" pitchFamily="34" charset="0"/>
              <a:cs typeface="Arial" pitchFamily="34" charset="0"/>
            </a:endParaRPr>
          </a:p>
          <a:p>
            <a:pPr marL="231775"/>
            <a:endParaRPr lang="en-US" sz="20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93</a:t>
            </a:r>
          </a:p>
        </p:txBody>
      </p:sp>
    </p:spTree>
    <p:extLst>
      <p:ext uri="{BB962C8B-B14F-4D97-AF65-F5344CB8AC3E}">
        <p14:creationId xmlns:p14="http://schemas.microsoft.com/office/powerpoint/2010/main" val="54090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0"/>
            <a:r>
              <a:rPr lang="en-US" dirty="0" smtClean="0"/>
              <a:t>The following aspects of parameters uniquely determine a method’s signature:</a:t>
            </a:r>
          </a:p>
          <a:p>
            <a:endParaRPr lang="en-GB" dirty="0" smtClean="0"/>
          </a:p>
          <a:p>
            <a:endParaRPr lang="en-US" dirty="0"/>
          </a:p>
        </p:txBody>
      </p:sp>
      <p:sp>
        <p:nvSpPr>
          <p:cNvPr id="6" name="Rounded Rectangle 5"/>
          <p:cNvSpPr/>
          <p:nvPr/>
        </p:nvSpPr>
        <p:spPr>
          <a:xfrm>
            <a:off x="518160" y="2615618"/>
            <a:ext cx="2519918" cy="996826"/>
          </a:xfrm>
          <a:prstGeom prst="roundRect">
            <a:avLst/>
          </a:prstGeom>
          <a:solidFill>
            <a:srgbClr val="4402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itchFamily="34" charset="0"/>
                <a:cs typeface="Arial" pitchFamily="34" charset="0"/>
              </a:rPr>
              <a:t>Number </a:t>
            </a:r>
          </a:p>
          <a:p>
            <a:pPr algn="ctr"/>
            <a:r>
              <a:rPr lang="en-US" b="1" dirty="0" smtClean="0">
                <a:latin typeface="Arial" pitchFamily="34" charset="0"/>
                <a:cs typeface="Arial" pitchFamily="34" charset="0"/>
              </a:rPr>
              <a:t>of parameters</a:t>
            </a:r>
            <a:endParaRPr lang="en-US" b="1" dirty="0">
              <a:latin typeface="Arial" pitchFamily="34" charset="0"/>
              <a:cs typeface="Arial" pitchFamily="34" charset="0"/>
            </a:endParaRPr>
          </a:p>
        </p:txBody>
      </p:sp>
      <p:sp>
        <p:nvSpPr>
          <p:cNvPr id="7" name="Rounded Rectangle 6"/>
          <p:cNvSpPr/>
          <p:nvPr/>
        </p:nvSpPr>
        <p:spPr>
          <a:xfrm>
            <a:off x="3305805" y="2615618"/>
            <a:ext cx="2519918" cy="996826"/>
          </a:xfrm>
          <a:prstGeom prst="roundRect">
            <a:avLst/>
          </a:prstGeom>
          <a:solidFill>
            <a:srgbClr val="4402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itchFamily="34" charset="0"/>
                <a:cs typeface="Arial" pitchFamily="34" charset="0"/>
              </a:rPr>
              <a:t>Data type </a:t>
            </a:r>
          </a:p>
          <a:p>
            <a:pPr algn="ctr"/>
            <a:r>
              <a:rPr lang="en-US" b="1" dirty="0" smtClean="0">
                <a:latin typeface="Arial" pitchFamily="34" charset="0"/>
                <a:cs typeface="Arial" pitchFamily="34" charset="0"/>
              </a:rPr>
              <a:t>of parameters</a:t>
            </a:r>
            <a:endParaRPr lang="en-US" b="1" dirty="0">
              <a:latin typeface="Arial" pitchFamily="34" charset="0"/>
              <a:cs typeface="Arial" pitchFamily="34" charset="0"/>
            </a:endParaRPr>
          </a:p>
        </p:txBody>
      </p:sp>
      <p:sp>
        <p:nvSpPr>
          <p:cNvPr id="8" name="Rounded Rectangle 7"/>
          <p:cNvSpPr/>
          <p:nvPr/>
        </p:nvSpPr>
        <p:spPr>
          <a:xfrm>
            <a:off x="6073131" y="2615618"/>
            <a:ext cx="2519918" cy="996826"/>
          </a:xfrm>
          <a:prstGeom prst="roundRect">
            <a:avLst/>
          </a:prstGeom>
          <a:solidFill>
            <a:srgbClr val="4402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itchFamily="34" charset="0"/>
                <a:cs typeface="Arial" pitchFamily="34" charset="0"/>
              </a:rPr>
              <a:t>Order </a:t>
            </a:r>
          </a:p>
          <a:p>
            <a:pPr algn="ctr"/>
            <a:r>
              <a:rPr lang="en-US" b="1" dirty="0" smtClean="0">
                <a:latin typeface="Arial" pitchFamily="34" charset="0"/>
                <a:cs typeface="Arial" pitchFamily="34" charset="0"/>
              </a:rPr>
              <a:t>of parameters</a:t>
            </a:r>
            <a:endParaRPr lang="en-US" b="1" dirty="0">
              <a:latin typeface="Arial" pitchFamily="34" charset="0"/>
              <a:cs typeface="Arial" pitchFamily="34" charset="0"/>
            </a:endParaRPr>
          </a:p>
        </p:txBody>
      </p:sp>
      <p:sp>
        <p:nvSpPr>
          <p:cNvPr id="11" name="Rectangle 5"/>
          <p:cNvSpPr txBox="1">
            <a:spLocks noChangeArrowheads="1"/>
          </p:cNvSpPr>
          <p:nvPr/>
        </p:nvSpPr>
        <p:spPr>
          <a:xfrm>
            <a:off x="457200" y="182880"/>
            <a:ext cx="8229600" cy="868362"/>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baseline="0">
                <a:solidFill>
                  <a:schemeClr val="bg1"/>
                </a:solidFill>
                <a:latin typeface="Arial" pitchFamily="34" charset="0"/>
                <a:ea typeface="+mj-ea"/>
                <a:cs typeface="Arial" pitchFamily="34" charset="0"/>
              </a:defRPr>
            </a:lvl1pPr>
          </a:lstStyle>
          <a:p>
            <a:r>
              <a:rPr lang="en-US" dirty="0" smtClean="0"/>
              <a:t>Procedural Language Features</a:t>
            </a:r>
            <a:br>
              <a:rPr lang="en-US" dirty="0" smtClean="0"/>
            </a:br>
            <a:r>
              <a:rPr lang="en-US" dirty="0" smtClean="0"/>
              <a:t>Methods: Method Signature</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94</a:t>
            </a:r>
          </a:p>
        </p:txBody>
      </p:sp>
    </p:spTree>
    <p:extLst>
      <p:ext uri="{BB962C8B-B14F-4D97-AF65-F5344CB8AC3E}">
        <p14:creationId xmlns:p14="http://schemas.microsoft.com/office/powerpoint/2010/main" val="203750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DF_Java_M6_PD_g022.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Methods: Method Call (1 of 2)</a:t>
            </a:r>
            <a:endParaRPr lang="en-US" dirty="0"/>
          </a:p>
        </p:txBody>
      </p:sp>
      <p:sp>
        <p:nvSpPr>
          <p:cNvPr id="5"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Use method</a:t>
            </a:r>
          </a:p>
          <a:p>
            <a:pPr lvl="2"/>
            <a:r>
              <a:rPr lang="en-US" dirty="0" smtClean="0"/>
              <a:t>Calling program calls method</a:t>
            </a:r>
          </a:p>
          <a:p>
            <a:pPr lvl="3"/>
            <a:r>
              <a:rPr lang="en-US" dirty="0" smtClean="0"/>
              <a:t>Address by name</a:t>
            </a:r>
          </a:p>
          <a:p>
            <a:pPr lvl="2"/>
            <a:r>
              <a:rPr lang="en-US" dirty="0" smtClean="0"/>
              <a:t>Called method completes task(s)</a:t>
            </a:r>
          </a:p>
          <a:p>
            <a:pPr lvl="1"/>
            <a:r>
              <a:rPr lang="en-US" dirty="0" smtClean="0"/>
              <a:t>Control goes back to the calling program</a:t>
            </a:r>
          </a:p>
          <a:p>
            <a:pPr lvl="1"/>
            <a:endParaRPr lang="en-US" sz="2200" dirty="0" smtClean="0"/>
          </a:p>
          <a:p>
            <a:pPr lvl="1"/>
            <a:endParaRPr lang="en-US" sz="2200" dirty="0" smtClean="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95</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ethod1.gif"/>
          <p:cNvPicPr>
            <a:picLocks noChangeAspect="1"/>
          </p:cNvPicPr>
          <p:nvPr/>
        </p:nvPicPr>
        <p:blipFill>
          <a:blip r:embed="rId4" cstate="email"/>
          <a:stretch>
            <a:fillRect/>
          </a:stretch>
        </p:blipFill>
        <p:spPr>
          <a:xfrm>
            <a:off x="1789571" y="1565086"/>
            <a:ext cx="5657850" cy="4657725"/>
          </a:xfrm>
          <a:prstGeom prst="rect">
            <a:avLst/>
          </a:prstGeom>
        </p:spPr>
      </p:pic>
      <p:sp>
        <p:nvSpPr>
          <p:cNvPr id="61446" name="Rectangle 5"/>
          <p:cNvSpPr>
            <a:spLocks noGrp="1" noChangeArrowheads="1"/>
          </p:cNvSpPr>
          <p:nvPr>
            <p:ph type="title"/>
          </p:nvPr>
        </p:nvSpPr>
        <p:spPr/>
        <p:txBody>
          <a:bodyPr/>
          <a:lstStyle/>
          <a:p>
            <a:r>
              <a:rPr lang="en-US" dirty="0" smtClean="0"/>
              <a:t>Procedural Language Features</a:t>
            </a:r>
            <a:br>
              <a:rPr lang="en-US" dirty="0" smtClean="0"/>
            </a:br>
            <a:r>
              <a:rPr lang="en-US" dirty="0" smtClean="0"/>
              <a:t>Methods: Method Call (2 of 2)</a:t>
            </a:r>
          </a:p>
        </p:txBody>
      </p:sp>
      <p:sp>
        <p:nvSpPr>
          <p:cNvPr id="9" name="Rectangle 8"/>
          <p:cNvSpPr/>
          <p:nvPr/>
        </p:nvSpPr>
        <p:spPr>
          <a:xfrm>
            <a:off x="2724912" y="2944368"/>
            <a:ext cx="1078992" cy="347472"/>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96</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ethod1.gif"/>
          <p:cNvPicPr>
            <a:picLocks noChangeAspect="1"/>
          </p:cNvPicPr>
          <p:nvPr/>
        </p:nvPicPr>
        <p:blipFill>
          <a:blip r:embed="rId4" cstate="email"/>
          <a:stretch>
            <a:fillRect/>
          </a:stretch>
        </p:blipFill>
        <p:spPr>
          <a:xfrm>
            <a:off x="1789571" y="1565086"/>
            <a:ext cx="5657850" cy="4657725"/>
          </a:xfrm>
          <a:prstGeom prst="rect">
            <a:avLst/>
          </a:prstGeom>
        </p:spPr>
      </p:pic>
      <p:sp>
        <p:nvSpPr>
          <p:cNvPr id="61446" name="Rectangle 5"/>
          <p:cNvSpPr>
            <a:spLocks noGrp="1" noChangeArrowheads="1"/>
          </p:cNvSpPr>
          <p:nvPr>
            <p:ph type="title"/>
          </p:nvPr>
        </p:nvSpPr>
        <p:spPr/>
        <p:txBody>
          <a:bodyPr/>
          <a:lstStyle/>
          <a:p>
            <a:r>
              <a:rPr lang="en-US" dirty="0" smtClean="0"/>
              <a:t>Procedural Language Features</a:t>
            </a:r>
            <a:br>
              <a:rPr lang="en-US" dirty="0" smtClean="0"/>
            </a:br>
            <a:r>
              <a:rPr lang="en-US" dirty="0" smtClean="0"/>
              <a:t>Methods: Method Declaration</a:t>
            </a:r>
          </a:p>
        </p:txBody>
      </p:sp>
      <p:sp>
        <p:nvSpPr>
          <p:cNvPr id="9" name="Rectangle 8"/>
          <p:cNvSpPr/>
          <p:nvPr/>
        </p:nvSpPr>
        <p:spPr>
          <a:xfrm>
            <a:off x="2339901" y="4114800"/>
            <a:ext cx="5055509" cy="1259304"/>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97</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DF_Java_M6_PD_g023.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Methods: Parameters</a:t>
            </a:r>
            <a:endParaRPr lang="en-US" dirty="0"/>
          </a:p>
        </p:txBody>
      </p:sp>
      <p:sp>
        <p:nvSpPr>
          <p:cNvPr id="5"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Pass specific information when needed</a:t>
            </a:r>
          </a:p>
          <a:p>
            <a:pPr lvl="1"/>
            <a:r>
              <a:rPr lang="en-US" dirty="0" smtClean="0"/>
              <a:t>Use during program execution </a:t>
            </a:r>
          </a:p>
          <a:p>
            <a:pPr lvl="1">
              <a:buNone/>
            </a:pPr>
            <a:endParaRPr lang="en-US" dirty="0" smtClean="0"/>
          </a:p>
          <a:p>
            <a:pPr lvl="2">
              <a:buNone/>
            </a:pPr>
            <a:endParaRPr lang="en-US" dirty="0" smtClean="0"/>
          </a:p>
          <a:p>
            <a:pPr lvl="2">
              <a:buNone/>
            </a:pPr>
            <a:endParaRPr lang="en-US" dirty="0" smtClean="0"/>
          </a:p>
          <a:p>
            <a:pPr lvl="1"/>
            <a:endParaRPr lang="en-US" sz="2200" dirty="0" smtClean="0"/>
          </a:p>
          <a:p>
            <a:pPr lvl="1"/>
            <a:endParaRPr lang="en-US" sz="2200" dirty="0" smtClean="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98</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thod2.gif"/>
          <p:cNvPicPr>
            <a:picLocks noChangeAspect="1"/>
          </p:cNvPicPr>
          <p:nvPr/>
        </p:nvPicPr>
        <p:blipFill>
          <a:blip r:embed="rId4" cstate="email"/>
          <a:stretch>
            <a:fillRect/>
          </a:stretch>
        </p:blipFill>
        <p:spPr>
          <a:xfrm>
            <a:off x="1666955" y="1430445"/>
            <a:ext cx="5934075" cy="4772025"/>
          </a:xfrm>
          <a:prstGeom prst="rect">
            <a:avLst/>
          </a:prstGeom>
        </p:spPr>
      </p:pic>
      <p:sp>
        <p:nvSpPr>
          <p:cNvPr id="61446" name="Rectangle 5"/>
          <p:cNvSpPr>
            <a:spLocks noGrp="1" noChangeArrowheads="1"/>
          </p:cNvSpPr>
          <p:nvPr>
            <p:ph type="title"/>
          </p:nvPr>
        </p:nvSpPr>
        <p:spPr/>
        <p:txBody>
          <a:bodyPr/>
          <a:lstStyle/>
          <a:p>
            <a:pPr eaLnBrk="1" hangingPunct="1"/>
            <a:r>
              <a:rPr lang="en-US" dirty="0" smtClean="0"/>
              <a:t>Procedural Language Features</a:t>
            </a:r>
            <a:br>
              <a:rPr lang="en-US" dirty="0" smtClean="0"/>
            </a:br>
            <a:r>
              <a:rPr lang="en-US" dirty="0" smtClean="0"/>
              <a:t>Methods: Method Call Parameter Passing</a:t>
            </a:r>
          </a:p>
        </p:txBody>
      </p:sp>
      <p:sp>
        <p:nvSpPr>
          <p:cNvPr id="5" name="Rectangle 4"/>
          <p:cNvSpPr/>
          <p:nvPr/>
        </p:nvSpPr>
        <p:spPr>
          <a:xfrm>
            <a:off x="2596896" y="2761488"/>
            <a:ext cx="2468880" cy="365760"/>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6" name="Rectangle 5"/>
          <p:cNvSpPr/>
          <p:nvPr/>
        </p:nvSpPr>
        <p:spPr>
          <a:xfrm>
            <a:off x="2643788" y="4443749"/>
            <a:ext cx="4794503" cy="374436"/>
          </a:xfrm>
          <a:prstGeom prst="rect">
            <a:avLst/>
          </a:prstGeom>
          <a:noFill/>
          <a:ln w="76200">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80010" tIns="80010" rIns="80010" bIns="80010" spcCol="1270" rtlCol="0" anchor="ctr"/>
          <a:lstStyle/>
          <a:p>
            <a:pPr algn="ctr" defTabSz="933450">
              <a:lnSpc>
                <a:spcPct val="90000"/>
              </a:lnSpc>
              <a:spcBef>
                <a:spcPct val="0"/>
              </a:spcBef>
              <a:spcAft>
                <a:spcPct val="35000"/>
              </a:spcAft>
            </a:pPr>
            <a:endParaRPr lang="en-US" sz="2100" b="1" dirty="0" smtClean="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DF_Java_M6_PD_g024.jpg"/>
          <p:cNvPicPr>
            <a:picLocks noGrp="1" noChangeAspect="1"/>
          </p:cNvPicPr>
          <p:nvPr>
            <p:ph type="pic" sz="quarter" idx="10"/>
          </p:nvPr>
        </p:nvPicPr>
        <p:blipFill>
          <a:blip r:embed="rId4" cstate="email"/>
          <a:srcRect l="22" r="22"/>
          <a:stretch>
            <a:fillRect/>
          </a:stretch>
        </p:blipFill>
        <p:spPr/>
      </p:pic>
      <p:sp>
        <p:nvSpPr>
          <p:cNvPr id="2" name="Title 1"/>
          <p:cNvSpPr>
            <a:spLocks noGrp="1"/>
          </p:cNvSpPr>
          <p:nvPr>
            <p:ph type="title"/>
          </p:nvPr>
        </p:nvSpPr>
        <p:spPr/>
        <p:txBody>
          <a:bodyPr/>
          <a:lstStyle/>
          <a:p>
            <a:r>
              <a:rPr lang="en-US" dirty="0" smtClean="0"/>
              <a:t>Procedural Language Features</a:t>
            </a:r>
            <a:br>
              <a:rPr lang="en-US" dirty="0" smtClean="0"/>
            </a:br>
            <a:r>
              <a:rPr lang="en-US" dirty="0" smtClean="0"/>
              <a:t>Methods: Parameter Passing by Value (1 of 2)</a:t>
            </a:r>
            <a:endParaRPr lang="en-US" dirty="0"/>
          </a:p>
        </p:txBody>
      </p:sp>
      <p:sp>
        <p:nvSpPr>
          <p:cNvPr id="5" name="Content Placeholder 2"/>
          <p:cNvSpPr>
            <a:spLocks noGrp="1"/>
          </p:cNvSpPr>
          <p:nvPr>
            <p:ph idx="1"/>
          </p:nvPr>
        </p:nvSpPr>
        <p:spPr/>
        <p:txBody>
          <a:bodyPr/>
          <a:lstStyle>
            <a:lvl1pPr>
              <a:defRPr sz="2400"/>
            </a:lvl1pPr>
            <a:lvl2pPr>
              <a:defRPr sz="2400"/>
            </a:lvl2pPr>
            <a:lvl3pPr>
              <a:defRPr sz="2200"/>
            </a:lvl3pPr>
            <a:lvl4pPr>
              <a:defRPr sz="2000" baseline="0"/>
            </a:lvl4pPr>
            <a:lvl5pPr>
              <a:defRPr sz="1800"/>
            </a:lvl5pPr>
          </a:lstStyle>
          <a:p>
            <a:pPr lvl="1"/>
            <a:endParaRPr lang="en-US" dirty="0" smtClean="0"/>
          </a:p>
          <a:p>
            <a:pPr lvl="1"/>
            <a:r>
              <a:rPr lang="en-US" dirty="0" smtClean="0"/>
              <a:t>Passed by value</a:t>
            </a:r>
          </a:p>
          <a:p>
            <a:pPr lvl="2"/>
            <a:r>
              <a:rPr lang="en-US" dirty="0" smtClean="0"/>
              <a:t>Copy of  parameter value used in method body</a:t>
            </a:r>
          </a:p>
          <a:p>
            <a:pPr lvl="2"/>
            <a:r>
              <a:rPr lang="en-US" dirty="0" smtClean="0"/>
              <a:t>Parameter value changes stay in method body</a:t>
            </a:r>
          </a:p>
          <a:p>
            <a:pPr lvl="2"/>
            <a:r>
              <a:rPr lang="en-US" dirty="0" smtClean="0"/>
              <a:t>Calling program uses original parameter value</a:t>
            </a:r>
          </a:p>
          <a:p>
            <a:pPr lvl="2">
              <a:buNone/>
            </a:pPr>
            <a:endParaRPr lang="en-US" dirty="0" smtClean="0"/>
          </a:p>
          <a:p>
            <a:pPr lvl="1"/>
            <a:endParaRPr lang="en-US" sz="2200" dirty="0" smtClean="0"/>
          </a:p>
          <a:p>
            <a:pPr lvl="1"/>
            <a:endParaRPr lang="en-US" sz="2200" dirty="0" smtClean="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100</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9&quot;&gt;&lt;property id=&quot;20148&quot; value=&quot;5&quot;/&gt;&lt;property id=&quot;20300&quot; value=&quot;Slide 1 - &amp;quot;Accenture Delivery Fundamentals:&amp;#x0D;&amp;#x0A;Java&amp;#x0D;&amp;#x0A;[Module #]: [Module Title]&amp;quot;&quot;/&gt;&lt;property id=&quot;20307&quot; value=&quot;264&quot;/&gt;&lt;/object&gt;&lt;object type=&quot;3&quot; unique_id=&quot;10010&quot;&gt;&lt;property id=&quot;20148&quot; value=&quot;5&quot;/&gt;&lt;property id=&quot;20300&quot; value=&quot;Slide 2 - &amp;quot;Module Objectives&amp;quot;&quot;/&gt;&lt;property id=&quot;20307&quot; value=&quot;263&quot;/&gt;&lt;/object&gt;&lt;object type=&quot;3&quot; unique_id=&quot;10011&quot;&gt;&lt;property id=&quot;20148&quot; value=&quot;5&quot;/&gt;&lt;property id=&quot;20300&quot; value=&quot;Slide 3 - &amp;quot;Agenda&amp;quot;&quot;/&gt;&lt;property id=&quot;20307&quot; value=&quot;265&quot;/&gt;&lt;/object&gt;&lt;object type=&quot;3&quot; unique_id=&quot;10012&quot;&gt;&lt;property id=&quot;20148&quot; value=&quot;5&quot;/&gt;&lt;property id=&quot;20300&quot; value=&quot;Slide 4 - &amp;quot;[Content Slide - Insert Slide Title]&amp;quot;&quot;/&gt;&lt;property id=&quot;20307&quot; value=&quot;267&quot;/&gt;&lt;/object&gt;&lt;object type=&quot;3&quot; unique_id=&quot;10013&quot;&gt;&lt;property id=&quot;20148&quot; value=&quot;5&quot;/&gt;&lt;property id=&quot;20300&quot; value=&quot;Slide 6&quot;/&gt;&lt;property id=&quot;20307&quot; value=&quot;268&quot;/&gt;&lt;/object&gt;&lt;object type=&quot;3&quot; unique_id=&quot;10278&quot;&gt;&lt;property id=&quot;20148&quot; value=&quot;5&quot;/&gt;&lt;property id=&quot;20300&quot; value=&quot;Slide 5 - &amp;quot;[Content Slide - Insert Slide Title]&amp;quot;&quot;/&gt;&lt;property id=&quot;20307&quot; value=&quot;269&quot;/&gt;&lt;/object&gt;&lt;object type=&quot;3&quot; unique_id=&quot;10279&quot;&gt;&lt;property id=&quot;20148&quot; value=&quot;5&quot;/&gt;&lt;property id=&quot;20300&quot; value=&quot;Slide 7 - &amp;quot;Code Example&amp;quot;&quot;/&gt;&lt;property id=&quot;20307&quot; value=&quot;270&quot;/&gt;&lt;/object&gt;&lt;object type=&quot;3&quot; unique_id=&quot;10280&quot;&gt;&lt;property id=&quot;20148&quot; value=&quot;5&quot;/&gt;&lt;property id=&quot;20300&quot; value=&quot;Slide 8 - &amp;quot;[Content Slide - Insert Slide Title] (1 of 2)&amp;quot;&quot;/&gt;&lt;property id=&quot;20307&quot; value=&quot;271&quot;/&gt;&lt;/object&gt;&lt;object type=&quot;3&quot; unique_id=&quot;10281&quot;&gt;&lt;property id=&quot;20148&quot; value=&quot;5&quot;/&gt;&lt;property id=&quot;20300&quot; value=&quot;Slide 10&quot;/&gt;&lt;property id=&quot;20307&quot; value=&quot;272&quot;/&gt;&lt;/object&gt;&lt;object type=&quot;3&quot; unique_id=&quot;10282&quot;&gt;&lt;property id=&quot;20148&quot; value=&quot;5&quot;/&gt;&lt;property id=&quot;20300&quot; value=&quot;Slide 12 - &amp;quot;Questions and Comments&amp;quot;&quot;/&gt;&lt;property id=&quot;20307&quot; value=&quot;273&quot;/&gt;&lt;/object&gt;&lt;object type=&quot;3&quot; unique_id=&quot;10295&quot;&gt;&lt;property id=&quot;20148&quot; value=&quot;5&quot;/&gt;&lt;property id=&quot;20300&quot; value=&quot;Slide 13 - &amp;quot;Checkpoint Question&amp;quot;&quot;/&gt;&lt;property id=&quot;20307&quot; value=&quot;274&quot;/&gt;&lt;/object&gt;&lt;object type=&quot;3&quot; unique_id=&quot;10374&quot;&gt;&lt;property id=&quot;20148&quot; value=&quot;5&quot;/&gt;&lt;property id=&quot;20300&quot; value=&quot;Slide 14 - &amp;quot;Checkpoint Answer&amp;quot;&quot;/&gt;&lt;property id=&quot;20307&quot; value=&quot;275&quot;/&gt;&lt;/object&gt;&lt;object type=&quot;3&quot; unique_id=&quot;10375&quot;&gt;&lt;property id=&quot;20148&quot; value=&quot;5&quot;/&gt;&lt;property id=&quot;20300&quot; value=&quot;Slide 15 - &amp;quot;Module Summary&amp;quot;&quot;/&gt;&lt;property id=&quot;20307&quot; value=&quot;276&quot;/&gt;&lt;/object&gt;&lt;object type=&quot;3&quot; unique_id=&quot;10376&quot;&gt;&lt;property id=&quot;20148&quot; value=&quot;5&quot;/&gt;&lt;property id=&quot;20300&quot; value=&quot;Slide 16 - &amp;quot;References&amp;quot;&quot;/&gt;&lt;property id=&quot;20307&quot; value=&quot;277&quot;/&gt;&lt;/object&gt;&lt;object type=&quot;3&quot; unique_id=&quot;56770&quot;&gt;&lt;property id=&quot;20148&quot; value=&quot;5&quot;/&gt;&lt;property id=&quot;20300&quot; value=&quot;Slide 9 - &amp;quot;[Content Slide - Insert Slide Title] (2 of 2)&amp;quot;&quot;/&gt;&lt;property id=&quot;20307&quot; value=&quot;278&quot;/&gt;&lt;/object&gt;&lt;object type=&quot;3&quot; unique_id=&quot;56771&quot;&gt;&lt;property id=&quot;20148&quot; value=&quot;5&quot;/&gt;&lt;property id=&quot;20300&quot; value=&quot;Slide 11 - &amp;quot;[Activity Slide - Insert Activity Title]&amp;quot;&quot;/&gt;&lt;property id=&quot;20307&quot; value=&quot;279&quot;/&gt;&lt;/object&gt;&lt;/object&gt;&lt;/object&gt;&lt;/database&gt;"/>
  <p:tag name="SECTOMILLISECCONVERTED"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00.xml><?xml version="1.0" encoding="utf-8"?>
<p:tagLst xmlns:a="http://schemas.openxmlformats.org/drawingml/2006/main" xmlns:r="http://schemas.openxmlformats.org/officeDocument/2006/relationships" xmlns:p="http://schemas.openxmlformats.org/presentationml/2006/main">
  <p:tag name="NUMBER" val="yep"/>
</p:tagLst>
</file>

<file path=ppt/tags/tag101.xml><?xml version="1.0" encoding="utf-8"?>
<p:tagLst xmlns:a="http://schemas.openxmlformats.org/drawingml/2006/main" xmlns:r="http://schemas.openxmlformats.org/officeDocument/2006/relationships" xmlns:p="http://schemas.openxmlformats.org/presentationml/2006/main">
  <p:tag name="NUMBER" val="yep"/>
</p:tagLst>
</file>

<file path=ppt/tags/tag102.xml><?xml version="1.0" encoding="utf-8"?>
<p:tagLst xmlns:a="http://schemas.openxmlformats.org/drawingml/2006/main" xmlns:r="http://schemas.openxmlformats.org/officeDocument/2006/relationships" xmlns:p="http://schemas.openxmlformats.org/presentationml/2006/main">
  <p:tag name="NUMBER" val="yep"/>
</p:tagLst>
</file>

<file path=ppt/tags/tag103.xml><?xml version="1.0" encoding="utf-8"?>
<p:tagLst xmlns:a="http://schemas.openxmlformats.org/drawingml/2006/main" xmlns:r="http://schemas.openxmlformats.org/officeDocument/2006/relationships" xmlns:p="http://schemas.openxmlformats.org/presentationml/2006/main">
  <p:tag name="NUMBER" val="yep"/>
</p:tagLst>
</file>

<file path=ppt/tags/tag104.xml><?xml version="1.0" encoding="utf-8"?>
<p:tagLst xmlns:a="http://schemas.openxmlformats.org/drawingml/2006/main" xmlns:r="http://schemas.openxmlformats.org/officeDocument/2006/relationships" xmlns:p="http://schemas.openxmlformats.org/presentationml/2006/main">
  <p:tag name="NUMBER" val="yep"/>
</p:tagLst>
</file>

<file path=ppt/tags/tag105.xml><?xml version="1.0" encoding="utf-8"?>
<p:tagLst xmlns:a="http://schemas.openxmlformats.org/drawingml/2006/main" xmlns:r="http://schemas.openxmlformats.org/officeDocument/2006/relationships" xmlns:p="http://schemas.openxmlformats.org/presentationml/2006/main">
  <p:tag name="NUMBER" val="yep"/>
</p:tagLst>
</file>

<file path=ppt/tags/tag106.xml><?xml version="1.0" encoding="utf-8"?>
<p:tagLst xmlns:a="http://schemas.openxmlformats.org/drawingml/2006/main" xmlns:r="http://schemas.openxmlformats.org/officeDocument/2006/relationships" xmlns:p="http://schemas.openxmlformats.org/presentationml/2006/main">
  <p:tag name="NUMBER" val="yep"/>
</p:tagLst>
</file>

<file path=ppt/tags/tag107.xml><?xml version="1.0" encoding="utf-8"?>
<p:tagLst xmlns:a="http://schemas.openxmlformats.org/drawingml/2006/main" xmlns:r="http://schemas.openxmlformats.org/officeDocument/2006/relationships" xmlns:p="http://schemas.openxmlformats.org/presentationml/2006/main">
  <p:tag name="NUMBER" val="yep"/>
</p:tagLst>
</file>

<file path=ppt/tags/tag108.xml><?xml version="1.0" encoding="utf-8"?>
<p:tagLst xmlns:a="http://schemas.openxmlformats.org/drawingml/2006/main" xmlns:r="http://schemas.openxmlformats.org/officeDocument/2006/relationships" xmlns:p="http://schemas.openxmlformats.org/presentationml/2006/main">
  <p:tag name="NUMBER" val="yep"/>
</p:tagLst>
</file>

<file path=ppt/tags/tag109.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10.xml><?xml version="1.0" encoding="utf-8"?>
<p:tagLst xmlns:a="http://schemas.openxmlformats.org/drawingml/2006/main" xmlns:r="http://schemas.openxmlformats.org/officeDocument/2006/relationships" xmlns:p="http://schemas.openxmlformats.org/presentationml/2006/main">
  <p:tag name="NUMBER" val="yep"/>
</p:tagLst>
</file>

<file path=ppt/tags/tag111.xml><?xml version="1.0" encoding="utf-8"?>
<p:tagLst xmlns:a="http://schemas.openxmlformats.org/drawingml/2006/main" xmlns:r="http://schemas.openxmlformats.org/officeDocument/2006/relationships" xmlns:p="http://schemas.openxmlformats.org/presentationml/2006/main">
  <p:tag name="NUMBER" val="yep"/>
</p:tagLst>
</file>

<file path=ppt/tags/tag112.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21.xml><?xml version="1.0" encoding="utf-8"?>
<p:tagLst xmlns:a="http://schemas.openxmlformats.org/drawingml/2006/main" xmlns:r="http://schemas.openxmlformats.org/officeDocument/2006/relationships" xmlns:p="http://schemas.openxmlformats.org/presentationml/2006/main">
  <p:tag name="NUMBER" val="yep"/>
</p:tagLst>
</file>

<file path=ppt/tags/tag22.xml><?xml version="1.0" encoding="utf-8"?>
<p:tagLst xmlns:a="http://schemas.openxmlformats.org/drawingml/2006/main" xmlns:r="http://schemas.openxmlformats.org/officeDocument/2006/relationships" xmlns:p="http://schemas.openxmlformats.org/presentationml/2006/main">
  <p:tag name="NUMBER" val="yep"/>
</p:tagLst>
</file>

<file path=ppt/tags/tag23.xml><?xml version="1.0" encoding="utf-8"?>
<p:tagLst xmlns:a="http://schemas.openxmlformats.org/drawingml/2006/main" xmlns:r="http://schemas.openxmlformats.org/officeDocument/2006/relationships" xmlns:p="http://schemas.openxmlformats.org/presentationml/2006/main">
  <p:tag name="NUMBER" val="yep"/>
</p:tagLst>
</file>

<file path=ppt/tags/tag24.xml><?xml version="1.0" encoding="utf-8"?>
<p:tagLst xmlns:a="http://schemas.openxmlformats.org/drawingml/2006/main" xmlns:r="http://schemas.openxmlformats.org/officeDocument/2006/relationships" xmlns:p="http://schemas.openxmlformats.org/presentationml/2006/main">
  <p:tag name="NUMBER" val="yep"/>
</p:tagLst>
</file>

<file path=ppt/tags/tag25.xml><?xml version="1.0" encoding="utf-8"?>
<p:tagLst xmlns:a="http://schemas.openxmlformats.org/drawingml/2006/main" xmlns:r="http://schemas.openxmlformats.org/officeDocument/2006/relationships" xmlns:p="http://schemas.openxmlformats.org/presentationml/2006/main">
  <p:tag name="NUMBER" val="yep"/>
</p:tagLst>
</file>

<file path=ppt/tags/tag26.xml><?xml version="1.0" encoding="utf-8"?>
<p:tagLst xmlns:a="http://schemas.openxmlformats.org/drawingml/2006/main" xmlns:r="http://schemas.openxmlformats.org/officeDocument/2006/relationships" xmlns:p="http://schemas.openxmlformats.org/presentationml/2006/main">
  <p:tag name="NUMBER" val="yep"/>
</p:tagLst>
</file>

<file path=ppt/tags/tag27.xml><?xml version="1.0" encoding="utf-8"?>
<p:tagLst xmlns:a="http://schemas.openxmlformats.org/drawingml/2006/main" xmlns:r="http://schemas.openxmlformats.org/officeDocument/2006/relationships" xmlns:p="http://schemas.openxmlformats.org/presentationml/2006/main">
  <p:tag name="NUMBER" val="yep"/>
</p:tagLst>
</file>

<file path=ppt/tags/tag28.xml><?xml version="1.0" encoding="utf-8"?>
<p:tagLst xmlns:a="http://schemas.openxmlformats.org/drawingml/2006/main" xmlns:r="http://schemas.openxmlformats.org/officeDocument/2006/relationships" xmlns:p="http://schemas.openxmlformats.org/presentationml/2006/main">
  <p:tag name="NUMBER" val="yep"/>
</p:tagLst>
</file>

<file path=ppt/tags/tag29.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30.xml><?xml version="1.0" encoding="utf-8"?>
<p:tagLst xmlns:a="http://schemas.openxmlformats.org/drawingml/2006/main" xmlns:r="http://schemas.openxmlformats.org/officeDocument/2006/relationships" xmlns:p="http://schemas.openxmlformats.org/presentationml/2006/main">
  <p:tag name="NUMBER" val="yep"/>
</p:tagLst>
</file>

<file path=ppt/tags/tag31.xml><?xml version="1.0" encoding="utf-8"?>
<p:tagLst xmlns:a="http://schemas.openxmlformats.org/drawingml/2006/main" xmlns:r="http://schemas.openxmlformats.org/officeDocument/2006/relationships" xmlns:p="http://schemas.openxmlformats.org/presentationml/2006/main">
  <p:tag name="NUMBER" val="yep"/>
</p:tagLst>
</file>

<file path=ppt/tags/tag32.xml><?xml version="1.0" encoding="utf-8"?>
<p:tagLst xmlns:a="http://schemas.openxmlformats.org/drawingml/2006/main" xmlns:r="http://schemas.openxmlformats.org/officeDocument/2006/relationships" xmlns:p="http://schemas.openxmlformats.org/presentationml/2006/main">
  <p:tag name="NUMBER" val="yep"/>
</p:tagLst>
</file>

<file path=ppt/tags/tag33.xml><?xml version="1.0" encoding="utf-8"?>
<p:tagLst xmlns:a="http://schemas.openxmlformats.org/drawingml/2006/main" xmlns:r="http://schemas.openxmlformats.org/officeDocument/2006/relationships" xmlns:p="http://schemas.openxmlformats.org/presentationml/2006/main">
  <p:tag name="NUMBER" val="yep"/>
</p:tagLst>
</file>

<file path=ppt/tags/tag34.xml><?xml version="1.0" encoding="utf-8"?>
<p:tagLst xmlns:a="http://schemas.openxmlformats.org/drawingml/2006/main" xmlns:r="http://schemas.openxmlformats.org/officeDocument/2006/relationships" xmlns:p="http://schemas.openxmlformats.org/presentationml/2006/main">
  <p:tag name="NUMBER" val="yep"/>
</p:tagLst>
</file>

<file path=ppt/tags/tag35.xml><?xml version="1.0" encoding="utf-8"?>
<p:tagLst xmlns:a="http://schemas.openxmlformats.org/drawingml/2006/main" xmlns:r="http://schemas.openxmlformats.org/officeDocument/2006/relationships" xmlns:p="http://schemas.openxmlformats.org/presentationml/2006/main">
  <p:tag name="NUMBER" val="yep"/>
</p:tagLst>
</file>

<file path=ppt/tags/tag36.xml><?xml version="1.0" encoding="utf-8"?>
<p:tagLst xmlns:a="http://schemas.openxmlformats.org/drawingml/2006/main" xmlns:r="http://schemas.openxmlformats.org/officeDocument/2006/relationships" xmlns:p="http://schemas.openxmlformats.org/presentationml/2006/main">
  <p:tag name="NUMBER" val="yep"/>
</p:tagLst>
</file>

<file path=ppt/tags/tag37.xml><?xml version="1.0" encoding="utf-8"?>
<p:tagLst xmlns:a="http://schemas.openxmlformats.org/drawingml/2006/main" xmlns:r="http://schemas.openxmlformats.org/officeDocument/2006/relationships" xmlns:p="http://schemas.openxmlformats.org/presentationml/2006/main">
  <p:tag name="NUMBER" val="yep"/>
</p:tagLst>
</file>

<file path=ppt/tags/tag38.xml><?xml version="1.0" encoding="utf-8"?>
<p:tagLst xmlns:a="http://schemas.openxmlformats.org/drawingml/2006/main" xmlns:r="http://schemas.openxmlformats.org/officeDocument/2006/relationships" xmlns:p="http://schemas.openxmlformats.org/presentationml/2006/main">
  <p:tag name="NUMBER" val="yep"/>
</p:tagLst>
</file>

<file path=ppt/tags/tag39.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40.xml><?xml version="1.0" encoding="utf-8"?>
<p:tagLst xmlns:a="http://schemas.openxmlformats.org/drawingml/2006/main" xmlns:r="http://schemas.openxmlformats.org/officeDocument/2006/relationships" xmlns:p="http://schemas.openxmlformats.org/presentationml/2006/main">
  <p:tag name="NUMBER" val="yep"/>
</p:tagLst>
</file>

<file path=ppt/tags/tag41.xml><?xml version="1.0" encoding="utf-8"?>
<p:tagLst xmlns:a="http://schemas.openxmlformats.org/drawingml/2006/main" xmlns:r="http://schemas.openxmlformats.org/officeDocument/2006/relationships" xmlns:p="http://schemas.openxmlformats.org/presentationml/2006/main">
  <p:tag name="NUMBER" val="yep"/>
</p:tagLst>
</file>

<file path=ppt/tags/tag42.xml><?xml version="1.0" encoding="utf-8"?>
<p:tagLst xmlns:a="http://schemas.openxmlformats.org/drawingml/2006/main" xmlns:r="http://schemas.openxmlformats.org/officeDocument/2006/relationships" xmlns:p="http://schemas.openxmlformats.org/presentationml/2006/main">
  <p:tag name="NUMBER" val="yep"/>
</p:tagLst>
</file>

<file path=ppt/tags/tag43.xml><?xml version="1.0" encoding="utf-8"?>
<p:tagLst xmlns:a="http://schemas.openxmlformats.org/drawingml/2006/main" xmlns:r="http://schemas.openxmlformats.org/officeDocument/2006/relationships" xmlns:p="http://schemas.openxmlformats.org/presentationml/2006/main">
  <p:tag name="NUMBER" val="yep"/>
</p:tagLst>
</file>

<file path=ppt/tags/tag44.xml><?xml version="1.0" encoding="utf-8"?>
<p:tagLst xmlns:a="http://schemas.openxmlformats.org/drawingml/2006/main" xmlns:r="http://schemas.openxmlformats.org/officeDocument/2006/relationships" xmlns:p="http://schemas.openxmlformats.org/presentationml/2006/main">
  <p:tag name="NUMBER" val="yep"/>
</p:tagLst>
</file>

<file path=ppt/tags/tag45.xml><?xml version="1.0" encoding="utf-8"?>
<p:tagLst xmlns:a="http://schemas.openxmlformats.org/drawingml/2006/main" xmlns:r="http://schemas.openxmlformats.org/officeDocument/2006/relationships" xmlns:p="http://schemas.openxmlformats.org/presentationml/2006/main">
  <p:tag name="NUMBER" val="yep"/>
</p:tagLst>
</file>

<file path=ppt/tags/tag46.xml><?xml version="1.0" encoding="utf-8"?>
<p:tagLst xmlns:a="http://schemas.openxmlformats.org/drawingml/2006/main" xmlns:r="http://schemas.openxmlformats.org/officeDocument/2006/relationships" xmlns:p="http://schemas.openxmlformats.org/presentationml/2006/main">
  <p:tag name="NUMBER" val="yep"/>
</p:tagLst>
</file>

<file path=ppt/tags/tag47.xml><?xml version="1.0" encoding="utf-8"?>
<p:tagLst xmlns:a="http://schemas.openxmlformats.org/drawingml/2006/main" xmlns:r="http://schemas.openxmlformats.org/officeDocument/2006/relationships" xmlns:p="http://schemas.openxmlformats.org/presentationml/2006/main">
  <p:tag name="NUMBER" val="yep"/>
</p:tagLst>
</file>

<file path=ppt/tags/tag48.xml><?xml version="1.0" encoding="utf-8"?>
<p:tagLst xmlns:a="http://schemas.openxmlformats.org/drawingml/2006/main" xmlns:r="http://schemas.openxmlformats.org/officeDocument/2006/relationships" xmlns:p="http://schemas.openxmlformats.org/presentationml/2006/main">
  <p:tag name="NUMBER" val="yep"/>
</p:tagLst>
</file>

<file path=ppt/tags/tag49.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50.xml><?xml version="1.0" encoding="utf-8"?>
<p:tagLst xmlns:a="http://schemas.openxmlformats.org/drawingml/2006/main" xmlns:r="http://schemas.openxmlformats.org/officeDocument/2006/relationships" xmlns:p="http://schemas.openxmlformats.org/presentationml/2006/main">
  <p:tag name="NUMBER" val="yep"/>
</p:tagLst>
</file>

<file path=ppt/tags/tag51.xml><?xml version="1.0" encoding="utf-8"?>
<p:tagLst xmlns:a="http://schemas.openxmlformats.org/drawingml/2006/main" xmlns:r="http://schemas.openxmlformats.org/officeDocument/2006/relationships" xmlns:p="http://schemas.openxmlformats.org/presentationml/2006/main">
  <p:tag name="NUMBER" val="yep"/>
</p:tagLst>
</file>

<file path=ppt/tags/tag52.xml><?xml version="1.0" encoding="utf-8"?>
<p:tagLst xmlns:a="http://schemas.openxmlformats.org/drawingml/2006/main" xmlns:r="http://schemas.openxmlformats.org/officeDocument/2006/relationships" xmlns:p="http://schemas.openxmlformats.org/presentationml/2006/main">
  <p:tag name="NUMBER" val="yep"/>
</p:tagLst>
</file>

<file path=ppt/tags/tag53.xml><?xml version="1.0" encoding="utf-8"?>
<p:tagLst xmlns:a="http://schemas.openxmlformats.org/drawingml/2006/main" xmlns:r="http://schemas.openxmlformats.org/officeDocument/2006/relationships" xmlns:p="http://schemas.openxmlformats.org/presentationml/2006/main">
  <p:tag name="NUMBER" val="yep"/>
</p:tagLst>
</file>

<file path=ppt/tags/tag54.xml><?xml version="1.0" encoding="utf-8"?>
<p:tagLst xmlns:a="http://schemas.openxmlformats.org/drawingml/2006/main" xmlns:r="http://schemas.openxmlformats.org/officeDocument/2006/relationships" xmlns:p="http://schemas.openxmlformats.org/presentationml/2006/main">
  <p:tag name="NUMBER" val="yep"/>
</p:tagLst>
</file>

<file path=ppt/tags/tag55.xml><?xml version="1.0" encoding="utf-8"?>
<p:tagLst xmlns:a="http://schemas.openxmlformats.org/drawingml/2006/main" xmlns:r="http://schemas.openxmlformats.org/officeDocument/2006/relationships" xmlns:p="http://schemas.openxmlformats.org/presentationml/2006/main">
  <p:tag name="NUMBER" val="yep"/>
</p:tagLst>
</file>

<file path=ppt/tags/tag56.xml><?xml version="1.0" encoding="utf-8"?>
<p:tagLst xmlns:a="http://schemas.openxmlformats.org/drawingml/2006/main" xmlns:r="http://schemas.openxmlformats.org/officeDocument/2006/relationships" xmlns:p="http://schemas.openxmlformats.org/presentationml/2006/main">
  <p:tag name="NUMBER" val="yep"/>
</p:tagLst>
</file>

<file path=ppt/tags/tag57.xml><?xml version="1.0" encoding="utf-8"?>
<p:tagLst xmlns:a="http://schemas.openxmlformats.org/drawingml/2006/main" xmlns:r="http://schemas.openxmlformats.org/officeDocument/2006/relationships" xmlns:p="http://schemas.openxmlformats.org/presentationml/2006/main">
  <p:tag name="NUMBER" val="yep"/>
</p:tagLst>
</file>

<file path=ppt/tags/tag58.xml><?xml version="1.0" encoding="utf-8"?>
<p:tagLst xmlns:a="http://schemas.openxmlformats.org/drawingml/2006/main" xmlns:r="http://schemas.openxmlformats.org/officeDocument/2006/relationships" xmlns:p="http://schemas.openxmlformats.org/presentationml/2006/main">
  <p:tag name="NUMBER" val="yep"/>
</p:tagLst>
</file>

<file path=ppt/tags/tag59.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60.xml><?xml version="1.0" encoding="utf-8"?>
<p:tagLst xmlns:a="http://schemas.openxmlformats.org/drawingml/2006/main" xmlns:r="http://schemas.openxmlformats.org/officeDocument/2006/relationships" xmlns:p="http://schemas.openxmlformats.org/presentationml/2006/main">
  <p:tag name="NUMBER" val="yep"/>
</p:tagLst>
</file>

<file path=ppt/tags/tag61.xml><?xml version="1.0" encoding="utf-8"?>
<p:tagLst xmlns:a="http://schemas.openxmlformats.org/drawingml/2006/main" xmlns:r="http://schemas.openxmlformats.org/officeDocument/2006/relationships" xmlns:p="http://schemas.openxmlformats.org/presentationml/2006/main">
  <p:tag name="NUMBER" val="yep"/>
</p:tagLst>
</file>

<file path=ppt/tags/tag62.xml><?xml version="1.0" encoding="utf-8"?>
<p:tagLst xmlns:a="http://schemas.openxmlformats.org/drawingml/2006/main" xmlns:r="http://schemas.openxmlformats.org/officeDocument/2006/relationships" xmlns:p="http://schemas.openxmlformats.org/presentationml/2006/main">
  <p:tag name="NUMBER" val="yep"/>
</p:tagLst>
</file>

<file path=ppt/tags/tag63.xml><?xml version="1.0" encoding="utf-8"?>
<p:tagLst xmlns:a="http://schemas.openxmlformats.org/drawingml/2006/main" xmlns:r="http://schemas.openxmlformats.org/officeDocument/2006/relationships" xmlns:p="http://schemas.openxmlformats.org/presentationml/2006/main">
  <p:tag name="NUMBER" val="yep"/>
</p:tagLst>
</file>

<file path=ppt/tags/tag64.xml><?xml version="1.0" encoding="utf-8"?>
<p:tagLst xmlns:a="http://schemas.openxmlformats.org/drawingml/2006/main" xmlns:r="http://schemas.openxmlformats.org/officeDocument/2006/relationships" xmlns:p="http://schemas.openxmlformats.org/presentationml/2006/main">
  <p:tag name="NUMBER" val="yep"/>
</p:tagLst>
</file>

<file path=ppt/tags/tag65.xml><?xml version="1.0" encoding="utf-8"?>
<p:tagLst xmlns:a="http://schemas.openxmlformats.org/drawingml/2006/main" xmlns:r="http://schemas.openxmlformats.org/officeDocument/2006/relationships" xmlns:p="http://schemas.openxmlformats.org/presentationml/2006/main">
  <p:tag name="NUMBER" val="yep"/>
</p:tagLst>
</file>

<file path=ppt/tags/tag66.xml><?xml version="1.0" encoding="utf-8"?>
<p:tagLst xmlns:a="http://schemas.openxmlformats.org/drawingml/2006/main" xmlns:r="http://schemas.openxmlformats.org/officeDocument/2006/relationships" xmlns:p="http://schemas.openxmlformats.org/presentationml/2006/main">
  <p:tag name="NUMBER" val="yep"/>
</p:tagLst>
</file>

<file path=ppt/tags/tag67.xml><?xml version="1.0" encoding="utf-8"?>
<p:tagLst xmlns:a="http://schemas.openxmlformats.org/drawingml/2006/main" xmlns:r="http://schemas.openxmlformats.org/officeDocument/2006/relationships" xmlns:p="http://schemas.openxmlformats.org/presentationml/2006/main">
  <p:tag name="NUMBER" val="yep"/>
</p:tagLst>
</file>

<file path=ppt/tags/tag68.xml><?xml version="1.0" encoding="utf-8"?>
<p:tagLst xmlns:a="http://schemas.openxmlformats.org/drawingml/2006/main" xmlns:r="http://schemas.openxmlformats.org/officeDocument/2006/relationships" xmlns:p="http://schemas.openxmlformats.org/presentationml/2006/main">
  <p:tag name="NUMBER" val="yep"/>
</p:tagLst>
</file>

<file path=ppt/tags/tag69.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70.xml><?xml version="1.0" encoding="utf-8"?>
<p:tagLst xmlns:a="http://schemas.openxmlformats.org/drawingml/2006/main" xmlns:r="http://schemas.openxmlformats.org/officeDocument/2006/relationships" xmlns:p="http://schemas.openxmlformats.org/presentationml/2006/main">
  <p:tag name="NUMBER" val="yep"/>
</p:tagLst>
</file>

<file path=ppt/tags/tag71.xml><?xml version="1.0" encoding="utf-8"?>
<p:tagLst xmlns:a="http://schemas.openxmlformats.org/drawingml/2006/main" xmlns:r="http://schemas.openxmlformats.org/officeDocument/2006/relationships" xmlns:p="http://schemas.openxmlformats.org/presentationml/2006/main">
  <p:tag name="NUMBER" val="yep"/>
</p:tagLst>
</file>

<file path=ppt/tags/tag72.xml><?xml version="1.0" encoding="utf-8"?>
<p:tagLst xmlns:a="http://schemas.openxmlformats.org/drawingml/2006/main" xmlns:r="http://schemas.openxmlformats.org/officeDocument/2006/relationships" xmlns:p="http://schemas.openxmlformats.org/presentationml/2006/main">
  <p:tag name="NUMBER" val="yep"/>
</p:tagLst>
</file>

<file path=ppt/tags/tag73.xml><?xml version="1.0" encoding="utf-8"?>
<p:tagLst xmlns:a="http://schemas.openxmlformats.org/drawingml/2006/main" xmlns:r="http://schemas.openxmlformats.org/officeDocument/2006/relationships" xmlns:p="http://schemas.openxmlformats.org/presentationml/2006/main">
  <p:tag name="NUMBER" val="yep"/>
</p:tagLst>
</file>

<file path=ppt/tags/tag74.xml><?xml version="1.0" encoding="utf-8"?>
<p:tagLst xmlns:a="http://schemas.openxmlformats.org/drawingml/2006/main" xmlns:r="http://schemas.openxmlformats.org/officeDocument/2006/relationships" xmlns:p="http://schemas.openxmlformats.org/presentationml/2006/main">
  <p:tag name="NUMBER" val="yep"/>
</p:tagLst>
</file>

<file path=ppt/tags/tag75.xml><?xml version="1.0" encoding="utf-8"?>
<p:tagLst xmlns:a="http://schemas.openxmlformats.org/drawingml/2006/main" xmlns:r="http://schemas.openxmlformats.org/officeDocument/2006/relationships" xmlns:p="http://schemas.openxmlformats.org/presentationml/2006/main">
  <p:tag name="NUMBER" val="yep"/>
</p:tagLst>
</file>

<file path=ppt/tags/tag76.xml><?xml version="1.0" encoding="utf-8"?>
<p:tagLst xmlns:a="http://schemas.openxmlformats.org/drawingml/2006/main" xmlns:r="http://schemas.openxmlformats.org/officeDocument/2006/relationships" xmlns:p="http://schemas.openxmlformats.org/presentationml/2006/main">
  <p:tag name="NUMBER" val="yep"/>
</p:tagLst>
</file>

<file path=ppt/tags/tag77.xml><?xml version="1.0" encoding="utf-8"?>
<p:tagLst xmlns:a="http://schemas.openxmlformats.org/drawingml/2006/main" xmlns:r="http://schemas.openxmlformats.org/officeDocument/2006/relationships" xmlns:p="http://schemas.openxmlformats.org/presentationml/2006/main">
  <p:tag name="NUMBER" val="yep"/>
</p:tagLst>
</file>

<file path=ppt/tags/tag78.xml><?xml version="1.0" encoding="utf-8"?>
<p:tagLst xmlns:a="http://schemas.openxmlformats.org/drawingml/2006/main" xmlns:r="http://schemas.openxmlformats.org/officeDocument/2006/relationships" xmlns:p="http://schemas.openxmlformats.org/presentationml/2006/main">
  <p:tag name="NUMBER" val="yep"/>
</p:tagLst>
</file>

<file path=ppt/tags/tag79.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80.xml><?xml version="1.0" encoding="utf-8"?>
<p:tagLst xmlns:a="http://schemas.openxmlformats.org/drawingml/2006/main" xmlns:r="http://schemas.openxmlformats.org/officeDocument/2006/relationships" xmlns:p="http://schemas.openxmlformats.org/presentationml/2006/main">
  <p:tag name="NUMBER" val="yep"/>
</p:tagLst>
</file>

<file path=ppt/tags/tag81.xml><?xml version="1.0" encoding="utf-8"?>
<p:tagLst xmlns:a="http://schemas.openxmlformats.org/drawingml/2006/main" xmlns:r="http://schemas.openxmlformats.org/officeDocument/2006/relationships" xmlns:p="http://schemas.openxmlformats.org/presentationml/2006/main">
  <p:tag name="NUMBER" val="yep"/>
</p:tagLst>
</file>

<file path=ppt/tags/tag82.xml><?xml version="1.0" encoding="utf-8"?>
<p:tagLst xmlns:a="http://schemas.openxmlformats.org/drawingml/2006/main" xmlns:r="http://schemas.openxmlformats.org/officeDocument/2006/relationships" xmlns:p="http://schemas.openxmlformats.org/presentationml/2006/main">
  <p:tag name="NUMBER" val="yep"/>
</p:tagLst>
</file>

<file path=ppt/tags/tag83.xml><?xml version="1.0" encoding="utf-8"?>
<p:tagLst xmlns:a="http://schemas.openxmlformats.org/drawingml/2006/main" xmlns:r="http://schemas.openxmlformats.org/officeDocument/2006/relationships" xmlns:p="http://schemas.openxmlformats.org/presentationml/2006/main">
  <p:tag name="NUMBER" val="yep"/>
</p:tagLst>
</file>

<file path=ppt/tags/tag84.xml><?xml version="1.0" encoding="utf-8"?>
<p:tagLst xmlns:a="http://schemas.openxmlformats.org/drawingml/2006/main" xmlns:r="http://schemas.openxmlformats.org/officeDocument/2006/relationships" xmlns:p="http://schemas.openxmlformats.org/presentationml/2006/main">
  <p:tag name="NUMBER" val="yep"/>
</p:tagLst>
</file>

<file path=ppt/tags/tag85.xml><?xml version="1.0" encoding="utf-8"?>
<p:tagLst xmlns:a="http://schemas.openxmlformats.org/drawingml/2006/main" xmlns:r="http://schemas.openxmlformats.org/officeDocument/2006/relationships" xmlns:p="http://schemas.openxmlformats.org/presentationml/2006/main">
  <p:tag name="NUMBER" val="yep"/>
</p:tagLst>
</file>

<file path=ppt/tags/tag86.xml><?xml version="1.0" encoding="utf-8"?>
<p:tagLst xmlns:a="http://schemas.openxmlformats.org/drawingml/2006/main" xmlns:r="http://schemas.openxmlformats.org/officeDocument/2006/relationships" xmlns:p="http://schemas.openxmlformats.org/presentationml/2006/main">
  <p:tag name="NUMBER" val="yep"/>
</p:tagLst>
</file>

<file path=ppt/tags/tag87.xml><?xml version="1.0" encoding="utf-8"?>
<p:tagLst xmlns:a="http://schemas.openxmlformats.org/drawingml/2006/main" xmlns:r="http://schemas.openxmlformats.org/officeDocument/2006/relationships" xmlns:p="http://schemas.openxmlformats.org/presentationml/2006/main">
  <p:tag name="NUMBER" val="yep"/>
</p:tagLst>
</file>

<file path=ppt/tags/tag88.xml><?xml version="1.0" encoding="utf-8"?>
<p:tagLst xmlns:a="http://schemas.openxmlformats.org/drawingml/2006/main" xmlns:r="http://schemas.openxmlformats.org/officeDocument/2006/relationships" xmlns:p="http://schemas.openxmlformats.org/presentationml/2006/main">
  <p:tag name="NUMBER" val="yep"/>
</p:tagLst>
</file>

<file path=ppt/tags/tag89.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ags/tag90.xml><?xml version="1.0" encoding="utf-8"?>
<p:tagLst xmlns:a="http://schemas.openxmlformats.org/drawingml/2006/main" xmlns:r="http://schemas.openxmlformats.org/officeDocument/2006/relationships" xmlns:p="http://schemas.openxmlformats.org/presentationml/2006/main">
  <p:tag name="NUMBER" val="yep"/>
</p:tagLst>
</file>

<file path=ppt/tags/tag91.xml><?xml version="1.0" encoding="utf-8"?>
<p:tagLst xmlns:a="http://schemas.openxmlformats.org/drawingml/2006/main" xmlns:r="http://schemas.openxmlformats.org/officeDocument/2006/relationships" xmlns:p="http://schemas.openxmlformats.org/presentationml/2006/main">
  <p:tag name="NUMBER" val="yep"/>
</p:tagLst>
</file>

<file path=ppt/tags/tag92.xml><?xml version="1.0" encoding="utf-8"?>
<p:tagLst xmlns:a="http://schemas.openxmlformats.org/drawingml/2006/main" xmlns:r="http://schemas.openxmlformats.org/officeDocument/2006/relationships" xmlns:p="http://schemas.openxmlformats.org/presentationml/2006/main">
  <p:tag name="NUMBER" val="yep"/>
</p:tagLst>
</file>

<file path=ppt/tags/tag93.xml><?xml version="1.0" encoding="utf-8"?>
<p:tagLst xmlns:a="http://schemas.openxmlformats.org/drawingml/2006/main" xmlns:r="http://schemas.openxmlformats.org/officeDocument/2006/relationships" xmlns:p="http://schemas.openxmlformats.org/presentationml/2006/main">
  <p:tag name="NUMBER" val="yep"/>
</p:tagLst>
</file>

<file path=ppt/tags/tag94.xml><?xml version="1.0" encoding="utf-8"?>
<p:tagLst xmlns:a="http://schemas.openxmlformats.org/drawingml/2006/main" xmlns:r="http://schemas.openxmlformats.org/officeDocument/2006/relationships" xmlns:p="http://schemas.openxmlformats.org/presentationml/2006/main">
  <p:tag name="NUMBER" val="yep"/>
</p:tagLst>
</file>

<file path=ppt/tags/tag95.xml><?xml version="1.0" encoding="utf-8"?>
<p:tagLst xmlns:a="http://schemas.openxmlformats.org/drawingml/2006/main" xmlns:r="http://schemas.openxmlformats.org/officeDocument/2006/relationships" xmlns:p="http://schemas.openxmlformats.org/presentationml/2006/main">
  <p:tag name="NUMBER" val="yep"/>
</p:tagLst>
</file>

<file path=ppt/tags/tag96.xml><?xml version="1.0" encoding="utf-8"?>
<p:tagLst xmlns:a="http://schemas.openxmlformats.org/drawingml/2006/main" xmlns:r="http://schemas.openxmlformats.org/officeDocument/2006/relationships" xmlns:p="http://schemas.openxmlformats.org/presentationml/2006/main">
  <p:tag name="NUMBER" val="yep"/>
</p:tagLst>
</file>

<file path=ppt/tags/tag97.xml><?xml version="1.0" encoding="utf-8"?>
<p:tagLst xmlns:a="http://schemas.openxmlformats.org/drawingml/2006/main" xmlns:r="http://schemas.openxmlformats.org/officeDocument/2006/relationships" xmlns:p="http://schemas.openxmlformats.org/presentationml/2006/main">
  <p:tag name="NUMBER" val="yep"/>
</p:tagLst>
</file>

<file path=ppt/tags/tag98.xml><?xml version="1.0" encoding="utf-8"?>
<p:tagLst xmlns:a="http://schemas.openxmlformats.org/drawingml/2006/main" xmlns:r="http://schemas.openxmlformats.org/officeDocument/2006/relationships" xmlns:p="http://schemas.openxmlformats.org/presentationml/2006/main">
  <p:tag name="NUMBER" val="yep"/>
</p:tagLst>
</file>

<file path=ppt/tags/tag9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DFBC86-ADBD-4448-8991-9BF58D01314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7B83823-C641-405F-80A0-52B7CFCD9C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891C042-9441-4C5E-AFC4-930887C54B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33246</TotalTime>
  <Words>22385</Words>
  <Application>Microsoft Office PowerPoint</Application>
  <PresentationFormat>On-screen Show (4:3)</PresentationFormat>
  <Paragraphs>3229</Paragraphs>
  <Slides>111</Slides>
  <Notes>111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111</vt:i4>
      </vt:variant>
    </vt:vector>
  </HeadingPairs>
  <TitlesOfParts>
    <vt:vector size="120" baseType="lpstr">
      <vt:lpstr>Batang</vt:lpstr>
      <vt:lpstr>Arial</vt:lpstr>
      <vt:lpstr>Calibri</vt:lpstr>
      <vt:lpstr>Calibri Light</vt:lpstr>
      <vt:lpstr>Courier New</vt:lpstr>
      <vt:lpstr>Lucida Grande</vt:lpstr>
      <vt:lpstr>Times New Roman</vt:lpstr>
      <vt:lpstr>Wingdings</vt:lpstr>
      <vt:lpstr>Office Theme</vt:lpstr>
      <vt:lpstr>Module Objectives</vt:lpstr>
      <vt:lpstr>Agenda</vt:lpstr>
      <vt:lpstr>Introduction to Java</vt:lpstr>
      <vt:lpstr>Java Principles (1 of 6)</vt:lpstr>
      <vt:lpstr>Java Principles (2 of 6)</vt:lpstr>
      <vt:lpstr>Java Principles (3 of 6)</vt:lpstr>
      <vt:lpstr>Java Principles (4 of 6)</vt:lpstr>
      <vt:lpstr>Java Principles (5 of 6)</vt:lpstr>
      <vt:lpstr>Java Principles (6 of 6)</vt:lpstr>
      <vt:lpstr>Java Classes and Objects: Object Overview</vt:lpstr>
      <vt:lpstr>Java Classes and Objects: Class Overview</vt:lpstr>
      <vt:lpstr>Java Classes and Objects: Class Structure</vt:lpstr>
      <vt:lpstr>Create  a Class: See It</vt:lpstr>
      <vt:lpstr>Create a Class: Try It</vt:lpstr>
      <vt:lpstr>Create a Class: Solution</vt:lpstr>
      <vt:lpstr>Procedural Language Features Java Keywords: Overview</vt:lpstr>
      <vt:lpstr>Procedural Language Features Java Keywords: Categories</vt:lpstr>
      <vt:lpstr>Procedural Language Features Java Keywords</vt:lpstr>
      <vt:lpstr>Procedural Language Features Data Types: Overview</vt:lpstr>
      <vt:lpstr>Procedural Language Features Data Types: Types</vt:lpstr>
      <vt:lpstr>Procedural Language Features Data Types: Keywords</vt:lpstr>
      <vt:lpstr>Procedural Language Features Data Types: Primitive Data Types</vt:lpstr>
      <vt:lpstr>Procedural Language Features Data Types: Assign Values</vt:lpstr>
      <vt:lpstr>Procedural Language Features Variables: Overview (1 of 2)</vt:lpstr>
      <vt:lpstr>Procedural Language Features  Variables: Overview (2 of 2)</vt:lpstr>
      <vt:lpstr>Procedural Language Features Variables: Declaration and Usage</vt:lpstr>
      <vt:lpstr>Procedural Language Features Variables: Declaration, Initialization, and Assignment</vt:lpstr>
      <vt:lpstr>Procedural Language Features Variables: Qualified Names</vt:lpstr>
      <vt:lpstr>Procedural Language Features Variables: Variable Scope</vt:lpstr>
      <vt:lpstr>Java Data Types and Variables: See It</vt:lpstr>
      <vt:lpstr>Java Data Types and Variables: Try It</vt:lpstr>
      <vt:lpstr>Java Data Types and Variables: Solution</vt:lpstr>
      <vt:lpstr>Procedural Language Features Variables: Type Conversion (1 of 2)</vt:lpstr>
      <vt:lpstr>Procedural Language Features Variables: Type Conversion (2 of 2)</vt:lpstr>
      <vt:lpstr>Procedural Language Features Type Conversion: Implicit Casting</vt:lpstr>
      <vt:lpstr>Procedural Language Features Type Conversion: Implicit Casting Flows</vt:lpstr>
      <vt:lpstr>Procedural Language Features Type Conversion: Implicit Casting Examples</vt:lpstr>
      <vt:lpstr>Procedural Language Features Type Conversion: Explicit Casting</vt:lpstr>
      <vt:lpstr>Procedural Language Features Type Conversion: Explicit Casting Flows (1 of 2)</vt:lpstr>
      <vt:lpstr>Procedural Language Features Type Conversion: Explicit Casting Flows (2 of 2)</vt:lpstr>
      <vt:lpstr>Java Type Conversion / Casting: See It</vt:lpstr>
      <vt:lpstr>Procedural Language Features Operators: Overview</vt:lpstr>
      <vt:lpstr>Procedural Language Features Operators: Categories</vt:lpstr>
      <vt:lpstr>Procedural Language Features Operators: Arithmetic</vt:lpstr>
      <vt:lpstr>Procedural Language Features Operators: Modulo Arithmetic</vt:lpstr>
      <vt:lpstr>Procedural Language Features Operators: Unary Arithmetic</vt:lpstr>
      <vt:lpstr>Java Arithmetic Operators: See It</vt:lpstr>
      <vt:lpstr>Java Arithmetic Operators : Try It</vt:lpstr>
      <vt:lpstr>Java Arithmetic Operators: Solution</vt:lpstr>
      <vt:lpstr>Procedural Language Features Operators: Assignment</vt:lpstr>
      <vt:lpstr>Procedural Language Features Operators: Relational</vt:lpstr>
      <vt:lpstr>Procedural Language Features Operators: Logical - Overview</vt:lpstr>
      <vt:lpstr>Procedural Language Features Operators: Logical - And</vt:lpstr>
      <vt:lpstr>Procedural Language Features Operators: Logical - Conditional Or</vt:lpstr>
      <vt:lpstr>Procedural Language Features Operators: Logical - Exclusive Or</vt:lpstr>
      <vt:lpstr>Procedural Language Features Operators: Logical - Not</vt:lpstr>
      <vt:lpstr>Procedural Language Features Operators: Logic Truth Table Energizer</vt:lpstr>
      <vt:lpstr>Procedural Language Features Operators: Expression</vt:lpstr>
      <vt:lpstr>Procedural Language Features Operators: Statements</vt:lpstr>
      <vt:lpstr>Procedural Language Features Flow Control: Overview (1 of 2)</vt:lpstr>
      <vt:lpstr>Procedural Language Features Flow Control: Overview (2 of 2)</vt:lpstr>
      <vt:lpstr>Procedural Language Features Flow Control: Keywords</vt:lpstr>
      <vt:lpstr>Procedural Language Features Flow Control: Sequential</vt:lpstr>
      <vt:lpstr>Procedural Language Features Flow Control: Selection</vt:lpstr>
      <vt:lpstr>Procedural Language Features Flow Control: If-Else</vt:lpstr>
      <vt:lpstr>Java If - Else: See It</vt:lpstr>
      <vt:lpstr>Java If - Else: Try It</vt:lpstr>
      <vt:lpstr>Java If - Else: Solution</vt:lpstr>
      <vt:lpstr>Java Relational Operators: See It</vt:lpstr>
      <vt:lpstr>Java Relational Operators : Try It</vt:lpstr>
      <vt:lpstr>Java Relational Operators : Solution</vt:lpstr>
      <vt:lpstr>Procedural Language Features Flow Control: Switch-Case</vt:lpstr>
      <vt:lpstr>Java Switch - Case: See It</vt:lpstr>
      <vt:lpstr>Java Switch - Case: Try It</vt:lpstr>
      <vt:lpstr>Java Switch - Case: Solution</vt:lpstr>
      <vt:lpstr>Procedural Language Features Flow Control: Iterations</vt:lpstr>
      <vt:lpstr>Procedural Language Features Flow Control: For Loop</vt:lpstr>
      <vt:lpstr>Procedural Language Features Flow Control: While Loop</vt:lpstr>
      <vt:lpstr>Procedural Language Features Flow Control: Do-While Loop</vt:lpstr>
      <vt:lpstr>Java Loops: See It</vt:lpstr>
      <vt:lpstr>Java Loops: Try It</vt:lpstr>
      <vt:lpstr>Java Loops: Solution</vt:lpstr>
      <vt:lpstr>Procedural Language Features Arrays: Overview (1 of 2)</vt:lpstr>
      <vt:lpstr>Procedural Language Features Arrays: Overview (2 of  2)</vt:lpstr>
      <vt:lpstr>Procedural Language Features Arrays: Single Dimension Example</vt:lpstr>
      <vt:lpstr>Procedural Language Features Arrays: Multi dimensional </vt:lpstr>
      <vt:lpstr>Procedural Language Features Arrays: Two-dimensional </vt:lpstr>
      <vt:lpstr>Java Arrays: See It</vt:lpstr>
      <vt:lpstr>Java Arrays: Try It</vt:lpstr>
      <vt:lpstr>Java Arrays: Solution</vt:lpstr>
      <vt:lpstr>Procedural Language Features Methods: Overview</vt:lpstr>
      <vt:lpstr>Procedural Language Features Methods: main() Method </vt:lpstr>
      <vt:lpstr>PowerPoint Presentation</vt:lpstr>
      <vt:lpstr>Procedural Language Features Methods: Method Call (1 of 2)</vt:lpstr>
      <vt:lpstr>Procedural Language Features Methods: Method Call (2 of 2)</vt:lpstr>
      <vt:lpstr>Procedural Language Features Methods: Method Declaration</vt:lpstr>
      <vt:lpstr>Procedural Language Features Methods: Parameters</vt:lpstr>
      <vt:lpstr>Procedural Language Features Methods: Method Call Parameter Passing</vt:lpstr>
      <vt:lpstr>Procedural Language Features Methods: Parameter Passing by Value (1 of 2)</vt:lpstr>
      <vt:lpstr>Procedural Language Features Methods: Parameter Passing by Value (2 of 2)</vt:lpstr>
      <vt:lpstr>Procedural Language Features Methods: Return Values</vt:lpstr>
      <vt:lpstr>Procedural Language Features Methods: Returning Value</vt:lpstr>
      <vt:lpstr>Procedural Language Features Methods: Return Value Usage</vt:lpstr>
      <vt:lpstr>Java Methods: See It</vt:lpstr>
      <vt:lpstr>Java Methods: Try It</vt:lpstr>
      <vt:lpstr>Java Methods: Solution (1 of 2)</vt:lpstr>
      <vt:lpstr>Java Methods: Solution (2 of 2)</vt:lpstr>
      <vt:lpstr>Procedural Language Features Methods: Components</vt:lpstr>
      <vt:lpstr>Activity 1: Evening Pass Fare (Basic)</vt:lpstr>
      <vt:lpstr>Activity 2: Pass Discount Fare (Advanced)</vt:lpstr>
      <vt:lpstr>Module Summary</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Delivery Fundamentals 2.0: Java Module 6: Java Programming Language</dc:title>
  <dc:creator>erica.l.moeser</dc:creator>
  <dc:description>Final Deployment</dc:description>
  <cp:lastModifiedBy>madhuri</cp:lastModifiedBy>
  <cp:revision>1834</cp:revision>
  <cp:lastPrinted>2012-07-09T23:18:57Z</cp:lastPrinted>
  <dcterms:created xsi:type="dcterms:W3CDTF">2011-09-14T20:00:44Z</dcterms:created>
  <dcterms:modified xsi:type="dcterms:W3CDTF">2018-01-31T15:08:45Z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0x0101003104DE32136F4D4F8B91DE44C434FF89</vt:lpwstr>
  </property>
</Properties>
</file>