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70"/>
  </p:notesMasterIdLst>
  <p:handoutMasterIdLst>
    <p:handoutMasterId r:id="rId71"/>
  </p:handoutMasterIdLst>
  <p:sldIdLst>
    <p:sldId id="257" r:id="rId5"/>
    <p:sldId id="258" r:id="rId6"/>
    <p:sldId id="259" r:id="rId7"/>
    <p:sldId id="436" r:id="rId8"/>
    <p:sldId id="424" r:id="rId9"/>
    <p:sldId id="426" r:id="rId10"/>
    <p:sldId id="439" r:id="rId11"/>
    <p:sldId id="432" r:id="rId12"/>
    <p:sldId id="448" r:id="rId13"/>
    <p:sldId id="400" r:id="rId14"/>
    <p:sldId id="433" r:id="rId15"/>
    <p:sldId id="429" r:id="rId16"/>
    <p:sldId id="430" r:id="rId17"/>
    <p:sldId id="431" r:id="rId18"/>
    <p:sldId id="285" r:id="rId19"/>
    <p:sldId id="286" r:id="rId20"/>
    <p:sldId id="287" r:id="rId21"/>
    <p:sldId id="288" r:id="rId22"/>
    <p:sldId id="501" r:id="rId23"/>
    <p:sldId id="502" r:id="rId24"/>
    <p:sldId id="503" r:id="rId25"/>
    <p:sldId id="504" r:id="rId26"/>
    <p:sldId id="483" r:id="rId27"/>
    <p:sldId id="484" r:id="rId28"/>
    <p:sldId id="485" r:id="rId29"/>
    <p:sldId id="486" r:id="rId30"/>
    <p:sldId id="490" r:id="rId31"/>
    <p:sldId id="487" r:id="rId32"/>
    <p:sldId id="488" r:id="rId33"/>
    <p:sldId id="489" r:id="rId34"/>
    <p:sldId id="476" r:id="rId35"/>
    <p:sldId id="477" r:id="rId36"/>
    <p:sldId id="478" r:id="rId37"/>
    <p:sldId id="479" r:id="rId38"/>
    <p:sldId id="480" r:id="rId39"/>
    <p:sldId id="481" r:id="rId40"/>
    <p:sldId id="482" r:id="rId41"/>
    <p:sldId id="315" r:id="rId42"/>
    <p:sldId id="311" r:id="rId43"/>
    <p:sldId id="470" r:id="rId44"/>
    <p:sldId id="471" r:id="rId45"/>
    <p:sldId id="472" r:id="rId46"/>
    <p:sldId id="492" r:id="rId47"/>
    <p:sldId id="506" r:id="rId48"/>
    <p:sldId id="505" r:id="rId49"/>
    <p:sldId id="498" r:id="rId50"/>
    <p:sldId id="507" r:id="rId51"/>
    <p:sldId id="295" r:id="rId52"/>
    <p:sldId id="296" r:id="rId53"/>
    <p:sldId id="461" r:id="rId54"/>
    <p:sldId id="462" r:id="rId55"/>
    <p:sldId id="463" r:id="rId56"/>
    <p:sldId id="493" r:id="rId57"/>
    <p:sldId id="437" r:id="rId58"/>
    <p:sldId id="334" r:id="rId59"/>
    <p:sldId id="335" r:id="rId60"/>
    <p:sldId id="499" r:id="rId61"/>
    <p:sldId id="500" r:id="rId62"/>
    <p:sldId id="338" r:id="rId63"/>
    <p:sldId id="339" r:id="rId64"/>
    <p:sldId id="340" r:id="rId65"/>
    <p:sldId id="342" r:id="rId66"/>
    <p:sldId id="350" r:id="rId67"/>
    <p:sldId id="358" r:id="rId68"/>
    <p:sldId id="359" r:id="rId69"/>
  </p:sldIdLst>
  <p:sldSz cx="9144000" cy="6858000" type="screen4x3"/>
  <p:notesSz cx="7010400" cy="9296400"/>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44"/>
    <a:srgbClr val="0070C0"/>
    <a:srgbClr val="557799"/>
    <a:srgbClr val="FF9900"/>
    <a:srgbClr val="AA1133"/>
    <a:srgbClr val="DE4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99" autoAdjust="0"/>
    <p:restoredTop sz="79424" autoAdjust="0"/>
  </p:normalViewPr>
  <p:slideViewPr>
    <p:cSldViewPr snapToGrid="0">
      <p:cViewPr>
        <p:scale>
          <a:sx n="68" d="100"/>
          <a:sy n="68" d="100"/>
        </p:scale>
        <p:origin x="-624" y="-72"/>
      </p:cViewPr>
      <p:guideLst>
        <p:guide orient="horz" pos="622"/>
        <p:guide orient="horz" pos="825"/>
        <p:guide pos="2880"/>
        <p:guide pos="1584"/>
        <p:guide pos="288"/>
        <p:guide pos="5472"/>
      </p:guideLst>
    </p:cSldViewPr>
  </p:slideViewPr>
  <p:notesTextViewPr>
    <p:cViewPr>
      <p:scale>
        <a:sx n="100" d="100"/>
        <a:sy n="100" d="100"/>
      </p:scale>
      <p:origin x="0" y="0"/>
    </p:cViewPr>
  </p:notesTextViewPr>
  <p:sorterViewPr>
    <p:cViewPr>
      <p:scale>
        <a:sx n="100" d="100"/>
        <a:sy n="100" d="100"/>
      </p:scale>
      <p:origin x="0" y="8754"/>
    </p:cViewPr>
  </p:sorterViewPr>
  <p:notesViewPr>
    <p:cSldViewPr snapToGrid="0">
      <p:cViewPr>
        <p:scale>
          <a:sx n="100" d="100"/>
          <a:sy n="100" d="100"/>
        </p:scale>
        <p:origin x="-924" y="172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580513-51E6-41A0-ADF2-66AE6C03F95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0BC108-0A2E-4344-B16F-45F2FD4DA58B}">
      <dgm:prSet phldrT="[Text]" custT="1"/>
      <dgm:spPr/>
      <dgm:t>
        <a:bodyPr/>
        <a:lstStyle/>
        <a:p>
          <a:r>
            <a:rPr lang="en-US" sz="1800" dirty="0" smtClean="0">
              <a:latin typeface="Arial" pitchFamily="34" charset="0"/>
              <a:cs typeface="Arial" pitchFamily="34" charset="0"/>
            </a:rPr>
            <a:t>Are used with member variables or with methods of a class</a:t>
          </a:r>
          <a:endParaRPr lang="en-US" sz="1800" dirty="0">
            <a:latin typeface="Arial" pitchFamily="34" charset="0"/>
            <a:cs typeface="Arial" pitchFamily="34" charset="0"/>
          </a:endParaRPr>
        </a:p>
      </dgm:t>
    </dgm:pt>
    <dgm:pt modelId="{3ADA4CC7-0025-488C-A3CD-C2CE0EEBA7C3}" type="parTrans" cxnId="{B2E10BF6-33BD-4C28-B602-DCBD50E8018A}">
      <dgm:prSet/>
      <dgm:spPr/>
      <dgm:t>
        <a:bodyPr/>
        <a:lstStyle/>
        <a:p>
          <a:endParaRPr lang="en-US" sz="1800">
            <a:latin typeface="Arial" pitchFamily="34" charset="0"/>
            <a:cs typeface="Arial" pitchFamily="34" charset="0"/>
          </a:endParaRPr>
        </a:p>
      </dgm:t>
    </dgm:pt>
    <dgm:pt modelId="{6A17DD57-0711-4797-8C81-BD8215323001}" type="sibTrans" cxnId="{B2E10BF6-33BD-4C28-B602-DCBD50E8018A}">
      <dgm:prSet/>
      <dgm:spPr/>
      <dgm:t>
        <a:bodyPr/>
        <a:lstStyle/>
        <a:p>
          <a:endParaRPr lang="en-US" sz="1800">
            <a:latin typeface="Arial" pitchFamily="34" charset="0"/>
            <a:cs typeface="Arial" pitchFamily="34" charset="0"/>
          </a:endParaRPr>
        </a:p>
      </dgm:t>
    </dgm:pt>
    <dgm:pt modelId="{7D12AC8E-375B-4154-A756-90E0FB2DBD3A}">
      <dgm:prSet phldrT="[Text]" custT="1"/>
      <dgm:spPr/>
      <dgm:t>
        <a:bodyPr/>
        <a:lstStyle/>
        <a:p>
          <a:r>
            <a:rPr lang="en-US" sz="1800" dirty="0" smtClean="0">
              <a:latin typeface="Arial" pitchFamily="34" charset="0"/>
              <a:cs typeface="Arial" pitchFamily="34" charset="0"/>
            </a:rPr>
            <a:t>Allow you to create variables that are common to all objects </a:t>
          </a:r>
          <a:endParaRPr lang="en-US" sz="1800" dirty="0">
            <a:latin typeface="Arial" pitchFamily="34" charset="0"/>
            <a:cs typeface="Arial" pitchFamily="34" charset="0"/>
          </a:endParaRPr>
        </a:p>
      </dgm:t>
    </dgm:pt>
    <dgm:pt modelId="{2DDE727D-260D-4024-9FB8-B34345DD8E4F}" type="parTrans" cxnId="{C0337267-6FE9-419F-9D52-93492E51FA78}">
      <dgm:prSet/>
      <dgm:spPr/>
      <dgm:t>
        <a:bodyPr/>
        <a:lstStyle/>
        <a:p>
          <a:endParaRPr lang="en-US" sz="1800">
            <a:latin typeface="Arial" pitchFamily="34" charset="0"/>
            <a:cs typeface="Arial" pitchFamily="34" charset="0"/>
          </a:endParaRPr>
        </a:p>
      </dgm:t>
    </dgm:pt>
    <dgm:pt modelId="{41FD3A0B-5A05-4A5A-A9F8-54DE1E986AA7}" type="sibTrans" cxnId="{C0337267-6FE9-419F-9D52-93492E51FA78}">
      <dgm:prSet/>
      <dgm:spPr/>
      <dgm:t>
        <a:bodyPr/>
        <a:lstStyle/>
        <a:p>
          <a:endParaRPr lang="en-US" sz="1800">
            <a:latin typeface="Arial" pitchFamily="34" charset="0"/>
            <a:cs typeface="Arial" pitchFamily="34" charset="0"/>
          </a:endParaRPr>
        </a:p>
      </dgm:t>
    </dgm:pt>
    <dgm:pt modelId="{7F452C44-5109-4D6F-A13F-4C402921A996}">
      <dgm:prSet phldrT="[Text]" custT="1"/>
      <dgm:spPr/>
      <dgm:t>
        <a:bodyPr/>
        <a:lstStyle/>
        <a:p>
          <a:r>
            <a:rPr lang="en-US" sz="1800" dirty="0" smtClean="0">
              <a:latin typeface="Arial" pitchFamily="34" charset="0"/>
              <a:cs typeface="Arial" pitchFamily="34" charset="0"/>
            </a:rPr>
            <a:t>Are associated with classes more than with objects	</a:t>
          </a:r>
          <a:endParaRPr lang="en-US" sz="1800" dirty="0">
            <a:latin typeface="Arial" pitchFamily="34" charset="0"/>
            <a:cs typeface="Arial" pitchFamily="34" charset="0"/>
          </a:endParaRPr>
        </a:p>
      </dgm:t>
    </dgm:pt>
    <dgm:pt modelId="{3A62503D-6832-4C8B-BE55-B3033BF7571C}" type="parTrans" cxnId="{0C936AFC-E809-4BFD-8F06-F257E52638A1}">
      <dgm:prSet/>
      <dgm:spPr/>
      <dgm:t>
        <a:bodyPr/>
        <a:lstStyle/>
        <a:p>
          <a:endParaRPr lang="en-US"/>
        </a:p>
      </dgm:t>
    </dgm:pt>
    <dgm:pt modelId="{762DA135-9017-4165-9FD5-08CC26D4E12F}" type="sibTrans" cxnId="{0C936AFC-E809-4BFD-8F06-F257E52638A1}">
      <dgm:prSet/>
      <dgm:spPr/>
      <dgm:t>
        <a:bodyPr/>
        <a:lstStyle/>
        <a:p>
          <a:endParaRPr lang="en-US"/>
        </a:p>
      </dgm:t>
    </dgm:pt>
    <dgm:pt modelId="{A7948F5E-CB11-4E42-8891-74DA2DB3FFCD}" type="pres">
      <dgm:prSet presAssocID="{F3580513-51E6-41A0-ADF2-66AE6C03F953}" presName="linear" presStyleCnt="0">
        <dgm:presLayoutVars>
          <dgm:dir/>
          <dgm:animLvl val="lvl"/>
          <dgm:resizeHandles val="exact"/>
        </dgm:presLayoutVars>
      </dgm:prSet>
      <dgm:spPr/>
      <dgm:t>
        <a:bodyPr/>
        <a:lstStyle/>
        <a:p>
          <a:endParaRPr lang="en-US"/>
        </a:p>
      </dgm:t>
    </dgm:pt>
    <dgm:pt modelId="{D9A8CCB7-CAFF-48C5-9E81-692CC2456AFB}" type="pres">
      <dgm:prSet presAssocID="{7F452C44-5109-4D6F-A13F-4C402921A996}" presName="parentLin" presStyleCnt="0"/>
      <dgm:spPr/>
    </dgm:pt>
    <dgm:pt modelId="{C11053B8-FC84-4E11-88AB-6CF8B995D446}" type="pres">
      <dgm:prSet presAssocID="{7F452C44-5109-4D6F-A13F-4C402921A996}" presName="parentLeftMargin" presStyleLbl="node1" presStyleIdx="0" presStyleCnt="3"/>
      <dgm:spPr/>
      <dgm:t>
        <a:bodyPr/>
        <a:lstStyle/>
        <a:p>
          <a:endParaRPr lang="en-US"/>
        </a:p>
      </dgm:t>
    </dgm:pt>
    <dgm:pt modelId="{724C25DF-506E-4289-957E-D85EB2B82F81}" type="pres">
      <dgm:prSet presAssocID="{7F452C44-5109-4D6F-A13F-4C402921A996}" presName="parentText" presStyleLbl="node1" presStyleIdx="0" presStyleCnt="3" custScaleX="126830" custScaleY="131349">
        <dgm:presLayoutVars>
          <dgm:chMax val="0"/>
          <dgm:bulletEnabled val="1"/>
        </dgm:presLayoutVars>
      </dgm:prSet>
      <dgm:spPr/>
      <dgm:t>
        <a:bodyPr/>
        <a:lstStyle/>
        <a:p>
          <a:endParaRPr lang="en-US"/>
        </a:p>
      </dgm:t>
    </dgm:pt>
    <dgm:pt modelId="{73E7F839-7617-44B4-96E2-1FC5E7807653}" type="pres">
      <dgm:prSet presAssocID="{7F452C44-5109-4D6F-A13F-4C402921A996}" presName="negativeSpace" presStyleCnt="0"/>
      <dgm:spPr/>
    </dgm:pt>
    <dgm:pt modelId="{DA303479-A953-4701-9245-78D44DB72707}" type="pres">
      <dgm:prSet presAssocID="{7F452C44-5109-4D6F-A13F-4C402921A996}" presName="childText" presStyleLbl="conFgAcc1" presStyleIdx="0" presStyleCnt="3">
        <dgm:presLayoutVars>
          <dgm:bulletEnabled val="1"/>
        </dgm:presLayoutVars>
      </dgm:prSet>
      <dgm:spPr/>
    </dgm:pt>
    <dgm:pt modelId="{DF63537A-EBDF-4EC3-8D56-4DFF3F07020E}" type="pres">
      <dgm:prSet presAssocID="{762DA135-9017-4165-9FD5-08CC26D4E12F}" presName="spaceBetweenRectangles" presStyleCnt="0"/>
      <dgm:spPr/>
    </dgm:pt>
    <dgm:pt modelId="{99BC66EE-39B4-4CB8-82D4-26FE953EFDC8}" type="pres">
      <dgm:prSet presAssocID="{000BC108-0A2E-4344-B16F-45F2FD4DA58B}" presName="parentLin" presStyleCnt="0"/>
      <dgm:spPr/>
    </dgm:pt>
    <dgm:pt modelId="{BFDE001F-EBF3-4336-BD85-A2FDDB8A1702}" type="pres">
      <dgm:prSet presAssocID="{000BC108-0A2E-4344-B16F-45F2FD4DA58B}" presName="parentLeftMargin" presStyleLbl="node1" presStyleIdx="0" presStyleCnt="3"/>
      <dgm:spPr/>
      <dgm:t>
        <a:bodyPr/>
        <a:lstStyle/>
        <a:p>
          <a:endParaRPr lang="en-US"/>
        </a:p>
      </dgm:t>
    </dgm:pt>
    <dgm:pt modelId="{7E4D1D1E-9DD5-4B9E-B4B7-EC71905AA240}" type="pres">
      <dgm:prSet presAssocID="{000BC108-0A2E-4344-B16F-45F2FD4DA58B}" presName="parentText" presStyleLbl="node1" presStyleIdx="1" presStyleCnt="3" custScaleX="126830" custScaleY="131349">
        <dgm:presLayoutVars>
          <dgm:chMax val="0"/>
          <dgm:bulletEnabled val="1"/>
        </dgm:presLayoutVars>
      </dgm:prSet>
      <dgm:spPr/>
      <dgm:t>
        <a:bodyPr/>
        <a:lstStyle/>
        <a:p>
          <a:endParaRPr lang="en-US"/>
        </a:p>
      </dgm:t>
    </dgm:pt>
    <dgm:pt modelId="{AD1918E3-1171-4A45-AD7D-C0997E50F5F0}" type="pres">
      <dgm:prSet presAssocID="{000BC108-0A2E-4344-B16F-45F2FD4DA58B}" presName="negativeSpace" presStyleCnt="0"/>
      <dgm:spPr/>
    </dgm:pt>
    <dgm:pt modelId="{66782861-0A0F-4817-9E5C-832838FB04F0}" type="pres">
      <dgm:prSet presAssocID="{000BC108-0A2E-4344-B16F-45F2FD4DA58B}" presName="childText" presStyleLbl="conFgAcc1" presStyleIdx="1" presStyleCnt="3">
        <dgm:presLayoutVars>
          <dgm:bulletEnabled val="1"/>
        </dgm:presLayoutVars>
      </dgm:prSet>
      <dgm:spPr/>
    </dgm:pt>
    <dgm:pt modelId="{4EAD4C24-F777-4057-BE4E-0DE2C9AA68D3}" type="pres">
      <dgm:prSet presAssocID="{6A17DD57-0711-4797-8C81-BD8215323001}" presName="spaceBetweenRectangles" presStyleCnt="0"/>
      <dgm:spPr/>
    </dgm:pt>
    <dgm:pt modelId="{58B3928D-F4C2-460B-897A-120A4D21C1CC}" type="pres">
      <dgm:prSet presAssocID="{7D12AC8E-375B-4154-A756-90E0FB2DBD3A}" presName="parentLin" presStyleCnt="0"/>
      <dgm:spPr/>
    </dgm:pt>
    <dgm:pt modelId="{24929722-B705-4E31-A261-13F294F5963F}" type="pres">
      <dgm:prSet presAssocID="{7D12AC8E-375B-4154-A756-90E0FB2DBD3A}" presName="parentLeftMargin" presStyleLbl="node1" presStyleIdx="1" presStyleCnt="3"/>
      <dgm:spPr/>
      <dgm:t>
        <a:bodyPr/>
        <a:lstStyle/>
        <a:p>
          <a:endParaRPr lang="en-US"/>
        </a:p>
      </dgm:t>
    </dgm:pt>
    <dgm:pt modelId="{1E65BCE0-8419-40BF-9B4B-0DA593802BE9}" type="pres">
      <dgm:prSet presAssocID="{7D12AC8E-375B-4154-A756-90E0FB2DBD3A}" presName="parentText" presStyleLbl="node1" presStyleIdx="2" presStyleCnt="3" custScaleX="126830" custScaleY="131349">
        <dgm:presLayoutVars>
          <dgm:chMax val="0"/>
          <dgm:bulletEnabled val="1"/>
        </dgm:presLayoutVars>
      </dgm:prSet>
      <dgm:spPr/>
      <dgm:t>
        <a:bodyPr/>
        <a:lstStyle/>
        <a:p>
          <a:endParaRPr lang="en-US"/>
        </a:p>
      </dgm:t>
    </dgm:pt>
    <dgm:pt modelId="{F98A253B-ACFC-478B-9412-F838BF8DF0E5}" type="pres">
      <dgm:prSet presAssocID="{7D12AC8E-375B-4154-A756-90E0FB2DBD3A}" presName="negativeSpace" presStyleCnt="0"/>
      <dgm:spPr/>
    </dgm:pt>
    <dgm:pt modelId="{CABA816F-8D1D-47BB-A09C-E92682062FCB}" type="pres">
      <dgm:prSet presAssocID="{7D12AC8E-375B-4154-A756-90E0FB2DBD3A}" presName="childText" presStyleLbl="conFgAcc1" presStyleIdx="2" presStyleCnt="3">
        <dgm:presLayoutVars>
          <dgm:bulletEnabled val="1"/>
        </dgm:presLayoutVars>
      </dgm:prSet>
      <dgm:spPr/>
    </dgm:pt>
  </dgm:ptLst>
  <dgm:cxnLst>
    <dgm:cxn modelId="{E18B9A95-EA80-41DD-BDAD-3701B5290362}" type="presOf" srcId="{F3580513-51E6-41A0-ADF2-66AE6C03F953}" destId="{A7948F5E-CB11-4E42-8891-74DA2DB3FFCD}" srcOrd="0" destOrd="0" presId="urn:microsoft.com/office/officeart/2005/8/layout/list1"/>
    <dgm:cxn modelId="{B2E10BF6-33BD-4C28-B602-DCBD50E8018A}" srcId="{F3580513-51E6-41A0-ADF2-66AE6C03F953}" destId="{000BC108-0A2E-4344-B16F-45F2FD4DA58B}" srcOrd="1" destOrd="0" parTransId="{3ADA4CC7-0025-488C-A3CD-C2CE0EEBA7C3}" sibTransId="{6A17DD57-0711-4797-8C81-BD8215323001}"/>
    <dgm:cxn modelId="{0C936AFC-E809-4BFD-8F06-F257E52638A1}" srcId="{F3580513-51E6-41A0-ADF2-66AE6C03F953}" destId="{7F452C44-5109-4D6F-A13F-4C402921A996}" srcOrd="0" destOrd="0" parTransId="{3A62503D-6832-4C8B-BE55-B3033BF7571C}" sibTransId="{762DA135-9017-4165-9FD5-08CC26D4E12F}"/>
    <dgm:cxn modelId="{49825A6E-6349-4116-A888-8EC33DE1E3C1}" type="presOf" srcId="{000BC108-0A2E-4344-B16F-45F2FD4DA58B}" destId="{7E4D1D1E-9DD5-4B9E-B4B7-EC71905AA240}" srcOrd="1" destOrd="0" presId="urn:microsoft.com/office/officeart/2005/8/layout/list1"/>
    <dgm:cxn modelId="{3827EF2D-27C5-46E9-850F-96F48865C461}" type="presOf" srcId="{7D12AC8E-375B-4154-A756-90E0FB2DBD3A}" destId="{1E65BCE0-8419-40BF-9B4B-0DA593802BE9}" srcOrd="1" destOrd="0" presId="urn:microsoft.com/office/officeart/2005/8/layout/list1"/>
    <dgm:cxn modelId="{73DA8246-1CE1-42E7-B085-DDF3A372895D}" type="presOf" srcId="{7D12AC8E-375B-4154-A756-90E0FB2DBD3A}" destId="{24929722-B705-4E31-A261-13F294F5963F}" srcOrd="0" destOrd="0" presId="urn:microsoft.com/office/officeart/2005/8/layout/list1"/>
    <dgm:cxn modelId="{C0337267-6FE9-419F-9D52-93492E51FA78}" srcId="{F3580513-51E6-41A0-ADF2-66AE6C03F953}" destId="{7D12AC8E-375B-4154-A756-90E0FB2DBD3A}" srcOrd="2" destOrd="0" parTransId="{2DDE727D-260D-4024-9FB8-B34345DD8E4F}" sibTransId="{41FD3A0B-5A05-4A5A-A9F8-54DE1E986AA7}"/>
    <dgm:cxn modelId="{462CA5AC-0161-444A-9290-C45B5515ECE8}" type="presOf" srcId="{7F452C44-5109-4D6F-A13F-4C402921A996}" destId="{724C25DF-506E-4289-957E-D85EB2B82F81}" srcOrd="1" destOrd="0" presId="urn:microsoft.com/office/officeart/2005/8/layout/list1"/>
    <dgm:cxn modelId="{D1D729CD-2189-4244-BE7E-31F264CE1BA6}" type="presOf" srcId="{000BC108-0A2E-4344-B16F-45F2FD4DA58B}" destId="{BFDE001F-EBF3-4336-BD85-A2FDDB8A1702}" srcOrd="0" destOrd="0" presId="urn:microsoft.com/office/officeart/2005/8/layout/list1"/>
    <dgm:cxn modelId="{1DD66B9A-432F-4E39-BE11-5D2E0E427B38}" type="presOf" srcId="{7F452C44-5109-4D6F-A13F-4C402921A996}" destId="{C11053B8-FC84-4E11-88AB-6CF8B995D446}" srcOrd="0" destOrd="0" presId="urn:microsoft.com/office/officeart/2005/8/layout/list1"/>
    <dgm:cxn modelId="{927F3401-3D90-4592-8C89-F163D13990D8}" type="presParOf" srcId="{A7948F5E-CB11-4E42-8891-74DA2DB3FFCD}" destId="{D9A8CCB7-CAFF-48C5-9E81-692CC2456AFB}" srcOrd="0" destOrd="0" presId="urn:microsoft.com/office/officeart/2005/8/layout/list1"/>
    <dgm:cxn modelId="{E0AA4979-7559-45FF-A075-FD950ABACBA0}" type="presParOf" srcId="{D9A8CCB7-CAFF-48C5-9E81-692CC2456AFB}" destId="{C11053B8-FC84-4E11-88AB-6CF8B995D446}" srcOrd="0" destOrd="0" presId="urn:microsoft.com/office/officeart/2005/8/layout/list1"/>
    <dgm:cxn modelId="{25436FAA-5880-4155-81BF-A0607F120694}" type="presParOf" srcId="{D9A8CCB7-CAFF-48C5-9E81-692CC2456AFB}" destId="{724C25DF-506E-4289-957E-D85EB2B82F81}" srcOrd="1" destOrd="0" presId="urn:microsoft.com/office/officeart/2005/8/layout/list1"/>
    <dgm:cxn modelId="{B045AD78-4954-454A-BFA9-8AFF7A35E1E4}" type="presParOf" srcId="{A7948F5E-CB11-4E42-8891-74DA2DB3FFCD}" destId="{73E7F839-7617-44B4-96E2-1FC5E7807653}" srcOrd="1" destOrd="0" presId="urn:microsoft.com/office/officeart/2005/8/layout/list1"/>
    <dgm:cxn modelId="{2D58C394-9D39-4424-B94E-AF57BEAB8BB9}" type="presParOf" srcId="{A7948F5E-CB11-4E42-8891-74DA2DB3FFCD}" destId="{DA303479-A953-4701-9245-78D44DB72707}" srcOrd="2" destOrd="0" presId="urn:microsoft.com/office/officeart/2005/8/layout/list1"/>
    <dgm:cxn modelId="{A864DAB8-638F-4A3B-94F1-F1501D8CE393}" type="presParOf" srcId="{A7948F5E-CB11-4E42-8891-74DA2DB3FFCD}" destId="{DF63537A-EBDF-4EC3-8D56-4DFF3F07020E}" srcOrd="3" destOrd="0" presId="urn:microsoft.com/office/officeart/2005/8/layout/list1"/>
    <dgm:cxn modelId="{810E2DCA-6897-4555-8C67-5F43C0328370}" type="presParOf" srcId="{A7948F5E-CB11-4E42-8891-74DA2DB3FFCD}" destId="{99BC66EE-39B4-4CB8-82D4-26FE953EFDC8}" srcOrd="4" destOrd="0" presId="urn:microsoft.com/office/officeart/2005/8/layout/list1"/>
    <dgm:cxn modelId="{16E4BFF7-DA63-4000-A29F-5D0AF012EBC0}" type="presParOf" srcId="{99BC66EE-39B4-4CB8-82D4-26FE953EFDC8}" destId="{BFDE001F-EBF3-4336-BD85-A2FDDB8A1702}" srcOrd="0" destOrd="0" presId="urn:microsoft.com/office/officeart/2005/8/layout/list1"/>
    <dgm:cxn modelId="{C0F215B1-3751-4F60-BAA5-9C2C564466E1}" type="presParOf" srcId="{99BC66EE-39B4-4CB8-82D4-26FE953EFDC8}" destId="{7E4D1D1E-9DD5-4B9E-B4B7-EC71905AA240}" srcOrd="1" destOrd="0" presId="urn:microsoft.com/office/officeart/2005/8/layout/list1"/>
    <dgm:cxn modelId="{41F0363B-CA31-4434-9847-1BEAB250923A}" type="presParOf" srcId="{A7948F5E-CB11-4E42-8891-74DA2DB3FFCD}" destId="{AD1918E3-1171-4A45-AD7D-C0997E50F5F0}" srcOrd="5" destOrd="0" presId="urn:microsoft.com/office/officeart/2005/8/layout/list1"/>
    <dgm:cxn modelId="{A1E93028-1182-491D-A641-A763E0C52604}" type="presParOf" srcId="{A7948F5E-CB11-4E42-8891-74DA2DB3FFCD}" destId="{66782861-0A0F-4817-9E5C-832838FB04F0}" srcOrd="6" destOrd="0" presId="urn:microsoft.com/office/officeart/2005/8/layout/list1"/>
    <dgm:cxn modelId="{90505C81-F9D2-46BE-B30F-220978EC0AA3}" type="presParOf" srcId="{A7948F5E-CB11-4E42-8891-74DA2DB3FFCD}" destId="{4EAD4C24-F777-4057-BE4E-0DE2C9AA68D3}" srcOrd="7" destOrd="0" presId="urn:microsoft.com/office/officeart/2005/8/layout/list1"/>
    <dgm:cxn modelId="{9D0448F0-77C2-4642-847D-C79E80D7B049}" type="presParOf" srcId="{A7948F5E-CB11-4E42-8891-74DA2DB3FFCD}" destId="{58B3928D-F4C2-460B-897A-120A4D21C1CC}" srcOrd="8" destOrd="0" presId="urn:microsoft.com/office/officeart/2005/8/layout/list1"/>
    <dgm:cxn modelId="{5BAB54B7-8AE8-44B3-A1A7-018CDCF40C74}" type="presParOf" srcId="{58B3928D-F4C2-460B-897A-120A4D21C1CC}" destId="{24929722-B705-4E31-A261-13F294F5963F}" srcOrd="0" destOrd="0" presId="urn:microsoft.com/office/officeart/2005/8/layout/list1"/>
    <dgm:cxn modelId="{DB42F7B8-3969-4B4C-AC84-F5285CE41955}" type="presParOf" srcId="{58B3928D-F4C2-460B-897A-120A4D21C1CC}" destId="{1E65BCE0-8419-40BF-9B4B-0DA593802BE9}" srcOrd="1" destOrd="0" presId="urn:microsoft.com/office/officeart/2005/8/layout/list1"/>
    <dgm:cxn modelId="{87575DAC-77F3-468F-B072-4C9EFF376F17}" type="presParOf" srcId="{A7948F5E-CB11-4E42-8891-74DA2DB3FFCD}" destId="{F98A253B-ACFC-478B-9412-F838BF8DF0E5}" srcOrd="9" destOrd="0" presId="urn:microsoft.com/office/officeart/2005/8/layout/list1"/>
    <dgm:cxn modelId="{27EBB6E3-F495-4BE4-8CD3-8340A5638F8B}" type="presParOf" srcId="{A7948F5E-CB11-4E42-8891-74DA2DB3FFCD}" destId="{CABA816F-8D1D-47BB-A09C-E92682062FCB}"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03479-A953-4701-9245-78D44DB72707}">
      <dsp:nvSpPr>
        <dsp:cNvPr id="0" name=""/>
        <dsp:cNvSpPr/>
      </dsp:nvSpPr>
      <dsp:spPr>
        <a:xfrm>
          <a:off x="0" y="553617"/>
          <a:ext cx="7400544"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4C25DF-506E-4289-957E-D85EB2B82F81}">
      <dsp:nvSpPr>
        <dsp:cNvPr id="0" name=""/>
        <dsp:cNvSpPr/>
      </dsp:nvSpPr>
      <dsp:spPr>
        <a:xfrm>
          <a:off x="370027" y="25304"/>
          <a:ext cx="6570276" cy="8530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806" tIns="0" rIns="195806" bIns="0" numCol="1" spcCol="1270" anchor="ctr" anchorCtr="0">
          <a:noAutofit/>
        </a:bodyPr>
        <a:lstStyle/>
        <a:p>
          <a:pPr lvl="0" algn="l" defTabSz="800100">
            <a:lnSpc>
              <a:spcPct val="90000"/>
            </a:lnSpc>
            <a:spcBef>
              <a:spcPct val="0"/>
            </a:spcBef>
            <a:spcAft>
              <a:spcPct val="35000"/>
            </a:spcAft>
          </a:pPr>
          <a:r>
            <a:rPr lang="en-US" sz="1800" kern="1200" dirty="0" smtClean="0">
              <a:latin typeface="Arial" pitchFamily="34" charset="0"/>
              <a:cs typeface="Arial" pitchFamily="34" charset="0"/>
            </a:rPr>
            <a:t>Are associated with classes more than with objects	</a:t>
          </a:r>
          <a:endParaRPr lang="en-US" sz="1800" kern="1200" dirty="0">
            <a:latin typeface="Arial" pitchFamily="34" charset="0"/>
            <a:cs typeface="Arial" pitchFamily="34" charset="0"/>
          </a:endParaRPr>
        </a:p>
      </dsp:txBody>
      <dsp:txXfrm>
        <a:off x="411669" y="66946"/>
        <a:ext cx="6486992" cy="769748"/>
      </dsp:txXfrm>
    </dsp:sp>
    <dsp:sp modelId="{66782861-0A0F-4817-9E5C-832838FB04F0}">
      <dsp:nvSpPr>
        <dsp:cNvPr id="0" name=""/>
        <dsp:cNvSpPr/>
      </dsp:nvSpPr>
      <dsp:spPr>
        <a:xfrm>
          <a:off x="0" y="1755129"/>
          <a:ext cx="7400544"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4D1D1E-9DD5-4B9E-B4B7-EC71905AA240}">
      <dsp:nvSpPr>
        <dsp:cNvPr id="0" name=""/>
        <dsp:cNvSpPr/>
      </dsp:nvSpPr>
      <dsp:spPr>
        <a:xfrm>
          <a:off x="370027" y="1226817"/>
          <a:ext cx="6570276" cy="8530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806" tIns="0" rIns="195806" bIns="0" numCol="1" spcCol="1270" anchor="ctr" anchorCtr="0">
          <a:noAutofit/>
        </a:bodyPr>
        <a:lstStyle/>
        <a:p>
          <a:pPr lvl="0" algn="l" defTabSz="800100">
            <a:lnSpc>
              <a:spcPct val="90000"/>
            </a:lnSpc>
            <a:spcBef>
              <a:spcPct val="0"/>
            </a:spcBef>
            <a:spcAft>
              <a:spcPct val="35000"/>
            </a:spcAft>
          </a:pPr>
          <a:r>
            <a:rPr lang="en-US" sz="1800" kern="1200" dirty="0" smtClean="0">
              <a:latin typeface="Arial" pitchFamily="34" charset="0"/>
              <a:cs typeface="Arial" pitchFamily="34" charset="0"/>
            </a:rPr>
            <a:t>Are used with member variables or with methods of a class</a:t>
          </a:r>
          <a:endParaRPr lang="en-US" sz="1800" kern="1200" dirty="0">
            <a:latin typeface="Arial" pitchFamily="34" charset="0"/>
            <a:cs typeface="Arial" pitchFamily="34" charset="0"/>
          </a:endParaRPr>
        </a:p>
      </dsp:txBody>
      <dsp:txXfrm>
        <a:off x="411669" y="1268459"/>
        <a:ext cx="6486992" cy="769748"/>
      </dsp:txXfrm>
    </dsp:sp>
    <dsp:sp modelId="{CABA816F-8D1D-47BB-A09C-E92682062FCB}">
      <dsp:nvSpPr>
        <dsp:cNvPr id="0" name=""/>
        <dsp:cNvSpPr/>
      </dsp:nvSpPr>
      <dsp:spPr>
        <a:xfrm>
          <a:off x="0" y="2956642"/>
          <a:ext cx="7400544"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65BCE0-8419-40BF-9B4B-0DA593802BE9}">
      <dsp:nvSpPr>
        <dsp:cNvPr id="0" name=""/>
        <dsp:cNvSpPr/>
      </dsp:nvSpPr>
      <dsp:spPr>
        <a:xfrm>
          <a:off x="370027" y="2428329"/>
          <a:ext cx="6570276" cy="8530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806" tIns="0" rIns="195806" bIns="0" numCol="1" spcCol="1270" anchor="ctr" anchorCtr="0">
          <a:noAutofit/>
        </a:bodyPr>
        <a:lstStyle/>
        <a:p>
          <a:pPr lvl="0" algn="l" defTabSz="800100">
            <a:lnSpc>
              <a:spcPct val="90000"/>
            </a:lnSpc>
            <a:spcBef>
              <a:spcPct val="0"/>
            </a:spcBef>
            <a:spcAft>
              <a:spcPct val="35000"/>
            </a:spcAft>
          </a:pPr>
          <a:r>
            <a:rPr lang="en-US" sz="1800" kern="1200" dirty="0" smtClean="0">
              <a:latin typeface="Arial" pitchFamily="34" charset="0"/>
              <a:cs typeface="Arial" pitchFamily="34" charset="0"/>
            </a:rPr>
            <a:t>Allow you to create variables that are common to all objects </a:t>
          </a:r>
          <a:endParaRPr lang="en-US" sz="1800" kern="1200" dirty="0">
            <a:latin typeface="Arial" pitchFamily="34" charset="0"/>
            <a:cs typeface="Arial" pitchFamily="34" charset="0"/>
          </a:endParaRPr>
        </a:p>
      </dsp:txBody>
      <dsp:txXfrm>
        <a:off x="411669" y="2469971"/>
        <a:ext cx="6486992" cy="7697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ADF 2.0: Java: Java Programming Classes and Objects</a:t>
            </a:r>
            <a:endParaRPr lang="en-GB"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endParaRPr lang="en-GB"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12BCC41-E1DB-40D3-A729-C70DFD84C086}" type="slidenum">
              <a:rPr lang="en-GB" smtClean="0"/>
              <a:pPr/>
              <a:t>‹#›</a:t>
            </a:fld>
            <a:endParaRPr lang="en-GB" dirty="0"/>
          </a:p>
        </p:txBody>
      </p:sp>
    </p:spTree>
    <p:extLst>
      <p:ext uri="{BB962C8B-B14F-4D97-AF65-F5344CB8AC3E}">
        <p14:creationId xmlns:p14="http://schemas.microsoft.com/office/powerpoint/2010/main" val="212197325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447538" cy="464820"/>
          </a:xfrm>
          <a:prstGeom prst="rect">
            <a:avLst/>
          </a:prstGeom>
        </p:spPr>
        <p:txBody>
          <a:bodyPr vert="horz" lIns="93177" tIns="46589" rIns="93177" bIns="46589" rtlCol="0"/>
          <a:lstStyle>
            <a:lvl1pPr algn="l">
              <a:defRPr sz="1000">
                <a:latin typeface="Arial" pitchFamily="34" charset="0"/>
                <a:cs typeface="Arial" pitchFamily="34" charset="0"/>
              </a:defRPr>
            </a:lvl1pPr>
          </a:lstStyle>
          <a:p>
            <a:r>
              <a:rPr lang="en-US" dirty="0" smtClean="0"/>
              <a:t>ADF 2.0: Java: Java Programming Classes and Objects</a:t>
            </a:r>
            <a:endParaRPr lang="en-GB"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000">
                <a:latin typeface="Arial" pitchFamily="34" charset="0"/>
                <a:cs typeface="Arial" pitchFamily="34" charset="0"/>
              </a:defRPr>
            </a:lvl1pPr>
          </a:lstStyle>
          <a:p>
            <a:r>
              <a:rPr lang="en-GB" dirty="0" smtClean="0"/>
              <a:t>Copyright © Accenture 2012</a:t>
            </a:r>
            <a:endParaRPr lang="en-GB"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000">
                <a:latin typeface="Arial" pitchFamily="34" charset="0"/>
                <a:cs typeface="Arial" pitchFamily="34" charset="0"/>
              </a:defRPr>
            </a:lvl1pPr>
          </a:lstStyle>
          <a:p>
            <a:fld id="{27CE0CED-C9FC-4C42-8AD7-7E9A6B171AE0}" type="slidenum">
              <a:rPr lang="en-GB" smtClean="0"/>
              <a:pPr/>
              <a:t>‹#›</a:t>
            </a:fld>
            <a:endParaRPr lang="en-GB" dirty="0"/>
          </a:p>
        </p:txBody>
      </p:sp>
    </p:spTree>
    <p:extLst>
      <p:ext uri="{BB962C8B-B14F-4D97-AF65-F5344CB8AC3E}">
        <p14:creationId xmlns:p14="http://schemas.microsoft.com/office/powerpoint/2010/main" val="39968210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docs.oracle.com/javase/6/docs/api/"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endParaRPr lang="en-GB" b="1" dirty="0" smtClean="0">
              <a:solidFill>
                <a:srgbClr val="FF0000"/>
              </a:solidFill>
            </a:endParaRPr>
          </a:p>
          <a:p>
            <a:pPr defTabSz="931774">
              <a:defRPr/>
            </a:pPr>
            <a:r>
              <a:rPr lang="en-GB" dirty="0"/>
              <a:t>Review the objective for the module. Also mention that additional content exists in the appendix for this module on the course website.</a:t>
            </a:r>
            <a:endParaRPr lang="en-GB" b="1" dirty="0" smtClean="0"/>
          </a:p>
          <a:p>
            <a:endParaRPr lang="en-GB" b="1" dirty="0" smtClean="0"/>
          </a:p>
          <a:p>
            <a:r>
              <a:rPr lang="en-GB" b="1" dirty="0" smtClean="0"/>
              <a:t>Participant Notes:</a:t>
            </a:r>
          </a:p>
          <a:p>
            <a:r>
              <a:rPr lang="en-GB" dirty="0" smtClean="0"/>
              <a:t>N/A</a:t>
            </a:r>
          </a:p>
          <a:p>
            <a:endParaRPr lang="en-GB" dirty="0" smtClean="0"/>
          </a:p>
          <a:p>
            <a:pPr marL="232943" lvl="1" indent="116472"/>
            <a:endParaRPr lang="en-GB"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1</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1" name="Header Placeholder 10"/>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r>
              <a:rPr lang="en-GB" dirty="0" smtClean="0"/>
              <a:t>Review information on the slide and in the participant notes.</a:t>
            </a:r>
          </a:p>
          <a:p>
            <a:pPr marL="0" lvl="1"/>
            <a:endParaRPr lang="en-GB" b="1" dirty="0" smtClean="0"/>
          </a:p>
          <a:p>
            <a:pPr marL="0" lvl="1"/>
            <a:r>
              <a:rPr lang="en-GB" b="1" dirty="0" smtClean="0"/>
              <a:t>Participant Notes:</a:t>
            </a:r>
          </a:p>
          <a:p>
            <a:pPr marL="0" lvl="1"/>
            <a:r>
              <a:rPr lang="en-US" b="0" dirty="0" smtClean="0">
                <a:latin typeface="Arial" pitchFamily="34" charset="0"/>
              </a:rPr>
              <a:t>The diagram indicates that class instances maintain a separate copy of the state, however, they share a common copy of behavior(s).</a:t>
            </a:r>
            <a:endParaRPr lang="en-GB" dirty="0" smtClean="0"/>
          </a:p>
          <a:p>
            <a:pPr marL="0" lvl="1"/>
            <a:endParaRPr lang="en-GB"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0" lvl="1"/>
            <a:r>
              <a:rPr lang="en-GB" dirty="0"/>
              <a:t>Review information on the slide and in the participant notes.</a:t>
            </a:r>
          </a:p>
          <a:p>
            <a:pPr marL="0" lvl="1"/>
            <a:endParaRPr lang="en-GB" b="1" dirty="0" smtClean="0"/>
          </a:p>
          <a:p>
            <a:pPr marL="0" lvl="1"/>
            <a:endParaRPr lang="en-GB" b="1" dirty="0" smtClean="0"/>
          </a:p>
          <a:p>
            <a:pPr marL="0" lvl="1"/>
            <a:r>
              <a:rPr lang="en-GB" b="1" dirty="0" smtClean="0"/>
              <a:t>Participant Notes:</a:t>
            </a:r>
          </a:p>
          <a:p>
            <a:r>
              <a:rPr lang="en-US" dirty="0" smtClean="0"/>
              <a:t>Note that in the structure shown on the visual, a member variable and methods would be</a:t>
            </a:r>
            <a:r>
              <a:rPr lang="en-US" baseline="0" dirty="0" smtClean="0"/>
              <a:t> used. For demonstration purposes, we have mentioned only that they would be included. Once you have learned how to code these items, we will include the actual methods and variables in the structure.</a:t>
            </a:r>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r>
              <a:rPr lang="en-GB" dirty="0" smtClean="0"/>
              <a:t>Review information on the slide and in the participant notes.</a:t>
            </a:r>
          </a:p>
          <a:p>
            <a:pPr marL="0" lvl="1"/>
            <a:endParaRPr lang="en-GB" dirty="0"/>
          </a:p>
          <a:p>
            <a:pPr marL="232943" lvl="1" indent="116472"/>
            <a:endParaRPr lang="en-GB" dirty="0"/>
          </a:p>
          <a:p>
            <a:r>
              <a:rPr lang="en-GB" b="1" dirty="0" smtClean="0"/>
              <a:t>Participant Notes:</a:t>
            </a:r>
            <a:endParaRPr lang="en-GB" dirty="0"/>
          </a:p>
          <a:p>
            <a:r>
              <a:rPr lang="en-GB" dirty="0"/>
              <a:t>Notice that from this slide onward we have transitioned to use of the class Car as our example, rather than Vehicle.</a:t>
            </a:r>
          </a:p>
          <a:p>
            <a:endParaRPr lang="en-GB" dirty="0"/>
          </a:p>
          <a:p>
            <a:r>
              <a:rPr lang="en-GB" dirty="0"/>
              <a:t>In OOP, we call the process of object creation, </a:t>
            </a:r>
            <a:r>
              <a:rPr lang="en-GB" b="1" dirty="0"/>
              <a:t>instantiation</a:t>
            </a:r>
            <a:r>
              <a:rPr lang="en-GB" dirty="0"/>
              <a:t>.</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12</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r>
              <a:rPr lang="en-GB" dirty="0" smtClean="0"/>
              <a:t>Review information on the slide and in the participant notes.</a:t>
            </a:r>
          </a:p>
          <a:p>
            <a:pPr marL="0" lvl="1"/>
            <a:r>
              <a:rPr lang="en-GB" b="1" dirty="0"/>
              <a:t>Transition: </a:t>
            </a:r>
            <a:r>
              <a:rPr lang="en-GB" dirty="0"/>
              <a:t>Next, we will break down the syntax of the code.</a:t>
            </a:r>
            <a:endParaRPr lang="en-GB" b="1" dirty="0"/>
          </a:p>
          <a:p>
            <a:pPr marL="232943" lvl="1" indent="116472"/>
            <a:endParaRPr lang="en-GB" dirty="0"/>
          </a:p>
          <a:p>
            <a:r>
              <a:rPr lang="en-GB" b="1" dirty="0" smtClean="0"/>
              <a:t>Participant Notes:</a:t>
            </a:r>
          </a:p>
          <a:p>
            <a:r>
              <a:rPr lang="en-GB" b="0" dirty="0" smtClean="0"/>
              <a:t>In Java we use the keyword</a:t>
            </a:r>
            <a:r>
              <a:rPr lang="en-GB" b="0" baseline="0" dirty="0" smtClean="0"/>
              <a:t> ‘new’ to create a new instance of a class.</a:t>
            </a:r>
          </a:p>
          <a:p>
            <a:pPr marL="93177"/>
            <a:endParaRPr lang="en-GB" b="0" baseline="0" dirty="0" smtClean="0"/>
          </a:p>
          <a:p>
            <a:pPr marL="186355" indent="-93177">
              <a:buFont typeface="Arial" pitchFamily="34" charset="0"/>
              <a:buChar char="•"/>
            </a:pPr>
            <a:endParaRPr lang="en-GB" b="0"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13</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0" lvl="1"/>
            <a:r>
              <a:rPr lang="en-GB" dirty="0"/>
              <a:t>Review information on the slide and in the participant notes.</a:t>
            </a:r>
          </a:p>
          <a:p>
            <a:pPr marL="0" lvl="1"/>
            <a:endParaRPr lang="en-GB" b="1" dirty="0"/>
          </a:p>
          <a:p>
            <a:pPr marL="0" lvl="1"/>
            <a:endParaRPr lang="en-GB" b="1" dirty="0"/>
          </a:p>
          <a:p>
            <a:pPr marL="0" lvl="1"/>
            <a:r>
              <a:rPr lang="en-GB" b="1" dirty="0"/>
              <a:t>Participant Notes:</a:t>
            </a:r>
          </a:p>
          <a:p>
            <a:pPr marL="186355" lvl="1" indent="-93177">
              <a:buFont typeface="Arial" pitchFamily="34" charset="0"/>
              <a:buChar char="•"/>
            </a:pPr>
            <a:r>
              <a:rPr lang="en-GB" b="0" baseline="0" dirty="0" smtClean="0"/>
              <a:t>Use “new” to create an instance of an object. This, in turn, returns a reference, a unique name for the instance so the system can differentiate between different instances of the same class.</a:t>
            </a:r>
          </a:p>
          <a:p>
            <a:pPr marL="186355" indent="-93177">
              <a:buFont typeface="Arial" pitchFamily="34" charset="0"/>
              <a:buChar char="•"/>
            </a:pPr>
            <a:r>
              <a:rPr lang="en-GB" b="0" baseline="0" dirty="0" smtClean="0"/>
              <a:t>The reference is stored in an identifier.</a:t>
            </a:r>
          </a:p>
          <a:p>
            <a:pPr marL="186355" indent="-93177">
              <a:buFont typeface="Arial" pitchFamily="34" charset="0"/>
              <a:buChar char="•"/>
            </a:pPr>
            <a:r>
              <a:rPr lang="en-GB" b="0" baseline="0" dirty="0" smtClean="0"/>
              <a:t>With cars, for example, we may use license plates to identify them.  The plate number would be the reference and license plate could be the identifier.</a:t>
            </a:r>
          </a:p>
          <a:p>
            <a:pPr marL="0" lvl="1" algn="just" defTabSz="931774">
              <a:defRPr/>
            </a:pPr>
            <a:r>
              <a:rPr lang="en-US" dirty="0" smtClean="0"/>
              <a:t>In Java</a:t>
            </a:r>
            <a:r>
              <a:rPr lang="en-US" baseline="0" dirty="0" smtClean="0"/>
              <a:t> </a:t>
            </a:r>
            <a:r>
              <a:rPr lang="en-US" dirty="0" smtClean="0"/>
              <a:t>code, a reference points to objects and is named using an identifier.</a:t>
            </a:r>
            <a:endParaRPr lang="en-GB" dirty="0"/>
          </a:p>
          <a:p>
            <a:pPr marL="0" lvl="1"/>
            <a:r>
              <a:rPr lang="en-GB" dirty="0"/>
              <a:t>In this example, myCar is an identifier that is a reference to a Car object.</a:t>
            </a:r>
          </a:p>
          <a:p>
            <a:pPr marL="0" lvl="1"/>
            <a:endParaRPr lang="en-GB" dirty="0"/>
          </a:p>
          <a:p>
            <a:pPr marL="0" lvl="1"/>
            <a:r>
              <a:rPr lang="en-GB" dirty="0"/>
              <a:t>We will now move from classes and objects to the Java Virtual Machine (JVM).</a:t>
            </a:r>
          </a:p>
          <a:p>
            <a:pPr marL="186355" indent="-93177">
              <a:buFont typeface="Arial" pitchFamily="34" charset="0"/>
              <a:buChar char="•"/>
            </a:pPr>
            <a:endParaRPr lang="en-GB"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14</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 and in the participant notes.</a:t>
            </a:r>
          </a:p>
          <a:p>
            <a:pPr marL="0" lvl="1"/>
            <a:endParaRPr lang="en-GB" dirty="0"/>
          </a:p>
          <a:p>
            <a:pPr marL="0" lvl="1"/>
            <a:r>
              <a:rPr lang="en-GB" b="1" dirty="0"/>
              <a:t>Transition:  </a:t>
            </a:r>
            <a:r>
              <a:rPr lang="en-GB" dirty="0"/>
              <a:t>Now we will discuss Java Virtual Machine (JVM)</a:t>
            </a:r>
          </a:p>
          <a:p>
            <a:pPr marL="232943" lvl="1" indent="116472"/>
            <a:endParaRPr lang="en-GB" dirty="0" smtClean="0"/>
          </a:p>
          <a:p>
            <a:pPr marL="0" lvl="1"/>
            <a:r>
              <a:rPr lang="en-GB" b="1" dirty="0" smtClean="0"/>
              <a:t>Participant Notes:</a:t>
            </a:r>
          </a:p>
          <a:p>
            <a:pPr marL="186355" lvl="1" indent="-93177">
              <a:buFont typeface="Arial" pitchFamily="34" charset="0"/>
              <a:buChar char="•"/>
            </a:pPr>
            <a:r>
              <a:rPr lang="en-GB" dirty="0" smtClean="0"/>
              <a:t>The slide diagram</a:t>
            </a:r>
            <a:r>
              <a:rPr lang="en-GB" baseline="0" dirty="0" smtClean="0"/>
              <a:t> portrays a scenario to help you understand where in RAM the JVM fits.</a:t>
            </a:r>
          </a:p>
          <a:p>
            <a:pPr marL="186355" lvl="1" indent="-93177">
              <a:buFont typeface="Arial" pitchFamily="34" charset="0"/>
              <a:buChar char="•"/>
            </a:pPr>
            <a:r>
              <a:rPr lang="en-GB" baseline="0" dirty="0" smtClean="0"/>
              <a:t>S</a:t>
            </a:r>
            <a:r>
              <a:rPr lang="en-GB" dirty="0" smtClean="0"/>
              <a:t>uppose</a:t>
            </a:r>
            <a:r>
              <a:rPr lang="en-GB" baseline="0" dirty="0" smtClean="0"/>
              <a:t> that in the main() of class C1, you call two methods that belong to C2 and C3 classes. </a:t>
            </a:r>
          </a:p>
          <a:p>
            <a:pPr marL="186355" lvl="1" indent="-93177">
              <a:buFont typeface="Arial" pitchFamily="34" charset="0"/>
              <a:buChar char="•"/>
            </a:pPr>
            <a:r>
              <a:rPr lang="en-GB" baseline="0" dirty="0" smtClean="0"/>
              <a:t>The compiler compiles classes C1, C2, and C3 into their corresponding .class files.</a:t>
            </a:r>
          </a:p>
          <a:p>
            <a:pPr marL="186355" lvl="1" indent="-93177">
              <a:buFont typeface="Arial" pitchFamily="34" charset="0"/>
              <a:buChar char="•"/>
            </a:pPr>
            <a:r>
              <a:rPr lang="en-GB" baseline="0" dirty="0" smtClean="0"/>
              <a:t>The Java Virtual Machine (JVM) resides in Random Access Memory (RAM) of the computer.</a:t>
            </a:r>
          </a:p>
          <a:p>
            <a:pPr marL="186355" lvl="1" indent="-93177">
              <a:buFont typeface="Arial" pitchFamily="34" charset="0"/>
              <a:buChar char="•"/>
            </a:pPr>
            <a:r>
              <a:rPr lang="en-US" dirty="0" smtClean="0"/>
              <a:t>During execution, using </a:t>
            </a:r>
            <a:r>
              <a:rPr lang="en-US" b="1" dirty="0" smtClean="0"/>
              <a:t>Class Loader</a:t>
            </a:r>
            <a:r>
              <a:rPr lang="en-US" dirty="0" smtClean="0"/>
              <a:t> of the JVM, the classes are brought into RAM.</a:t>
            </a:r>
          </a:p>
          <a:p>
            <a:pPr marL="186355" lvl="1" indent="-93177">
              <a:buFont typeface="Arial" pitchFamily="34" charset="0"/>
              <a:buChar char="•"/>
            </a:pPr>
            <a:r>
              <a:rPr lang="en-US" dirty="0" smtClean="0"/>
              <a:t>The Byte Code Verifier checks for any kind of violations, such as access restrictions among other violations. Such checks are the principle reason why Java is secure.</a:t>
            </a:r>
          </a:p>
          <a:p>
            <a:pPr marL="186355" lvl="1" indent="-93177">
              <a:buFont typeface="Arial" pitchFamily="34" charset="0"/>
              <a:buChar char="•"/>
            </a:pPr>
            <a:r>
              <a:rPr lang="en-US" baseline="0" dirty="0" smtClean="0"/>
              <a:t>Next, </a:t>
            </a:r>
            <a:r>
              <a:rPr lang="en-US" dirty="0" smtClean="0"/>
              <a:t>the </a:t>
            </a:r>
            <a:r>
              <a:rPr lang="en-US" b="1" dirty="0" smtClean="0"/>
              <a:t>Execution</a:t>
            </a:r>
            <a:r>
              <a:rPr lang="en-US" b="1" baseline="0" dirty="0" smtClean="0"/>
              <a:t> Engine</a:t>
            </a:r>
            <a:r>
              <a:rPr lang="en-US" baseline="0" dirty="0" smtClean="0"/>
              <a:t> uses the </a:t>
            </a:r>
            <a:r>
              <a:rPr lang="en-US" b="1" baseline="0" dirty="0" smtClean="0"/>
              <a:t>JIT</a:t>
            </a:r>
            <a:r>
              <a:rPr lang="en-US" baseline="0" dirty="0" smtClean="0"/>
              <a:t> (Just In Time) </a:t>
            </a:r>
            <a:r>
              <a:rPr lang="en-US" b="1" baseline="0" dirty="0" smtClean="0"/>
              <a:t>Code Generator</a:t>
            </a:r>
            <a:r>
              <a:rPr lang="en-US" baseline="0" dirty="0" smtClean="0"/>
              <a:t>, to convert the byte code into </a:t>
            </a:r>
            <a:r>
              <a:rPr lang="en-US" dirty="0" smtClean="0"/>
              <a:t>machine code, which is later executed</a:t>
            </a:r>
            <a:r>
              <a:rPr lang="en-US" baseline="0" dirty="0" smtClean="0"/>
              <a:t> by the native Operating System of the computer.</a:t>
            </a:r>
            <a:endParaRPr lang="en-GB" baseline="0" dirty="0" smtClean="0"/>
          </a:p>
          <a:p>
            <a:pPr marL="0" lvl="1"/>
            <a:endParaRPr lang="en-GB" b="1" dirty="0" smtClean="0"/>
          </a:p>
          <a:p>
            <a:endParaRPr lang="en-US"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15</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GB" dirty="0"/>
              <a:t>Review information on the slide and in the participant notes.</a:t>
            </a:r>
          </a:p>
          <a:p>
            <a:pPr marL="0" lvl="1" defTabSz="931774">
              <a:defRPr/>
            </a:pPr>
            <a:r>
              <a:rPr lang="en-GB" dirty="0"/>
              <a:t>Mention that we will explore memory management and garbage collection later in this module.</a:t>
            </a:r>
          </a:p>
          <a:p>
            <a:pPr marL="0" lvl="1" defTabSz="931774">
              <a:defRPr/>
            </a:pPr>
            <a:endParaRPr lang="en-GB" b="1" dirty="0"/>
          </a:p>
          <a:p>
            <a:pPr marL="0" lvl="1" defTabSz="931774">
              <a:defRPr/>
            </a:pPr>
            <a:endParaRPr lang="en-GB" b="1" dirty="0"/>
          </a:p>
          <a:p>
            <a:pPr marL="0" lvl="1" defTabSz="931774">
              <a:defRPr/>
            </a:pPr>
            <a:r>
              <a:rPr lang="en-GB" b="1" dirty="0" smtClean="0"/>
              <a:t>Participant Notes:</a:t>
            </a:r>
          </a:p>
          <a:p>
            <a:r>
              <a:rPr lang="en-US" b="1" dirty="0"/>
              <a:t>Stack</a:t>
            </a:r>
          </a:p>
          <a:p>
            <a:pPr marL="186355" indent="-93177">
              <a:buFont typeface="Arial" pitchFamily="34" charset="0"/>
              <a:buChar char="•"/>
            </a:pPr>
            <a:r>
              <a:rPr lang="en-US" dirty="0"/>
              <a:t>A Java virtual machine stack stores frames.</a:t>
            </a:r>
          </a:p>
          <a:p>
            <a:pPr marL="186355" indent="-93177">
              <a:buFont typeface="Arial" pitchFamily="34" charset="0"/>
              <a:buChar char="•"/>
            </a:pPr>
            <a:r>
              <a:rPr lang="en-US" dirty="0"/>
              <a:t>It holds local variables and partial results, and plays a part in method invocation and return.</a:t>
            </a:r>
          </a:p>
          <a:p>
            <a:pPr marL="186355" indent="-93177">
              <a:buFont typeface="Arial" pitchFamily="34" charset="0"/>
              <a:buChar char="•"/>
            </a:pPr>
            <a:r>
              <a:rPr lang="en-US" dirty="0"/>
              <a:t>The Java virtual machine stack is never manipulated directly except to push and pop frames. You have learned about push and pop earlier in this course.</a:t>
            </a:r>
          </a:p>
          <a:p>
            <a:r>
              <a:rPr lang="en-US" b="1" dirty="0"/>
              <a:t>Heap</a:t>
            </a:r>
          </a:p>
          <a:p>
            <a:pPr marL="186355" indent="-93177">
              <a:buFont typeface="Arial" pitchFamily="34" charset="0"/>
              <a:buChar char="•"/>
            </a:pPr>
            <a:r>
              <a:rPr lang="en-US" dirty="0" smtClean="0"/>
              <a:t>The heap is the runtime data area from which memory for all class instances and arrays are allocated.</a:t>
            </a:r>
          </a:p>
          <a:p>
            <a:pPr marL="186355" indent="-93177">
              <a:buFont typeface="Arial" pitchFamily="34" charset="0"/>
              <a:buChar char="•"/>
            </a:pPr>
            <a:r>
              <a:rPr lang="en-US" dirty="0" smtClean="0"/>
              <a:t>The heap is created on virtual machine start-up. Heap storage for objects is reclaimed by an automatic storage management system (known as a garbage collector). Objects are never explicitly de-allocated.</a:t>
            </a:r>
          </a:p>
          <a:p>
            <a:endParaRPr lang="en-US"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16</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GB" dirty="0"/>
              <a:t>Review information on the slide and in the participant notes.</a:t>
            </a:r>
          </a:p>
          <a:p>
            <a:endParaRPr lang="en-GB" dirty="0" smtClean="0"/>
          </a:p>
          <a:p>
            <a:pPr marL="0" lvl="1"/>
            <a:endParaRPr lang="en-GB" b="1" dirty="0" smtClean="0"/>
          </a:p>
          <a:p>
            <a:pPr marL="0" lvl="1"/>
            <a:r>
              <a:rPr lang="en-GB" b="1" dirty="0" smtClean="0"/>
              <a:t>Participant Notes:</a:t>
            </a:r>
          </a:p>
          <a:p>
            <a:pPr marL="186355" lvl="1" indent="-93177" defTabSz="931774">
              <a:buFont typeface="Arial" pitchFamily="34" charset="0"/>
              <a:buChar char="•"/>
              <a:defRPr/>
            </a:pPr>
            <a:r>
              <a:rPr lang="en-US" dirty="0" smtClean="0"/>
              <a:t>When an object is created, run-time allocates memory to this object in the Heap memory. The memory address (reference) is stored in a reference variable. </a:t>
            </a:r>
          </a:p>
          <a:p>
            <a:pPr marL="186355" lvl="1" indent="-93177">
              <a:buFont typeface="Arial" pitchFamily="34" charset="0"/>
              <a:buChar char="•"/>
            </a:pPr>
            <a:endParaRPr lang="en-GB" dirty="0" smtClean="0"/>
          </a:p>
          <a:p>
            <a:pPr marL="186355" lvl="1" indent="-93177">
              <a:buFont typeface="Arial" pitchFamily="34" charset="0"/>
              <a:buChar char="•"/>
            </a:pPr>
            <a:r>
              <a:rPr lang="en-GB" dirty="0" smtClean="0"/>
              <a:t>The address shown (100) is shown </a:t>
            </a:r>
            <a:r>
              <a:rPr lang="en-GB" baseline="0" dirty="0" smtClean="0"/>
              <a:t>for demonstration purposes only, and is not actual.</a:t>
            </a:r>
            <a:endParaRPr lang="en-GB" b="1" dirty="0" smtClean="0"/>
          </a:p>
          <a:p>
            <a:pPr marL="186355" indent="-93177"/>
            <a:endParaRPr lang="en-GB"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17</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a:t>
            </a:r>
          </a:p>
          <a:p>
            <a:pPr marL="0" lvl="1"/>
            <a:endParaRPr lang="en-GB" b="1" dirty="0" smtClean="0"/>
          </a:p>
          <a:p>
            <a:pPr marL="0" lvl="1"/>
            <a:endParaRPr lang="en-GB" b="1" dirty="0" smtClean="0"/>
          </a:p>
          <a:p>
            <a:pPr marL="0" lvl="1"/>
            <a:r>
              <a:rPr lang="en-GB" b="1" dirty="0" smtClean="0"/>
              <a:t>Participant Notes:</a:t>
            </a:r>
          </a:p>
          <a:p>
            <a:r>
              <a:rPr lang="en-GB" dirty="0" smtClean="0"/>
              <a:t>N/A</a:t>
            </a:r>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18</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GB" dirty="0"/>
              <a:t>Review information on the slide and in the participant notes.</a:t>
            </a:r>
          </a:p>
          <a:p>
            <a:pPr marL="0" lvl="1" defTabSz="931774">
              <a:defRPr/>
            </a:pPr>
            <a:endParaRPr lang="en-GB" dirty="0"/>
          </a:p>
          <a:p>
            <a:pPr marL="0" lvl="1" defTabSz="931774">
              <a:defRPr/>
            </a:pPr>
            <a:r>
              <a:rPr lang="en-GB" dirty="0"/>
              <a:t>Animation on slide.</a:t>
            </a:r>
          </a:p>
          <a:p>
            <a:pPr marL="0" lvl="1" defTabSz="931774">
              <a:defRPr/>
            </a:pPr>
            <a:r>
              <a:rPr lang="en-GB" dirty="0"/>
              <a:t>Questions appear on launch</a:t>
            </a:r>
          </a:p>
          <a:p>
            <a:pPr marL="0" lvl="1" defTabSz="931774">
              <a:defRPr/>
            </a:pPr>
            <a:r>
              <a:rPr lang="en-GB" dirty="0"/>
              <a:t>On click: First answer appears</a:t>
            </a:r>
          </a:p>
          <a:p>
            <a:pPr marL="0" lvl="1" defTabSz="931774">
              <a:defRPr/>
            </a:pPr>
            <a:r>
              <a:rPr lang="en-GB" dirty="0"/>
              <a:t>On click: Second answer appears</a:t>
            </a:r>
          </a:p>
          <a:p>
            <a:pPr marL="0" lvl="1"/>
            <a:endParaRPr lang="en-GB" b="1" dirty="0" smtClean="0"/>
          </a:p>
          <a:p>
            <a:pPr marL="0" lvl="1"/>
            <a:endParaRPr lang="en-GB" b="1" dirty="0" smtClean="0"/>
          </a:p>
          <a:p>
            <a:pPr marL="0" lvl="1"/>
            <a:r>
              <a:rPr lang="en-GB" b="1" dirty="0" smtClean="0"/>
              <a:t>Participant Notes:</a:t>
            </a:r>
          </a:p>
          <a:p>
            <a:pPr marL="0" lvl="1"/>
            <a:r>
              <a:rPr lang="en-GB" dirty="0" smtClean="0"/>
              <a:t>Sometimes, </a:t>
            </a:r>
            <a:r>
              <a:rPr lang="en-US" dirty="0" smtClean="0"/>
              <a:t>a program repeatedly fails to return the memory that it obtained for temporary use. As a result, the available memory is exhausted and the program can no longer function. </a:t>
            </a:r>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19</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endParaRPr lang="en-GB" b="1" dirty="0" smtClean="0">
              <a:solidFill>
                <a:srgbClr val="FF0000"/>
              </a:solidFill>
            </a:endParaRPr>
          </a:p>
          <a:p>
            <a:pPr defTabSz="931774">
              <a:defRPr/>
            </a:pPr>
            <a:r>
              <a:rPr lang="en-GB" dirty="0" smtClean="0"/>
              <a:t>Briefly</a:t>
            </a:r>
            <a:r>
              <a:rPr lang="en-GB" baseline="0" dirty="0" smtClean="0"/>
              <a:t> r</a:t>
            </a:r>
            <a:r>
              <a:rPr lang="en-GB" dirty="0" smtClean="0"/>
              <a:t>eview</a:t>
            </a:r>
            <a:r>
              <a:rPr lang="en-GB" baseline="0" dirty="0" smtClean="0"/>
              <a:t> agenda topics.</a:t>
            </a:r>
            <a:endParaRPr lang="en-GB" dirty="0" smtClean="0"/>
          </a:p>
          <a:p>
            <a:pPr marL="184414" indent="-97060">
              <a:buFont typeface="Arial" pitchFamily="34" charset="0"/>
              <a:buChar char="•"/>
            </a:pPr>
            <a:endParaRPr lang="en-GB" dirty="0" smtClean="0"/>
          </a:p>
          <a:p>
            <a:pPr marL="271767" lvl="1" indent="-87354">
              <a:buFont typeface="Courier New" pitchFamily="49" charset="0"/>
              <a:buChar char="o"/>
            </a:pPr>
            <a:endParaRPr lang="en-GB" b="1" dirty="0" smtClean="0">
              <a:solidFill>
                <a:srgbClr val="C00000"/>
              </a:solidFill>
            </a:endParaRPr>
          </a:p>
          <a:p>
            <a:r>
              <a:rPr lang="en-GB" b="1" dirty="0" smtClean="0"/>
              <a:t>Participant Notes:</a:t>
            </a:r>
          </a:p>
          <a:p>
            <a:r>
              <a:rPr lang="en-GB" dirty="0" smtClean="0"/>
              <a:t>N/A</a:t>
            </a:r>
          </a:p>
          <a:p>
            <a:endParaRPr lang="en-GB" b="1" dirty="0" smtClean="0"/>
          </a:p>
          <a:p>
            <a:endParaRPr lang="en-GB" dirty="0" smtClean="0"/>
          </a:p>
          <a:p>
            <a:pPr marL="184414" indent="-97060">
              <a:buFont typeface="Arial" pitchFamily="34" charset="0"/>
              <a:buChar char="•"/>
            </a:pPr>
            <a:endParaRPr lang="en-GB" dirty="0" smtClean="0"/>
          </a:p>
          <a:p>
            <a:pPr marL="271767" lvl="1" indent="-87354">
              <a:buFont typeface="Courier New" pitchFamily="49" charset="0"/>
              <a:buChar char="o"/>
            </a:pPr>
            <a:endParaRPr lang="en-GB"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2</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1" name="Header Placeholder 10"/>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a:t>
            </a:r>
          </a:p>
          <a:p>
            <a:pPr marL="0" lvl="1"/>
            <a:endParaRPr lang="en-GB" dirty="0"/>
          </a:p>
          <a:p>
            <a:pPr marL="0" lvl="1"/>
            <a:r>
              <a:rPr lang="en-GB" dirty="0"/>
              <a:t>Emphasize that memory is released when the object is no longer needed by the application at a particular time (out of scope).</a:t>
            </a:r>
          </a:p>
          <a:p>
            <a:pPr marL="0" lvl="1"/>
            <a:endParaRPr lang="en-GB" dirty="0"/>
          </a:p>
          <a:p>
            <a:pPr marL="0" lvl="1" defTabSz="931774">
              <a:defRPr/>
            </a:pPr>
            <a:r>
              <a:rPr lang="en-GB" dirty="0"/>
              <a:t>Animation on slide.</a:t>
            </a:r>
          </a:p>
          <a:p>
            <a:pPr marL="0" lvl="1" defTabSz="931774">
              <a:defRPr/>
            </a:pPr>
            <a:r>
              <a:rPr lang="en-GB" dirty="0"/>
              <a:t>Questions appear on launch</a:t>
            </a:r>
          </a:p>
          <a:p>
            <a:pPr marL="0" lvl="1" defTabSz="931774">
              <a:defRPr/>
            </a:pPr>
            <a:r>
              <a:rPr lang="en-GB" dirty="0"/>
              <a:t>On click: First answer appears</a:t>
            </a:r>
          </a:p>
          <a:p>
            <a:pPr marL="0" lvl="1" defTabSz="931774">
              <a:defRPr/>
            </a:pPr>
            <a:r>
              <a:rPr lang="en-GB" dirty="0"/>
              <a:t>On click: Second answer appears</a:t>
            </a:r>
          </a:p>
          <a:p>
            <a:pPr marL="0" lvl="1"/>
            <a:endParaRPr lang="en-GB" b="1" dirty="0" smtClean="0"/>
          </a:p>
          <a:p>
            <a:pPr marL="0" lvl="1"/>
            <a:endParaRPr lang="en-GB" b="1" dirty="0" smtClean="0"/>
          </a:p>
          <a:p>
            <a:pPr marL="0" lvl="1"/>
            <a:r>
              <a:rPr lang="en-GB" b="1" dirty="0" smtClean="0"/>
              <a:t>Participant Notes:</a:t>
            </a:r>
          </a:p>
          <a:p>
            <a:pPr marL="0" lvl="1"/>
            <a:r>
              <a:rPr lang="en-GB" dirty="0" smtClean="0"/>
              <a:t>N/A</a:t>
            </a:r>
            <a:endParaRPr lang="en-GB" b="1"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GB" dirty="0"/>
              <a:t>Review information on the slide and in the participant notes.</a:t>
            </a:r>
          </a:p>
          <a:p>
            <a:pPr lvl="1"/>
            <a:endParaRPr lang="en-GB" dirty="0" smtClean="0"/>
          </a:p>
          <a:p>
            <a:pPr marL="0" lvl="1"/>
            <a:endParaRPr lang="en-GB" b="1" dirty="0" smtClean="0"/>
          </a:p>
          <a:p>
            <a:pPr marL="0" lvl="1"/>
            <a:r>
              <a:rPr lang="en-GB" b="1" dirty="0" smtClean="0"/>
              <a:t>Participant Notes:</a:t>
            </a:r>
          </a:p>
          <a:p>
            <a:pPr marL="186355" lvl="1" indent="-93177">
              <a:buFont typeface="Arial" pitchFamily="34" charset="0"/>
              <a:buChar char="•"/>
            </a:pPr>
            <a:r>
              <a:rPr lang="en-US" dirty="0" smtClean="0"/>
              <a:t>In the diagram, a new Event object is created and placed into memory with a reference variable called evt pointing to it. There can be many reference variables pointing to an object. The object is not eligible for garbage collection as long as there is at least one reference variable pointing towards it.</a:t>
            </a:r>
          </a:p>
          <a:p>
            <a:pPr marL="186355" lvl="1" indent="-93177">
              <a:buFont typeface="Arial" pitchFamily="34" charset="0"/>
              <a:buChar char="•"/>
            </a:pPr>
            <a:endParaRPr lang="en-US" dirty="0" smtClean="0"/>
          </a:p>
          <a:p>
            <a:pPr marL="186355" lvl="1" indent="-93177">
              <a:buFont typeface="Arial" pitchFamily="34" charset="0"/>
              <a:buChar char="•"/>
            </a:pPr>
            <a:r>
              <a:rPr lang="en-US" b="0" dirty="0" smtClean="0"/>
              <a:t>When the reference variable evt is assigned a null, it no longer points towards the Event object in the Heap memory. As a result, the object in the Heap memory is now eligible for garbage collection.</a:t>
            </a:r>
            <a:endParaRPr lang="en-GB" b="0" dirty="0" smtClean="0"/>
          </a:p>
          <a:p>
            <a:endParaRPr lang="en-GB"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 and in the participant notes.</a:t>
            </a:r>
          </a:p>
          <a:p>
            <a:pPr marL="0" lvl="1"/>
            <a:endParaRPr lang="en-GB" b="1" dirty="0" smtClean="0"/>
          </a:p>
          <a:p>
            <a:pPr marL="0" lvl="1" defTabSz="931774">
              <a:defRPr/>
            </a:pPr>
            <a:r>
              <a:rPr lang="en-GB" dirty="0"/>
              <a:t>Animation on slide.</a:t>
            </a:r>
          </a:p>
          <a:p>
            <a:pPr marL="0" lvl="1" defTabSz="931774">
              <a:defRPr/>
            </a:pPr>
            <a:r>
              <a:rPr lang="en-GB" dirty="0"/>
              <a:t>Question appears on launch</a:t>
            </a:r>
          </a:p>
          <a:p>
            <a:pPr marL="0" lvl="1" defTabSz="931774">
              <a:defRPr/>
            </a:pPr>
            <a:r>
              <a:rPr lang="en-GB" dirty="0"/>
              <a:t>On click: Answer and note appear</a:t>
            </a:r>
          </a:p>
          <a:p>
            <a:pPr marL="0" lvl="1"/>
            <a:endParaRPr lang="en-GB" b="1" dirty="0" smtClean="0"/>
          </a:p>
          <a:p>
            <a:pPr marL="0" lvl="1"/>
            <a:r>
              <a:rPr lang="en-GB" b="1" dirty="0" smtClean="0"/>
              <a:t>Participant Notes:</a:t>
            </a:r>
          </a:p>
          <a:p>
            <a:pPr marL="186355" lvl="1" indent="-93177" defTabSz="931774">
              <a:buFont typeface="Arial" pitchFamily="34" charset="0"/>
              <a:buChar char="•"/>
              <a:defRPr/>
            </a:pPr>
            <a:r>
              <a:rPr lang="en-US" dirty="0" smtClean="0"/>
              <a:t>finalize() is a method in th</a:t>
            </a:r>
            <a:r>
              <a:rPr lang="en-US" baseline="0" dirty="0" smtClean="0"/>
              <a:t>e Object class. Since all classes inherit from the Object class, it automatically becomes part of each class. </a:t>
            </a:r>
          </a:p>
          <a:p>
            <a:pPr marL="186355" lvl="1" indent="-93177" defTabSz="931774">
              <a:buFont typeface="Arial" pitchFamily="34" charset="0"/>
              <a:buChar char="•"/>
              <a:defRPr/>
            </a:pPr>
            <a:r>
              <a:rPr lang="en-US" baseline="0" dirty="0" smtClean="0"/>
              <a:t>Inheritance is discussed later in the module.</a:t>
            </a:r>
          </a:p>
          <a:p>
            <a:pPr marL="186355" lvl="1" indent="-93177" defTabSz="931774">
              <a:buFont typeface="Arial" pitchFamily="34" charset="0"/>
              <a:buChar char="•"/>
              <a:defRPr/>
            </a:pPr>
            <a:r>
              <a:rPr lang="en-US" dirty="0" smtClean="0"/>
              <a:t>Example where finalize is useful: When an instance holds a connection to an external entity, finalize can be used to make sure that all instances of the class release the external entity at the time of garbage collection.</a:t>
            </a:r>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22</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US" i="0" baseline="0" dirty="0" smtClean="0"/>
              <a:t>Review information on the slide.</a:t>
            </a:r>
          </a:p>
          <a:p>
            <a:pPr marL="0" lvl="1"/>
            <a:endParaRPr lang="en-US" i="0" baseline="0" dirty="0" smtClean="0"/>
          </a:p>
          <a:p>
            <a:pPr marL="0" lvl="1"/>
            <a:r>
              <a:rPr lang="en-US" i="0" baseline="0" dirty="0" smtClean="0"/>
              <a:t>Animation on slide:</a:t>
            </a:r>
          </a:p>
          <a:p>
            <a:pPr marL="0" lvl="1"/>
            <a:r>
              <a:rPr lang="en-US" i="0" baseline="0" dirty="0" smtClean="0"/>
              <a:t>Modifiers appear on launch</a:t>
            </a:r>
          </a:p>
          <a:p>
            <a:pPr marL="0" lvl="1"/>
            <a:r>
              <a:rPr lang="en-US" i="0" baseline="0" dirty="0" smtClean="0"/>
              <a:t>On click: further information displays for “static”</a:t>
            </a:r>
          </a:p>
          <a:p>
            <a:pPr marL="0" lvl="1"/>
            <a:r>
              <a:rPr lang="en-US" i="0" baseline="0" dirty="0" smtClean="0"/>
              <a:t>On click: further information displays for “final”</a:t>
            </a:r>
          </a:p>
          <a:p>
            <a:pPr marL="0" lvl="1"/>
            <a:r>
              <a:rPr lang="en-US" i="0" baseline="0" dirty="0" smtClean="0"/>
              <a:t>On click: further information displays for “abstract”</a:t>
            </a:r>
          </a:p>
          <a:p>
            <a:pPr marL="0" lvl="1"/>
            <a:endParaRPr lang="en-US" i="0" baseline="0" dirty="0" smtClean="0"/>
          </a:p>
          <a:p>
            <a:pPr marL="0" lvl="1"/>
            <a:r>
              <a:rPr lang="en-US" i="0" baseline="0" dirty="0" smtClean="0"/>
              <a:t>At this point in time, give only a high level overview of ‘final’ and ‘abstract’ keywords.</a:t>
            </a:r>
            <a:endParaRPr lang="en-GB" dirty="0" smtClean="0"/>
          </a:p>
          <a:p>
            <a:pPr marL="232943" lvl="1" indent="116472"/>
            <a:endParaRPr lang="en-GB" dirty="0" smtClean="0"/>
          </a:p>
          <a:p>
            <a:pPr marL="0" lvl="1"/>
            <a:r>
              <a:rPr lang="en-GB" b="1" dirty="0" smtClean="0"/>
              <a:t>Participant Notes:</a:t>
            </a:r>
          </a:p>
          <a:p>
            <a:pPr marL="0" lvl="1"/>
            <a:r>
              <a:rPr lang="en-US" i="0" baseline="0" dirty="0" smtClean="0"/>
              <a:t>Keywords – ‘final’ and ‘abstract’ will be explained in more detail later.</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23</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r>
              <a:rPr lang="en-GB" dirty="0"/>
              <a:t>Review information on the slide and in the participant notes.</a:t>
            </a:r>
          </a:p>
          <a:p>
            <a:endParaRPr lang="en-GB" dirty="0"/>
          </a:p>
          <a:p>
            <a:r>
              <a:rPr lang="en-US" b="1" dirty="0" smtClean="0"/>
              <a:t>Transition:</a:t>
            </a:r>
            <a:r>
              <a:rPr lang="en-US" b="1" baseline="0" dirty="0" smtClean="0"/>
              <a:t> </a:t>
            </a:r>
            <a:r>
              <a:rPr lang="en-US" baseline="0" dirty="0" smtClean="0"/>
              <a:t>Next, we will look at an example</a:t>
            </a:r>
            <a:r>
              <a:rPr lang="en-US" dirty="0" smtClean="0"/>
              <a:t>.</a:t>
            </a:r>
          </a:p>
          <a:p>
            <a:pPr marL="232943" lvl="1" indent="116472"/>
            <a:endParaRPr lang="en-GB" dirty="0" smtClean="0"/>
          </a:p>
          <a:p>
            <a:pPr marL="0" lvl="1"/>
            <a:r>
              <a:rPr lang="en-GB" b="1" dirty="0" smtClean="0"/>
              <a:t>Participant Notes:</a:t>
            </a:r>
          </a:p>
          <a:p>
            <a:pPr marL="0" lvl="1" defTabSz="931774">
              <a:defRPr/>
            </a:pPr>
            <a:r>
              <a:rPr lang="en-US" dirty="0" smtClean="0"/>
              <a:t>A static variable signifies that it is associated with a class and not with its instances. This variable will be independent of any object.</a:t>
            </a:r>
            <a:endParaRPr lang="en-GB" b="1" dirty="0" smtClean="0"/>
          </a:p>
          <a:p>
            <a:pPr marL="0" lvl="1"/>
            <a:endParaRPr lang="en-GB" b="1"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24</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r>
              <a:rPr lang="en-GB" b="0" dirty="0" smtClean="0"/>
              <a:t>Review information on the slide</a:t>
            </a:r>
          </a:p>
          <a:p>
            <a:pPr marL="232943" lvl="1" indent="116472"/>
            <a:endParaRPr lang="en-GB" dirty="0" smtClean="0"/>
          </a:p>
          <a:p>
            <a:pPr marL="232943" lvl="1" indent="116472"/>
            <a:endParaRPr lang="en-GB" dirty="0" smtClean="0"/>
          </a:p>
          <a:p>
            <a:pPr marL="0" lvl="1"/>
            <a:r>
              <a:rPr lang="en-GB" b="1" dirty="0" smtClean="0"/>
              <a:t>Participant Notes:</a:t>
            </a:r>
            <a:endParaRPr lang="en-GB" dirty="0" smtClean="0"/>
          </a:p>
          <a:p>
            <a:pPr marL="0" lvl="1" defTabSz="931774">
              <a:defRPr/>
            </a:pPr>
            <a:r>
              <a:rPr lang="en-GB" baseline="0" dirty="0" smtClean="0"/>
              <a:t>In the slide example note that a class has a separate copy of member variables for each instance (screenId and movieName). However, all instances share a single copy of static variables (</a:t>
            </a:r>
            <a:r>
              <a:rPr lang="en-US" dirty="0" smtClean="0"/>
              <a:t>theaterName and theaterType).</a:t>
            </a:r>
            <a:endParaRPr lang="en-GB" b="1"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25</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GB" dirty="0"/>
              <a:t>Review information on the slide.</a:t>
            </a:r>
          </a:p>
          <a:p>
            <a:pPr lvl="1"/>
            <a:endParaRPr lang="en-GB" b="1" dirty="0" smtClean="0"/>
          </a:p>
          <a:p>
            <a:pPr marL="232943" lvl="1" indent="116472"/>
            <a:endParaRPr lang="en-GB" dirty="0" smtClean="0"/>
          </a:p>
          <a:p>
            <a:pPr marL="0" lvl="1"/>
            <a:r>
              <a:rPr lang="en-GB" b="1" dirty="0" smtClean="0"/>
              <a:t>Participant Notes:</a:t>
            </a:r>
          </a:p>
          <a:p>
            <a:pPr marL="0" lvl="1"/>
            <a:r>
              <a:rPr lang="en-GB" dirty="0" smtClean="0"/>
              <a:t>N/A</a:t>
            </a:r>
            <a:endParaRPr lang="en-GB" b="0" dirty="0" smtClean="0"/>
          </a:p>
          <a:p>
            <a:endParaRPr lang="en-US"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26</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r>
              <a:rPr lang="en-GB" dirty="0"/>
              <a:t>Review information on the slide and in the participant notes.</a:t>
            </a:r>
          </a:p>
          <a:p>
            <a:pPr marL="232943" lvl="1" indent="116472"/>
            <a:endParaRPr lang="en-GB" dirty="0" smtClean="0"/>
          </a:p>
          <a:p>
            <a:pPr marL="232943" lvl="1" indent="116472"/>
            <a:endParaRPr lang="en-GB" dirty="0" smtClean="0"/>
          </a:p>
          <a:p>
            <a:pPr marL="0" lvl="1"/>
            <a:r>
              <a:rPr lang="en-GB" b="1" dirty="0" smtClean="0"/>
              <a:t>Participant Notes:</a:t>
            </a:r>
          </a:p>
          <a:p>
            <a:pPr marL="0" lvl="1" defTabSz="931774">
              <a:defRPr/>
            </a:pPr>
            <a:r>
              <a:rPr lang="en-GB" dirty="0" smtClean="0"/>
              <a:t>Depending on the number of instances created, a</a:t>
            </a:r>
            <a:r>
              <a:rPr lang="en-GB" baseline="0" dirty="0" smtClean="0"/>
              <a:t> class has a separate copy of member variables for each instance. However, all instances share a single copy of static variables. The variables below companyName and </a:t>
            </a:r>
            <a:r>
              <a:rPr lang="en-US" dirty="0" smtClean="0"/>
              <a:t>noOfEmployees  </a:t>
            </a:r>
            <a:r>
              <a:rPr lang="en-US" baseline="0" dirty="0" smtClean="0"/>
              <a:t>can be created as static variables.</a:t>
            </a:r>
            <a:endParaRPr lang="en-GB" b="1" dirty="0" smtClean="0"/>
          </a:p>
          <a:p>
            <a:r>
              <a:rPr lang="en-US" dirty="0" smtClean="0"/>
              <a:t>Class Employee</a:t>
            </a:r>
          </a:p>
          <a:p>
            <a:r>
              <a:rPr lang="en-US" dirty="0" smtClean="0"/>
              <a:t>{</a:t>
            </a:r>
          </a:p>
          <a:p>
            <a:r>
              <a:rPr lang="en-US" dirty="0" smtClean="0"/>
              <a:t>	//Instance member variables</a:t>
            </a:r>
          </a:p>
          <a:p>
            <a:r>
              <a:rPr lang="en-US" dirty="0" smtClean="0"/>
              <a:t>	String empId;</a:t>
            </a:r>
          </a:p>
          <a:p>
            <a:r>
              <a:rPr lang="en-US" dirty="0" smtClean="0"/>
              <a:t>	String empName;</a:t>
            </a:r>
          </a:p>
          <a:p>
            <a:endParaRPr lang="en-US" dirty="0" smtClean="0"/>
          </a:p>
          <a:p>
            <a:r>
              <a:rPr lang="en-US" dirty="0" smtClean="0"/>
              <a:t>	//static member variable</a:t>
            </a:r>
          </a:p>
          <a:p>
            <a:r>
              <a:rPr lang="en-US" dirty="0" smtClean="0"/>
              <a:t>	static String companyName;</a:t>
            </a:r>
          </a:p>
          <a:p>
            <a:r>
              <a:rPr lang="en-US" dirty="0" smtClean="0"/>
              <a:t>	static int noOfEmployees;</a:t>
            </a:r>
          </a:p>
          <a:p>
            <a:r>
              <a:rPr lang="en-US" dirty="0" smtClean="0"/>
              <a:t>}</a:t>
            </a:r>
            <a:endParaRPr lang="en-GB" b="1" dirty="0" smtClean="0"/>
          </a:p>
          <a:p>
            <a:endParaRPr lang="en-GB"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27</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pPr marL="0" lvl="1" defTabSz="931774">
              <a:defRPr/>
            </a:pPr>
            <a:endParaRPr lang="en-GB" b="0" dirty="0" smtClean="0"/>
          </a:p>
          <a:p>
            <a:pPr marL="0" lvl="1" defTabSz="931774">
              <a:defRPr/>
            </a:pPr>
            <a:r>
              <a:rPr lang="en-GB" b="0" dirty="0" smtClean="0"/>
              <a:t>Demonstrate how to </a:t>
            </a:r>
            <a:r>
              <a:rPr lang="en-US" dirty="0" smtClean="0"/>
              <a:t>use static variables</a:t>
            </a:r>
            <a:r>
              <a:rPr lang="en-US" baseline="0" dirty="0" smtClean="0"/>
              <a:t> within a static block </a:t>
            </a:r>
            <a:r>
              <a:rPr lang="en-GB" b="0" dirty="0" smtClean="0"/>
              <a:t>in</a:t>
            </a:r>
            <a:r>
              <a:rPr lang="en-GB" b="0" baseline="0" dirty="0" smtClean="0"/>
              <a:t> the Eclipse environment.</a:t>
            </a:r>
          </a:p>
          <a:p>
            <a:pPr marL="564564" indent="-465887">
              <a:lnSpc>
                <a:spcPct val="110000"/>
              </a:lnSpc>
              <a:buFont typeface="+mj-lt"/>
              <a:buAutoNum type="arabicPeriod"/>
              <a:defRPr/>
            </a:pPr>
            <a:r>
              <a:rPr lang="en-US" dirty="0" smtClean="0"/>
              <a:t>Open the project Week1n2Codebase_participant in Eclipse</a:t>
            </a:r>
          </a:p>
          <a:p>
            <a:pPr marL="564564" indent="-465887">
              <a:lnSpc>
                <a:spcPct val="110000"/>
              </a:lnSpc>
              <a:buFont typeface="+mj-lt"/>
              <a:buAutoNum type="arabicPeriod"/>
              <a:defRPr/>
            </a:pPr>
            <a:r>
              <a:rPr lang="en-US" dirty="0" smtClean="0"/>
              <a:t>Go to the src folder</a:t>
            </a:r>
          </a:p>
          <a:p>
            <a:pPr marL="564564" indent="-465887">
              <a:lnSpc>
                <a:spcPct val="110000"/>
              </a:lnSpc>
              <a:buFont typeface="+mj-lt"/>
              <a:buAutoNum type="arabicPeriod"/>
              <a:defRPr/>
            </a:pPr>
            <a:r>
              <a:rPr lang="en-US" dirty="0" smtClean="0"/>
              <a:t>Open the package com.accenture.adf.newcodington.module9.sample</a:t>
            </a:r>
          </a:p>
          <a:p>
            <a:pPr marL="564564" indent="-465887">
              <a:lnSpc>
                <a:spcPct val="110000"/>
              </a:lnSpc>
              <a:buFont typeface="+mj-lt"/>
              <a:buAutoNum type="arabicPeriod"/>
              <a:defRPr/>
            </a:pPr>
            <a:r>
              <a:rPr lang="en-US" dirty="0" smtClean="0"/>
              <a:t>Open Movie3D_Demo1.java.</a:t>
            </a:r>
          </a:p>
          <a:p>
            <a:pPr marL="564564" indent="-465887">
              <a:lnSpc>
                <a:spcPct val="110000"/>
              </a:lnSpc>
              <a:buFont typeface="+mj-lt"/>
              <a:buAutoNum type="arabicPeriod"/>
              <a:defRPr/>
            </a:pPr>
            <a:r>
              <a:rPr lang="en-US" dirty="0" smtClean="0"/>
              <a:t>Follow the TODOs in the file </a:t>
            </a:r>
          </a:p>
          <a:p>
            <a:pPr marL="564564" indent="-465887">
              <a:lnSpc>
                <a:spcPct val="110000"/>
              </a:lnSpc>
              <a:buFont typeface="+mj-lt"/>
              <a:buAutoNum type="arabicPeriod"/>
              <a:defRPr/>
            </a:pPr>
            <a:r>
              <a:rPr lang="en-US" dirty="0" smtClean="0"/>
              <a:t>Run the program.</a:t>
            </a:r>
          </a:p>
          <a:p>
            <a:pPr marL="564564" indent="-465887">
              <a:lnSpc>
                <a:spcPct val="110000"/>
              </a:lnSpc>
              <a:buFont typeface="+mj-lt"/>
              <a:buAutoNum type="arabicPeriod"/>
              <a:defRPr/>
            </a:pPr>
            <a:endParaRPr lang="en-US" dirty="0" smtClean="0"/>
          </a:p>
          <a:p>
            <a:pPr marL="0" lvl="1"/>
            <a:r>
              <a:rPr lang="en-GB" b="1" dirty="0" smtClean="0"/>
              <a:t>Participant Notes:</a:t>
            </a:r>
          </a:p>
          <a:p>
            <a:pPr marL="174708" lvl="1" indent="-174708" defTabSz="931774">
              <a:buFont typeface="Arial" pitchFamily="34" charset="0"/>
              <a:buChar char="•"/>
              <a:defRPr/>
            </a:pPr>
            <a:r>
              <a:rPr lang="en-US" dirty="0" smtClean="0">
                <a:solidFill>
                  <a:schemeClr val="tx1"/>
                </a:solidFill>
              </a:rPr>
              <a:t>Pay attention as your faculty member shows </a:t>
            </a:r>
            <a:r>
              <a:rPr lang="en-US" dirty="0" smtClean="0"/>
              <a:t>how to use static variables. </a:t>
            </a:r>
            <a:r>
              <a:rPr lang="en-US" dirty="0" smtClean="0">
                <a:solidFill>
                  <a:schemeClr val="tx1"/>
                </a:solidFill>
              </a:rPr>
              <a:t>You will be asked to complete</a:t>
            </a:r>
            <a:r>
              <a:rPr lang="en-US" baseline="0" dirty="0" smtClean="0">
                <a:solidFill>
                  <a:schemeClr val="tx1"/>
                </a:solidFill>
              </a:rPr>
              <a:t> a similar task </a:t>
            </a:r>
            <a:r>
              <a:rPr lang="en-US" dirty="0" smtClean="0">
                <a:solidFill>
                  <a:schemeClr val="tx1"/>
                </a:solidFill>
              </a:rPr>
              <a:t>after this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28</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 </a:t>
            </a:r>
          </a:p>
          <a:p>
            <a:pPr marL="89014" indent="-89014" defTabSz="949478">
              <a:defRPr/>
            </a:pPr>
            <a:r>
              <a:rPr lang="en-US" b="0" dirty="0" smtClean="0"/>
              <a:t>The fully annotated solution code is found in the Faculty Guide.</a:t>
            </a:r>
          </a:p>
          <a:p>
            <a:pPr marL="89014" indent="-89014" defTabSz="949478">
              <a:defRPr/>
            </a:pPr>
            <a:endParaRPr lang="en-GB" b="1" dirty="0" smtClean="0"/>
          </a:p>
          <a:p>
            <a:pPr marL="178027" indent="-178027">
              <a:buFont typeface="Arial" pitchFamily="34" charset="0"/>
              <a:buChar char="•"/>
            </a:pPr>
            <a:r>
              <a:rPr lang="en-GB" dirty="0" smtClean="0"/>
              <a:t>Present the task that participants must try themselves.</a:t>
            </a:r>
          </a:p>
          <a:p>
            <a:pPr marL="178027" indent="-178027">
              <a:buFont typeface="Arial" pitchFamily="34" charset="0"/>
              <a:buChar char="•"/>
            </a:pPr>
            <a:r>
              <a:rPr lang="en-GB" baseline="0" dirty="0" smtClean="0"/>
              <a:t>Walk</a:t>
            </a:r>
            <a:r>
              <a:rPr lang="en-GB" dirty="0" smtClean="0"/>
              <a:t> around the room in case anyone needs assistance.</a:t>
            </a:r>
          </a:p>
          <a:p>
            <a:pPr marL="178027" indent="-178027">
              <a:buFont typeface="Arial" pitchFamily="34" charset="0"/>
              <a:buChar char="•"/>
            </a:pPr>
            <a:endParaRPr lang="en-GB" b="1" dirty="0" smtClean="0"/>
          </a:p>
          <a:p>
            <a:pPr marL="0" lvl="1"/>
            <a:r>
              <a:rPr lang="en-GB" b="1" dirty="0" smtClean="0"/>
              <a:t>Participant Notes:</a:t>
            </a:r>
          </a:p>
          <a:p>
            <a:pPr marL="564564" indent="-465887">
              <a:lnSpc>
                <a:spcPct val="110000"/>
              </a:lnSpc>
              <a:buFont typeface="+mj-lt"/>
              <a:buAutoNum type="arabicPeriod"/>
              <a:defRPr/>
            </a:pPr>
            <a:r>
              <a:rPr lang="en-US" dirty="0" smtClean="0"/>
              <a:t>Open the project Week1n2Codebase_participant in Eclipse</a:t>
            </a:r>
          </a:p>
          <a:p>
            <a:pPr marL="564564" indent="-465887">
              <a:lnSpc>
                <a:spcPct val="110000"/>
              </a:lnSpc>
              <a:buFont typeface="+mj-lt"/>
              <a:buAutoNum type="arabicPeriod"/>
              <a:defRPr/>
            </a:pPr>
            <a:r>
              <a:rPr lang="en-US" dirty="0" smtClean="0"/>
              <a:t>Go to the src folder</a:t>
            </a:r>
          </a:p>
          <a:p>
            <a:pPr marL="564564" indent="-465887">
              <a:lnSpc>
                <a:spcPct val="110000"/>
              </a:lnSpc>
              <a:buFont typeface="+mj-lt"/>
              <a:buAutoNum type="arabicPeriod"/>
              <a:defRPr/>
            </a:pPr>
            <a:r>
              <a:rPr lang="en-US" dirty="0" smtClean="0"/>
              <a:t>Open the package com.accenture.adf.newcodington.module9.sample</a:t>
            </a:r>
          </a:p>
          <a:p>
            <a:pPr marL="564564" indent="-465887">
              <a:lnSpc>
                <a:spcPct val="110000"/>
              </a:lnSpc>
              <a:buFont typeface="+mj-lt"/>
              <a:buAutoNum type="arabicPeriod"/>
              <a:defRPr/>
            </a:pPr>
            <a:r>
              <a:rPr lang="en-US" dirty="0" smtClean="0"/>
              <a:t>Open LaserShow_TryIt1</a:t>
            </a:r>
          </a:p>
          <a:p>
            <a:pPr marL="564564" indent="-465887">
              <a:lnSpc>
                <a:spcPct val="110000"/>
              </a:lnSpc>
              <a:buFont typeface="+mj-lt"/>
              <a:buAutoNum type="arabicPeriod"/>
              <a:defRPr/>
            </a:pPr>
            <a:r>
              <a:rPr lang="en-US" dirty="0" smtClean="0"/>
              <a:t>Follow the TODOs in the file</a:t>
            </a:r>
          </a:p>
          <a:p>
            <a:pPr marL="564564" indent="-465887">
              <a:lnSpc>
                <a:spcPct val="110000"/>
              </a:lnSpc>
              <a:buFont typeface="+mj-lt"/>
              <a:buAutoNum type="arabicPeriod"/>
              <a:defRPr/>
            </a:pPr>
            <a:r>
              <a:rPr lang="en-US" dirty="0" smtClean="0"/>
              <a:t>Run the program</a:t>
            </a:r>
          </a:p>
          <a:p>
            <a:pPr marL="279532" indent="-279532">
              <a:buFont typeface="+mj-lt"/>
              <a:buAutoNum type="arabicPeriod"/>
            </a:pPr>
            <a:endParaRPr lang="en-US"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29</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endParaRPr lang="en-GB" b="1" dirty="0" smtClean="0">
              <a:solidFill>
                <a:srgbClr val="FF0000"/>
              </a:solidFill>
            </a:endParaRPr>
          </a:p>
          <a:p>
            <a:pPr defTabSz="931774">
              <a:defRPr/>
            </a:pPr>
            <a:r>
              <a:rPr lang="en-GB" dirty="0" smtClean="0"/>
              <a:t>Briefly</a:t>
            </a:r>
            <a:r>
              <a:rPr lang="en-GB" baseline="0" dirty="0" smtClean="0"/>
              <a:t> r</a:t>
            </a:r>
            <a:r>
              <a:rPr lang="en-GB" dirty="0" smtClean="0"/>
              <a:t>eview</a:t>
            </a:r>
            <a:r>
              <a:rPr lang="en-GB" baseline="0" dirty="0" smtClean="0"/>
              <a:t> agenda topics.</a:t>
            </a:r>
            <a:endParaRPr lang="en-GB" dirty="0" smtClean="0"/>
          </a:p>
          <a:p>
            <a:pPr marL="184414" indent="-97060">
              <a:buFont typeface="Arial" pitchFamily="34" charset="0"/>
              <a:buChar char="•"/>
            </a:pPr>
            <a:endParaRPr lang="en-GB" dirty="0" smtClean="0"/>
          </a:p>
          <a:p>
            <a:pPr marL="271767" lvl="1" indent="-87354">
              <a:buFont typeface="Courier New" pitchFamily="49" charset="0"/>
              <a:buChar char="o"/>
            </a:pPr>
            <a:endParaRPr lang="en-GB" b="1" dirty="0" smtClean="0">
              <a:solidFill>
                <a:srgbClr val="C00000"/>
              </a:solidFill>
            </a:endParaRPr>
          </a:p>
          <a:p>
            <a:r>
              <a:rPr lang="en-GB" b="1" dirty="0" smtClean="0"/>
              <a:t>Participant Notes:</a:t>
            </a:r>
          </a:p>
          <a:p>
            <a:r>
              <a:rPr lang="en-GB" dirty="0" smtClean="0"/>
              <a:t>N/A</a:t>
            </a:r>
          </a:p>
          <a:p>
            <a:endParaRPr lang="en-GB" dirty="0" smtClean="0"/>
          </a:p>
          <a:p>
            <a:pPr marL="184414" indent="-97060">
              <a:buFont typeface="Arial" pitchFamily="34" charset="0"/>
              <a:buChar char="•"/>
            </a:pPr>
            <a:endParaRPr lang="en-GB" dirty="0" smtClean="0"/>
          </a:p>
          <a:p>
            <a:pPr marL="271767" lvl="1" indent="-87354">
              <a:buFont typeface="Courier New" pitchFamily="49" charset="0"/>
              <a:buChar char="o"/>
            </a:pPr>
            <a:endParaRPr lang="en-GB"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3</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1" name="Header Placeholder 10"/>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dirty="0"/>
              <a:t>The fully annotated solution code is found in the Faculty Guide. </a:t>
            </a:r>
            <a:endParaRPr lang="en-GB" b="1"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a:t>
            </a:r>
          </a:p>
          <a:p>
            <a:pPr marL="0" lvl="1"/>
            <a:endParaRPr lang="en-GB" dirty="0"/>
          </a:p>
          <a:p>
            <a:pPr marL="0" lvl="1"/>
            <a:r>
              <a:rPr lang="en-GB" dirty="0"/>
              <a:t>Animation on Slide:</a:t>
            </a:r>
          </a:p>
          <a:p>
            <a:pPr marL="0" lvl="1"/>
            <a:r>
              <a:rPr lang="en-GB" dirty="0"/>
              <a:t>Need, name, and Value appear on launch</a:t>
            </a:r>
          </a:p>
          <a:p>
            <a:pPr marL="0" lvl="1"/>
            <a:r>
              <a:rPr lang="en-GB" dirty="0"/>
              <a:t>On click: Constructor Need is explained</a:t>
            </a:r>
          </a:p>
          <a:p>
            <a:pPr marL="0" lvl="1"/>
            <a:r>
              <a:rPr lang="en-GB" dirty="0"/>
              <a:t>On click: Constructor Name is explained</a:t>
            </a:r>
          </a:p>
          <a:p>
            <a:pPr marL="0" lvl="1"/>
            <a:r>
              <a:rPr lang="en-GB" dirty="0"/>
              <a:t>On click: Constructor Value is explained</a:t>
            </a:r>
          </a:p>
          <a:p>
            <a:pPr marL="0" lvl="1"/>
            <a:endParaRPr lang="en-GB" dirty="0"/>
          </a:p>
          <a:p>
            <a:pPr marL="0" lvl="1"/>
            <a:r>
              <a:rPr lang="en-US" b="1" dirty="0" smtClean="0"/>
              <a:t>Ask: </a:t>
            </a:r>
            <a:r>
              <a:rPr lang="en-US" b="0" dirty="0" smtClean="0"/>
              <a:t>Why use constructors?</a:t>
            </a:r>
          </a:p>
          <a:p>
            <a:pPr marL="0" lvl="1"/>
            <a:endParaRPr lang="en-GB" b="1" dirty="0" smtClean="0"/>
          </a:p>
          <a:p>
            <a:pPr marL="0" lvl="1"/>
            <a:r>
              <a:rPr lang="en-GB" b="1" dirty="0" smtClean="0"/>
              <a:t>Participant Notes:</a:t>
            </a:r>
          </a:p>
          <a:p>
            <a:pPr marL="0" lvl="1"/>
            <a:r>
              <a:rPr lang="en-US" b="0" dirty="0" smtClean="0"/>
              <a:t>You may think of Constructor as a 'general recipe'.</a:t>
            </a:r>
          </a:p>
          <a:p>
            <a:pPr marL="174708" lvl="1" indent="-174708">
              <a:buFont typeface="Arial" pitchFamily="34" charset="0"/>
              <a:buChar char="•"/>
            </a:pPr>
            <a:r>
              <a:rPr lang="en-US" b="0" dirty="0" smtClean="0"/>
              <a:t>For example: The constructor for Ice Cream provides the list of core ingredients (cream, sugar, etc.) and the steps to make the ice cream. The ice cream constructor can be passed the flavors (strawberry, banana, etc.) to know what to do to instantiate the particular ice cream class. </a:t>
            </a:r>
          </a:p>
          <a:p>
            <a:pPr marL="174708" lvl="1" indent="-174708">
              <a:buFont typeface="Arial" pitchFamily="34" charset="0"/>
              <a:buChar char="•"/>
            </a:pPr>
            <a:r>
              <a:rPr lang="en-US" b="0" dirty="0" smtClean="0"/>
              <a:t>Another example</a:t>
            </a:r>
            <a:r>
              <a:rPr lang="en-US" b="0" baseline="0" dirty="0" smtClean="0"/>
              <a:t> related to</a:t>
            </a:r>
            <a:r>
              <a:rPr lang="en-US" b="0" dirty="0" smtClean="0"/>
              <a:t> cars: Instead of having a class declaration made up of several lines to specify the number of doors, windows, horsepower, mileage for each instantiation of a car, the constructor can be set up to either set the initial values and  change them later for the specific class, or they can be set up to pass in the values (as ice cream did).</a:t>
            </a:r>
            <a:endParaRPr lang="en-US" dirty="0" smtClean="0"/>
          </a:p>
          <a:p>
            <a:endParaRPr lang="en-US"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a:t>
            </a:r>
          </a:p>
          <a:p>
            <a:pPr marL="0" lvl="1"/>
            <a:endParaRPr lang="en-GB" b="1" dirty="0" smtClean="0"/>
          </a:p>
          <a:p>
            <a:pPr marL="0" lvl="1"/>
            <a:endParaRPr lang="en-GB" b="1" dirty="0" smtClean="0"/>
          </a:p>
          <a:p>
            <a:pPr marL="0" lvl="1"/>
            <a:r>
              <a:rPr lang="en-GB" b="1" dirty="0" smtClean="0"/>
              <a:t>Participant Notes:</a:t>
            </a:r>
          </a:p>
          <a:p>
            <a:pPr marL="0" lvl="1"/>
            <a:r>
              <a:rPr lang="en-GB" b="0" dirty="0" smtClean="0"/>
              <a:t>N</a:t>
            </a:r>
            <a:r>
              <a:rPr lang="en-GB" dirty="0" smtClean="0"/>
              <a:t>/A</a:t>
            </a:r>
          </a:p>
          <a:p>
            <a:endParaRPr lang="en-US" dirty="0" smtClean="0"/>
          </a:p>
          <a:p>
            <a:endParaRPr lang="en-US"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32</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96913"/>
            <a:ext cx="4090987" cy="3068637"/>
          </a:xfrm>
        </p:spPr>
      </p:sp>
      <p:sp>
        <p:nvSpPr>
          <p:cNvPr id="3" name="Notes Placeholder 2"/>
          <p:cNvSpPr>
            <a:spLocks noGrp="1"/>
          </p:cNvSpPr>
          <p:nvPr>
            <p:ph type="body" idx="1"/>
          </p:nvPr>
        </p:nvSpPr>
        <p:spPr>
          <a:xfrm>
            <a:off x="701040" y="3904488"/>
            <a:ext cx="5608320" cy="5113020"/>
          </a:xfrm>
        </p:spPr>
        <p:txBody>
          <a:bodyPr>
            <a:normAutofit/>
          </a:bodyPr>
          <a:lstStyle/>
          <a:p>
            <a:r>
              <a:rPr lang="en-GB" b="1" dirty="0" smtClean="0"/>
              <a:t>Faculty Notes:</a:t>
            </a:r>
          </a:p>
          <a:p>
            <a:pPr marL="0" lvl="1" defTabSz="931774">
              <a:defRPr/>
            </a:pPr>
            <a:r>
              <a:rPr lang="en-GB" dirty="0"/>
              <a:t>Review information on the slide and in participant notes.</a:t>
            </a:r>
          </a:p>
          <a:p>
            <a:pPr marL="0" lvl="1" defTabSz="931774">
              <a:defRPr/>
            </a:pPr>
            <a:endParaRPr lang="en-GB" dirty="0"/>
          </a:p>
          <a:p>
            <a:pPr marL="0" lvl="1" defTabSz="931774">
              <a:defRPr/>
            </a:pPr>
            <a:r>
              <a:rPr lang="en-GB" dirty="0"/>
              <a:t>Animation on slide:</a:t>
            </a:r>
          </a:p>
          <a:p>
            <a:pPr marL="0" lvl="1" defTabSz="931774">
              <a:defRPr/>
            </a:pPr>
            <a:r>
              <a:rPr lang="en-GB" dirty="0"/>
              <a:t>Question appears on launch</a:t>
            </a:r>
          </a:p>
          <a:p>
            <a:pPr marL="0" lvl="1" defTabSz="931774">
              <a:defRPr/>
            </a:pPr>
            <a:r>
              <a:rPr lang="en-GB" dirty="0"/>
              <a:t>On click: Answer appears</a:t>
            </a:r>
          </a:p>
          <a:p>
            <a:pPr marL="0" lvl="1"/>
            <a:endParaRPr lang="en-GB" b="1" dirty="0" smtClean="0"/>
          </a:p>
          <a:p>
            <a:pPr marL="0" lvl="1"/>
            <a:endParaRPr lang="en-GB" b="1" dirty="0" smtClean="0"/>
          </a:p>
          <a:p>
            <a:pPr marL="0" lvl="1"/>
            <a:r>
              <a:rPr lang="en-GB" b="1" dirty="0" smtClean="0"/>
              <a:t>Participant Notes:</a:t>
            </a:r>
          </a:p>
          <a:p>
            <a:pPr lvl="0"/>
            <a:r>
              <a:rPr lang="en-GB" dirty="0" smtClean="0"/>
              <a:t>A Client program</a:t>
            </a:r>
            <a:r>
              <a:rPr lang="en-GB" baseline="0" dirty="0" smtClean="0"/>
              <a:t> will only call one of the constructors while instantiating an object.</a:t>
            </a:r>
          </a:p>
          <a:p>
            <a:pPr lvl="0"/>
            <a:r>
              <a:rPr lang="en-GB" baseline="0" dirty="0" smtClean="0"/>
              <a:t>We may need to in turn call another constructor.  </a:t>
            </a:r>
          </a:p>
          <a:p>
            <a:pPr lvl="0"/>
            <a:endParaRPr lang="en-GB" baseline="0" dirty="0" smtClean="0"/>
          </a:p>
          <a:p>
            <a:pPr lvl="0"/>
            <a:r>
              <a:rPr lang="en-GB" baseline="0" dirty="0" smtClean="0"/>
              <a:t>For example:</a:t>
            </a:r>
          </a:p>
          <a:p>
            <a:pPr lvl="1"/>
            <a:endParaRPr lang="en-GB" b="1" baseline="0" dirty="0" smtClean="0"/>
          </a:p>
          <a:p>
            <a:pPr lvl="1"/>
            <a:r>
              <a:rPr lang="en-GB" b="0" baseline="0" dirty="0" smtClean="0"/>
              <a:t>class  ScientificCalculator extends Calculator</a:t>
            </a:r>
          </a:p>
          <a:p>
            <a:pPr lvl="1"/>
            <a:r>
              <a:rPr lang="en-GB" b="0" baseline="0" dirty="0" smtClean="0"/>
              <a:t>{</a:t>
            </a:r>
          </a:p>
          <a:p>
            <a:pPr lvl="1"/>
            <a:r>
              <a:rPr lang="en-GB" b="0" baseline="0" dirty="0" smtClean="0"/>
              <a:t>	ScientificCalculator ()                     </a:t>
            </a:r>
            <a:r>
              <a:rPr lang="en-GB" b="1" baseline="0" dirty="0" smtClean="0"/>
              <a:t>//Default Constructor</a:t>
            </a:r>
            <a:r>
              <a:rPr lang="en-GB" b="0" baseline="0" dirty="0" smtClean="0"/>
              <a:t> </a:t>
            </a:r>
          </a:p>
          <a:p>
            <a:pPr lvl="1"/>
            <a:r>
              <a:rPr lang="en-GB" b="0" baseline="0" dirty="0" smtClean="0"/>
              <a:t>	{</a:t>
            </a:r>
          </a:p>
          <a:p>
            <a:pPr lvl="1"/>
            <a:r>
              <a:rPr lang="en-GB" b="0" baseline="0" dirty="0" smtClean="0"/>
              <a:t>		super();                    </a:t>
            </a:r>
            <a:r>
              <a:rPr lang="en-GB" b="1" baseline="0" dirty="0" smtClean="0"/>
              <a:t>//Calling super class’ constructor</a:t>
            </a:r>
          </a:p>
          <a:p>
            <a:pPr lvl="1"/>
            <a:r>
              <a:rPr lang="en-GB" b="0" baseline="0" dirty="0" smtClean="0"/>
              <a:t>		log.info(“Default constructor called”);</a:t>
            </a:r>
          </a:p>
          <a:p>
            <a:pPr lvl="1"/>
            <a:r>
              <a:rPr lang="en-GB" b="0" baseline="0" dirty="0" smtClean="0"/>
              <a:t>	}</a:t>
            </a:r>
          </a:p>
          <a:p>
            <a:pPr lvl="1"/>
            <a:endParaRPr lang="en-GB" b="0" baseline="0" dirty="0" smtClean="0"/>
          </a:p>
          <a:p>
            <a:pPr lvl="1"/>
            <a:r>
              <a:rPr lang="en-GB" b="0" baseline="0" dirty="0" smtClean="0"/>
              <a:t>	ScientificCalculator (int num1, int num2)</a:t>
            </a:r>
          </a:p>
          <a:p>
            <a:pPr lvl="1"/>
            <a:r>
              <a:rPr lang="en-GB" b="0" baseline="0" dirty="0" smtClean="0"/>
              <a:t>	{</a:t>
            </a:r>
          </a:p>
          <a:p>
            <a:pPr lvl="1"/>
            <a:r>
              <a:rPr lang="en-GB" b="0" baseline="0" dirty="0" smtClean="0"/>
              <a:t>		this();                      </a:t>
            </a:r>
            <a:r>
              <a:rPr lang="en-GB" b="1" baseline="0" dirty="0" smtClean="0"/>
              <a:t>//Calling Default Constructor</a:t>
            </a:r>
          </a:p>
          <a:p>
            <a:pPr lvl="1"/>
            <a:r>
              <a:rPr lang="en-GB" b="0" baseline="0" dirty="0" smtClean="0"/>
              <a:t>		this.num1 = num1;</a:t>
            </a:r>
          </a:p>
          <a:p>
            <a:pPr lvl="1"/>
            <a:r>
              <a:rPr lang="en-GB" b="0" baseline="0" dirty="0" smtClean="0"/>
              <a:t>		this.num2 = num2;</a:t>
            </a:r>
          </a:p>
          <a:p>
            <a:pPr lvl="1"/>
            <a:r>
              <a:rPr lang="en-GB" b="0" baseline="0" dirty="0" smtClean="0"/>
              <a:t>	}</a:t>
            </a:r>
          </a:p>
          <a:p>
            <a:pPr lvl="1"/>
            <a:r>
              <a:rPr lang="en-GB" b="0" baseline="0" dirty="0" smtClean="0"/>
              <a:t>}</a:t>
            </a:r>
          </a:p>
          <a:p>
            <a:pPr lvl="1"/>
            <a:endParaRPr lang="en-GB" b="0" baseline="0" dirty="0" smtClean="0"/>
          </a:p>
          <a:p>
            <a:pPr lvl="1"/>
            <a:r>
              <a:rPr lang="en-GB" b="0" baseline="0" dirty="0" smtClean="0"/>
              <a:t>		</a:t>
            </a:r>
          </a:p>
          <a:p>
            <a:pPr lvl="1"/>
            <a:r>
              <a:rPr lang="en-GB" b="0" baseline="0" dirty="0" smtClean="0"/>
              <a:t>		</a:t>
            </a:r>
          </a:p>
          <a:p>
            <a:pPr lvl="1"/>
            <a:endParaRPr lang="en-GB" b="1" baseline="0" dirty="0" smtClean="0"/>
          </a:p>
          <a:p>
            <a:pPr lvl="1"/>
            <a:endParaRPr lang="en-GB" b="1" dirty="0" smtClean="0"/>
          </a:p>
          <a:p>
            <a:endParaRPr lang="en-GB"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33</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a:t>
            </a:r>
          </a:p>
          <a:p>
            <a:pPr marL="0" lvl="1"/>
            <a:endParaRPr lang="en-GB" b="1" dirty="0" smtClean="0"/>
          </a:p>
          <a:p>
            <a:pPr marL="0" lvl="1"/>
            <a:endParaRPr lang="en-GB" b="1" dirty="0" smtClean="0"/>
          </a:p>
          <a:p>
            <a:pPr marL="0" lvl="1"/>
            <a:r>
              <a:rPr lang="en-GB" b="1" dirty="0" smtClean="0"/>
              <a:t>Participant Notes:</a:t>
            </a:r>
          </a:p>
          <a:p>
            <a:pPr marL="0" lvl="1"/>
            <a:r>
              <a:rPr lang="en-GB" dirty="0" smtClean="0"/>
              <a:t>N/A</a:t>
            </a:r>
            <a:endParaRPr lang="en-GB" b="1" dirty="0" smtClean="0"/>
          </a:p>
          <a:p>
            <a:endParaRPr lang="en-GB"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34</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r>
              <a:rPr lang="en-US" dirty="0"/>
              <a:t> </a:t>
            </a:r>
          </a:p>
          <a:p>
            <a:pPr marL="279532" indent="-279532">
              <a:buFont typeface="+mj-lt"/>
              <a:buAutoNum type="arabicPeriod"/>
            </a:pPr>
            <a:r>
              <a:rPr lang="en-US" dirty="0" smtClean="0"/>
              <a:t>Open Movie3D_Demo2.java</a:t>
            </a:r>
          </a:p>
          <a:p>
            <a:pPr marL="279532" indent="-279532">
              <a:buFont typeface="+mj-lt"/>
              <a:buAutoNum type="arabicPeriod"/>
            </a:pPr>
            <a:r>
              <a:rPr lang="en-US" dirty="0" smtClean="0"/>
              <a:t>Copy and Paste the code written in Movie3D_Demo1.java to Movie3D_Demo2.java</a:t>
            </a:r>
          </a:p>
          <a:p>
            <a:pPr marL="279532" indent="-279532">
              <a:buFont typeface="+mj-lt"/>
              <a:buAutoNum type="arabicPeriod"/>
            </a:pPr>
            <a:r>
              <a:rPr lang="en-US" dirty="0" smtClean="0"/>
              <a:t>Follow the TODOs Movie3D_Demo2.java</a:t>
            </a:r>
          </a:p>
          <a:p>
            <a:pPr marL="279532" indent="-279532">
              <a:buFont typeface="+mj-lt"/>
              <a:buAutoNum type="arabicPeriod"/>
            </a:pPr>
            <a:r>
              <a:rPr lang="en-US" dirty="0" smtClean="0"/>
              <a:t>Run the program</a:t>
            </a:r>
          </a:p>
          <a:p>
            <a:endParaRPr lang="en-GB" baseline="0" dirty="0" smtClean="0"/>
          </a:p>
          <a:p>
            <a:pPr marL="465887" lvl="1"/>
            <a:endParaRPr lang="en-GB" b="1" dirty="0" smtClean="0"/>
          </a:p>
          <a:p>
            <a:pPr marL="0" lvl="1"/>
            <a:r>
              <a:rPr lang="en-GB" b="1" dirty="0" smtClean="0"/>
              <a:t>Participant Notes:</a:t>
            </a:r>
          </a:p>
          <a:p>
            <a:pPr marL="174708" lvl="1" indent="-174708" defTabSz="931774">
              <a:buFont typeface="Arial" pitchFamily="34" charset="0"/>
              <a:buChar char="•"/>
              <a:defRPr/>
            </a:pPr>
            <a:r>
              <a:rPr lang="en-US" dirty="0"/>
              <a:t>Pay attention as your faculty member demonstrates how to </a:t>
            </a:r>
            <a:r>
              <a:rPr lang="en-US" dirty="0" smtClean="0"/>
              <a:t>create a default constructor.</a:t>
            </a:r>
            <a:r>
              <a:rPr lang="en-US" baseline="0" dirty="0" smtClean="0"/>
              <a:t> </a:t>
            </a:r>
            <a:r>
              <a:rPr lang="en-US" dirty="0"/>
              <a:t>You will be asked to perform this task after this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35</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9014" indent="-89014" defTabSz="949478">
              <a:defRPr/>
            </a:pPr>
            <a:r>
              <a:rPr lang="en-US" b="0" dirty="0" smtClean="0"/>
              <a:t>The fully annotated solution code is found in the Faculty Guide.</a:t>
            </a:r>
          </a:p>
          <a:p>
            <a:pPr marL="89014" indent="-89014" defTabSz="949478">
              <a:defRPr/>
            </a:pPr>
            <a:endParaRPr lang="en-GB" b="1" dirty="0" smtClean="0"/>
          </a:p>
          <a:p>
            <a:pPr marL="178027" indent="-178027">
              <a:buFont typeface="Arial" pitchFamily="34" charset="0"/>
              <a:buChar char="•"/>
            </a:pPr>
            <a:r>
              <a:rPr lang="en-GB" dirty="0" smtClean="0"/>
              <a:t>Present the task that participants must try themselves.</a:t>
            </a:r>
          </a:p>
          <a:p>
            <a:pPr marL="178027" indent="-178027">
              <a:buFont typeface="Arial" pitchFamily="34" charset="0"/>
              <a:buChar char="•"/>
            </a:pPr>
            <a:r>
              <a:rPr lang="en-GB" baseline="0" dirty="0" smtClean="0"/>
              <a:t>Walk</a:t>
            </a:r>
            <a:r>
              <a:rPr lang="en-GB" dirty="0" smtClean="0"/>
              <a:t> around the room in case anyone needs assistance.</a:t>
            </a:r>
            <a:endParaRPr lang="en-GB" b="1" dirty="0" smtClean="0"/>
          </a:p>
          <a:p>
            <a:pPr marL="0" lvl="1"/>
            <a:endParaRPr lang="en-GB" b="1" dirty="0" smtClean="0"/>
          </a:p>
          <a:p>
            <a:pPr marL="0" lvl="1"/>
            <a:r>
              <a:rPr lang="en-GB" b="1" dirty="0" smtClean="0"/>
              <a:t>Participant Notes:</a:t>
            </a:r>
          </a:p>
          <a:p>
            <a:pPr marL="0" lvl="1" defTabSz="931774">
              <a:defRPr/>
            </a:pPr>
            <a:r>
              <a:rPr lang="en-US" dirty="0" smtClean="0"/>
              <a:t>Create a default constructor in Java </a:t>
            </a:r>
            <a:r>
              <a:rPr lang="en-GB" dirty="0" smtClean="0"/>
              <a:t>in</a:t>
            </a:r>
            <a:r>
              <a:rPr lang="en-GB" baseline="0" dirty="0" smtClean="0"/>
              <a:t> the Eclipse environment.</a:t>
            </a:r>
          </a:p>
          <a:p>
            <a:pPr marL="0" lvl="1" defTabSz="931774">
              <a:defRPr/>
            </a:pPr>
            <a:endParaRPr lang="en-GB" baseline="0" dirty="0" smtClean="0"/>
          </a:p>
          <a:p>
            <a:pPr marL="279532" indent="-279532">
              <a:buFont typeface="+mj-lt"/>
              <a:buAutoNum type="arabicPeriod"/>
            </a:pPr>
            <a:r>
              <a:rPr lang="en-US" dirty="0" smtClean="0"/>
              <a:t>Open LaserShow_TryIt2.java</a:t>
            </a:r>
          </a:p>
          <a:p>
            <a:pPr marL="279532" indent="-279532">
              <a:buFont typeface="+mj-lt"/>
              <a:buAutoNum type="arabicPeriod"/>
            </a:pPr>
            <a:r>
              <a:rPr lang="en-US" dirty="0" smtClean="0"/>
              <a:t>Copy and Paste the code written in LaserShow_TryIt1.java to LaserShow_TryIt2.java</a:t>
            </a:r>
          </a:p>
          <a:p>
            <a:pPr marL="279532" indent="-279532">
              <a:buFont typeface="+mj-lt"/>
              <a:buAutoNum type="arabicPeriod"/>
            </a:pPr>
            <a:r>
              <a:rPr lang="en-US" dirty="0" smtClean="0"/>
              <a:t>Follow the TODOs in the file</a:t>
            </a:r>
          </a:p>
          <a:p>
            <a:pPr marL="279532" indent="-279532">
              <a:buFont typeface="+mj-lt"/>
              <a:buAutoNum type="arabicPeriod"/>
            </a:pPr>
            <a:r>
              <a:rPr lang="en-US" dirty="0" smtClean="0"/>
              <a:t>Run the program</a:t>
            </a:r>
          </a:p>
          <a:p>
            <a:pPr marL="0" lvl="1" indent="-139766" defTabSz="931774">
              <a:defRPr/>
            </a:pPr>
            <a:endParaRPr lang="en-GB" baseline="0"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36</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dirty="0"/>
              <a:t>The fully annotated solution code is found in the Faculty Guide. </a:t>
            </a:r>
          </a:p>
          <a:p>
            <a:pPr marL="87354" indent="-87354" defTabSz="931774">
              <a:defRPr/>
            </a:pPr>
            <a:endParaRPr lang="en-US" dirty="0"/>
          </a:p>
          <a:p>
            <a:pPr marL="87354" indent="-87354" defTabSz="931774">
              <a:defRPr/>
            </a:pPr>
            <a:endParaRPr lang="en-GB" b="1" dirty="0" smtClean="0"/>
          </a:p>
          <a:p>
            <a:pPr marL="0" lvl="1"/>
            <a:endParaRPr lang="en-GB" b="1"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37</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b="1" dirty="0"/>
              <a:t>State: </a:t>
            </a:r>
            <a:r>
              <a:rPr lang="en-GB" dirty="0"/>
              <a:t>Remember that we covered this material earlier in the course. Let’s review it now.</a:t>
            </a:r>
          </a:p>
          <a:p>
            <a:pPr marL="0" lvl="1"/>
            <a:r>
              <a:rPr lang="en-GB" dirty="0"/>
              <a:t>Review information on the slide.</a:t>
            </a:r>
          </a:p>
          <a:p>
            <a:pPr lvl="1"/>
            <a:endParaRPr lang="en-GB" dirty="0" smtClean="0"/>
          </a:p>
          <a:p>
            <a:pPr lvl="1"/>
            <a:endParaRPr lang="en-GB" dirty="0" smtClean="0"/>
          </a:p>
          <a:p>
            <a:pPr marL="0" lvl="1"/>
            <a:r>
              <a:rPr lang="en-GB" b="1" dirty="0" smtClean="0"/>
              <a:t>Participant Notes:</a:t>
            </a:r>
          </a:p>
          <a:p>
            <a:r>
              <a:rPr lang="en-GB" dirty="0" smtClean="0"/>
              <a:t>N/A</a:t>
            </a:r>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38</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622377"/>
          </a:xfrm>
        </p:spPr>
        <p:txBody>
          <a:bodyPr>
            <a:normAutofit/>
          </a:bodyPr>
          <a:lstStyle/>
          <a:p>
            <a:r>
              <a:rPr lang="en-GB" b="1" dirty="0" smtClean="0"/>
              <a:t>Faculty Notes:</a:t>
            </a:r>
          </a:p>
          <a:p>
            <a:pPr marL="0" lvl="1"/>
            <a:r>
              <a:rPr lang="en-GB" b="1" dirty="0"/>
              <a:t>State: </a:t>
            </a:r>
            <a:r>
              <a:rPr lang="en-GB" dirty="0"/>
              <a:t>We learned about local variables earlier in this course.</a:t>
            </a:r>
          </a:p>
          <a:p>
            <a:pPr marL="0" lvl="1"/>
            <a:endParaRPr lang="en-GB" b="1" dirty="0"/>
          </a:p>
          <a:p>
            <a:pPr marL="0" lvl="1"/>
            <a:r>
              <a:rPr lang="en-GB" dirty="0"/>
              <a:t>Review information on the slide and in the participant notes.</a:t>
            </a:r>
          </a:p>
          <a:p>
            <a:pPr marL="0" lvl="1"/>
            <a:endParaRPr lang="en-GB" dirty="0"/>
          </a:p>
          <a:p>
            <a:pPr marL="0" lvl="1"/>
            <a:r>
              <a:rPr lang="en-GB" dirty="0"/>
              <a:t>Animation on Slide:</a:t>
            </a:r>
          </a:p>
          <a:p>
            <a:pPr marL="0" lvl="1"/>
            <a:r>
              <a:rPr lang="en-GB" dirty="0"/>
              <a:t>Need, Declaration, Accessibility, and Initialization appear on launch</a:t>
            </a:r>
          </a:p>
          <a:p>
            <a:pPr marL="0" lvl="1"/>
            <a:r>
              <a:rPr lang="en-GB" dirty="0"/>
              <a:t>On Click: Further explanation of Need appears.</a:t>
            </a:r>
          </a:p>
          <a:p>
            <a:pPr marL="0" lvl="1" defTabSz="931774">
              <a:defRPr/>
            </a:pPr>
            <a:r>
              <a:rPr lang="en-GB" dirty="0"/>
              <a:t>On Click: Further explanation of Declaration appears.</a:t>
            </a:r>
          </a:p>
          <a:p>
            <a:pPr marL="0" lvl="1" defTabSz="931774">
              <a:defRPr/>
            </a:pPr>
            <a:r>
              <a:rPr lang="en-GB" dirty="0"/>
              <a:t>On Click: Further explanation of Accessibility appears.</a:t>
            </a:r>
          </a:p>
          <a:p>
            <a:pPr marL="0" lvl="1" defTabSz="931774">
              <a:defRPr/>
            </a:pPr>
            <a:r>
              <a:rPr lang="en-GB" dirty="0"/>
              <a:t>On Click: Further explanation of Initialization appears.</a:t>
            </a:r>
          </a:p>
          <a:p>
            <a:pPr marL="0" lvl="1"/>
            <a:endParaRPr lang="en-GB" dirty="0"/>
          </a:p>
          <a:p>
            <a:pPr marL="0" lvl="1"/>
            <a:endParaRPr lang="en-GB" dirty="0" smtClean="0"/>
          </a:p>
          <a:p>
            <a:pPr marL="0" lvl="1"/>
            <a:r>
              <a:rPr lang="en-GB" b="1" dirty="0" smtClean="0"/>
              <a:t>Participant Notes:</a:t>
            </a:r>
          </a:p>
          <a:p>
            <a:pPr marL="0" lvl="1"/>
            <a:r>
              <a:rPr lang="en-US" dirty="0" smtClean="0"/>
              <a:t>Earlier</a:t>
            </a:r>
            <a:r>
              <a:rPr lang="en-US" baseline="0" dirty="0" smtClean="0"/>
              <a:t> in this course, you learned about local variables.  Let’s see how they apply to methods.</a:t>
            </a:r>
          </a:p>
          <a:p>
            <a:pPr marL="0" lvl="1"/>
            <a:endParaRPr lang="en-US" baseline="0" dirty="0" smtClean="0"/>
          </a:p>
          <a:p>
            <a:r>
              <a:rPr lang="en-US" b="0" baseline="0" dirty="0" smtClean="0"/>
              <a:t>Overview:</a:t>
            </a:r>
          </a:p>
          <a:p>
            <a:pPr marL="186355" indent="-93177">
              <a:buFont typeface="Arial" pitchFamily="34" charset="0"/>
              <a:buChar char="•"/>
            </a:pPr>
            <a:r>
              <a:rPr lang="en-US" b="0" baseline="0" dirty="0" smtClean="0"/>
              <a:t>Local variables are limited in terms of their accessibility. They can only be accessed within the method that they are declared in. </a:t>
            </a:r>
          </a:p>
          <a:p>
            <a:pPr marL="186355" indent="-93177">
              <a:buFont typeface="Arial" pitchFamily="34" charset="0"/>
              <a:buChar char="•"/>
            </a:pPr>
            <a:endParaRPr lang="en-US" b="0" baseline="0" dirty="0" smtClean="0"/>
          </a:p>
          <a:p>
            <a:pPr marL="186355" indent="-93177">
              <a:buFont typeface="Arial" pitchFamily="34" charset="0"/>
              <a:buChar char="•"/>
            </a:pPr>
            <a:r>
              <a:rPr lang="en-US" b="0" baseline="0" dirty="0" smtClean="0"/>
              <a:t>Local variables must be initialized before using them. (Member variables receive their default value)</a:t>
            </a:r>
          </a:p>
          <a:p>
            <a:pPr marL="186355" indent="-93177">
              <a:buFont typeface="Arial" pitchFamily="34" charset="0"/>
              <a:buChar char="•"/>
            </a:pPr>
            <a:endParaRPr lang="en-US" b="0" baseline="0" dirty="0" smtClean="0"/>
          </a:p>
          <a:p>
            <a:pPr marL="186355" indent="-93177">
              <a:buFont typeface="Arial" pitchFamily="34" charset="0"/>
              <a:buChar char="•"/>
            </a:pPr>
            <a:r>
              <a:rPr lang="en-US" b="0" baseline="0" dirty="0" smtClean="0"/>
              <a:t>Unlike member variables, they are not initialized automatically.</a:t>
            </a:r>
          </a:p>
          <a:p>
            <a:pPr marL="186355" indent="-93177">
              <a:buFont typeface="Arial" pitchFamily="34" charset="0"/>
              <a:buChar char="•"/>
            </a:pPr>
            <a:endParaRPr lang="en-US" b="0" baseline="0" dirty="0" smtClean="0"/>
          </a:p>
          <a:p>
            <a:pPr marL="186355" indent="-93177">
              <a:buFont typeface="Arial" pitchFamily="34" charset="0"/>
              <a:buChar char="•"/>
            </a:pPr>
            <a:r>
              <a:rPr lang="en-US" dirty="0"/>
              <a:t>Typically, when a user does not call a default constructor but some other constructor, the default constructor can be called by using “this” from within the other constructor. </a:t>
            </a:r>
            <a:endParaRPr lang="en-GB"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39</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r>
              <a:rPr lang="en-GB" dirty="0" smtClean="0"/>
              <a:t>Review information on the slide and in the participant notes.</a:t>
            </a:r>
          </a:p>
          <a:p>
            <a:r>
              <a:rPr lang="en-GB" dirty="0" smtClean="0"/>
              <a:t>Animation on Slide:</a:t>
            </a:r>
          </a:p>
          <a:p>
            <a:r>
              <a:rPr lang="en-GB" dirty="0" smtClean="0"/>
              <a:t>On click:</a:t>
            </a:r>
            <a:r>
              <a:rPr lang="en-GB" baseline="0" dirty="0" smtClean="0"/>
              <a:t>  Additional content displays</a:t>
            </a:r>
            <a:endParaRPr lang="en-GB" dirty="0" smtClean="0"/>
          </a:p>
          <a:p>
            <a:endParaRPr lang="en-GB" dirty="0" smtClean="0"/>
          </a:p>
          <a:p>
            <a:pPr defTabSz="931774">
              <a:defRPr/>
            </a:pPr>
            <a:r>
              <a:rPr lang="en-GB" b="1" dirty="0"/>
              <a:t>Transition: </a:t>
            </a:r>
            <a:r>
              <a:rPr lang="en-GB" dirty="0"/>
              <a:t>We will learn more about using objects in Object-Oriented Programming (OOP) later in this course. For now, let’s look in more depth at classes and objects and how they work.</a:t>
            </a:r>
          </a:p>
          <a:p>
            <a:pPr marL="0" lvl="1"/>
            <a:endParaRPr lang="en-GB" dirty="0"/>
          </a:p>
          <a:p>
            <a:pPr marL="232943" lvl="1" indent="116472"/>
            <a:endParaRPr lang="en-GB" dirty="0"/>
          </a:p>
          <a:p>
            <a:r>
              <a:rPr lang="en-GB" b="1" dirty="0" smtClean="0"/>
              <a:t>Participant Notes:</a:t>
            </a:r>
          </a:p>
          <a:p>
            <a:r>
              <a:rPr lang="en-GB" b="0" dirty="0" smtClean="0"/>
              <a:t>You</a:t>
            </a:r>
            <a:r>
              <a:rPr lang="en-GB" b="0" baseline="0" dirty="0" smtClean="0"/>
              <a:t> have previously seen the </a:t>
            </a:r>
            <a:r>
              <a:rPr lang="en-GB" b="0" dirty="0" smtClean="0"/>
              <a:t>first several slides in this presentation.  We will go through a quick review of objects and</a:t>
            </a:r>
            <a:r>
              <a:rPr lang="en-GB" b="0" baseline="0" dirty="0" smtClean="0"/>
              <a:t> classes prior to diving into more detail.</a:t>
            </a:r>
            <a:endParaRPr lang="en-GB" b="0" dirty="0" smtClean="0"/>
          </a:p>
          <a:p>
            <a:pPr marL="186355" indent="-93177">
              <a:lnSpc>
                <a:spcPct val="110000"/>
              </a:lnSpc>
              <a:buFont typeface="Arial" pitchFamily="34" charset="0"/>
              <a:buChar char="•"/>
            </a:pPr>
            <a:r>
              <a:rPr lang="en-US" dirty="0"/>
              <a:t>Objects are entities that serve as the basic building blocks of an object-oriented programming (OOP) application. </a:t>
            </a:r>
          </a:p>
          <a:p>
            <a:pPr marL="186355" indent="-93177">
              <a:lnSpc>
                <a:spcPct val="110000"/>
              </a:lnSpc>
              <a:buFont typeface="Arial" pitchFamily="34" charset="0"/>
              <a:buChar char="•"/>
            </a:pPr>
            <a:r>
              <a:rPr lang="en-US" dirty="0"/>
              <a:t>Objects are similar to real-world objects, such as pens, desks, and cars. They have their own properties and attributes and can be grouped into categories.</a:t>
            </a:r>
          </a:p>
          <a:p>
            <a:pPr marL="186355" indent="-93177">
              <a:lnSpc>
                <a:spcPct val="110000"/>
              </a:lnSpc>
              <a:buFont typeface="Arial" pitchFamily="34" charset="0"/>
              <a:buChar char="•"/>
            </a:pPr>
            <a:r>
              <a:rPr lang="en-US" dirty="0"/>
              <a:t>Since program entities often describe real-world entities, the object-oriented approach makes designing applications much easier.</a:t>
            </a:r>
          </a:p>
          <a:p>
            <a:pPr marL="0" lvl="1" defTabSz="931774">
              <a:defRPr/>
            </a:pPr>
            <a:endParaRPr lang="en-GB" dirty="0"/>
          </a:p>
          <a:p>
            <a:pPr marL="0" lvl="1" defTabSz="931774">
              <a:defRPr/>
            </a:pPr>
            <a:endParaRPr lang="en-GB" dirty="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r>
              <a:rPr lang="en-US"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p>
          <a:p>
            <a:r>
              <a:rPr lang="en-US" dirty="0"/>
              <a:t> </a:t>
            </a:r>
          </a:p>
          <a:p>
            <a:pPr marL="279532" indent="-279532">
              <a:buFont typeface="+mj-lt"/>
              <a:buAutoNum type="arabicPeriod"/>
            </a:pPr>
            <a:r>
              <a:rPr lang="en-US" dirty="0"/>
              <a:t>Open Movie3D_Demo3.java</a:t>
            </a:r>
          </a:p>
          <a:p>
            <a:pPr marL="279532" indent="-279532">
              <a:buFont typeface="+mj-lt"/>
              <a:buAutoNum type="arabicPeriod"/>
            </a:pPr>
            <a:r>
              <a:rPr lang="en-US" dirty="0"/>
              <a:t>Copy and Paste the code written in Movie3D_Demo2.java to Movie3D_Demo3.java</a:t>
            </a:r>
          </a:p>
          <a:p>
            <a:pPr marL="279532" indent="-279532">
              <a:buFont typeface="+mj-lt"/>
              <a:buAutoNum type="arabicPeriod"/>
            </a:pPr>
            <a:r>
              <a:rPr lang="en-US" dirty="0"/>
              <a:t>Follow the TODOs in the file</a:t>
            </a:r>
          </a:p>
          <a:p>
            <a:pPr marL="279532" indent="-279532">
              <a:buFont typeface="+mj-lt"/>
              <a:buAutoNum type="arabicPeriod"/>
            </a:pPr>
            <a:r>
              <a:rPr lang="en-US" dirty="0"/>
              <a:t>Run the program</a:t>
            </a:r>
          </a:p>
          <a:p>
            <a:pPr marL="465887" lvl="1"/>
            <a:endParaRPr lang="en-GB" b="1" dirty="0" smtClean="0"/>
          </a:p>
          <a:p>
            <a:pPr marL="0" lvl="1"/>
            <a:r>
              <a:rPr lang="en-GB" b="1" dirty="0" smtClean="0"/>
              <a:t>Participant Notes:</a:t>
            </a:r>
          </a:p>
          <a:p>
            <a:pPr marL="0" lvl="1" defTabSz="931774">
              <a:defRPr/>
            </a:pPr>
            <a:r>
              <a:rPr lang="en-US" dirty="0"/>
              <a:t>Pay attention as your faculty member demonstrates. You will be asked to perform this task after the demonstration.</a:t>
            </a:r>
            <a:endParaRPr lang="en-GB"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174708" indent="-174708">
              <a:buFont typeface="Arial" pitchFamily="34" charset="0"/>
              <a:buChar char="•"/>
            </a:pPr>
            <a:r>
              <a:rPr lang="en-GB" dirty="0" smtClean="0"/>
              <a:t>Present the task that participants must try themselves.</a:t>
            </a:r>
          </a:p>
          <a:p>
            <a:pPr marL="174708" indent="-174708">
              <a:buFont typeface="Arial" pitchFamily="34" charset="0"/>
              <a:buChar char="•"/>
            </a:pPr>
            <a:r>
              <a:rPr lang="en-GB" baseline="0" dirty="0" smtClean="0"/>
              <a:t>Walk</a:t>
            </a:r>
            <a:r>
              <a:rPr lang="en-GB" dirty="0" smtClean="0"/>
              <a:t> around the room in case anyone needs assistance.</a:t>
            </a:r>
            <a:endParaRPr lang="en-GB" baseline="0" dirty="0" smtClean="0"/>
          </a:p>
          <a:p>
            <a:pPr marL="0" lvl="1"/>
            <a:endParaRPr lang="en-GB" b="1" dirty="0" smtClean="0"/>
          </a:p>
          <a:p>
            <a:pPr marL="0" lvl="1"/>
            <a:r>
              <a:rPr lang="en-GB" b="1" dirty="0" smtClean="0"/>
              <a:t>Participant Notes:</a:t>
            </a:r>
          </a:p>
          <a:p>
            <a:pPr marL="174708" lvl="1" indent="-174708" defTabSz="931774">
              <a:buFont typeface="Arial" pitchFamily="34" charset="0"/>
              <a:buChar char="•"/>
              <a:defRPr/>
            </a:pPr>
            <a:r>
              <a:rPr lang="en-US" dirty="0" smtClean="0"/>
              <a:t>Use parameterized local variables to store instances of objects in Java</a:t>
            </a:r>
            <a:r>
              <a:rPr lang="en-GB" baseline="0" dirty="0" smtClean="0"/>
              <a:t>.</a:t>
            </a:r>
            <a:endParaRPr lang="en-US" dirty="0"/>
          </a:p>
          <a:p>
            <a:pPr marL="279532" indent="-279532">
              <a:buFont typeface="+mj-lt"/>
              <a:buAutoNum type="arabicPeriod"/>
            </a:pPr>
            <a:r>
              <a:rPr lang="en-US" dirty="0"/>
              <a:t>Open LaserShow_TryIt3.java</a:t>
            </a:r>
          </a:p>
          <a:p>
            <a:pPr marL="279532" indent="-279532">
              <a:buFont typeface="+mj-lt"/>
              <a:buAutoNum type="arabicPeriod"/>
            </a:pPr>
            <a:r>
              <a:rPr lang="en-US" dirty="0"/>
              <a:t>Copy and Paste the code written in LaserShow_TryIt2.java to LaserShow_TryIt3.java</a:t>
            </a:r>
          </a:p>
          <a:p>
            <a:pPr marL="279532" indent="-279532">
              <a:buFont typeface="+mj-lt"/>
              <a:buAutoNum type="arabicPeriod"/>
            </a:pPr>
            <a:r>
              <a:rPr lang="en-US" dirty="0"/>
              <a:t>Follow the TODOs in the file</a:t>
            </a:r>
          </a:p>
          <a:p>
            <a:pPr marL="279532" indent="-279532">
              <a:buFont typeface="+mj-lt"/>
              <a:buAutoNum type="arabicPeriod"/>
            </a:pPr>
            <a:r>
              <a:rPr lang="en-US" dirty="0"/>
              <a:t>Run the program</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dirty="0"/>
              <a:t>The fully annotated solution code is found in the Faculty Guide. </a:t>
            </a:r>
            <a:endParaRPr lang="en-GB" b="1" dirty="0" smtClean="0"/>
          </a:p>
          <a:p>
            <a:pPr marL="0" lvl="1"/>
            <a:endParaRPr lang="en-GB" b="1"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42</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dirty="0"/>
              <a:t>The fully annotated solution code is found in the Faculty Guide. </a:t>
            </a:r>
            <a:endParaRPr lang="en-GB" b="1" dirty="0" smtClean="0"/>
          </a:p>
          <a:p>
            <a:pPr marL="0" lvl="1"/>
            <a:endParaRPr lang="en-GB" b="1"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43</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0" lvl="1"/>
            <a:r>
              <a:rPr lang="en-US" dirty="0" smtClean="0"/>
              <a:t>Now that classes and objects have been reviewed, use this slide as a transition into more detailed slides regarding Member Variables.</a:t>
            </a:r>
          </a:p>
          <a:p>
            <a:pPr marL="0" lvl="1"/>
            <a:endParaRPr lang="en-US" b="1" dirty="0"/>
          </a:p>
          <a:p>
            <a:pPr marL="0" lvl="1"/>
            <a:r>
              <a:rPr lang="en-US" b="1" noProof="0" dirty="0" smtClean="0"/>
              <a:t>Participant Notes:</a:t>
            </a:r>
          </a:p>
          <a:p>
            <a:pPr marL="0" lvl="1"/>
            <a:r>
              <a:rPr lang="en-US" noProof="0" dirty="0" smtClean="0"/>
              <a:t>N/A</a:t>
            </a:r>
            <a:endParaRPr lang="en-US" dirty="0" smtClean="0"/>
          </a:p>
          <a:p>
            <a:pPr marL="352650" lvl="1" indent="-349415">
              <a:buFont typeface="Arial" pitchFamily="34" charset="0"/>
              <a:buChar char="•"/>
            </a:pPr>
            <a:endParaRPr lang="en-US" dirty="0" smtClean="0"/>
          </a:p>
          <a:p>
            <a:pPr marL="3235" lvl="1" defTabSz="931774">
              <a:defRPr/>
            </a:pPr>
            <a:endParaRPr lang="en-US" dirty="0"/>
          </a:p>
          <a:p>
            <a:pPr marL="3235" lvl="1"/>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44</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US" b="0" dirty="0" smtClean="0">
                <a:latin typeface="Arial" pitchFamily="34" charset="0"/>
              </a:rPr>
              <a:t>Animation on the slide:</a:t>
            </a:r>
          </a:p>
          <a:p>
            <a:pPr marL="0" lvl="1" defTabSz="931774">
              <a:defRPr/>
            </a:pPr>
            <a:r>
              <a:rPr lang="en-US" b="0" dirty="0" smtClean="0">
                <a:latin typeface="Arial" pitchFamily="34" charset="0"/>
              </a:rPr>
              <a:t>First questions appear.</a:t>
            </a:r>
          </a:p>
          <a:p>
            <a:pPr marL="0" lvl="1" defTabSz="931774">
              <a:defRPr/>
            </a:pPr>
            <a:r>
              <a:rPr lang="en-US" b="0" dirty="0" smtClean="0">
                <a:latin typeface="Arial" pitchFamily="34" charset="0"/>
              </a:rPr>
              <a:t>On click: Answers appear</a:t>
            </a:r>
          </a:p>
          <a:p>
            <a:pPr marL="0" lvl="1" defTabSz="931774">
              <a:defRPr/>
            </a:pPr>
            <a:endParaRPr lang="en-US" b="0" dirty="0" smtClean="0">
              <a:latin typeface="Arial" pitchFamily="34" charset="0"/>
            </a:endParaRPr>
          </a:p>
          <a:p>
            <a:pPr marL="0" lvl="1" defTabSz="931774">
              <a:defRPr/>
            </a:pPr>
            <a:r>
              <a:rPr lang="en-US" b="0" dirty="0" smtClean="0">
                <a:latin typeface="Arial" pitchFamily="34" charset="0"/>
              </a:rPr>
              <a:t>Encourage the participants to answer the question before revealing</a:t>
            </a:r>
            <a:r>
              <a:rPr lang="en-US" b="0" baseline="0" dirty="0" smtClean="0">
                <a:latin typeface="Arial" pitchFamily="34" charset="0"/>
              </a:rPr>
              <a:t> the answer.</a:t>
            </a:r>
            <a:endParaRPr lang="en-US" b="0" dirty="0" smtClean="0">
              <a:latin typeface="Arial" pitchFamily="34" charset="0"/>
            </a:endParaRPr>
          </a:p>
          <a:p>
            <a:pPr marL="232943" lvl="1" indent="116472"/>
            <a:endParaRPr lang="en-GB" dirty="0" smtClean="0"/>
          </a:p>
          <a:p>
            <a:pPr marL="232943" lvl="1" indent="116472"/>
            <a:endParaRPr lang="en-GB" dirty="0" smtClean="0"/>
          </a:p>
          <a:p>
            <a:pPr marL="0" lvl="1"/>
            <a:r>
              <a:rPr lang="en-GB" b="1" dirty="0" smtClean="0"/>
              <a:t>Participant Notes:</a:t>
            </a:r>
          </a:p>
          <a:p>
            <a:pPr marL="0" lvl="1"/>
            <a:r>
              <a:rPr lang="en-GB" dirty="0" smtClean="0"/>
              <a:t>N/A</a:t>
            </a:r>
            <a:endParaRPr lang="en-GB" b="1" dirty="0" smtClean="0"/>
          </a:p>
          <a:p>
            <a:pPr marL="0" lvl="1"/>
            <a:endParaRPr lang="en-GB" b="1" dirty="0" smtClean="0"/>
          </a:p>
          <a:p>
            <a:endParaRPr lang="en-GB"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45</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 and in the participant notes.</a:t>
            </a:r>
          </a:p>
          <a:p>
            <a:pPr marL="0" lvl="1"/>
            <a:endParaRPr lang="en-GB" dirty="0"/>
          </a:p>
          <a:p>
            <a:pPr marL="0" lvl="1"/>
            <a:r>
              <a:rPr lang="en-GB" dirty="0"/>
              <a:t>Animation on slide: Private features appear on initial slide launch</a:t>
            </a:r>
          </a:p>
          <a:p>
            <a:pPr marL="0" lvl="1"/>
            <a:r>
              <a:rPr lang="en-GB" dirty="0"/>
              <a:t>On click: default features appear</a:t>
            </a:r>
          </a:p>
          <a:p>
            <a:pPr marL="0" lvl="1" defTabSz="931774">
              <a:defRPr/>
            </a:pPr>
            <a:r>
              <a:rPr lang="en-GB" dirty="0"/>
              <a:t>On click: protected features appear</a:t>
            </a:r>
          </a:p>
          <a:p>
            <a:pPr marL="0" lvl="1" defTabSz="931774">
              <a:defRPr/>
            </a:pPr>
            <a:r>
              <a:rPr lang="en-GB" dirty="0"/>
              <a:t>On click: public features appear</a:t>
            </a:r>
          </a:p>
          <a:p>
            <a:pPr marL="232943" lvl="1" indent="116472"/>
            <a:endParaRPr lang="en-GB" dirty="0" smtClean="0"/>
          </a:p>
          <a:p>
            <a:pPr marL="0" lvl="1"/>
            <a:r>
              <a:rPr lang="en-GB" b="1" dirty="0" smtClean="0"/>
              <a:t>Participant Notes:</a:t>
            </a:r>
          </a:p>
          <a:p>
            <a:pPr marL="0" lvl="1"/>
            <a:r>
              <a:rPr lang="en-GB" dirty="0" smtClean="0"/>
              <a:t>Earlier course modules looked at Encapsulation as a way to keep some information hidden (private) while making other information available (public) and at packages as a way to group classes.</a:t>
            </a:r>
            <a:br>
              <a:rPr lang="en-GB" dirty="0" smtClean="0"/>
            </a:br>
            <a:r>
              <a:rPr lang="en-GB" dirty="0" smtClean="0"/>
              <a:t>The Java language implements Encapsulation via the use of four access modifiers: Private, Default , Protected, and Public and the access provided based on the modifier and the location of the information.</a:t>
            </a:r>
          </a:p>
          <a:p>
            <a:pPr marL="186355" indent="-93177">
              <a:buFont typeface="Arial" pitchFamily="34" charset="0"/>
              <a:buChar char="•"/>
            </a:pPr>
            <a:r>
              <a:rPr lang="en-US" b="1" dirty="0" smtClean="0">
                <a:latin typeface="Arial" pitchFamily="34" charset="0"/>
                <a:cs typeface="Arial" pitchFamily="34" charset="0"/>
              </a:rPr>
              <a:t>Private</a:t>
            </a:r>
            <a:r>
              <a:rPr lang="en-US" dirty="0" smtClean="0">
                <a:latin typeface="Arial" pitchFamily="34" charset="0"/>
                <a:cs typeface="Arial" pitchFamily="34" charset="0"/>
              </a:rPr>
              <a:t> features of the Sample class can only be accessed from </a:t>
            </a:r>
            <a:r>
              <a:rPr lang="en-US" u="sng" dirty="0" smtClean="0">
                <a:latin typeface="Arial" pitchFamily="34" charset="0"/>
                <a:cs typeface="Arial" pitchFamily="34" charset="0"/>
              </a:rPr>
              <a:t>within the class </a:t>
            </a:r>
            <a:r>
              <a:rPr lang="en-US" dirty="0" smtClean="0">
                <a:latin typeface="Arial" pitchFamily="34" charset="0"/>
                <a:cs typeface="Arial" pitchFamily="34" charset="0"/>
              </a:rPr>
              <a:t>itself.</a:t>
            </a:r>
            <a:endParaRPr lang="en-US" dirty="0" smtClean="0"/>
          </a:p>
          <a:p>
            <a:pPr marL="186355" indent="-93177" defTabSz="931774">
              <a:buFont typeface="Arial" pitchFamily="34" charset="0"/>
              <a:buChar char="•"/>
              <a:defRPr/>
            </a:pPr>
            <a:r>
              <a:rPr lang="en-US" dirty="0"/>
              <a:t>Only classes that are </a:t>
            </a:r>
            <a:r>
              <a:rPr lang="en-US" u="sng" dirty="0"/>
              <a:t>in the package</a:t>
            </a:r>
            <a:r>
              <a:rPr lang="en-US" dirty="0"/>
              <a:t> may access </a:t>
            </a:r>
            <a:r>
              <a:rPr lang="en-US" b="1" dirty="0"/>
              <a:t>default</a:t>
            </a:r>
            <a:r>
              <a:rPr lang="en-US" dirty="0"/>
              <a:t> features of classes that are in the package.</a:t>
            </a:r>
          </a:p>
          <a:p>
            <a:pPr marL="186355" indent="-93177" defTabSz="931774">
              <a:buFont typeface="Arial" pitchFamily="34" charset="0"/>
              <a:buChar char="•"/>
              <a:defRPr/>
            </a:pPr>
            <a:r>
              <a:rPr lang="en-US" dirty="0" smtClean="0">
                <a:latin typeface="Arial" pitchFamily="34" charset="0"/>
                <a:cs typeface="Arial" pitchFamily="34" charset="0"/>
              </a:rPr>
              <a:t>Classes that are in the package </a:t>
            </a:r>
            <a:r>
              <a:rPr lang="en-US" u="sng" dirty="0" smtClean="0">
                <a:latin typeface="Arial" pitchFamily="34" charset="0"/>
                <a:cs typeface="Arial" pitchFamily="34" charset="0"/>
              </a:rPr>
              <a:t>and all its subclasses </a:t>
            </a:r>
            <a:r>
              <a:rPr lang="en-US" dirty="0" smtClean="0">
                <a:latin typeface="Arial" pitchFamily="34" charset="0"/>
                <a:cs typeface="Arial" pitchFamily="34" charset="0"/>
              </a:rPr>
              <a:t>may access </a:t>
            </a:r>
            <a:r>
              <a:rPr lang="en-US" b="1" dirty="0" smtClean="0">
                <a:latin typeface="Arial" pitchFamily="34" charset="0"/>
                <a:cs typeface="Arial" pitchFamily="34" charset="0"/>
              </a:rPr>
              <a:t>protected</a:t>
            </a:r>
            <a:r>
              <a:rPr lang="en-US" dirty="0" smtClean="0">
                <a:latin typeface="Arial" pitchFamily="34" charset="0"/>
                <a:cs typeface="Arial" pitchFamily="34" charset="0"/>
              </a:rPr>
              <a:t> features of the Sample class.</a:t>
            </a:r>
            <a:endParaRPr lang="en-US" dirty="0" smtClean="0"/>
          </a:p>
          <a:p>
            <a:pPr marL="186355" indent="-93177" defTabSz="931774">
              <a:buFont typeface="Arial" pitchFamily="34" charset="0"/>
              <a:buChar char="•"/>
              <a:defRPr/>
            </a:pPr>
            <a:r>
              <a:rPr lang="en-US" u="sng" dirty="0" smtClean="0">
                <a:latin typeface="Arial" pitchFamily="34" charset="0"/>
                <a:cs typeface="Arial" pitchFamily="34" charset="0"/>
              </a:rPr>
              <a:t>All</a:t>
            </a:r>
            <a:r>
              <a:rPr lang="en-US" dirty="0" smtClean="0">
                <a:latin typeface="Arial" pitchFamily="34" charset="0"/>
                <a:cs typeface="Arial" pitchFamily="34" charset="0"/>
              </a:rPr>
              <a:t> classes may access </a:t>
            </a:r>
            <a:r>
              <a:rPr lang="en-US" b="1" dirty="0" smtClean="0">
                <a:latin typeface="Arial" pitchFamily="34" charset="0"/>
                <a:cs typeface="Arial" pitchFamily="34" charset="0"/>
              </a:rPr>
              <a:t>public</a:t>
            </a:r>
            <a:r>
              <a:rPr lang="en-US" dirty="0" smtClean="0">
                <a:latin typeface="Arial" pitchFamily="34" charset="0"/>
                <a:cs typeface="Arial" pitchFamily="34" charset="0"/>
              </a:rPr>
              <a:t> features of the Sample class.</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46</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r>
              <a:rPr lang="en-US" dirty="0"/>
              <a:t>Now that </a:t>
            </a:r>
            <a:r>
              <a:rPr lang="en-US" dirty="0" smtClean="0"/>
              <a:t>Member </a:t>
            </a:r>
            <a:r>
              <a:rPr lang="en-US" dirty="0"/>
              <a:t>V</a:t>
            </a:r>
            <a:r>
              <a:rPr lang="en-US" dirty="0" smtClean="0"/>
              <a:t>ariables have been reviewed</a:t>
            </a:r>
            <a:r>
              <a:rPr lang="en-US" dirty="0"/>
              <a:t>, use this slide as a transition into more detailed slides regarding </a:t>
            </a:r>
            <a:r>
              <a:rPr lang="en-US" dirty="0" smtClean="0"/>
              <a:t>Methods.</a:t>
            </a:r>
            <a:endParaRPr lang="en-GB" b="1" dirty="0"/>
          </a:p>
          <a:p>
            <a:pPr marL="0" lvl="1"/>
            <a:endParaRPr lang="en-US" b="1" dirty="0"/>
          </a:p>
          <a:p>
            <a:pPr marL="0" lvl="1"/>
            <a:r>
              <a:rPr lang="en-US" b="1" noProof="0" dirty="0" smtClean="0"/>
              <a:t>Participant Notes:</a:t>
            </a:r>
          </a:p>
          <a:p>
            <a:pPr marL="0" lvl="1"/>
            <a:r>
              <a:rPr lang="en-US" noProof="0" dirty="0" smtClean="0"/>
              <a:t>N/A</a:t>
            </a:r>
            <a:endParaRPr lang="en-US" dirty="0" smtClean="0"/>
          </a:p>
          <a:p>
            <a:pPr marL="3235" lvl="1" defTabSz="931774">
              <a:defRPr/>
            </a:pPr>
            <a:endParaRPr lang="en-US" dirty="0"/>
          </a:p>
          <a:p>
            <a:pPr marL="3235" lvl="1"/>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47</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endParaRPr lang="en-GB" b="1" dirty="0" smtClean="0"/>
          </a:p>
          <a:p>
            <a:r>
              <a:rPr lang="en-GB" b="0" dirty="0" smtClean="0"/>
              <a:t>Animation</a:t>
            </a:r>
            <a:r>
              <a:rPr lang="en-GB" b="0" baseline="0" dirty="0" smtClean="0"/>
              <a:t> on Slide:</a:t>
            </a:r>
          </a:p>
          <a:p>
            <a:r>
              <a:rPr lang="en-GB" b="0" baseline="0" dirty="0" smtClean="0"/>
              <a:t>Need and Control appear on launch.</a:t>
            </a:r>
          </a:p>
          <a:p>
            <a:r>
              <a:rPr lang="en-GB" b="0" baseline="0" dirty="0" smtClean="0"/>
              <a:t>On click: The need for Setter / Getter is explained.</a:t>
            </a:r>
          </a:p>
          <a:p>
            <a:pPr defTabSz="931774">
              <a:defRPr/>
            </a:pPr>
            <a:r>
              <a:rPr lang="en-GB" b="0" baseline="0" dirty="0" smtClean="0"/>
              <a:t>On click: The control of Setter / Getter methods is explained.</a:t>
            </a:r>
            <a:endParaRPr lang="en-GB" b="0" dirty="0" smtClean="0"/>
          </a:p>
          <a:p>
            <a:pPr marL="232943" lvl="1" indent="116472"/>
            <a:endParaRPr lang="en-GB" dirty="0" smtClean="0"/>
          </a:p>
          <a:p>
            <a:pPr marL="0" lvl="1"/>
            <a:r>
              <a:rPr lang="en-GB" b="1" dirty="0" smtClean="0"/>
              <a:t>Participant Notes:</a:t>
            </a:r>
          </a:p>
          <a:p>
            <a:pPr marL="174708" indent="-174708">
              <a:buFont typeface="Arial" pitchFamily="34" charset="0"/>
              <a:buChar char="•"/>
            </a:pPr>
            <a:r>
              <a:rPr lang="en-GB" dirty="0" smtClean="0"/>
              <a:t>Not all </a:t>
            </a:r>
            <a:r>
              <a:rPr lang="en-US" dirty="0" smtClean="0"/>
              <a:t>private attributes require setter or getter methods. The design of the application determines the need for setter and getter methods.</a:t>
            </a:r>
          </a:p>
          <a:p>
            <a:pPr marL="186355" lvl="1" indent="-93177">
              <a:buFont typeface="Arial" pitchFamily="34" charset="0"/>
              <a:buChar char="•"/>
            </a:pPr>
            <a:endParaRPr lang="en-GB" dirty="0" smtClean="0"/>
          </a:p>
          <a:p>
            <a:pPr marL="186355" lvl="1" indent="-93177" defTabSz="931774">
              <a:buFont typeface="Arial" pitchFamily="34" charset="0"/>
              <a:buChar char="•"/>
              <a:defRPr/>
            </a:pPr>
            <a:r>
              <a:rPr lang="en-US" dirty="0" smtClean="0"/>
              <a:t>A private variable cannot be accessed outside a class. All public variables </a:t>
            </a:r>
            <a:r>
              <a:rPr lang="en-US" baseline="0" dirty="0" smtClean="0"/>
              <a:t>can be accessed from any other class. </a:t>
            </a:r>
            <a:r>
              <a:rPr lang="en-US" dirty="0" smtClean="0"/>
              <a:t>These are known as access modifiers and are discussed later in the module.</a:t>
            </a:r>
          </a:p>
          <a:p>
            <a:pPr marL="232943" lvl="1" indent="116472"/>
            <a:endParaRPr lang="en-GB"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48</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a:t>
            </a:r>
          </a:p>
          <a:p>
            <a:pPr marL="0" lvl="1"/>
            <a:r>
              <a:rPr lang="en-GB" dirty="0" smtClean="0"/>
              <a:t/>
            </a:r>
            <a:br>
              <a:rPr lang="en-GB" dirty="0" smtClean="0"/>
            </a:br>
            <a:endParaRPr lang="en-GB" dirty="0" smtClean="0"/>
          </a:p>
          <a:p>
            <a:pPr marL="0" lvl="1"/>
            <a:r>
              <a:rPr lang="en-GB" b="1" dirty="0" smtClean="0"/>
              <a:t>Participant Notes:</a:t>
            </a:r>
          </a:p>
          <a:p>
            <a:pPr marL="186355" lvl="1" indent="-93177" defTabSz="931774">
              <a:buFont typeface="Arial" pitchFamily="34" charset="0"/>
              <a:buChar char="•"/>
              <a:defRPr/>
            </a:pPr>
            <a:r>
              <a:rPr lang="en-US" dirty="0" smtClean="0"/>
              <a:t>Getters will always have a return type</a:t>
            </a:r>
            <a:r>
              <a:rPr lang="en-US" baseline="0" dirty="0" smtClean="0"/>
              <a:t> – </a:t>
            </a:r>
            <a:r>
              <a:rPr lang="en-US" dirty="0" smtClean="0"/>
              <a:t>will not be void. </a:t>
            </a:r>
          </a:p>
          <a:p>
            <a:pPr marL="186355" lvl="1" indent="-93177" defTabSz="931774">
              <a:buFont typeface="Arial" pitchFamily="34" charset="0"/>
              <a:buChar char="•"/>
              <a:defRPr/>
            </a:pPr>
            <a:r>
              <a:rPr lang="en-US" dirty="0" smtClean="0"/>
              <a:t>Setters have a void and a return type.</a:t>
            </a:r>
            <a:endParaRPr lang="en-GB" b="1" dirty="0" smtClean="0"/>
          </a:p>
          <a:p>
            <a:pPr marL="186355" lvl="1" indent="-93177" defTabSz="931774">
              <a:buFont typeface="Arial" pitchFamily="34" charset="0"/>
              <a:buChar char="•"/>
              <a:defRPr/>
            </a:pPr>
            <a:r>
              <a:rPr lang="en-US" dirty="0" smtClean="0"/>
              <a:t>Setters always have at least one parameter and are usually void. </a:t>
            </a:r>
          </a:p>
          <a:p>
            <a:pPr marL="186355" indent="-93177"/>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49</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defTabSz="931774">
              <a:defRPr/>
            </a:pPr>
            <a:r>
              <a:rPr lang="en-GB" dirty="0" smtClean="0"/>
              <a:t>Review information on the slide and in the participant notes.</a:t>
            </a:r>
          </a:p>
          <a:p>
            <a:pPr defTabSz="931774">
              <a:defRPr/>
            </a:pPr>
            <a:endParaRPr lang="en-GB" dirty="0"/>
          </a:p>
          <a:p>
            <a:pPr defTabSz="931774">
              <a:defRPr/>
            </a:pPr>
            <a:r>
              <a:rPr lang="en-GB" b="1" dirty="0"/>
              <a:t>State: </a:t>
            </a:r>
            <a:r>
              <a:rPr lang="en-GB" dirty="0"/>
              <a:t>Previously, in this course, we looked at classes and objects and you created a class in a coding lab. In this module, we will learn in-depth about this important part of the Java language.</a:t>
            </a:r>
          </a:p>
          <a:p>
            <a:pPr defTabSz="931774">
              <a:defRPr/>
            </a:pPr>
            <a:endParaRPr lang="en-GB" dirty="0"/>
          </a:p>
          <a:p>
            <a:pPr defTabSz="931774">
              <a:defRPr/>
            </a:pPr>
            <a:endParaRPr lang="en-GB" dirty="0"/>
          </a:p>
          <a:p>
            <a:r>
              <a:rPr lang="en-GB" b="1" dirty="0" smtClean="0"/>
              <a:t>Participant Notes:</a:t>
            </a:r>
            <a:endParaRPr lang="en-US" b="0" dirty="0" smtClean="0"/>
          </a:p>
          <a:p>
            <a:r>
              <a:rPr lang="en-GB" b="0" dirty="0" smtClean="0"/>
              <a:t>Previously, you learned that a</a:t>
            </a:r>
            <a:r>
              <a:rPr lang="en-GB" b="0" baseline="0" dirty="0" smtClean="0"/>
              <a:t> class is like a blueprint and objects are made from the class/blueprint.</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100" b="1" dirty="0"/>
              <a:t>Faculty Notes:</a:t>
            </a:r>
          </a:p>
          <a:p>
            <a:r>
              <a:rPr lang="en-US" sz="1100" dirty="0"/>
              <a:t>The fully annotated demonstration code is found in the Faculty Guide.  You may use this to guide you through the demo.  However, for the purposes of the demonstration, please create new code from scratch while sharing your screen with the entire class and talking through each step. </a:t>
            </a:r>
            <a:endParaRPr lang="en-GB" sz="1100" dirty="0"/>
          </a:p>
          <a:p>
            <a:endParaRPr lang="en-GB" b="0" dirty="0" smtClean="0"/>
          </a:p>
          <a:p>
            <a:r>
              <a:rPr lang="en-GB" sz="1100" b="1" dirty="0"/>
              <a:t>Demonstrate how to use </a:t>
            </a:r>
            <a:r>
              <a:rPr lang="en-US" sz="1100" b="1" dirty="0"/>
              <a:t>getter and setter methods and local variables </a:t>
            </a:r>
            <a:r>
              <a:rPr lang="en-GB" sz="1100" b="1" dirty="0"/>
              <a:t>in the Eclipse environment.</a:t>
            </a:r>
          </a:p>
          <a:p>
            <a:pPr marL="279532" indent="-279532">
              <a:buFont typeface="+mj-lt"/>
              <a:buAutoNum type="arabicPeriod"/>
            </a:pPr>
            <a:r>
              <a:rPr lang="en-US" sz="1100" dirty="0"/>
              <a:t>Open Movie3D_Demo4.java</a:t>
            </a:r>
          </a:p>
          <a:p>
            <a:pPr marL="279532" indent="-279532">
              <a:buFont typeface="+mj-lt"/>
              <a:buAutoNum type="arabicPeriod"/>
            </a:pPr>
            <a:r>
              <a:rPr lang="en-US" sz="1100" dirty="0"/>
              <a:t>Copy and Paste the code written in Movie3D_Demo3.java to Movie3D_Demo4.java</a:t>
            </a:r>
          </a:p>
          <a:p>
            <a:pPr marL="279532" indent="-279532">
              <a:buFont typeface="+mj-lt"/>
              <a:buAutoNum type="arabicPeriod"/>
            </a:pPr>
            <a:r>
              <a:rPr lang="en-US" sz="1100" dirty="0"/>
              <a:t>Follow the TODOs in the file</a:t>
            </a:r>
          </a:p>
          <a:p>
            <a:pPr marL="279532" indent="-279532">
              <a:buFont typeface="+mj-lt"/>
              <a:buAutoNum type="arabicPeriod"/>
            </a:pPr>
            <a:r>
              <a:rPr lang="en-US" sz="1100" dirty="0"/>
              <a:t>Run the program</a:t>
            </a:r>
          </a:p>
          <a:p>
            <a:endParaRPr lang="en-GB" b="0" baseline="0" dirty="0" smtClean="0"/>
          </a:p>
          <a:p>
            <a:endParaRPr lang="en-GB" sz="1100" b="1" dirty="0"/>
          </a:p>
          <a:p>
            <a:pPr marL="0" lvl="1"/>
            <a:r>
              <a:rPr lang="en-GB" sz="1100" b="1" dirty="0"/>
              <a:t>Participant Notes:</a:t>
            </a:r>
          </a:p>
          <a:p>
            <a:pPr marL="186355" lvl="1" indent="-93177" defTabSz="931774">
              <a:buFont typeface="Arial" pitchFamily="34" charset="0"/>
              <a:buChar char="•"/>
              <a:defRPr/>
            </a:pPr>
            <a:r>
              <a:rPr lang="en-US" sz="1100" dirty="0"/>
              <a:t>Pay attention as your faculty member demonstrates the task. You will be asked to employ getter and setter methods and use local variables after this demonstration.</a:t>
            </a:r>
            <a:endParaRPr lang="en-GB" sz="1100"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50</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b="1" dirty="0" smtClean="0"/>
              <a:t>Faculty Notes:</a:t>
            </a:r>
          </a:p>
          <a:p>
            <a:pPr marL="174708" indent="-174708">
              <a:buFont typeface="Arial" pitchFamily="34" charset="0"/>
              <a:buChar char="•"/>
            </a:pPr>
            <a:r>
              <a:rPr lang="en-GB" dirty="0" smtClean="0"/>
              <a:t>Present the task that participants must try themselves.</a:t>
            </a:r>
          </a:p>
          <a:p>
            <a:pPr marL="174708" indent="-174708">
              <a:buFont typeface="Arial" pitchFamily="34" charset="0"/>
              <a:buChar char="•"/>
            </a:pPr>
            <a:r>
              <a:rPr lang="en-GB" baseline="0" dirty="0" smtClean="0"/>
              <a:t>Walk</a:t>
            </a:r>
            <a:r>
              <a:rPr lang="en-GB" dirty="0" smtClean="0"/>
              <a:t> around the room in case anyone needs assistance.</a:t>
            </a:r>
            <a:endParaRPr lang="en-GB" baseline="0" dirty="0" smtClean="0"/>
          </a:p>
          <a:p>
            <a:pPr marL="0" lvl="1"/>
            <a:endParaRPr lang="en-GB" b="1" dirty="0" smtClean="0"/>
          </a:p>
          <a:p>
            <a:pPr marL="0" lvl="1"/>
            <a:endParaRPr lang="en-GB" b="1" dirty="0" smtClean="0"/>
          </a:p>
          <a:p>
            <a:pPr marL="0" lvl="1"/>
            <a:r>
              <a:rPr lang="en-GB" b="1" dirty="0" smtClean="0"/>
              <a:t>Participant Notes:</a:t>
            </a:r>
          </a:p>
          <a:p>
            <a:pPr marL="0" lvl="1"/>
            <a:r>
              <a:rPr lang="en-GB" dirty="0" smtClean="0"/>
              <a:t>Use </a:t>
            </a:r>
            <a:r>
              <a:rPr lang="en-US" dirty="0" smtClean="0"/>
              <a:t>getter and setter methods and local variables in Java.</a:t>
            </a:r>
          </a:p>
          <a:p>
            <a:pPr marL="279532" indent="-279532">
              <a:buFont typeface="+mj-lt"/>
              <a:buAutoNum type="arabicPeriod"/>
            </a:pPr>
            <a:r>
              <a:rPr lang="en-US" dirty="0" smtClean="0"/>
              <a:t>Open LaserShow_TryIt4.java</a:t>
            </a:r>
          </a:p>
          <a:p>
            <a:pPr marL="279532" indent="-279532">
              <a:buFont typeface="+mj-lt"/>
              <a:buAutoNum type="arabicPeriod"/>
            </a:pPr>
            <a:r>
              <a:rPr lang="en-US" dirty="0" smtClean="0"/>
              <a:t>Copy and Paste the code written in LaserShow_TryIt3.java to LaserShow_TryIt4.java</a:t>
            </a:r>
          </a:p>
          <a:p>
            <a:pPr marL="279532" indent="-279532">
              <a:buFont typeface="+mj-lt"/>
              <a:buAutoNum type="arabicPeriod"/>
            </a:pPr>
            <a:r>
              <a:rPr lang="en-US" dirty="0" smtClean="0"/>
              <a:t>Follow the TODOs in the file</a:t>
            </a:r>
          </a:p>
          <a:p>
            <a:pPr marL="279532" indent="-279532">
              <a:buFont typeface="+mj-lt"/>
              <a:buAutoNum type="arabicPeriod"/>
            </a:pPr>
            <a:r>
              <a:rPr lang="en-US" dirty="0" smtClean="0"/>
              <a:t>Run the program</a:t>
            </a:r>
          </a:p>
          <a:p>
            <a:pPr marL="0" lvl="1"/>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dirty="0"/>
              <a:t>The code on this slide is one of two snippets that need to be added to the Try It code.</a:t>
            </a:r>
          </a:p>
          <a:p>
            <a:pPr marL="87354" indent="-87354" defTabSz="931774">
              <a:defRPr/>
            </a:pPr>
            <a:r>
              <a:rPr lang="en-US" dirty="0"/>
              <a:t>The fully annotated solution code is found in the Faculty Guide.</a:t>
            </a:r>
            <a:endParaRPr lang="en-GB" b="1"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52</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87354" indent="-87354" defTabSz="931774">
              <a:defRPr/>
            </a:pPr>
            <a:r>
              <a:rPr lang="en-US" dirty="0"/>
              <a:t>The code on this slide is one of two snippets that need to be added to the Try It code.</a:t>
            </a:r>
          </a:p>
          <a:p>
            <a:pPr marL="87354" indent="-87354" defTabSz="931774">
              <a:defRPr/>
            </a:pPr>
            <a:r>
              <a:rPr lang="en-US" dirty="0"/>
              <a:t>The fully annotated solution code is found in the Faculty Guide.</a:t>
            </a:r>
            <a:endParaRPr lang="en-GB" b="1"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53</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GB" dirty="0"/>
              <a:t>Review key points from the slide and the participant notes.</a:t>
            </a:r>
          </a:p>
          <a:p>
            <a:pPr marL="0" lvl="1" defTabSz="931774">
              <a:defRPr/>
            </a:pPr>
            <a:r>
              <a:rPr lang="en-GB" dirty="0"/>
              <a:t>We also discussed this concept earlier in the course.</a:t>
            </a:r>
          </a:p>
          <a:p>
            <a:pPr marL="29118" lvl="1" indent="-116472">
              <a:lnSpc>
                <a:spcPct val="120000"/>
              </a:lnSpc>
              <a:spcBef>
                <a:spcPts val="611"/>
              </a:spcBef>
            </a:pPr>
            <a:endParaRPr lang="en-GB" b="1" dirty="0" smtClean="0"/>
          </a:p>
          <a:p>
            <a:pPr marL="29118" lvl="1" indent="-116472">
              <a:lnSpc>
                <a:spcPct val="120000"/>
              </a:lnSpc>
              <a:spcBef>
                <a:spcPts val="611"/>
              </a:spcBef>
            </a:pPr>
            <a:endParaRPr lang="en-GB" b="1" dirty="0" smtClean="0"/>
          </a:p>
          <a:p>
            <a:pPr marL="0" lvl="1"/>
            <a:r>
              <a:rPr lang="en-GB" b="1" dirty="0" smtClean="0"/>
              <a:t>Participant Notes:</a:t>
            </a:r>
          </a:p>
          <a:p>
            <a:pPr indent="-87354" defTabSz="931774">
              <a:defRPr/>
            </a:pPr>
            <a:r>
              <a:rPr lang="en-GB" b="0" baseline="0" dirty="0" smtClean="0"/>
              <a:t>As you learned in a prior module, the name of a method and its parameter list are known as the ‘method signature’.</a:t>
            </a:r>
          </a:p>
          <a:p>
            <a:pPr indent="-87354" defTabSz="931774">
              <a:defRPr/>
            </a:pPr>
            <a:r>
              <a:rPr lang="en-GB" b="0" baseline="0" dirty="0" smtClean="0"/>
              <a:t>Review:</a:t>
            </a:r>
          </a:p>
          <a:p>
            <a:pPr marL="186355" indent="-93177" defTabSz="931774">
              <a:buFont typeface="Arial" pitchFamily="34" charset="0"/>
              <a:buChar char="•"/>
              <a:defRPr/>
            </a:pPr>
            <a:r>
              <a:rPr lang="en-GB" b="0" baseline="0" dirty="0" smtClean="0"/>
              <a:t>It is possible to write two methods that have the same name but are uniquely defined by the number and type of the parameters in the method’s parameter list. </a:t>
            </a:r>
          </a:p>
          <a:p>
            <a:pPr marL="186355" indent="-93177" defTabSz="931774">
              <a:buFont typeface="Arial" pitchFamily="34" charset="0"/>
              <a:buChar char="•"/>
              <a:defRPr/>
            </a:pPr>
            <a:r>
              <a:rPr lang="en-GB" b="0" baseline="0" dirty="0" smtClean="0"/>
              <a:t>The Java compiler uses the name of a method along with the method’s parameter list to determine the difference between methods.</a:t>
            </a:r>
          </a:p>
          <a:p>
            <a:pPr marL="186355" indent="-93177" defTabSz="931774">
              <a:buFont typeface="Arial" pitchFamily="34" charset="0"/>
              <a:buChar char="•"/>
              <a:defRPr/>
            </a:pPr>
            <a:endParaRPr lang="en-GB" b="0" baseline="0" dirty="0" smtClean="0"/>
          </a:p>
          <a:p>
            <a:pPr marL="0" lvl="1" defTabSz="931774">
              <a:defRPr/>
            </a:pPr>
            <a:r>
              <a:rPr lang="en-GB" dirty="0"/>
              <a:t>Method signature is connected to the concept of polymorphism.</a:t>
            </a:r>
          </a:p>
          <a:p>
            <a:pPr marL="93177" defTabSz="931774">
              <a:defRPr/>
            </a:pPr>
            <a:endParaRPr lang="en-GB" b="0" baseline="0" dirty="0" smtClean="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54</a:t>
            </a:fld>
            <a:endParaRPr lang="en-GB" dirty="0"/>
          </a:p>
        </p:txBody>
      </p:sp>
      <p:sp>
        <p:nvSpPr>
          <p:cNvPr id="8" name="Header Placeholder 7"/>
          <p:cNvSpPr>
            <a:spLocks noGrp="1"/>
          </p:cNvSpPr>
          <p:nvPr>
            <p:ph type="hdr" sz="quarter" idx="14"/>
          </p:nvPr>
        </p:nvSpPr>
        <p:spPr>
          <a:xfrm>
            <a:off x="-1" y="0"/>
            <a:ext cx="3641766" cy="464820"/>
          </a:xfrm>
        </p:spPr>
        <p:txBody>
          <a:bodyPr/>
          <a:lstStyle/>
          <a:p>
            <a:r>
              <a:rPr lang="en-US" dirty="0" smtClean="0"/>
              <a:t>ADF 2.0: Java: Java Programming Classes and Objects</a:t>
            </a:r>
            <a:endParaRPr lang="en-GB"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smtClean="0"/>
              <a:t>Ask participants</a:t>
            </a:r>
            <a:r>
              <a:rPr lang="en-GB" baseline="0" dirty="0" smtClean="0"/>
              <a:t> to provide examples of methods with the same name and different signatures.</a:t>
            </a:r>
            <a:endParaRPr lang="en-GB" dirty="0" smtClean="0"/>
          </a:p>
          <a:p>
            <a:pPr marL="0" lvl="1"/>
            <a:endParaRPr lang="en-GB" b="1" dirty="0" smtClean="0"/>
          </a:p>
          <a:p>
            <a:pPr marL="0" lvl="1" defTabSz="931774">
              <a:defRPr/>
            </a:pPr>
            <a:r>
              <a:rPr lang="en-GB" dirty="0"/>
              <a:t>Animation on slide.</a:t>
            </a:r>
          </a:p>
          <a:p>
            <a:pPr marL="0" lvl="1" defTabSz="931774">
              <a:defRPr/>
            </a:pPr>
            <a:r>
              <a:rPr lang="en-GB" dirty="0"/>
              <a:t>Question appears on launch</a:t>
            </a:r>
          </a:p>
          <a:p>
            <a:pPr marL="0" lvl="1" defTabSz="931774">
              <a:defRPr/>
            </a:pPr>
            <a:r>
              <a:rPr lang="en-GB" dirty="0"/>
              <a:t>On click: Answer and note appear</a:t>
            </a:r>
          </a:p>
          <a:p>
            <a:pPr marL="0" lvl="1"/>
            <a:endParaRPr lang="en-GB" b="1" dirty="0" smtClean="0"/>
          </a:p>
          <a:p>
            <a:pPr marL="0" lvl="1"/>
            <a:endParaRPr lang="en-GB" b="1" dirty="0" smtClean="0"/>
          </a:p>
          <a:p>
            <a:pPr marL="0" lvl="1"/>
            <a:r>
              <a:rPr lang="en-GB" b="1" dirty="0" smtClean="0"/>
              <a:t>Participant Notes:</a:t>
            </a:r>
          </a:p>
          <a:p>
            <a:pPr marL="0" lvl="1"/>
            <a:r>
              <a:rPr lang="en-GB" dirty="0" smtClean="0"/>
              <a:t>N/A</a:t>
            </a:r>
            <a:endParaRPr lang="en-GB" b="1" dirty="0" smtClean="0"/>
          </a:p>
          <a:p>
            <a:pPr marL="0" lvl="1" defTabSz="931774">
              <a:defRPr/>
            </a:pPr>
            <a:endParaRPr lang="en-US"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55</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a:t>
            </a:r>
          </a:p>
          <a:p>
            <a:pPr marL="0" lvl="1"/>
            <a:endParaRPr lang="en-GB" b="1" dirty="0" smtClean="0"/>
          </a:p>
          <a:p>
            <a:pPr marL="0" lvl="1"/>
            <a:endParaRPr lang="en-GB" b="1" dirty="0" smtClean="0"/>
          </a:p>
          <a:p>
            <a:pPr marL="0" lvl="1"/>
            <a:r>
              <a:rPr lang="en-GB" b="1" dirty="0" smtClean="0"/>
              <a:t>Participant Notes:</a:t>
            </a:r>
          </a:p>
          <a:p>
            <a:pPr marL="0" lvl="1"/>
            <a:r>
              <a:rPr lang="en-US" dirty="0" smtClean="0"/>
              <a:t>This is possible through</a:t>
            </a:r>
            <a:r>
              <a:rPr lang="en-US" baseline="0" dirty="0" smtClean="0"/>
              <a:t> method overloading.</a:t>
            </a:r>
            <a:endParaRPr lang="en-US"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56</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marL="0" lvl="1" defTabSz="931774">
              <a:defRPr/>
            </a:pPr>
            <a:r>
              <a:rPr lang="en-GB" dirty="0"/>
              <a:t>Do not explain these concepts now</a:t>
            </a:r>
            <a:r>
              <a:rPr lang="en-GB" dirty="0" smtClean="0"/>
              <a:t>.</a:t>
            </a:r>
          </a:p>
          <a:p>
            <a:pPr marL="0" lvl="1" defTabSz="931774">
              <a:defRPr/>
            </a:pPr>
            <a:r>
              <a:rPr lang="en-GB" dirty="0" smtClean="0"/>
              <a:t>Participants will extend the earlier introduction to these concepts (Module 2) through their research and presentations.</a:t>
            </a:r>
          </a:p>
          <a:p>
            <a:pPr marL="0" lvl="1" defTabSz="931774">
              <a:defRPr/>
            </a:pPr>
            <a:endParaRPr lang="en-GB" dirty="0"/>
          </a:p>
          <a:p>
            <a:pPr marL="0" lvl="1" defTabSz="931774">
              <a:defRPr/>
            </a:pPr>
            <a:r>
              <a:rPr lang="en-GB" dirty="0"/>
              <a:t>Animation on slide</a:t>
            </a:r>
          </a:p>
          <a:p>
            <a:pPr marL="0" lvl="1" defTabSz="931774">
              <a:defRPr/>
            </a:pPr>
            <a:r>
              <a:rPr lang="en-GB" dirty="0"/>
              <a:t>On Display: OOP Language Bubble</a:t>
            </a:r>
          </a:p>
          <a:p>
            <a:pPr marL="0" lvl="1" defTabSz="931774">
              <a:defRPr/>
            </a:pPr>
            <a:r>
              <a:rPr lang="en-GB" dirty="0"/>
              <a:t>On click:  OOP features displayed</a:t>
            </a:r>
          </a:p>
          <a:p>
            <a:pPr marL="0" lvl="1" defTabSz="931774">
              <a:defRPr/>
            </a:pPr>
            <a:endParaRPr lang="en-GB" dirty="0"/>
          </a:p>
          <a:p>
            <a:r>
              <a:rPr lang="en-GB" b="1" dirty="0" smtClean="0"/>
              <a:t>Participant Notes:</a:t>
            </a:r>
          </a:p>
          <a:p>
            <a:pPr marL="0" lvl="1" defTabSz="931774">
              <a:defRPr/>
            </a:pPr>
            <a:r>
              <a:rPr lang="en-US" dirty="0"/>
              <a:t>These concepts are an important part of object-oriented language. </a:t>
            </a:r>
            <a:r>
              <a:rPr lang="en-GB" dirty="0"/>
              <a:t>In the following activity, you will learn about these terms in more depth.</a:t>
            </a:r>
            <a:endParaRPr lang="en-GB" dirty="0" smtClean="0"/>
          </a:p>
          <a:p>
            <a:pPr marL="0" lvl="1" defTabSz="931774">
              <a:defRPr/>
            </a:pPr>
            <a:endParaRPr lang="en-US" dirty="0"/>
          </a:p>
          <a:p>
            <a:pPr marL="0" lvl="1"/>
            <a:endParaRPr lang="en-GB" b="1" dirty="0"/>
          </a:p>
          <a:p>
            <a:endParaRPr lang="en-GB" dirty="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57</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267200" cy="3200400"/>
          </a:xfrm>
        </p:spPr>
      </p:sp>
      <p:sp>
        <p:nvSpPr>
          <p:cNvPr id="3" name="Notes Placeholder 2"/>
          <p:cNvSpPr>
            <a:spLocks noGrp="1"/>
          </p:cNvSpPr>
          <p:nvPr>
            <p:ph type="body" idx="1"/>
          </p:nvPr>
        </p:nvSpPr>
        <p:spPr>
          <a:xfrm>
            <a:off x="701040" y="3931920"/>
            <a:ext cx="5608320" cy="4937760"/>
          </a:xfrm>
        </p:spPr>
        <p:txBody>
          <a:bodyPr>
            <a:normAutofit fontScale="92500" lnSpcReduction="10000"/>
          </a:bodyPr>
          <a:lstStyle/>
          <a:p>
            <a:r>
              <a:rPr lang="en-GB" sz="1100" b="1" dirty="0"/>
              <a:t>Faculty Notes:</a:t>
            </a:r>
          </a:p>
          <a:p>
            <a:pPr marL="183727" lvl="1" indent="-91864" eaLnBrk="0" fontAlgn="base" hangingPunct="0">
              <a:lnSpc>
                <a:spcPct val="110000"/>
              </a:lnSpc>
              <a:buFont typeface="Arial" pitchFamily="34" charset="0"/>
              <a:buChar char="•"/>
              <a:defRPr/>
            </a:pPr>
            <a:r>
              <a:rPr lang="en-GB" sz="1100" dirty="0">
                <a:latin typeface="Arial" charset="0"/>
              </a:rPr>
              <a:t>Introduce the objectives of the activity.</a:t>
            </a:r>
          </a:p>
          <a:p>
            <a:pPr marL="183727" lvl="1" indent="-91864" eaLnBrk="0" fontAlgn="base" hangingPunct="0">
              <a:lnSpc>
                <a:spcPct val="110000"/>
              </a:lnSpc>
              <a:buFont typeface="Arial" pitchFamily="34" charset="0"/>
              <a:buChar char="•"/>
              <a:defRPr/>
            </a:pPr>
            <a:r>
              <a:rPr lang="en-GB" sz="1100" dirty="0">
                <a:latin typeface="Arial" charset="0"/>
              </a:rPr>
              <a:t>The suggested duration is 40 minutes but conclude the activity early if learners finish early.</a:t>
            </a:r>
          </a:p>
          <a:p>
            <a:pPr marL="186355" lvl="1" indent="-93177" defTabSz="931774">
              <a:lnSpc>
                <a:spcPct val="110000"/>
              </a:lnSpc>
              <a:buFont typeface="Arial" pitchFamily="34" charset="0"/>
              <a:buChar char="•"/>
              <a:defRPr/>
            </a:pPr>
            <a:r>
              <a:rPr lang="en-GB" sz="1100" dirty="0" smtClean="0"/>
              <a:t>Note </a:t>
            </a:r>
            <a:r>
              <a:rPr lang="en-GB" sz="1100" dirty="0"/>
              <a:t>that </a:t>
            </a:r>
            <a:r>
              <a:rPr lang="en-GB" sz="1100" i="1" dirty="0"/>
              <a:t>polymorphism</a:t>
            </a:r>
            <a:r>
              <a:rPr lang="en-GB" sz="1100" dirty="0"/>
              <a:t> is a complex concept that is difficult to understand through independent </a:t>
            </a:r>
            <a:r>
              <a:rPr lang="en-GB" sz="1100" dirty="0" smtClean="0"/>
              <a:t>research and is not included in this activity.</a:t>
            </a:r>
          </a:p>
          <a:p>
            <a:pPr marL="186355" lvl="1" indent="-93177" defTabSz="931774">
              <a:lnSpc>
                <a:spcPct val="110000"/>
              </a:lnSpc>
              <a:buFont typeface="Arial" pitchFamily="34" charset="0"/>
              <a:buChar char="•"/>
              <a:defRPr/>
            </a:pPr>
            <a:r>
              <a:rPr lang="en-GB" sz="1100" dirty="0" smtClean="0"/>
              <a:t>Possible solutions exist in the Faculty Guide.</a:t>
            </a:r>
          </a:p>
          <a:p>
            <a:pPr marL="0" lvl="1">
              <a:lnSpc>
                <a:spcPct val="110000"/>
              </a:lnSpc>
            </a:pPr>
            <a:endParaRPr lang="en-GB" sz="1100" b="1" dirty="0"/>
          </a:p>
          <a:p>
            <a:pPr marL="0" lvl="1">
              <a:lnSpc>
                <a:spcPct val="110000"/>
              </a:lnSpc>
            </a:pPr>
            <a:r>
              <a:rPr lang="en-GB" sz="1100" b="1" dirty="0"/>
              <a:t>Participant Notes:</a:t>
            </a:r>
          </a:p>
          <a:p>
            <a:pPr>
              <a:lnSpc>
                <a:spcPct val="110000"/>
              </a:lnSpc>
            </a:pPr>
            <a:r>
              <a:rPr lang="en-US" sz="1100" dirty="0" smtClean="0"/>
              <a:t>Navigate </a:t>
            </a:r>
            <a:r>
              <a:rPr lang="en-US" sz="1100" dirty="0"/>
              <a:t>to the Module 9, Activity 1 page on the course web </a:t>
            </a:r>
            <a:r>
              <a:rPr lang="en-US" sz="1100" dirty="0" smtClean="0"/>
              <a:t>site for the instructions to complete this activity.</a:t>
            </a:r>
            <a:endParaRPr lang="en-US" sz="1100" dirty="0"/>
          </a:p>
          <a:p>
            <a:endParaRPr lang="en-GB" dirty="0"/>
          </a:p>
        </p:txBody>
      </p:sp>
      <p:sp>
        <p:nvSpPr>
          <p:cNvPr id="8" name="Slide Number Placeholder 7"/>
          <p:cNvSpPr>
            <a:spLocks noGrp="1"/>
          </p:cNvSpPr>
          <p:nvPr>
            <p:ph type="sldNum" sz="quarter" idx="12"/>
          </p:nvPr>
        </p:nvSpPr>
        <p:spPr/>
        <p:txBody>
          <a:bodyPr/>
          <a:lstStyle/>
          <a:p>
            <a:fld id="{27CE0CED-C9FC-4C42-8AD7-7E9A6B171AE0}" type="slidenum">
              <a:rPr lang="en-GB" smtClean="0"/>
              <a:pPr/>
              <a:t>58</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1" name="Header Placeholder 10"/>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 and in the participant notes.</a:t>
            </a:r>
          </a:p>
          <a:p>
            <a:pPr marL="232943" lvl="1" indent="116472"/>
            <a:endParaRPr lang="en-GB" dirty="0" smtClean="0"/>
          </a:p>
          <a:p>
            <a:pPr marL="0" lvl="1"/>
            <a:r>
              <a:rPr lang="en-GB" b="1" dirty="0" smtClean="0"/>
              <a:t>Participant Notes:</a:t>
            </a:r>
          </a:p>
          <a:p>
            <a:pPr marL="186355" lvl="1" indent="-93177" defTabSz="931774">
              <a:buFont typeface="Arial" pitchFamily="34" charset="0"/>
              <a:buChar char="•"/>
              <a:defRPr/>
            </a:pPr>
            <a:r>
              <a:rPr lang="en-US" dirty="0"/>
              <a:t>When you download and install Java Development Toolkit (JDK), some predefined classes and interfaces are copied. These classes and interfaces together as a unit are called a Java Application Programming Interface (API).</a:t>
            </a:r>
          </a:p>
          <a:p>
            <a:pPr marL="186355" lvl="1" indent="-93177" defTabSz="931774">
              <a:buFont typeface="Arial" pitchFamily="34" charset="0"/>
              <a:buChar char="•"/>
              <a:defRPr/>
            </a:pPr>
            <a:r>
              <a:rPr lang="en-US" dirty="0" smtClean="0"/>
              <a:t>Interfaces are similar to classes. </a:t>
            </a:r>
            <a:r>
              <a:rPr lang="en-US" dirty="0" smtClean="0">
                <a:solidFill>
                  <a:schemeClr val="tx1"/>
                </a:solidFill>
                <a:latin typeface="Arial" pitchFamily="34" charset="0"/>
                <a:cs typeface="Arial" pitchFamily="34" charset="0"/>
              </a:rPr>
              <a:t>It is normal practice to use interfaces in custom classes. Interfaces will be explained later in this course.</a:t>
            </a:r>
            <a:endParaRPr lang="en-US"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59</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US" b="0" noProof="0" dirty="0" smtClean="0"/>
              <a:t>As</a:t>
            </a:r>
            <a:r>
              <a:rPr lang="en-US" b="0" baseline="0" noProof="0" dirty="0" smtClean="0"/>
              <a:t> further review:</a:t>
            </a:r>
            <a:endParaRPr lang="en-US" b="0" noProof="0" dirty="0" smtClean="0"/>
          </a:p>
          <a:p>
            <a:pPr marL="0" lvl="1" defTabSz="931774">
              <a:defRPr/>
            </a:pPr>
            <a:endParaRPr lang="en-US" b="1" noProof="0" dirty="0" smtClean="0"/>
          </a:p>
          <a:p>
            <a:pPr marL="0" lvl="1" defTabSz="931774">
              <a:defRPr/>
            </a:pPr>
            <a:r>
              <a:rPr lang="en-US" b="1" noProof="0" dirty="0" smtClean="0"/>
              <a:t>State: </a:t>
            </a:r>
            <a:r>
              <a:rPr lang="en-US" b="0" noProof="0" dirty="0" smtClean="0"/>
              <a:t>We</a:t>
            </a:r>
            <a:r>
              <a:rPr lang="en-US" b="0" baseline="0" noProof="0" dirty="0" smtClean="0"/>
              <a:t> studied </a:t>
            </a:r>
            <a:r>
              <a:rPr lang="en-US" b="0" noProof="0" dirty="0" smtClean="0"/>
              <a:t>this diagram earlier in course.</a:t>
            </a:r>
          </a:p>
          <a:p>
            <a:pPr marL="0" lvl="1"/>
            <a:r>
              <a:rPr lang="en-US" b="1" dirty="0"/>
              <a:t>Ask: </a:t>
            </a:r>
            <a:r>
              <a:rPr lang="en-US" dirty="0"/>
              <a:t>So, if this class was labeled </a:t>
            </a:r>
            <a:r>
              <a:rPr lang="en-US" u="sng" dirty="0"/>
              <a:t>Home</a:t>
            </a:r>
            <a:r>
              <a:rPr lang="en-US" dirty="0"/>
              <a:t>, who can give me examples of sub-classes of the class </a:t>
            </a:r>
            <a:r>
              <a:rPr lang="en-US" u="sng" dirty="0"/>
              <a:t>Home</a:t>
            </a:r>
            <a:r>
              <a:rPr lang="en-US" dirty="0"/>
              <a:t>?</a:t>
            </a:r>
          </a:p>
          <a:p>
            <a:pPr marL="0" lvl="1"/>
            <a:r>
              <a:rPr lang="en-US" b="1" dirty="0"/>
              <a:t>Answer: </a:t>
            </a:r>
            <a:r>
              <a:rPr lang="en-US" dirty="0"/>
              <a:t>House, apartment, condominium, etc.</a:t>
            </a:r>
          </a:p>
          <a:p>
            <a:pPr marL="0" lvl="1"/>
            <a:r>
              <a:rPr lang="en-US" b="1" dirty="0"/>
              <a:t>State: </a:t>
            </a:r>
            <a:r>
              <a:rPr lang="en-US" dirty="0"/>
              <a:t>Examples of objects of these classes would be: Blue 2-story house at 111 Elm Street, corner 3-bedroom apartment at 222 Oak Street, and First-floor condo at 333 Fir Drive.</a:t>
            </a:r>
            <a:r>
              <a:rPr lang="en-US" b="1" dirty="0"/>
              <a:t/>
            </a:r>
            <a:br>
              <a:rPr lang="en-US" b="1" dirty="0"/>
            </a:br>
            <a:r>
              <a:rPr lang="en-US" b="1" dirty="0"/>
              <a:t>Transition: </a:t>
            </a:r>
            <a:r>
              <a:rPr lang="en-US" dirty="0"/>
              <a:t>Next, we will review and learn more specifics about OOP states and behaviors.</a:t>
            </a:r>
          </a:p>
          <a:p>
            <a:pPr marL="0" lvl="1"/>
            <a:endParaRPr lang="en-US" dirty="0"/>
          </a:p>
          <a:p>
            <a:pPr marL="232943" lvl="1" indent="116472"/>
            <a:endParaRPr lang="en-US" dirty="0"/>
          </a:p>
          <a:p>
            <a:r>
              <a:rPr lang="en-US" b="1" noProof="0" dirty="0" smtClean="0"/>
              <a:t>Participant Notes:</a:t>
            </a:r>
          </a:p>
          <a:p>
            <a:r>
              <a:rPr lang="en-US" b="0" noProof="0" dirty="0" smtClean="0"/>
              <a:t>You</a:t>
            </a:r>
            <a:r>
              <a:rPr lang="en-US" b="0" baseline="0" noProof="0" dirty="0" smtClean="0"/>
              <a:t> have also seen this diagram earlier.  It is provide here a further brief review.</a:t>
            </a:r>
            <a:endParaRPr lang="en-US" b="0" noProof="0" dirty="0" smtClean="0"/>
          </a:p>
        </p:txBody>
      </p:sp>
      <p:sp>
        <p:nvSpPr>
          <p:cNvPr id="4" name="Header Placeholder 3"/>
          <p:cNvSpPr>
            <a:spLocks noGrp="1"/>
          </p:cNvSpPr>
          <p:nvPr>
            <p:ph type="hdr" sz="quarter" idx="10"/>
          </p:nvPr>
        </p:nvSpPr>
        <p:spPr/>
        <p:txBody>
          <a:bodyPr/>
          <a:lstStyle/>
          <a:p>
            <a:r>
              <a:rPr lang="en-US" dirty="0" smtClean="0"/>
              <a:t>ADF 2.0: Java: Java Programming Classes and Objects</a:t>
            </a:r>
            <a:endParaRPr lang="en-GB" dirty="0"/>
          </a:p>
        </p:txBody>
      </p:sp>
      <p:sp>
        <p:nvSpPr>
          <p:cNvPr id="5" name="Footer Placeholder 4"/>
          <p:cNvSpPr>
            <a:spLocks noGrp="1"/>
          </p:cNvSpPr>
          <p:nvPr>
            <p:ph type="ftr" sz="quarter" idx="11"/>
          </p:nvPr>
        </p:nvSpPr>
        <p:spPr/>
        <p:txBody>
          <a:bodyPr/>
          <a:lstStyle/>
          <a:p>
            <a:r>
              <a:rPr lang="en-GB" dirty="0" smtClean="0"/>
              <a:t>Copyright © Accenture 2012</a:t>
            </a:r>
            <a:endParaRPr lang="en-GB" dirty="0"/>
          </a:p>
        </p:txBody>
      </p:sp>
      <p:sp>
        <p:nvSpPr>
          <p:cNvPr id="6" name="Slide Number Placeholder 5"/>
          <p:cNvSpPr>
            <a:spLocks noGrp="1"/>
          </p:cNvSpPr>
          <p:nvPr>
            <p:ph type="sldNum" sz="quarter" idx="12"/>
          </p:nvPr>
        </p:nvSpPr>
        <p:spPr/>
        <p:txBody>
          <a:bodyPr/>
          <a:lstStyle/>
          <a:p>
            <a:fld id="{27CE0CED-C9FC-4C42-8AD7-7E9A6B171AE0}" type="slidenum">
              <a:rPr lang="en-GB" smtClean="0"/>
              <a:pPr/>
              <a:t>6</a:t>
            </a:fld>
            <a:endParaRPr lang="en-GB" dirty="0"/>
          </a:p>
        </p:txBody>
      </p:sp>
      <p:sp>
        <p:nvSpPr>
          <p:cNvPr id="11" name="Slide Image Placeholder 10"/>
          <p:cNvSpPr>
            <a:spLocks noGrp="1" noRot="1" noChangeAspect="1"/>
          </p:cNvSpPr>
          <p:nvPr>
            <p:ph type="sldImg"/>
          </p:nvPr>
        </p:nvSpPr>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in participant notes.</a:t>
            </a:r>
          </a:p>
          <a:p>
            <a:pPr marL="232943" lvl="1" indent="116472"/>
            <a:endParaRPr lang="en-GB" dirty="0" smtClean="0"/>
          </a:p>
          <a:p>
            <a:pPr marL="0" lvl="1"/>
            <a:r>
              <a:rPr lang="en-GB" b="1" dirty="0" smtClean="0"/>
              <a:t>Participant Notes:</a:t>
            </a:r>
          </a:p>
          <a:p>
            <a:pPr marL="186355" indent="-93177">
              <a:buFont typeface="Arial" pitchFamily="34" charset="0"/>
              <a:buChar char="•"/>
            </a:pPr>
            <a:r>
              <a:rPr lang="en-US" dirty="0"/>
              <a:t>To use a class from the Java API or from a different package, you need to import the class first.</a:t>
            </a:r>
          </a:p>
          <a:p>
            <a:pPr marL="186355" indent="-93177">
              <a:buFont typeface="Arial" pitchFamily="34" charset="0"/>
              <a:buChar char="•"/>
            </a:pPr>
            <a:r>
              <a:rPr lang="en-US" dirty="0"/>
              <a:t>To import the class, you use the ‘import’ keyword.</a:t>
            </a:r>
          </a:p>
          <a:p>
            <a:pPr marL="186355" indent="-93177">
              <a:buFont typeface="Arial" pitchFamily="34" charset="0"/>
              <a:buChar char="•"/>
            </a:pPr>
            <a:endParaRPr lang="en-US" dirty="0"/>
          </a:p>
          <a:p>
            <a:pPr indent="-93177" defTabSz="931774">
              <a:defRPr/>
            </a:pPr>
            <a:r>
              <a:rPr lang="en-US" b="1" dirty="0"/>
              <a:t>Note</a:t>
            </a:r>
            <a:r>
              <a:rPr lang="en-US" dirty="0"/>
              <a:t>: java.lang package is automatically included in all Java classes. So, you do not need to import anything to use the System class.</a:t>
            </a:r>
          </a:p>
          <a:p>
            <a:pPr marL="186355" indent="-93177">
              <a:buFont typeface="Arial" pitchFamily="34" charset="0"/>
              <a:buChar char="•"/>
            </a:pPr>
            <a:endParaRPr lang="en-US" dirty="0"/>
          </a:p>
          <a:p>
            <a:pPr marL="186355" indent="-93177">
              <a:buFont typeface="Arial" pitchFamily="34" charset="0"/>
              <a:buChar char="•"/>
            </a:pPr>
            <a:endParaRPr lang="en-US" dirty="0"/>
          </a:p>
        </p:txBody>
      </p:sp>
      <p:sp>
        <p:nvSpPr>
          <p:cNvPr id="4" name="Footer Placeholder 3"/>
          <p:cNvSpPr>
            <a:spLocks noGrp="1"/>
          </p:cNvSpPr>
          <p:nvPr>
            <p:ph type="ftr" sz="quarter" idx="10"/>
          </p:nvPr>
        </p:nvSpPr>
        <p:spPr/>
        <p:txBody>
          <a:bodyPr/>
          <a:lstStyle/>
          <a:p>
            <a:r>
              <a:rPr lang="en-GB" dirty="0" smtClean="0"/>
              <a:t>Copyright © Accenture 2012</a:t>
            </a:r>
            <a:endParaRPr lang="en-GB" dirty="0"/>
          </a:p>
        </p:txBody>
      </p:sp>
      <p:sp>
        <p:nvSpPr>
          <p:cNvPr id="5" name="Slide Number Placeholder 4"/>
          <p:cNvSpPr>
            <a:spLocks noGrp="1"/>
          </p:cNvSpPr>
          <p:nvPr>
            <p:ph type="sldNum" sz="quarter" idx="11"/>
          </p:nvPr>
        </p:nvSpPr>
        <p:spPr/>
        <p:txBody>
          <a:bodyPr/>
          <a:lstStyle/>
          <a:p>
            <a:fld id="{27CE0CED-C9FC-4C42-8AD7-7E9A6B171AE0}" type="slidenum">
              <a:rPr lang="en-GB" smtClean="0"/>
              <a:pPr/>
              <a:t>60</a:t>
            </a:fld>
            <a:endParaRPr lang="en-GB" dirty="0"/>
          </a:p>
        </p:txBody>
      </p:sp>
      <p:sp>
        <p:nvSpPr>
          <p:cNvPr id="7" name="Header Placeholder 6"/>
          <p:cNvSpPr>
            <a:spLocks noGrp="1"/>
          </p:cNvSpPr>
          <p:nvPr>
            <p:ph type="hdr" sz="quarter" idx="12"/>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a:r>
              <a:rPr lang="en-GB" dirty="0"/>
              <a:t>Review information on the slide and in the participant notes.</a:t>
            </a:r>
          </a:p>
          <a:p>
            <a:pPr marL="0" lvl="1"/>
            <a:endParaRPr lang="en-GB" b="1" dirty="0" smtClean="0"/>
          </a:p>
          <a:p>
            <a:pPr marL="0" lvl="1"/>
            <a:endParaRPr lang="en-GB" b="1" dirty="0" smtClean="0"/>
          </a:p>
          <a:p>
            <a:pPr marL="0" lvl="1"/>
            <a:r>
              <a:rPr lang="en-GB" b="1" dirty="0" smtClean="0"/>
              <a:t>Participant Notes:</a:t>
            </a:r>
          </a:p>
          <a:p>
            <a:pPr marL="0" lvl="1"/>
            <a:r>
              <a:rPr lang="en-GB" dirty="0" smtClean="0"/>
              <a:t>N/A</a:t>
            </a:r>
            <a:endParaRPr lang="en-US" dirty="0" smtClean="0"/>
          </a:p>
          <a:p>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61</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Faculty Notes: </a:t>
            </a:r>
          </a:p>
          <a:p>
            <a:pPr marL="183727" lvl="1" indent="-91864" eaLnBrk="0" fontAlgn="base" hangingPunct="0">
              <a:spcBef>
                <a:spcPct val="30000"/>
              </a:spcBef>
              <a:buFont typeface="Arial" pitchFamily="34" charset="0"/>
              <a:buChar char="•"/>
              <a:defRPr/>
            </a:pPr>
            <a:r>
              <a:rPr lang="en-GB" dirty="0">
                <a:latin typeface="Arial" charset="0"/>
              </a:rPr>
              <a:t>Introduce the objective of the activity.</a:t>
            </a:r>
          </a:p>
          <a:p>
            <a:pPr marL="183727" lvl="1" indent="-91864" eaLnBrk="0" fontAlgn="base" hangingPunct="0">
              <a:spcBef>
                <a:spcPct val="30000"/>
              </a:spcBef>
              <a:buFont typeface="Arial" pitchFamily="34" charset="0"/>
              <a:buChar char="•"/>
              <a:defRPr/>
            </a:pPr>
            <a:r>
              <a:rPr lang="en-GB" dirty="0">
                <a:latin typeface="Arial" charset="0"/>
              </a:rPr>
              <a:t>The suggested duration is 15 minutes but conclude the activity early if learners finish early.</a:t>
            </a:r>
          </a:p>
          <a:p>
            <a:pPr marL="186355" indent="-93177">
              <a:buFont typeface="Arial" pitchFamily="34" charset="0"/>
              <a:buChar char="•"/>
            </a:pPr>
            <a:r>
              <a:rPr lang="en-US" b="0" dirty="0" smtClean="0"/>
              <a:t>Set up and perform</a:t>
            </a:r>
            <a:r>
              <a:rPr lang="en-US" b="0" baseline="0" dirty="0" smtClean="0"/>
              <a:t> </a:t>
            </a:r>
            <a:r>
              <a:rPr lang="en-US" b="0" dirty="0" smtClean="0"/>
              <a:t>the activity.</a:t>
            </a:r>
          </a:p>
          <a:p>
            <a:pPr marL="270214" lvl="2" indent="-83860">
              <a:buFont typeface="Courier New" pitchFamily="49" charset="0"/>
              <a:buChar char="o"/>
            </a:pPr>
            <a:r>
              <a:rPr lang="en-US" b="0" dirty="0" smtClean="0"/>
              <a:t>Explain</a:t>
            </a:r>
            <a:r>
              <a:rPr lang="en-US" b="0" baseline="0" dirty="0" smtClean="0"/>
              <a:t> that the objective of this activity is for participants to get some exposure to the Javadocs and to identify the class that terminates a given JVM.</a:t>
            </a:r>
          </a:p>
          <a:p>
            <a:pPr marL="270214" lvl="2" indent="-83860">
              <a:buFont typeface="Courier New" pitchFamily="49" charset="0"/>
              <a:buChar char="o"/>
            </a:pPr>
            <a:endParaRPr lang="en-US" b="0" baseline="0" dirty="0" smtClean="0"/>
          </a:p>
          <a:p>
            <a:pPr marL="270214" lvl="2" indent="-83860" defTabSz="931774">
              <a:buFont typeface="Courier New" pitchFamily="49" charset="0"/>
              <a:buChar char="o"/>
              <a:defRPr/>
            </a:pPr>
            <a:r>
              <a:rPr lang="en-US" b="1" baseline="0" dirty="0" smtClean="0"/>
              <a:t>Solution: </a:t>
            </a:r>
            <a:r>
              <a:rPr lang="en-US" b="0" baseline="0" dirty="0" smtClean="0"/>
              <a:t>System.exit() is the method but call out that it should be used with a lot of care.</a:t>
            </a:r>
          </a:p>
          <a:p>
            <a:pPr marL="0" lvl="1" defTabSz="931774">
              <a:defRPr/>
            </a:pPr>
            <a:endParaRPr lang="en-GB" b="1" dirty="0" smtClean="0"/>
          </a:p>
          <a:p>
            <a:pPr marL="0" lvl="1" defTabSz="931774">
              <a:defRPr/>
            </a:pPr>
            <a:r>
              <a:rPr lang="en-GB" b="1" dirty="0" smtClean="0"/>
              <a:t>Participant Notes:</a:t>
            </a:r>
          </a:p>
          <a:p>
            <a:pPr marL="186355" indent="-93177" defTabSz="931774">
              <a:buFont typeface="Arial" pitchFamily="34" charset="0"/>
              <a:buChar char="•"/>
              <a:defRPr/>
            </a:pPr>
            <a:r>
              <a:rPr lang="en-US" dirty="0" smtClean="0"/>
              <a:t>Go</a:t>
            </a:r>
            <a:r>
              <a:rPr lang="en-US" baseline="0" dirty="0" smtClean="0"/>
              <a:t> </a:t>
            </a:r>
            <a:r>
              <a:rPr lang="en-US" dirty="0" smtClean="0"/>
              <a:t>to the Javadocs site </a:t>
            </a:r>
            <a:r>
              <a:rPr lang="en-US" dirty="0" smtClean="0">
                <a:hlinkClick r:id="rId3"/>
              </a:rPr>
              <a:t>http://docs.oracle.com/javase/6/docs/api/</a:t>
            </a:r>
            <a:r>
              <a:rPr lang="en-US" dirty="0" smtClean="0"/>
              <a:t>.</a:t>
            </a:r>
          </a:p>
          <a:p>
            <a:pPr marL="186355" indent="-93177">
              <a:buFont typeface="Arial" pitchFamily="34" charset="0"/>
              <a:buChar char="•"/>
            </a:pPr>
            <a:r>
              <a:rPr lang="en-US" b="0" baseline="0" dirty="0" smtClean="0"/>
              <a:t>It has complete Javadocs.</a:t>
            </a:r>
          </a:p>
          <a:p>
            <a:pPr marL="186355" indent="-93177">
              <a:buFont typeface="Arial" pitchFamily="34" charset="0"/>
              <a:buChar char="•"/>
            </a:pPr>
            <a:r>
              <a:rPr lang="en-US" b="0" baseline="0" dirty="0" smtClean="0"/>
              <a:t>Search for System class in the java.lang package. What method terminates JVM?</a:t>
            </a:r>
            <a:endParaRPr lang="en-US" b="0"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62</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endParaRPr lang="en-GB" b="1" dirty="0" smtClean="0">
              <a:solidFill>
                <a:srgbClr val="FF0000"/>
              </a:solidFill>
            </a:endParaRPr>
          </a:p>
          <a:p>
            <a:pPr defTabSz="931774">
              <a:defRPr/>
            </a:pPr>
            <a:r>
              <a:rPr lang="en-GB" dirty="0" smtClean="0"/>
              <a:t>Answer any questions that participants have.</a:t>
            </a:r>
          </a:p>
          <a:p>
            <a:endParaRPr lang="en-GB" b="1" dirty="0" smtClean="0"/>
          </a:p>
          <a:p>
            <a:endParaRPr lang="en-GB" b="1" dirty="0" smtClean="0"/>
          </a:p>
          <a:p>
            <a:r>
              <a:rPr lang="en-GB" b="1" dirty="0" smtClean="0"/>
              <a:t>Participant Notes:</a:t>
            </a:r>
          </a:p>
          <a:p>
            <a:r>
              <a:rPr lang="en-GB" dirty="0" smtClean="0"/>
              <a:t>N/A</a:t>
            </a:r>
          </a:p>
          <a:p>
            <a:pPr marL="271767" lvl="1" indent="-87354">
              <a:buFont typeface="Courier New" pitchFamily="49" charset="0"/>
              <a:buChar char="o"/>
            </a:pPr>
            <a:endParaRPr lang="en-GB" dirty="0" smtClean="0"/>
          </a:p>
        </p:txBody>
      </p:sp>
      <p:sp>
        <p:nvSpPr>
          <p:cNvPr id="8" name="Slide Number Placeholder 7"/>
          <p:cNvSpPr>
            <a:spLocks noGrp="1"/>
          </p:cNvSpPr>
          <p:nvPr>
            <p:ph type="sldNum" sz="quarter" idx="12"/>
          </p:nvPr>
        </p:nvSpPr>
        <p:spPr/>
        <p:txBody>
          <a:bodyPr/>
          <a:lstStyle/>
          <a:p>
            <a:fld id="{27CE0CED-C9FC-4C42-8AD7-7E9A6B171AE0}" type="slidenum">
              <a:rPr lang="en-GB" smtClean="0"/>
              <a:pPr/>
              <a:t>63</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1" name="Header Placeholder 10"/>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GB" dirty="0"/>
              <a:t>Review information on the slide.</a:t>
            </a:r>
          </a:p>
          <a:p>
            <a:pPr lvl="1"/>
            <a:endParaRPr lang="en-GB" dirty="0" smtClean="0"/>
          </a:p>
          <a:p>
            <a:pPr marL="0" lvl="1"/>
            <a:endParaRPr lang="en-GB" b="1" dirty="0" smtClean="0"/>
          </a:p>
          <a:p>
            <a:pPr marL="0" lvl="1"/>
            <a:r>
              <a:rPr lang="en-GB" b="1" dirty="0" smtClean="0"/>
              <a:t>Participant Notes:</a:t>
            </a:r>
          </a:p>
          <a:p>
            <a:r>
              <a:rPr lang="en-GB" dirty="0" smtClean="0"/>
              <a:t>N/A</a:t>
            </a:r>
            <a:endParaRPr lang="en-GB" dirty="0"/>
          </a:p>
        </p:txBody>
      </p:sp>
      <p:sp>
        <p:nvSpPr>
          <p:cNvPr id="8" name="Slide Number Placeholder 7"/>
          <p:cNvSpPr>
            <a:spLocks noGrp="1"/>
          </p:cNvSpPr>
          <p:nvPr>
            <p:ph type="sldNum" sz="quarter" idx="12"/>
          </p:nvPr>
        </p:nvSpPr>
        <p:spPr/>
        <p:txBody>
          <a:bodyPr/>
          <a:lstStyle/>
          <a:p>
            <a:fld id="{27CE0CED-C9FC-4C42-8AD7-7E9A6B171AE0}" type="slidenum">
              <a:rPr lang="en-GB" smtClean="0"/>
              <a:pPr/>
              <a:t>64</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1" name="Header Placeholder 10"/>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Faculty Notes:</a:t>
            </a:r>
          </a:p>
          <a:p>
            <a:pPr marL="0" lvl="1" defTabSz="931774">
              <a:defRPr/>
            </a:pPr>
            <a:r>
              <a:rPr lang="en-GB" dirty="0"/>
              <a:t>Review information on the slide.</a:t>
            </a:r>
          </a:p>
          <a:p>
            <a:pPr marL="0" lvl="1"/>
            <a:endParaRPr lang="en-GB" b="1" dirty="0" smtClean="0"/>
          </a:p>
          <a:p>
            <a:pPr marL="0" lvl="1"/>
            <a:endParaRPr lang="en-GB" b="1" dirty="0" smtClean="0"/>
          </a:p>
          <a:p>
            <a:pPr marL="0" lvl="1"/>
            <a:r>
              <a:rPr lang="en-GB" b="1" dirty="0" smtClean="0"/>
              <a:t>Participant Notes:</a:t>
            </a:r>
          </a:p>
          <a:p>
            <a:pPr marL="0" lvl="1"/>
            <a:r>
              <a:rPr lang="en-GB" dirty="0" smtClean="0"/>
              <a:t>N/A</a:t>
            </a:r>
            <a:endParaRPr lang="en-GB" b="1" dirty="0" smtClean="0"/>
          </a:p>
          <a:p>
            <a:endParaRPr lang="en-GB" dirty="0"/>
          </a:p>
        </p:txBody>
      </p:sp>
      <p:sp>
        <p:nvSpPr>
          <p:cNvPr id="8" name="Slide Number Placeholder 7"/>
          <p:cNvSpPr>
            <a:spLocks noGrp="1"/>
          </p:cNvSpPr>
          <p:nvPr>
            <p:ph type="sldNum" sz="quarter" idx="12"/>
          </p:nvPr>
        </p:nvSpPr>
        <p:spPr/>
        <p:txBody>
          <a:bodyPr/>
          <a:lstStyle/>
          <a:p>
            <a:fld id="{27CE0CED-C9FC-4C42-8AD7-7E9A6B171AE0}" type="slidenum">
              <a:rPr lang="en-GB" smtClean="0"/>
              <a:pPr/>
              <a:t>65</a:t>
            </a:fld>
            <a:endParaRPr lang="en-GB" dirty="0"/>
          </a:p>
        </p:txBody>
      </p:sp>
      <p:sp>
        <p:nvSpPr>
          <p:cNvPr id="9" name="Footer Placeholder 8"/>
          <p:cNvSpPr>
            <a:spLocks noGrp="1"/>
          </p:cNvSpPr>
          <p:nvPr>
            <p:ph type="ftr" sz="quarter" idx="13"/>
          </p:nvPr>
        </p:nvSpPr>
        <p:spPr/>
        <p:txBody>
          <a:bodyPr/>
          <a:lstStyle/>
          <a:p>
            <a:r>
              <a:rPr lang="en-GB" dirty="0" smtClean="0"/>
              <a:t>Copyright © Accenture 2012</a:t>
            </a:r>
            <a:endParaRPr lang="en-GB" dirty="0"/>
          </a:p>
        </p:txBody>
      </p:sp>
      <p:sp>
        <p:nvSpPr>
          <p:cNvPr id="11" name="Header Placeholder 10"/>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defTabSz="931774">
              <a:defRPr/>
            </a:pPr>
            <a:r>
              <a:rPr lang="en-US" noProof="0" dirty="0" smtClean="0"/>
              <a:t>Review information on the slide and in the participant notes.</a:t>
            </a:r>
            <a:endParaRPr lang="en-US" dirty="0"/>
          </a:p>
          <a:p>
            <a:pPr defTabSz="931774">
              <a:defRPr/>
            </a:pPr>
            <a:r>
              <a:rPr lang="en-US" b="1" dirty="0"/>
              <a:t>State: </a:t>
            </a:r>
            <a:r>
              <a:rPr lang="en-US" dirty="0"/>
              <a:t>Earlier, we looked at vehicles to explain OOP states and behaviors.</a:t>
            </a:r>
          </a:p>
          <a:p>
            <a:pPr marL="0" lvl="1"/>
            <a:r>
              <a:rPr lang="en-US" b="1" dirty="0"/>
              <a:t>Ask: </a:t>
            </a:r>
            <a:r>
              <a:rPr lang="en-US" dirty="0"/>
              <a:t>Remember that features of things are like states in OOP. What are examples of states of the </a:t>
            </a:r>
            <a:r>
              <a:rPr lang="en-US" u="sng" dirty="0"/>
              <a:t>Home </a:t>
            </a:r>
            <a:r>
              <a:rPr lang="en-US" dirty="0"/>
              <a:t>class?</a:t>
            </a:r>
          </a:p>
          <a:p>
            <a:pPr marL="0" lvl="1"/>
            <a:r>
              <a:rPr lang="en-US" b="1" dirty="0"/>
              <a:t>Answer: </a:t>
            </a:r>
            <a:r>
              <a:rPr lang="en-US" dirty="0"/>
              <a:t>Number of floors, color, windows, doors, roof</a:t>
            </a:r>
          </a:p>
          <a:p>
            <a:pPr marL="0" lvl="1"/>
            <a:r>
              <a:rPr lang="en-US" b="1" dirty="0"/>
              <a:t>Ask: </a:t>
            </a:r>
            <a:r>
              <a:rPr lang="en-US" dirty="0"/>
              <a:t>Functions are like behaviors in OOP.  What are some examples of behaviors for the </a:t>
            </a:r>
            <a:r>
              <a:rPr lang="en-US" u="sng" dirty="0"/>
              <a:t>Home </a:t>
            </a:r>
            <a:r>
              <a:rPr lang="en-US" dirty="0"/>
              <a:t>class? </a:t>
            </a:r>
          </a:p>
          <a:p>
            <a:pPr marL="0" lvl="1"/>
            <a:r>
              <a:rPr lang="en-US" b="1" dirty="0"/>
              <a:t>Answer: </a:t>
            </a:r>
            <a:r>
              <a:rPr lang="en-US" dirty="0"/>
              <a:t>Paying taxes, m</a:t>
            </a:r>
            <a:r>
              <a:rPr lang="en-US" noProof="0" dirty="0" smtClean="0"/>
              <a:t>ortgage, rent, utility</a:t>
            </a:r>
            <a:r>
              <a:rPr lang="en-US" baseline="0" noProof="0" dirty="0" smtClean="0"/>
              <a:t> bills are some examples</a:t>
            </a:r>
            <a:r>
              <a:rPr lang="en-US" dirty="0"/>
              <a:t>.</a:t>
            </a:r>
          </a:p>
          <a:p>
            <a:pPr defTabSz="931774">
              <a:defRPr/>
            </a:pPr>
            <a:endParaRPr lang="en-US" dirty="0"/>
          </a:p>
          <a:p>
            <a:pPr defTabSz="931774">
              <a:defRPr/>
            </a:pPr>
            <a:endParaRPr lang="en-US" dirty="0"/>
          </a:p>
          <a:p>
            <a:r>
              <a:rPr lang="en-US" b="1" noProof="0" dirty="0" smtClean="0"/>
              <a:t>Participant Notes:</a:t>
            </a:r>
          </a:p>
          <a:p>
            <a:r>
              <a:rPr lang="en-US" dirty="0"/>
              <a:t>You learned earlier that in object-oriented programming, we call form ‘State’ and function ‘Behavior’.</a:t>
            </a:r>
          </a:p>
          <a:p>
            <a:pPr marL="186355" indent="-93177">
              <a:buFont typeface="Arial" pitchFamily="34" charset="0"/>
              <a:buChar char="•"/>
            </a:pPr>
            <a:r>
              <a:rPr lang="en-US" dirty="0"/>
              <a:t>Remember that OOP state tends to be a noun or a group of nouns and OOP behaviors are verbs. Knowing this can help when you design objects.</a:t>
            </a:r>
            <a:endParaRPr lang="en-US" noProof="0"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7</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endParaRPr lang="en-GB" b="1" dirty="0"/>
          </a:p>
          <a:p>
            <a:pPr marL="0" lvl="1" defTabSz="931774">
              <a:defRPr/>
            </a:pPr>
            <a:r>
              <a:rPr lang="en-US" b="1" dirty="0" smtClean="0"/>
              <a:t>Graphic:</a:t>
            </a:r>
            <a:r>
              <a:rPr lang="en-US" b="1" baseline="0" dirty="0" smtClean="0"/>
              <a:t> Represents storage and various colors.</a:t>
            </a:r>
            <a:endParaRPr lang="en-US" b="1" dirty="0" smtClean="0"/>
          </a:p>
          <a:p>
            <a:pPr marL="0" lvl="1" defTabSz="931774">
              <a:defRPr/>
            </a:pPr>
            <a:r>
              <a:rPr lang="en-US" b="1" dirty="0" smtClean="0"/>
              <a:t>State:</a:t>
            </a:r>
            <a:r>
              <a:rPr lang="en-US" b="1" baseline="0" dirty="0" smtClean="0"/>
              <a:t> </a:t>
            </a:r>
            <a:r>
              <a:rPr lang="en-US" b="0" baseline="0" dirty="0" smtClean="0"/>
              <a:t>Now, let’s look at </a:t>
            </a:r>
            <a:r>
              <a:rPr lang="en-US" baseline="0" dirty="0" smtClean="0"/>
              <a:t>how states and behaviors in Java work with variables and methods.</a:t>
            </a:r>
            <a:endParaRPr lang="en-US" dirty="0" smtClean="0"/>
          </a:p>
          <a:p>
            <a:pPr marL="0" lvl="1"/>
            <a:r>
              <a:rPr lang="en-GB" dirty="0"/>
              <a:t>Review </a:t>
            </a:r>
            <a:r>
              <a:rPr lang="en-US" dirty="0"/>
              <a:t>information on the slide and in the participant notes.</a:t>
            </a:r>
          </a:p>
          <a:p>
            <a:pPr marL="0" lvl="1"/>
            <a:endParaRPr lang="en-US" dirty="0"/>
          </a:p>
          <a:p>
            <a:pPr marL="0" lvl="1"/>
            <a:r>
              <a:rPr lang="en-US" b="1" dirty="0"/>
              <a:t>Transition: </a:t>
            </a:r>
            <a:r>
              <a:rPr lang="en-US" dirty="0"/>
              <a:t>Next, we will apply the vehicle example to variables and methods.</a:t>
            </a:r>
          </a:p>
          <a:p>
            <a:pPr marL="0" lvl="1"/>
            <a:endParaRPr lang="en-US" b="1" dirty="0"/>
          </a:p>
          <a:p>
            <a:pPr marL="0" lvl="1"/>
            <a:r>
              <a:rPr lang="en-US" b="1" noProof="0" dirty="0" smtClean="0"/>
              <a:t>Participant Notes:</a:t>
            </a:r>
          </a:p>
          <a:p>
            <a:pPr marL="0" lvl="1"/>
            <a:r>
              <a:rPr lang="en-US" noProof="0" dirty="0" smtClean="0"/>
              <a:t>In OOP:</a:t>
            </a:r>
          </a:p>
          <a:p>
            <a:pPr marL="349415" indent="-349415">
              <a:buFont typeface="Arial" pitchFamily="34" charset="0"/>
              <a:buChar char="•"/>
            </a:pPr>
            <a:r>
              <a:rPr lang="en-US" dirty="0" smtClean="0"/>
              <a:t>A </a:t>
            </a:r>
            <a:r>
              <a:rPr lang="en-US" u="sng" dirty="0" smtClean="0"/>
              <a:t>member variable</a:t>
            </a:r>
            <a:r>
              <a:rPr lang="en-US" dirty="0" smtClean="0"/>
              <a:t> stores the state of an object,</a:t>
            </a:r>
            <a:r>
              <a:rPr lang="en-US" baseline="0" dirty="0" smtClean="0"/>
              <a:t> storing </a:t>
            </a:r>
            <a:r>
              <a:rPr lang="en-US" dirty="0" smtClean="0"/>
              <a:t>what an object knows.</a:t>
            </a:r>
          </a:p>
          <a:p>
            <a:pPr marL="442592" lvl="1" indent="-349415">
              <a:buFont typeface="Arial" pitchFamily="34" charset="0"/>
              <a:buChar char="•"/>
            </a:pPr>
            <a:endParaRPr lang="en-US" dirty="0" smtClean="0"/>
          </a:p>
          <a:p>
            <a:pPr marL="352650" lvl="1" indent="-349415">
              <a:buFont typeface="Arial" pitchFamily="34" charset="0"/>
              <a:buChar char="•"/>
            </a:pPr>
            <a:r>
              <a:rPr lang="en-US" dirty="0" smtClean="0"/>
              <a:t>A </a:t>
            </a:r>
            <a:r>
              <a:rPr lang="en-US" u="sng" dirty="0" smtClean="0"/>
              <a:t>method</a:t>
            </a:r>
            <a:r>
              <a:rPr lang="en-US" dirty="0" smtClean="0"/>
              <a:t> represents</a:t>
            </a:r>
            <a:r>
              <a:rPr lang="en-US" baseline="0" dirty="0" smtClean="0"/>
              <a:t> </a:t>
            </a:r>
            <a:r>
              <a:rPr lang="en-US" dirty="0" smtClean="0"/>
              <a:t>the behavior of an object,</a:t>
            </a:r>
            <a:r>
              <a:rPr lang="en-US" baseline="0" dirty="0" smtClean="0"/>
              <a:t> representing </a:t>
            </a:r>
            <a:r>
              <a:rPr lang="en-US" dirty="0" smtClean="0"/>
              <a:t>what an object does.</a:t>
            </a:r>
          </a:p>
          <a:p>
            <a:pPr marL="352650" lvl="1" indent="-349415">
              <a:buFont typeface="Arial" pitchFamily="34" charset="0"/>
              <a:buChar char="•"/>
            </a:pPr>
            <a:endParaRPr lang="en-US" dirty="0" smtClean="0"/>
          </a:p>
          <a:p>
            <a:pPr marL="3235" lvl="1" defTabSz="931774">
              <a:defRPr/>
            </a:pPr>
            <a:endParaRPr lang="en-US" dirty="0"/>
          </a:p>
          <a:p>
            <a:pPr marL="3235" lvl="1"/>
            <a:endParaRPr lang="en-US" dirty="0"/>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8</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r>
              <a:rPr lang="en-GB" dirty="0" smtClean="0"/>
              <a:t>Review information on the slide and in the participant notes.</a:t>
            </a:r>
          </a:p>
          <a:p>
            <a:pPr marL="0" lvl="1" defTabSz="931774">
              <a:defRPr/>
            </a:pPr>
            <a:r>
              <a:rPr lang="en-GB" b="1" dirty="0"/>
              <a:t>Transition: </a:t>
            </a:r>
            <a:r>
              <a:rPr lang="en-GB" dirty="0"/>
              <a:t>Let’s look more at how this all relates to coding.</a:t>
            </a:r>
          </a:p>
          <a:p>
            <a:pPr marL="0" lvl="1"/>
            <a:endParaRPr lang="en-GB" dirty="0"/>
          </a:p>
          <a:p>
            <a:pPr marL="232943" lvl="1" indent="116472"/>
            <a:endParaRPr lang="en-GB" dirty="0"/>
          </a:p>
          <a:p>
            <a:r>
              <a:rPr lang="en-GB" b="1" dirty="0" smtClean="0"/>
              <a:t>Participant Notes:</a:t>
            </a:r>
            <a:endParaRPr lang="en-US" b="1" dirty="0"/>
          </a:p>
          <a:p>
            <a:pPr marL="174708" indent="-174708">
              <a:buFont typeface="Arial" pitchFamily="34" charset="0"/>
              <a:buChar char="•"/>
            </a:pPr>
            <a:r>
              <a:rPr lang="en-US" dirty="0"/>
              <a:t>Note that variables only </a:t>
            </a:r>
            <a:r>
              <a:rPr lang="en-US" u="sng" dirty="0"/>
              <a:t>hold</a:t>
            </a:r>
            <a:r>
              <a:rPr lang="en-US" dirty="0"/>
              <a:t> states, and methods only </a:t>
            </a:r>
            <a:r>
              <a:rPr lang="en-US" u="sng" dirty="0"/>
              <a:t>represent</a:t>
            </a:r>
            <a:r>
              <a:rPr lang="en-US" dirty="0"/>
              <a:t> behaviors, they do not define specific values. </a:t>
            </a:r>
          </a:p>
          <a:p>
            <a:pPr marL="174708" indent="-174708">
              <a:buFont typeface="Arial" pitchFamily="34" charset="0"/>
              <a:buChar char="•"/>
            </a:pPr>
            <a:r>
              <a:rPr lang="en-US" dirty="0"/>
              <a:t>For example, continuing the vehicle analogy, the Vehicle class would have a miles per gallon (MPG) state. This does not mean that </a:t>
            </a:r>
            <a:r>
              <a:rPr lang="en-US" u="sng" dirty="0"/>
              <a:t>all instances</a:t>
            </a:r>
            <a:r>
              <a:rPr lang="en-US" dirty="0"/>
              <a:t> of Vehicle have the </a:t>
            </a:r>
            <a:r>
              <a:rPr lang="en-US" u="sng" dirty="0"/>
              <a:t>same</a:t>
            </a:r>
            <a:r>
              <a:rPr lang="en-US" dirty="0"/>
              <a:t> MPG rating, only that they all have an MPG rating.</a:t>
            </a:r>
          </a:p>
          <a:p>
            <a:pPr marL="174708" indent="-174708">
              <a:buFont typeface="Arial" pitchFamily="34" charset="0"/>
              <a:buChar char="•"/>
            </a:pPr>
            <a:r>
              <a:rPr lang="en-US" dirty="0"/>
              <a:t>Similarly, all objects of Vehicle class would have acceleration behavior, however, each could have a different acceleration capability.</a:t>
            </a:r>
          </a:p>
        </p:txBody>
      </p:sp>
      <p:sp>
        <p:nvSpPr>
          <p:cNvPr id="6" name="Footer Placeholder 5"/>
          <p:cNvSpPr>
            <a:spLocks noGrp="1"/>
          </p:cNvSpPr>
          <p:nvPr>
            <p:ph type="ftr" sz="quarter" idx="12"/>
          </p:nvPr>
        </p:nvSpPr>
        <p:spPr/>
        <p:txBody>
          <a:bodyPr/>
          <a:lstStyle/>
          <a:p>
            <a:r>
              <a:rPr lang="en-GB" dirty="0" smtClean="0"/>
              <a:t>Copyright © Accenture 2012</a:t>
            </a:r>
            <a:endParaRPr lang="en-GB" dirty="0"/>
          </a:p>
        </p:txBody>
      </p:sp>
      <p:sp>
        <p:nvSpPr>
          <p:cNvPr id="7" name="Slide Number Placeholder 6"/>
          <p:cNvSpPr>
            <a:spLocks noGrp="1"/>
          </p:cNvSpPr>
          <p:nvPr>
            <p:ph type="sldNum" sz="quarter" idx="13"/>
          </p:nvPr>
        </p:nvSpPr>
        <p:spPr/>
        <p:txBody>
          <a:bodyPr/>
          <a:lstStyle/>
          <a:p>
            <a:fld id="{27CE0CED-C9FC-4C42-8AD7-7E9A6B171AE0}" type="slidenum">
              <a:rPr lang="en-GB" smtClean="0"/>
              <a:pPr/>
              <a:t>9</a:t>
            </a:fld>
            <a:endParaRPr lang="en-GB" dirty="0"/>
          </a:p>
        </p:txBody>
      </p:sp>
      <p:sp>
        <p:nvSpPr>
          <p:cNvPr id="8" name="Header Placeholder 7"/>
          <p:cNvSpPr>
            <a:spLocks noGrp="1"/>
          </p:cNvSpPr>
          <p:nvPr>
            <p:ph type="hdr" sz="quarter" idx="14"/>
          </p:nvPr>
        </p:nvSpPr>
        <p:spPr/>
        <p:txBody>
          <a:bodyPr/>
          <a:lstStyle/>
          <a:p>
            <a:r>
              <a:rPr lang="en-US" dirty="0" smtClean="0"/>
              <a:t>ADF 2.0: Java: Java Programming Classes and Objects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53406B6-526F-4860-A60C-43A851BE69E4}" type="datetimeFigureOut">
              <a:rPr lang="en-IN" smtClean="0"/>
              <a:t>01-02-2018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350918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3406B6-526F-4860-A60C-43A851BE69E4}" type="datetimeFigureOut">
              <a:rPr lang="en-IN" smtClean="0"/>
              <a:t>01-02-2018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238424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3406B6-526F-4860-A60C-43A851BE69E4}" type="datetimeFigureOut">
              <a:rPr lang="en-IN" smtClean="0"/>
              <a:t>01-02-2018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2369457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Module Objectives NEW">
    <p:spTree>
      <p:nvGrpSpPr>
        <p:cNvPr id="1" name=""/>
        <p:cNvGrpSpPr/>
        <p:nvPr/>
      </p:nvGrpSpPr>
      <p:grpSpPr>
        <a:xfrm>
          <a:off x="0" y="0"/>
          <a:ext cx="0" cy="0"/>
          <a:chOff x="0" y="0"/>
          <a:chExt cx="0" cy="0"/>
        </a:xfrm>
      </p:grpSpPr>
      <p:pic>
        <p:nvPicPr>
          <p:cNvPr id="6" name="Picture 5" descr="ADF_Java_Generic_PD_g_Objectives.jpg"/>
          <p:cNvPicPr>
            <a:picLocks noChangeAspect="1"/>
          </p:cNvPicPr>
          <p:nvPr userDrawn="1"/>
        </p:nvPicPr>
        <p:blipFill>
          <a:blip r:embed="rId2" cstate="email"/>
          <a:stretch>
            <a:fillRect/>
          </a:stretch>
        </p:blipFill>
        <p:spPr>
          <a:xfrm>
            <a:off x="6300000" y="1946382"/>
            <a:ext cx="2400300" cy="3609974"/>
          </a:xfrm>
          <a:prstGeom prst="rect">
            <a:avLst/>
          </a:prstGeom>
        </p:spPr>
      </p:pic>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645920"/>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7" name="Content Placeholder 6"/>
          <p:cNvSpPr>
            <a:spLocks noGrp="1"/>
          </p:cNvSpPr>
          <p:nvPr>
            <p:ph sz="quarter" idx="10"/>
          </p:nvPr>
        </p:nvSpPr>
        <p:spPr>
          <a:xfrm>
            <a:off x="463550" y="1201738"/>
            <a:ext cx="8093075" cy="4222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genda N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872343"/>
            <a:ext cx="5597371" cy="4564714"/>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6" name="Picture 5" descr="ADF_Java_Generic_PD_g_Agenda.jpg"/>
          <p:cNvPicPr>
            <a:picLocks noChangeAspect="1"/>
          </p:cNvPicPr>
          <p:nvPr userDrawn="1"/>
        </p:nvPicPr>
        <p:blipFill>
          <a:blip r:embed="rId2" cstate="email"/>
          <a:stretch>
            <a:fillRect/>
          </a:stretch>
        </p:blipFill>
        <p:spPr>
          <a:xfrm>
            <a:off x="6300000" y="1946382"/>
            <a:ext cx="2400300" cy="3609974"/>
          </a:xfrm>
          <a:prstGeom prst="rect">
            <a:avLst/>
          </a:prstGeom>
        </p:spPr>
      </p:pic>
      <p:sp>
        <p:nvSpPr>
          <p:cNvPr id="7" name="Content Placeholder 6"/>
          <p:cNvSpPr>
            <a:spLocks noGrp="1"/>
          </p:cNvSpPr>
          <p:nvPr>
            <p:ph sz="quarter" idx="10"/>
          </p:nvPr>
        </p:nvSpPr>
        <p:spPr>
          <a:xfrm>
            <a:off x="479425" y="1219200"/>
            <a:ext cx="8178800" cy="6667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ull-page Image">
    <p:spTree>
      <p:nvGrpSpPr>
        <p:cNvPr id="1" name=""/>
        <p:cNvGrpSpPr/>
        <p:nvPr/>
      </p:nvGrpSpPr>
      <p:grpSpPr>
        <a:xfrm>
          <a:off x="0" y="0"/>
          <a:ext cx="0" cy="0"/>
          <a:chOff x="0" y="0"/>
          <a:chExt cx="0" cy="0"/>
        </a:xfrm>
      </p:grpSpPr>
      <p:sp>
        <p:nvSpPr>
          <p:cNvPr id="3" name="Rectangle 2"/>
          <p:cNvSpPr/>
          <p:nvPr userDrawn="1"/>
        </p:nvSpPr>
        <p:spPr>
          <a:xfrm>
            <a:off x="0" y="0"/>
            <a:ext cx="9144000" cy="1757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Picture Placeholder 5"/>
          <p:cNvSpPr>
            <a:spLocks noGrp="1"/>
          </p:cNvSpPr>
          <p:nvPr>
            <p:ph type="pic" sz="quarter" idx="10"/>
          </p:nvPr>
        </p:nvSpPr>
        <p:spPr>
          <a:xfrm>
            <a:off x="0" y="0"/>
            <a:ext cx="9144000" cy="6858000"/>
          </a:xfrm>
        </p:spPr>
        <p:txBody>
          <a:bodyPr anchor="ctr" anchorCtr="1"/>
          <a:lstStyle/>
          <a:p>
            <a:endParaRPr lang="en-US" dirty="0"/>
          </a:p>
        </p:txBody>
      </p:sp>
      <p:sp>
        <p:nvSpPr>
          <p:cNvPr id="4" name="TextBox 3"/>
          <p:cNvSpPr txBox="1"/>
          <p:nvPr userDrawn="1"/>
        </p:nvSpPr>
        <p:spPr>
          <a:xfrm>
            <a:off x="1118410" y="2242799"/>
            <a:ext cx="7003520" cy="2308324"/>
          </a:xfrm>
          <a:prstGeom prst="rect">
            <a:avLst/>
          </a:prstGeom>
          <a:noFill/>
        </p:spPr>
        <p:txBody>
          <a:bodyPr wrap="none" rtlCol="0">
            <a:spAutoFit/>
          </a:bodyPr>
          <a:lstStyle/>
          <a:p>
            <a:r>
              <a:rPr lang="en-GB" dirty="0" smtClean="0">
                <a:solidFill>
                  <a:srgbClr val="FF0000"/>
                </a:solidFill>
              </a:rPr>
              <a:t>[Full-page</a:t>
            </a:r>
            <a:r>
              <a:rPr lang="en-GB" baseline="0" dirty="0" smtClean="0">
                <a:solidFill>
                  <a:srgbClr val="FF0000"/>
                </a:solidFill>
              </a:rPr>
              <a:t> image: Size: 19.05cm x 25.4cm, Position: 0,0]</a:t>
            </a:r>
          </a:p>
          <a:p>
            <a:endParaRPr lang="en-GB" baseline="0" dirty="0" smtClean="0">
              <a:solidFill>
                <a:srgbClr val="FF0000"/>
              </a:solidFill>
            </a:endParaRPr>
          </a:p>
          <a:p>
            <a:r>
              <a:rPr lang="en-GB" baseline="0" dirty="0" smtClean="0">
                <a:solidFill>
                  <a:srgbClr val="FF0000"/>
                </a:solidFill>
              </a:rPr>
              <a:t>[Adjust title, content, page number and copyright notice</a:t>
            </a:r>
            <a:br>
              <a:rPr lang="en-GB" baseline="0" dirty="0" smtClean="0">
                <a:solidFill>
                  <a:srgbClr val="FF0000"/>
                </a:solidFill>
              </a:rPr>
            </a:br>
            <a:r>
              <a:rPr lang="en-US" baseline="0" noProof="0" dirty="0" smtClean="0">
                <a:solidFill>
                  <a:srgbClr val="FF0000"/>
                </a:solidFill>
              </a:rPr>
              <a:t>color</a:t>
            </a:r>
            <a:r>
              <a:rPr lang="en-GB" baseline="0" dirty="0" smtClean="0">
                <a:solidFill>
                  <a:srgbClr val="FF0000"/>
                </a:solidFill>
              </a:rPr>
              <a:t> to suit the image. </a:t>
            </a:r>
          </a:p>
          <a:p>
            <a:endParaRPr lang="en-GB" baseline="0" dirty="0" smtClean="0">
              <a:solidFill>
                <a:srgbClr val="FF0000"/>
              </a:solidFill>
            </a:endParaRPr>
          </a:p>
          <a:p>
            <a:r>
              <a:rPr lang="en-GB" baseline="0" dirty="0" smtClean="0">
                <a:solidFill>
                  <a:srgbClr val="FF0000"/>
                </a:solidFill>
              </a:rPr>
              <a:t>Move title and content text to suit the image.</a:t>
            </a:r>
          </a:p>
          <a:p>
            <a:endParaRPr lang="en-GB" baseline="0" dirty="0" smtClean="0">
              <a:solidFill>
                <a:srgbClr val="FF0000"/>
              </a:solidFill>
            </a:endParaRPr>
          </a:p>
          <a:p>
            <a:r>
              <a:rPr lang="en-GB" baseline="0" dirty="0" smtClean="0">
                <a:solidFill>
                  <a:srgbClr val="FF0000"/>
                </a:solidFill>
              </a:rPr>
              <a:t>Try to select images with large areas of flat (uniformly dark/light) colour.]</a:t>
            </a:r>
          </a:p>
        </p:txBody>
      </p:sp>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GB"/>
          </a:p>
        </p:txBody>
      </p:sp>
      <p:sp>
        <p:nvSpPr>
          <p:cNvPr id="7" name="Text Box 111"/>
          <p:cNvSpPr txBox="1">
            <a:spLocks noChangeArrowheads="1"/>
          </p:cNvSpPr>
          <p:nvPr userDrawn="1"/>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smtClean="0">
                <a:solidFill>
                  <a:srgbClr val="003344"/>
                </a:solidFill>
                <a:latin typeface="Arial" pitchFamily="34" charset="0"/>
                <a:cs typeface="Arial" pitchFamily="34" charset="0"/>
              </a:rPr>
              <a:t>Copyright © 2012 Accenture  All Rights Reserved. </a:t>
            </a:r>
            <a:endParaRPr lang="en-GB" sz="1000" b="0" dirty="0">
              <a:solidFill>
                <a:srgbClr val="003344"/>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extLst>
      <p:ext uri="{BB962C8B-B14F-4D97-AF65-F5344CB8AC3E}">
        <p14:creationId xmlns:p14="http://schemas.microsoft.com/office/powerpoint/2010/main" val="38203808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185738"/>
            <a:ext cx="8077200" cy="868362"/>
          </a:xfrm>
        </p:spPr>
        <p:txBody>
          <a:bodyPr>
            <a:noAutofit/>
          </a:bodyPr>
          <a:lstStyle>
            <a:lvl1pPr>
              <a:defRPr sz="2800"/>
            </a:lvl1pPr>
          </a:lstStyle>
          <a:p>
            <a:r>
              <a:rPr lang="en-US" dirty="0" smtClean="0"/>
              <a:t>Slide title: can span two lines of the slide and uses this font color (28pt) </a:t>
            </a:r>
            <a:endParaRPr lang="en-GB"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 with Portrait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6300000" y="1946275"/>
            <a:ext cx="2401200" cy="3610800"/>
          </a:xfrm>
        </p:spPr>
        <p:txBody>
          <a:bodyPr/>
          <a:lstStyle/>
          <a:p>
            <a:r>
              <a:rPr lang="en-GB" dirty="0" smtClean="0">
                <a:solidFill>
                  <a:schemeClr val="tx1"/>
                </a:solidFill>
              </a:rPr>
              <a:t>Image</a:t>
            </a:r>
            <a:r>
              <a:rPr lang="en-GB" baseline="0" dirty="0" smtClean="0">
                <a:solidFill>
                  <a:schemeClr val="tx1"/>
                </a:solidFill>
              </a:rPr>
              <a:t> Placeholder</a:t>
            </a:r>
            <a:endParaRPr lang="en-US" dirty="0"/>
          </a:p>
        </p:txBody>
      </p:sp>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
        <p:nvSpPr>
          <p:cNvPr id="8" name="Rectangle 7"/>
          <p:cNvSpPr/>
          <p:nvPr userDrawn="1"/>
        </p:nvSpPr>
        <p:spPr>
          <a:xfrm>
            <a:off x="6300000" y="1947600"/>
            <a:ext cx="2401200" cy="361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aseline="0" dirty="0" smtClean="0">
                <a:solidFill>
                  <a:schemeClr val="tx1"/>
                </a:solidFill>
              </a:rPr>
              <a:t/>
            </a:r>
            <a:br>
              <a:rPr lang="en-GB" baseline="0" dirty="0" smtClean="0">
                <a:solidFill>
                  <a:schemeClr val="tx1"/>
                </a:solidFill>
              </a:rPr>
            </a:br>
            <a:r>
              <a:rPr lang="en-GB" baseline="0" dirty="0" smtClean="0">
                <a:solidFill>
                  <a:schemeClr val="tx1"/>
                </a:solidFill>
              </a:rPr>
              <a:t/>
            </a:r>
            <a:br>
              <a:rPr lang="en-GB" baseline="0" dirty="0" smtClean="0">
                <a:solidFill>
                  <a:schemeClr val="tx1"/>
                </a:solidFill>
              </a:rPr>
            </a:br>
            <a:r>
              <a:rPr lang="en-GB" baseline="0" dirty="0" smtClean="0">
                <a:solidFill>
                  <a:srgbClr val="FF0000"/>
                </a:solidFill>
              </a:rPr>
              <a:t>[Portrait image size:</a:t>
            </a:r>
          </a:p>
          <a:p>
            <a:pPr algn="ctr"/>
            <a:r>
              <a:rPr lang="en-GB" baseline="0" dirty="0" smtClean="0">
                <a:solidFill>
                  <a:srgbClr val="FF0000"/>
                </a:solidFill>
              </a:rPr>
              <a:t>10.03cm x 6.67cm,</a:t>
            </a:r>
            <a:br>
              <a:rPr lang="en-GB" baseline="0" dirty="0" smtClean="0">
                <a:solidFill>
                  <a:srgbClr val="FF0000"/>
                </a:solidFill>
              </a:rPr>
            </a:br>
            <a:r>
              <a:rPr lang="en-GB" baseline="0" dirty="0" smtClean="0">
                <a:solidFill>
                  <a:srgbClr val="FF0000"/>
                </a:solidFill>
              </a:rPr>
              <a:t>position: 17.5cm x 5.41cm]</a:t>
            </a:r>
          </a:p>
          <a:p>
            <a:pPr algn="ctr"/>
            <a:endParaRPr lang="en-GB" dirty="0">
              <a:solidFill>
                <a:schemeClr val="tx1"/>
              </a:solidFill>
            </a:endParaRPr>
          </a:p>
        </p:txBody>
      </p:sp>
    </p:spTree>
    <p:extLst>
      <p:ext uri="{BB962C8B-B14F-4D97-AF65-F5344CB8AC3E}">
        <p14:creationId xmlns:p14="http://schemas.microsoft.com/office/powerpoint/2010/main" val="359361916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See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46743" y="1616202"/>
            <a:ext cx="1660707" cy="968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21989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ry I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46743" y="1619906"/>
            <a:ext cx="1654357" cy="965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124126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3406B6-526F-4860-A60C-43A851BE69E4}" type="datetimeFigureOut">
              <a:rPr lang="en-IN" smtClean="0"/>
              <a:t>01-02-2018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402493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Solutio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8" name="Content Placeholder 2"/>
          <p:cNvSpPr>
            <a:spLocks noGrp="1"/>
          </p:cNvSpPr>
          <p:nvPr>
            <p:ph idx="1" hasCustomPrompt="1"/>
          </p:nvPr>
        </p:nvSpPr>
        <p:spPr>
          <a:xfrm>
            <a:off x="457200" y="12144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spTree>
    <p:extLst>
      <p:ext uri="{BB962C8B-B14F-4D97-AF65-F5344CB8AC3E}">
        <p14:creationId xmlns:p14="http://schemas.microsoft.com/office/powerpoint/2010/main" val="37663925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5" name="Picture 4" descr="ADF_Java_Generic_PD_g_QandA.jpg"/>
          <p:cNvPicPr>
            <a:picLocks noChangeAspect="1"/>
          </p:cNvPicPr>
          <p:nvPr userDrawn="1"/>
        </p:nvPicPr>
        <p:blipFill>
          <a:blip r:embed="rId2" cstate="email"/>
          <a:stretch>
            <a:fillRect/>
          </a:stretch>
        </p:blipFill>
        <p:spPr>
          <a:xfrm>
            <a:off x="0" y="0"/>
            <a:ext cx="9144000" cy="6858000"/>
          </a:xfrm>
          <a:prstGeom prst="rect">
            <a:avLst/>
          </a:prstGeom>
        </p:spPr>
      </p:pic>
      <p:sp>
        <p:nvSpPr>
          <p:cNvPr id="6" name="Title 5"/>
          <p:cNvSpPr>
            <a:spLocks noGrp="1"/>
          </p:cNvSpPr>
          <p:nvPr userDrawn="1">
            <p:ph type="title"/>
          </p:nvPr>
        </p:nvSpPr>
        <p:spPr>
          <a:xfrm>
            <a:off x="457200" y="127000"/>
            <a:ext cx="8229600" cy="928670"/>
          </a:xfrm>
        </p:spPr>
        <p:txBody>
          <a:bodyPr/>
          <a:lstStyle/>
          <a:p>
            <a:pPr algn="ctr"/>
            <a:r>
              <a:rPr lang="en-US" sz="3200" dirty="0" smtClean="0">
                <a:solidFill>
                  <a:schemeClr val="bg1"/>
                </a:solidFill>
              </a:rPr>
              <a:t>Questions and Comments</a:t>
            </a:r>
            <a:endParaRPr lang="en-US" sz="3200" dirty="0">
              <a:solidFill>
                <a:schemeClr val="bg1"/>
              </a:solidFill>
            </a:endParaRPr>
          </a:p>
        </p:txBody>
      </p:sp>
      <p:sp>
        <p:nvSpPr>
          <p:cNvPr id="7" name="Text Box 111"/>
          <p:cNvSpPr txBox="1">
            <a:spLocks noChangeArrowheads="1"/>
          </p:cNvSpPr>
          <p:nvPr userDrawn="1"/>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smtClean="0">
                <a:solidFill>
                  <a:schemeClr val="bg1"/>
                </a:solidFill>
                <a:latin typeface="Arial" pitchFamily="34" charset="0"/>
                <a:cs typeface="Arial" pitchFamily="34" charset="0"/>
              </a:rPr>
              <a:t>Copyright © 2012 Accenture  All Rights Reserved. </a:t>
            </a:r>
            <a:endParaRPr lang="en-GB" sz="1000" b="0" dirty="0">
              <a:solidFill>
                <a:schemeClr val="bg1"/>
              </a:solidFill>
              <a:latin typeface="Arial" pitchFamily="34" charset="0"/>
              <a:cs typeface="Arial"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Module 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5738"/>
            <a:ext cx="8229600" cy="868362"/>
          </a:xfrm>
        </p:spPr>
        <p:txBody>
          <a:bodyPr>
            <a:noAutofit/>
          </a:bodyPr>
          <a:lstStyle>
            <a:lvl1pPr>
              <a:defRPr sz="2800"/>
            </a:lvl1pPr>
          </a:lstStyle>
          <a:p>
            <a:r>
              <a:rPr lang="en-US" dirty="0" smtClean="0"/>
              <a:t>Slide title: can span two lines of the slide and uses this font color (28pt) </a:t>
            </a:r>
            <a:endParaRPr lang="en-GB" dirty="0"/>
          </a:p>
        </p:txBody>
      </p:sp>
      <p:sp>
        <p:nvSpPr>
          <p:cNvPr id="3" name="Content Placeholder 2"/>
          <p:cNvSpPr>
            <a:spLocks noGrp="1"/>
          </p:cNvSpPr>
          <p:nvPr>
            <p:ph idx="1" hasCustomPrompt="1"/>
          </p:nvPr>
        </p:nvSpPr>
        <p:spPr>
          <a:xfrm>
            <a:off x="457200" y="1862122"/>
            <a:ext cx="5597371" cy="4525963"/>
          </a:xfrm>
        </p:spPr>
        <p:txBody>
          <a:bodyPr/>
          <a:lstStyle>
            <a:lvl1pPr>
              <a:defRPr sz="2400"/>
            </a:lvl1pPr>
            <a:lvl2pPr>
              <a:defRPr sz="2400"/>
            </a:lvl2pPr>
            <a:lvl3pPr>
              <a:defRPr sz="2200"/>
            </a:lvl3pPr>
            <a:lvl4pPr>
              <a:defRPr sz="2000" baseline="0"/>
            </a:lvl4pPr>
            <a:lvl5pPr>
              <a:defRPr sz="1800"/>
            </a:lvl5pPr>
          </a:lstStyle>
          <a:p>
            <a:pPr lvl="0"/>
            <a:r>
              <a:rPr lang="en-US" dirty="0" smtClean="0"/>
              <a:t>Slide copy uses this color (24pt)</a:t>
            </a:r>
          </a:p>
          <a:p>
            <a:pPr lvl="1"/>
            <a:r>
              <a:rPr lang="en-US" dirty="0" smtClean="0"/>
              <a:t>Bullet point level 1 (24pt)</a:t>
            </a:r>
          </a:p>
          <a:p>
            <a:pPr lvl="2"/>
            <a:r>
              <a:rPr lang="en-US" dirty="0" smtClean="0"/>
              <a:t>Bullet point level 2 (22pt)</a:t>
            </a:r>
          </a:p>
          <a:p>
            <a:pPr lvl="3"/>
            <a:r>
              <a:rPr lang="en-US" dirty="0" smtClean="0"/>
              <a:t>Bullet point level 3 (20pt)</a:t>
            </a:r>
          </a:p>
          <a:p>
            <a:pPr lvl="4"/>
            <a:r>
              <a:rPr lang="en-US" dirty="0" smtClean="0"/>
              <a:t>Bullet point level 4 (18pt)</a:t>
            </a:r>
            <a:endParaRPr lang="en-GB" dirty="0"/>
          </a:p>
        </p:txBody>
      </p:sp>
      <p:pic>
        <p:nvPicPr>
          <p:cNvPr id="6" name="Picture 5" descr="ADF_Java_Generic_PD_g_Summary.jpg"/>
          <p:cNvPicPr>
            <a:picLocks noChangeAspect="1"/>
          </p:cNvPicPr>
          <p:nvPr userDrawn="1"/>
        </p:nvPicPr>
        <p:blipFill>
          <a:blip r:embed="rId2" cstate="email"/>
          <a:stretch>
            <a:fillRect/>
          </a:stretch>
        </p:blipFill>
        <p:spPr>
          <a:xfrm>
            <a:off x="6300792" y="1944000"/>
            <a:ext cx="2398716" cy="3607594"/>
          </a:xfrm>
          <a:prstGeom prst="rect">
            <a:avLst/>
          </a:prstGeom>
        </p:spPr>
      </p:pic>
      <p:sp>
        <p:nvSpPr>
          <p:cNvPr id="8" name="Content Placeholder 6"/>
          <p:cNvSpPr>
            <a:spLocks noGrp="1"/>
          </p:cNvSpPr>
          <p:nvPr>
            <p:ph sz="quarter" idx="10"/>
          </p:nvPr>
        </p:nvSpPr>
        <p:spPr>
          <a:xfrm>
            <a:off x="457200" y="1216152"/>
            <a:ext cx="8229600" cy="64122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3406B6-526F-4860-A60C-43A851BE69E4}" type="datetimeFigureOut">
              <a:rPr lang="en-IN" smtClean="0"/>
              <a:t>01-02-2018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191766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53406B6-526F-4860-A60C-43A851BE69E4}" type="datetimeFigureOut">
              <a:rPr lang="en-IN" smtClean="0"/>
              <a:t>01-02-2018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156209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53406B6-526F-4860-A60C-43A851BE69E4}" type="datetimeFigureOut">
              <a:rPr lang="en-IN" smtClean="0"/>
              <a:t>01-02-2018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51798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53406B6-526F-4860-A60C-43A851BE69E4}" type="datetimeFigureOut">
              <a:rPr lang="en-IN" smtClean="0"/>
              <a:t>01-02-2018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350300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406B6-526F-4860-A60C-43A851BE69E4}" type="datetimeFigureOut">
              <a:rPr lang="en-IN" smtClean="0"/>
              <a:t>01-02-2018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374317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406B6-526F-4860-A60C-43A851BE69E4}" type="datetimeFigureOut">
              <a:rPr lang="en-IN" smtClean="0"/>
              <a:t>01-02-2018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1341397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3406B6-526F-4860-A60C-43A851BE69E4}" type="datetimeFigureOut">
              <a:rPr lang="en-IN" smtClean="0"/>
              <a:t>01-02-2018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ED190B-4B9F-4BC0-8B92-6E14419E18B0}" type="slidenum">
              <a:rPr lang="en-IN" smtClean="0"/>
              <a:t>‹#›</a:t>
            </a:fld>
            <a:endParaRPr lang="en-IN"/>
          </a:p>
        </p:txBody>
      </p:sp>
    </p:spTree>
    <p:extLst>
      <p:ext uri="{BB962C8B-B14F-4D97-AF65-F5344CB8AC3E}">
        <p14:creationId xmlns:p14="http://schemas.microsoft.com/office/powerpoint/2010/main" val="137311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406B6-526F-4860-A60C-43A851BE69E4}" type="datetimeFigureOut">
              <a:rPr lang="en-IN" smtClean="0"/>
              <a:t>01-02-2018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190B-4B9F-4BC0-8B92-6E14419E18B0}" type="slidenum">
              <a:rPr lang="en-IN" smtClean="0"/>
              <a:t>‹#›</a:t>
            </a:fld>
            <a:endParaRPr lang="en-IN"/>
          </a:p>
        </p:txBody>
      </p:sp>
    </p:spTree>
    <p:extLst>
      <p:ext uri="{BB962C8B-B14F-4D97-AF65-F5344CB8AC3E}">
        <p14:creationId xmlns:p14="http://schemas.microsoft.com/office/powerpoint/2010/main" val="41749909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3.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15.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0.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9.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0.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6.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9.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0.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0.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tags" Target="../tags/tag45.xml"/><Relationship Id="rId4" Type="http://schemas.openxmlformats.org/officeDocument/2006/relationships/image" Target="../media/image10.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6.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6.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5.xml"/><Relationship Id="rId1" Type="http://schemas.openxmlformats.org/officeDocument/2006/relationships/tags" Target="../tags/tag48.xml"/><Relationship Id="rId4" Type="http://schemas.openxmlformats.org/officeDocument/2006/relationships/image" Target="../media/image10.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6.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6.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9.jpeg"/><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8.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9.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0.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0.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6.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6.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6.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63.xml"/><Relationship Id="rId4" Type="http://schemas.openxmlformats.org/officeDocument/2006/relationships/hyperlink" Target="http://docs.oracle.com/javase/6/docs/api/" TargetMode="Externa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1.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9.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Module Objective</a:t>
            </a:r>
            <a:endParaRPr lang="en-US" sz="2800" dirty="0"/>
          </a:p>
        </p:txBody>
      </p:sp>
      <p:sp>
        <p:nvSpPr>
          <p:cNvPr id="3" name="Content Placeholder 2"/>
          <p:cNvSpPr>
            <a:spLocks noGrp="1"/>
          </p:cNvSpPr>
          <p:nvPr>
            <p:ph idx="1"/>
          </p:nvPr>
        </p:nvSpPr>
        <p:spPr>
          <a:xfrm>
            <a:off x="457200" y="1201480"/>
            <a:ext cx="5597371" cy="4970404"/>
          </a:xfrm>
        </p:spPr>
        <p:txBody>
          <a:bodyPr>
            <a:noAutofit/>
          </a:bodyPr>
          <a:lstStyle/>
          <a:p>
            <a:pPr lvl="0"/>
            <a:r>
              <a:rPr lang="en-US" dirty="0" smtClean="0"/>
              <a:t>At the end of this module, you will be able to write and update code to demonstrate usage of Java-based concepts.</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Classes and Objects: </a:t>
            </a:r>
            <a:r>
              <a:rPr lang="en-US" dirty="0" smtClean="0"/>
              <a:t>Methods, Classes, and Instantiation</a:t>
            </a:r>
            <a:endParaRPr lang="en-US" dirty="0"/>
          </a:p>
        </p:txBody>
      </p:sp>
      <p:sp>
        <p:nvSpPr>
          <p:cNvPr id="4" name="Content Placeholder 3"/>
          <p:cNvSpPr>
            <a:spLocks noGrp="1"/>
          </p:cNvSpPr>
          <p:nvPr>
            <p:ph idx="1"/>
          </p:nvPr>
        </p:nvSpPr>
        <p:spPr>
          <a:xfrm>
            <a:off x="457200" y="1369699"/>
            <a:ext cx="8229600" cy="4525963"/>
          </a:xfrm>
        </p:spPr>
        <p:txBody>
          <a:bodyPr/>
          <a:lstStyle/>
          <a:p>
            <a:r>
              <a:rPr lang="en-US" dirty="0" smtClean="0"/>
              <a:t>Methods of a class are shared among all the instances of class.</a:t>
            </a:r>
          </a:p>
          <a:p>
            <a:endParaRPr lang="en-US" dirty="0"/>
          </a:p>
        </p:txBody>
      </p:sp>
      <p:grpSp>
        <p:nvGrpSpPr>
          <p:cNvPr id="2" name="Group 4"/>
          <p:cNvGrpSpPr/>
          <p:nvPr/>
        </p:nvGrpSpPr>
        <p:grpSpPr>
          <a:xfrm>
            <a:off x="2864196" y="2112621"/>
            <a:ext cx="3366617" cy="1122212"/>
            <a:chOff x="2864196" y="2112621"/>
            <a:chExt cx="3366617" cy="1122212"/>
          </a:xfrm>
        </p:grpSpPr>
        <p:sp>
          <p:nvSpPr>
            <p:cNvPr id="6" name="Rounded Rectangle 5"/>
            <p:cNvSpPr/>
            <p:nvPr/>
          </p:nvSpPr>
          <p:spPr>
            <a:xfrm>
              <a:off x="2864196" y="2112621"/>
              <a:ext cx="3366617" cy="1122212"/>
            </a:xfrm>
            <a:prstGeom prst="roundRect">
              <a:avLst/>
            </a:prstGeom>
            <a:solidFill>
              <a:srgbClr val="00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latin typeface="Arial" pitchFamily="34" charset="0"/>
                  <a:cs typeface="Arial" pitchFamily="34" charset="0"/>
                </a:rPr>
                <a:t>Class</a:t>
              </a:r>
            </a:p>
          </p:txBody>
        </p:sp>
        <p:sp>
          <p:nvSpPr>
            <p:cNvPr id="7" name="Rounded Rectangle 6"/>
            <p:cNvSpPr/>
            <p:nvPr/>
          </p:nvSpPr>
          <p:spPr>
            <a:xfrm>
              <a:off x="2968108" y="2590601"/>
              <a:ext cx="1475484" cy="540328"/>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tx1"/>
                  </a:solidFill>
                  <a:latin typeface="Arial" pitchFamily="34" charset="0"/>
                  <a:cs typeface="Arial" pitchFamily="34" charset="0"/>
                </a:rPr>
                <a:t>State</a:t>
              </a:r>
            </a:p>
          </p:txBody>
        </p:sp>
        <p:sp>
          <p:nvSpPr>
            <p:cNvPr id="8" name="Rounded Rectangle 7"/>
            <p:cNvSpPr/>
            <p:nvPr/>
          </p:nvSpPr>
          <p:spPr>
            <a:xfrm>
              <a:off x="4672208" y="2590601"/>
              <a:ext cx="1475484" cy="540328"/>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tx1"/>
                  </a:solidFill>
                  <a:latin typeface="Arial" pitchFamily="34" charset="0"/>
                  <a:cs typeface="Arial" pitchFamily="34" charset="0"/>
                </a:rPr>
                <a:t>Behavior</a:t>
              </a:r>
            </a:p>
          </p:txBody>
        </p:sp>
      </p:grpSp>
      <p:grpSp>
        <p:nvGrpSpPr>
          <p:cNvPr id="5" name="Group 8"/>
          <p:cNvGrpSpPr/>
          <p:nvPr/>
        </p:nvGrpSpPr>
        <p:grpSpPr>
          <a:xfrm>
            <a:off x="812334" y="3750019"/>
            <a:ext cx="7736238" cy="1122212"/>
            <a:chOff x="812334" y="3750019"/>
            <a:chExt cx="7736238" cy="1122212"/>
          </a:xfrm>
        </p:grpSpPr>
        <p:sp>
          <p:nvSpPr>
            <p:cNvPr id="10" name="Rounded Rectangle 9"/>
            <p:cNvSpPr/>
            <p:nvPr/>
          </p:nvSpPr>
          <p:spPr>
            <a:xfrm>
              <a:off x="6128610" y="3750019"/>
              <a:ext cx="2419962" cy="1122212"/>
            </a:xfrm>
            <a:prstGeom prst="roundRect">
              <a:avLst/>
            </a:prstGeom>
            <a:solidFill>
              <a:srgbClr val="00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latin typeface="Arial" pitchFamily="34" charset="0"/>
                  <a:cs typeface="Arial" pitchFamily="34" charset="0"/>
                </a:rPr>
                <a:t>Instance</a:t>
              </a:r>
            </a:p>
          </p:txBody>
        </p:sp>
        <p:sp>
          <p:nvSpPr>
            <p:cNvPr id="11" name="Rounded Rectangle 10"/>
            <p:cNvSpPr/>
            <p:nvPr/>
          </p:nvSpPr>
          <p:spPr>
            <a:xfrm>
              <a:off x="812334" y="3750019"/>
              <a:ext cx="2419962" cy="1122212"/>
            </a:xfrm>
            <a:prstGeom prst="roundRect">
              <a:avLst/>
            </a:prstGeom>
            <a:solidFill>
              <a:srgbClr val="0088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latin typeface="Arial" pitchFamily="34" charset="0"/>
                  <a:cs typeface="Arial" pitchFamily="34" charset="0"/>
                </a:rPr>
                <a:t>Instance</a:t>
              </a:r>
            </a:p>
          </p:txBody>
        </p:sp>
        <p:sp>
          <p:nvSpPr>
            <p:cNvPr id="12" name="Rounded Rectangle 11"/>
            <p:cNvSpPr/>
            <p:nvPr/>
          </p:nvSpPr>
          <p:spPr>
            <a:xfrm>
              <a:off x="1277790" y="4248781"/>
              <a:ext cx="1475484" cy="540328"/>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tx1"/>
                  </a:solidFill>
                  <a:latin typeface="Arial" pitchFamily="34" charset="0"/>
                  <a:cs typeface="Arial" pitchFamily="34" charset="0"/>
                </a:rPr>
                <a:t>State</a:t>
              </a:r>
            </a:p>
          </p:txBody>
        </p:sp>
      </p:grpSp>
      <p:grpSp>
        <p:nvGrpSpPr>
          <p:cNvPr id="9" name="Group 13"/>
          <p:cNvGrpSpPr/>
          <p:nvPr/>
        </p:nvGrpSpPr>
        <p:grpSpPr>
          <a:xfrm>
            <a:off x="2022315" y="3234833"/>
            <a:ext cx="5316276" cy="515186"/>
            <a:chOff x="2022315" y="3234833"/>
            <a:chExt cx="5316276" cy="515186"/>
          </a:xfrm>
        </p:grpSpPr>
        <p:cxnSp>
          <p:nvCxnSpPr>
            <p:cNvPr id="15" name="Elbow Connector 14"/>
            <p:cNvCxnSpPr>
              <a:stCxn id="6" idx="2"/>
              <a:endCxn id="11" idx="0"/>
            </p:cNvCxnSpPr>
            <p:nvPr/>
          </p:nvCxnSpPr>
          <p:spPr>
            <a:xfrm rot="5400000">
              <a:off x="3027317" y="2229831"/>
              <a:ext cx="515186" cy="2525190"/>
            </a:xfrm>
            <a:prstGeom prst="bentConnector3">
              <a:avLst>
                <a:gd name="adj1" fmla="val 50000"/>
              </a:avLst>
            </a:prstGeom>
            <a:ln w="38100">
              <a:solidFill>
                <a:srgbClr val="AADDEE"/>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10" idx="0"/>
            </p:cNvCxnSpPr>
            <p:nvPr/>
          </p:nvCxnSpPr>
          <p:spPr>
            <a:xfrm rot="16200000" flipH="1">
              <a:off x="5685455" y="2096883"/>
              <a:ext cx="515186" cy="2791086"/>
            </a:xfrm>
            <a:prstGeom prst="bentConnector3">
              <a:avLst>
                <a:gd name="adj1" fmla="val 50000"/>
              </a:avLst>
            </a:prstGeom>
            <a:ln w="38100">
              <a:solidFill>
                <a:srgbClr val="AADDEE"/>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6"/>
          <p:cNvGrpSpPr/>
          <p:nvPr/>
        </p:nvGrpSpPr>
        <p:grpSpPr>
          <a:xfrm>
            <a:off x="3232296" y="4036130"/>
            <a:ext cx="2896314" cy="540328"/>
            <a:chOff x="3232296" y="4036130"/>
            <a:chExt cx="2896314" cy="540328"/>
          </a:xfrm>
        </p:grpSpPr>
        <p:sp>
          <p:nvSpPr>
            <p:cNvPr id="18" name="Rounded Rectangle 17"/>
            <p:cNvSpPr/>
            <p:nvPr/>
          </p:nvSpPr>
          <p:spPr>
            <a:xfrm>
              <a:off x="4023400" y="4036130"/>
              <a:ext cx="1475484" cy="540328"/>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tx1"/>
                  </a:solidFill>
                  <a:latin typeface="Arial" pitchFamily="34" charset="0"/>
                  <a:cs typeface="Arial" pitchFamily="34" charset="0"/>
                </a:rPr>
                <a:t>Behavior</a:t>
              </a:r>
            </a:p>
          </p:txBody>
        </p:sp>
        <p:cxnSp>
          <p:nvCxnSpPr>
            <p:cNvPr id="19" name="Straight Arrow Connector 18"/>
            <p:cNvCxnSpPr>
              <a:stCxn id="11" idx="3"/>
              <a:endCxn id="18" idx="1"/>
            </p:cNvCxnSpPr>
            <p:nvPr/>
          </p:nvCxnSpPr>
          <p:spPr>
            <a:xfrm flipV="1">
              <a:off x="3232296" y="4306294"/>
              <a:ext cx="791104" cy="4831"/>
            </a:xfrm>
            <a:prstGeom prst="straightConnector1">
              <a:avLst/>
            </a:prstGeom>
            <a:ln w="38100">
              <a:solidFill>
                <a:srgbClr val="AADDEE"/>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3"/>
              <a:endCxn id="10" idx="1"/>
            </p:cNvCxnSpPr>
            <p:nvPr/>
          </p:nvCxnSpPr>
          <p:spPr>
            <a:xfrm>
              <a:off x="5498884" y="4306294"/>
              <a:ext cx="629726" cy="4831"/>
            </a:xfrm>
            <a:prstGeom prst="straightConnector1">
              <a:avLst/>
            </a:prstGeom>
            <a:ln w="38100">
              <a:solidFill>
                <a:srgbClr val="AADDEE"/>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2" name="Rounded Rectangle 21"/>
          <p:cNvSpPr/>
          <p:nvPr/>
        </p:nvSpPr>
        <p:spPr>
          <a:xfrm>
            <a:off x="6579768" y="4233283"/>
            <a:ext cx="1475484" cy="540328"/>
          </a:xfrm>
          <a:prstGeom prst="roundRect">
            <a:avLst/>
          </a:prstGeom>
          <a:solidFill>
            <a:srgbClr val="BB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tx1"/>
                </a:solidFill>
                <a:latin typeface="Arial" pitchFamily="34" charset="0"/>
                <a:cs typeface="Arial" pitchFamily="34" charset="0"/>
              </a:rPr>
              <a:t>State</a:t>
            </a:r>
          </a:p>
        </p:txBody>
      </p:sp>
      <p:sp>
        <p:nvSpPr>
          <p:cNvPr id="13" name="TextBox 1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11</a:t>
            </a:r>
          </a:p>
        </p:txBody>
      </p:sp>
    </p:spTree>
    <p:extLst>
      <p:ext uri="{BB962C8B-B14F-4D97-AF65-F5344CB8AC3E}">
        <p14:creationId xmlns:p14="http://schemas.microsoft.com/office/powerpoint/2010/main" val="3985479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Classes and Objects: Class Structure</a:t>
            </a:r>
            <a:endParaRPr lang="en-US" dirty="0"/>
          </a:p>
        </p:txBody>
      </p:sp>
      <p:sp>
        <p:nvSpPr>
          <p:cNvPr id="4" name="Content Placeholder 3"/>
          <p:cNvSpPr>
            <a:spLocks noGrp="1"/>
          </p:cNvSpPr>
          <p:nvPr>
            <p:ph idx="1"/>
          </p:nvPr>
        </p:nvSpPr>
        <p:spPr/>
        <p:txBody>
          <a:bodyPr>
            <a:noAutofit/>
          </a:bodyPr>
          <a:lstStyle/>
          <a:p>
            <a:pPr lvl="0"/>
            <a:r>
              <a:rPr lang="en-US" dirty="0" smtClean="0"/>
              <a:t>Most often, we use the following structure to create a class in Java:</a:t>
            </a:r>
          </a:p>
          <a:p>
            <a:pPr lvl="0"/>
            <a:endParaRPr lang="en-US" dirty="0" smtClean="0"/>
          </a:p>
          <a:p>
            <a:pPr marL="1941513" lvl="0"/>
            <a:r>
              <a:rPr lang="en-GB" dirty="0" smtClean="0"/>
              <a:t>class </a:t>
            </a:r>
            <a:r>
              <a:rPr lang="en-GB" dirty="0" smtClean="0">
                <a:solidFill>
                  <a:schemeClr val="tx1">
                    <a:lumMod val="75000"/>
                    <a:lumOff val="25000"/>
                  </a:schemeClr>
                </a:solidFill>
              </a:rPr>
              <a:t>&lt;Name of the class&gt;</a:t>
            </a:r>
          </a:p>
          <a:p>
            <a:pPr marL="1941513" lvl="0"/>
            <a:r>
              <a:rPr lang="en-GB" dirty="0" smtClean="0"/>
              <a:t>{	  </a:t>
            </a:r>
          </a:p>
          <a:p>
            <a:pPr marL="1941513"/>
            <a:r>
              <a:rPr lang="en-GB" dirty="0" smtClean="0"/>
              <a:t>   	</a:t>
            </a:r>
            <a:r>
              <a:rPr lang="en-GB" dirty="0" smtClean="0">
                <a:solidFill>
                  <a:schemeClr val="tx1">
                    <a:lumMod val="75000"/>
                    <a:lumOff val="25000"/>
                  </a:schemeClr>
                </a:solidFill>
              </a:rPr>
              <a:t>//m</a:t>
            </a:r>
            <a:r>
              <a:rPr lang="en-US" dirty="0" smtClean="0">
                <a:solidFill>
                  <a:schemeClr val="tx1">
                    <a:lumMod val="75000"/>
                    <a:lumOff val="25000"/>
                  </a:schemeClr>
                </a:solidFill>
              </a:rPr>
              <a:t>ember variable</a:t>
            </a:r>
          </a:p>
          <a:p>
            <a:pPr marL="1941513" lvl="0"/>
            <a:r>
              <a:rPr lang="en-GB" dirty="0" smtClean="0">
                <a:solidFill>
                  <a:schemeClr val="tx1">
                    <a:lumMod val="75000"/>
                    <a:lumOff val="25000"/>
                  </a:schemeClr>
                </a:solidFill>
              </a:rPr>
              <a:t>	//methods</a:t>
            </a:r>
          </a:p>
          <a:p>
            <a:pPr marL="1941513" lvl="0"/>
            <a:r>
              <a:rPr lang="en-GB" dirty="0" smtClean="0"/>
              <a:t>}</a:t>
            </a:r>
          </a:p>
          <a:p>
            <a:pPr lvl="0"/>
            <a:endParaRPr lang="en-US" dirty="0" smtClean="0"/>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12</a:t>
            </a:r>
          </a:p>
        </p:txBody>
      </p:sp>
    </p:spTree>
    <p:extLst>
      <p:ext uri="{BB962C8B-B14F-4D97-AF65-F5344CB8AC3E}">
        <p14:creationId xmlns:p14="http://schemas.microsoft.com/office/powerpoint/2010/main" val="2306244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Classes and Objects: </a:t>
            </a:r>
            <a:r>
              <a:rPr lang="en-US" dirty="0"/>
              <a:t>Object </a:t>
            </a:r>
            <a:r>
              <a:rPr lang="en-GB" dirty="0" smtClean="0"/>
              <a:t>Instantiation</a:t>
            </a:r>
            <a:endParaRPr lang="en-US" dirty="0"/>
          </a:p>
        </p:txBody>
      </p:sp>
      <p:sp>
        <p:nvSpPr>
          <p:cNvPr id="8" name="TextBox 7"/>
          <p:cNvSpPr txBox="1"/>
          <p:nvPr/>
        </p:nvSpPr>
        <p:spPr>
          <a:xfrm>
            <a:off x="3352800" y="2344615"/>
            <a:ext cx="914400" cy="914400"/>
          </a:xfrm>
          <a:prstGeom prst="rect">
            <a:avLst/>
          </a:prstGeom>
        </p:spPr>
        <p:txBody>
          <a:bodyPr vert="horz" wrap="non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
        <p:nvSpPr>
          <p:cNvPr id="14" name="Content Placeholder 13"/>
          <p:cNvSpPr txBox="1">
            <a:spLocks/>
          </p:cNvSpPr>
          <p:nvPr/>
        </p:nvSpPr>
        <p:spPr>
          <a:xfrm>
            <a:off x="402768" y="1301353"/>
            <a:ext cx="4859697" cy="3531113"/>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t>
            </a:r>
            <a:r>
              <a:rPr lang="en-US" dirty="0" smtClean="0"/>
              <a:t>ach object from a class is an </a:t>
            </a:r>
            <a:r>
              <a:rPr lang="en-US" b="1" dirty="0" smtClean="0"/>
              <a:t>instance</a:t>
            </a:r>
            <a:r>
              <a:rPr lang="en-US" dirty="0" smtClean="0"/>
              <a:t>.</a:t>
            </a:r>
            <a:endParaRPr lang="en-US" b="1" dirty="0" smtClean="0"/>
          </a:p>
          <a:p>
            <a:pPr marL="91440">
              <a:lnSpc>
                <a:spcPct val="110000"/>
              </a:lnSpc>
            </a:pPr>
            <a:endParaRPr lang="en-US" dirty="0"/>
          </a:p>
          <a:p>
            <a:pPr marL="3175">
              <a:lnSpc>
                <a:spcPct val="110000"/>
              </a:lnSpc>
            </a:pPr>
            <a:r>
              <a:rPr lang="en-GB" dirty="0" smtClean="0"/>
              <a:t>Every </a:t>
            </a:r>
            <a:r>
              <a:rPr lang="en-GB" dirty="0"/>
              <a:t>new </a:t>
            </a:r>
            <a:r>
              <a:rPr lang="en-GB" dirty="0" smtClean="0"/>
              <a:t>car </a:t>
            </a:r>
            <a:r>
              <a:rPr lang="en-GB" dirty="0"/>
              <a:t>that comes out of the factory is a new instance of the </a:t>
            </a:r>
            <a:r>
              <a:rPr lang="en-GB" dirty="0" smtClean="0"/>
              <a:t>Car class.</a:t>
            </a:r>
            <a:endParaRPr lang="en-US" dirty="0" smtClean="0"/>
          </a:p>
          <a:p>
            <a:endParaRPr lang="en-US" sz="2800" dirty="0" smtClean="0"/>
          </a:p>
          <a:p>
            <a:endParaRPr lang="en-US" sz="3000" dirty="0" smtClean="0"/>
          </a:p>
          <a:p>
            <a:endParaRPr lang="en-US" sz="3000" dirty="0"/>
          </a:p>
        </p:txBody>
      </p:sp>
      <p:sp>
        <p:nvSpPr>
          <p:cNvPr id="5" name="Rectangle 4"/>
          <p:cNvSpPr/>
          <p:nvPr/>
        </p:nvSpPr>
        <p:spPr>
          <a:xfrm>
            <a:off x="457200" y="5196689"/>
            <a:ext cx="8229600" cy="461665"/>
          </a:xfrm>
          <a:prstGeom prst="rect">
            <a:avLst/>
          </a:prstGeom>
        </p:spPr>
        <p:txBody>
          <a:bodyPr wrap="square">
            <a:spAutoFit/>
          </a:bodyPr>
          <a:lstStyle/>
          <a:p>
            <a:pPr lvl="0" algn="ctr"/>
            <a:r>
              <a:rPr lang="en-GB" sz="2400" b="1" dirty="0" smtClean="0">
                <a:solidFill>
                  <a:srgbClr val="003344"/>
                </a:solidFill>
                <a:latin typeface="Arial" pitchFamily="34" charset="0"/>
                <a:cs typeface="Arial" pitchFamily="34" charset="0"/>
              </a:rPr>
              <a:t>The creation of each object is called  instantiation</a:t>
            </a:r>
            <a:r>
              <a:rPr lang="en-GB" sz="2400" dirty="0">
                <a:solidFill>
                  <a:srgbClr val="003344"/>
                </a:solidFill>
                <a:latin typeface="Arial" pitchFamily="34" charset="0"/>
                <a:cs typeface="Arial" pitchFamily="34" charset="0"/>
              </a:rPr>
              <a:t>.</a:t>
            </a:r>
          </a:p>
        </p:txBody>
      </p:sp>
      <p:pic>
        <p:nvPicPr>
          <p:cNvPr id="2050" name="Picture 2" descr="C:\Users\m.schnorr\Pictures\ADF_Java_M2_M9_07032012\ADF_Java_M9_g_XXX.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33458" y="1884784"/>
            <a:ext cx="3342243" cy="22206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13</a:t>
            </a:r>
          </a:p>
        </p:txBody>
      </p:sp>
    </p:spTree>
    <p:extLst>
      <p:ext uri="{BB962C8B-B14F-4D97-AF65-F5344CB8AC3E}">
        <p14:creationId xmlns:p14="http://schemas.microsoft.com/office/powerpoint/2010/main" val="2439702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7569" y="0"/>
            <a:ext cx="914400" cy="914400"/>
          </a:xfrm>
          <a:prstGeom prst="rect">
            <a:avLst/>
          </a:prstGeom>
        </p:spPr>
        <p:txBody>
          <a:bodyPr vert="horz" wrap="non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28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endParaRPr>
          </a:p>
        </p:txBody>
      </p:sp>
      <p:sp>
        <p:nvSpPr>
          <p:cNvPr id="17" name="Title 16"/>
          <p:cNvSpPr>
            <a:spLocks noGrp="1"/>
          </p:cNvSpPr>
          <p:nvPr>
            <p:ph type="title"/>
          </p:nvPr>
        </p:nvSpPr>
        <p:spPr/>
        <p:txBody>
          <a:bodyPr/>
          <a:lstStyle/>
          <a:p>
            <a:r>
              <a:rPr lang="en-US" dirty="0"/>
              <a:t>Classes and Objects: The keyword ‘new</a:t>
            </a:r>
            <a:r>
              <a:rPr lang="en-US" dirty="0" smtClean="0"/>
              <a:t>’</a:t>
            </a:r>
            <a:endParaRPr lang="en-US" dirty="0"/>
          </a:p>
        </p:txBody>
      </p:sp>
      <p:sp>
        <p:nvSpPr>
          <p:cNvPr id="2" name="Rectangle 1"/>
          <p:cNvSpPr/>
          <p:nvPr/>
        </p:nvSpPr>
        <p:spPr>
          <a:xfrm>
            <a:off x="303944" y="1275260"/>
            <a:ext cx="8382855" cy="830997"/>
          </a:xfrm>
          <a:prstGeom prst="rect">
            <a:avLst/>
          </a:prstGeom>
        </p:spPr>
        <p:txBody>
          <a:bodyPr wrap="square">
            <a:spAutoFit/>
          </a:bodyPr>
          <a:lstStyle/>
          <a:p>
            <a:pPr>
              <a:spcBef>
                <a:spcPct val="20000"/>
              </a:spcBef>
            </a:pPr>
            <a:r>
              <a:rPr lang="en-US" sz="2400" dirty="0" smtClean="0">
                <a:solidFill>
                  <a:srgbClr val="003344"/>
                </a:solidFill>
                <a:latin typeface="Arial" pitchFamily="34" charset="0"/>
                <a:cs typeface="Arial" pitchFamily="34" charset="0"/>
              </a:rPr>
              <a:t>The keyword </a:t>
            </a:r>
            <a:r>
              <a:rPr lang="en-US" sz="2400" dirty="0">
                <a:solidFill>
                  <a:srgbClr val="003344"/>
                </a:solidFill>
                <a:latin typeface="Arial" pitchFamily="34" charset="0"/>
                <a:cs typeface="Arial" pitchFamily="34" charset="0"/>
              </a:rPr>
              <a:t>‘new</a:t>
            </a:r>
            <a:r>
              <a:rPr lang="en-US" sz="2400" dirty="0" smtClean="0">
                <a:solidFill>
                  <a:srgbClr val="003344"/>
                </a:solidFill>
                <a:latin typeface="Arial" pitchFamily="34" charset="0"/>
                <a:cs typeface="Arial" pitchFamily="34" charset="0"/>
              </a:rPr>
              <a:t>’ creates each new instance/object of Car class.</a:t>
            </a:r>
            <a:endParaRPr lang="en-US" sz="2400" dirty="0">
              <a:solidFill>
                <a:srgbClr val="003344"/>
              </a:solidFill>
              <a:latin typeface="Arial" pitchFamily="34" charset="0"/>
              <a:cs typeface="Arial" pitchFamily="34" charset="0"/>
            </a:endParaRPr>
          </a:p>
        </p:txBody>
      </p:sp>
      <p:sp>
        <p:nvSpPr>
          <p:cNvPr id="11" name="Title 1"/>
          <p:cNvSpPr txBox="1">
            <a:spLocks/>
          </p:cNvSpPr>
          <p:nvPr/>
        </p:nvSpPr>
        <p:spPr>
          <a:xfrm>
            <a:off x="457200" y="185738"/>
            <a:ext cx="8229600" cy="868362"/>
          </a:xfrm>
          <a:prstGeom prst="rect">
            <a:avLst/>
          </a:prstGeom>
        </p:spPr>
        <p:txBody>
          <a:bodyPr vert="horz" lIns="0" tIns="0" rIns="0" bIns="0" rtlCol="0" anchor="b" anchorCtr="0">
            <a:noAutofit/>
          </a:bodyPr>
          <a:lstStyle>
            <a:lvl1pPr algn="l" defTabSz="914400" rtl="0" eaLnBrk="1" latinLnBrk="0" hangingPunct="1">
              <a:spcBef>
                <a:spcPct val="0"/>
              </a:spcBef>
              <a:buNone/>
              <a:defRPr sz="2800" kern="1200" baseline="0">
                <a:solidFill>
                  <a:schemeClr val="bg1"/>
                </a:solidFill>
                <a:latin typeface="Arial" pitchFamily="34" charset="0"/>
                <a:ea typeface="+mj-ea"/>
                <a:cs typeface="Arial" pitchFamily="34" charset="0"/>
              </a:defRPr>
            </a:lvl1pPr>
          </a:lstStyle>
          <a:p>
            <a:endParaRPr lang="en-US" dirty="0"/>
          </a:p>
        </p:txBody>
      </p:sp>
      <p:sp>
        <p:nvSpPr>
          <p:cNvPr id="3" name="Rectangle 2"/>
          <p:cNvSpPr/>
          <p:nvPr/>
        </p:nvSpPr>
        <p:spPr>
          <a:xfrm>
            <a:off x="852845" y="2860870"/>
            <a:ext cx="1398731" cy="1245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Car 1 </a:t>
            </a:r>
            <a:endParaRPr lang="en-US" sz="3200" dirty="0"/>
          </a:p>
        </p:txBody>
      </p:sp>
      <p:sp>
        <p:nvSpPr>
          <p:cNvPr id="10" name="Rectangle 9"/>
          <p:cNvSpPr/>
          <p:nvPr/>
        </p:nvSpPr>
        <p:spPr>
          <a:xfrm>
            <a:off x="6668419" y="2806278"/>
            <a:ext cx="1398731" cy="1245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Car 2</a:t>
            </a:r>
            <a:endParaRPr lang="en-US" sz="3200" dirty="0"/>
          </a:p>
        </p:txBody>
      </p:sp>
      <p:sp>
        <p:nvSpPr>
          <p:cNvPr id="27" name="Rectangle 26"/>
          <p:cNvSpPr/>
          <p:nvPr/>
        </p:nvSpPr>
        <p:spPr>
          <a:xfrm>
            <a:off x="4873171" y="2182850"/>
            <a:ext cx="3902529" cy="400110"/>
          </a:xfrm>
          <a:prstGeom prst="rect">
            <a:avLst/>
          </a:prstGeom>
        </p:spPr>
        <p:txBody>
          <a:bodyPr wrap="square">
            <a:spAutoFit/>
          </a:bodyPr>
          <a:lstStyle/>
          <a:p>
            <a:r>
              <a:rPr lang="en-US" sz="2000" dirty="0" smtClean="0">
                <a:latin typeface="Arial" pitchFamily="34" charset="0"/>
                <a:cs typeface="Arial" pitchFamily="34" charset="0"/>
              </a:rPr>
              <a:t>Car myCar2 </a:t>
            </a:r>
            <a:r>
              <a:rPr lang="en-US" sz="2000" dirty="0">
                <a:latin typeface="Arial" pitchFamily="34" charset="0"/>
                <a:cs typeface="Arial" pitchFamily="34" charset="0"/>
              </a:rPr>
              <a:t>= new </a:t>
            </a:r>
            <a:r>
              <a:rPr lang="en-US" sz="2000" dirty="0" smtClean="0">
                <a:latin typeface="Arial" pitchFamily="34" charset="0"/>
                <a:cs typeface="Arial" pitchFamily="34" charset="0"/>
              </a:rPr>
              <a:t>Car();</a:t>
            </a:r>
            <a:endParaRPr lang="en-US" sz="2000" dirty="0">
              <a:latin typeface="Arial" pitchFamily="34" charset="0"/>
              <a:cs typeface="Arial" pitchFamily="34" charset="0"/>
            </a:endParaRPr>
          </a:p>
        </p:txBody>
      </p:sp>
      <p:sp>
        <p:nvSpPr>
          <p:cNvPr id="28" name="Rectangle 27"/>
          <p:cNvSpPr/>
          <p:nvPr/>
        </p:nvSpPr>
        <p:spPr>
          <a:xfrm>
            <a:off x="588523" y="2244405"/>
            <a:ext cx="3584331" cy="400110"/>
          </a:xfrm>
          <a:prstGeom prst="rect">
            <a:avLst/>
          </a:prstGeom>
        </p:spPr>
        <p:txBody>
          <a:bodyPr wrap="square">
            <a:spAutoFit/>
          </a:bodyPr>
          <a:lstStyle/>
          <a:p>
            <a:pPr lvl="0">
              <a:spcBef>
                <a:spcPct val="20000"/>
              </a:spcBef>
            </a:pPr>
            <a:r>
              <a:rPr lang="en-US" sz="2000" dirty="0">
                <a:solidFill>
                  <a:srgbClr val="003344"/>
                </a:solidFill>
                <a:latin typeface="Arial" pitchFamily="34" charset="0"/>
                <a:cs typeface="Arial" pitchFamily="34" charset="0"/>
              </a:rPr>
              <a:t> </a:t>
            </a:r>
            <a:r>
              <a:rPr lang="en-US" sz="2000" dirty="0" smtClean="0">
                <a:solidFill>
                  <a:srgbClr val="003344"/>
                </a:solidFill>
                <a:latin typeface="Arial" pitchFamily="34" charset="0"/>
                <a:cs typeface="Arial" pitchFamily="34" charset="0"/>
              </a:rPr>
              <a:t>Car myCar1 </a:t>
            </a:r>
            <a:r>
              <a:rPr lang="en-US" sz="2000" dirty="0">
                <a:solidFill>
                  <a:srgbClr val="003344"/>
                </a:solidFill>
                <a:latin typeface="Arial" pitchFamily="34" charset="0"/>
                <a:cs typeface="Arial" pitchFamily="34" charset="0"/>
              </a:rPr>
              <a:t>= new </a:t>
            </a:r>
            <a:r>
              <a:rPr lang="en-US" sz="2000" dirty="0" smtClean="0">
                <a:solidFill>
                  <a:srgbClr val="003344"/>
                </a:solidFill>
                <a:latin typeface="Arial" pitchFamily="34" charset="0"/>
                <a:cs typeface="Arial" pitchFamily="34" charset="0"/>
              </a:rPr>
              <a:t>Car();</a:t>
            </a:r>
            <a:endParaRPr lang="en-US" sz="2000" dirty="0">
              <a:solidFill>
                <a:srgbClr val="003344"/>
              </a:solidFill>
              <a:latin typeface="Arial" pitchFamily="34" charset="0"/>
              <a:cs typeface="Arial" pitchFamily="34" charset="0"/>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936222" y="4237121"/>
            <a:ext cx="3065993" cy="2303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496227" y="4237121"/>
            <a:ext cx="1384012" cy="370289"/>
          </a:xfrm>
          <a:prstGeom prst="straightConnector1">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002215" y="4207625"/>
            <a:ext cx="1365570" cy="399785"/>
          </a:xfrm>
          <a:prstGeom prst="straightConnector1">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14</a:t>
            </a:r>
          </a:p>
        </p:txBody>
      </p:sp>
    </p:spTree>
    <p:extLst>
      <p:ext uri="{BB962C8B-B14F-4D97-AF65-F5344CB8AC3E}">
        <p14:creationId xmlns:p14="http://schemas.microsoft.com/office/powerpoint/2010/main" val="1089948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29"/>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t="300" b="300"/>
          <a:stretch>
            <a:fillRect/>
          </a:stretch>
        </p:blipFill>
        <p:spPr/>
      </p:pic>
      <p:sp>
        <p:nvSpPr>
          <p:cNvPr id="2" name="Title 1"/>
          <p:cNvSpPr>
            <a:spLocks noGrp="1"/>
          </p:cNvSpPr>
          <p:nvPr>
            <p:ph type="title"/>
          </p:nvPr>
        </p:nvSpPr>
        <p:spPr/>
        <p:txBody>
          <a:bodyPr/>
          <a:lstStyle/>
          <a:p>
            <a:r>
              <a:rPr lang="en-US" dirty="0" smtClean="0"/>
              <a:t>Classes and Objects: </a:t>
            </a:r>
            <a:r>
              <a:rPr lang="en-US" dirty="0" smtClean="0">
                <a:solidFill>
                  <a:schemeClr val="bg1"/>
                </a:solidFill>
              </a:rPr>
              <a:t>Using Keyword new</a:t>
            </a:r>
            <a:endParaRPr lang="en-US" dirty="0">
              <a:solidFill>
                <a:schemeClr val="bg1"/>
              </a:solidFill>
            </a:endParaRPr>
          </a:p>
        </p:txBody>
      </p:sp>
      <p:sp>
        <p:nvSpPr>
          <p:cNvPr id="5" name="Content Placeholder 4"/>
          <p:cNvSpPr>
            <a:spLocks noGrp="1"/>
          </p:cNvSpPr>
          <p:nvPr>
            <p:ph idx="1"/>
          </p:nvPr>
        </p:nvSpPr>
        <p:spPr>
          <a:xfrm>
            <a:off x="393699" y="1317187"/>
            <a:ext cx="8263603" cy="1057303"/>
          </a:xfrm>
        </p:spPr>
        <p:txBody>
          <a:bodyPr>
            <a:noAutofit/>
          </a:bodyPr>
          <a:lstStyle/>
          <a:p>
            <a:r>
              <a:rPr lang="en-US" dirty="0" smtClean="0"/>
              <a:t>To create a new instance of a class, use syntax in the following format:</a:t>
            </a:r>
          </a:p>
          <a:p>
            <a:endParaRPr lang="en-US" b="1" dirty="0" smtClean="0"/>
          </a:p>
          <a:p>
            <a:pPr marL="858838">
              <a:tabLst>
                <a:tab pos="858838" algn="l"/>
              </a:tabLst>
            </a:pPr>
            <a:r>
              <a:rPr lang="en-US" dirty="0" smtClean="0"/>
              <a:t>Car myCar = new Car();</a:t>
            </a:r>
          </a:p>
          <a:p>
            <a:endParaRPr lang="en-US" dirty="0"/>
          </a:p>
        </p:txBody>
      </p:sp>
      <p:sp>
        <p:nvSpPr>
          <p:cNvPr id="6" name="Rectangle 5"/>
          <p:cNvSpPr/>
          <p:nvPr/>
        </p:nvSpPr>
        <p:spPr>
          <a:xfrm>
            <a:off x="7270711" y="3021595"/>
            <a:ext cx="1237839" cy="369332"/>
          </a:xfrm>
          <a:prstGeom prst="rect">
            <a:avLst/>
          </a:prstGeom>
        </p:spPr>
        <p:txBody>
          <a:bodyPr wrap="none">
            <a:spAutoFit/>
          </a:bodyPr>
          <a:lstStyle/>
          <a:p>
            <a:r>
              <a:rPr lang="en-US" dirty="0" smtClean="0">
                <a:solidFill>
                  <a:schemeClr val="bg1"/>
                </a:solidFill>
              </a:rPr>
              <a:t>114288673</a:t>
            </a:r>
            <a:endParaRPr lang="en-US" dirty="0">
              <a:solidFill>
                <a:schemeClr val="bg1"/>
              </a:solidFill>
            </a:endParaRPr>
          </a:p>
        </p:txBody>
      </p:sp>
      <p:sp>
        <p:nvSpPr>
          <p:cNvPr id="7" name="Rectangle 6"/>
          <p:cNvSpPr/>
          <p:nvPr/>
        </p:nvSpPr>
        <p:spPr>
          <a:xfrm>
            <a:off x="1115402" y="4116592"/>
            <a:ext cx="1029771" cy="646331"/>
          </a:xfrm>
          <a:prstGeom prst="rect">
            <a:avLst/>
          </a:prstGeom>
        </p:spPr>
        <p:txBody>
          <a:bodyPr wrap="square">
            <a:spAutoFit/>
          </a:bodyPr>
          <a:lstStyle/>
          <a:p>
            <a:r>
              <a:rPr lang="en-US" dirty="0" smtClean="0">
                <a:solidFill>
                  <a:srgbClr val="003344"/>
                </a:solidFill>
                <a:latin typeface="Arial" pitchFamily="34" charset="0"/>
                <a:cs typeface="Arial" pitchFamily="34" charset="0"/>
              </a:rPr>
              <a:t>Class Type</a:t>
            </a:r>
            <a:endParaRPr lang="en-US" sz="1400" dirty="0"/>
          </a:p>
        </p:txBody>
      </p:sp>
      <p:sp>
        <p:nvSpPr>
          <p:cNvPr id="13" name="Rectangle 12"/>
          <p:cNvSpPr/>
          <p:nvPr/>
        </p:nvSpPr>
        <p:spPr>
          <a:xfrm>
            <a:off x="1874778" y="4129549"/>
            <a:ext cx="1249060" cy="369332"/>
          </a:xfrm>
          <a:prstGeom prst="rect">
            <a:avLst/>
          </a:prstGeom>
        </p:spPr>
        <p:txBody>
          <a:bodyPr wrap="none">
            <a:spAutoFit/>
          </a:bodyPr>
          <a:lstStyle/>
          <a:p>
            <a:r>
              <a:rPr lang="en-US" dirty="0" smtClean="0">
                <a:solidFill>
                  <a:srgbClr val="003344"/>
                </a:solidFill>
                <a:latin typeface="Arial" pitchFamily="34" charset="0"/>
                <a:cs typeface="Arial" pitchFamily="34" charset="0"/>
              </a:rPr>
              <a:t>Reference</a:t>
            </a:r>
            <a:endParaRPr lang="en-US" dirty="0"/>
          </a:p>
        </p:txBody>
      </p:sp>
      <p:sp>
        <p:nvSpPr>
          <p:cNvPr id="15" name="Rectangle 14"/>
          <p:cNvSpPr/>
          <p:nvPr/>
        </p:nvSpPr>
        <p:spPr>
          <a:xfrm>
            <a:off x="3867505" y="4147648"/>
            <a:ext cx="830170" cy="646331"/>
          </a:xfrm>
          <a:prstGeom prst="rect">
            <a:avLst/>
          </a:prstGeom>
        </p:spPr>
        <p:txBody>
          <a:bodyPr wrap="square">
            <a:spAutoFit/>
          </a:bodyPr>
          <a:lstStyle/>
          <a:p>
            <a:r>
              <a:rPr lang="en-US" dirty="0">
                <a:solidFill>
                  <a:srgbClr val="003344"/>
                </a:solidFill>
                <a:latin typeface="Arial" pitchFamily="34" charset="0"/>
                <a:cs typeface="Arial" pitchFamily="34" charset="0"/>
              </a:rPr>
              <a:t>Class Type</a:t>
            </a:r>
            <a:endParaRPr lang="en-US" dirty="0"/>
          </a:p>
        </p:txBody>
      </p:sp>
      <p:cxnSp>
        <p:nvCxnSpPr>
          <p:cNvPr id="17" name="Straight Arrow Connector 16"/>
          <p:cNvCxnSpPr/>
          <p:nvPr/>
        </p:nvCxnSpPr>
        <p:spPr>
          <a:xfrm flipV="1">
            <a:off x="4045983" y="3062391"/>
            <a:ext cx="0" cy="914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470633" y="3062391"/>
            <a:ext cx="0" cy="914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288930" y="3047877"/>
            <a:ext cx="0" cy="914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113986" y="4152104"/>
            <a:ext cx="1029771" cy="1754326"/>
          </a:xfrm>
          <a:prstGeom prst="rect">
            <a:avLst/>
          </a:prstGeom>
        </p:spPr>
        <p:txBody>
          <a:bodyPr wrap="square">
            <a:spAutoFit/>
          </a:bodyPr>
          <a:lstStyle/>
          <a:p>
            <a:r>
              <a:rPr lang="en-US" dirty="0" smtClean="0">
                <a:solidFill>
                  <a:srgbClr val="003344"/>
                </a:solidFill>
                <a:latin typeface="Arial" pitchFamily="34" charset="0"/>
                <a:cs typeface="Arial" pitchFamily="34" charset="0"/>
              </a:rPr>
              <a:t>Key word </a:t>
            </a:r>
          </a:p>
          <a:p>
            <a:r>
              <a:rPr lang="en-US" dirty="0" smtClean="0">
                <a:solidFill>
                  <a:srgbClr val="003344"/>
                </a:solidFill>
                <a:latin typeface="Arial" pitchFamily="34" charset="0"/>
                <a:cs typeface="Arial" pitchFamily="34" charset="0"/>
              </a:rPr>
              <a:t>to create new object</a:t>
            </a:r>
            <a:endParaRPr lang="en-US" sz="1400" dirty="0"/>
          </a:p>
        </p:txBody>
      </p:sp>
      <p:cxnSp>
        <p:nvCxnSpPr>
          <p:cNvPr id="16" name="Straight Arrow Connector 15"/>
          <p:cNvCxnSpPr/>
          <p:nvPr/>
        </p:nvCxnSpPr>
        <p:spPr>
          <a:xfrm flipV="1">
            <a:off x="3374621" y="3034839"/>
            <a:ext cx="0" cy="914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15</a:t>
            </a:r>
          </a:p>
        </p:txBody>
      </p:sp>
    </p:spTree>
    <p:extLst>
      <p:ext uri="{BB962C8B-B14F-4D97-AF65-F5344CB8AC3E}">
        <p14:creationId xmlns:p14="http://schemas.microsoft.com/office/powerpoint/2010/main" val="1049734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r>
              <a:rPr lang="en-US" b="1" dirty="0"/>
              <a:t> </a:t>
            </a:r>
            <a:r>
              <a:rPr lang="en-US" dirty="0" smtClean="0"/>
              <a:t>JVM Architecture Overview</a:t>
            </a:r>
            <a:endParaRPr lang="en-US" dirty="0"/>
          </a:p>
        </p:txBody>
      </p:sp>
      <p:sp>
        <p:nvSpPr>
          <p:cNvPr id="3" name="Rectangle 2"/>
          <p:cNvSpPr/>
          <p:nvPr/>
        </p:nvSpPr>
        <p:spPr>
          <a:xfrm>
            <a:off x="2547255" y="2225981"/>
            <a:ext cx="5344887" cy="30318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smtClean="0">
                <a:solidFill>
                  <a:schemeClr val="tx1"/>
                </a:solidFill>
                <a:latin typeface="Arial" pitchFamily="34" charset="0"/>
                <a:cs typeface="Arial" pitchFamily="34" charset="0"/>
              </a:rPr>
              <a:t>JVM</a:t>
            </a:r>
            <a:endParaRPr lang="en-US" sz="2400" dirty="0">
              <a:solidFill>
                <a:schemeClr val="tx1"/>
              </a:solidFill>
              <a:latin typeface="Arial" pitchFamily="34" charset="0"/>
              <a:cs typeface="Arial" pitchFamily="34" charset="0"/>
            </a:endParaRPr>
          </a:p>
        </p:txBody>
      </p:sp>
      <p:sp>
        <p:nvSpPr>
          <p:cNvPr id="4" name="Rectangle 3"/>
          <p:cNvSpPr/>
          <p:nvPr/>
        </p:nvSpPr>
        <p:spPr>
          <a:xfrm>
            <a:off x="1055914" y="1703463"/>
            <a:ext cx="7108371" cy="3924451"/>
          </a:xfrm>
          <a:prstGeom prst="rect">
            <a:avLst/>
          </a:prstGeom>
          <a:noFill/>
          <a:ln>
            <a:solidFill>
              <a:srgbClr val="55115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chemeClr val="tx1"/>
              </a:solidFill>
              <a:latin typeface="Arial" pitchFamily="34" charset="0"/>
              <a:cs typeface="Arial" pitchFamily="34" charset="0"/>
            </a:endParaRPr>
          </a:p>
        </p:txBody>
      </p:sp>
      <p:sp>
        <p:nvSpPr>
          <p:cNvPr id="5" name="Rectangle 4"/>
          <p:cNvSpPr/>
          <p:nvPr/>
        </p:nvSpPr>
        <p:spPr>
          <a:xfrm>
            <a:off x="2699657" y="3124192"/>
            <a:ext cx="1431235" cy="8502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Class Loader</a:t>
            </a:r>
            <a:endParaRPr lang="en-US" dirty="0">
              <a:latin typeface="Arial" pitchFamily="34" charset="0"/>
              <a:cs typeface="Arial" pitchFamily="34" charset="0"/>
            </a:endParaRPr>
          </a:p>
        </p:txBody>
      </p:sp>
      <p:sp>
        <p:nvSpPr>
          <p:cNvPr id="6" name="Rectangle 5"/>
          <p:cNvSpPr/>
          <p:nvPr/>
        </p:nvSpPr>
        <p:spPr>
          <a:xfrm>
            <a:off x="4474028" y="3124192"/>
            <a:ext cx="1431235" cy="8502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Byte Code Verifier</a:t>
            </a:r>
            <a:endParaRPr lang="en-US" dirty="0">
              <a:latin typeface="Arial" pitchFamily="34" charset="0"/>
              <a:cs typeface="Arial" pitchFamily="34" charset="0"/>
            </a:endParaRPr>
          </a:p>
        </p:txBody>
      </p:sp>
      <p:sp>
        <p:nvSpPr>
          <p:cNvPr id="7" name="Rectangle 6"/>
          <p:cNvSpPr/>
          <p:nvPr/>
        </p:nvSpPr>
        <p:spPr>
          <a:xfrm>
            <a:off x="6237514" y="3124192"/>
            <a:ext cx="1431235" cy="8502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Execution Engine</a:t>
            </a:r>
            <a:endParaRPr lang="en-US" dirty="0">
              <a:latin typeface="Arial" pitchFamily="34" charset="0"/>
              <a:cs typeface="Arial" pitchFamily="34" charset="0"/>
            </a:endParaRPr>
          </a:p>
        </p:txBody>
      </p:sp>
      <p:sp>
        <p:nvSpPr>
          <p:cNvPr id="8" name="Rectangle 7"/>
          <p:cNvSpPr/>
          <p:nvPr/>
        </p:nvSpPr>
        <p:spPr>
          <a:xfrm>
            <a:off x="4648201" y="4365172"/>
            <a:ext cx="3113314" cy="4838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JIT Code Generator</a:t>
            </a:r>
            <a:endParaRPr lang="en-US" dirty="0">
              <a:latin typeface="Arial" pitchFamily="34" charset="0"/>
              <a:cs typeface="Arial" pitchFamily="34" charset="0"/>
            </a:endParaRPr>
          </a:p>
        </p:txBody>
      </p:sp>
      <p:sp>
        <p:nvSpPr>
          <p:cNvPr id="9" name="Rectangle 8"/>
          <p:cNvSpPr/>
          <p:nvPr/>
        </p:nvSpPr>
        <p:spPr>
          <a:xfrm>
            <a:off x="1284515" y="2112950"/>
            <a:ext cx="1126434" cy="32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C1.class</a:t>
            </a:r>
            <a:endParaRPr lang="en-US" dirty="0">
              <a:latin typeface="Arial" pitchFamily="34" charset="0"/>
              <a:cs typeface="Arial" pitchFamily="34" charset="0"/>
            </a:endParaRPr>
          </a:p>
        </p:txBody>
      </p:sp>
      <p:sp>
        <p:nvSpPr>
          <p:cNvPr id="10" name="Rectangle 9"/>
          <p:cNvSpPr/>
          <p:nvPr/>
        </p:nvSpPr>
        <p:spPr>
          <a:xfrm>
            <a:off x="1284515" y="3386583"/>
            <a:ext cx="1126434" cy="32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C2.class</a:t>
            </a:r>
            <a:endParaRPr lang="en-US" dirty="0">
              <a:latin typeface="Arial" pitchFamily="34" charset="0"/>
              <a:cs typeface="Arial" pitchFamily="34" charset="0"/>
            </a:endParaRPr>
          </a:p>
        </p:txBody>
      </p:sp>
      <p:sp>
        <p:nvSpPr>
          <p:cNvPr id="11" name="Rectangle 10"/>
          <p:cNvSpPr/>
          <p:nvPr/>
        </p:nvSpPr>
        <p:spPr>
          <a:xfrm>
            <a:off x="1284515" y="4779955"/>
            <a:ext cx="1126434" cy="32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C3.class</a:t>
            </a:r>
            <a:endParaRPr lang="en-US" dirty="0">
              <a:latin typeface="Arial" pitchFamily="34" charset="0"/>
              <a:cs typeface="Arial" pitchFamily="34" charset="0"/>
            </a:endParaRPr>
          </a:p>
        </p:txBody>
      </p:sp>
      <p:sp>
        <p:nvSpPr>
          <p:cNvPr id="12" name="Rectangle 11"/>
          <p:cNvSpPr/>
          <p:nvPr/>
        </p:nvSpPr>
        <p:spPr>
          <a:xfrm>
            <a:off x="4789716" y="1785648"/>
            <a:ext cx="957940" cy="461665"/>
          </a:xfrm>
          <a:prstGeom prst="rect">
            <a:avLst/>
          </a:prstGeom>
        </p:spPr>
        <p:txBody>
          <a:bodyPr wrap="square">
            <a:spAutoFit/>
          </a:bodyPr>
          <a:lstStyle/>
          <a:p>
            <a:r>
              <a:rPr lang="en-US" sz="2400" dirty="0" smtClean="0">
                <a:latin typeface="Arial" pitchFamily="34" charset="0"/>
                <a:cs typeface="Arial" pitchFamily="34" charset="0"/>
              </a:rPr>
              <a:t>RAM</a:t>
            </a:r>
            <a:endParaRPr lang="en-US" sz="2400" dirty="0"/>
          </a:p>
        </p:txBody>
      </p:sp>
      <p:sp>
        <p:nvSpPr>
          <p:cNvPr id="13" name="TextBox 1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16</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JVM Architecture: Memory Management</a:t>
            </a:r>
            <a:endParaRPr lang="en-US" dirty="0"/>
          </a:p>
        </p:txBody>
      </p:sp>
      <p:sp>
        <p:nvSpPr>
          <p:cNvPr id="4" name="Content Placeholder 3"/>
          <p:cNvSpPr>
            <a:spLocks noGrp="1"/>
          </p:cNvSpPr>
          <p:nvPr>
            <p:ph idx="1"/>
          </p:nvPr>
        </p:nvSpPr>
        <p:spPr/>
        <p:txBody>
          <a:bodyPr/>
          <a:lstStyle/>
          <a:p>
            <a:r>
              <a:rPr lang="en-US" dirty="0" smtClean="0"/>
              <a:t>The </a:t>
            </a:r>
            <a:r>
              <a:rPr lang="en-US" b="1" dirty="0" smtClean="0"/>
              <a:t>Stack </a:t>
            </a:r>
            <a:r>
              <a:rPr lang="en-US" dirty="0" smtClean="0"/>
              <a:t>section of the memory contains </a:t>
            </a:r>
            <a:r>
              <a:rPr lang="en-US" b="1" dirty="0" smtClean="0"/>
              <a:t>methods</a:t>
            </a:r>
            <a:r>
              <a:rPr lang="en-US" dirty="0" smtClean="0"/>
              <a:t>, </a:t>
            </a:r>
            <a:r>
              <a:rPr lang="en-US" b="1" dirty="0" smtClean="0"/>
              <a:t>local variables,</a:t>
            </a:r>
            <a:r>
              <a:rPr lang="en-US" dirty="0" smtClean="0"/>
              <a:t> and </a:t>
            </a:r>
            <a:r>
              <a:rPr lang="en-US" b="1" dirty="0" smtClean="0"/>
              <a:t>reference variables</a:t>
            </a:r>
            <a:r>
              <a:rPr lang="en-US" dirty="0" smtClean="0"/>
              <a:t>. </a:t>
            </a:r>
          </a:p>
          <a:p>
            <a:endParaRPr lang="en-US" dirty="0" smtClean="0"/>
          </a:p>
          <a:p>
            <a:r>
              <a:rPr lang="en-US" dirty="0" smtClean="0"/>
              <a:t>The </a:t>
            </a:r>
            <a:r>
              <a:rPr lang="en-US" b="1" dirty="0" smtClean="0"/>
              <a:t>Heap </a:t>
            </a:r>
            <a:r>
              <a:rPr lang="en-US" dirty="0" smtClean="0"/>
              <a:t>section contains </a:t>
            </a:r>
            <a:r>
              <a:rPr lang="en-US" b="1" dirty="0" smtClean="0"/>
              <a:t>objects</a:t>
            </a:r>
            <a:r>
              <a:rPr lang="en-US" dirty="0" smtClean="0"/>
              <a:t>.</a:t>
            </a:r>
          </a:p>
          <a:p>
            <a:endParaRPr lang="en-US" dirty="0" smtClean="0"/>
          </a:p>
          <a:p>
            <a:endParaRPr lang="en-US" dirty="0"/>
          </a:p>
        </p:txBody>
      </p:sp>
      <p:grpSp>
        <p:nvGrpSpPr>
          <p:cNvPr id="2" name="Group 18"/>
          <p:cNvGrpSpPr/>
          <p:nvPr/>
        </p:nvGrpSpPr>
        <p:grpSpPr>
          <a:xfrm>
            <a:off x="2200656" y="3217790"/>
            <a:ext cx="4569858" cy="3001960"/>
            <a:chOff x="2200656" y="3432707"/>
            <a:chExt cx="4569858" cy="2743200"/>
          </a:xfrm>
        </p:grpSpPr>
        <p:sp>
          <p:nvSpPr>
            <p:cNvPr id="34" name="Rectangle 33"/>
            <p:cNvSpPr/>
            <p:nvPr/>
          </p:nvSpPr>
          <p:spPr>
            <a:xfrm>
              <a:off x="3780179" y="3432707"/>
              <a:ext cx="2990335" cy="135924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3772436" y="4845497"/>
              <a:ext cx="2986216" cy="133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solidFill>
                    <a:schemeClr val="tx1"/>
                  </a:solidFill>
                  <a:latin typeface="Arial" pitchFamily="34" charset="0"/>
                  <a:cs typeface="Arial" pitchFamily="34" charset="0"/>
                </a:rPr>
                <a:t>abc</a:t>
              </a:r>
              <a:endParaRPr lang="en-US" dirty="0">
                <a:solidFill>
                  <a:schemeClr val="tx1"/>
                </a:solidFill>
                <a:latin typeface="Arial" pitchFamily="34" charset="0"/>
                <a:cs typeface="Arial" pitchFamily="34" charset="0"/>
              </a:endParaRPr>
            </a:p>
          </p:txBody>
        </p:sp>
        <p:sp>
          <p:nvSpPr>
            <p:cNvPr id="36" name="Rectangle 35"/>
            <p:cNvSpPr/>
            <p:nvPr/>
          </p:nvSpPr>
          <p:spPr>
            <a:xfrm>
              <a:off x="2200656" y="3658386"/>
              <a:ext cx="1499616"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Heap</a:t>
              </a:r>
            </a:p>
          </p:txBody>
        </p:sp>
        <p:sp>
          <p:nvSpPr>
            <p:cNvPr id="37" name="Rectangle 36"/>
            <p:cNvSpPr/>
            <p:nvPr/>
          </p:nvSpPr>
          <p:spPr>
            <a:xfrm>
              <a:off x="2200656" y="5194578"/>
              <a:ext cx="1499616"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Stack</a:t>
              </a:r>
            </a:p>
          </p:txBody>
        </p:sp>
        <p:sp>
          <p:nvSpPr>
            <p:cNvPr id="38" name="Cloud 37"/>
            <p:cNvSpPr/>
            <p:nvPr/>
          </p:nvSpPr>
          <p:spPr>
            <a:xfrm>
              <a:off x="4041648" y="3511297"/>
              <a:ext cx="2487168" cy="10340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cxnSp>
          <p:nvCxnSpPr>
            <p:cNvPr id="39" name="Straight Arrow Connector 38"/>
            <p:cNvCxnSpPr/>
            <p:nvPr/>
          </p:nvCxnSpPr>
          <p:spPr>
            <a:xfrm rot="5400000" flipH="1" flipV="1">
              <a:off x="5036471" y="5598238"/>
              <a:ext cx="411480" cy="3993"/>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sp>
          <p:nvSpPr>
            <p:cNvPr id="40" name="Rectangle 39"/>
            <p:cNvSpPr/>
            <p:nvPr/>
          </p:nvSpPr>
          <p:spPr>
            <a:xfrm>
              <a:off x="4906107" y="4977758"/>
              <a:ext cx="703384" cy="4104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100</a:t>
              </a:r>
            </a:p>
          </p:txBody>
        </p:sp>
        <p:cxnSp>
          <p:nvCxnSpPr>
            <p:cNvPr id="41" name="Straight Arrow Connector 40"/>
            <p:cNvCxnSpPr>
              <a:stCxn id="40" idx="0"/>
            </p:cNvCxnSpPr>
            <p:nvPr/>
          </p:nvCxnSpPr>
          <p:spPr>
            <a:xfrm rot="5400000" flipH="1" flipV="1">
              <a:off x="5044704" y="4756989"/>
              <a:ext cx="433864" cy="7674"/>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grpSp>
      <p:sp>
        <p:nvSpPr>
          <p:cNvPr id="5" name="TextBox 4"/>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 Memory Allocation Overview</a:t>
            </a:r>
            <a:endParaRPr lang="en-US" dirty="0"/>
          </a:p>
        </p:txBody>
      </p:sp>
      <p:sp>
        <p:nvSpPr>
          <p:cNvPr id="3" name="Content Placeholder 2"/>
          <p:cNvSpPr>
            <a:spLocks noGrp="1"/>
          </p:cNvSpPr>
          <p:nvPr>
            <p:ph idx="1"/>
          </p:nvPr>
        </p:nvSpPr>
        <p:spPr/>
        <p:txBody>
          <a:bodyPr/>
          <a:lstStyle/>
          <a:p>
            <a:pPr marL="274320" lvl="0" indent="-274320">
              <a:buFont typeface="Arial" pitchFamily="34" charset="0"/>
              <a:buChar char="•"/>
            </a:pPr>
            <a:r>
              <a:rPr lang="en-US" dirty="0" smtClean="0"/>
              <a:t>When an object is created, run time allocates memory to this object in the Heap memory.</a:t>
            </a:r>
          </a:p>
          <a:p>
            <a:pPr marL="274320" lvl="0" indent="-274320">
              <a:buFont typeface="Arial" pitchFamily="34" charset="0"/>
              <a:buChar char="•"/>
            </a:pPr>
            <a:r>
              <a:rPr lang="en-US" dirty="0" smtClean="0"/>
              <a:t>The memory address (reference) is stored in a reference variable. </a:t>
            </a:r>
          </a:p>
          <a:p>
            <a:pPr lvl="0"/>
            <a:endParaRPr lang="en-US" dirty="0" smtClean="0"/>
          </a:p>
          <a:p>
            <a:pPr lvl="0"/>
            <a:endParaRPr lang="en-US" dirty="0" smtClean="0"/>
          </a:p>
          <a:p>
            <a:pPr lvl="0"/>
            <a:endParaRPr lang="en-US" dirty="0" smtClean="0"/>
          </a:p>
          <a:p>
            <a:pPr lvl="0"/>
            <a:endParaRPr lang="en-US" dirty="0" smtClean="0"/>
          </a:p>
          <a:p>
            <a:endParaRPr lang="en-GB" dirty="0" smtClean="0"/>
          </a:p>
          <a:p>
            <a:endParaRPr lang="en-US" dirty="0"/>
          </a:p>
        </p:txBody>
      </p:sp>
      <p:sp>
        <p:nvSpPr>
          <p:cNvPr id="4" name="Rectangle 3"/>
          <p:cNvSpPr/>
          <p:nvPr/>
        </p:nvSpPr>
        <p:spPr>
          <a:xfrm>
            <a:off x="457200" y="2880374"/>
            <a:ext cx="8229600" cy="612648"/>
          </a:xfrm>
          <a:prstGeom prst="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Event abc = new Event();</a:t>
            </a:r>
          </a:p>
        </p:txBody>
      </p:sp>
      <p:grpSp>
        <p:nvGrpSpPr>
          <p:cNvPr id="5" name="Group 18"/>
          <p:cNvGrpSpPr/>
          <p:nvPr/>
        </p:nvGrpSpPr>
        <p:grpSpPr>
          <a:xfrm>
            <a:off x="2200656" y="3545597"/>
            <a:ext cx="4569858" cy="3001960"/>
            <a:chOff x="2200656" y="3432707"/>
            <a:chExt cx="4569858" cy="2743200"/>
          </a:xfrm>
        </p:grpSpPr>
        <p:sp>
          <p:nvSpPr>
            <p:cNvPr id="16" name="Rectangle 15"/>
            <p:cNvSpPr/>
            <p:nvPr/>
          </p:nvSpPr>
          <p:spPr>
            <a:xfrm>
              <a:off x="3780179" y="3432707"/>
              <a:ext cx="2990335" cy="135924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3772436" y="4845497"/>
              <a:ext cx="2986216" cy="133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solidFill>
                    <a:schemeClr val="tx1"/>
                  </a:solidFill>
                  <a:latin typeface="Arial" pitchFamily="34" charset="0"/>
                  <a:cs typeface="Arial" pitchFamily="34" charset="0"/>
                </a:rPr>
                <a:t>abc</a:t>
              </a:r>
              <a:endParaRPr lang="en-US" dirty="0">
                <a:solidFill>
                  <a:schemeClr val="tx1"/>
                </a:solidFill>
                <a:latin typeface="Arial" pitchFamily="34" charset="0"/>
                <a:cs typeface="Arial" pitchFamily="34" charset="0"/>
              </a:endParaRPr>
            </a:p>
          </p:txBody>
        </p:sp>
        <p:sp>
          <p:nvSpPr>
            <p:cNvPr id="18" name="Rectangle 17"/>
            <p:cNvSpPr/>
            <p:nvPr/>
          </p:nvSpPr>
          <p:spPr>
            <a:xfrm>
              <a:off x="2200656" y="3658386"/>
              <a:ext cx="1499616"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Heap</a:t>
              </a:r>
            </a:p>
          </p:txBody>
        </p:sp>
        <p:sp>
          <p:nvSpPr>
            <p:cNvPr id="19" name="Rectangle 18"/>
            <p:cNvSpPr/>
            <p:nvPr/>
          </p:nvSpPr>
          <p:spPr>
            <a:xfrm>
              <a:off x="2200656" y="5194578"/>
              <a:ext cx="1499616"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Stack</a:t>
              </a:r>
            </a:p>
          </p:txBody>
        </p:sp>
        <p:sp>
          <p:nvSpPr>
            <p:cNvPr id="20" name="Cloud 19"/>
            <p:cNvSpPr/>
            <p:nvPr/>
          </p:nvSpPr>
          <p:spPr>
            <a:xfrm>
              <a:off x="4041648" y="3511297"/>
              <a:ext cx="2487168" cy="10340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cxnSp>
          <p:nvCxnSpPr>
            <p:cNvPr id="21" name="Straight Arrow Connector 20"/>
            <p:cNvCxnSpPr/>
            <p:nvPr/>
          </p:nvCxnSpPr>
          <p:spPr>
            <a:xfrm rot="5400000" flipH="1" flipV="1">
              <a:off x="5036471" y="5598238"/>
              <a:ext cx="411480" cy="3993"/>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sp>
          <p:nvSpPr>
            <p:cNvPr id="22" name="Rectangle 21"/>
            <p:cNvSpPr/>
            <p:nvPr/>
          </p:nvSpPr>
          <p:spPr>
            <a:xfrm>
              <a:off x="4906107" y="4977758"/>
              <a:ext cx="703384" cy="4104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100</a:t>
              </a:r>
            </a:p>
          </p:txBody>
        </p:sp>
        <p:cxnSp>
          <p:nvCxnSpPr>
            <p:cNvPr id="23" name="Straight Arrow Connector 22"/>
            <p:cNvCxnSpPr>
              <a:stCxn id="22" idx="0"/>
            </p:cNvCxnSpPr>
            <p:nvPr/>
          </p:nvCxnSpPr>
          <p:spPr>
            <a:xfrm rot="5400000" flipH="1" flipV="1">
              <a:off x="5044704" y="4756989"/>
              <a:ext cx="433864" cy="7674"/>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grpSp>
      <p:sp>
        <p:nvSpPr>
          <p:cNvPr id="6" name="TextBox 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 Memory Allocation Example</a:t>
            </a:r>
            <a:endParaRPr lang="en-US" dirty="0"/>
          </a:p>
        </p:txBody>
      </p:sp>
      <p:sp>
        <p:nvSpPr>
          <p:cNvPr id="3" name="Content Placeholder 2"/>
          <p:cNvSpPr>
            <a:spLocks noGrp="1"/>
          </p:cNvSpPr>
          <p:nvPr>
            <p:ph idx="1"/>
          </p:nvPr>
        </p:nvSpPr>
        <p:spPr/>
        <p:txBody>
          <a:bodyPr/>
          <a:lstStyle/>
          <a:p>
            <a:r>
              <a:rPr lang="en-US" dirty="0" smtClean="0"/>
              <a:t>The example below exhibits how member variables store the state of an object. Assume that e001 is an eventId.</a:t>
            </a:r>
          </a:p>
          <a:p>
            <a:pPr lvl="0"/>
            <a:endParaRPr lang="en-US" dirty="0" smtClean="0"/>
          </a:p>
          <a:p>
            <a:pPr lvl="0"/>
            <a:endParaRPr lang="en-US" dirty="0" smtClean="0"/>
          </a:p>
          <a:p>
            <a:pPr lvl="0"/>
            <a:endParaRPr lang="en-US" dirty="0" smtClean="0"/>
          </a:p>
          <a:p>
            <a:pPr lvl="0"/>
            <a:endParaRPr lang="en-US" dirty="0" smtClean="0"/>
          </a:p>
          <a:p>
            <a:pPr lvl="0"/>
            <a:endParaRPr lang="en-US" dirty="0" smtClean="0"/>
          </a:p>
          <a:p>
            <a:endParaRPr lang="en-GB" dirty="0" smtClean="0"/>
          </a:p>
          <a:p>
            <a:endParaRPr lang="en-US" dirty="0"/>
          </a:p>
        </p:txBody>
      </p:sp>
      <p:sp>
        <p:nvSpPr>
          <p:cNvPr id="4" name="Rectangle 3"/>
          <p:cNvSpPr/>
          <p:nvPr/>
        </p:nvSpPr>
        <p:spPr>
          <a:xfrm>
            <a:off x="457200" y="2423160"/>
            <a:ext cx="8229600" cy="612648"/>
          </a:xfrm>
          <a:prstGeom prst="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abc.eventId = “e001”;</a:t>
            </a:r>
          </a:p>
        </p:txBody>
      </p:sp>
      <p:grpSp>
        <p:nvGrpSpPr>
          <p:cNvPr id="5" name="Group 18"/>
          <p:cNvGrpSpPr/>
          <p:nvPr/>
        </p:nvGrpSpPr>
        <p:grpSpPr>
          <a:xfrm>
            <a:off x="2200656" y="3545597"/>
            <a:ext cx="4569858" cy="3001960"/>
            <a:chOff x="2200656" y="3432707"/>
            <a:chExt cx="4569858" cy="2743200"/>
          </a:xfrm>
        </p:grpSpPr>
        <p:sp>
          <p:nvSpPr>
            <p:cNvPr id="6" name="Rectangle 5"/>
            <p:cNvSpPr/>
            <p:nvPr/>
          </p:nvSpPr>
          <p:spPr>
            <a:xfrm>
              <a:off x="3780179" y="3432707"/>
              <a:ext cx="2990335" cy="135924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772436" y="4845497"/>
              <a:ext cx="2986216" cy="133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latin typeface="Arial" pitchFamily="34" charset="0"/>
                  <a:cs typeface="Arial" pitchFamily="34" charset="0"/>
                </a:rPr>
                <a:t>abc</a:t>
              </a:r>
              <a:endParaRPr lang="en-US" dirty="0">
                <a:latin typeface="Arial" pitchFamily="34" charset="0"/>
                <a:cs typeface="Arial" pitchFamily="34" charset="0"/>
              </a:endParaRPr>
            </a:p>
          </p:txBody>
        </p:sp>
        <p:sp>
          <p:nvSpPr>
            <p:cNvPr id="8" name="Rectangle 7"/>
            <p:cNvSpPr/>
            <p:nvPr/>
          </p:nvSpPr>
          <p:spPr>
            <a:xfrm>
              <a:off x="2200656" y="3658386"/>
              <a:ext cx="1499616"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Heap</a:t>
              </a:r>
            </a:p>
          </p:txBody>
        </p:sp>
        <p:sp>
          <p:nvSpPr>
            <p:cNvPr id="9" name="Rectangle 8"/>
            <p:cNvSpPr/>
            <p:nvPr/>
          </p:nvSpPr>
          <p:spPr>
            <a:xfrm>
              <a:off x="2200656" y="5194578"/>
              <a:ext cx="1499616"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Stack</a:t>
              </a:r>
            </a:p>
          </p:txBody>
        </p:sp>
        <p:sp>
          <p:nvSpPr>
            <p:cNvPr id="10" name="Cloud 9"/>
            <p:cNvSpPr/>
            <p:nvPr/>
          </p:nvSpPr>
          <p:spPr>
            <a:xfrm>
              <a:off x="4041648" y="3511297"/>
              <a:ext cx="2487168" cy="10340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Arial" pitchFamily="34" charset="0"/>
                  <a:cs typeface="Arial" pitchFamily="34" charset="0"/>
                </a:rPr>
                <a:t>eventId = e001</a:t>
              </a:r>
              <a:endParaRPr lang="en-US" sz="1600" dirty="0">
                <a:latin typeface="Arial" pitchFamily="34" charset="0"/>
                <a:cs typeface="Arial" pitchFamily="34" charset="0"/>
              </a:endParaRPr>
            </a:p>
          </p:txBody>
        </p:sp>
        <p:cxnSp>
          <p:nvCxnSpPr>
            <p:cNvPr id="11" name="Straight Arrow Connector 10"/>
            <p:cNvCxnSpPr/>
            <p:nvPr/>
          </p:nvCxnSpPr>
          <p:spPr>
            <a:xfrm rot="5400000" flipH="1" flipV="1">
              <a:off x="5036471" y="5598238"/>
              <a:ext cx="411480" cy="3993"/>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sp>
          <p:nvSpPr>
            <p:cNvPr id="12" name="Rectangle 11"/>
            <p:cNvSpPr/>
            <p:nvPr/>
          </p:nvSpPr>
          <p:spPr>
            <a:xfrm>
              <a:off x="4906107" y="4977758"/>
              <a:ext cx="703384" cy="4104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100</a:t>
              </a:r>
            </a:p>
          </p:txBody>
        </p:sp>
        <p:cxnSp>
          <p:nvCxnSpPr>
            <p:cNvPr id="13" name="Straight Arrow Connector 12"/>
            <p:cNvCxnSpPr>
              <a:stCxn id="12" idx="0"/>
            </p:cNvCxnSpPr>
            <p:nvPr/>
          </p:nvCxnSpPr>
          <p:spPr>
            <a:xfrm rot="5400000" flipH="1" flipV="1">
              <a:off x="5044704" y="4756989"/>
              <a:ext cx="433864" cy="7674"/>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grpSp>
      <p:sp>
        <p:nvSpPr>
          <p:cNvPr id="14" name="TextBox 1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19</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Management: Memory Leaks Definition and Solution</a:t>
            </a:r>
            <a:endParaRPr lang="en-US" dirty="0"/>
          </a:p>
        </p:txBody>
      </p:sp>
      <p:sp>
        <p:nvSpPr>
          <p:cNvPr id="5" name="Oval 4"/>
          <p:cNvSpPr/>
          <p:nvPr/>
        </p:nvSpPr>
        <p:spPr>
          <a:xfrm>
            <a:off x="457072" y="1299802"/>
            <a:ext cx="2381692" cy="2402954"/>
          </a:xfrm>
          <a:prstGeom prst="ellipse">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6" name="Round Diagonal Corner Rectangle 5"/>
          <p:cNvSpPr/>
          <p:nvPr/>
        </p:nvSpPr>
        <p:spPr>
          <a:xfrm>
            <a:off x="3064024" y="1366713"/>
            <a:ext cx="5622776" cy="2269132"/>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smtClean="0">
                <a:solidFill>
                  <a:schemeClr val="tx1"/>
                </a:solidFill>
                <a:latin typeface="Arial" pitchFamily="34" charset="0"/>
                <a:cs typeface="Arial" pitchFamily="34" charset="0"/>
              </a:rPr>
              <a:t>Memory leak is a gradual loss of available computer memory.</a:t>
            </a:r>
          </a:p>
          <a:p>
            <a:pPr lvl="0"/>
            <a:endParaRPr lang="en-US" sz="2000" dirty="0" smtClean="0">
              <a:solidFill>
                <a:schemeClr val="tx1"/>
              </a:solidFill>
              <a:latin typeface="Arial" pitchFamily="34" charset="0"/>
              <a:cs typeface="Arial" pitchFamily="34" charset="0"/>
            </a:endParaRPr>
          </a:p>
          <a:p>
            <a:pPr lvl="0"/>
            <a:r>
              <a:rPr lang="en-US" sz="2000" dirty="0" smtClean="0">
                <a:solidFill>
                  <a:schemeClr val="tx1"/>
                </a:solidFill>
                <a:latin typeface="Arial" pitchFamily="34" charset="0"/>
                <a:cs typeface="Arial" pitchFamily="34" charset="0"/>
              </a:rPr>
              <a:t>An example of a memory leak is when a program consumes memory for its use, but is unable to release it.</a:t>
            </a:r>
          </a:p>
        </p:txBody>
      </p:sp>
      <p:sp>
        <p:nvSpPr>
          <p:cNvPr id="7" name="TextBox 6"/>
          <p:cNvSpPr txBox="1"/>
          <p:nvPr/>
        </p:nvSpPr>
        <p:spPr>
          <a:xfrm>
            <a:off x="669722" y="1873955"/>
            <a:ext cx="1998921" cy="1200329"/>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What is a memory leak?</a:t>
            </a:r>
          </a:p>
        </p:txBody>
      </p:sp>
      <p:sp>
        <p:nvSpPr>
          <p:cNvPr id="8" name="Oval 7"/>
          <p:cNvSpPr/>
          <p:nvPr/>
        </p:nvSpPr>
        <p:spPr>
          <a:xfrm>
            <a:off x="457072" y="3802997"/>
            <a:ext cx="2381692" cy="2402954"/>
          </a:xfrm>
          <a:prstGeom prst="ellipse">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9" name="Round Diagonal Corner Rectangle 8"/>
          <p:cNvSpPr/>
          <p:nvPr/>
        </p:nvSpPr>
        <p:spPr>
          <a:xfrm>
            <a:off x="3064024" y="3900888"/>
            <a:ext cx="5622776" cy="2207173"/>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smtClean="0">
                <a:solidFill>
                  <a:schemeClr val="tx1"/>
                </a:solidFill>
                <a:latin typeface="Arial" pitchFamily="34" charset="0"/>
                <a:cs typeface="Arial" pitchFamily="34" charset="0"/>
              </a:rPr>
              <a:t>In Java, memory occupied by objects is released automatically by the Garbage Collector.</a:t>
            </a:r>
          </a:p>
        </p:txBody>
      </p:sp>
      <p:sp>
        <p:nvSpPr>
          <p:cNvPr id="10" name="TextBox 9"/>
          <p:cNvSpPr txBox="1"/>
          <p:nvPr/>
        </p:nvSpPr>
        <p:spPr>
          <a:xfrm>
            <a:off x="669722" y="4112648"/>
            <a:ext cx="1998921" cy="1938992"/>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What solution does Java provide for memory leaks?</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20</a:t>
            </a:r>
          </a:p>
        </p:txBody>
      </p:sp>
    </p:spTree>
    <p:extLst>
      <p:ext uri="{BB962C8B-B14F-4D97-AF65-F5344CB8AC3E}">
        <p14:creationId xmlns:p14="http://schemas.microsoft.com/office/powerpoint/2010/main" val="85367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Agenda (1 of 2)</a:t>
            </a:r>
            <a:endParaRPr lang="en-US" sz="2800" dirty="0"/>
          </a:p>
        </p:txBody>
      </p:sp>
      <p:sp>
        <p:nvSpPr>
          <p:cNvPr id="11" name="Content Placeholder 10"/>
          <p:cNvSpPr>
            <a:spLocks noGrp="1"/>
          </p:cNvSpPr>
          <p:nvPr>
            <p:ph idx="1"/>
          </p:nvPr>
        </p:nvSpPr>
        <p:spPr>
          <a:xfrm>
            <a:off x="457200" y="1706093"/>
            <a:ext cx="5597371" cy="4564714"/>
          </a:xfrm>
        </p:spPr>
        <p:txBody>
          <a:bodyPr>
            <a:noAutofit/>
          </a:bodyPr>
          <a:lstStyle/>
          <a:p>
            <a:pPr marL="274320" indent="-274320">
              <a:lnSpc>
                <a:spcPct val="110000"/>
              </a:lnSpc>
              <a:buFont typeface="Arial" pitchFamily="34" charset="0"/>
              <a:buChar char="•"/>
            </a:pPr>
            <a:r>
              <a:rPr lang="en-US" dirty="0" smtClean="0"/>
              <a:t>Classes and Objects</a:t>
            </a:r>
          </a:p>
          <a:p>
            <a:pPr marL="274320" indent="-274320">
              <a:lnSpc>
                <a:spcPct val="110000"/>
              </a:lnSpc>
              <a:buFont typeface="Arial" pitchFamily="34" charset="0"/>
              <a:buChar char="•"/>
            </a:pPr>
            <a:r>
              <a:rPr lang="en-US" dirty="0" smtClean="0"/>
              <a:t>JVM Architecture</a:t>
            </a:r>
          </a:p>
          <a:p>
            <a:pPr marL="274320" indent="-274320">
              <a:lnSpc>
                <a:spcPct val="110000"/>
              </a:lnSpc>
              <a:buFont typeface="Arial" pitchFamily="34" charset="0"/>
              <a:buChar char="•"/>
            </a:pPr>
            <a:r>
              <a:rPr lang="en-US" dirty="0" smtClean="0"/>
              <a:t>Memory Management</a:t>
            </a:r>
          </a:p>
          <a:p>
            <a:pPr marL="274320" indent="-274320">
              <a:lnSpc>
                <a:spcPct val="110000"/>
              </a:lnSpc>
              <a:buFont typeface="Arial" pitchFamily="34" charset="0"/>
              <a:buChar char="•"/>
            </a:pPr>
            <a:r>
              <a:rPr lang="en-US" dirty="0"/>
              <a:t>Non-Access Modifiers </a:t>
            </a:r>
            <a:endParaRPr lang="en-US" dirty="0" smtClean="0"/>
          </a:p>
          <a:p>
            <a:pPr marL="274320" indent="-274320">
              <a:lnSpc>
                <a:spcPct val="110000"/>
              </a:lnSpc>
              <a:buFont typeface="Arial" pitchFamily="34" charset="0"/>
              <a:buChar char="•"/>
            </a:pPr>
            <a:r>
              <a:rPr lang="en-US" dirty="0" smtClean="0"/>
              <a:t>Constructors</a:t>
            </a:r>
          </a:p>
          <a:p>
            <a:pPr marL="274320" indent="-274320">
              <a:lnSpc>
                <a:spcPct val="110000"/>
              </a:lnSpc>
              <a:buFont typeface="Arial" pitchFamily="34" charset="0"/>
              <a:buChar char="•"/>
            </a:pPr>
            <a:r>
              <a:rPr lang="en-US" dirty="0" smtClean="0"/>
              <a:t>Variables</a:t>
            </a:r>
          </a:p>
          <a:p>
            <a:pPr marL="545658" lvl="2" indent="-274320">
              <a:lnSpc>
                <a:spcPct val="110000"/>
              </a:lnSpc>
              <a:defRPr/>
            </a:pPr>
            <a:r>
              <a:rPr lang="en-US" dirty="0"/>
              <a:t>Local </a:t>
            </a:r>
          </a:p>
          <a:p>
            <a:pPr marL="545658" lvl="2" indent="-274320">
              <a:lnSpc>
                <a:spcPct val="110000"/>
              </a:lnSpc>
              <a:defRPr/>
            </a:pPr>
            <a:r>
              <a:rPr lang="en-US" dirty="0"/>
              <a:t>Member</a:t>
            </a:r>
          </a:p>
          <a:p>
            <a:pPr marL="274320" indent="-274320">
              <a:lnSpc>
                <a:spcPct val="110000"/>
              </a:lnSpc>
              <a:buFont typeface="Arial" pitchFamily="34" charset="0"/>
              <a:buChar char="•"/>
            </a:pPr>
            <a:endParaRPr lang="en-US" dirty="0" smtClean="0"/>
          </a:p>
        </p:txBody>
      </p:sp>
      <p:sp>
        <p:nvSpPr>
          <p:cNvPr id="10" name="Content Placeholder 7"/>
          <p:cNvSpPr>
            <a:spLocks noGrp="1"/>
          </p:cNvSpPr>
          <p:nvPr>
            <p:ph sz="quarter" idx="10"/>
          </p:nvPr>
        </p:nvSpPr>
        <p:spPr>
          <a:xfrm>
            <a:off x="479425" y="1219200"/>
            <a:ext cx="8178800" cy="410095"/>
          </a:xfrm>
        </p:spPr>
        <p:txBody>
          <a:bodyPr>
            <a:normAutofit fontScale="77500" lnSpcReduction="20000"/>
          </a:bodyPr>
          <a:lstStyle/>
          <a:p>
            <a:r>
              <a:rPr lang="en-GB" dirty="0" smtClean="0"/>
              <a:t>This module will cover the following topics:</a:t>
            </a:r>
            <a:endParaRPr lang="en-US" dirty="0"/>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Garbage </a:t>
            </a:r>
            <a:r>
              <a:rPr lang="en-US" dirty="0" smtClean="0"/>
              <a:t>Collection</a:t>
            </a:r>
            <a:endParaRPr lang="en-US" dirty="0"/>
          </a:p>
        </p:txBody>
      </p:sp>
      <p:sp>
        <p:nvSpPr>
          <p:cNvPr id="3" name="Content Placeholder 2"/>
          <p:cNvSpPr>
            <a:spLocks noGrp="1"/>
          </p:cNvSpPr>
          <p:nvPr>
            <p:ph idx="1"/>
          </p:nvPr>
        </p:nvSpPr>
        <p:spPr>
          <a:xfrm>
            <a:off x="457200" y="1301506"/>
            <a:ext cx="8229600" cy="5041235"/>
          </a:xfrm>
        </p:spPr>
        <p:txBody>
          <a:bodyPr>
            <a:normAutofit fontScale="92500" lnSpcReduction="10000"/>
          </a:bodyPr>
          <a:lstStyle/>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endParaRPr lang="en-US" b="1" i="1" dirty="0" smtClean="0"/>
          </a:p>
          <a:p>
            <a:r>
              <a:rPr lang="en-US" sz="2200" b="1" i="1" dirty="0" smtClean="0"/>
              <a:t>Note</a:t>
            </a:r>
            <a:r>
              <a:rPr lang="en-US" sz="2200" i="1" dirty="0" smtClean="0"/>
              <a:t>: </a:t>
            </a:r>
            <a:r>
              <a:rPr lang="en-US" sz="2200" dirty="0" smtClean="0"/>
              <a:t>Garbage collection may be requested using </a:t>
            </a:r>
            <a:r>
              <a:rPr lang="en-US" sz="2200" i="1" dirty="0" smtClean="0"/>
              <a:t>System.gc() or Runtime.getRuntime().gc().</a:t>
            </a:r>
          </a:p>
        </p:txBody>
      </p:sp>
      <p:sp>
        <p:nvSpPr>
          <p:cNvPr id="4" name="Rounded Rectangle 3"/>
          <p:cNvSpPr/>
          <p:nvPr/>
        </p:nvSpPr>
        <p:spPr>
          <a:xfrm>
            <a:off x="457200" y="1275911"/>
            <a:ext cx="2200940" cy="2003317"/>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itchFamily="34" charset="0"/>
                <a:cs typeface="Arial" pitchFamily="34" charset="0"/>
              </a:rPr>
              <a:t>When is memory allocated and released?</a:t>
            </a:r>
          </a:p>
        </p:txBody>
      </p:sp>
      <p:sp>
        <p:nvSpPr>
          <p:cNvPr id="5" name="Round Diagonal Corner Rectangle 4"/>
          <p:cNvSpPr/>
          <p:nvPr/>
        </p:nvSpPr>
        <p:spPr>
          <a:xfrm>
            <a:off x="2828260" y="1282141"/>
            <a:ext cx="5858540" cy="1977652"/>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smtClean="0">
                <a:solidFill>
                  <a:schemeClr val="tx1"/>
                </a:solidFill>
                <a:latin typeface="Arial" pitchFamily="34" charset="0"/>
                <a:cs typeface="Arial" pitchFamily="34" charset="0"/>
              </a:rPr>
              <a:t>Memory is allocated to objects when the ‘new’ keyword is used.</a:t>
            </a:r>
          </a:p>
          <a:p>
            <a:pPr lvl="0"/>
            <a:endParaRPr lang="en-US" sz="2000" dirty="0" smtClean="0">
              <a:solidFill>
                <a:schemeClr val="tx1"/>
              </a:solidFill>
              <a:latin typeface="Arial" pitchFamily="34" charset="0"/>
              <a:cs typeface="Arial" pitchFamily="34" charset="0"/>
            </a:endParaRPr>
          </a:p>
          <a:p>
            <a:pPr lvl="0"/>
            <a:r>
              <a:rPr lang="en-US" sz="2000" dirty="0" smtClean="0">
                <a:solidFill>
                  <a:schemeClr val="tx1"/>
                </a:solidFill>
                <a:latin typeface="Arial" pitchFamily="34" charset="0"/>
                <a:cs typeface="Arial" pitchFamily="34" charset="0"/>
              </a:rPr>
              <a:t>Memory occupied by the object is released when the object does not use it. This happens when the object is not in scope.</a:t>
            </a:r>
          </a:p>
        </p:txBody>
      </p:sp>
      <p:sp>
        <p:nvSpPr>
          <p:cNvPr id="6" name="Rounded Rectangle 5"/>
          <p:cNvSpPr/>
          <p:nvPr/>
        </p:nvSpPr>
        <p:spPr>
          <a:xfrm>
            <a:off x="457200" y="3572541"/>
            <a:ext cx="2200940" cy="183245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itchFamily="34" charset="0"/>
                <a:cs typeface="Arial" pitchFamily="34" charset="0"/>
              </a:rPr>
              <a:t>How is memory released in Java?</a:t>
            </a:r>
          </a:p>
        </p:txBody>
      </p:sp>
      <p:sp>
        <p:nvSpPr>
          <p:cNvPr id="7" name="Round Diagonal Corner Rectangle 6"/>
          <p:cNvSpPr/>
          <p:nvPr/>
        </p:nvSpPr>
        <p:spPr>
          <a:xfrm>
            <a:off x="2828260" y="3551276"/>
            <a:ext cx="5858540" cy="1823157"/>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smtClean="0">
                <a:solidFill>
                  <a:schemeClr val="tx1"/>
                </a:solidFill>
                <a:latin typeface="Arial" pitchFamily="34" charset="0"/>
                <a:cs typeface="Arial" pitchFamily="34" charset="0"/>
              </a:rPr>
              <a:t>JVM automatically activates the garbage collector.</a:t>
            </a:r>
          </a:p>
          <a:p>
            <a:pPr lvl="0"/>
            <a:endParaRPr lang="en-US" sz="2000" dirty="0" smtClean="0">
              <a:solidFill>
                <a:schemeClr val="tx1"/>
              </a:solidFill>
              <a:latin typeface="Arial" pitchFamily="34" charset="0"/>
              <a:cs typeface="Arial" pitchFamily="34" charset="0"/>
            </a:endParaRPr>
          </a:p>
          <a:p>
            <a:pPr lvl="0"/>
            <a:r>
              <a:rPr lang="en-US" sz="2000" dirty="0" smtClean="0">
                <a:solidFill>
                  <a:schemeClr val="tx1"/>
                </a:solidFill>
                <a:latin typeface="Arial" pitchFamily="34" charset="0"/>
                <a:cs typeface="Arial" pitchFamily="34" charset="0"/>
              </a:rPr>
              <a:t>Garbage collection is the process of automatically clearing memory.</a:t>
            </a:r>
          </a:p>
        </p:txBody>
      </p:sp>
      <p:sp>
        <p:nvSpPr>
          <p:cNvPr id="8" name="TextBox 7"/>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21</a:t>
            </a:r>
          </a:p>
        </p:txBody>
      </p:sp>
    </p:spTree>
    <p:extLst>
      <p:ext uri="{BB962C8B-B14F-4D97-AF65-F5344CB8AC3E}">
        <p14:creationId xmlns:p14="http://schemas.microsoft.com/office/powerpoint/2010/main" val="401983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Garbage </a:t>
            </a:r>
            <a:r>
              <a:rPr lang="en-US" dirty="0" smtClean="0"/>
              <a:t>Collection Example</a:t>
            </a:r>
            <a:endParaRPr lang="en-US" dirty="0"/>
          </a:p>
        </p:txBody>
      </p:sp>
      <p:sp>
        <p:nvSpPr>
          <p:cNvPr id="3" name="Content Placeholder 2"/>
          <p:cNvSpPr>
            <a:spLocks noGrp="1"/>
          </p:cNvSpPr>
          <p:nvPr>
            <p:ph idx="1"/>
          </p:nvPr>
        </p:nvSpPr>
        <p:spPr/>
        <p:txBody>
          <a:bodyPr/>
          <a:lstStyle/>
          <a:p>
            <a:r>
              <a:rPr lang="en-US" dirty="0" smtClean="0"/>
              <a:t>An object with at least one reference variable pointing toward it is not eligible for garbage collection.</a:t>
            </a:r>
          </a:p>
          <a:p>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endParaRPr lang="en-GB" dirty="0" smtClean="0"/>
          </a:p>
          <a:p>
            <a:endParaRPr lang="en-US" dirty="0"/>
          </a:p>
        </p:txBody>
      </p:sp>
      <p:sp>
        <p:nvSpPr>
          <p:cNvPr id="6" name="Rectangle 5"/>
          <p:cNvSpPr/>
          <p:nvPr/>
        </p:nvSpPr>
        <p:spPr>
          <a:xfrm>
            <a:off x="4287252" y="2625789"/>
            <a:ext cx="1357193"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Heap</a:t>
            </a:r>
          </a:p>
        </p:txBody>
      </p:sp>
      <p:sp>
        <p:nvSpPr>
          <p:cNvPr id="7" name="Rectangle 6"/>
          <p:cNvSpPr/>
          <p:nvPr/>
        </p:nvSpPr>
        <p:spPr>
          <a:xfrm>
            <a:off x="4287252" y="3960363"/>
            <a:ext cx="1357193"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Stack</a:t>
            </a:r>
          </a:p>
        </p:txBody>
      </p:sp>
      <p:sp>
        <p:nvSpPr>
          <p:cNvPr id="12" name="TextBox 11"/>
          <p:cNvSpPr txBox="1"/>
          <p:nvPr/>
        </p:nvSpPr>
        <p:spPr>
          <a:xfrm>
            <a:off x="457199" y="3712779"/>
            <a:ext cx="3742267" cy="1631216"/>
          </a:xfrm>
          <a:prstGeom prst="rect">
            <a:avLst/>
          </a:prstGeom>
          <a:solidFill>
            <a:srgbClr val="AADDEE"/>
          </a:solidFill>
        </p:spPr>
        <p:txBody>
          <a:bodyPr wrap="square" rtlCol="0">
            <a:spAutoFit/>
          </a:bodyPr>
          <a:lstStyle/>
          <a:p>
            <a:pPr lvl="0"/>
            <a:r>
              <a:rPr lang="en-US" sz="2000" dirty="0" smtClean="0">
                <a:solidFill>
                  <a:srgbClr val="003344"/>
                </a:solidFill>
                <a:latin typeface="Arial" pitchFamily="34" charset="0"/>
                <a:cs typeface="Arial" pitchFamily="34" charset="0"/>
              </a:rPr>
              <a:t>evt = null;</a:t>
            </a:r>
          </a:p>
          <a:p>
            <a:pPr lvl="0"/>
            <a:endParaRPr lang="en-US" sz="2000" dirty="0" smtClean="0">
              <a:solidFill>
                <a:srgbClr val="003344"/>
              </a:solidFill>
              <a:latin typeface="Arial" pitchFamily="34" charset="0"/>
              <a:cs typeface="Arial" pitchFamily="34" charset="0"/>
            </a:endParaRPr>
          </a:p>
          <a:p>
            <a:pPr lvl="0"/>
            <a:r>
              <a:rPr lang="en-US" sz="2000" dirty="0" smtClean="0">
                <a:solidFill>
                  <a:srgbClr val="003344"/>
                </a:solidFill>
                <a:latin typeface="Arial" pitchFamily="34" charset="0"/>
                <a:cs typeface="Arial" pitchFamily="34" charset="0"/>
              </a:rPr>
              <a:t>//Now, evt contains null and the object it referenced is eligible for garbage collection.</a:t>
            </a:r>
          </a:p>
        </p:txBody>
      </p:sp>
      <p:sp>
        <p:nvSpPr>
          <p:cNvPr id="13" name="TextBox 12"/>
          <p:cNvSpPr txBox="1"/>
          <p:nvPr/>
        </p:nvSpPr>
        <p:spPr>
          <a:xfrm>
            <a:off x="457200" y="2378205"/>
            <a:ext cx="3742266" cy="1323439"/>
          </a:xfrm>
          <a:prstGeom prst="rect">
            <a:avLst/>
          </a:prstGeom>
          <a:solidFill>
            <a:srgbClr val="AADDEE"/>
          </a:solidFill>
        </p:spPr>
        <p:txBody>
          <a:bodyPr wrap="square" rtlCol="0">
            <a:spAutoFit/>
          </a:bodyPr>
          <a:lstStyle/>
          <a:p>
            <a:r>
              <a:rPr lang="en-US" sz="2000" dirty="0" smtClean="0">
                <a:latin typeface="Arial" pitchFamily="34" charset="0"/>
                <a:cs typeface="Arial" pitchFamily="34" charset="0"/>
              </a:rPr>
              <a:t>Event evt = new Event(“E001”);</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//some more code here</a:t>
            </a:r>
          </a:p>
          <a:p>
            <a:endParaRPr lang="en-US" sz="2000" dirty="0" smtClean="0">
              <a:latin typeface="Arial" pitchFamily="34" charset="0"/>
              <a:cs typeface="Arial" pitchFamily="34" charset="0"/>
            </a:endParaRPr>
          </a:p>
        </p:txBody>
      </p:sp>
      <p:grpSp>
        <p:nvGrpSpPr>
          <p:cNvPr id="15" name="Group 15"/>
          <p:cNvGrpSpPr/>
          <p:nvPr/>
        </p:nvGrpSpPr>
        <p:grpSpPr>
          <a:xfrm>
            <a:off x="5734754" y="2335611"/>
            <a:ext cx="2941731" cy="2743200"/>
            <a:chOff x="5813876" y="2369457"/>
            <a:chExt cx="2998078" cy="2743200"/>
          </a:xfrm>
        </p:grpSpPr>
        <p:sp>
          <p:nvSpPr>
            <p:cNvPr id="4" name="Rectangle 3"/>
            <p:cNvSpPr/>
            <p:nvPr/>
          </p:nvSpPr>
          <p:spPr>
            <a:xfrm>
              <a:off x="5821619" y="2369457"/>
              <a:ext cx="2990335" cy="135924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813876" y="3782247"/>
              <a:ext cx="2986216" cy="133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latin typeface="Arial" pitchFamily="34" charset="0"/>
                  <a:cs typeface="Arial" pitchFamily="34" charset="0"/>
                </a:rPr>
                <a:t>evt</a:t>
              </a:r>
              <a:endParaRPr lang="en-US" dirty="0">
                <a:latin typeface="Arial" pitchFamily="34" charset="0"/>
                <a:cs typeface="Arial" pitchFamily="34" charset="0"/>
              </a:endParaRPr>
            </a:p>
          </p:txBody>
        </p:sp>
        <p:sp>
          <p:nvSpPr>
            <p:cNvPr id="8" name="Cloud 7"/>
            <p:cNvSpPr/>
            <p:nvPr/>
          </p:nvSpPr>
          <p:spPr>
            <a:xfrm>
              <a:off x="6083088" y="2448047"/>
              <a:ext cx="2487168" cy="10340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Arial" pitchFamily="34" charset="0"/>
                  <a:cs typeface="Arial" pitchFamily="34" charset="0"/>
                </a:rPr>
                <a:t>eventId = e001</a:t>
              </a:r>
              <a:endParaRPr lang="en-US" sz="1600" dirty="0">
                <a:latin typeface="Arial" pitchFamily="34" charset="0"/>
                <a:cs typeface="Arial" pitchFamily="34" charset="0"/>
              </a:endParaRPr>
            </a:p>
          </p:txBody>
        </p:sp>
        <p:cxnSp>
          <p:nvCxnSpPr>
            <p:cNvPr id="9" name="Straight Arrow Connector 8"/>
            <p:cNvCxnSpPr/>
            <p:nvPr/>
          </p:nvCxnSpPr>
          <p:spPr>
            <a:xfrm rot="5400000" flipH="1" flipV="1">
              <a:off x="7077911" y="4534988"/>
              <a:ext cx="411480" cy="3993"/>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sp>
          <p:nvSpPr>
            <p:cNvPr id="10" name="Rectangle 9"/>
            <p:cNvSpPr/>
            <p:nvPr/>
          </p:nvSpPr>
          <p:spPr>
            <a:xfrm>
              <a:off x="6947547" y="3914508"/>
              <a:ext cx="703384" cy="4104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100</a:t>
              </a:r>
            </a:p>
          </p:txBody>
        </p:sp>
        <p:cxnSp>
          <p:nvCxnSpPr>
            <p:cNvPr id="11" name="Straight Arrow Connector 10"/>
            <p:cNvCxnSpPr>
              <a:stCxn id="10" idx="0"/>
            </p:cNvCxnSpPr>
            <p:nvPr/>
          </p:nvCxnSpPr>
          <p:spPr>
            <a:xfrm rot="5400000" flipH="1" flipV="1">
              <a:off x="7086144" y="3693739"/>
              <a:ext cx="433864" cy="7674"/>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6951092" y="3918052"/>
              <a:ext cx="703384" cy="4104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null</a:t>
              </a:r>
            </a:p>
          </p:txBody>
        </p:sp>
      </p:grpSp>
      <p:sp>
        <p:nvSpPr>
          <p:cNvPr id="16" name="TextBox 1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22</a:t>
            </a:r>
          </a:p>
        </p:txBody>
      </p:sp>
    </p:spTree>
    <p:extLst>
      <p:ext uri="{BB962C8B-B14F-4D97-AF65-F5344CB8AC3E}">
        <p14:creationId xmlns:p14="http://schemas.microsoft.com/office/powerpoint/2010/main" val="3195677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Garbage </a:t>
            </a:r>
            <a:r>
              <a:rPr lang="en-US" dirty="0" smtClean="0"/>
              <a:t>Collection Finalize</a:t>
            </a:r>
            <a:endParaRPr lang="en-US" dirty="0"/>
          </a:p>
        </p:txBody>
      </p:sp>
      <p:sp>
        <p:nvSpPr>
          <p:cNvPr id="3" name="Content Placeholder 2"/>
          <p:cNvSpPr>
            <a:spLocks noGrp="1"/>
          </p:cNvSpPr>
          <p:nvPr>
            <p:ph idx="1"/>
          </p:nvPr>
        </p:nvSpPr>
        <p:spPr>
          <a:xfrm>
            <a:off x="457200" y="1214422"/>
            <a:ext cx="8229600" cy="5064458"/>
          </a:xfrm>
        </p:spPr>
        <p:txBody>
          <a:bodyPr>
            <a:normAutofit/>
          </a:bodyPr>
          <a:lstStyle/>
          <a:p>
            <a:pPr lvl="0"/>
            <a:r>
              <a:rPr lang="en-US" dirty="0" smtClean="0"/>
              <a:t>The finalize method provides clean up. It is used to ensure that the class releases all external entities.</a:t>
            </a:r>
          </a:p>
          <a:p>
            <a:endParaRPr lang="en-US" dirty="0" smtClean="0"/>
          </a:p>
          <a:p>
            <a:endParaRPr lang="en-US" dirty="0" smtClean="0"/>
          </a:p>
          <a:p>
            <a:endParaRPr lang="en-US" dirty="0" smtClean="0"/>
          </a:p>
          <a:p>
            <a:endParaRPr lang="en-US" dirty="0" smtClean="0"/>
          </a:p>
          <a:p>
            <a:endParaRPr lang="en-US" b="1" i="1" dirty="0" smtClean="0"/>
          </a:p>
          <a:p>
            <a:endParaRPr lang="en-US" b="1" i="1" dirty="0" smtClean="0"/>
          </a:p>
          <a:p>
            <a:endParaRPr lang="en-US" b="1" i="1" dirty="0" smtClean="0"/>
          </a:p>
          <a:p>
            <a:endParaRPr lang="en-US" sz="2000" b="1" dirty="0" smtClean="0"/>
          </a:p>
          <a:p>
            <a:r>
              <a:rPr lang="en-US" sz="2000" b="1" dirty="0" smtClean="0"/>
              <a:t>Note</a:t>
            </a:r>
            <a:r>
              <a:rPr lang="en-US" sz="2000" dirty="0" smtClean="0"/>
              <a:t>: finalize() is automatically a part of every class that is created.</a:t>
            </a:r>
          </a:p>
          <a:p>
            <a:endParaRPr lang="en-US" dirty="0"/>
          </a:p>
        </p:txBody>
      </p:sp>
      <p:sp>
        <p:nvSpPr>
          <p:cNvPr id="4" name="Oval 3"/>
          <p:cNvSpPr/>
          <p:nvPr/>
        </p:nvSpPr>
        <p:spPr>
          <a:xfrm>
            <a:off x="457072" y="2290402"/>
            <a:ext cx="2381692" cy="2402954"/>
          </a:xfrm>
          <a:prstGeom prst="ellipse">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5" name="Round Diagonal Corner Rectangle 4"/>
          <p:cNvSpPr/>
          <p:nvPr/>
        </p:nvSpPr>
        <p:spPr>
          <a:xfrm>
            <a:off x="2968978" y="2442658"/>
            <a:ext cx="5717822" cy="2062709"/>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smtClean="0">
                <a:solidFill>
                  <a:schemeClr val="tx1"/>
                </a:solidFill>
                <a:latin typeface="Arial" pitchFamily="34" charset="0"/>
                <a:cs typeface="Arial" pitchFamily="34" charset="0"/>
              </a:rPr>
              <a:t>Just as constructors are called when an object is created, finalize() is executed automatically when the garbage collector removes an object. </a:t>
            </a:r>
          </a:p>
        </p:txBody>
      </p:sp>
      <p:sp>
        <p:nvSpPr>
          <p:cNvPr id="6" name="TextBox 5"/>
          <p:cNvSpPr txBox="1"/>
          <p:nvPr/>
        </p:nvSpPr>
        <p:spPr>
          <a:xfrm>
            <a:off x="669722" y="2849315"/>
            <a:ext cx="1998921" cy="1200329"/>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When is finalize() called?</a:t>
            </a:r>
          </a:p>
        </p:txBody>
      </p:sp>
      <p:sp>
        <p:nvSpPr>
          <p:cNvPr id="7" name="TextBox 6"/>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23</a:t>
            </a:r>
          </a:p>
        </p:txBody>
      </p:sp>
    </p:spTree>
    <p:extLst>
      <p:ext uri="{BB962C8B-B14F-4D97-AF65-F5344CB8AC3E}">
        <p14:creationId xmlns:p14="http://schemas.microsoft.com/office/powerpoint/2010/main" val="197049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Non-Access Modifiers: Overview</a:t>
            </a:r>
            <a:endParaRPr lang="en-US" dirty="0"/>
          </a:p>
        </p:txBody>
      </p:sp>
      <p:sp>
        <p:nvSpPr>
          <p:cNvPr id="5" name="Content Placeholder 4"/>
          <p:cNvSpPr>
            <a:spLocks noGrp="1"/>
          </p:cNvSpPr>
          <p:nvPr>
            <p:ph idx="1"/>
          </p:nvPr>
        </p:nvSpPr>
        <p:spPr/>
        <p:txBody>
          <a:bodyPr/>
          <a:lstStyle/>
          <a:p>
            <a:pPr lvl="0"/>
            <a:r>
              <a:rPr lang="en-US" dirty="0" smtClean="0"/>
              <a:t>Non-access modifiers change the way a class behaves.</a:t>
            </a:r>
            <a:endParaRPr lang="en-GB" dirty="0" smtClean="0"/>
          </a:p>
          <a:p>
            <a:endParaRPr lang="en-US" dirty="0"/>
          </a:p>
        </p:txBody>
      </p:sp>
      <p:sp>
        <p:nvSpPr>
          <p:cNvPr id="6" name="Rounded Rectangle 5"/>
          <p:cNvSpPr/>
          <p:nvPr/>
        </p:nvSpPr>
        <p:spPr>
          <a:xfrm>
            <a:off x="709781" y="1888836"/>
            <a:ext cx="7611259" cy="1263945"/>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smtClean="0">
              <a:latin typeface="Arial" pitchFamily="34" charset="0"/>
              <a:cs typeface="Arial" pitchFamily="34" charset="0"/>
            </a:endParaRPr>
          </a:p>
          <a:p>
            <a:r>
              <a:rPr lang="en-US" dirty="0" smtClean="0">
                <a:latin typeface="Arial" pitchFamily="34" charset="0"/>
                <a:cs typeface="Arial" pitchFamily="34" charset="0"/>
              </a:rPr>
              <a:t>Belongs to a class</a:t>
            </a:r>
          </a:p>
          <a:p>
            <a:r>
              <a:rPr lang="en-US" dirty="0" smtClean="0">
                <a:latin typeface="Arial" pitchFamily="34" charset="0"/>
                <a:cs typeface="Arial" pitchFamily="34" charset="0"/>
              </a:rPr>
              <a:t>Is initialized once and shared by all instances of a class</a:t>
            </a:r>
          </a:p>
          <a:p>
            <a:r>
              <a:rPr lang="en-US" dirty="0" smtClean="0">
                <a:latin typeface="Arial" pitchFamily="34" charset="0"/>
                <a:cs typeface="Arial" pitchFamily="34" charset="0"/>
              </a:rPr>
              <a:t>Can be applied to variables or methods</a:t>
            </a:r>
          </a:p>
        </p:txBody>
      </p:sp>
      <p:sp>
        <p:nvSpPr>
          <p:cNvPr id="7" name="Rounded Rectangle 6"/>
          <p:cNvSpPr/>
          <p:nvPr/>
        </p:nvSpPr>
        <p:spPr>
          <a:xfrm>
            <a:off x="776722" y="1766685"/>
            <a:ext cx="1454182" cy="414310"/>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static</a:t>
            </a:r>
          </a:p>
        </p:txBody>
      </p:sp>
      <p:sp>
        <p:nvSpPr>
          <p:cNvPr id="8" name="Rounded Rectangle 7"/>
          <p:cNvSpPr/>
          <p:nvPr/>
        </p:nvSpPr>
        <p:spPr>
          <a:xfrm>
            <a:off x="709781" y="3516468"/>
            <a:ext cx="7611259" cy="1300521"/>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smtClean="0">
              <a:latin typeface="Arial" pitchFamily="34" charset="0"/>
              <a:cs typeface="Arial" pitchFamily="34" charset="0"/>
            </a:endParaRPr>
          </a:p>
          <a:p>
            <a:r>
              <a:rPr lang="en-US" dirty="0" smtClean="0">
                <a:latin typeface="Arial" pitchFamily="34" charset="0"/>
                <a:cs typeface="Arial" pitchFamily="34" charset="0"/>
              </a:rPr>
              <a:t>Ensures that entities cannot be modified once declared</a:t>
            </a:r>
          </a:p>
          <a:p>
            <a:r>
              <a:rPr lang="en-US" dirty="0" smtClean="0">
                <a:latin typeface="Arial" pitchFamily="34" charset="0"/>
                <a:cs typeface="Arial" pitchFamily="34" charset="0"/>
              </a:rPr>
              <a:t>Can be applied to variables, methods, or classes</a:t>
            </a:r>
          </a:p>
        </p:txBody>
      </p:sp>
      <p:sp>
        <p:nvSpPr>
          <p:cNvPr id="9" name="Rounded Rectangle 8"/>
          <p:cNvSpPr/>
          <p:nvPr/>
        </p:nvSpPr>
        <p:spPr>
          <a:xfrm>
            <a:off x="776722" y="3394317"/>
            <a:ext cx="1454182" cy="394760"/>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final</a:t>
            </a:r>
          </a:p>
        </p:txBody>
      </p:sp>
      <p:sp>
        <p:nvSpPr>
          <p:cNvPr id="10" name="Rounded Rectangle 9"/>
          <p:cNvSpPr/>
          <p:nvPr/>
        </p:nvSpPr>
        <p:spPr>
          <a:xfrm>
            <a:off x="709781" y="5144100"/>
            <a:ext cx="7611259" cy="1245657"/>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smtClean="0">
              <a:latin typeface="Arial" pitchFamily="34" charset="0"/>
              <a:cs typeface="Arial" pitchFamily="34" charset="0"/>
            </a:endParaRPr>
          </a:p>
          <a:p>
            <a:r>
              <a:rPr lang="en-US" dirty="0" smtClean="0">
                <a:latin typeface="Arial" pitchFamily="34" charset="0"/>
                <a:cs typeface="Arial" pitchFamily="34" charset="0"/>
              </a:rPr>
              <a:t>Incomplete implementation</a:t>
            </a:r>
          </a:p>
          <a:p>
            <a:r>
              <a:rPr lang="en-US" dirty="0" smtClean="0">
                <a:latin typeface="Arial" pitchFamily="34" charset="0"/>
                <a:cs typeface="Arial" pitchFamily="34" charset="0"/>
              </a:rPr>
              <a:t>Can be applied to methods or classes</a:t>
            </a:r>
          </a:p>
        </p:txBody>
      </p:sp>
      <p:sp>
        <p:nvSpPr>
          <p:cNvPr id="11" name="Rounded Rectangle 10"/>
          <p:cNvSpPr/>
          <p:nvPr/>
        </p:nvSpPr>
        <p:spPr>
          <a:xfrm>
            <a:off x="776722" y="5040236"/>
            <a:ext cx="1454182" cy="419985"/>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abstract</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24</a:t>
            </a:r>
          </a:p>
        </p:txBody>
      </p:sp>
    </p:spTree>
    <p:extLst>
      <p:ext uri="{BB962C8B-B14F-4D97-AF65-F5344CB8AC3E}">
        <p14:creationId xmlns:p14="http://schemas.microsoft.com/office/powerpoint/2010/main" val="230277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Non-Access Modifiers: Static Modifier Features</a:t>
            </a:r>
            <a:endParaRPr lang="en-US" dirty="0"/>
          </a:p>
        </p:txBody>
      </p:sp>
      <p:sp>
        <p:nvSpPr>
          <p:cNvPr id="6" name="Content Placeholder 5"/>
          <p:cNvSpPr>
            <a:spLocks noGrp="1"/>
          </p:cNvSpPr>
          <p:nvPr>
            <p:ph idx="1"/>
          </p:nvPr>
        </p:nvSpPr>
        <p:spPr/>
        <p:txBody>
          <a:bodyPr/>
          <a:lstStyle/>
          <a:p>
            <a:pPr lvl="0"/>
            <a:r>
              <a:rPr lang="en-US" dirty="0" smtClean="0"/>
              <a:t>The features of the static modifier:</a:t>
            </a:r>
          </a:p>
          <a:p>
            <a:endParaRPr lang="en-US" dirty="0"/>
          </a:p>
        </p:txBody>
      </p:sp>
      <p:graphicFrame>
        <p:nvGraphicFramePr>
          <p:cNvPr id="7" name="Diagram 6"/>
          <p:cNvGraphicFramePr/>
          <p:nvPr/>
        </p:nvGraphicFramePr>
        <p:xfrm>
          <a:off x="1066800" y="1634743"/>
          <a:ext cx="7400544" cy="35363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p:cNvSpPr/>
          <p:nvPr/>
        </p:nvSpPr>
        <p:spPr>
          <a:xfrm>
            <a:off x="441430" y="5382856"/>
            <a:ext cx="8056180" cy="1200329"/>
          </a:xfrm>
          <a:prstGeom prst="rect">
            <a:avLst/>
          </a:prstGeom>
        </p:spPr>
        <p:txBody>
          <a:bodyPr wrap="square">
            <a:spAutoFit/>
          </a:bodyPr>
          <a:lstStyle/>
          <a:p>
            <a:pPr lvl="0"/>
            <a:r>
              <a:rPr lang="en-US" sz="2400" dirty="0" smtClean="0">
                <a:latin typeface="Arial" pitchFamily="34" charset="0"/>
                <a:cs typeface="Arial" pitchFamily="34" charset="0"/>
              </a:rPr>
              <a:t>When several objects are created from the same class, each object has a copy of its instance variables. However, they all share static variables.</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25</a:t>
            </a:r>
          </a:p>
        </p:txBody>
      </p:sp>
    </p:spTree>
    <p:extLst>
      <p:ext uri="{BB962C8B-B14F-4D97-AF65-F5344CB8AC3E}">
        <p14:creationId xmlns:p14="http://schemas.microsoft.com/office/powerpoint/2010/main" val="3612240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Non-Access Modifiers: Static Modifier</a:t>
            </a:r>
            <a:endParaRPr lang="en-US" dirty="0"/>
          </a:p>
        </p:txBody>
      </p:sp>
      <p:sp>
        <p:nvSpPr>
          <p:cNvPr id="3" name="Content Placeholder 2"/>
          <p:cNvSpPr>
            <a:spLocks noGrp="1"/>
          </p:cNvSpPr>
          <p:nvPr>
            <p:ph idx="1"/>
          </p:nvPr>
        </p:nvSpPr>
        <p:spPr/>
        <p:txBody>
          <a:bodyPr/>
          <a:lstStyle/>
          <a:p>
            <a:pPr lvl="0"/>
            <a:r>
              <a:rPr lang="en-US" dirty="0" smtClean="0"/>
              <a:t>Consider a class called Theater with the following components:</a:t>
            </a:r>
          </a:p>
          <a:p>
            <a:pPr marL="274320" lvl="1" indent="-274320"/>
            <a:r>
              <a:rPr lang="en-US" b="1" dirty="0" smtClean="0"/>
              <a:t>Instance member variables</a:t>
            </a:r>
            <a:r>
              <a:rPr lang="en-US" dirty="0" smtClean="0"/>
              <a:t>: screenId and movieName</a:t>
            </a:r>
          </a:p>
          <a:p>
            <a:pPr marL="274320" lvl="1" indent="-274320"/>
            <a:r>
              <a:rPr lang="en-US" b="1" dirty="0" smtClean="0"/>
              <a:t>Static member variables</a:t>
            </a:r>
            <a:r>
              <a:rPr lang="en-US" dirty="0" smtClean="0"/>
              <a:t>: theaterName and theaterType</a:t>
            </a:r>
          </a:p>
          <a:p>
            <a:endParaRPr lang="en-US" dirty="0"/>
          </a:p>
        </p:txBody>
      </p:sp>
      <p:grpSp>
        <p:nvGrpSpPr>
          <p:cNvPr id="4" name="Group 3"/>
          <p:cNvGrpSpPr/>
          <p:nvPr/>
        </p:nvGrpSpPr>
        <p:grpSpPr>
          <a:xfrm>
            <a:off x="771055" y="3478689"/>
            <a:ext cx="7394750" cy="2837513"/>
            <a:chOff x="771055" y="3478689"/>
            <a:chExt cx="7394750" cy="2837513"/>
          </a:xfrm>
        </p:grpSpPr>
        <p:sp>
          <p:nvSpPr>
            <p:cNvPr id="5" name="Rectangle 4"/>
            <p:cNvSpPr/>
            <p:nvPr/>
          </p:nvSpPr>
          <p:spPr>
            <a:xfrm>
              <a:off x="771055" y="3478689"/>
              <a:ext cx="7393363" cy="140241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6" name="Rectangle 5"/>
            <p:cNvSpPr/>
            <p:nvPr/>
          </p:nvSpPr>
          <p:spPr>
            <a:xfrm>
              <a:off x="779784" y="4969566"/>
              <a:ext cx="7386021" cy="134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latin typeface="Arial" pitchFamily="34" charset="0"/>
                <a:cs typeface="Arial" pitchFamily="34" charset="0"/>
              </a:endParaRPr>
            </a:p>
          </p:txBody>
        </p:sp>
        <p:cxnSp>
          <p:nvCxnSpPr>
            <p:cNvPr id="7" name="Straight Arrow Connector 6"/>
            <p:cNvCxnSpPr>
              <a:stCxn id="14" idx="0"/>
              <a:endCxn id="9" idx="1"/>
            </p:cNvCxnSpPr>
            <p:nvPr/>
          </p:nvCxnSpPr>
          <p:spPr>
            <a:xfrm flipV="1">
              <a:off x="2437987" y="4690134"/>
              <a:ext cx="770531" cy="65041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a:endCxn id="11" idx="1"/>
            </p:cNvCxnSpPr>
            <p:nvPr/>
          </p:nvCxnSpPr>
          <p:spPr>
            <a:xfrm>
              <a:off x="2823252" y="5516529"/>
              <a:ext cx="725712" cy="19269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9" name="Cloud 8"/>
            <p:cNvSpPr/>
            <p:nvPr/>
          </p:nvSpPr>
          <p:spPr>
            <a:xfrm>
              <a:off x="1270393" y="3625432"/>
              <a:ext cx="3876249" cy="10658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Arial" pitchFamily="34" charset="0"/>
                  <a:cs typeface="Arial" pitchFamily="34" charset="0"/>
                </a:rPr>
                <a:t>screenId = 1</a:t>
              </a:r>
            </a:p>
            <a:p>
              <a:r>
                <a:rPr lang="en-US" sz="1600" dirty="0" smtClean="0">
                  <a:latin typeface="Arial" pitchFamily="34" charset="0"/>
                  <a:cs typeface="Arial" pitchFamily="34" charset="0"/>
                </a:rPr>
                <a:t>movieName = Avatar</a:t>
              </a:r>
              <a:endParaRPr lang="en-US" sz="1600" dirty="0">
                <a:latin typeface="Arial" pitchFamily="34" charset="0"/>
                <a:cs typeface="Arial" pitchFamily="34" charset="0"/>
              </a:endParaRPr>
            </a:p>
          </p:txBody>
        </p:sp>
        <p:sp>
          <p:nvSpPr>
            <p:cNvPr id="10" name="Cloud 9"/>
            <p:cNvSpPr/>
            <p:nvPr/>
          </p:nvSpPr>
          <p:spPr>
            <a:xfrm>
              <a:off x="4688378" y="3657601"/>
              <a:ext cx="3382196" cy="102846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Arial" pitchFamily="34" charset="0"/>
                  <a:cs typeface="Arial" pitchFamily="34" charset="0"/>
                </a:rPr>
                <a:t>screenId = </a:t>
              </a:r>
              <a:r>
                <a:rPr lang="en-US" sz="1600" dirty="0" smtClean="0">
                  <a:latin typeface="Arial" pitchFamily="34" charset="0"/>
                  <a:cs typeface="Arial" pitchFamily="34" charset="0"/>
                </a:rPr>
                <a:t>2</a:t>
              </a:r>
            </a:p>
            <a:p>
              <a:pPr marL="282575" indent="-282575"/>
              <a:r>
                <a:rPr lang="en-US" sz="1600" dirty="0" smtClean="0">
                  <a:latin typeface="Arial" pitchFamily="34" charset="0"/>
                  <a:cs typeface="Arial" pitchFamily="34" charset="0"/>
                </a:rPr>
                <a:t>movieName = Hugo </a:t>
              </a:r>
              <a:endParaRPr lang="en-US" sz="1600" dirty="0">
                <a:latin typeface="Arial" pitchFamily="34" charset="0"/>
                <a:cs typeface="Arial" pitchFamily="34" charset="0"/>
              </a:endParaRPr>
            </a:p>
          </p:txBody>
        </p:sp>
        <p:sp>
          <p:nvSpPr>
            <p:cNvPr id="11" name="Rectangle 10"/>
            <p:cNvSpPr/>
            <p:nvPr/>
          </p:nvSpPr>
          <p:spPr>
            <a:xfrm>
              <a:off x="3548964" y="5267739"/>
              <a:ext cx="2892056" cy="8829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2"/>
                  </a:solidFill>
                  <a:latin typeface="Arial" pitchFamily="34" charset="0"/>
                  <a:cs typeface="Arial" pitchFamily="34" charset="0"/>
                </a:rPr>
                <a:t>theaterName = Cinema One</a:t>
              </a:r>
            </a:p>
            <a:p>
              <a:r>
                <a:rPr lang="en-US" sz="1600" dirty="0" smtClean="0">
                  <a:solidFill>
                    <a:schemeClr val="tx2"/>
                  </a:solidFill>
                  <a:latin typeface="Arial" pitchFamily="34" charset="0"/>
                  <a:cs typeface="Arial" pitchFamily="34" charset="0"/>
                </a:rPr>
                <a:t>theaterType = 3D</a:t>
              </a:r>
              <a:endParaRPr lang="en-US" sz="1600" dirty="0">
                <a:solidFill>
                  <a:schemeClr val="tx2"/>
                </a:solidFill>
                <a:latin typeface="Arial" pitchFamily="34" charset="0"/>
                <a:cs typeface="Arial" pitchFamily="34" charset="0"/>
              </a:endParaRPr>
            </a:p>
          </p:txBody>
        </p:sp>
        <p:cxnSp>
          <p:nvCxnSpPr>
            <p:cNvPr id="12" name="Straight Arrow Connector 11"/>
            <p:cNvCxnSpPr>
              <a:stCxn id="15" idx="0"/>
              <a:endCxn id="10" idx="1"/>
            </p:cNvCxnSpPr>
            <p:nvPr/>
          </p:nvCxnSpPr>
          <p:spPr>
            <a:xfrm flipH="1" flipV="1">
              <a:off x="6379476" y="4684972"/>
              <a:ext cx="1064933" cy="66228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15" idx="1"/>
              <a:endCxn id="11" idx="3"/>
            </p:cNvCxnSpPr>
            <p:nvPr/>
          </p:nvCxnSpPr>
          <p:spPr>
            <a:xfrm flipH="1">
              <a:off x="6441020" y="5516529"/>
              <a:ext cx="377223" cy="19269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1808921" y="5340552"/>
              <a:ext cx="1258132" cy="338554"/>
            </a:xfrm>
            <a:prstGeom prst="rect">
              <a:avLst/>
            </a:prstGeom>
            <a:noFill/>
          </p:spPr>
          <p:txBody>
            <a:bodyPr wrap="square" rtlCol="0">
              <a:spAutoFit/>
            </a:bodyPr>
            <a:lstStyle/>
            <a:p>
              <a:r>
                <a:rPr lang="en-US" sz="1600" dirty="0" smtClean="0">
                  <a:latin typeface="Arial" pitchFamily="34" charset="0"/>
                  <a:cs typeface="Arial" pitchFamily="34" charset="0"/>
                </a:rPr>
                <a:t>theater1</a:t>
              </a:r>
              <a:endParaRPr lang="en-US" sz="1600" dirty="0">
                <a:latin typeface="Arial" pitchFamily="34" charset="0"/>
                <a:cs typeface="Arial" pitchFamily="34" charset="0"/>
              </a:endParaRPr>
            </a:p>
          </p:txBody>
        </p:sp>
        <p:sp>
          <p:nvSpPr>
            <p:cNvPr id="15" name="TextBox 14"/>
            <p:cNvSpPr txBox="1"/>
            <p:nvPr/>
          </p:nvSpPr>
          <p:spPr>
            <a:xfrm>
              <a:off x="6818243" y="5347252"/>
              <a:ext cx="1252331" cy="338554"/>
            </a:xfrm>
            <a:prstGeom prst="rect">
              <a:avLst/>
            </a:prstGeom>
            <a:noFill/>
          </p:spPr>
          <p:txBody>
            <a:bodyPr wrap="square" rtlCol="0">
              <a:spAutoFit/>
            </a:bodyPr>
            <a:lstStyle/>
            <a:p>
              <a:r>
                <a:rPr lang="en-US" sz="1600" dirty="0" smtClean="0">
                  <a:latin typeface="Arial" pitchFamily="34" charset="0"/>
                  <a:cs typeface="Arial" pitchFamily="34" charset="0"/>
                </a:rPr>
                <a:t>theater2</a:t>
              </a:r>
              <a:endParaRPr lang="en-US" sz="1600" dirty="0">
                <a:latin typeface="Arial" pitchFamily="34" charset="0"/>
                <a:cs typeface="Arial" pitchFamily="34" charset="0"/>
              </a:endParaRPr>
            </a:p>
          </p:txBody>
        </p:sp>
        <p:sp>
          <p:nvSpPr>
            <p:cNvPr id="16" name="TextBox 15"/>
            <p:cNvSpPr txBox="1"/>
            <p:nvPr/>
          </p:nvSpPr>
          <p:spPr>
            <a:xfrm>
              <a:off x="854768" y="3529971"/>
              <a:ext cx="954153" cy="461665"/>
            </a:xfrm>
            <a:prstGeom prst="rect">
              <a:avLst/>
            </a:prstGeom>
            <a:noFill/>
          </p:spPr>
          <p:txBody>
            <a:bodyPr wrap="square" rtlCol="0">
              <a:spAutoFit/>
            </a:bodyPr>
            <a:lstStyle/>
            <a:p>
              <a:r>
                <a:rPr lang="en-US" sz="2400" dirty="0" smtClean="0">
                  <a:latin typeface="Arial" pitchFamily="34" charset="0"/>
                  <a:cs typeface="Arial" pitchFamily="34" charset="0"/>
                </a:rPr>
                <a:t>Heap</a:t>
              </a:r>
              <a:endParaRPr lang="en-US" sz="2400" dirty="0">
                <a:latin typeface="Arial" pitchFamily="34" charset="0"/>
                <a:cs typeface="Arial" pitchFamily="34" charset="0"/>
              </a:endParaRPr>
            </a:p>
          </p:txBody>
        </p:sp>
        <p:sp>
          <p:nvSpPr>
            <p:cNvPr id="17" name="TextBox 16"/>
            <p:cNvSpPr txBox="1"/>
            <p:nvPr/>
          </p:nvSpPr>
          <p:spPr>
            <a:xfrm>
              <a:off x="815011" y="5020840"/>
              <a:ext cx="954153" cy="461665"/>
            </a:xfrm>
            <a:prstGeom prst="rect">
              <a:avLst/>
            </a:prstGeom>
            <a:noFill/>
          </p:spPr>
          <p:txBody>
            <a:bodyPr wrap="square" rtlCol="0">
              <a:spAutoFit/>
            </a:bodyPr>
            <a:lstStyle/>
            <a:p>
              <a:r>
                <a:rPr lang="en-US" sz="2400" dirty="0" smtClean="0">
                  <a:latin typeface="Arial" pitchFamily="34" charset="0"/>
                  <a:cs typeface="Arial" pitchFamily="34" charset="0"/>
                </a:rPr>
                <a:t>Stack</a:t>
              </a:r>
              <a:endParaRPr lang="en-US" sz="2400" dirty="0">
                <a:latin typeface="Arial" pitchFamily="34" charset="0"/>
                <a:cs typeface="Arial" pitchFamily="34" charset="0"/>
              </a:endParaRPr>
            </a:p>
          </p:txBody>
        </p:sp>
      </p:grpSp>
      <p:sp>
        <p:nvSpPr>
          <p:cNvPr id="18" name="TextBox 17"/>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26</a:t>
            </a:r>
          </a:p>
        </p:txBody>
      </p:sp>
    </p:spTree>
    <p:extLst>
      <p:ext uri="{BB962C8B-B14F-4D97-AF65-F5344CB8AC3E}">
        <p14:creationId xmlns:p14="http://schemas.microsoft.com/office/powerpoint/2010/main" val="635253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Non-Access Modifiers: Static Block Overview</a:t>
            </a:r>
            <a:endParaRPr lang="en-US" dirty="0"/>
          </a:p>
        </p:txBody>
      </p:sp>
      <p:sp>
        <p:nvSpPr>
          <p:cNvPr id="5" name="Rounded Rectangle 4"/>
          <p:cNvSpPr/>
          <p:nvPr/>
        </p:nvSpPr>
        <p:spPr>
          <a:xfrm>
            <a:off x="2743221" y="1461441"/>
            <a:ext cx="5955752" cy="79363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dirty="0" smtClean="0">
              <a:latin typeface="Arial" pitchFamily="34" charset="0"/>
              <a:cs typeface="Arial" pitchFamily="34" charset="0"/>
            </a:endParaRPr>
          </a:p>
          <a:p>
            <a:pPr marL="457200"/>
            <a:r>
              <a:rPr lang="en-US" dirty="0" smtClean="0">
                <a:latin typeface="Arial" pitchFamily="34" charset="0"/>
                <a:cs typeface="Arial" pitchFamily="34" charset="0"/>
              </a:rPr>
              <a:t>Static blocks are used to initialize static variables.</a:t>
            </a:r>
          </a:p>
        </p:txBody>
      </p:sp>
      <p:sp>
        <p:nvSpPr>
          <p:cNvPr id="6" name="Rounded Rectangle 5"/>
          <p:cNvSpPr/>
          <p:nvPr/>
        </p:nvSpPr>
        <p:spPr>
          <a:xfrm>
            <a:off x="2757711" y="2677563"/>
            <a:ext cx="5929090" cy="79363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Arial" pitchFamily="34" charset="0"/>
                <a:cs typeface="Arial" pitchFamily="34" charset="0"/>
              </a:rPr>
              <a:t>Static blocks are executed only once when the JVM loads the class for the first time.</a:t>
            </a:r>
          </a:p>
        </p:txBody>
      </p:sp>
      <p:sp>
        <p:nvSpPr>
          <p:cNvPr id="7" name="Rounded Rectangle 6"/>
          <p:cNvSpPr/>
          <p:nvPr/>
        </p:nvSpPr>
        <p:spPr>
          <a:xfrm>
            <a:off x="2777724" y="3847142"/>
            <a:ext cx="5902146" cy="79363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Arial" pitchFamily="34" charset="0"/>
                <a:cs typeface="Arial" pitchFamily="34" charset="0"/>
              </a:rPr>
              <a:t>Only static code blocks can directly access static attributes and methods.</a:t>
            </a:r>
          </a:p>
        </p:txBody>
      </p:sp>
      <p:sp>
        <p:nvSpPr>
          <p:cNvPr id="8" name="Pentagon 7"/>
          <p:cNvSpPr/>
          <p:nvPr/>
        </p:nvSpPr>
        <p:spPr>
          <a:xfrm>
            <a:off x="457394" y="1444188"/>
            <a:ext cx="1797269"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Need</a:t>
            </a:r>
          </a:p>
        </p:txBody>
      </p:sp>
      <p:sp>
        <p:nvSpPr>
          <p:cNvPr id="9" name="Pentagon 8"/>
          <p:cNvSpPr/>
          <p:nvPr/>
        </p:nvSpPr>
        <p:spPr>
          <a:xfrm>
            <a:off x="457394" y="2625804"/>
            <a:ext cx="1797269" cy="862642"/>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r>
              <a:rPr lang="en-US" sz="2000" dirty="0" smtClean="0">
                <a:solidFill>
                  <a:schemeClr val="tx1"/>
                </a:solidFill>
                <a:latin typeface="Arial" pitchFamily="34" charset="0"/>
                <a:cs typeface="Arial" pitchFamily="34" charset="0"/>
              </a:rPr>
              <a:t>Execution</a:t>
            </a:r>
          </a:p>
        </p:txBody>
      </p:sp>
      <p:sp>
        <p:nvSpPr>
          <p:cNvPr id="10" name="Pentagon 9"/>
          <p:cNvSpPr/>
          <p:nvPr/>
        </p:nvSpPr>
        <p:spPr>
          <a:xfrm>
            <a:off x="462064" y="3795384"/>
            <a:ext cx="1797269" cy="828135"/>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Accessibility</a:t>
            </a:r>
          </a:p>
        </p:txBody>
      </p:sp>
      <p:sp>
        <p:nvSpPr>
          <p:cNvPr id="11" name="Pentagon 10"/>
          <p:cNvSpPr/>
          <p:nvPr/>
        </p:nvSpPr>
        <p:spPr>
          <a:xfrm rot="10800000">
            <a:off x="2003465" y="1461440"/>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12" name="Pentagon 11"/>
          <p:cNvSpPr/>
          <p:nvPr/>
        </p:nvSpPr>
        <p:spPr>
          <a:xfrm rot="10800000">
            <a:off x="2003465" y="2643057"/>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13" name="Pentagon 12"/>
          <p:cNvSpPr/>
          <p:nvPr/>
        </p:nvSpPr>
        <p:spPr>
          <a:xfrm rot="10800000">
            <a:off x="2003465" y="3795384"/>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27</a:t>
            </a:r>
          </a:p>
        </p:txBody>
      </p:sp>
    </p:spTree>
    <p:extLst>
      <p:ext uri="{BB962C8B-B14F-4D97-AF65-F5344CB8AC3E}">
        <p14:creationId xmlns:p14="http://schemas.microsoft.com/office/powerpoint/2010/main" val="2966795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Non-Access Modifiers: Static Block Example</a:t>
            </a:r>
            <a:endParaRPr lang="en-US" dirty="0"/>
          </a:p>
        </p:txBody>
      </p:sp>
      <p:sp>
        <p:nvSpPr>
          <p:cNvPr id="3" name="Rectangle 2"/>
          <p:cNvSpPr/>
          <p:nvPr/>
        </p:nvSpPr>
        <p:spPr>
          <a:xfrm>
            <a:off x="457200" y="1462893"/>
            <a:ext cx="8229600" cy="2587924"/>
          </a:xfrm>
          <a:prstGeom prst="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public class Employee {</a:t>
            </a:r>
            <a:br>
              <a:rPr lang="en-US" sz="2000" dirty="0" smtClean="0">
                <a:solidFill>
                  <a:schemeClr val="tx1"/>
                </a:solidFill>
                <a:latin typeface="Arial" pitchFamily="34" charset="0"/>
                <a:cs typeface="Arial" pitchFamily="34" charset="0"/>
              </a:rPr>
            </a:br>
            <a:endParaRPr lang="en-US" sz="2000" dirty="0" smtClean="0">
              <a:solidFill>
                <a:schemeClr val="tx1"/>
              </a:solidFill>
              <a:latin typeface="Arial" pitchFamily="34" charset="0"/>
              <a:cs typeface="Arial" pitchFamily="34" charset="0"/>
            </a:endParaRPr>
          </a:p>
          <a:p>
            <a:r>
              <a:rPr lang="en-US" sz="2000" dirty="0" smtClean="0">
                <a:solidFill>
                  <a:schemeClr val="tx1"/>
                </a:solidFill>
                <a:latin typeface="Arial" pitchFamily="34" charset="0"/>
                <a:cs typeface="Arial" pitchFamily="34" charset="0"/>
              </a:rPr>
              <a:t>		static int noOfEmployees;</a:t>
            </a:r>
          </a:p>
          <a:p>
            <a:r>
              <a:rPr lang="en-US" sz="2000" dirty="0" smtClean="0">
                <a:solidFill>
                  <a:schemeClr val="tx1"/>
                </a:solidFill>
                <a:latin typeface="Arial" pitchFamily="34" charset="0"/>
                <a:cs typeface="Arial" pitchFamily="34" charset="0"/>
              </a:rPr>
              <a:t>		</a:t>
            </a:r>
          </a:p>
          <a:p>
            <a:r>
              <a:rPr lang="en-US" sz="2000" dirty="0" smtClean="0">
                <a:solidFill>
                  <a:schemeClr val="tx1"/>
                </a:solidFill>
                <a:latin typeface="Arial" pitchFamily="34" charset="0"/>
                <a:cs typeface="Arial" pitchFamily="34" charset="0"/>
              </a:rPr>
              <a:t>		static {</a:t>
            </a:r>
          </a:p>
          <a:p>
            <a:r>
              <a:rPr lang="en-US" sz="2000" dirty="0" smtClean="0">
                <a:solidFill>
                  <a:schemeClr val="tx1"/>
                </a:solidFill>
                <a:latin typeface="Arial" pitchFamily="34" charset="0"/>
                <a:cs typeface="Arial" pitchFamily="34" charset="0"/>
              </a:rPr>
              <a:t>			noOfEmployees = 20000;</a:t>
            </a:r>
          </a:p>
          <a:p>
            <a:r>
              <a:rPr lang="en-US" sz="2000" dirty="0" smtClean="0">
                <a:solidFill>
                  <a:schemeClr val="tx1"/>
                </a:solidFill>
                <a:latin typeface="Arial" pitchFamily="34" charset="0"/>
                <a:cs typeface="Arial" pitchFamily="34" charset="0"/>
              </a:rPr>
              <a:t>		}</a:t>
            </a:r>
          </a:p>
          <a:p>
            <a:r>
              <a:rPr lang="en-US" sz="2000" dirty="0" smtClean="0">
                <a:solidFill>
                  <a:schemeClr val="tx1"/>
                </a:solidFill>
                <a:latin typeface="Arial" pitchFamily="34" charset="0"/>
                <a:cs typeface="Arial" pitchFamily="34" charset="0"/>
              </a:rPr>
              <a:t>	}</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28</a:t>
            </a:r>
          </a:p>
        </p:txBody>
      </p:sp>
    </p:spTree>
    <p:extLst>
      <p:ext uri="{BB962C8B-B14F-4D97-AF65-F5344CB8AC3E}">
        <p14:creationId xmlns:p14="http://schemas.microsoft.com/office/powerpoint/2010/main" val="3521222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Modifier and Static Block: </a:t>
            </a:r>
            <a:r>
              <a:rPr lang="en-US" dirty="0"/>
              <a:t>See </a:t>
            </a:r>
            <a:r>
              <a:rPr lang="en-US" dirty="0" smtClean="0"/>
              <a:t>It</a:t>
            </a:r>
            <a:endParaRPr lang="en-US" dirty="0"/>
          </a:p>
        </p:txBody>
      </p:sp>
      <p:sp>
        <p:nvSpPr>
          <p:cNvPr id="7" name="Content Placeholder 2"/>
          <p:cNvSpPr>
            <a:spLocks noGrp="1"/>
          </p:cNvSpPr>
          <p:nvPr>
            <p:ph idx="1"/>
          </p:nvPr>
        </p:nvSpPr>
        <p:spPr>
          <a:xfrm>
            <a:off x="457200" y="1214422"/>
            <a:ext cx="8001000" cy="5326078"/>
          </a:xfrm>
        </p:spPr>
        <p:txBody>
          <a:bodyPr>
            <a:normAutofit/>
          </a:bodyPr>
          <a:lstStyle/>
          <a:p>
            <a:pPr lvl="0">
              <a:defRPr/>
            </a:pPr>
            <a:r>
              <a:rPr lang="en-US" sz="1900" b="1" dirty="0"/>
              <a:t>Demonstration:</a:t>
            </a:r>
          </a:p>
          <a:p>
            <a:pPr marL="0" lvl="1" indent="0">
              <a:buNone/>
            </a:pPr>
            <a:r>
              <a:rPr lang="en-US" sz="1900" dirty="0"/>
              <a:t>Faculty will demonstrate how to </a:t>
            </a:r>
            <a:r>
              <a:rPr lang="en-US" sz="1900" dirty="0" smtClean="0"/>
              <a:t>use static variables within </a:t>
            </a:r>
          </a:p>
          <a:p>
            <a:pPr marL="0" lvl="1" indent="0">
              <a:buNone/>
            </a:pPr>
            <a:r>
              <a:rPr lang="en-US" sz="1900" dirty="0" smtClean="0"/>
              <a:t>a static block.</a:t>
            </a:r>
          </a:p>
          <a:p>
            <a:pPr marL="0" lvl="1" indent="0">
              <a:buNone/>
            </a:pPr>
            <a:endParaRPr lang="en-US" sz="1900" dirty="0"/>
          </a:p>
          <a:p>
            <a:pPr lvl="0">
              <a:spcBef>
                <a:spcPts val="1200"/>
              </a:spcBef>
              <a:defRPr/>
            </a:pPr>
            <a:r>
              <a:rPr lang="en-US" sz="1900" b="1" dirty="0"/>
              <a:t>Time Allocated: </a:t>
            </a:r>
            <a:r>
              <a:rPr lang="en-US" sz="1900" dirty="0" smtClean="0"/>
              <a:t>5 </a:t>
            </a:r>
            <a:r>
              <a:rPr lang="en-US" sz="1900" dirty="0"/>
              <a:t>minutes</a:t>
            </a:r>
          </a:p>
          <a:p>
            <a:pPr lvl="0">
              <a:spcBef>
                <a:spcPts val="1200"/>
              </a:spcBef>
              <a:defRPr/>
            </a:pPr>
            <a:r>
              <a:rPr lang="en-US" sz="1900" b="1" dirty="0"/>
              <a:t>Environment or File: </a:t>
            </a:r>
            <a:r>
              <a:rPr lang="en-US" sz="1900" dirty="0"/>
              <a:t>Movie3D_Demo1.java</a:t>
            </a:r>
            <a:endParaRPr lang="en-US" sz="1900" b="1" dirty="0"/>
          </a:p>
          <a:p>
            <a:pPr lvl="0">
              <a:spcBef>
                <a:spcPts val="1200"/>
              </a:spcBef>
              <a:defRPr/>
            </a:pPr>
            <a:r>
              <a:rPr lang="en-US" sz="1900" b="1" dirty="0"/>
              <a:t>Steps: </a:t>
            </a:r>
            <a:endParaRPr lang="en-US" sz="1900" dirty="0"/>
          </a:p>
          <a:p>
            <a:pPr marL="554037" lvl="0" indent="-457200">
              <a:lnSpc>
                <a:spcPct val="110000"/>
              </a:lnSpc>
              <a:buFont typeface="+mj-lt"/>
              <a:buAutoNum type="arabicPeriod"/>
              <a:defRPr/>
            </a:pPr>
            <a:r>
              <a:rPr lang="en-US" sz="1900" dirty="0"/>
              <a:t>Open the project Week1n2Codebase_participant in Eclipse</a:t>
            </a:r>
          </a:p>
          <a:p>
            <a:pPr marL="554037" lvl="0" indent="-457200">
              <a:lnSpc>
                <a:spcPct val="110000"/>
              </a:lnSpc>
              <a:buFont typeface="+mj-lt"/>
              <a:buAutoNum type="arabicPeriod"/>
              <a:defRPr/>
            </a:pPr>
            <a:r>
              <a:rPr lang="en-US" sz="1900" dirty="0"/>
              <a:t>Go to the src folder</a:t>
            </a:r>
          </a:p>
          <a:p>
            <a:pPr marL="554037" lvl="0" indent="-457200">
              <a:lnSpc>
                <a:spcPct val="110000"/>
              </a:lnSpc>
              <a:buFont typeface="+mj-lt"/>
              <a:buAutoNum type="arabicPeriod"/>
              <a:defRPr/>
            </a:pPr>
            <a:r>
              <a:rPr lang="en-US" sz="1900" dirty="0"/>
              <a:t>Open the package </a:t>
            </a:r>
            <a:r>
              <a:rPr lang="en-US" sz="1900" dirty="0" smtClean="0"/>
              <a:t>com.accenture.adf.newcodington.module9.sample</a:t>
            </a:r>
          </a:p>
          <a:p>
            <a:pPr marL="554037" lvl="0" indent="-457200">
              <a:lnSpc>
                <a:spcPct val="110000"/>
              </a:lnSpc>
              <a:buFont typeface="+mj-lt"/>
              <a:buAutoNum type="arabicPeriod"/>
              <a:defRPr/>
            </a:pPr>
            <a:r>
              <a:rPr lang="en-US" sz="1900" dirty="0" smtClean="0"/>
              <a:t>Open Movie3D_Demo1.java.</a:t>
            </a:r>
          </a:p>
          <a:p>
            <a:pPr marL="554037" lvl="0" indent="-457200">
              <a:lnSpc>
                <a:spcPct val="110000"/>
              </a:lnSpc>
              <a:buFont typeface="+mj-lt"/>
              <a:buAutoNum type="arabicPeriod"/>
              <a:defRPr/>
            </a:pPr>
            <a:r>
              <a:rPr lang="en-US" sz="1900" dirty="0" smtClean="0"/>
              <a:t>Follow the TODOs in the file </a:t>
            </a:r>
          </a:p>
          <a:p>
            <a:pPr marL="554037" lvl="0" indent="-457200">
              <a:lnSpc>
                <a:spcPct val="110000"/>
              </a:lnSpc>
              <a:buFont typeface="+mj-lt"/>
              <a:buAutoNum type="arabicPeriod"/>
              <a:defRPr/>
            </a:pPr>
            <a:r>
              <a:rPr lang="en-US" sz="1900" dirty="0" smtClean="0"/>
              <a:t>Run the program.</a:t>
            </a:r>
            <a:endParaRPr lang="en-US" sz="2200"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29</a:t>
            </a:r>
          </a:p>
        </p:txBody>
      </p:sp>
    </p:spTree>
    <p:extLst>
      <p:ext uri="{BB962C8B-B14F-4D97-AF65-F5344CB8AC3E}">
        <p14:creationId xmlns:p14="http://schemas.microsoft.com/office/powerpoint/2010/main" val="1201632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Modifier and Static Block: Try I</a:t>
            </a:r>
            <a:r>
              <a:rPr lang="en-US" dirty="0" smtClean="0"/>
              <a:t>t</a:t>
            </a:r>
            <a:endParaRPr lang="en-US" dirty="0"/>
          </a:p>
        </p:txBody>
      </p:sp>
      <p:sp>
        <p:nvSpPr>
          <p:cNvPr id="3" name="Content Placeholder 2"/>
          <p:cNvSpPr>
            <a:spLocks noGrp="1"/>
          </p:cNvSpPr>
          <p:nvPr>
            <p:ph idx="1"/>
          </p:nvPr>
        </p:nvSpPr>
        <p:spPr>
          <a:xfrm>
            <a:off x="457200" y="1214422"/>
            <a:ext cx="7260336" cy="5171864"/>
          </a:xfrm>
        </p:spPr>
        <p:txBody>
          <a:bodyPr>
            <a:normAutofit fontScale="92500" lnSpcReduction="20000"/>
          </a:bodyPr>
          <a:lstStyle/>
          <a:p>
            <a:pPr lvl="0">
              <a:defRPr/>
            </a:pPr>
            <a:r>
              <a:rPr lang="en-US" sz="2300" b="1" dirty="0" smtClean="0"/>
              <a:t>Now you try it:</a:t>
            </a:r>
            <a:endParaRPr lang="en-US" sz="2300" b="1" dirty="0"/>
          </a:p>
          <a:p>
            <a:pPr marL="0" lvl="1" indent="0">
              <a:buNone/>
            </a:pPr>
            <a:r>
              <a:rPr lang="en-US" sz="2300" dirty="0" smtClean="0"/>
              <a:t>Use </a:t>
            </a:r>
            <a:r>
              <a:rPr lang="en-US" sz="2300" dirty="0"/>
              <a:t>static variables within a static block </a:t>
            </a:r>
            <a:r>
              <a:rPr lang="en-US" sz="2300" dirty="0" smtClean="0"/>
              <a:t>in Java.</a:t>
            </a:r>
          </a:p>
          <a:p>
            <a:pPr marL="0" lvl="1" indent="0">
              <a:buNone/>
            </a:pPr>
            <a:endParaRPr lang="en-US" sz="2300" dirty="0"/>
          </a:p>
          <a:p>
            <a:pPr lvl="0">
              <a:spcBef>
                <a:spcPts val="1200"/>
              </a:spcBef>
              <a:defRPr/>
            </a:pPr>
            <a:r>
              <a:rPr lang="en-US" sz="2300" b="1" dirty="0" smtClean="0"/>
              <a:t>Time Allocated: </a:t>
            </a:r>
            <a:r>
              <a:rPr lang="en-US" sz="2300" dirty="0" smtClean="0"/>
              <a:t>10 minutes</a:t>
            </a:r>
          </a:p>
          <a:p>
            <a:pPr>
              <a:spcBef>
                <a:spcPts val="1200"/>
              </a:spcBef>
              <a:defRPr/>
            </a:pPr>
            <a:r>
              <a:rPr lang="en-US" sz="2300" b="1" dirty="0" smtClean="0"/>
              <a:t>Environment or File: </a:t>
            </a:r>
            <a:r>
              <a:rPr lang="en-US" sz="2300" dirty="0"/>
              <a:t>LaserShow_TryIt1</a:t>
            </a:r>
          </a:p>
          <a:p>
            <a:pPr lvl="0">
              <a:spcBef>
                <a:spcPts val="1200"/>
              </a:spcBef>
              <a:defRPr/>
            </a:pPr>
            <a:r>
              <a:rPr lang="en-US" sz="2300" b="1" dirty="0" smtClean="0"/>
              <a:t>Steps</a:t>
            </a:r>
            <a:r>
              <a:rPr lang="en-US" sz="2300" b="1" dirty="0"/>
              <a:t>: </a:t>
            </a:r>
            <a:endParaRPr lang="en-US" sz="2300" dirty="0"/>
          </a:p>
          <a:p>
            <a:pPr marL="554037" lvl="0" indent="-457200">
              <a:lnSpc>
                <a:spcPct val="110000"/>
              </a:lnSpc>
              <a:buFont typeface="+mj-lt"/>
              <a:buAutoNum type="arabicPeriod"/>
              <a:defRPr/>
            </a:pPr>
            <a:r>
              <a:rPr lang="en-US" sz="2300" dirty="0"/>
              <a:t>Open the project Week1n2Codebase_participant in Eclipse</a:t>
            </a:r>
          </a:p>
          <a:p>
            <a:pPr marL="554037" lvl="0" indent="-457200">
              <a:lnSpc>
                <a:spcPct val="110000"/>
              </a:lnSpc>
              <a:buFont typeface="+mj-lt"/>
              <a:buAutoNum type="arabicPeriod"/>
              <a:defRPr/>
            </a:pPr>
            <a:r>
              <a:rPr lang="en-US" sz="2300" dirty="0"/>
              <a:t>Go to the src folder</a:t>
            </a:r>
          </a:p>
          <a:p>
            <a:pPr marL="554037" lvl="0" indent="-457200">
              <a:lnSpc>
                <a:spcPct val="110000"/>
              </a:lnSpc>
              <a:buFont typeface="+mj-lt"/>
              <a:buAutoNum type="arabicPeriod"/>
              <a:defRPr/>
            </a:pPr>
            <a:r>
              <a:rPr lang="en-US" sz="2300" dirty="0"/>
              <a:t>Open the package </a:t>
            </a:r>
            <a:r>
              <a:rPr lang="en-US" sz="2300" dirty="0" smtClean="0"/>
              <a:t>com.accenture.adf.newcodington.module9.sample</a:t>
            </a:r>
          </a:p>
          <a:p>
            <a:pPr marL="554037" lvl="0" indent="-457200">
              <a:lnSpc>
                <a:spcPct val="110000"/>
              </a:lnSpc>
              <a:buFont typeface="+mj-lt"/>
              <a:buAutoNum type="arabicPeriod"/>
              <a:defRPr/>
            </a:pPr>
            <a:r>
              <a:rPr lang="en-US" sz="2300" dirty="0" smtClean="0"/>
              <a:t>Open LaserShow_TryIt1</a:t>
            </a:r>
          </a:p>
          <a:p>
            <a:pPr marL="554037" lvl="0" indent="-457200">
              <a:lnSpc>
                <a:spcPct val="110000"/>
              </a:lnSpc>
              <a:buFont typeface="+mj-lt"/>
              <a:buAutoNum type="arabicPeriod"/>
              <a:defRPr/>
            </a:pPr>
            <a:r>
              <a:rPr lang="en-US" sz="2300" dirty="0" smtClean="0"/>
              <a:t>Follow the TODOs in the file</a:t>
            </a:r>
          </a:p>
          <a:p>
            <a:pPr marL="554037" lvl="0" indent="-457200">
              <a:lnSpc>
                <a:spcPct val="110000"/>
              </a:lnSpc>
              <a:buFont typeface="+mj-lt"/>
              <a:buAutoNum type="arabicPeriod"/>
              <a:defRPr/>
            </a:pPr>
            <a:r>
              <a:rPr lang="en-US" sz="2300" dirty="0" smtClean="0"/>
              <a:t>Run the program</a:t>
            </a:r>
            <a:endParaRPr lang="en-US" sz="2300" dirty="0"/>
          </a:p>
          <a:p>
            <a:pPr marL="274320" indent="-274320">
              <a:buFont typeface="+mj-lt"/>
              <a:buAutoNum type="arabicPeriod"/>
            </a:pPr>
            <a:endParaRPr lang="en-US" dirty="0" smtClean="0"/>
          </a:p>
          <a:p>
            <a:pPr marL="274320" indent="-274320">
              <a:buFont typeface="+mj-lt"/>
              <a:buAutoNum type="arabicPeriod"/>
            </a:pPr>
            <a:endParaRPr lang="en-US" dirty="0"/>
          </a:p>
          <a:p>
            <a:pPr marL="457200" indent="-457200">
              <a:buFont typeface="+mj-lt"/>
              <a:buAutoNum type="arabicPeriod"/>
            </a:pPr>
            <a:endParaRPr lang="en-US"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30</a:t>
            </a:r>
          </a:p>
        </p:txBody>
      </p:sp>
    </p:spTree>
    <p:extLst>
      <p:ext uri="{BB962C8B-B14F-4D97-AF65-F5344CB8AC3E}">
        <p14:creationId xmlns:p14="http://schemas.microsoft.com/office/powerpoint/2010/main" val="3026754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Agenda (2 of 2)</a:t>
            </a:r>
            <a:endParaRPr lang="en-US" sz="2800" dirty="0"/>
          </a:p>
        </p:txBody>
      </p:sp>
      <p:sp>
        <p:nvSpPr>
          <p:cNvPr id="10" name="Content Placeholder 7"/>
          <p:cNvSpPr>
            <a:spLocks noGrp="1"/>
          </p:cNvSpPr>
          <p:nvPr>
            <p:ph idx="1"/>
          </p:nvPr>
        </p:nvSpPr>
        <p:spPr/>
        <p:txBody>
          <a:bodyPr>
            <a:normAutofit/>
          </a:bodyPr>
          <a:lstStyle/>
          <a:p>
            <a:r>
              <a:rPr lang="en-GB" dirty="0" smtClean="0"/>
              <a:t>This module will cover the following topics:</a:t>
            </a:r>
            <a:endParaRPr lang="en-US" dirty="0"/>
          </a:p>
        </p:txBody>
      </p:sp>
      <p:sp>
        <p:nvSpPr>
          <p:cNvPr id="7" name="Content Placeholder 2"/>
          <p:cNvSpPr txBox="1">
            <a:spLocks/>
          </p:cNvSpPr>
          <p:nvPr/>
        </p:nvSpPr>
        <p:spPr>
          <a:xfrm>
            <a:off x="457200" y="1214422"/>
            <a:ext cx="4100514" cy="4525963"/>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Content Placeholder 10"/>
          <p:cNvSpPr txBox="1">
            <a:spLocks/>
          </p:cNvSpPr>
          <p:nvPr/>
        </p:nvSpPr>
        <p:spPr>
          <a:xfrm>
            <a:off x="457200" y="1706093"/>
            <a:ext cx="5597371" cy="4564714"/>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274320">
              <a:lnSpc>
                <a:spcPct val="110000"/>
              </a:lnSpc>
              <a:buFont typeface="Arial" pitchFamily="34" charset="0"/>
              <a:buChar char="•"/>
            </a:pPr>
            <a:r>
              <a:rPr lang="en-US" dirty="0" smtClean="0"/>
              <a:t>Methods</a:t>
            </a:r>
          </a:p>
          <a:p>
            <a:pPr marL="545658" lvl="2" indent="-274320">
              <a:lnSpc>
                <a:spcPct val="110000"/>
              </a:lnSpc>
              <a:defRPr/>
            </a:pPr>
            <a:r>
              <a:rPr lang="en-US" dirty="0"/>
              <a:t>Special Methods: Setters and Getters</a:t>
            </a:r>
          </a:p>
          <a:p>
            <a:pPr marL="545658" lvl="2" indent="-274320">
              <a:lnSpc>
                <a:spcPct val="110000"/>
              </a:lnSpc>
              <a:defRPr/>
            </a:pPr>
            <a:r>
              <a:rPr lang="en-US" dirty="0"/>
              <a:t>Method Signature</a:t>
            </a:r>
          </a:p>
          <a:p>
            <a:pPr marL="545658" lvl="2" indent="-274320">
              <a:lnSpc>
                <a:spcPct val="110000"/>
              </a:lnSpc>
              <a:defRPr/>
            </a:pPr>
            <a:r>
              <a:rPr lang="en-US" dirty="0"/>
              <a:t>Method Overloading</a:t>
            </a:r>
          </a:p>
          <a:p>
            <a:pPr marL="274320" indent="-274320">
              <a:lnSpc>
                <a:spcPct val="110000"/>
              </a:lnSpc>
              <a:buFont typeface="Arial" pitchFamily="34" charset="0"/>
              <a:buChar char="•"/>
            </a:pPr>
            <a:r>
              <a:rPr lang="en-US" dirty="0" smtClean="0"/>
              <a:t>OO </a:t>
            </a:r>
            <a:r>
              <a:rPr lang="en-US" dirty="0"/>
              <a:t>Language Features</a:t>
            </a:r>
          </a:p>
          <a:p>
            <a:pPr marL="545658" lvl="2" indent="-274320">
              <a:lnSpc>
                <a:spcPct val="110000"/>
              </a:lnSpc>
              <a:defRPr/>
            </a:pPr>
            <a:r>
              <a:rPr lang="en-US" dirty="0"/>
              <a:t>Activity 1: OO Language Features </a:t>
            </a:r>
          </a:p>
          <a:p>
            <a:pPr marL="274320" indent="-274320">
              <a:buFont typeface="Arial" pitchFamily="34" charset="0"/>
              <a:buChar char="•"/>
            </a:pPr>
            <a:r>
              <a:rPr lang="en-US" dirty="0" smtClean="0"/>
              <a:t>Java API</a:t>
            </a:r>
          </a:p>
          <a:p>
            <a:pPr marL="545658" lvl="2" indent="-274320">
              <a:lnSpc>
                <a:spcPct val="110000"/>
              </a:lnSpc>
              <a:defRPr/>
            </a:pPr>
            <a:r>
              <a:rPr lang="en-US" dirty="0"/>
              <a:t>Activity 2: JVM Termination</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Modifier and Static Block: Solution</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8" name="Content Placeholder 4"/>
          <p:cNvSpPr txBox="1">
            <a:spLocks/>
          </p:cNvSpPr>
          <p:nvPr/>
        </p:nvSpPr>
        <p:spPr>
          <a:xfrm>
            <a:off x="457200" y="1997606"/>
            <a:ext cx="8318500" cy="4233398"/>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t>public class LaserShow_TryIt1 {</a:t>
            </a:r>
          </a:p>
          <a:p>
            <a:r>
              <a:rPr lang="en-US" sz="1400" dirty="0"/>
              <a:t>	</a:t>
            </a:r>
          </a:p>
          <a:p>
            <a:r>
              <a:rPr lang="en-US" sz="1400" dirty="0"/>
              <a:t>	//Static fields</a:t>
            </a:r>
          </a:p>
          <a:p>
            <a:r>
              <a:rPr lang="en-US" sz="1400" dirty="0"/>
              <a:t>	private static String showType;</a:t>
            </a:r>
          </a:p>
          <a:p>
            <a:r>
              <a:rPr lang="en-US" sz="1400" dirty="0"/>
              <a:t>	private static String showName;</a:t>
            </a:r>
          </a:p>
          <a:p>
            <a:r>
              <a:rPr lang="en-US" sz="1400" dirty="0"/>
              <a:t> </a:t>
            </a:r>
          </a:p>
          <a:p>
            <a:r>
              <a:rPr lang="en-US" sz="1400" dirty="0"/>
              <a:t>	//Static block</a:t>
            </a:r>
          </a:p>
          <a:p>
            <a:r>
              <a:rPr lang="en-US" sz="1400" dirty="0"/>
              <a:t>	static{</a:t>
            </a:r>
          </a:p>
          <a:p>
            <a:r>
              <a:rPr lang="en-US" sz="1400" dirty="0"/>
              <a:t>		showType = "Animated";</a:t>
            </a:r>
          </a:p>
          <a:p>
            <a:r>
              <a:rPr lang="en-US" sz="1400" dirty="0"/>
              <a:t>		showName = "LaserShow";</a:t>
            </a:r>
          </a:p>
          <a:p>
            <a:r>
              <a:rPr lang="en-US" sz="1400" dirty="0"/>
              <a:t>		System.out.println("Static block </a:t>
            </a:r>
            <a:r>
              <a:rPr lang="en-US" sz="1400" dirty="0" smtClean="0"/>
              <a:t>initialized</a:t>
            </a:r>
            <a:r>
              <a:rPr lang="en-US" sz="1400" dirty="0"/>
              <a:t>.");</a:t>
            </a:r>
          </a:p>
          <a:p>
            <a:r>
              <a:rPr lang="en-US" sz="1400" dirty="0"/>
              <a:t>	}</a:t>
            </a:r>
          </a:p>
          <a:p>
            <a:r>
              <a:rPr lang="en-US" sz="1400" dirty="0"/>
              <a:t>	</a:t>
            </a:r>
          </a:p>
          <a:p>
            <a:r>
              <a:rPr lang="en-US" sz="1400" dirty="0"/>
              <a:t>	public static void main(String[] args){		</a:t>
            </a:r>
          </a:p>
          <a:p>
            <a:r>
              <a:rPr lang="en-US" sz="1400" dirty="0"/>
              <a:t>		System.out.println("Show Type: " + showType);</a:t>
            </a:r>
          </a:p>
          <a:p>
            <a:r>
              <a:rPr lang="en-US" sz="1400" dirty="0"/>
              <a:t>		System.out.println("Show Name: " + showName);</a:t>
            </a:r>
          </a:p>
          <a:p>
            <a:r>
              <a:rPr lang="en-US" sz="1400" dirty="0"/>
              <a:t>	}	</a:t>
            </a:r>
          </a:p>
          <a:p>
            <a:r>
              <a:rPr lang="en-US" sz="1400" dirty="0"/>
              <a:t>}</a:t>
            </a:r>
            <a:br>
              <a:rPr lang="en-US" sz="1400" dirty="0"/>
            </a:br>
            <a:endParaRPr lang="en-US" sz="1400"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31</a:t>
            </a:r>
          </a:p>
        </p:txBody>
      </p:sp>
      <p:sp>
        <p:nvSpPr>
          <p:cNvPr id="4" name="TextBox 3"/>
          <p:cNvSpPr txBox="1"/>
          <p:nvPr/>
        </p:nvSpPr>
        <p:spPr>
          <a:xfrm>
            <a:off x="478295" y="1194162"/>
            <a:ext cx="7484013" cy="706564"/>
          </a:xfrm>
          <a:prstGeom prst="rect">
            <a:avLst/>
          </a:prstGeom>
        </p:spPr>
        <p:txBody>
          <a:bodyPr vert="horz" wrap="square" lIns="0" tIns="0" rIns="0" bIns="0" rtlCol="0" anchor="b" anchorCtr="0">
            <a:noAutofit/>
          </a:bodyPr>
          <a:lstStyle/>
          <a:p>
            <a:pPr>
              <a:spcBef>
                <a:spcPct val="0"/>
              </a:spcBef>
            </a:pPr>
            <a:r>
              <a:rPr lang="en-US" sz="2000" dirty="0">
                <a:latin typeface="Arial" pitchFamily="34" charset="0"/>
                <a:cs typeface="Arial" pitchFamily="34" charset="0"/>
              </a:rPr>
              <a:t>Your faculty will now provide you with the Solution to check and update your file.  </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4247603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 Overview</a:t>
            </a:r>
            <a:endParaRPr lang="en-US" dirty="0"/>
          </a:p>
        </p:txBody>
      </p:sp>
      <p:sp>
        <p:nvSpPr>
          <p:cNvPr id="5" name="Content Placeholder 4"/>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000" b="1" i="1" dirty="0" smtClean="0"/>
              <a:t>Note</a:t>
            </a:r>
            <a:r>
              <a:rPr lang="en-US" sz="2000" i="1" dirty="0" smtClean="0"/>
              <a:t>: If a class does not explicitly declare a constructor, the class will be given a default constructor by the compiler.</a:t>
            </a:r>
          </a:p>
          <a:p>
            <a:endParaRPr lang="en-US" dirty="0"/>
          </a:p>
        </p:txBody>
      </p:sp>
      <p:sp>
        <p:nvSpPr>
          <p:cNvPr id="6" name="Rounded Rectangle 5"/>
          <p:cNvSpPr/>
          <p:nvPr/>
        </p:nvSpPr>
        <p:spPr>
          <a:xfrm>
            <a:off x="2415840" y="1341326"/>
            <a:ext cx="6290274" cy="79363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rial" pitchFamily="34" charset="0"/>
                <a:cs typeface="Arial" pitchFamily="34" charset="0"/>
              </a:rPr>
              <a:t>Constructors are used to set the initial state of an object.</a:t>
            </a:r>
          </a:p>
        </p:txBody>
      </p:sp>
      <p:sp>
        <p:nvSpPr>
          <p:cNvPr id="7" name="Rounded Rectangle 6"/>
          <p:cNvSpPr/>
          <p:nvPr/>
        </p:nvSpPr>
        <p:spPr>
          <a:xfrm>
            <a:off x="2415840" y="2346941"/>
            <a:ext cx="6262114" cy="79363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rial" pitchFamily="34" charset="0"/>
                <a:cs typeface="Arial" pitchFamily="34" charset="0"/>
              </a:rPr>
              <a:t>Constructor names must be the same as the class name.</a:t>
            </a:r>
          </a:p>
        </p:txBody>
      </p:sp>
      <p:sp>
        <p:nvSpPr>
          <p:cNvPr id="8" name="Rounded Rectangle 7"/>
          <p:cNvSpPr/>
          <p:nvPr/>
        </p:nvSpPr>
        <p:spPr>
          <a:xfrm>
            <a:off x="2415840" y="3355183"/>
            <a:ext cx="6233657" cy="79363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rial" pitchFamily="34" charset="0"/>
                <a:cs typeface="Arial" pitchFamily="34" charset="0"/>
              </a:rPr>
              <a:t>Constructors cannot return a value, not even ‘void’.</a:t>
            </a:r>
          </a:p>
        </p:txBody>
      </p:sp>
      <p:grpSp>
        <p:nvGrpSpPr>
          <p:cNvPr id="2" name="Group 15"/>
          <p:cNvGrpSpPr/>
          <p:nvPr/>
        </p:nvGrpSpPr>
        <p:grpSpPr>
          <a:xfrm>
            <a:off x="462843" y="1324073"/>
            <a:ext cx="1788545" cy="845388"/>
            <a:chOff x="462843" y="1324073"/>
            <a:chExt cx="1788545" cy="845388"/>
          </a:xfrm>
        </p:grpSpPr>
        <p:sp>
          <p:nvSpPr>
            <p:cNvPr id="9" name="Pentagon 8"/>
            <p:cNvSpPr/>
            <p:nvPr/>
          </p:nvSpPr>
          <p:spPr>
            <a:xfrm>
              <a:off x="462843" y="1324073"/>
              <a:ext cx="1477996"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Need</a:t>
              </a:r>
            </a:p>
          </p:txBody>
        </p:sp>
        <p:sp>
          <p:nvSpPr>
            <p:cNvPr id="12" name="Pentagon 11"/>
            <p:cNvSpPr/>
            <p:nvPr/>
          </p:nvSpPr>
          <p:spPr>
            <a:xfrm rot="10800000">
              <a:off x="1664795" y="1341325"/>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grpSp>
      <p:grpSp>
        <p:nvGrpSpPr>
          <p:cNvPr id="3" name="Group 16"/>
          <p:cNvGrpSpPr/>
          <p:nvPr/>
        </p:nvGrpSpPr>
        <p:grpSpPr>
          <a:xfrm>
            <a:off x="462843" y="2312435"/>
            <a:ext cx="1788545" cy="862642"/>
            <a:chOff x="462843" y="2298794"/>
            <a:chExt cx="1788545" cy="862642"/>
          </a:xfrm>
        </p:grpSpPr>
        <p:sp>
          <p:nvSpPr>
            <p:cNvPr id="10" name="Pentagon 9"/>
            <p:cNvSpPr/>
            <p:nvPr/>
          </p:nvSpPr>
          <p:spPr>
            <a:xfrm>
              <a:off x="462843" y="2298794"/>
              <a:ext cx="1477996" cy="862642"/>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Name</a:t>
              </a:r>
            </a:p>
          </p:txBody>
        </p:sp>
        <p:sp>
          <p:nvSpPr>
            <p:cNvPr id="13" name="Pentagon 12"/>
            <p:cNvSpPr/>
            <p:nvPr/>
          </p:nvSpPr>
          <p:spPr>
            <a:xfrm rot="10800000">
              <a:off x="1664795" y="2316047"/>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grpSp>
      <p:grpSp>
        <p:nvGrpSpPr>
          <p:cNvPr id="15" name="Group 17"/>
          <p:cNvGrpSpPr/>
          <p:nvPr/>
        </p:nvGrpSpPr>
        <p:grpSpPr>
          <a:xfrm>
            <a:off x="462843" y="3337930"/>
            <a:ext cx="1788545" cy="828136"/>
            <a:chOff x="462843" y="3295791"/>
            <a:chExt cx="1788545" cy="828136"/>
          </a:xfrm>
        </p:grpSpPr>
        <p:sp>
          <p:nvSpPr>
            <p:cNvPr id="11" name="Pentagon 10"/>
            <p:cNvSpPr/>
            <p:nvPr/>
          </p:nvSpPr>
          <p:spPr>
            <a:xfrm>
              <a:off x="462843" y="3295792"/>
              <a:ext cx="1477996" cy="828135"/>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itchFamily="34" charset="0"/>
                  <a:cs typeface="Arial" pitchFamily="34" charset="0"/>
                </a:rPr>
                <a:t>Value</a:t>
              </a:r>
            </a:p>
          </p:txBody>
        </p:sp>
        <p:sp>
          <p:nvSpPr>
            <p:cNvPr id="14" name="Pentagon 13"/>
            <p:cNvSpPr/>
            <p:nvPr/>
          </p:nvSpPr>
          <p:spPr>
            <a:xfrm rot="10800000">
              <a:off x="1664795" y="3295791"/>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grpSp>
      <p:sp>
        <p:nvSpPr>
          <p:cNvPr id="16" name="TextBox 15"/>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32</a:t>
            </a:r>
          </a:p>
        </p:txBody>
      </p:sp>
    </p:spTree>
    <p:extLst>
      <p:ext uri="{BB962C8B-B14F-4D97-AF65-F5344CB8AC3E}">
        <p14:creationId xmlns:p14="http://schemas.microsoft.com/office/powerpoint/2010/main" val="129649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Constructors: Example</a:t>
            </a:r>
            <a:endParaRPr lang="en-US" dirty="0"/>
          </a:p>
        </p:txBody>
      </p:sp>
      <p:sp>
        <p:nvSpPr>
          <p:cNvPr id="5" name="Rectangle 4"/>
          <p:cNvSpPr/>
          <p:nvPr/>
        </p:nvSpPr>
        <p:spPr>
          <a:xfrm>
            <a:off x="457200" y="1959433"/>
            <a:ext cx="8229600" cy="3728116"/>
          </a:xfrm>
          <a:prstGeom prst="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rial" pitchFamily="34" charset="0"/>
                <a:cs typeface="Arial" pitchFamily="34" charset="0"/>
              </a:rPr>
              <a:t>public class Event</a:t>
            </a:r>
          </a:p>
          <a:p>
            <a:r>
              <a:rPr lang="en-US" sz="2400" dirty="0" smtClean="0">
                <a:solidFill>
                  <a:schemeClr val="tx1"/>
                </a:solidFill>
                <a:latin typeface="Arial" pitchFamily="34" charset="0"/>
                <a:cs typeface="Arial" pitchFamily="34" charset="0"/>
              </a:rPr>
              <a:t>{ </a:t>
            </a:r>
          </a:p>
          <a:p>
            <a:r>
              <a:rPr lang="en-US" sz="2400" dirty="0" smtClean="0">
                <a:solidFill>
                  <a:schemeClr val="tx1"/>
                </a:solidFill>
                <a:latin typeface="Arial" pitchFamily="34" charset="0"/>
                <a:cs typeface="Arial" pitchFamily="34" charset="0"/>
              </a:rPr>
              <a:t>	 private String eventId;</a:t>
            </a:r>
          </a:p>
          <a:p>
            <a:endParaRPr lang="en-US" sz="2400" dirty="0" smtClean="0">
              <a:solidFill>
                <a:schemeClr val="tx1"/>
              </a:solidFill>
              <a:latin typeface="Arial" pitchFamily="34" charset="0"/>
              <a:cs typeface="Arial" pitchFamily="34" charset="0"/>
            </a:endParaRPr>
          </a:p>
          <a:p>
            <a:r>
              <a:rPr lang="en-US" sz="2400" dirty="0" smtClean="0">
                <a:solidFill>
                  <a:schemeClr val="tx1"/>
                </a:solidFill>
                <a:latin typeface="Arial" pitchFamily="34" charset="0"/>
                <a:cs typeface="Arial" pitchFamily="34" charset="0"/>
              </a:rPr>
              <a:t>	 Event(String event)</a:t>
            </a:r>
          </a:p>
          <a:p>
            <a:r>
              <a:rPr lang="en-US" sz="2400" dirty="0" smtClean="0">
                <a:solidFill>
                  <a:schemeClr val="tx1"/>
                </a:solidFill>
                <a:latin typeface="Arial" pitchFamily="34" charset="0"/>
                <a:cs typeface="Arial" pitchFamily="34" charset="0"/>
              </a:rPr>
              <a:t>	 {	</a:t>
            </a:r>
          </a:p>
          <a:p>
            <a:r>
              <a:rPr lang="en-US" sz="2400" dirty="0" smtClean="0">
                <a:solidFill>
                  <a:schemeClr val="tx1"/>
                </a:solidFill>
                <a:latin typeface="Arial" pitchFamily="34" charset="0"/>
                <a:cs typeface="Arial" pitchFamily="34" charset="0"/>
              </a:rPr>
              <a:t>		eventId = event;</a:t>
            </a:r>
          </a:p>
          <a:p>
            <a:r>
              <a:rPr lang="en-US" sz="2400" dirty="0" smtClean="0">
                <a:solidFill>
                  <a:schemeClr val="tx1"/>
                </a:solidFill>
                <a:latin typeface="Arial" pitchFamily="34" charset="0"/>
                <a:cs typeface="Arial" pitchFamily="34" charset="0"/>
              </a:rPr>
              <a:t>	 }</a:t>
            </a:r>
          </a:p>
          <a:p>
            <a:r>
              <a:rPr lang="en-US" sz="2400" dirty="0" smtClean="0">
                <a:solidFill>
                  <a:schemeClr val="tx1"/>
                </a:solidFill>
                <a:latin typeface="Arial" pitchFamily="34" charset="0"/>
                <a:cs typeface="Arial" pitchFamily="34" charset="0"/>
              </a:rPr>
              <a:t>}</a:t>
            </a:r>
          </a:p>
        </p:txBody>
      </p:sp>
      <p:sp>
        <p:nvSpPr>
          <p:cNvPr id="9" name="Rectangle 8"/>
          <p:cNvSpPr/>
          <p:nvPr/>
        </p:nvSpPr>
        <p:spPr>
          <a:xfrm>
            <a:off x="422990" y="1301948"/>
            <a:ext cx="8229600" cy="489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solidFill>
                  <a:schemeClr val="tx1"/>
                </a:solidFill>
                <a:latin typeface="Arial" pitchFamily="34" charset="0"/>
                <a:cs typeface="Arial" pitchFamily="34" charset="0"/>
              </a:rPr>
              <a:t>Here’s an example of a constructor:</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33</a:t>
            </a:r>
          </a:p>
        </p:txBody>
      </p:sp>
    </p:spTree>
    <p:extLst>
      <p:ext uri="{BB962C8B-B14F-4D97-AF65-F5344CB8AC3E}">
        <p14:creationId xmlns:p14="http://schemas.microsoft.com/office/powerpoint/2010/main" val="10217348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Constructors: Constructor Calling</a:t>
            </a:r>
            <a:endParaRPr lang="en-US" dirty="0"/>
          </a:p>
        </p:txBody>
      </p:sp>
      <p:sp>
        <p:nvSpPr>
          <p:cNvPr id="4" name="Content Placeholder 3"/>
          <p:cNvSpPr>
            <a:spLocks noGrp="1"/>
          </p:cNvSpPr>
          <p:nvPr>
            <p:ph idx="1"/>
          </p:nvPr>
        </p:nvSpPr>
        <p:spPr/>
        <p:txBody>
          <a:bodyPr>
            <a:normAutofit/>
          </a:bodyPr>
          <a:lstStyle/>
          <a:p>
            <a:pPr lvl="0"/>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1" i="1" dirty="0" smtClean="0"/>
          </a:p>
          <a:p>
            <a:endParaRPr lang="en-US" b="1" i="1" dirty="0" smtClean="0"/>
          </a:p>
          <a:p>
            <a:endParaRPr lang="en-US" b="1" i="1" dirty="0" smtClean="0"/>
          </a:p>
          <a:p>
            <a:r>
              <a:rPr lang="en-US" sz="2000" b="1" i="1" dirty="0" smtClean="0"/>
              <a:t>Note</a:t>
            </a:r>
            <a:r>
              <a:rPr lang="en-US" sz="2000" i="1" dirty="0" smtClean="0"/>
              <a:t>: You can call a constructor from another constructor using this();</a:t>
            </a:r>
          </a:p>
          <a:p>
            <a:endParaRPr lang="en-US" dirty="0"/>
          </a:p>
        </p:txBody>
      </p:sp>
      <p:sp>
        <p:nvSpPr>
          <p:cNvPr id="5" name="Oval 4"/>
          <p:cNvSpPr/>
          <p:nvPr/>
        </p:nvSpPr>
        <p:spPr>
          <a:xfrm>
            <a:off x="457072" y="1299802"/>
            <a:ext cx="2381692" cy="2402954"/>
          </a:xfrm>
          <a:prstGeom prst="ellipse">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6" name="Round Diagonal Corner Rectangle 5"/>
          <p:cNvSpPr/>
          <p:nvPr/>
        </p:nvSpPr>
        <p:spPr>
          <a:xfrm>
            <a:off x="3064024" y="1467298"/>
            <a:ext cx="5622776" cy="2062709"/>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smtClean="0">
                <a:solidFill>
                  <a:schemeClr val="tx1"/>
                </a:solidFill>
                <a:latin typeface="Arial" pitchFamily="34" charset="0"/>
                <a:cs typeface="Arial" pitchFamily="34" charset="0"/>
              </a:rPr>
              <a:t>Constructors are called automatically as soon as an object is created.</a:t>
            </a:r>
          </a:p>
        </p:txBody>
      </p:sp>
      <p:sp>
        <p:nvSpPr>
          <p:cNvPr id="7" name="TextBox 6"/>
          <p:cNvSpPr txBox="1"/>
          <p:nvPr/>
        </p:nvSpPr>
        <p:spPr>
          <a:xfrm>
            <a:off x="669722" y="1873955"/>
            <a:ext cx="1998921" cy="1200329"/>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When are constructors called?</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34</a:t>
            </a:r>
          </a:p>
        </p:txBody>
      </p:sp>
    </p:spTree>
    <p:extLst>
      <p:ext uri="{BB962C8B-B14F-4D97-AF65-F5344CB8AC3E}">
        <p14:creationId xmlns:p14="http://schemas.microsoft.com/office/powerpoint/2010/main" val="36925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Constructor Calling Example</a:t>
            </a:r>
            <a:endParaRPr lang="en-US" dirty="0"/>
          </a:p>
        </p:txBody>
      </p:sp>
      <p:sp>
        <p:nvSpPr>
          <p:cNvPr id="3" name="Content Placeholder 2"/>
          <p:cNvSpPr>
            <a:spLocks noGrp="1"/>
          </p:cNvSpPr>
          <p:nvPr>
            <p:ph idx="1"/>
          </p:nvPr>
        </p:nvSpPr>
        <p:spPr/>
        <p:txBody>
          <a:bodyPr/>
          <a:lstStyle/>
          <a:p>
            <a:r>
              <a:rPr lang="en-US" dirty="0" smtClean="0"/>
              <a:t>The example below exhibits how the code automatically calls the constructor and initializes eventId to the passed value.</a:t>
            </a:r>
          </a:p>
          <a:p>
            <a:pPr lvl="0"/>
            <a:endParaRPr lang="en-US" dirty="0" smtClean="0"/>
          </a:p>
          <a:p>
            <a:pPr lvl="0"/>
            <a:endParaRPr lang="en-US" dirty="0" smtClean="0"/>
          </a:p>
          <a:p>
            <a:pPr lvl="0"/>
            <a:endParaRPr lang="en-US" dirty="0" smtClean="0"/>
          </a:p>
          <a:p>
            <a:pPr lvl="0"/>
            <a:endParaRPr lang="en-US" dirty="0" smtClean="0"/>
          </a:p>
          <a:p>
            <a:pPr lvl="0"/>
            <a:endParaRPr lang="en-US" dirty="0" smtClean="0"/>
          </a:p>
          <a:p>
            <a:endParaRPr lang="en-GB" dirty="0" smtClean="0"/>
          </a:p>
          <a:p>
            <a:endParaRPr lang="en-US" dirty="0"/>
          </a:p>
        </p:txBody>
      </p:sp>
      <p:sp>
        <p:nvSpPr>
          <p:cNvPr id="4" name="Rectangle 3"/>
          <p:cNvSpPr/>
          <p:nvPr/>
        </p:nvSpPr>
        <p:spPr>
          <a:xfrm>
            <a:off x="457200" y="2423160"/>
            <a:ext cx="8229600" cy="612648"/>
          </a:xfrm>
          <a:prstGeom prst="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Event evt = new Event(“E001”);</a:t>
            </a:r>
          </a:p>
        </p:txBody>
      </p:sp>
      <p:grpSp>
        <p:nvGrpSpPr>
          <p:cNvPr id="5" name="Group 18"/>
          <p:cNvGrpSpPr/>
          <p:nvPr/>
        </p:nvGrpSpPr>
        <p:grpSpPr>
          <a:xfrm>
            <a:off x="2200656" y="3432707"/>
            <a:ext cx="4569858" cy="2743200"/>
            <a:chOff x="2200656" y="3432707"/>
            <a:chExt cx="4569858" cy="2743200"/>
          </a:xfrm>
        </p:grpSpPr>
        <p:sp>
          <p:nvSpPr>
            <p:cNvPr id="6" name="Rectangle 5"/>
            <p:cNvSpPr/>
            <p:nvPr/>
          </p:nvSpPr>
          <p:spPr>
            <a:xfrm>
              <a:off x="3780179" y="3432707"/>
              <a:ext cx="2990335" cy="135924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772436" y="4845497"/>
              <a:ext cx="2986216" cy="133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latin typeface="Arial" pitchFamily="34" charset="0"/>
                  <a:cs typeface="Arial" pitchFamily="34" charset="0"/>
                </a:rPr>
                <a:t>evt</a:t>
              </a:r>
              <a:endParaRPr lang="en-US" dirty="0">
                <a:latin typeface="Arial" pitchFamily="34" charset="0"/>
                <a:cs typeface="Arial" pitchFamily="34" charset="0"/>
              </a:endParaRPr>
            </a:p>
          </p:txBody>
        </p:sp>
        <p:sp>
          <p:nvSpPr>
            <p:cNvPr id="8" name="Rectangle 7"/>
            <p:cNvSpPr/>
            <p:nvPr/>
          </p:nvSpPr>
          <p:spPr>
            <a:xfrm>
              <a:off x="2200656" y="3658386"/>
              <a:ext cx="1499616"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Heap</a:t>
              </a:r>
            </a:p>
          </p:txBody>
        </p:sp>
        <p:sp>
          <p:nvSpPr>
            <p:cNvPr id="9" name="Rectangle 8"/>
            <p:cNvSpPr/>
            <p:nvPr/>
          </p:nvSpPr>
          <p:spPr>
            <a:xfrm>
              <a:off x="2200656" y="5194578"/>
              <a:ext cx="1499616" cy="828270"/>
            </a:xfrm>
            <a:prstGeom prst="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Stack</a:t>
              </a:r>
            </a:p>
          </p:txBody>
        </p:sp>
        <p:sp>
          <p:nvSpPr>
            <p:cNvPr id="10" name="Cloud 9"/>
            <p:cNvSpPr/>
            <p:nvPr/>
          </p:nvSpPr>
          <p:spPr>
            <a:xfrm>
              <a:off x="4041648" y="3511297"/>
              <a:ext cx="2487168" cy="103401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Arial" pitchFamily="34" charset="0"/>
                  <a:cs typeface="Arial" pitchFamily="34" charset="0"/>
                </a:rPr>
                <a:t>eventId = e001</a:t>
              </a:r>
              <a:endParaRPr lang="en-US" sz="1600" dirty="0">
                <a:latin typeface="Arial" pitchFamily="34" charset="0"/>
                <a:cs typeface="Arial" pitchFamily="34" charset="0"/>
              </a:endParaRPr>
            </a:p>
          </p:txBody>
        </p:sp>
        <p:cxnSp>
          <p:nvCxnSpPr>
            <p:cNvPr id="11" name="Straight Arrow Connector 10"/>
            <p:cNvCxnSpPr/>
            <p:nvPr/>
          </p:nvCxnSpPr>
          <p:spPr>
            <a:xfrm rot="5400000" flipH="1" flipV="1">
              <a:off x="5036471" y="5598238"/>
              <a:ext cx="411480" cy="3993"/>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sp>
          <p:nvSpPr>
            <p:cNvPr id="12" name="Rectangle 11"/>
            <p:cNvSpPr/>
            <p:nvPr/>
          </p:nvSpPr>
          <p:spPr>
            <a:xfrm>
              <a:off x="4906107" y="4977758"/>
              <a:ext cx="703384" cy="4104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100</a:t>
              </a:r>
            </a:p>
          </p:txBody>
        </p:sp>
        <p:cxnSp>
          <p:nvCxnSpPr>
            <p:cNvPr id="13" name="Straight Arrow Connector 12"/>
            <p:cNvCxnSpPr>
              <a:stCxn id="12" idx="0"/>
            </p:cNvCxnSpPr>
            <p:nvPr/>
          </p:nvCxnSpPr>
          <p:spPr>
            <a:xfrm rot="5400000" flipH="1" flipV="1">
              <a:off x="5044704" y="4756989"/>
              <a:ext cx="433864" cy="7674"/>
            </a:xfrm>
            <a:prstGeom prst="straightConnector1">
              <a:avLst/>
            </a:prstGeom>
            <a:ln w="25400">
              <a:solidFill>
                <a:srgbClr val="003344"/>
              </a:solidFill>
              <a:tailEnd type="triangle"/>
            </a:ln>
          </p:spPr>
          <p:style>
            <a:lnRef idx="1">
              <a:schemeClr val="accent2"/>
            </a:lnRef>
            <a:fillRef idx="0">
              <a:schemeClr val="accent2"/>
            </a:fillRef>
            <a:effectRef idx="0">
              <a:schemeClr val="accent2"/>
            </a:effectRef>
            <a:fontRef idx="minor">
              <a:schemeClr val="tx1"/>
            </a:fontRef>
          </p:style>
        </p:cxnSp>
      </p:grpSp>
      <p:sp>
        <p:nvSpPr>
          <p:cNvPr id="14" name="TextBox 1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35</a:t>
            </a:r>
          </a:p>
        </p:txBody>
      </p:sp>
    </p:spTree>
    <p:extLst>
      <p:ext uri="{BB962C8B-B14F-4D97-AF65-F5344CB8AC3E}">
        <p14:creationId xmlns:p14="http://schemas.microsoft.com/office/powerpoint/2010/main" val="2932108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a:t>
            </a:r>
            <a:r>
              <a:rPr lang="en-US" dirty="0" smtClean="0"/>
              <a:t>See It</a:t>
            </a:r>
            <a:endParaRPr lang="en-US" dirty="0"/>
          </a:p>
        </p:txBody>
      </p:sp>
      <p:sp>
        <p:nvSpPr>
          <p:cNvPr id="7" name="Content Placeholder 2"/>
          <p:cNvSpPr>
            <a:spLocks noGrp="1"/>
          </p:cNvSpPr>
          <p:nvPr>
            <p:ph idx="1"/>
          </p:nvPr>
        </p:nvSpPr>
        <p:spPr>
          <a:xfrm>
            <a:off x="457200" y="1214422"/>
            <a:ext cx="6547449" cy="4525963"/>
          </a:xfrm>
        </p:spPr>
        <p:txBody>
          <a:bodyPr>
            <a:normAutofit fontScale="92500"/>
          </a:bodyPr>
          <a:lstStyle/>
          <a:p>
            <a:pPr lvl="0">
              <a:defRPr/>
            </a:pPr>
            <a:r>
              <a:rPr lang="en-US" b="1" dirty="0"/>
              <a:t>Demonstration:</a:t>
            </a:r>
          </a:p>
          <a:p>
            <a:pPr marL="0" lvl="1" indent="0">
              <a:buNone/>
            </a:pPr>
            <a:r>
              <a:rPr lang="en-US" dirty="0"/>
              <a:t>Faculty will demonstrate how to </a:t>
            </a:r>
            <a:r>
              <a:rPr lang="en-US" dirty="0" smtClean="0"/>
              <a:t>create a default constructor.</a:t>
            </a:r>
          </a:p>
          <a:p>
            <a:pPr lvl="0">
              <a:spcBef>
                <a:spcPts val="1200"/>
              </a:spcBef>
              <a:defRPr/>
            </a:pPr>
            <a:r>
              <a:rPr lang="en-US" b="1" dirty="0" smtClean="0"/>
              <a:t>Time Allocated: </a:t>
            </a:r>
            <a:r>
              <a:rPr lang="en-US" dirty="0" smtClean="0"/>
              <a:t>5 minutes</a:t>
            </a:r>
            <a:endParaRPr lang="en-US" dirty="0"/>
          </a:p>
          <a:p>
            <a:pPr>
              <a:spcBef>
                <a:spcPts val="1200"/>
              </a:spcBef>
              <a:defRPr/>
            </a:pPr>
            <a:r>
              <a:rPr lang="en-US" b="1" dirty="0"/>
              <a:t>Environment or File: </a:t>
            </a:r>
            <a:r>
              <a:rPr lang="en-US" dirty="0"/>
              <a:t>Movie3D_Demo2.java</a:t>
            </a:r>
          </a:p>
          <a:p>
            <a:pPr lvl="0">
              <a:spcBef>
                <a:spcPts val="1200"/>
              </a:spcBef>
              <a:defRPr/>
            </a:pPr>
            <a:r>
              <a:rPr lang="en-US" b="1" dirty="0" smtClean="0"/>
              <a:t>Steps</a:t>
            </a:r>
            <a:r>
              <a:rPr lang="en-US" b="1" dirty="0"/>
              <a:t>: </a:t>
            </a:r>
            <a:endParaRPr lang="en-US" dirty="0"/>
          </a:p>
          <a:p>
            <a:pPr marL="274320" indent="-274320">
              <a:buFont typeface="+mj-lt"/>
              <a:buAutoNum type="arabicPeriod"/>
            </a:pPr>
            <a:r>
              <a:rPr lang="en-US" dirty="0" smtClean="0"/>
              <a:t>Open Movie3D_Demo2.java</a:t>
            </a:r>
          </a:p>
          <a:p>
            <a:pPr marL="274320" indent="-274320">
              <a:buFont typeface="+mj-lt"/>
              <a:buAutoNum type="arabicPeriod"/>
            </a:pPr>
            <a:r>
              <a:rPr lang="en-US" dirty="0" smtClean="0"/>
              <a:t>Copy and Paste the code written in Movie3D_Demo1.java to Movie3D_Demo2.java</a:t>
            </a:r>
          </a:p>
          <a:p>
            <a:pPr marL="274320" indent="-274320">
              <a:buFont typeface="+mj-lt"/>
              <a:buAutoNum type="arabicPeriod"/>
            </a:pPr>
            <a:r>
              <a:rPr lang="en-US" dirty="0" smtClean="0"/>
              <a:t>Follow the TODOs Movie3D_Demo2.java</a:t>
            </a:r>
          </a:p>
          <a:p>
            <a:pPr marL="274320" indent="-274320">
              <a:buFont typeface="+mj-lt"/>
              <a:buAutoNum type="arabicPeriod"/>
            </a:pPr>
            <a:r>
              <a:rPr lang="en-US" dirty="0" smtClean="0"/>
              <a:t>Run the program</a:t>
            </a:r>
            <a:endParaRPr lang="en-US" dirty="0"/>
          </a:p>
          <a:p>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36</a:t>
            </a:r>
          </a:p>
        </p:txBody>
      </p:sp>
    </p:spTree>
    <p:extLst>
      <p:ext uri="{BB962C8B-B14F-4D97-AF65-F5344CB8AC3E}">
        <p14:creationId xmlns:p14="http://schemas.microsoft.com/office/powerpoint/2010/main" val="945282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Try I</a:t>
            </a:r>
            <a:r>
              <a:rPr lang="en-US" dirty="0" smtClean="0"/>
              <a:t>t</a:t>
            </a:r>
            <a:endParaRPr lang="en-US" dirty="0"/>
          </a:p>
        </p:txBody>
      </p:sp>
      <p:sp>
        <p:nvSpPr>
          <p:cNvPr id="3" name="Content Placeholder 2"/>
          <p:cNvSpPr>
            <a:spLocks noGrp="1"/>
          </p:cNvSpPr>
          <p:nvPr>
            <p:ph idx="1"/>
          </p:nvPr>
        </p:nvSpPr>
        <p:spPr>
          <a:xfrm>
            <a:off x="457200" y="1214422"/>
            <a:ext cx="6603167" cy="5081447"/>
          </a:xfrm>
        </p:spPr>
        <p:txBody>
          <a:bodyPr>
            <a:normAutofit/>
          </a:bodyPr>
          <a:lstStyle/>
          <a:p>
            <a:pPr lvl="0">
              <a:defRPr/>
            </a:pPr>
            <a:r>
              <a:rPr lang="en-US" sz="2200" b="1" dirty="0" smtClean="0"/>
              <a:t>Now you try it:</a:t>
            </a:r>
            <a:endParaRPr lang="en-US" sz="2200" b="1" dirty="0"/>
          </a:p>
          <a:p>
            <a:pPr marL="0" lvl="1" indent="0">
              <a:buNone/>
            </a:pPr>
            <a:r>
              <a:rPr lang="en-US" sz="2200" dirty="0" smtClean="0"/>
              <a:t>Create </a:t>
            </a:r>
            <a:r>
              <a:rPr lang="en-US" sz="2200" dirty="0"/>
              <a:t>a default constructor</a:t>
            </a:r>
            <a:r>
              <a:rPr lang="en-US" sz="2200" dirty="0" smtClean="0"/>
              <a:t> in Java.</a:t>
            </a:r>
          </a:p>
          <a:p>
            <a:pPr lvl="0">
              <a:spcBef>
                <a:spcPts val="1200"/>
              </a:spcBef>
              <a:defRPr/>
            </a:pPr>
            <a:r>
              <a:rPr lang="en-US" sz="2200" b="1" dirty="0" smtClean="0"/>
              <a:t>Time Allocated: </a:t>
            </a:r>
            <a:r>
              <a:rPr lang="en-US" sz="2200" dirty="0" smtClean="0"/>
              <a:t>10 minutes</a:t>
            </a:r>
            <a:endParaRPr lang="en-US" sz="2200" dirty="0"/>
          </a:p>
          <a:p>
            <a:pPr>
              <a:spcBef>
                <a:spcPts val="1200"/>
              </a:spcBef>
              <a:defRPr/>
            </a:pPr>
            <a:r>
              <a:rPr lang="en-US" sz="2200" b="1" dirty="0"/>
              <a:t>Environment or File: </a:t>
            </a:r>
            <a:r>
              <a:rPr lang="en-US" sz="2200" dirty="0" smtClean="0"/>
              <a:t>LaserShow_TryIt2.java</a:t>
            </a:r>
            <a:endParaRPr lang="en-US" sz="2200" dirty="0"/>
          </a:p>
          <a:p>
            <a:pPr lvl="0">
              <a:spcBef>
                <a:spcPts val="1200"/>
              </a:spcBef>
              <a:defRPr/>
            </a:pPr>
            <a:r>
              <a:rPr lang="en-US" sz="2200" b="1" dirty="0" smtClean="0"/>
              <a:t>Steps</a:t>
            </a:r>
            <a:r>
              <a:rPr lang="en-US" sz="2200" b="1" dirty="0"/>
              <a:t>: </a:t>
            </a:r>
            <a:endParaRPr lang="en-US" sz="2200" dirty="0"/>
          </a:p>
          <a:p>
            <a:pPr marL="274320" indent="-274320">
              <a:buFont typeface="+mj-lt"/>
              <a:buAutoNum type="arabicPeriod"/>
            </a:pPr>
            <a:r>
              <a:rPr lang="en-US" sz="2200" dirty="0" smtClean="0"/>
              <a:t>Open LaserShow_TryIt2.java</a:t>
            </a:r>
          </a:p>
          <a:p>
            <a:pPr marL="274320" indent="-274320">
              <a:buFont typeface="+mj-lt"/>
              <a:buAutoNum type="arabicPeriod"/>
            </a:pPr>
            <a:r>
              <a:rPr lang="en-US" sz="2200" dirty="0" smtClean="0"/>
              <a:t>Copy </a:t>
            </a:r>
            <a:r>
              <a:rPr lang="en-US" sz="2200" dirty="0"/>
              <a:t>and Paste the code written in </a:t>
            </a:r>
            <a:r>
              <a:rPr lang="en-US" sz="2200" dirty="0" smtClean="0"/>
              <a:t>LaserShow_TryIt1.java to LaserShow_TryIt2.java</a:t>
            </a:r>
          </a:p>
          <a:p>
            <a:pPr marL="274320" indent="-274320">
              <a:buFont typeface="+mj-lt"/>
              <a:buAutoNum type="arabicPeriod"/>
            </a:pPr>
            <a:r>
              <a:rPr lang="en-US" sz="2200" dirty="0" smtClean="0"/>
              <a:t>Follow the TODOs in the file</a:t>
            </a:r>
          </a:p>
          <a:p>
            <a:pPr marL="274320" indent="-274320">
              <a:buFont typeface="+mj-lt"/>
              <a:buAutoNum type="arabicPeriod"/>
            </a:pPr>
            <a:r>
              <a:rPr lang="en-US" sz="2200" dirty="0" smtClean="0"/>
              <a:t>Run the program</a:t>
            </a:r>
            <a:endParaRPr lang="en-US" sz="2200"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37</a:t>
            </a:r>
          </a:p>
        </p:txBody>
      </p:sp>
    </p:spTree>
    <p:extLst>
      <p:ext uri="{BB962C8B-B14F-4D97-AF65-F5344CB8AC3E}">
        <p14:creationId xmlns:p14="http://schemas.microsoft.com/office/powerpoint/2010/main" val="3187124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Solution</a:t>
            </a:r>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8" name="Content Placeholder 4"/>
          <p:cNvSpPr txBox="1">
            <a:spLocks/>
          </p:cNvSpPr>
          <p:nvPr/>
        </p:nvSpPr>
        <p:spPr>
          <a:xfrm>
            <a:off x="457200" y="2214822"/>
            <a:ext cx="8318500" cy="3974969"/>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t> </a:t>
            </a:r>
          </a:p>
          <a:p>
            <a:r>
              <a:rPr lang="en-US" sz="1100" dirty="0"/>
              <a:t>		</a:t>
            </a:r>
            <a:r>
              <a:rPr lang="en-US" sz="1800" dirty="0"/>
              <a:t>// Try-it 2 - laserShow - is a local variable</a:t>
            </a:r>
          </a:p>
          <a:p>
            <a:r>
              <a:rPr lang="en-US" sz="1800" dirty="0"/>
              <a:t>		LaserShow_TryIt2 laserShow = new LaserShow_TryIt2();</a:t>
            </a:r>
          </a:p>
          <a:p>
            <a:r>
              <a:rPr lang="en-US" sz="1800" dirty="0"/>
              <a:t>	}</a:t>
            </a:r>
          </a:p>
          <a:p>
            <a:r>
              <a:rPr lang="en-US" sz="1800" dirty="0"/>
              <a:t>	</a:t>
            </a:r>
          </a:p>
          <a:p>
            <a:r>
              <a:rPr lang="en-US" sz="1800" dirty="0"/>
              <a:t>	// Try-it 2 - Generic constructor</a:t>
            </a:r>
          </a:p>
          <a:p>
            <a:r>
              <a:rPr lang="en-US" sz="1800" dirty="0"/>
              <a:t>	public LaserShow_TryIt2() {</a:t>
            </a:r>
          </a:p>
          <a:p>
            <a:r>
              <a:rPr lang="en-US" sz="1800" dirty="0"/>
              <a:t>		System.out.println("Default constructor invoked.");</a:t>
            </a:r>
          </a:p>
          <a:p>
            <a:r>
              <a:rPr lang="en-US" sz="1800" dirty="0"/>
              <a:t>	}</a:t>
            </a:r>
          </a:p>
          <a:p>
            <a:r>
              <a:rPr lang="en-US" sz="1800" dirty="0"/>
              <a:t>	// end Try-it 2</a:t>
            </a:r>
          </a:p>
          <a:p>
            <a:r>
              <a:rPr lang="en-US" sz="1800" dirty="0"/>
              <a:t>	</a:t>
            </a:r>
          </a:p>
          <a:p>
            <a:r>
              <a:rPr lang="en-US" sz="1800" dirty="0"/>
              <a:t>}</a:t>
            </a:r>
          </a:p>
          <a:p>
            <a:r>
              <a:rPr lang="en-US" sz="1050" dirty="0"/>
              <a:t> </a:t>
            </a:r>
          </a:p>
          <a:p>
            <a:r>
              <a:rPr lang="en-US" sz="1050" dirty="0"/>
              <a:t/>
            </a:r>
            <a:br>
              <a:rPr lang="en-US" sz="1050" dirty="0"/>
            </a:br>
            <a:r>
              <a:rPr lang="en-US" sz="1050" dirty="0"/>
              <a:t> </a:t>
            </a:r>
          </a:p>
          <a:p>
            <a:pPr>
              <a:defRPr/>
            </a:pPr>
            <a:r>
              <a:rPr lang="en-US" sz="1050" dirty="0" smtClean="0"/>
              <a:t>.</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38</a:t>
            </a:r>
          </a:p>
        </p:txBody>
      </p:sp>
      <p:sp>
        <p:nvSpPr>
          <p:cNvPr id="6" name="TextBox 5"/>
          <p:cNvSpPr txBox="1"/>
          <p:nvPr/>
        </p:nvSpPr>
        <p:spPr>
          <a:xfrm>
            <a:off x="478295" y="1194162"/>
            <a:ext cx="7484013" cy="706564"/>
          </a:xfrm>
          <a:prstGeom prst="rect">
            <a:avLst/>
          </a:prstGeom>
        </p:spPr>
        <p:txBody>
          <a:bodyPr vert="horz" wrap="square" lIns="0" tIns="0" rIns="0" bIns="0" rtlCol="0" anchor="b" anchorCtr="0">
            <a:noAutofit/>
          </a:bodyPr>
          <a:lstStyle/>
          <a:p>
            <a:pPr>
              <a:spcBef>
                <a:spcPct val="0"/>
              </a:spcBef>
            </a:pPr>
            <a:r>
              <a:rPr lang="en-US" sz="2000" dirty="0">
                <a:latin typeface="Arial" pitchFamily="34" charset="0"/>
                <a:cs typeface="Arial" pitchFamily="34" charset="0"/>
              </a:rPr>
              <a:t>Your faculty will now provide you with the Solution to check and update your file.  </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415116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Variables: Variables Used in Java</a:t>
            </a:r>
            <a:endParaRPr lang="en-US" dirty="0"/>
          </a:p>
        </p:txBody>
      </p:sp>
      <p:sp>
        <p:nvSpPr>
          <p:cNvPr id="4" name="Content Placeholder 3"/>
          <p:cNvSpPr>
            <a:spLocks noGrp="1"/>
          </p:cNvSpPr>
          <p:nvPr>
            <p:ph idx="1"/>
          </p:nvPr>
        </p:nvSpPr>
        <p:spPr/>
        <p:txBody>
          <a:bodyPr/>
          <a:lstStyle/>
          <a:p>
            <a:endParaRPr lang="en-GB" dirty="0" smtClean="0"/>
          </a:p>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3617388178"/>
              </p:ext>
            </p:extLst>
          </p:nvPr>
        </p:nvGraphicFramePr>
        <p:xfrm>
          <a:off x="414670" y="2008942"/>
          <a:ext cx="8272130" cy="3840924"/>
        </p:xfrm>
        <a:graphic>
          <a:graphicData uri="http://schemas.openxmlformats.org/drawingml/2006/table">
            <a:tbl>
              <a:tblPr firstRow="1" bandRow="1">
                <a:tableStyleId>{5C22544A-7EE6-4342-B048-85BDC9FD1C3A}</a:tableStyleId>
              </a:tblPr>
              <a:tblGrid>
                <a:gridCol w="1582081"/>
                <a:gridCol w="1567543"/>
                <a:gridCol w="1343608"/>
                <a:gridCol w="3778898"/>
              </a:tblGrid>
              <a:tr h="357123">
                <a:tc>
                  <a:txBody>
                    <a:bodyPr/>
                    <a:lstStyle/>
                    <a:p>
                      <a:r>
                        <a:rPr lang="en-US" dirty="0" smtClean="0">
                          <a:latin typeface="Arial" pitchFamily="34" charset="0"/>
                          <a:cs typeface="Arial" pitchFamily="34" charset="0"/>
                        </a:rPr>
                        <a:t>Variable</a:t>
                      </a:r>
                      <a:r>
                        <a:rPr lang="en-US" baseline="0" dirty="0" smtClean="0">
                          <a:latin typeface="Arial" pitchFamily="34" charset="0"/>
                          <a:cs typeface="Arial" pitchFamily="34" charset="0"/>
                        </a:rPr>
                        <a:t> Type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Keyword</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Scope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Description</a:t>
                      </a:r>
                      <a:endParaRPr lang="en-US" dirty="0">
                        <a:latin typeface="Arial" pitchFamily="34" charset="0"/>
                        <a:cs typeface="Arial" pitchFamily="34" charset="0"/>
                      </a:endParaRPr>
                    </a:p>
                  </a:txBody>
                  <a:tcPr/>
                </a:tc>
              </a:tr>
              <a:tr h="686022">
                <a:tc>
                  <a:txBody>
                    <a:bodyPr/>
                    <a:lstStyle/>
                    <a:p>
                      <a:r>
                        <a:rPr lang="en-US" dirty="0" smtClean="0">
                          <a:latin typeface="Arial" pitchFamily="34" charset="0"/>
                          <a:cs typeface="Arial" pitchFamily="34" charset="0"/>
                        </a:rPr>
                        <a:t>Class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‘Static’</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Class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 single copy is shared among all objects</a:t>
                      </a:r>
                      <a:endParaRPr lang="en-US" dirty="0">
                        <a:latin typeface="Arial" pitchFamily="34" charset="0"/>
                        <a:cs typeface="Arial" pitchFamily="34" charset="0"/>
                      </a:endParaRPr>
                    </a:p>
                  </a:txBody>
                  <a:tcPr/>
                </a:tc>
              </a:tr>
              <a:tr h="686022">
                <a:tc>
                  <a:txBody>
                    <a:bodyPr/>
                    <a:lstStyle/>
                    <a:p>
                      <a:r>
                        <a:rPr lang="en-US" dirty="0" smtClean="0">
                          <a:latin typeface="Arial" pitchFamily="34" charset="0"/>
                          <a:cs typeface="Arial" pitchFamily="34" charset="0"/>
                        </a:rPr>
                        <a:t>Instance/</a:t>
                      </a:r>
                    </a:p>
                    <a:p>
                      <a:r>
                        <a:rPr lang="en-US" dirty="0" smtClean="0">
                          <a:latin typeface="Arial" pitchFamily="34" charset="0"/>
                          <a:cs typeface="Arial" pitchFamily="34" charset="0"/>
                        </a:rPr>
                        <a:t>Member</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No special keyword</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Class</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A separate copy is maintained for</a:t>
                      </a:r>
                      <a:r>
                        <a:rPr lang="en-US" baseline="0" dirty="0" smtClean="0">
                          <a:latin typeface="Arial" pitchFamily="34" charset="0"/>
                          <a:cs typeface="Arial" pitchFamily="34" charset="0"/>
                        </a:rPr>
                        <a:t> each object</a:t>
                      </a:r>
                      <a:endParaRPr lang="en-US" dirty="0">
                        <a:latin typeface="Arial" pitchFamily="34" charset="0"/>
                        <a:cs typeface="Arial" pitchFamily="34" charset="0"/>
                      </a:endParaRPr>
                    </a:p>
                  </a:txBody>
                  <a:tcPr/>
                </a:tc>
              </a:tr>
              <a:tr h="892807">
                <a:tc>
                  <a:txBody>
                    <a:bodyPr/>
                    <a:lstStyle/>
                    <a:p>
                      <a:r>
                        <a:rPr lang="en-US" dirty="0" smtClean="0">
                          <a:latin typeface="Arial" pitchFamily="34" charset="0"/>
                          <a:cs typeface="Arial" pitchFamily="34" charset="0"/>
                        </a:rPr>
                        <a:t>Local</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No special keyword</a:t>
                      </a:r>
                    </a:p>
                    <a:p>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Method</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Available</a:t>
                      </a:r>
                      <a:r>
                        <a:rPr lang="en-US" baseline="0" dirty="0" smtClean="0">
                          <a:latin typeface="Arial" pitchFamily="34" charset="0"/>
                          <a:cs typeface="Arial" pitchFamily="34" charset="0"/>
                        </a:rPr>
                        <a:t> only inside a method in which declared</a:t>
                      </a:r>
                      <a:endParaRPr lang="en-US" dirty="0">
                        <a:latin typeface="Arial" pitchFamily="34" charset="0"/>
                        <a:cs typeface="Arial" pitchFamily="34" charset="0"/>
                      </a:endParaRPr>
                    </a:p>
                  </a:txBody>
                  <a:tcPr/>
                </a:tc>
              </a:tr>
              <a:tr h="892807">
                <a:tc>
                  <a:txBody>
                    <a:bodyPr/>
                    <a:lstStyle/>
                    <a:p>
                      <a:r>
                        <a:rPr lang="en-US" dirty="0" smtClean="0">
                          <a:latin typeface="Arial" pitchFamily="34" charset="0"/>
                          <a:cs typeface="Arial" pitchFamily="34" charset="0"/>
                        </a:rPr>
                        <a:t>Parameter</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No special keyword</a:t>
                      </a:r>
                    </a:p>
                    <a:p>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Method</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Part of a method’s signature.</a:t>
                      </a:r>
                      <a:r>
                        <a:rPr lang="en-US" baseline="0" dirty="0" smtClean="0">
                          <a:latin typeface="Arial" pitchFamily="34" charset="0"/>
                          <a:cs typeface="Arial" pitchFamily="34" charset="0"/>
                        </a:rPr>
                        <a:t> Similar to local variables in behavior</a:t>
                      </a:r>
                      <a:endParaRPr lang="en-US" dirty="0">
                        <a:latin typeface="Arial" pitchFamily="34" charset="0"/>
                        <a:cs typeface="Arial" pitchFamily="34" charset="0"/>
                      </a:endParaRPr>
                    </a:p>
                  </a:txBody>
                  <a:tcPr/>
                </a:tc>
              </a:tr>
            </a:tbl>
          </a:graphicData>
        </a:graphic>
      </p:graphicFrame>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39</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 Local Variables Overview</a:t>
            </a:r>
            <a:endParaRPr lang="en-US" dirty="0"/>
          </a:p>
        </p:txBody>
      </p:sp>
      <p:sp>
        <p:nvSpPr>
          <p:cNvPr id="5" name="Rounded Rectangle 4"/>
          <p:cNvSpPr/>
          <p:nvPr/>
        </p:nvSpPr>
        <p:spPr>
          <a:xfrm>
            <a:off x="2743221" y="1281775"/>
            <a:ext cx="5910210" cy="1014860"/>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rial" pitchFamily="34" charset="0"/>
                <a:cs typeface="Arial" pitchFamily="34" charset="0"/>
              </a:rPr>
              <a:t>Contain the temporary state of a method. It is similar to how member variables contain the state of objects.</a:t>
            </a:r>
          </a:p>
        </p:txBody>
      </p:sp>
      <p:sp>
        <p:nvSpPr>
          <p:cNvPr id="6" name="Rounded Rectangle 5"/>
          <p:cNvSpPr/>
          <p:nvPr/>
        </p:nvSpPr>
        <p:spPr>
          <a:xfrm>
            <a:off x="2757709" y="2485913"/>
            <a:ext cx="5909076" cy="1014984"/>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rial" pitchFamily="34" charset="0"/>
                <a:cs typeface="Arial" pitchFamily="34" charset="0"/>
              </a:rPr>
              <a:t>Are declared inside a method.</a:t>
            </a:r>
          </a:p>
        </p:txBody>
      </p:sp>
      <p:sp>
        <p:nvSpPr>
          <p:cNvPr id="7" name="Rounded Rectangle 6"/>
          <p:cNvSpPr/>
          <p:nvPr/>
        </p:nvSpPr>
        <p:spPr>
          <a:xfrm>
            <a:off x="2777724" y="3707302"/>
            <a:ext cx="5909076" cy="1014984"/>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50" dirty="0" smtClean="0">
              <a:latin typeface="Arial" pitchFamily="34" charset="0"/>
              <a:cs typeface="Arial" pitchFamily="34" charset="0"/>
            </a:endParaRPr>
          </a:p>
          <a:p>
            <a:r>
              <a:rPr lang="en-US" dirty="0" smtClean="0">
                <a:latin typeface="Arial" pitchFamily="34" charset="0"/>
                <a:cs typeface="Arial" pitchFamily="34" charset="0"/>
              </a:rPr>
              <a:t>Are accessible only to the method in which they are declared.</a:t>
            </a:r>
          </a:p>
        </p:txBody>
      </p:sp>
      <p:sp>
        <p:nvSpPr>
          <p:cNvPr id="8" name="Pentagon 7"/>
          <p:cNvSpPr/>
          <p:nvPr/>
        </p:nvSpPr>
        <p:spPr>
          <a:xfrm>
            <a:off x="472974" y="1349583"/>
            <a:ext cx="188264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       Need</a:t>
            </a:r>
          </a:p>
        </p:txBody>
      </p:sp>
      <p:sp>
        <p:nvSpPr>
          <p:cNvPr id="9" name="Pentagon 8"/>
          <p:cNvSpPr/>
          <p:nvPr/>
        </p:nvSpPr>
        <p:spPr>
          <a:xfrm>
            <a:off x="472974" y="2500654"/>
            <a:ext cx="1882643" cy="862642"/>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Declaration</a:t>
            </a:r>
          </a:p>
        </p:txBody>
      </p:sp>
      <p:sp>
        <p:nvSpPr>
          <p:cNvPr id="10" name="Pentagon 9"/>
          <p:cNvSpPr/>
          <p:nvPr/>
        </p:nvSpPr>
        <p:spPr>
          <a:xfrm>
            <a:off x="472974" y="3755294"/>
            <a:ext cx="1882643" cy="828135"/>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Accessibility</a:t>
            </a:r>
          </a:p>
        </p:txBody>
      </p:sp>
      <p:sp>
        <p:nvSpPr>
          <p:cNvPr id="11" name="Pentagon 10"/>
          <p:cNvSpPr/>
          <p:nvPr/>
        </p:nvSpPr>
        <p:spPr>
          <a:xfrm rot="10800000">
            <a:off x="2032276" y="1366835"/>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12" name="Pentagon 11"/>
          <p:cNvSpPr/>
          <p:nvPr/>
        </p:nvSpPr>
        <p:spPr>
          <a:xfrm rot="10800000">
            <a:off x="2032276" y="2517907"/>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13" name="Pentagon 12"/>
          <p:cNvSpPr/>
          <p:nvPr/>
        </p:nvSpPr>
        <p:spPr>
          <a:xfrm rot="10800000">
            <a:off x="2032276" y="3755294"/>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sp>
        <p:nvSpPr>
          <p:cNvPr id="14" name="Rounded Rectangle 13"/>
          <p:cNvSpPr/>
          <p:nvPr/>
        </p:nvSpPr>
        <p:spPr>
          <a:xfrm>
            <a:off x="2777724" y="4966581"/>
            <a:ext cx="5909076" cy="1014984"/>
          </a:xfrm>
          <a:prstGeom prst="roundRect">
            <a:avLst/>
          </a:prstGeom>
          <a:solidFill>
            <a:srgbClr val="003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Arial" pitchFamily="34" charset="0"/>
                <a:cs typeface="Arial" pitchFamily="34" charset="0"/>
              </a:rPr>
              <a:t>Must be initialized before using them.</a:t>
            </a:r>
          </a:p>
        </p:txBody>
      </p:sp>
      <p:grpSp>
        <p:nvGrpSpPr>
          <p:cNvPr id="2" name="Group 17"/>
          <p:cNvGrpSpPr/>
          <p:nvPr/>
        </p:nvGrpSpPr>
        <p:grpSpPr>
          <a:xfrm>
            <a:off x="472974" y="5014573"/>
            <a:ext cx="2145895" cy="828136"/>
            <a:chOff x="472974" y="5014573"/>
            <a:chExt cx="2145895" cy="828136"/>
          </a:xfrm>
        </p:grpSpPr>
        <p:sp>
          <p:nvSpPr>
            <p:cNvPr id="15" name="Pentagon 14"/>
            <p:cNvSpPr/>
            <p:nvPr/>
          </p:nvSpPr>
          <p:spPr>
            <a:xfrm>
              <a:off x="472974" y="5014573"/>
              <a:ext cx="1882643" cy="828135"/>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Initialization</a:t>
              </a:r>
            </a:p>
          </p:txBody>
        </p:sp>
        <p:sp>
          <p:nvSpPr>
            <p:cNvPr id="16" name="Pentagon 15"/>
            <p:cNvSpPr/>
            <p:nvPr/>
          </p:nvSpPr>
          <p:spPr>
            <a:xfrm rot="10800000">
              <a:off x="2032276" y="5014573"/>
              <a:ext cx="586593" cy="828136"/>
            </a:xfrm>
            <a:prstGeom prst="homePlat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chemeClr val="tx1"/>
                </a:solidFill>
                <a:latin typeface="Arial" pitchFamily="34" charset="0"/>
                <a:cs typeface="Arial" pitchFamily="34" charset="0"/>
              </a:endParaRPr>
            </a:p>
          </p:txBody>
        </p:sp>
      </p:gr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DF_Java_M5_2_PD_g006 blocks.jpg"/>
          <p:cNvPicPr>
            <a:picLocks noGrp="1" noChangeAspect="1"/>
          </p:cNvPicPr>
          <p:nvPr>
            <p:ph type="pic" sz="quarter" idx="10"/>
          </p:nvPr>
        </p:nvPicPr>
        <p:blipFill>
          <a:blip r:embed="rId4" cstate="email">
            <a:extLst>
              <a:ext uri="{BEBA8EAE-BF5A-486C-A8C5-ECC9F3942E4B}">
                <a14:imgProps xmlns:a14="http://schemas.microsoft.com/office/drawing/2010/main">
                  <a14:imgLayer r:embed="rId5">
                    <a14:imgEffect>
                      <a14:brightnessContrast bright="-40000" contrast="40000"/>
                    </a14:imgEffect>
                  </a14:imgLayer>
                </a14:imgProps>
              </a:ext>
            </a:extLst>
          </a:blip>
          <a:srcRect/>
          <a:stretch>
            <a:fillRect/>
          </a:stretch>
        </p:blipFill>
        <p:spPr/>
      </p:pic>
      <p:sp>
        <p:nvSpPr>
          <p:cNvPr id="4" name="Title 3"/>
          <p:cNvSpPr>
            <a:spLocks noGrp="1"/>
          </p:cNvSpPr>
          <p:nvPr>
            <p:ph type="title"/>
          </p:nvPr>
        </p:nvSpPr>
        <p:spPr>
          <a:xfrm>
            <a:off x="631705" y="3626599"/>
            <a:ext cx="2331720" cy="2201772"/>
          </a:xfrm>
        </p:spPr>
        <p:txBody>
          <a:bodyPr>
            <a:noAutofit/>
          </a:bodyPr>
          <a:lstStyle/>
          <a:p>
            <a:r>
              <a:rPr lang="en-US" sz="2400" dirty="0" smtClean="0">
                <a:solidFill>
                  <a:schemeClr val="bg1"/>
                </a:solidFill>
              </a:rPr>
              <a:t>Object-Oriented Programming (OOP): Objects are the basic building </a:t>
            </a:r>
            <a:br>
              <a:rPr lang="en-US" sz="2400" dirty="0" smtClean="0">
                <a:solidFill>
                  <a:schemeClr val="bg1"/>
                </a:solidFill>
              </a:rPr>
            </a:br>
            <a:r>
              <a:rPr lang="en-US" sz="2400" dirty="0" smtClean="0">
                <a:solidFill>
                  <a:schemeClr val="bg1"/>
                </a:solidFill>
              </a:rPr>
              <a:t>blocks of an application</a:t>
            </a:r>
            <a:r>
              <a:rPr lang="en-US" dirty="0" smtClean="0">
                <a:solidFill>
                  <a:schemeClr val="bg1"/>
                </a:solidFill>
              </a:rPr>
              <a:t>.</a:t>
            </a:r>
            <a:endParaRPr lang="en-US" dirty="0">
              <a:solidFill>
                <a:schemeClr val="bg1"/>
              </a:solidFill>
            </a:endParaRPr>
          </a:p>
        </p:txBody>
      </p:sp>
      <p:sp>
        <p:nvSpPr>
          <p:cNvPr id="2" name="Rectangle 1"/>
          <p:cNvSpPr/>
          <p:nvPr/>
        </p:nvSpPr>
        <p:spPr>
          <a:xfrm>
            <a:off x="4742304" y="2942217"/>
            <a:ext cx="4350895" cy="3837974"/>
          </a:xfrm>
          <a:prstGeom prst="rect">
            <a:avLst/>
          </a:prstGeom>
        </p:spPr>
        <p:txBody>
          <a:bodyPr wrap="square">
            <a:spAutoFit/>
          </a:bodyPr>
          <a:lstStyle/>
          <a:p>
            <a:pPr marL="274320" lvl="0" indent="-274320">
              <a:lnSpc>
                <a:spcPct val="110000"/>
              </a:lnSpc>
              <a:buFont typeface="Arial" pitchFamily="34" charset="0"/>
              <a:buChar char="•"/>
            </a:pPr>
            <a:r>
              <a:rPr lang="en-US" sz="2400" dirty="0" smtClean="0">
                <a:solidFill>
                  <a:schemeClr val="bg1"/>
                </a:solidFill>
                <a:latin typeface="Arial" pitchFamily="34" charset="0"/>
                <a:cs typeface="Arial" pitchFamily="34" charset="0"/>
              </a:rPr>
              <a:t>Similar </a:t>
            </a:r>
            <a:r>
              <a:rPr lang="en-US" sz="2400" dirty="0">
                <a:solidFill>
                  <a:schemeClr val="bg1"/>
                </a:solidFill>
                <a:latin typeface="Arial" pitchFamily="34" charset="0"/>
                <a:cs typeface="Arial" pitchFamily="34" charset="0"/>
              </a:rPr>
              <a:t>to real-world </a:t>
            </a:r>
            <a:r>
              <a:rPr lang="en-US" sz="2400" dirty="0" smtClean="0">
                <a:solidFill>
                  <a:schemeClr val="bg1"/>
                </a:solidFill>
                <a:latin typeface="Arial" pitchFamily="34" charset="0"/>
                <a:cs typeface="Arial" pitchFamily="34" charset="0"/>
              </a:rPr>
              <a:t>objects</a:t>
            </a:r>
          </a:p>
          <a:p>
            <a:pPr marL="539496" lvl="1" indent="-274320">
              <a:lnSpc>
                <a:spcPct val="110000"/>
              </a:lnSpc>
              <a:buFont typeface="Courier New" pitchFamily="49" charset="0"/>
              <a:buChar char="o"/>
            </a:pPr>
            <a:r>
              <a:rPr lang="en-US" sz="2200" dirty="0" smtClean="0">
                <a:solidFill>
                  <a:schemeClr val="bg1"/>
                </a:solidFill>
                <a:latin typeface="Arial" pitchFamily="34" charset="0"/>
                <a:cs typeface="Arial" pitchFamily="34" charset="0"/>
              </a:rPr>
              <a:t>Have </a:t>
            </a:r>
            <a:r>
              <a:rPr lang="en-US" sz="2200" dirty="0">
                <a:solidFill>
                  <a:schemeClr val="bg1"/>
                </a:solidFill>
                <a:latin typeface="Arial" pitchFamily="34" charset="0"/>
                <a:cs typeface="Arial" pitchFamily="34" charset="0"/>
              </a:rPr>
              <a:t>their own properties, </a:t>
            </a:r>
            <a:r>
              <a:rPr lang="en-US" sz="2200" dirty="0" smtClean="0">
                <a:solidFill>
                  <a:schemeClr val="bg1"/>
                </a:solidFill>
                <a:latin typeface="Arial" pitchFamily="34" charset="0"/>
                <a:cs typeface="Arial" pitchFamily="34" charset="0"/>
              </a:rPr>
              <a:t>attributes</a:t>
            </a:r>
          </a:p>
          <a:p>
            <a:pPr marL="539496" lvl="1" indent="-274320">
              <a:lnSpc>
                <a:spcPct val="110000"/>
              </a:lnSpc>
              <a:buFont typeface="Courier New" pitchFamily="49" charset="0"/>
              <a:buChar char="o"/>
            </a:pPr>
            <a:r>
              <a:rPr lang="en-US" sz="2200" dirty="0">
                <a:solidFill>
                  <a:schemeClr val="bg1"/>
                </a:solidFill>
                <a:latin typeface="Arial" pitchFamily="34" charset="0"/>
                <a:cs typeface="Arial" pitchFamily="34" charset="0"/>
              </a:rPr>
              <a:t>C</a:t>
            </a:r>
            <a:r>
              <a:rPr lang="en-US" sz="2200" dirty="0" smtClean="0">
                <a:solidFill>
                  <a:schemeClr val="bg1"/>
                </a:solidFill>
                <a:latin typeface="Arial" pitchFamily="34" charset="0"/>
                <a:cs typeface="Arial" pitchFamily="34" charset="0"/>
              </a:rPr>
              <a:t>an </a:t>
            </a:r>
            <a:r>
              <a:rPr lang="en-US" sz="2200" dirty="0">
                <a:solidFill>
                  <a:schemeClr val="bg1"/>
                </a:solidFill>
                <a:latin typeface="Arial" pitchFamily="34" charset="0"/>
                <a:cs typeface="Arial" pitchFamily="34" charset="0"/>
              </a:rPr>
              <a:t>be grouped into </a:t>
            </a:r>
            <a:r>
              <a:rPr lang="en-US" sz="2200" dirty="0" smtClean="0">
                <a:solidFill>
                  <a:schemeClr val="bg1"/>
                </a:solidFill>
                <a:latin typeface="Arial" pitchFamily="34" charset="0"/>
                <a:cs typeface="Arial" pitchFamily="34" charset="0"/>
              </a:rPr>
              <a:t>categories</a:t>
            </a:r>
          </a:p>
          <a:p>
            <a:pPr marL="1005840" lvl="1" indent="-457200">
              <a:lnSpc>
                <a:spcPct val="110000"/>
              </a:lnSpc>
              <a:buFont typeface="Courier New" pitchFamily="49" charset="0"/>
              <a:buChar char="o"/>
            </a:pPr>
            <a:endParaRPr lang="en-US" sz="2200" dirty="0">
              <a:solidFill>
                <a:schemeClr val="bg1"/>
              </a:solidFill>
              <a:latin typeface="Arial" pitchFamily="34" charset="0"/>
              <a:cs typeface="Arial" pitchFamily="34" charset="0"/>
            </a:endParaRPr>
          </a:p>
          <a:p>
            <a:pPr marL="274320" lvl="0" indent="-274320">
              <a:buFont typeface="Arial" pitchFamily="34" charset="0"/>
              <a:buChar char="•"/>
            </a:pPr>
            <a:r>
              <a:rPr lang="en-US" sz="2400" dirty="0" smtClean="0">
                <a:solidFill>
                  <a:schemeClr val="bg1"/>
                </a:solidFill>
                <a:latin typeface="Arial" pitchFamily="34" charset="0"/>
                <a:cs typeface="Arial" pitchFamily="34" charset="0"/>
              </a:rPr>
              <a:t>Program </a:t>
            </a:r>
            <a:r>
              <a:rPr lang="en-US" sz="2400" dirty="0">
                <a:solidFill>
                  <a:schemeClr val="bg1"/>
                </a:solidFill>
                <a:latin typeface="Arial" pitchFamily="34" charset="0"/>
                <a:cs typeface="Arial" pitchFamily="34" charset="0"/>
              </a:rPr>
              <a:t>entities often describe real-world </a:t>
            </a:r>
            <a:r>
              <a:rPr lang="en-US" sz="2400" dirty="0" smtClean="0">
                <a:solidFill>
                  <a:schemeClr val="bg1"/>
                </a:solidFill>
                <a:latin typeface="Arial" pitchFamily="34" charset="0"/>
                <a:cs typeface="Arial" pitchFamily="34" charset="0"/>
              </a:rPr>
              <a:t>entities, so OO makes </a:t>
            </a:r>
            <a:r>
              <a:rPr lang="en-US" sz="2400" dirty="0">
                <a:solidFill>
                  <a:schemeClr val="bg1"/>
                </a:solidFill>
                <a:latin typeface="Arial" pitchFamily="34" charset="0"/>
                <a:cs typeface="Arial" pitchFamily="34" charset="0"/>
              </a:rPr>
              <a:t>designing applications </a:t>
            </a:r>
            <a:r>
              <a:rPr lang="en-US" sz="2400" dirty="0" smtClean="0">
                <a:solidFill>
                  <a:schemeClr val="bg1"/>
                </a:solidFill>
                <a:latin typeface="Arial" pitchFamily="34" charset="0"/>
                <a:cs typeface="Arial" pitchFamily="34" charset="0"/>
              </a:rPr>
              <a:t>easier</a:t>
            </a:r>
            <a:r>
              <a:rPr lang="en-US" sz="2400" dirty="0">
                <a:solidFill>
                  <a:schemeClr val="bg1"/>
                </a:solidFill>
                <a:latin typeface="Arial" pitchFamily="34" charset="0"/>
                <a:cs typeface="Arial" pitchFamily="34" charset="0"/>
              </a:rPr>
              <a:t>.</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1" i="0" u="none" strike="noStrike" kern="1200" cap="none" spc="0" normalizeH="0" baseline="0" noProof="0" dirty="0" smtClean="0">
                <a:ln>
                  <a:noFill/>
                </a:ln>
                <a:solidFill>
                  <a:srgbClr val="003344"/>
                </a:solidFill>
                <a:effectLst/>
                <a:uLnTx/>
                <a:uFillTx/>
                <a:latin typeface="Arial"/>
                <a:ea typeface="+mj-ea"/>
                <a:cs typeface="Arial" pitchFamily="34" charset="0"/>
              </a:rPr>
              <a:t>5</a:t>
            </a:r>
          </a:p>
        </p:txBody>
      </p:sp>
    </p:spTree>
    <p:extLst>
      <p:ext uri="{BB962C8B-B14F-4D97-AF65-F5344CB8AC3E}">
        <p14:creationId xmlns:p14="http://schemas.microsoft.com/office/powerpoint/2010/main" val="27496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t>
            </a:r>
            <a:r>
              <a:rPr lang="en-US" dirty="0" smtClean="0"/>
              <a:t>Variables: See It</a:t>
            </a:r>
            <a:endParaRPr lang="en-US" dirty="0"/>
          </a:p>
        </p:txBody>
      </p:sp>
      <p:sp>
        <p:nvSpPr>
          <p:cNvPr id="7" name="Content Placeholder 2"/>
          <p:cNvSpPr>
            <a:spLocks noGrp="1"/>
          </p:cNvSpPr>
          <p:nvPr>
            <p:ph idx="1"/>
          </p:nvPr>
        </p:nvSpPr>
        <p:spPr>
          <a:xfrm>
            <a:off x="457200" y="1214422"/>
            <a:ext cx="8001000" cy="5453078"/>
          </a:xfrm>
        </p:spPr>
        <p:txBody>
          <a:bodyPr>
            <a:noAutofit/>
          </a:bodyPr>
          <a:lstStyle/>
          <a:p>
            <a:pPr lvl="0">
              <a:defRPr/>
            </a:pPr>
            <a:r>
              <a:rPr lang="en-US" sz="2200" b="1" dirty="0"/>
              <a:t>Demonstration:</a:t>
            </a:r>
          </a:p>
          <a:p>
            <a:pPr marL="0" lvl="1" indent="0">
              <a:buNone/>
            </a:pPr>
            <a:r>
              <a:rPr lang="en-US" sz="2200" dirty="0"/>
              <a:t>Faculty will demonstrate how to </a:t>
            </a:r>
            <a:r>
              <a:rPr lang="en-US" sz="2200" dirty="0" smtClean="0"/>
              <a:t>use parameterized local variables </a:t>
            </a:r>
            <a:br>
              <a:rPr lang="en-US" sz="2200" dirty="0" smtClean="0"/>
            </a:br>
            <a:r>
              <a:rPr lang="en-US" sz="2200" dirty="0" smtClean="0"/>
              <a:t>to store instances of objects.</a:t>
            </a:r>
          </a:p>
          <a:p>
            <a:pPr lvl="0">
              <a:spcBef>
                <a:spcPts val="1200"/>
              </a:spcBef>
              <a:defRPr/>
            </a:pPr>
            <a:r>
              <a:rPr lang="en-US" sz="2200" b="1" dirty="0" smtClean="0"/>
              <a:t>Time Allocated:</a:t>
            </a:r>
            <a:r>
              <a:rPr lang="en-US" sz="2200" dirty="0" smtClean="0"/>
              <a:t> 10 minutes</a:t>
            </a:r>
            <a:endParaRPr lang="en-US" sz="2200" dirty="0"/>
          </a:p>
          <a:p>
            <a:pPr>
              <a:spcBef>
                <a:spcPts val="1200"/>
              </a:spcBef>
              <a:defRPr/>
            </a:pPr>
            <a:r>
              <a:rPr lang="en-US" sz="2200" b="1" dirty="0"/>
              <a:t>Environment or File: </a:t>
            </a:r>
            <a:r>
              <a:rPr lang="en-US" sz="2200" dirty="0"/>
              <a:t>Movie3D_Demo3.java</a:t>
            </a:r>
          </a:p>
          <a:p>
            <a:pPr lvl="0">
              <a:spcBef>
                <a:spcPts val="1200"/>
              </a:spcBef>
              <a:defRPr/>
            </a:pPr>
            <a:r>
              <a:rPr lang="en-US" sz="2200" b="1" dirty="0" smtClean="0"/>
              <a:t>Steps</a:t>
            </a:r>
            <a:r>
              <a:rPr lang="en-US" sz="2200" b="1" dirty="0"/>
              <a:t>: </a:t>
            </a:r>
            <a:endParaRPr lang="en-US" sz="2200" dirty="0"/>
          </a:p>
          <a:p>
            <a:pPr marL="274320" indent="-274320">
              <a:buFont typeface="+mj-lt"/>
              <a:buAutoNum type="arabicPeriod"/>
            </a:pPr>
            <a:r>
              <a:rPr lang="en-US" sz="2200" dirty="0"/>
              <a:t>Open </a:t>
            </a:r>
            <a:r>
              <a:rPr lang="en-US" sz="2200" dirty="0" smtClean="0"/>
              <a:t>Movie3D_Demo3.java</a:t>
            </a:r>
            <a:endParaRPr lang="en-US" sz="2200" dirty="0"/>
          </a:p>
          <a:p>
            <a:pPr marL="274320" indent="-274320">
              <a:buFont typeface="+mj-lt"/>
              <a:buAutoNum type="arabicPeriod"/>
            </a:pPr>
            <a:r>
              <a:rPr lang="en-US" sz="2200" dirty="0"/>
              <a:t>Copy and Paste the code written in </a:t>
            </a:r>
            <a:r>
              <a:rPr lang="en-US" sz="2200" dirty="0" smtClean="0"/>
              <a:t>Movie3D_Demo2.java </a:t>
            </a:r>
            <a:r>
              <a:rPr lang="en-US" sz="2200" dirty="0"/>
              <a:t>to </a:t>
            </a:r>
            <a:r>
              <a:rPr lang="en-US" sz="2200" dirty="0" smtClean="0"/>
              <a:t>Movie3D_Demo3.java</a:t>
            </a:r>
            <a:endParaRPr lang="en-US" sz="2200" dirty="0"/>
          </a:p>
          <a:p>
            <a:pPr marL="274320" indent="-274320">
              <a:buFont typeface="+mj-lt"/>
              <a:buAutoNum type="arabicPeriod"/>
            </a:pPr>
            <a:r>
              <a:rPr lang="en-US" sz="2200" dirty="0"/>
              <a:t>Follow the TODOs in the file</a:t>
            </a:r>
          </a:p>
          <a:p>
            <a:pPr marL="274320" indent="-274320">
              <a:buFont typeface="+mj-lt"/>
              <a:buAutoNum type="arabicPeriod"/>
            </a:pPr>
            <a:r>
              <a:rPr lang="en-US" sz="2200" dirty="0" smtClean="0"/>
              <a:t>Run </a:t>
            </a:r>
            <a:r>
              <a:rPr lang="en-US" sz="2200" dirty="0"/>
              <a:t>the program</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41</a:t>
            </a:r>
          </a:p>
        </p:txBody>
      </p:sp>
    </p:spTree>
    <p:extLst>
      <p:ext uri="{BB962C8B-B14F-4D97-AF65-F5344CB8AC3E}">
        <p14:creationId xmlns:p14="http://schemas.microsoft.com/office/powerpoint/2010/main" val="3582843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 Try I</a:t>
            </a:r>
            <a:r>
              <a:rPr lang="en-US" dirty="0" smtClean="0"/>
              <a:t>t</a:t>
            </a:r>
            <a:endParaRPr lang="en-US" dirty="0"/>
          </a:p>
        </p:txBody>
      </p:sp>
      <p:sp>
        <p:nvSpPr>
          <p:cNvPr id="3" name="Content Placeholder 2"/>
          <p:cNvSpPr>
            <a:spLocks noGrp="1"/>
          </p:cNvSpPr>
          <p:nvPr>
            <p:ph idx="1"/>
          </p:nvPr>
        </p:nvSpPr>
        <p:spPr>
          <a:xfrm>
            <a:off x="457200" y="1214422"/>
            <a:ext cx="7735824" cy="5453078"/>
          </a:xfrm>
        </p:spPr>
        <p:txBody>
          <a:bodyPr>
            <a:normAutofit/>
          </a:bodyPr>
          <a:lstStyle/>
          <a:p>
            <a:pPr lvl="0">
              <a:defRPr/>
            </a:pPr>
            <a:r>
              <a:rPr lang="en-US" sz="2200" b="1" dirty="0" smtClean="0"/>
              <a:t>Now you try it:</a:t>
            </a:r>
            <a:endParaRPr lang="en-US" sz="2200" b="1" dirty="0"/>
          </a:p>
          <a:p>
            <a:pPr marL="0" lvl="1" indent="0">
              <a:buNone/>
            </a:pPr>
            <a:r>
              <a:rPr lang="en-US" sz="2200" dirty="0" smtClean="0"/>
              <a:t>Use </a:t>
            </a:r>
            <a:r>
              <a:rPr lang="en-US" sz="2200" dirty="0"/>
              <a:t>parameterized local </a:t>
            </a:r>
            <a:r>
              <a:rPr lang="en-US" sz="2200" dirty="0" smtClean="0"/>
              <a:t>variables to </a:t>
            </a:r>
            <a:r>
              <a:rPr lang="en-US" sz="2200" dirty="0"/>
              <a:t>store instances of </a:t>
            </a:r>
            <a:r>
              <a:rPr lang="en-US" sz="2200" dirty="0" smtClean="0"/>
              <a:t/>
            </a:r>
            <a:br>
              <a:rPr lang="en-US" sz="2200" dirty="0" smtClean="0"/>
            </a:br>
            <a:r>
              <a:rPr lang="en-US" sz="2200" dirty="0" smtClean="0"/>
              <a:t>objects in Java.</a:t>
            </a:r>
            <a:endParaRPr lang="en-US" sz="2200" dirty="0"/>
          </a:p>
          <a:p>
            <a:pPr lvl="0">
              <a:spcBef>
                <a:spcPts val="1200"/>
              </a:spcBef>
              <a:defRPr/>
            </a:pPr>
            <a:r>
              <a:rPr lang="en-US" sz="2200" b="1" dirty="0" smtClean="0"/>
              <a:t>Time Allocated: </a:t>
            </a:r>
            <a:r>
              <a:rPr lang="en-US" sz="2200" dirty="0" smtClean="0"/>
              <a:t>15 minutes</a:t>
            </a:r>
            <a:endParaRPr lang="en-US" sz="2200" dirty="0"/>
          </a:p>
          <a:p>
            <a:pPr>
              <a:spcBef>
                <a:spcPts val="1200"/>
              </a:spcBef>
              <a:defRPr/>
            </a:pPr>
            <a:r>
              <a:rPr lang="en-US" sz="2200" b="1" dirty="0"/>
              <a:t>Environment or File: </a:t>
            </a:r>
            <a:r>
              <a:rPr lang="en-US" sz="2200" dirty="0"/>
              <a:t>LaserShow_TryIt3.java</a:t>
            </a:r>
          </a:p>
          <a:p>
            <a:pPr lvl="0">
              <a:spcBef>
                <a:spcPts val="1200"/>
              </a:spcBef>
              <a:defRPr/>
            </a:pPr>
            <a:r>
              <a:rPr lang="en-US" sz="2200" b="1" dirty="0" smtClean="0"/>
              <a:t>Steps</a:t>
            </a:r>
            <a:r>
              <a:rPr lang="en-US" sz="2200" b="1" dirty="0"/>
              <a:t>: </a:t>
            </a:r>
            <a:endParaRPr lang="en-US" sz="2200" dirty="0"/>
          </a:p>
          <a:p>
            <a:pPr marL="274320" indent="-274320">
              <a:buFont typeface="+mj-lt"/>
              <a:buAutoNum type="arabicPeriod"/>
            </a:pPr>
            <a:r>
              <a:rPr lang="en-US" sz="2200" dirty="0"/>
              <a:t>Open </a:t>
            </a:r>
            <a:r>
              <a:rPr lang="en-US" sz="2200" dirty="0" smtClean="0"/>
              <a:t>LaserShow_TryIt3.java</a:t>
            </a:r>
            <a:endParaRPr lang="en-US" sz="2200" dirty="0"/>
          </a:p>
          <a:p>
            <a:pPr marL="274320" indent="-274320">
              <a:buFont typeface="+mj-lt"/>
              <a:buAutoNum type="arabicPeriod"/>
            </a:pPr>
            <a:r>
              <a:rPr lang="en-US" sz="2200" dirty="0"/>
              <a:t>Copy and Paste the code written in </a:t>
            </a:r>
            <a:r>
              <a:rPr lang="en-US" sz="2200" dirty="0" smtClean="0"/>
              <a:t>LaserShow_TryIt2.java </a:t>
            </a:r>
            <a:r>
              <a:rPr lang="en-US" sz="2200" dirty="0"/>
              <a:t>to </a:t>
            </a:r>
            <a:r>
              <a:rPr lang="en-US" sz="2200" dirty="0" smtClean="0"/>
              <a:t>LaserShow_TryIt3.java</a:t>
            </a:r>
            <a:endParaRPr lang="en-US" sz="2200" dirty="0"/>
          </a:p>
          <a:p>
            <a:pPr marL="274320" indent="-274320">
              <a:buFont typeface="+mj-lt"/>
              <a:buAutoNum type="arabicPeriod"/>
            </a:pPr>
            <a:r>
              <a:rPr lang="en-US" sz="2200" dirty="0"/>
              <a:t>Follow the TODOs in the file</a:t>
            </a:r>
          </a:p>
          <a:p>
            <a:pPr marL="274320" indent="-274320">
              <a:buFont typeface="+mj-lt"/>
              <a:buAutoNum type="arabicPeriod"/>
            </a:pPr>
            <a:r>
              <a:rPr lang="en-US" sz="2200" dirty="0"/>
              <a:t>Run the program</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42</a:t>
            </a:r>
          </a:p>
        </p:txBody>
      </p:sp>
    </p:spTree>
    <p:extLst>
      <p:ext uri="{BB962C8B-B14F-4D97-AF65-F5344CB8AC3E}">
        <p14:creationId xmlns:p14="http://schemas.microsoft.com/office/powerpoint/2010/main" val="23505896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 </a:t>
            </a:r>
            <a:r>
              <a:rPr lang="en-US" dirty="0" smtClean="0"/>
              <a:t>Solution (1 of 2)</a:t>
            </a:r>
            <a:endParaRPr lang="en-US" dirty="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8" name="Content Placeholder 4"/>
          <p:cNvSpPr txBox="1">
            <a:spLocks/>
          </p:cNvSpPr>
          <p:nvPr/>
        </p:nvSpPr>
        <p:spPr>
          <a:xfrm>
            <a:off x="457200" y="1214421"/>
            <a:ext cx="8318500" cy="5165357"/>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	</a:t>
            </a:r>
          </a:p>
        </p:txBody>
      </p:sp>
      <p:sp>
        <p:nvSpPr>
          <p:cNvPr id="4" name="Rectangle 3"/>
          <p:cNvSpPr/>
          <p:nvPr/>
        </p:nvSpPr>
        <p:spPr>
          <a:xfrm>
            <a:off x="474612" y="1887142"/>
            <a:ext cx="8086724" cy="4939814"/>
          </a:xfrm>
          <a:prstGeom prst="rect">
            <a:avLst/>
          </a:prstGeom>
        </p:spPr>
        <p:txBody>
          <a:bodyPr wrap="square">
            <a:spAutoFit/>
          </a:bodyPr>
          <a:lstStyle/>
          <a:p>
            <a:r>
              <a:rPr lang="en-US" sz="1050" dirty="0">
                <a:latin typeface="Arial" pitchFamily="34" charset="0"/>
                <a:cs typeface="Arial" pitchFamily="34" charset="0"/>
              </a:rPr>
              <a:t>	</a:t>
            </a:r>
            <a:r>
              <a:rPr lang="en-US" sz="1050" dirty="0" smtClean="0">
                <a:latin typeface="Arial" pitchFamily="34" charset="0"/>
                <a:cs typeface="Arial" pitchFamily="34" charset="0"/>
              </a:rPr>
              <a:t>// </a:t>
            </a:r>
            <a:r>
              <a:rPr lang="en-US" sz="1050" dirty="0">
                <a:latin typeface="Arial" pitchFamily="34" charset="0"/>
                <a:cs typeface="Arial" pitchFamily="34" charset="0"/>
              </a:rPr>
              <a:t>Try-it 3 - Instance variables</a:t>
            </a:r>
          </a:p>
          <a:p>
            <a:r>
              <a:rPr lang="en-US" sz="1050" dirty="0">
                <a:latin typeface="Arial" pitchFamily="34" charset="0"/>
                <a:cs typeface="Arial" pitchFamily="34" charset="0"/>
              </a:rPr>
              <a:t>	private String name;</a:t>
            </a:r>
          </a:p>
          <a:p>
            <a:r>
              <a:rPr lang="en-US" sz="1050" dirty="0">
                <a:latin typeface="Arial" pitchFamily="34" charset="0"/>
                <a:cs typeface="Arial" pitchFamily="34" charset="0"/>
              </a:rPr>
              <a:t>	private double duration;</a:t>
            </a:r>
          </a:p>
          <a:p>
            <a:r>
              <a:rPr lang="en-US" sz="1050" dirty="0">
                <a:latin typeface="Arial" pitchFamily="34" charset="0"/>
                <a:cs typeface="Arial" pitchFamily="34" charset="0"/>
              </a:rPr>
              <a:t>	private int noOfSeats;</a:t>
            </a:r>
          </a:p>
          <a:p>
            <a:r>
              <a:rPr lang="en-US" sz="1050" dirty="0">
                <a:latin typeface="Arial" pitchFamily="34" charset="0"/>
                <a:cs typeface="Arial" pitchFamily="34" charset="0"/>
              </a:rPr>
              <a:t>	private boolean </a:t>
            </a:r>
            <a:r>
              <a:rPr lang="en-US" sz="1050" dirty="0" smtClean="0">
                <a:latin typeface="Arial" pitchFamily="34" charset="0"/>
                <a:cs typeface="Arial" pitchFamily="34" charset="0"/>
              </a:rPr>
              <a:t>gogglesRequired;</a:t>
            </a:r>
            <a:endParaRPr lang="en-US" sz="1050" dirty="0">
              <a:latin typeface="Arial" pitchFamily="34" charset="0"/>
              <a:cs typeface="Arial" pitchFamily="34" charset="0"/>
            </a:endParaRPr>
          </a:p>
          <a:p>
            <a:r>
              <a:rPr lang="en-US" sz="1050" dirty="0">
                <a:latin typeface="Arial" pitchFamily="34" charset="0"/>
                <a:cs typeface="Arial" pitchFamily="34" charset="0"/>
              </a:rPr>
              <a:t>	// end Try-it 3</a:t>
            </a:r>
          </a:p>
          <a:p>
            <a:r>
              <a:rPr lang="en-US" sz="1050" dirty="0">
                <a:latin typeface="Arial" pitchFamily="34" charset="0"/>
                <a:cs typeface="Arial" pitchFamily="34" charset="0"/>
              </a:rPr>
              <a:t> </a:t>
            </a:r>
          </a:p>
          <a:p>
            <a:r>
              <a:rPr lang="en-US" sz="1050" dirty="0">
                <a:latin typeface="Arial" pitchFamily="34" charset="0"/>
                <a:cs typeface="Arial" pitchFamily="34" charset="0"/>
              </a:rPr>
              <a:t>	static{</a:t>
            </a:r>
          </a:p>
          <a:p>
            <a:r>
              <a:rPr lang="en-US" sz="1050" dirty="0">
                <a:latin typeface="Arial" pitchFamily="34" charset="0"/>
                <a:cs typeface="Arial" pitchFamily="34" charset="0"/>
              </a:rPr>
              <a:t>		showType = "Animated";</a:t>
            </a:r>
          </a:p>
          <a:p>
            <a:r>
              <a:rPr lang="en-US" sz="1050" dirty="0">
                <a:latin typeface="Arial" pitchFamily="34" charset="0"/>
                <a:cs typeface="Arial" pitchFamily="34" charset="0"/>
              </a:rPr>
              <a:t>		showName = "LaserShow";</a:t>
            </a:r>
          </a:p>
          <a:p>
            <a:r>
              <a:rPr lang="en-US" sz="1050" dirty="0">
                <a:latin typeface="Arial" pitchFamily="34" charset="0"/>
                <a:cs typeface="Arial" pitchFamily="34" charset="0"/>
              </a:rPr>
              <a:t>		System.out.println("Static block initialiazed.");</a:t>
            </a:r>
          </a:p>
          <a:p>
            <a:r>
              <a:rPr lang="en-US" sz="1050" dirty="0">
                <a:latin typeface="Arial" pitchFamily="34" charset="0"/>
                <a:cs typeface="Arial" pitchFamily="34" charset="0"/>
              </a:rPr>
              <a:t>	}</a:t>
            </a:r>
          </a:p>
          <a:p>
            <a:r>
              <a:rPr lang="en-US" sz="1050" dirty="0">
                <a:latin typeface="Arial" pitchFamily="34" charset="0"/>
                <a:cs typeface="Arial" pitchFamily="34" charset="0"/>
              </a:rPr>
              <a:t>	</a:t>
            </a:r>
          </a:p>
          <a:p>
            <a:r>
              <a:rPr lang="en-US" sz="1050" dirty="0">
                <a:latin typeface="Arial" pitchFamily="34" charset="0"/>
                <a:cs typeface="Arial" pitchFamily="34" charset="0"/>
              </a:rPr>
              <a:t>	public static void main(String[] args){		</a:t>
            </a:r>
          </a:p>
          <a:p>
            <a:r>
              <a:rPr lang="en-US" sz="1050" dirty="0">
                <a:latin typeface="Arial" pitchFamily="34" charset="0"/>
                <a:cs typeface="Arial" pitchFamily="34" charset="0"/>
              </a:rPr>
              <a:t>		System.out.println("Show Type: " + showType);</a:t>
            </a:r>
          </a:p>
          <a:p>
            <a:r>
              <a:rPr lang="en-US" sz="1050" dirty="0">
                <a:latin typeface="Arial" pitchFamily="34" charset="0"/>
                <a:cs typeface="Arial" pitchFamily="34" charset="0"/>
              </a:rPr>
              <a:t>		System.out.println("Show Name: " + showName);</a:t>
            </a:r>
          </a:p>
          <a:p>
            <a:r>
              <a:rPr lang="en-US" sz="1050" dirty="0">
                <a:latin typeface="Arial" pitchFamily="34" charset="0"/>
                <a:cs typeface="Arial" pitchFamily="34" charset="0"/>
              </a:rPr>
              <a:t>		</a:t>
            </a:r>
          </a:p>
          <a:p>
            <a:r>
              <a:rPr lang="en-US" sz="1050" dirty="0">
                <a:latin typeface="Arial" pitchFamily="34" charset="0"/>
                <a:cs typeface="Arial" pitchFamily="34" charset="0"/>
              </a:rPr>
              <a:t>		// Try-it 3 - laserShow - is a local variable</a:t>
            </a:r>
          </a:p>
          <a:p>
            <a:r>
              <a:rPr lang="en-US" sz="1050" dirty="0">
                <a:latin typeface="Arial" pitchFamily="34" charset="0"/>
                <a:cs typeface="Arial" pitchFamily="34" charset="0"/>
              </a:rPr>
              <a:t>		LaserShow_TryIt3 laserShow1 = new LaserShow_TryIt3("Planets", 2.5, 20, true);</a:t>
            </a:r>
          </a:p>
          <a:p>
            <a:r>
              <a:rPr lang="en-US" sz="1050" dirty="0">
                <a:latin typeface="Arial" pitchFamily="34" charset="0"/>
                <a:cs typeface="Arial" pitchFamily="34" charset="0"/>
              </a:rPr>
              <a:t>		</a:t>
            </a:r>
          </a:p>
          <a:p>
            <a:r>
              <a:rPr lang="en-US" sz="1050" dirty="0">
                <a:latin typeface="Arial" pitchFamily="34" charset="0"/>
                <a:cs typeface="Arial" pitchFamily="34" charset="0"/>
              </a:rPr>
              <a:t>		System.out.println();</a:t>
            </a:r>
          </a:p>
          <a:p>
            <a:r>
              <a:rPr lang="en-US" sz="1050" dirty="0">
                <a:latin typeface="Arial" pitchFamily="34" charset="0"/>
                <a:cs typeface="Arial" pitchFamily="34" charset="0"/>
              </a:rPr>
              <a:t>		System.out.println("Show Name: "+ laserShow1.name);</a:t>
            </a:r>
          </a:p>
          <a:p>
            <a:r>
              <a:rPr lang="en-US" sz="1050" dirty="0">
                <a:latin typeface="Arial" pitchFamily="34" charset="0"/>
                <a:cs typeface="Arial" pitchFamily="34" charset="0"/>
              </a:rPr>
              <a:t>		System.out.println("Show Duration: "+ laserShow1.duration);		</a:t>
            </a:r>
          </a:p>
          <a:p>
            <a:r>
              <a:rPr lang="en-US" sz="1050" dirty="0">
                <a:latin typeface="Arial" pitchFamily="34" charset="0"/>
                <a:cs typeface="Arial" pitchFamily="34" charset="0"/>
              </a:rPr>
              <a:t>		System.out.println("Show seating capacity: "+ laserShow1.noOfSeats);</a:t>
            </a:r>
          </a:p>
          <a:p>
            <a:r>
              <a:rPr lang="en-US" sz="1050" dirty="0">
                <a:latin typeface="Arial" pitchFamily="34" charset="0"/>
                <a:cs typeface="Arial" pitchFamily="34" charset="0"/>
              </a:rPr>
              <a:t>		System.out.println("Goggles Required: "+ </a:t>
            </a:r>
            <a:r>
              <a:rPr lang="en-US" sz="1050" dirty="0" smtClean="0">
                <a:latin typeface="Arial" pitchFamily="34" charset="0"/>
                <a:cs typeface="Arial" pitchFamily="34" charset="0"/>
              </a:rPr>
              <a:t>laserShow1.gogglesRequired);</a:t>
            </a:r>
            <a:endParaRPr lang="en-US" sz="1050" dirty="0">
              <a:latin typeface="Arial" pitchFamily="34" charset="0"/>
              <a:cs typeface="Arial" pitchFamily="34" charset="0"/>
            </a:endParaRPr>
          </a:p>
          <a:p>
            <a:r>
              <a:rPr lang="en-US" sz="1050" dirty="0">
                <a:latin typeface="Arial" pitchFamily="34" charset="0"/>
                <a:cs typeface="Arial" pitchFamily="34" charset="0"/>
              </a:rPr>
              <a:t>		</a:t>
            </a:r>
          </a:p>
          <a:p>
            <a:r>
              <a:rPr lang="en-US" sz="1050" dirty="0">
                <a:latin typeface="Arial" pitchFamily="34" charset="0"/>
                <a:cs typeface="Arial" pitchFamily="34" charset="0"/>
              </a:rPr>
              <a:t>		LaserShow_TryIt3 laserShow2 = new LaserShow_TryIt3("Dark Side of the Moon", 2.0, 60, false);</a:t>
            </a:r>
          </a:p>
          <a:p>
            <a:r>
              <a:rPr lang="en-US" sz="1050" dirty="0">
                <a:latin typeface="Arial" pitchFamily="34" charset="0"/>
                <a:cs typeface="Arial" pitchFamily="34" charset="0"/>
              </a:rPr>
              <a:t>		</a:t>
            </a:r>
          </a:p>
          <a:p>
            <a:r>
              <a:rPr lang="en-US" sz="1050" dirty="0">
                <a:latin typeface="Arial" pitchFamily="34" charset="0"/>
                <a:cs typeface="Arial" pitchFamily="34" charset="0"/>
              </a:rPr>
              <a:t>		</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43</a:t>
            </a:r>
          </a:p>
        </p:txBody>
      </p:sp>
      <p:sp>
        <p:nvSpPr>
          <p:cNvPr id="9" name="TextBox 8"/>
          <p:cNvSpPr txBox="1"/>
          <p:nvPr/>
        </p:nvSpPr>
        <p:spPr>
          <a:xfrm>
            <a:off x="478295" y="1194162"/>
            <a:ext cx="7484013" cy="706564"/>
          </a:xfrm>
          <a:prstGeom prst="rect">
            <a:avLst/>
          </a:prstGeom>
        </p:spPr>
        <p:txBody>
          <a:bodyPr vert="horz" wrap="square" lIns="0" tIns="0" rIns="0" bIns="0" rtlCol="0" anchor="b" anchorCtr="0">
            <a:noAutofit/>
          </a:bodyPr>
          <a:lstStyle/>
          <a:p>
            <a:pPr>
              <a:spcBef>
                <a:spcPct val="0"/>
              </a:spcBef>
            </a:pPr>
            <a:r>
              <a:rPr lang="en-US" sz="2000" dirty="0">
                <a:latin typeface="Arial" pitchFamily="34" charset="0"/>
                <a:cs typeface="Arial" pitchFamily="34" charset="0"/>
              </a:rPr>
              <a:t>Your faculty will now provide you with the Solution to check and update your file.  </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7898038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 </a:t>
            </a:r>
            <a:r>
              <a:rPr lang="en-US" dirty="0" smtClean="0"/>
              <a:t>Solution (2 of 2)</a:t>
            </a:r>
            <a:endParaRPr lang="en-US" dirty="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8" name="Content Placeholder 4"/>
          <p:cNvSpPr txBox="1">
            <a:spLocks/>
          </p:cNvSpPr>
          <p:nvPr/>
        </p:nvSpPr>
        <p:spPr>
          <a:xfrm>
            <a:off x="457200" y="1214421"/>
            <a:ext cx="8318500" cy="5165357"/>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	</a:t>
            </a:r>
          </a:p>
        </p:txBody>
      </p:sp>
      <p:sp>
        <p:nvSpPr>
          <p:cNvPr id="4" name="Rectangle 3"/>
          <p:cNvSpPr/>
          <p:nvPr/>
        </p:nvSpPr>
        <p:spPr>
          <a:xfrm>
            <a:off x="462454" y="1337072"/>
            <a:ext cx="8224345" cy="5632311"/>
          </a:xfrm>
          <a:prstGeom prst="rect">
            <a:avLst/>
          </a:prstGeom>
        </p:spPr>
        <p:txBody>
          <a:bodyPr wrap="square">
            <a:spAutoFit/>
          </a:bodyPr>
          <a:lstStyle/>
          <a:p>
            <a:r>
              <a:rPr lang="en-US" sz="1200" dirty="0">
                <a:latin typeface="Arial" pitchFamily="34" charset="0"/>
                <a:cs typeface="Arial" pitchFamily="34" charset="0"/>
              </a:rPr>
              <a:t>System.out.println();</a:t>
            </a:r>
          </a:p>
          <a:p>
            <a:r>
              <a:rPr lang="en-US" sz="1200" dirty="0">
                <a:latin typeface="Arial" pitchFamily="34" charset="0"/>
                <a:cs typeface="Arial" pitchFamily="34" charset="0"/>
              </a:rPr>
              <a:t>		System.out.println("Show Name: "+ laserShow2.name);</a:t>
            </a:r>
          </a:p>
          <a:p>
            <a:r>
              <a:rPr lang="en-US" sz="1200" dirty="0">
                <a:latin typeface="Arial" pitchFamily="34" charset="0"/>
                <a:cs typeface="Arial" pitchFamily="34" charset="0"/>
              </a:rPr>
              <a:t>		System.out.println("Show Duration: "+ laserShow2.duration);		</a:t>
            </a:r>
          </a:p>
          <a:p>
            <a:r>
              <a:rPr lang="en-US" sz="1200" dirty="0">
                <a:latin typeface="Arial" pitchFamily="34" charset="0"/>
                <a:cs typeface="Arial" pitchFamily="34" charset="0"/>
              </a:rPr>
              <a:t>		System.out.println("Show seating capacity: "+ laserShow2.noOfSeats);</a:t>
            </a:r>
          </a:p>
          <a:p>
            <a:r>
              <a:rPr lang="en-US" sz="1200" dirty="0">
                <a:latin typeface="Arial" pitchFamily="34" charset="0"/>
                <a:cs typeface="Arial" pitchFamily="34" charset="0"/>
              </a:rPr>
              <a:t>		System.out.println("Goggles Required: "+ </a:t>
            </a:r>
            <a:r>
              <a:rPr lang="en-US" sz="1200" dirty="0" smtClean="0">
                <a:latin typeface="Arial" pitchFamily="34" charset="0"/>
                <a:cs typeface="Arial" pitchFamily="34" charset="0"/>
              </a:rPr>
              <a:t>laserShow2.gogglesRequired);</a:t>
            </a:r>
            <a:endParaRPr lang="en-US" sz="1200" dirty="0">
              <a:latin typeface="Arial" pitchFamily="34" charset="0"/>
              <a:cs typeface="Arial" pitchFamily="34" charset="0"/>
            </a:endParaRPr>
          </a:p>
          <a:p>
            <a:r>
              <a:rPr lang="en-US" sz="1200" dirty="0">
                <a:latin typeface="Arial" pitchFamily="34" charset="0"/>
                <a:cs typeface="Arial" pitchFamily="34" charset="0"/>
              </a:rPr>
              <a:t>		// end Try-it 3</a:t>
            </a:r>
          </a:p>
          <a:p>
            <a:r>
              <a:rPr lang="en-US" sz="1200" dirty="0">
                <a:latin typeface="Arial" pitchFamily="34" charset="0"/>
                <a:cs typeface="Arial" pitchFamily="34" charset="0"/>
              </a:rPr>
              <a:t>	}</a:t>
            </a:r>
          </a:p>
          <a:p>
            <a:r>
              <a:rPr lang="en-US" sz="1200" dirty="0">
                <a:latin typeface="Arial" pitchFamily="34" charset="0"/>
                <a:cs typeface="Arial" pitchFamily="34" charset="0"/>
              </a:rPr>
              <a:t>	</a:t>
            </a:r>
          </a:p>
          <a:p>
            <a:r>
              <a:rPr lang="en-US" sz="1200" dirty="0">
                <a:latin typeface="Arial" pitchFamily="34" charset="0"/>
                <a:cs typeface="Arial" pitchFamily="34" charset="0"/>
              </a:rPr>
              <a:t>	//Generic constructor</a:t>
            </a:r>
          </a:p>
          <a:p>
            <a:r>
              <a:rPr lang="en-US" sz="1200" dirty="0">
                <a:latin typeface="Arial" pitchFamily="34" charset="0"/>
                <a:cs typeface="Arial" pitchFamily="34" charset="0"/>
              </a:rPr>
              <a:t>	public LaserShow_TryIt3() {</a:t>
            </a:r>
          </a:p>
          <a:p>
            <a:r>
              <a:rPr lang="en-US" sz="1200" dirty="0">
                <a:latin typeface="Arial" pitchFamily="34" charset="0"/>
                <a:cs typeface="Arial" pitchFamily="34" charset="0"/>
              </a:rPr>
              <a:t>		System.out.println("Default constructor invoked.");</a:t>
            </a:r>
          </a:p>
          <a:p>
            <a:r>
              <a:rPr lang="en-US" sz="1200" dirty="0">
                <a:latin typeface="Arial" pitchFamily="34" charset="0"/>
                <a:cs typeface="Arial" pitchFamily="34" charset="0"/>
              </a:rPr>
              <a:t>	}</a:t>
            </a:r>
          </a:p>
          <a:p>
            <a:r>
              <a:rPr lang="en-US" sz="1200" dirty="0">
                <a:latin typeface="Arial" pitchFamily="34" charset="0"/>
                <a:cs typeface="Arial" pitchFamily="34" charset="0"/>
              </a:rPr>
              <a:t>	</a:t>
            </a:r>
          </a:p>
          <a:p>
            <a:r>
              <a:rPr lang="en-US" sz="1200" dirty="0">
                <a:latin typeface="Arial" pitchFamily="34" charset="0"/>
                <a:cs typeface="Arial" pitchFamily="34" charset="0"/>
              </a:rPr>
              <a:t>	// Try-it 3 - Parameterized constructor</a:t>
            </a:r>
          </a:p>
          <a:p>
            <a:r>
              <a:rPr lang="en-US" sz="1200" dirty="0">
                <a:latin typeface="Arial" pitchFamily="34" charset="0"/>
                <a:cs typeface="Arial" pitchFamily="34" charset="0"/>
              </a:rPr>
              <a:t>	public LaserShow_TryIt3(String name, double duration, int noOfSeats,	boolean </a:t>
            </a:r>
            <a:r>
              <a:rPr lang="en-US" sz="1200" dirty="0" smtClean="0">
                <a:latin typeface="Arial" pitchFamily="34" charset="0"/>
                <a:cs typeface="Arial" pitchFamily="34" charset="0"/>
              </a:rPr>
              <a:t>gogglesRequired) </a:t>
            </a:r>
            <a:r>
              <a:rPr lang="en-US" sz="1200" dirty="0">
                <a:latin typeface="Arial" pitchFamily="34" charset="0"/>
                <a:cs typeface="Arial" pitchFamily="34" charset="0"/>
              </a:rPr>
              <a:t>{</a:t>
            </a:r>
          </a:p>
          <a:p>
            <a:r>
              <a:rPr lang="en-US" sz="1200" dirty="0">
                <a:latin typeface="Arial" pitchFamily="34" charset="0"/>
                <a:cs typeface="Arial" pitchFamily="34" charset="0"/>
              </a:rPr>
              <a:t>		this.name = name;</a:t>
            </a:r>
          </a:p>
          <a:p>
            <a:r>
              <a:rPr lang="en-US" sz="1200" dirty="0">
                <a:latin typeface="Arial" pitchFamily="34" charset="0"/>
                <a:cs typeface="Arial" pitchFamily="34" charset="0"/>
              </a:rPr>
              <a:t>		this.duration = duration;</a:t>
            </a:r>
          </a:p>
          <a:p>
            <a:r>
              <a:rPr lang="en-US" sz="1200" dirty="0">
                <a:latin typeface="Arial" pitchFamily="34" charset="0"/>
                <a:cs typeface="Arial" pitchFamily="34" charset="0"/>
              </a:rPr>
              <a:t>		this.noOfSeats = noOfSeats;</a:t>
            </a:r>
          </a:p>
          <a:p>
            <a:r>
              <a:rPr lang="en-US" sz="1200" dirty="0">
                <a:latin typeface="Arial" pitchFamily="34" charset="0"/>
                <a:cs typeface="Arial" pitchFamily="34" charset="0"/>
              </a:rPr>
              <a:t>		</a:t>
            </a:r>
            <a:r>
              <a:rPr lang="en-US" sz="1200" dirty="0" smtClean="0">
                <a:latin typeface="Arial" pitchFamily="34" charset="0"/>
                <a:cs typeface="Arial" pitchFamily="34" charset="0"/>
              </a:rPr>
              <a:t>this.gogglesRequired </a:t>
            </a:r>
            <a:r>
              <a:rPr lang="en-US" sz="1200" dirty="0">
                <a:latin typeface="Arial" pitchFamily="34" charset="0"/>
                <a:cs typeface="Arial" pitchFamily="34" charset="0"/>
              </a:rPr>
              <a:t>= </a:t>
            </a:r>
            <a:r>
              <a:rPr lang="en-US" sz="1200" dirty="0" smtClean="0">
                <a:latin typeface="Arial" pitchFamily="34" charset="0"/>
                <a:cs typeface="Arial" pitchFamily="34" charset="0"/>
              </a:rPr>
              <a:t>gogglesRequired;</a:t>
            </a:r>
            <a:endParaRPr lang="en-US" sz="1200" dirty="0">
              <a:latin typeface="Arial" pitchFamily="34" charset="0"/>
              <a:cs typeface="Arial" pitchFamily="34" charset="0"/>
            </a:endParaRPr>
          </a:p>
          <a:p>
            <a:r>
              <a:rPr lang="en-US" sz="1200" dirty="0">
                <a:latin typeface="Arial" pitchFamily="34" charset="0"/>
                <a:cs typeface="Arial" pitchFamily="34" charset="0"/>
              </a:rPr>
              <a:t>		</a:t>
            </a:r>
          </a:p>
          <a:p>
            <a:r>
              <a:rPr lang="en-US" sz="1200" dirty="0">
                <a:latin typeface="Arial" pitchFamily="34" charset="0"/>
                <a:cs typeface="Arial" pitchFamily="34" charset="0"/>
              </a:rPr>
              <a:t>		System.out.println("\</a:t>
            </a:r>
            <a:r>
              <a:rPr lang="en-US" sz="1200" dirty="0" smtClean="0">
                <a:latin typeface="Arial" pitchFamily="34" charset="0"/>
                <a:cs typeface="Arial" pitchFamily="34" charset="0"/>
              </a:rPr>
              <a:t>n Parameterized </a:t>
            </a:r>
            <a:r>
              <a:rPr lang="en-US" sz="1200" dirty="0">
                <a:latin typeface="Arial" pitchFamily="34" charset="0"/>
                <a:cs typeface="Arial" pitchFamily="34" charset="0"/>
              </a:rPr>
              <a:t>constructor invoked.");</a:t>
            </a:r>
          </a:p>
          <a:p>
            <a:r>
              <a:rPr lang="en-US" sz="1200" dirty="0">
                <a:latin typeface="Arial" pitchFamily="34" charset="0"/>
                <a:cs typeface="Arial" pitchFamily="34" charset="0"/>
              </a:rPr>
              <a:t>		// end Try-it 3</a:t>
            </a:r>
          </a:p>
          <a:p>
            <a:r>
              <a:rPr lang="en-US" sz="1200" dirty="0">
                <a:latin typeface="Arial" pitchFamily="34" charset="0"/>
                <a:cs typeface="Arial" pitchFamily="34" charset="0"/>
              </a:rPr>
              <a:t>		</a:t>
            </a:r>
          </a:p>
          <a:p>
            <a:r>
              <a:rPr lang="en-US" sz="1200" dirty="0">
                <a:latin typeface="Arial" pitchFamily="34" charset="0"/>
                <a:cs typeface="Arial" pitchFamily="34" charset="0"/>
              </a:rPr>
              <a:t>	}</a:t>
            </a:r>
          </a:p>
          <a:p>
            <a:r>
              <a:rPr lang="en-US" sz="1200" dirty="0">
                <a:latin typeface="Arial" pitchFamily="34" charset="0"/>
                <a:cs typeface="Arial" pitchFamily="34" charset="0"/>
              </a:rPr>
              <a:t>	</a:t>
            </a:r>
          </a:p>
          <a:p>
            <a:r>
              <a:rPr lang="en-US" sz="1200" dirty="0">
                <a:latin typeface="Arial" pitchFamily="34" charset="0"/>
                <a:cs typeface="Arial" pitchFamily="34" charset="0"/>
              </a:rPr>
              <a:t>	</a:t>
            </a:r>
          </a:p>
          <a:p>
            <a:r>
              <a:rPr lang="en-US" sz="1200" dirty="0">
                <a:latin typeface="Arial" pitchFamily="34" charset="0"/>
                <a:cs typeface="Arial" pitchFamily="34" charset="0"/>
              </a:rPr>
              <a:t>}</a:t>
            </a:r>
          </a:p>
          <a:p>
            <a:r>
              <a:rPr lang="en-US" sz="1200" dirty="0">
                <a:latin typeface="Arial" pitchFamily="34" charset="0"/>
                <a:cs typeface="Arial" pitchFamily="34" charset="0"/>
              </a:rPr>
              <a:t/>
            </a:r>
            <a:br>
              <a:rPr lang="en-US" sz="1200" dirty="0">
                <a:latin typeface="Arial" pitchFamily="34" charset="0"/>
                <a:cs typeface="Arial" pitchFamily="34" charset="0"/>
              </a:rPr>
            </a:br>
            <a:r>
              <a:rPr lang="en-US" sz="1200" dirty="0">
                <a:latin typeface="Arial" pitchFamily="34" charset="0"/>
                <a:cs typeface="Arial" pitchFamily="34" charset="0"/>
              </a:rPr>
              <a:t> </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44</a:t>
            </a:r>
          </a:p>
        </p:txBody>
      </p:sp>
    </p:spTree>
    <p:extLst>
      <p:ext uri="{BB962C8B-B14F-4D97-AF65-F5344CB8AC3E}">
        <p14:creationId xmlns:p14="http://schemas.microsoft.com/office/powerpoint/2010/main" val="18424711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l="22" r="22"/>
          <a:stretch>
            <a:fillRect/>
          </a:stretch>
        </p:blipFill>
        <p:spPr/>
      </p:pic>
      <p:sp>
        <p:nvSpPr>
          <p:cNvPr id="3" name="Title 2"/>
          <p:cNvSpPr>
            <a:spLocks noGrp="1"/>
          </p:cNvSpPr>
          <p:nvPr>
            <p:ph type="title"/>
          </p:nvPr>
        </p:nvSpPr>
        <p:spPr/>
        <p:txBody>
          <a:bodyPr/>
          <a:lstStyle/>
          <a:p>
            <a:r>
              <a:rPr lang="en-US" dirty="0" smtClean="0"/>
              <a:t>Variables: Member Variables</a:t>
            </a:r>
            <a:endParaRPr lang="en-US" dirty="0"/>
          </a:p>
        </p:txBody>
      </p:sp>
      <p:sp>
        <p:nvSpPr>
          <p:cNvPr id="4" name="Content Placeholder 3"/>
          <p:cNvSpPr>
            <a:spLocks noGrp="1"/>
          </p:cNvSpPr>
          <p:nvPr>
            <p:ph idx="1"/>
          </p:nvPr>
        </p:nvSpPr>
        <p:spPr>
          <a:xfrm>
            <a:off x="457201" y="1765566"/>
            <a:ext cx="5754914" cy="2054871"/>
          </a:xfrm>
        </p:spPr>
        <p:txBody>
          <a:bodyPr>
            <a:noAutofit/>
          </a:bodyPr>
          <a:lstStyle/>
          <a:p>
            <a:pPr marL="342900" lvl="0" indent="-342900">
              <a:buFont typeface="Arial" pitchFamily="34" charset="0"/>
              <a:buChar char="•"/>
            </a:pPr>
            <a:r>
              <a:rPr lang="en-US" u="sng" dirty="0"/>
              <a:t>Member variable</a:t>
            </a:r>
            <a:r>
              <a:rPr lang="en-US" dirty="0"/>
              <a:t> stores state of an </a:t>
            </a:r>
            <a:r>
              <a:rPr lang="en-US" dirty="0" smtClean="0"/>
              <a:t>object (what an object knows).</a:t>
            </a:r>
            <a:endParaRPr lang="en-US" dirty="0"/>
          </a:p>
          <a:p>
            <a:pPr marL="434340" lvl="1" indent="-342900"/>
            <a:endParaRPr lang="en-US" dirty="0"/>
          </a:p>
          <a:p>
            <a:pPr marL="346075" lvl="1" indent="-342900"/>
            <a:r>
              <a:rPr lang="en-US" u="sng" dirty="0">
                <a:solidFill>
                  <a:schemeClr val="bg1">
                    <a:lumMod val="75000"/>
                  </a:schemeClr>
                </a:solidFill>
              </a:rPr>
              <a:t>Method</a:t>
            </a:r>
            <a:r>
              <a:rPr lang="en-US" dirty="0">
                <a:solidFill>
                  <a:schemeClr val="bg1">
                    <a:lumMod val="75000"/>
                  </a:schemeClr>
                </a:solidFill>
              </a:rPr>
              <a:t> represents the behavior of an object </a:t>
            </a:r>
            <a:r>
              <a:rPr lang="en-US" dirty="0" smtClean="0">
                <a:solidFill>
                  <a:schemeClr val="bg1">
                    <a:lumMod val="75000"/>
                  </a:schemeClr>
                </a:solidFill>
              </a:rPr>
              <a:t>(what an object does).</a:t>
            </a:r>
            <a:endParaRPr lang="en-US" dirty="0">
              <a:solidFill>
                <a:schemeClr val="bg1">
                  <a:lumMod val="75000"/>
                </a:schemeClr>
              </a:solidFill>
            </a:endParaRPr>
          </a:p>
        </p:txBody>
      </p:sp>
      <p:sp>
        <p:nvSpPr>
          <p:cNvPr id="6" name="Content Placeholder 3"/>
          <p:cNvSpPr txBox="1">
            <a:spLocks/>
          </p:cNvSpPr>
          <p:nvPr/>
        </p:nvSpPr>
        <p:spPr>
          <a:xfrm>
            <a:off x="374738" y="1216509"/>
            <a:ext cx="8121040" cy="474505"/>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 lvl="1" indent="0">
              <a:buNone/>
            </a:pPr>
            <a:r>
              <a:rPr lang="en-US" dirty="0" smtClean="0"/>
              <a:t>Define </a:t>
            </a:r>
            <a:r>
              <a:rPr lang="en-US" dirty="0"/>
              <a:t>a class using variables and methods</a:t>
            </a:r>
            <a:r>
              <a:rPr lang="en-US" dirty="0" smtClean="0"/>
              <a:t>.</a:t>
            </a:r>
            <a:endParaRPr lang="en-US" dirty="0"/>
          </a:p>
        </p:txBody>
      </p:sp>
      <p:sp>
        <p:nvSpPr>
          <p:cNvPr id="7" name="TextBox 6"/>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45</a:t>
            </a:r>
          </a:p>
        </p:txBody>
      </p:sp>
    </p:spTree>
    <p:extLst>
      <p:ext uri="{BB962C8B-B14F-4D97-AF65-F5344CB8AC3E}">
        <p14:creationId xmlns:p14="http://schemas.microsoft.com/office/powerpoint/2010/main" val="35489517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 Member Variables</a:t>
            </a:r>
            <a:endParaRPr lang="en-US" dirty="0"/>
          </a:p>
        </p:txBody>
      </p:sp>
      <p:sp>
        <p:nvSpPr>
          <p:cNvPr id="5" name="Rounded Rectangle 4"/>
          <p:cNvSpPr/>
          <p:nvPr/>
        </p:nvSpPr>
        <p:spPr>
          <a:xfrm>
            <a:off x="2664178" y="1366844"/>
            <a:ext cx="6013787" cy="1169333"/>
          </a:xfrm>
          <a:prstGeom prst="roundRect">
            <a:avLst/>
          </a:prstGeom>
          <a:solidFill>
            <a:srgbClr val="0033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Arial" pitchFamily="34" charset="0"/>
                <a:cs typeface="Arial" pitchFamily="34" charset="0"/>
              </a:rPr>
              <a:t>Variables are defined in classes.</a:t>
            </a:r>
          </a:p>
        </p:txBody>
      </p:sp>
      <p:sp>
        <p:nvSpPr>
          <p:cNvPr id="6" name="Rounded Rectangle 5"/>
          <p:cNvSpPr/>
          <p:nvPr/>
        </p:nvSpPr>
        <p:spPr>
          <a:xfrm>
            <a:off x="454466" y="1366844"/>
            <a:ext cx="1913840" cy="1300156"/>
          </a:xfrm>
          <a:prstGeom prst="roundRect">
            <a:avLst/>
          </a:prstGeom>
          <a:solidFill>
            <a:schemeClr val="accent1"/>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solidFill>
                  <a:schemeClr val="tx1"/>
                </a:solidFill>
                <a:latin typeface="Arial" pitchFamily="34" charset="0"/>
                <a:cs typeface="Arial" pitchFamily="34" charset="0"/>
              </a:rPr>
              <a:t>Where are variables defined?</a:t>
            </a:r>
          </a:p>
        </p:txBody>
      </p:sp>
      <p:sp>
        <p:nvSpPr>
          <p:cNvPr id="7" name="Rounded Rectangle 6"/>
          <p:cNvSpPr/>
          <p:nvPr/>
        </p:nvSpPr>
        <p:spPr>
          <a:xfrm>
            <a:off x="2664178" y="3016290"/>
            <a:ext cx="6013787" cy="2546310"/>
          </a:xfrm>
          <a:prstGeom prst="roundRect">
            <a:avLst/>
          </a:prstGeom>
          <a:solidFill>
            <a:srgbClr val="0033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latin typeface="Arial" pitchFamily="34" charset="0"/>
                <a:cs typeface="Arial" pitchFamily="34" charset="0"/>
              </a:rPr>
              <a:t>The values stored in these variables determine the state/attributes of objects of those classes. </a:t>
            </a:r>
          </a:p>
        </p:txBody>
      </p:sp>
      <p:sp>
        <p:nvSpPr>
          <p:cNvPr id="8" name="Rounded Rectangle 7"/>
          <p:cNvSpPr/>
          <p:nvPr/>
        </p:nvSpPr>
        <p:spPr>
          <a:xfrm>
            <a:off x="454466" y="3016290"/>
            <a:ext cx="1913840" cy="2489160"/>
          </a:xfrm>
          <a:prstGeom prst="roundRect">
            <a:avLst/>
          </a:prstGeom>
          <a:solidFill>
            <a:schemeClr val="accent1"/>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smtClean="0">
                <a:solidFill>
                  <a:schemeClr val="tx1"/>
                </a:solidFill>
                <a:latin typeface="Arial" pitchFamily="34" charset="0"/>
                <a:cs typeface="Arial" pitchFamily="34" charset="0"/>
              </a:rPr>
              <a:t>What is the function of the values stored in the variables?</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46</a:t>
            </a:r>
          </a:p>
        </p:txBody>
      </p:sp>
    </p:spTree>
    <p:extLst>
      <p:ext uri="{BB962C8B-B14F-4D97-AF65-F5344CB8AC3E}">
        <p14:creationId xmlns:p14="http://schemas.microsoft.com/office/powerpoint/2010/main" val="165192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p:cNvSpPr/>
          <p:nvPr/>
        </p:nvSpPr>
        <p:spPr bwMode="auto">
          <a:xfrm>
            <a:off x="2415820" y="2235199"/>
            <a:ext cx="4289778" cy="2912533"/>
          </a:xfrm>
          <a:prstGeom prst="ellipse">
            <a:avLst/>
          </a:prstGeom>
          <a:solidFill>
            <a:srgbClr val="BBBB00">
              <a:alpha val="34000"/>
            </a:srgbClr>
          </a:solidFill>
          <a:ln w="9525" algn="ctr">
            <a:noFill/>
            <a:round/>
            <a:headEnd/>
            <a:tailEnd/>
          </a:ln>
          <a:effectLst/>
          <a:scene3d>
            <a:camera prst="orthographicFront">
              <a:rot lat="0" lon="0" rev="0"/>
            </a:camera>
            <a:lightRig rig="threePt" dir="t"/>
          </a:scene3d>
          <a:sp3d prstMaterial="matte"/>
        </p:spPr>
        <p:txBody>
          <a:bodyPr rtlCol="0" anchor="ctr">
            <a:spAutoFit/>
          </a:bodyPr>
          <a:lstStyle/>
          <a:p>
            <a:pPr algn="ctr"/>
            <a:endParaRPr lang="en-US" dirty="0"/>
          </a:p>
        </p:txBody>
      </p:sp>
      <p:sp>
        <p:nvSpPr>
          <p:cNvPr id="4" name="Title 3"/>
          <p:cNvSpPr>
            <a:spLocks noGrp="1"/>
          </p:cNvSpPr>
          <p:nvPr>
            <p:ph type="title"/>
          </p:nvPr>
        </p:nvSpPr>
        <p:spPr/>
        <p:txBody>
          <a:bodyPr/>
          <a:lstStyle/>
          <a:p>
            <a:r>
              <a:rPr lang="en-US" dirty="0" smtClean="0"/>
              <a:t>Variables:</a:t>
            </a:r>
            <a:r>
              <a:rPr lang="en-US" dirty="0"/>
              <a:t> </a:t>
            </a:r>
            <a:r>
              <a:rPr lang="en-US" dirty="0" smtClean="0"/>
              <a:t>Access Modifiers</a:t>
            </a:r>
            <a:endParaRPr lang="en-US" dirty="0"/>
          </a:p>
        </p:txBody>
      </p:sp>
      <p:grpSp>
        <p:nvGrpSpPr>
          <p:cNvPr id="2" name="Group 6"/>
          <p:cNvGrpSpPr>
            <a:grpSpLocks/>
          </p:cNvGrpSpPr>
          <p:nvPr/>
        </p:nvGrpSpPr>
        <p:grpSpPr bwMode="auto">
          <a:xfrm>
            <a:off x="3650976" y="2819400"/>
            <a:ext cx="914400" cy="457200"/>
            <a:chOff x="2400" y="1632"/>
            <a:chExt cx="576" cy="288"/>
          </a:xfrm>
        </p:grpSpPr>
        <p:sp>
          <p:nvSpPr>
            <p:cNvPr id="8" name="Oval 7"/>
            <p:cNvSpPr>
              <a:spLocks noChangeArrowheads="1"/>
            </p:cNvSpPr>
            <p:nvPr/>
          </p:nvSpPr>
          <p:spPr bwMode="auto">
            <a:xfrm>
              <a:off x="2400" y="1632"/>
              <a:ext cx="576" cy="288"/>
            </a:xfrm>
            <a:prstGeom prst="ellipse">
              <a:avLst/>
            </a:prstGeom>
            <a:solidFill>
              <a:srgbClr val="008899">
                <a:alpha val="49804"/>
              </a:srgbClr>
            </a:solidFill>
            <a:ln w="19050" algn="ctr">
              <a:solidFill>
                <a:schemeClr val="tx1"/>
              </a:solidFill>
              <a:round/>
              <a:headEnd/>
              <a:tailEnd/>
            </a:ln>
          </p:spPr>
          <p:txBody>
            <a:bodyPr anchor="ctr">
              <a:spAutoFit/>
            </a:bodyPr>
            <a:lstStyle/>
            <a:p>
              <a:endParaRPr lang="en-PH" dirty="0"/>
            </a:p>
          </p:txBody>
        </p:sp>
        <p:sp>
          <p:nvSpPr>
            <p:cNvPr id="9" name="Text Box 6"/>
            <p:cNvSpPr txBox="1">
              <a:spLocks noChangeArrowheads="1"/>
            </p:cNvSpPr>
            <p:nvPr/>
          </p:nvSpPr>
          <p:spPr bwMode="auto">
            <a:xfrm>
              <a:off x="2496" y="1680"/>
              <a:ext cx="432" cy="192"/>
            </a:xfrm>
            <a:prstGeom prst="rect">
              <a:avLst/>
            </a:prstGeom>
            <a:noFill/>
            <a:ln w="9525" algn="ctr">
              <a:noFill/>
              <a:miter lim="800000"/>
              <a:headEnd/>
              <a:tailEnd/>
            </a:ln>
          </p:spPr>
          <p:txBody>
            <a:bodyPr lIns="0" rIns="0">
              <a:spAutoFit/>
            </a:bodyPr>
            <a:lstStyle/>
            <a:p>
              <a:pPr>
                <a:lnSpc>
                  <a:spcPct val="100000"/>
                </a:lnSpc>
                <a:spcBef>
                  <a:spcPct val="50000"/>
                </a:spcBef>
                <a:buClrTx/>
              </a:pPr>
              <a:r>
                <a:rPr lang="en-US" sz="1400" b="1" dirty="0">
                  <a:latin typeface="Arial Narrow" pitchFamily="34" charset="0"/>
                </a:rPr>
                <a:t>Sample</a:t>
              </a:r>
            </a:p>
          </p:txBody>
        </p:sp>
      </p:grpSp>
      <p:sp>
        <p:nvSpPr>
          <p:cNvPr id="10" name="Text Box 7"/>
          <p:cNvSpPr txBox="1">
            <a:spLocks noChangeArrowheads="1"/>
          </p:cNvSpPr>
          <p:nvPr/>
        </p:nvSpPr>
        <p:spPr bwMode="auto">
          <a:xfrm>
            <a:off x="4731885" y="2494845"/>
            <a:ext cx="990600" cy="304800"/>
          </a:xfrm>
          <a:prstGeom prst="rect">
            <a:avLst/>
          </a:prstGeom>
          <a:noFill/>
          <a:ln w="9525" algn="ctr">
            <a:noFill/>
            <a:miter lim="800000"/>
            <a:headEnd/>
            <a:tailEnd/>
          </a:ln>
        </p:spPr>
        <p:txBody>
          <a:bodyPr>
            <a:spAutoFit/>
          </a:bodyPr>
          <a:lstStyle/>
          <a:p>
            <a:pPr>
              <a:lnSpc>
                <a:spcPct val="100000"/>
              </a:lnSpc>
              <a:spcBef>
                <a:spcPct val="50000"/>
              </a:spcBef>
              <a:buClrTx/>
            </a:pPr>
            <a:r>
              <a:rPr lang="en-US" sz="1400" b="1" dirty="0">
                <a:latin typeface="Arial Narrow" pitchFamily="34" charset="0"/>
              </a:rPr>
              <a:t>Package</a:t>
            </a:r>
          </a:p>
        </p:txBody>
      </p:sp>
      <p:grpSp>
        <p:nvGrpSpPr>
          <p:cNvPr id="3" name="Group 10"/>
          <p:cNvGrpSpPr>
            <a:grpSpLocks/>
          </p:cNvGrpSpPr>
          <p:nvPr/>
        </p:nvGrpSpPr>
        <p:grpSpPr bwMode="auto">
          <a:xfrm>
            <a:off x="3041376" y="3200400"/>
            <a:ext cx="3395665" cy="1219200"/>
            <a:chOff x="2016" y="1872"/>
            <a:chExt cx="2139" cy="768"/>
          </a:xfrm>
        </p:grpSpPr>
        <p:grpSp>
          <p:nvGrpSpPr>
            <p:cNvPr id="5" name="Group 11"/>
            <p:cNvGrpSpPr>
              <a:grpSpLocks/>
            </p:cNvGrpSpPr>
            <p:nvPr/>
          </p:nvGrpSpPr>
          <p:grpSpPr bwMode="auto">
            <a:xfrm>
              <a:off x="2784" y="2352"/>
              <a:ext cx="576" cy="288"/>
              <a:chOff x="816" y="1344"/>
              <a:chExt cx="576" cy="288"/>
            </a:xfrm>
          </p:grpSpPr>
          <p:sp>
            <p:nvSpPr>
              <p:cNvPr id="21" name="Oval 10"/>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dirty="0"/>
              </a:p>
            </p:txBody>
          </p:sp>
          <p:sp>
            <p:nvSpPr>
              <p:cNvPr id="22" name="Text Box 11"/>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dirty="0">
                    <a:latin typeface="Arial Narrow" pitchFamily="34" charset="0"/>
                  </a:rPr>
                  <a:t>Class</a:t>
                </a:r>
              </a:p>
            </p:txBody>
          </p:sp>
        </p:grpSp>
        <p:grpSp>
          <p:nvGrpSpPr>
            <p:cNvPr id="6" name="Group 12"/>
            <p:cNvGrpSpPr>
              <a:grpSpLocks/>
            </p:cNvGrpSpPr>
            <p:nvPr/>
          </p:nvGrpSpPr>
          <p:grpSpPr bwMode="auto">
            <a:xfrm>
              <a:off x="2016" y="2352"/>
              <a:ext cx="576" cy="288"/>
              <a:chOff x="816" y="1344"/>
              <a:chExt cx="576" cy="288"/>
            </a:xfrm>
          </p:grpSpPr>
          <p:sp>
            <p:nvSpPr>
              <p:cNvPr id="19" name="Oval 13"/>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dirty="0"/>
              </a:p>
            </p:txBody>
          </p:sp>
          <p:sp>
            <p:nvSpPr>
              <p:cNvPr id="20" name="Text Box 14"/>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dirty="0">
                    <a:latin typeface="Arial Narrow" pitchFamily="34" charset="0"/>
                  </a:rPr>
                  <a:t>Class</a:t>
                </a:r>
              </a:p>
            </p:txBody>
          </p:sp>
        </p:grpSp>
        <p:grpSp>
          <p:nvGrpSpPr>
            <p:cNvPr id="7" name="Group 15"/>
            <p:cNvGrpSpPr>
              <a:grpSpLocks/>
            </p:cNvGrpSpPr>
            <p:nvPr/>
          </p:nvGrpSpPr>
          <p:grpSpPr bwMode="auto">
            <a:xfrm>
              <a:off x="3579" y="1920"/>
              <a:ext cx="576" cy="288"/>
              <a:chOff x="795" y="1344"/>
              <a:chExt cx="576" cy="288"/>
            </a:xfrm>
          </p:grpSpPr>
          <p:sp>
            <p:nvSpPr>
              <p:cNvPr id="17" name="Oval 16"/>
              <p:cNvSpPr>
                <a:spLocks noChangeArrowheads="1"/>
              </p:cNvSpPr>
              <p:nvPr/>
            </p:nvSpPr>
            <p:spPr bwMode="auto">
              <a:xfrm>
                <a:off x="795"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dirty="0"/>
              </a:p>
            </p:txBody>
          </p:sp>
          <p:sp>
            <p:nvSpPr>
              <p:cNvPr id="18" name="Text Box 17"/>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dirty="0">
                    <a:latin typeface="Arial Narrow" pitchFamily="34" charset="0"/>
                  </a:rPr>
                  <a:t>Class</a:t>
                </a:r>
              </a:p>
            </p:txBody>
          </p:sp>
        </p:grpSp>
        <p:sp>
          <p:nvSpPr>
            <p:cNvPr id="15" name="AutoShape 18"/>
            <p:cNvSpPr>
              <a:spLocks noChangeArrowheads="1"/>
            </p:cNvSpPr>
            <p:nvPr/>
          </p:nvSpPr>
          <p:spPr bwMode="auto">
            <a:xfrm rot="-3188300">
              <a:off x="2208" y="2112"/>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dirty="0"/>
            </a:p>
          </p:txBody>
        </p:sp>
        <p:sp>
          <p:nvSpPr>
            <p:cNvPr id="16" name="AutoShape 19"/>
            <p:cNvSpPr>
              <a:spLocks noChangeArrowheads="1"/>
            </p:cNvSpPr>
            <p:nvPr/>
          </p:nvSpPr>
          <p:spPr bwMode="auto">
            <a:xfrm rot="-7412369">
              <a:off x="2640" y="2112"/>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dirty="0"/>
            </a:p>
          </p:txBody>
        </p:sp>
      </p:grpSp>
      <p:grpSp>
        <p:nvGrpSpPr>
          <p:cNvPr id="11" name="Group 22"/>
          <p:cNvGrpSpPr>
            <a:grpSpLocks/>
          </p:cNvGrpSpPr>
          <p:nvPr/>
        </p:nvGrpSpPr>
        <p:grpSpPr bwMode="auto">
          <a:xfrm>
            <a:off x="3041376" y="4419603"/>
            <a:ext cx="914400" cy="1295401"/>
            <a:chOff x="2016" y="2640"/>
            <a:chExt cx="576" cy="816"/>
          </a:xfrm>
        </p:grpSpPr>
        <p:grpSp>
          <p:nvGrpSpPr>
            <p:cNvPr id="12" name="Group 23"/>
            <p:cNvGrpSpPr>
              <a:grpSpLocks/>
            </p:cNvGrpSpPr>
            <p:nvPr/>
          </p:nvGrpSpPr>
          <p:grpSpPr bwMode="auto">
            <a:xfrm>
              <a:off x="2016" y="3168"/>
              <a:ext cx="576" cy="288"/>
              <a:chOff x="816" y="1344"/>
              <a:chExt cx="576" cy="288"/>
            </a:xfrm>
          </p:grpSpPr>
          <p:sp>
            <p:nvSpPr>
              <p:cNvPr id="26" name="Oval 22"/>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dirty="0"/>
              </a:p>
            </p:txBody>
          </p:sp>
          <p:sp>
            <p:nvSpPr>
              <p:cNvPr id="27" name="Text Box 23"/>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dirty="0">
                    <a:latin typeface="Arial Narrow" pitchFamily="34" charset="0"/>
                  </a:rPr>
                  <a:t>Class</a:t>
                </a:r>
              </a:p>
            </p:txBody>
          </p:sp>
        </p:grpSp>
        <p:sp>
          <p:nvSpPr>
            <p:cNvPr id="25" name="AutoShape 24"/>
            <p:cNvSpPr>
              <a:spLocks noChangeArrowheads="1"/>
            </p:cNvSpPr>
            <p:nvPr/>
          </p:nvSpPr>
          <p:spPr bwMode="auto">
            <a:xfrm rot="16200000">
              <a:off x="2016" y="2880"/>
              <a:ext cx="528" cy="48"/>
            </a:xfrm>
            <a:prstGeom prst="rightArrow">
              <a:avLst>
                <a:gd name="adj1" fmla="val 0"/>
                <a:gd name="adj2" fmla="val 160417"/>
              </a:avLst>
            </a:prstGeom>
            <a:noFill/>
            <a:ln w="9525" algn="ctr">
              <a:solidFill>
                <a:schemeClr val="tx1"/>
              </a:solidFill>
              <a:miter lim="800000"/>
              <a:headEnd/>
              <a:tailEnd/>
            </a:ln>
          </p:spPr>
          <p:txBody>
            <a:bodyPr anchor="ctr">
              <a:spAutoFit/>
            </a:bodyPr>
            <a:lstStyle/>
            <a:p>
              <a:endParaRPr lang="en-PH" dirty="0"/>
            </a:p>
          </p:txBody>
        </p:sp>
      </p:grpSp>
      <p:grpSp>
        <p:nvGrpSpPr>
          <p:cNvPr id="13" name="Group 27"/>
          <p:cNvGrpSpPr>
            <a:grpSpLocks/>
          </p:cNvGrpSpPr>
          <p:nvPr/>
        </p:nvGrpSpPr>
        <p:grpSpPr bwMode="auto">
          <a:xfrm>
            <a:off x="450069" y="1395590"/>
            <a:ext cx="1817738" cy="2088388"/>
            <a:chOff x="4157" y="3016"/>
            <a:chExt cx="1479" cy="467"/>
          </a:xfrm>
        </p:grpSpPr>
        <p:sp>
          <p:nvSpPr>
            <p:cNvPr id="29" name="Text Box 26"/>
            <p:cNvSpPr txBox="1">
              <a:spLocks noChangeArrowheads="1"/>
            </p:cNvSpPr>
            <p:nvPr/>
          </p:nvSpPr>
          <p:spPr bwMode="auto">
            <a:xfrm>
              <a:off x="4157" y="3038"/>
              <a:ext cx="1479" cy="445"/>
            </a:xfrm>
            <a:prstGeom prst="roundRect">
              <a:avLst/>
            </a:prstGeom>
            <a:solidFill>
              <a:srgbClr val="003344"/>
            </a:solidFill>
            <a:ln w="9525" algn="ctr">
              <a:noFill/>
              <a:miter lim="800000"/>
              <a:headEnd/>
              <a:tailEnd/>
            </a:ln>
            <a:effectLst/>
          </p:spPr>
          <p:txBody>
            <a:bodyPr wrap="square" anchor="b">
              <a:spAutoFit/>
            </a:bodyPr>
            <a:lstStyle/>
            <a:p>
              <a:pPr>
                <a:lnSpc>
                  <a:spcPct val="100000"/>
                </a:lnSpc>
                <a:spcBef>
                  <a:spcPct val="50000"/>
                </a:spcBef>
                <a:buClrTx/>
              </a:pPr>
              <a:endParaRPr lang="en-US" sz="1400" dirty="0" smtClean="0">
                <a:solidFill>
                  <a:schemeClr val="bg1"/>
                </a:solidFill>
                <a:latin typeface="Arial" pitchFamily="34" charset="0"/>
                <a:cs typeface="Arial" pitchFamily="34" charset="0"/>
              </a:endParaRPr>
            </a:p>
            <a:p>
              <a:pPr>
                <a:lnSpc>
                  <a:spcPct val="100000"/>
                </a:lnSpc>
                <a:spcBef>
                  <a:spcPct val="50000"/>
                </a:spcBef>
                <a:buClrTx/>
              </a:pPr>
              <a:r>
                <a:rPr lang="en-US" sz="1600" dirty="0" smtClean="0">
                  <a:solidFill>
                    <a:schemeClr val="bg1"/>
                  </a:solidFill>
                  <a:latin typeface="Arial" pitchFamily="34" charset="0"/>
                  <a:cs typeface="Arial" pitchFamily="34" charset="0"/>
                </a:rPr>
                <a:t>Only accessed from within the class itself</a:t>
              </a:r>
            </a:p>
            <a:p>
              <a:pPr>
                <a:lnSpc>
                  <a:spcPct val="100000"/>
                </a:lnSpc>
                <a:spcBef>
                  <a:spcPct val="50000"/>
                </a:spcBef>
                <a:buClrTx/>
              </a:pPr>
              <a:endParaRPr lang="en-US" sz="1400" dirty="0" smtClean="0">
                <a:solidFill>
                  <a:schemeClr val="bg1"/>
                </a:solidFill>
                <a:latin typeface="Arial" pitchFamily="34" charset="0"/>
                <a:cs typeface="Arial" pitchFamily="34" charset="0"/>
              </a:endParaRPr>
            </a:p>
            <a:p>
              <a:pPr>
                <a:lnSpc>
                  <a:spcPct val="100000"/>
                </a:lnSpc>
                <a:spcBef>
                  <a:spcPct val="50000"/>
                </a:spcBef>
                <a:buClrTx/>
              </a:pPr>
              <a:endParaRPr lang="en-US" sz="1400" dirty="0">
                <a:solidFill>
                  <a:schemeClr val="bg1"/>
                </a:solidFill>
                <a:latin typeface="Arial" pitchFamily="34" charset="0"/>
                <a:cs typeface="Arial" pitchFamily="34" charset="0"/>
              </a:endParaRPr>
            </a:p>
          </p:txBody>
        </p:sp>
        <p:sp>
          <p:nvSpPr>
            <p:cNvPr id="30" name="AutoShape 27"/>
            <p:cNvSpPr>
              <a:spLocks noChangeArrowheads="1"/>
            </p:cNvSpPr>
            <p:nvPr/>
          </p:nvSpPr>
          <p:spPr bwMode="auto">
            <a:xfrm>
              <a:off x="4311" y="3016"/>
              <a:ext cx="1179" cy="91"/>
            </a:xfrm>
            <a:prstGeom prst="roundRect">
              <a:avLst/>
            </a:prstGeom>
            <a:solidFill>
              <a:srgbClr val="AADDEE"/>
            </a:solidFill>
            <a:ln w="9525">
              <a:noFill/>
              <a:round/>
              <a:headEnd/>
              <a:tailEnd/>
            </a:ln>
            <a:effectLst/>
          </p:spPr>
          <p:txBody>
            <a:bodyPr wrap="square" anchor="ctr">
              <a:spAutoFit/>
            </a:bodyPr>
            <a:lstStyle/>
            <a:p>
              <a:pPr algn="ctr"/>
              <a:r>
                <a:rPr lang="en-PH" dirty="0" smtClean="0">
                  <a:latin typeface="Arial" pitchFamily="34" charset="0"/>
                  <a:cs typeface="Arial" pitchFamily="34" charset="0"/>
                </a:rPr>
                <a:t>private</a:t>
              </a:r>
              <a:endParaRPr lang="en-PH" dirty="0">
                <a:latin typeface="Arial" pitchFamily="34" charset="0"/>
                <a:cs typeface="Arial" pitchFamily="34" charset="0"/>
              </a:endParaRPr>
            </a:p>
          </p:txBody>
        </p:sp>
      </p:grpSp>
      <p:grpSp>
        <p:nvGrpSpPr>
          <p:cNvPr id="14" name="Group 30"/>
          <p:cNvGrpSpPr>
            <a:grpSpLocks/>
          </p:cNvGrpSpPr>
          <p:nvPr/>
        </p:nvGrpSpPr>
        <p:grpSpPr bwMode="auto">
          <a:xfrm>
            <a:off x="449598" y="4102768"/>
            <a:ext cx="1830022" cy="2298010"/>
            <a:chOff x="227" y="3219"/>
            <a:chExt cx="1405" cy="802"/>
          </a:xfrm>
        </p:grpSpPr>
        <p:sp>
          <p:nvSpPr>
            <p:cNvPr id="32" name="Text Box 30"/>
            <p:cNvSpPr txBox="1">
              <a:spLocks noChangeArrowheads="1"/>
            </p:cNvSpPr>
            <p:nvPr/>
          </p:nvSpPr>
          <p:spPr bwMode="auto">
            <a:xfrm>
              <a:off x="227" y="3297"/>
              <a:ext cx="1405" cy="724"/>
            </a:xfrm>
            <a:prstGeom prst="roundRect">
              <a:avLst/>
            </a:prstGeom>
            <a:solidFill>
              <a:srgbClr val="003344"/>
            </a:solidFill>
            <a:ln w="9525" algn="ctr">
              <a:solidFill>
                <a:srgbClr val="B6B3F3"/>
              </a:solidFill>
              <a:miter lim="800000"/>
              <a:headEnd/>
              <a:tailEnd/>
            </a:ln>
            <a:effectLst/>
          </p:spPr>
          <p:txBody>
            <a:bodyPr wrap="square" anchor="b">
              <a:spAutoFit/>
            </a:bodyPr>
            <a:lstStyle/>
            <a:p>
              <a:pPr>
                <a:lnSpc>
                  <a:spcPct val="100000"/>
                </a:lnSpc>
                <a:spcBef>
                  <a:spcPct val="50000"/>
                </a:spcBef>
                <a:buClrTx/>
              </a:pPr>
              <a:endParaRPr lang="en-US" sz="1400" dirty="0" smtClean="0">
                <a:solidFill>
                  <a:schemeClr val="bg1"/>
                </a:solidFill>
                <a:latin typeface="Arial" pitchFamily="34" charset="0"/>
                <a:cs typeface="Arial" pitchFamily="34" charset="0"/>
              </a:endParaRPr>
            </a:p>
            <a:p>
              <a:pPr>
                <a:lnSpc>
                  <a:spcPct val="100000"/>
                </a:lnSpc>
                <a:spcBef>
                  <a:spcPct val="50000"/>
                </a:spcBef>
                <a:buClrTx/>
              </a:pPr>
              <a:r>
                <a:rPr lang="en-US" sz="1600" dirty="0" smtClean="0">
                  <a:solidFill>
                    <a:schemeClr val="bg1"/>
                  </a:solidFill>
                  <a:latin typeface="Arial" pitchFamily="34" charset="0"/>
                  <a:cs typeface="Arial" pitchFamily="34" charset="0"/>
                </a:rPr>
                <a:t>Classes and subclasses </a:t>
              </a:r>
              <a:r>
                <a:rPr lang="en-US" sz="1600" dirty="0">
                  <a:solidFill>
                    <a:schemeClr val="bg1"/>
                  </a:solidFill>
                  <a:latin typeface="Arial" pitchFamily="34" charset="0"/>
                  <a:cs typeface="Arial" pitchFamily="34" charset="0"/>
                </a:rPr>
                <a:t>may access protected features of </a:t>
              </a:r>
              <a:r>
                <a:rPr lang="en-US" sz="1600" dirty="0" smtClean="0">
                  <a:solidFill>
                    <a:schemeClr val="bg1"/>
                  </a:solidFill>
                  <a:latin typeface="Arial" pitchFamily="34" charset="0"/>
                  <a:cs typeface="Arial" pitchFamily="34" charset="0"/>
                </a:rPr>
                <a:t>Sample </a:t>
              </a:r>
              <a:r>
                <a:rPr lang="en-US" sz="1600" dirty="0">
                  <a:solidFill>
                    <a:schemeClr val="bg1"/>
                  </a:solidFill>
                  <a:latin typeface="Arial" pitchFamily="34" charset="0"/>
                  <a:cs typeface="Arial" pitchFamily="34" charset="0"/>
                </a:rPr>
                <a:t>class.</a:t>
              </a:r>
            </a:p>
          </p:txBody>
        </p:sp>
        <p:sp>
          <p:nvSpPr>
            <p:cNvPr id="33" name="AutoShape 31"/>
            <p:cNvSpPr>
              <a:spLocks noChangeArrowheads="1"/>
            </p:cNvSpPr>
            <p:nvPr/>
          </p:nvSpPr>
          <p:spPr bwMode="auto">
            <a:xfrm>
              <a:off x="341" y="3219"/>
              <a:ext cx="1175" cy="164"/>
            </a:xfrm>
            <a:prstGeom prst="roundRect">
              <a:avLst/>
            </a:prstGeom>
            <a:solidFill>
              <a:srgbClr val="AADDEE"/>
            </a:solidFill>
            <a:ln w="9525">
              <a:noFill/>
              <a:round/>
              <a:headEnd/>
              <a:tailEnd/>
            </a:ln>
            <a:effectLst/>
            <a:scene3d>
              <a:camera prst="orthographicFront">
                <a:rot lat="0" lon="0" rev="0"/>
              </a:camera>
              <a:lightRig rig="glow" dir="t">
                <a:rot lat="0" lon="0" rev="4800000"/>
              </a:lightRig>
            </a:scene3d>
            <a:sp3d prstMaterial="matte"/>
          </p:spPr>
          <p:txBody>
            <a:bodyPr wrap="square" anchor="ctr">
              <a:spAutoFit/>
            </a:bodyPr>
            <a:lstStyle/>
            <a:p>
              <a:pPr algn="ctr"/>
              <a:r>
                <a:rPr lang="en-PH" dirty="0" smtClean="0">
                  <a:latin typeface="Arial" pitchFamily="34" charset="0"/>
                  <a:cs typeface="Arial" pitchFamily="34" charset="0"/>
                </a:rPr>
                <a:t>protected</a:t>
              </a:r>
              <a:endParaRPr lang="en-PH" dirty="0">
                <a:latin typeface="Arial" pitchFamily="34" charset="0"/>
                <a:cs typeface="Arial" pitchFamily="34" charset="0"/>
              </a:endParaRPr>
            </a:p>
          </p:txBody>
        </p:sp>
      </p:grpSp>
      <p:grpSp>
        <p:nvGrpSpPr>
          <p:cNvPr id="23" name="Group 33"/>
          <p:cNvGrpSpPr>
            <a:grpSpLocks/>
          </p:cNvGrpSpPr>
          <p:nvPr/>
        </p:nvGrpSpPr>
        <p:grpSpPr bwMode="auto">
          <a:xfrm>
            <a:off x="6802612" y="1388979"/>
            <a:ext cx="1891464" cy="2111799"/>
            <a:chOff x="4470" y="955"/>
            <a:chExt cx="1146" cy="971"/>
          </a:xfrm>
        </p:grpSpPr>
        <p:sp>
          <p:nvSpPr>
            <p:cNvPr id="35" name="Text Box 34"/>
            <p:cNvSpPr txBox="1">
              <a:spLocks noChangeArrowheads="1"/>
            </p:cNvSpPr>
            <p:nvPr/>
          </p:nvSpPr>
          <p:spPr bwMode="auto">
            <a:xfrm>
              <a:off x="4470" y="1003"/>
              <a:ext cx="1146" cy="923"/>
            </a:xfrm>
            <a:prstGeom prst="roundRect">
              <a:avLst/>
            </a:prstGeom>
            <a:solidFill>
              <a:srgbClr val="003344"/>
            </a:solidFill>
            <a:ln w="9525" algn="ctr">
              <a:solidFill>
                <a:srgbClr val="FFFF99"/>
              </a:solidFill>
              <a:miter lim="800000"/>
              <a:headEnd/>
              <a:tailEnd/>
            </a:ln>
            <a:effectLst/>
          </p:spPr>
          <p:txBody>
            <a:bodyPr wrap="square" anchor="b">
              <a:spAutoFit/>
            </a:bodyPr>
            <a:lstStyle/>
            <a:p>
              <a:pPr>
                <a:lnSpc>
                  <a:spcPct val="100000"/>
                </a:lnSpc>
                <a:spcBef>
                  <a:spcPct val="50000"/>
                </a:spcBef>
                <a:buClrTx/>
              </a:pPr>
              <a:endParaRPr lang="en-US" sz="1400" dirty="0" smtClean="0">
                <a:solidFill>
                  <a:schemeClr val="bg1"/>
                </a:solidFill>
                <a:latin typeface="Arial" pitchFamily="34" charset="0"/>
                <a:cs typeface="Arial" pitchFamily="34" charset="0"/>
              </a:endParaRPr>
            </a:p>
            <a:p>
              <a:pPr>
                <a:lnSpc>
                  <a:spcPct val="100000"/>
                </a:lnSpc>
                <a:spcBef>
                  <a:spcPct val="50000"/>
                </a:spcBef>
                <a:buClrTx/>
              </a:pPr>
              <a:r>
                <a:rPr lang="en-US" sz="1600" dirty="0" smtClean="0">
                  <a:solidFill>
                    <a:schemeClr val="bg1"/>
                  </a:solidFill>
                  <a:latin typeface="Arial" pitchFamily="34" charset="0"/>
                  <a:cs typeface="Arial" pitchFamily="34" charset="0"/>
                </a:rPr>
                <a:t>Only </a:t>
              </a:r>
              <a:r>
                <a:rPr lang="en-US" sz="1600" dirty="0">
                  <a:solidFill>
                    <a:schemeClr val="bg1"/>
                  </a:solidFill>
                  <a:latin typeface="Arial" pitchFamily="34" charset="0"/>
                  <a:cs typeface="Arial" pitchFamily="34" charset="0"/>
                </a:rPr>
                <a:t>classes </a:t>
              </a:r>
              <a:r>
                <a:rPr lang="en-US" sz="1600" dirty="0" smtClean="0">
                  <a:solidFill>
                    <a:schemeClr val="bg1"/>
                  </a:solidFill>
                  <a:latin typeface="Arial" pitchFamily="34" charset="0"/>
                  <a:cs typeface="Arial" pitchFamily="34" charset="0"/>
                </a:rPr>
                <a:t>in package access </a:t>
              </a:r>
              <a:r>
                <a:rPr lang="en-US" sz="1600" dirty="0">
                  <a:solidFill>
                    <a:schemeClr val="bg1"/>
                  </a:solidFill>
                  <a:latin typeface="Arial" pitchFamily="34" charset="0"/>
                  <a:cs typeface="Arial" pitchFamily="34" charset="0"/>
                </a:rPr>
                <a:t>default features of classes </a:t>
              </a:r>
              <a:r>
                <a:rPr lang="en-US" sz="1600" dirty="0" smtClean="0">
                  <a:solidFill>
                    <a:schemeClr val="bg1"/>
                  </a:solidFill>
                  <a:latin typeface="Arial" pitchFamily="34" charset="0"/>
                  <a:cs typeface="Arial" pitchFamily="34" charset="0"/>
                </a:rPr>
                <a:t>in package</a:t>
              </a:r>
              <a:endParaRPr lang="en-US" sz="1600" dirty="0">
                <a:solidFill>
                  <a:schemeClr val="bg1"/>
                </a:solidFill>
                <a:latin typeface="Arial" pitchFamily="34" charset="0"/>
                <a:cs typeface="Arial" pitchFamily="34" charset="0"/>
              </a:endParaRPr>
            </a:p>
          </p:txBody>
        </p:sp>
        <p:sp>
          <p:nvSpPr>
            <p:cNvPr id="36" name="AutoShape 35"/>
            <p:cNvSpPr>
              <a:spLocks noChangeArrowheads="1"/>
            </p:cNvSpPr>
            <p:nvPr/>
          </p:nvSpPr>
          <p:spPr bwMode="auto">
            <a:xfrm>
              <a:off x="4570" y="955"/>
              <a:ext cx="945" cy="205"/>
            </a:xfrm>
            <a:prstGeom prst="roundRect">
              <a:avLst/>
            </a:prstGeom>
            <a:solidFill>
              <a:srgbClr val="AADDEE"/>
            </a:solidFill>
            <a:ln w="9525">
              <a:noFill/>
              <a:round/>
              <a:headEnd/>
              <a:tailEnd/>
            </a:ln>
            <a:effectLst/>
            <a:scene3d>
              <a:camera prst="orthographicFront">
                <a:rot lat="0" lon="0" rev="0"/>
              </a:camera>
              <a:lightRig rig="glow" dir="t">
                <a:rot lat="0" lon="0" rev="4800000"/>
              </a:lightRig>
            </a:scene3d>
            <a:sp3d prstMaterial="matte"/>
          </p:spPr>
          <p:txBody>
            <a:bodyPr wrap="square" anchor="ctr">
              <a:spAutoFit/>
            </a:bodyPr>
            <a:lstStyle/>
            <a:p>
              <a:pPr algn="ctr"/>
              <a:r>
                <a:rPr lang="en-PH" dirty="0" smtClean="0">
                  <a:latin typeface="Arial" pitchFamily="34" charset="0"/>
                  <a:cs typeface="Arial" pitchFamily="34" charset="0"/>
                </a:rPr>
                <a:t>default</a:t>
              </a:r>
              <a:endParaRPr lang="en-PH" dirty="0">
                <a:latin typeface="Arial" pitchFamily="34" charset="0"/>
                <a:cs typeface="Arial" pitchFamily="34" charset="0"/>
              </a:endParaRPr>
            </a:p>
          </p:txBody>
        </p:sp>
      </p:grpSp>
      <p:grpSp>
        <p:nvGrpSpPr>
          <p:cNvPr id="24" name="Group 36"/>
          <p:cNvGrpSpPr>
            <a:grpSpLocks/>
          </p:cNvGrpSpPr>
          <p:nvPr/>
        </p:nvGrpSpPr>
        <p:grpSpPr bwMode="auto">
          <a:xfrm>
            <a:off x="6816762" y="4213431"/>
            <a:ext cx="1877450" cy="2283603"/>
            <a:chOff x="567" y="865"/>
            <a:chExt cx="1058" cy="164"/>
          </a:xfrm>
        </p:grpSpPr>
        <p:sp>
          <p:nvSpPr>
            <p:cNvPr id="38" name="Text Box 38"/>
            <p:cNvSpPr txBox="1">
              <a:spLocks noChangeArrowheads="1"/>
            </p:cNvSpPr>
            <p:nvPr/>
          </p:nvSpPr>
          <p:spPr bwMode="auto">
            <a:xfrm>
              <a:off x="567" y="879"/>
              <a:ext cx="1058" cy="150"/>
            </a:xfrm>
            <a:prstGeom prst="roundRect">
              <a:avLst/>
            </a:prstGeom>
            <a:solidFill>
              <a:srgbClr val="003344"/>
            </a:solidFill>
            <a:ln w="9525" algn="ctr">
              <a:solidFill>
                <a:srgbClr val="A3E1C2"/>
              </a:solidFill>
              <a:miter lim="800000"/>
              <a:headEnd/>
              <a:tailEnd/>
            </a:ln>
            <a:effectLst/>
          </p:spPr>
          <p:txBody>
            <a:bodyPr wrap="square" anchor="b">
              <a:spAutoFit/>
            </a:bodyPr>
            <a:lstStyle/>
            <a:p>
              <a:pPr>
                <a:lnSpc>
                  <a:spcPct val="100000"/>
                </a:lnSpc>
                <a:spcBef>
                  <a:spcPct val="50000"/>
                </a:spcBef>
                <a:buClrTx/>
              </a:pPr>
              <a:endParaRPr lang="en-US" sz="1600" dirty="0" smtClean="0">
                <a:solidFill>
                  <a:schemeClr val="bg1"/>
                </a:solidFill>
                <a:latin typeface="Arial" pitchFamily="34" charset="0"/>
                <a:cs typeface="Arial" pitchFamily="34" charset="0"/>
              </a:endParaRPr>
            </a:p>
            <a:p>
              <a:pPr>
                <a:lnSpc>
                  <a:spcPct val="100000"/>
                </a:lnSpc>
                <a:spcBef>
                  <a:spcPct val="50000"/>
                </a:spcBef>
                <a:buClrTx/>
              </a:pPr>
              <a:endParaRPr lang="en-US" sz="1600" dirty="0" smtClean="0">
                <a:solidFill>
                  <a:schemeClr val="bg1"/>
                </a:solidFill>
                <a:latin typeface="Arial" pitchFamily="34" charset="0"/>
                <a:cs typeface="Arial" pitchFamily="34" charset="0"/>
              </a:endParaRPr>
            </a:p>
            <a:p>
              <a:pPr>
                <a:lnSpc>
                  <a:spcPct val="100000"/>
                </a:lnSpc>
                <a:spcBef>
                  <a:spcPct val="50000"/>
                </a:spcBef>
                <a:buClrTx/>
              </a:pPr>
              <a:r>
                <a:rPr lang="en-US" sz="1600" dirty="0" smtClean="0">
                  <a:solidFill>
                    <a:schemeClr val="bg1"/>
                  </a:solidFill>
                  <a:latin typeface="Arial" pitchFamily="34" charset="0"/>
                  <a:cs typeface="Arial" pitchFamily="34" charset="0"/>
                </a:rPr>
                <a:t>All </a:t>
              </a:r>
              <a:r>
                <a:rPr lang="en-US" sz="1600" dirty="0">
                  <a:solidFill>
                    <a:schemeClr val="bg1"/>
                  </a:solidFill>
                  <a:latin typeface="Arial" pitchFamily="34" charset="0"/>
                  <a:cs typeface="Arial" pitchFamily="34" charset="0"/>
                </a:rPr>
                <a:t>classes may access public features of </a:t>
              </a:r>
              <a:r>
                <a:rPr lang="en-US" sz="1600" dirty="0" smtClean="0">
                  <a:solidFill>
                    <a:schemeClr val="bg1"/>
                  </a:solidFill>
                  <a:latin typeface="Arial" pitchFamily="34" charset="0"/>
                  <a:cs typeface="Arial" pitchFamily="34" charset="0"/>
                </a:rPr>
                <a:t>Sample </a:t>
              </a:r>
              <a:r>
                <a:rPr lang="en-US" sz="1600" dirty="0">
                  <a:solidFill>
                    <a:schemeClr val="bg1"/>
                  </a:solidFill>
                  <a:latin typeface="Arial" pitchFamily="34" charset="0"/>
                  <a:cs typeface="Arial" pitchFamily="34" charset="0"/>
                </a:rPr>
                <a:t>class</a:t>
              </a:r>
              <a:r>
                <a:rPr lang="en-US" sz="1600" dirty="0" smtClean="0">
                  <a:solidFill>
                    <a:schemeClr val="bg1"/>
                  </a:solidFill>
                  <a:latin typeface="Arial" pitchFamily="34" charset="0"/>
                  <a:cs typeface="Arial" pitchFamily="34" charset="0"/>
                </a:rPr>
                <a:t>.</a:t>
              </a:r>
            </a:p>
            <a:p>
              <a:pPr>
                <a:lnSpc>
                  <a:spcPct val="100000"/>
                </a:lnSpc>
                <a:spcBef>
                  <a:spcPct val="50000"/>
                </a:spcBef>
                <a:buClrTx/>
              </a:pPr>
              <a:endParaRPr lang="en-US" sz="1600" dirty="0">
                <a:solidFill>
                  <a:schemeClr val="bg1"/>
                </a:solidFill>
                <a:latin typeface="Arial" pitchFamily="34" charset="0"/>
                <a:cs typeface="Arial" pitchFamily="34" charset="0"/>
              </a:endParaRPr>
            </a:p>
          </p:txBody>
        </p:sp>
        <p:sp>
          <p:nvSpPr>
            <p:cNvPr id="39" name="AutoShape 39"/>
            <p:cNvSpPr>
              <a:spLocks noChangeArrowheads="1"/>
            </p:cNvSpPr>
            <p:nvPr/>
          </p:nvSpPr>
          <p:spPr bwMode="auto">
            <a:xfrm>
              <a:off x="687" y="865"/>
              <a:ext cx="832" cy="29"/>
            </a:xfrm>
            <a:prstGeom prst="roundRect">
              <a:avLst/>
            </a:prstGeom>
            <a:solidFill>
              <a:srgbClr val="AADDEE"/>
            </a:solidFill>
            <a:ln w="9525">
              <a:noFill/>
              <a:round/>
              <a:headEnd/>
              <a:tailEnd/>
            </a:ln>
            <a:effectLst/>
            <a:scene3d>
              <a:camera prst="orthographicFront">
                <a:rot lat="0" lon="0" rev="0"/>
              </a:camera>
              <a:lightRig rig="glow" dir="t">
                <a:rot lat="0" lon="0" rev="4800000"/>
              </a:lightRig>
            </a:scene3d>
            <a:sp3d prstMaterial="matte"/>
          </p:spPr>
          <p:txBody>
            <a:bodyPr wrap="square" anchor="ctr">
              <a:spAutoFit/>
            </a:bodyPr>
            <a:lstStyle/>
            <a:p>
              <a:pPr algn="ctr">
                <a:lnSpc>
                  <a:spcPct val="100000"/>
                </a:lnSpc>
                <a:spcBef>
                  <a:spcPct val="50000"/>
                </a:spcBef>
                <a:buClrTx/>
              </a:pPr>
              <a:r>
                <a:rPr lang="en-US" dirty="0" smtClean="0">
                  <a:latin typeface="Arial" pitchFamily="34" charset="0"/>
                  <a:cs typeface="Arial" pitchFamily="34" charset="0"/>
                </a:rPr>
                <a:t>public</a:t>
              </a:r>
              <a:endParaRPr lang="en-US" dirty="0">
                <a:latin typeface="Arial" pitchFamily="34" charset="0"/>
                <a:cs typeface="Arial" pitchFamily="34" charset="0"/>
              </a:endParaRPr>
            </a:p>
          </p:txBody>
        </p:sp>
      </p:grpSp>
      <p:grpSp>
        <p:nvGrpSpPr>
          <p:cNvPr id="28" name="Group 39"/>
          <p:cNvGrpSpPr>
            <a:grpSpLocks/>
          </p:cNvGrpSpPr>
          <p:nvPr/>
        </p:nvGrpSpPr>
        <p:grpSpPr bwMode="auto">
          <a:xfrm>
            <a:off x="2736576" y="1752600"/>
            <a:ext cx="3352800" cy="3962400"/>
            <a:chOff x="1824" y="960"/>
            <a:chExt cx="2112" cy="2496"/>
          </a:xfrm>
        </p:grpSpPr>
        <p:grpSp>
          <p:nvGrpSpPr>
            <p:cNvPr id="31" name="Group 42"/>
            <p:cNvGrpSpPr>
              <a:grpSpLocks/>
            </p:cNvGrpSpPr>
            <p:nvPr/>
          </p:nvGrpSpPr>
          <p:grpSpPr bwMode="auto">
            <a:xfrm>
              <a:off x="3360" y="3168"/>
              <a:ext cx="576" cy="288"/>
              <a:chOff x="816" y="1344"/>
              <a:chExt cx="576" cy="288"/>
            </a:xfrm>
          </p:grpSpPr>
          <p:sp>
            <p:nvSpPr>
              <p:cNvPr id="46" name="Oval 43"/>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dirty="0"/>
              </a:p>
            </p:txBody>
          </p:sp>
          <p:sp>
            <p:nvSpPr>
              <p:cNvPr id="47" name="Text Box 44"/>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dirty="0">
                    <a:latin typeface="Arial Narrow" pitchFamily="34" charset="0"/>
                  </a:rPr>
                  <a:t>Class</a:t>
                </a:r>
              </a:p>
            </p:txBody>
          </p:sp>
        </p:grpSp>
        <p:sp>
          <p:nvSpPr>
            <p:cNvPr id="42" name="AutoShape 45"/>
            <p:cNvSpPr>
              <a:spLocks noChangeArrowheads="1"/>
            </p:cNvSpPr>
            <p:nvPr/>
          </p:nvSpPr>
          <p:spPr bwMode="auto">
            <a:xfrm rot="13005887">
              <a:off x="2051" y="1436"/>
              <a:ext cx="672" cy="48"/>
            </a:xfrm>
            <a:prstGeom prst="rightArrow">
              <a:avLst>
                <a:gd name="adj1" fmla="val 0"/>
                <a:gd name="adj2" fmla="val 171759"/>
              </a:avLst>
            </a:prstGeom>
            <a:noFill/>
            <a:ln w="9525" algn="ctr">
              <a:solidFill>
                <a:schemeClr val="tx1"/>
              </a:solidFill>
              <a:miter lim="800000"/>
              <a:headEnd/>
              <a:tailEnd/>
            </a:ln>
          </p:spPr>
          <p:txBody>
            <a:bodyPr anchor="ctr">
              <a:spAutoFit/>
            </a:bodyPr>
            <a:lstStyle/>
            <a:p>
              <a:endParaRPr lang="en-PH" dirty="0"/>
            </a:p>
          </p:txBody>
        </p:sp>
        <p:grpSp>
          <p:nvGrpSpPr>
            <p:cNvPr id="34" name="Group 46"/>
            <p:cNvGrpSpPr>
              <a:grpSpLocks/>
            </p:cNvGrpSpPr>
            <p:nvPr/>
          </p:nvGrpSpPr>
          <p:grpSpPr bwMode="auto">
            <a:xfrm>
              <a:off x="1824" y="960"/>
              <a:ext cx="576" cy="288"/>
              <a:chOff x="816" y="1344"/>
              <a:chExt cx="576" cy="288"/>
            </a:xfrm>
          </p:grpSpPr>
          <p:sp>
            <p:nvSpPr>
              <p:cNvPr id="44" name="Oval 47"/>
              <p:cNvSpPr>
                <a:spLocks noChangeArrowheads="1"/>
              </p:cNvSpPr>
              <p:nvPr/>
            </p:nvSpPr>
            <p:spPr bwMode="auto">
              <a:xfrm>
                <a:off x="816" y="1344"/>
                <a:ext cx="576" cy="288"/>
              </a:xfrm>
              <a:prstGeom prst="ellipse">
                <a:avLst/>
              </a:prstGeom>
              <a:solidFill>
                <a:schemeClr val="bg1"/>
              </a:solidFill>
              <a:ln w="19050" algn="ctr">
                <a:solidFill>
                  <a:schemeClr val="tx1"/>
                </a:solidFill>
                <a:round/>
                <a:headEnd/>
                <a:tailEnd/>
              </a:ln>
            </p:spPr>
            <p:txBody>
              <a:bodyPr anchor="ctr">
                <a:spAutoFit/>
              </a:bodyPr>
              <a:lstStyle/>
              <a:p>
                <a:endParaRPr lang="en-PH" dirty="0"/>
              </a:p>
            </p:txBody>
          </p:sp>
          <p:sp>
            <p:nvSpPr>
              <p:cNvPr id="45" name="Text Box 48"/>
              <p:cNvSpPr txBox="1">
                <a:spLocks noChangeArrowheads="1"/>
              </p:cNvSpPr>
              <p:nvPr/>
            </p:nvSpPr>
            <p:spPr bwMode="auto">
              <a:xfrm>
                <a:off x="960" y="1392"/>
                <a:ext cx="288" cy="192"/>
              </a:xfrm>
              <a:prstGeom prst="rect">
                <a:avLst/>
              </a:prstGeom>
              <a:solidFill>
                <a:schemeClr val="bg1"/>
              </a:solidFill>
              <a:ln w="9525" algn="ctr">
                <a:noFill/>
                <a:miter lim="800000"/>
                <a:headEnd/>
                <a:tailEnd/>
              </a:ln>
            </p:spPr>
            <p:txBody>
              <a:bodyPr lIns="0" rIns="0">
                <a:spAutoFit/>
              </a:bodyPr>
              <a:lstStyle/>
              <a:p>
                <a:pPr>
                  <a:lnSpc>
                    <a:spcPct val="100000"/>
                  </a:lnSpc>
                  <a:spcBef>
                    <a:spcPct val="50000"/>
                  </a:spcBef>
                  <a:buClrTx/>
                </a:pPr>
                <a:r>
                  <a:rPr lang="en-US" sz="1400" b="1" dirty="0">
                    <a:latin typeface="Arial Narrow" pitchFamily="34" charset="0"/>
                  </a:rPr>
                  <a:t>Class</a:t>
                </a:r>
              </a:p>
            </p:txBody>
          </p:sp>
        </p:grpSp>
      </p:grpSp>
      <p:sp>
        <p:nvSpPr>
          <p:cNvPr id="37" name="TextBox 36"/>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47</a:t>
            </a:r>
          </a:p>
        </p:txBody>
      </p:sp>
    </p:spTree>
    <p:extLst>
      <p:ext uri="{BB962C8B-B14F-4D97-AF65-F5344CB8AC3E}">
        <p14:creationId xmlns:p14="http://schemas.microsoft.com/office/powerpoint/2010/main" val="197292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l="22" r="22"/>
          <a:stretch>
            <a:fillRect/>
          </a:stretch>
        </p:blipFill>
        <p:spPr/>
      </p:pic>
      <p:sp>
        <p:nvSpPr>
          <p:cNvPr id="3" name="Title 2"/>
          <p:cNvSpPr>
            <a:spLocks noGrp="1"/>
          </p:cNvSpPr>
          <p:nvPr>
            <p:ph type="title"/>
          </p:nvPr>
        </p:nvSpPr>
        <p:spPr/>
        <p:txBody>
          <a:bodyPr/>
          <a:lstStyle/>
          <a:p>
            <a:r>
              <a:rPr lang="en-US" dirty="0" smtClean="0"/>
              <a:t>Variables: Method</a:t>
            </a:r>
            <a:endParaRPr lang="en-US" dirty="0"/>
          </a:p>
        </p:txBody>
      </p:sp>
      <p:sp>
        <p:nvSpPr>
          <p:cNvPr id="4" name="Content Placeholder 3"/>
          <p:cNvSpPr>
            <a:spLocks noGrp="1"/>
          </p:cNvSpPr>
          <p:nvPr>
            <p:ph idx="1"/>
          </p:nvPr>
        </p:nvSpPr>
        <p:spPr>
          <a:xfrm>
            <a:off x="457201" y="1765566"/>
            <a:ext cx="5754914" cy="2054871"/>
          </a:xfrm>
        </p:spPr>
        <p:txBody>
          <a:bodyPr>
            <a:noAutofit/>
          </a:bodyPr>
          <a:lstStyle/>
          <a:p>
            <a:pPr marL="342900" lvl="0" indent="-342900">
              <a:buFont typeface="Arial" pitchFamily="34" charset="0"/>
              <a:buChar char="•"/>
            </a:pPr>
            <a:r>
              <a:rPr lang="en-US" u="sng" dirty="0">
                <a:solidFill>
                  <a:schemeClr val="bg1">
                    <a:lumMod val="75000"/>
                  </a:schemeClr>
                </a:solidFill>
              </a:rPr>
              <a:t>Member variable</a:t>
            </a:r>
            <a:r>
              <a:rPr lang="en-US" dirty="0">
                <a:solidFill>
                  <a:schemeClr val="bg1">
                    <a:lumMod val="75000"/>
                  </a:schemeClr>
                </a:solidFill>
              </a:rPr>
              <a:t> stores state of an </a:t>
            </a:r>
            <a:r>
              <a:rPr lang="en-US" dirty="0" smtClean="0">
                <a:solidFill>
                  <a:schemeClr val="bg1">
                    <a:lumMod val="75000"/>
                  </a:schemeClr>
                </a:solidFill>
              </a:rPr>
              <a:t>object (what an object knows).</a:t>
            </a:r>
            <a:endParaRPr lang="en-US" dirty="0">
              <a:solidFill>
                <a:schemeClr val="bg1">
                  <a:lumMod val="75000"/>
                </a:schemeClr>
              </a:solidFill>
            </a:endParaRPr>
          </a:p>
          <a:p>
            <a:pPr marL="434340" lvl="1" indent="-342900"/>
            <a:endParaRPr lang="en-US" dirty="0"/>
          </a:p>
          <a:p>
            <a:pPr marL="346075" lvl="1" indent="-342900"/>
            <a:r>
              <a:rPr lang="en-US" u="sng" dirty="0"/>
              <a:t>Method</a:t>
            </a:r>
            <a:r>
              <a:rPr lang="en-US" dirty="0"/>
              <a:t> represents the behavior of an object </a:t>
            </a:r>
            <a:r>
              <a:rPr lang="en-US" dirty="0" smtClean="0"/>
              <a:t>(what an object does).</a:t>
            </a:r>
            <a:endParaRPr lang="en-US" dirty="0"/>
          </a:p>
        </p:txBody>
      </p:sp>
      <p:sp>
        <p:nvSpPr>
          <p:cNvPr id="6" name="Content Placeholder 3"/>
          <p:cNvSpPr txBox="1">
            <a:spLocks/>
          </p:cNvSpPr>
          <p:nvPr/>
        </p:nvSpPr>
        <p:spPr>
          <a:xfrm>
            <a:off x="374738" y="1216509"/>
            <a:ext cx="8121040" cy="474505"/>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 lvl="1" indent="0">
              <a:buNone/>
            </a:pPr>
            <a:r>
              <a:rPr lang="en-US" dirty="0" smtClean="0"/>
              <a:t>Define </a:t>
            </a:r>
            <a:r>
              <a:rPr lang="en-US" dirty="0"/>
              <a:t>a class using variables and methods</a:t>
            </a:r>
            <a:r>
              <a:rPr lang="en-US" dirty="0" smtClean="0"/>
              <a:t>.</a:t>
            </a:r>
            <a:endParaRPr lang="en-US" dirty="0"/>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48</a:t>
            </a:r>
          </a:p>
        </p:txBody>
      </p:sp>
    </p:spTree>
    <p:extLst>
      <p:ext uri="{BB962C8B-B14F-4D97-AF65-F5344CB8AC3E}">
        <p14:creationId xmlns:p14="http://schemas.microsoft.com/office/powerpoint/2010/main" val="35489517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Methods</a:t>
            </a:r>
            <a:br>
              <a:rPr lang="en-US" dirty="0" smtClean="0"/>
            </a:br>
            <a:r>
              <a:rPr lang="en-US" dirty="0" smtClean="0"/>
              <a:t>Special Methods:</a:t>
            </a:r>
            <a:r>
              <a:rPr lang="en-US" dirty="0"/>
              <a:t> </a:t>
            </a:r>
            <a:r>
              <a:rPr lang="en-US" dirty="0" smtClean="0"/>
              <a:t>Setters and Getters</a:t>
            </a:r>
            <a:endParaRPr lang="en-US" dirty="0"/>
          </a:p>
        </p:txBody>
      </p:sp>
      <p:sp>
        <p:nvSpPr>
          <p:cNvPr id="6" name="Rounded Rectangle 5"/>
          <p:cNvSpPr/>
          <p:nvPr/>
        </p:nvSpPr>
        <p:spPr>
          <a:xfrm>
            <a:off x="472966" y="1398978"/>
            <a:ext cx="1764637" cy="913420"/>
          </a:xfrm>
          <a:prstGeom prst="roundRect">
            <a:avLst/>
          </a:prstGeom>
          <a:solidFill>
            <a:srgbClr val="440244"/>
          </a:solidFill>
          <a:effectLst/>
          <a:scene3d>
            <a:camera prst="orthographicFront">
              <a:rot lat="0" lon="0" rev="0"/>
            </a:camera>
            <a:lightRig rig="threePt" dir="t"/>
          </a:scene3d>
          <a:sp3d prstMaterial="matte"/>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smtClean="0">
                <a:latin typeface="Arial" pitchFamily="34" charset="0"/>
                <a:cs typeface="Arial" pitchFamily="34" charset="0"/>
              </a:rPr>
              <a:t>Need</a:t>
            </a:r>
            <a:endParaRPr lang="en-US" sz="2400" dirty="0">
              <a:latin typeface="Arial" pitchFamily="34" charset="0"/>
              <a:cs typeface="Arial" pitchFamily="34" charset="0"/>
            </a:endParaRPr>
          </a:p>
        </p:txBody>
      </p:sp>
      <p:sp>
        <p:nvSpPr>
          <p:cNvPr id="7" name="Rounded Rectangle 6"/>
          <p:cNvSpPr/>
          <p:nvPr/>
        </p:nvSpPr>
        <p:spPr>
          <a:xfrm>
            <a:off x="472967" y="4205967"/>
            <a:ext cx="1764637" cy="1062274"/>
          </a:xfrm>
          <a:prstGeom prst="roundRect">
            <a:avLst/>
          </a:prstGeom>
          <a:solidFill>
            <a:srgbClr val="440244"/>
          </a:solidFill>
          <a:effectLst/>
          <a:scene3d>
            <a:camera prst="orthographicFront">
              <a:rot lat="0" lon="0" rev="0"/>
            </a:camera>
            <a:lightRig rig="threePt" dir="t"/>
          </a:scene3d>
          <a:sp3d contourW="12700" prstMaterial="matte">
            <a:contourClr>
              <a:schemeClr val="bg1"/>
            </a:contourClr>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smtClean="0">
                <a:latin typeface="Arial" pitchFamily="34" charset="0"/>
                <a:cs typeface="Arial" pitchFamily="34" charset="0"/>
              </a:rPr>
              <a:t>Control</a:t>
            </a:r>
            <a:endParaRPr lang="en-US" sz="2400" dirty="0">
              <a:latin typeface="Arial" pitchFamily="34" charset="0"/>
              <a:cs typeface="Arial" pitchFamily="34" charset="0"/>
            </a:endParaRPr>
          </a:p>
        </p:txBody>
      </p:sp>
      <p:sp>
        <p:nvSpPr>
          <p:cNvPr id="8" name="Round Diagonal Corner Rectangle 7"/>
          <p:cNvSpPr/>
          <p:nvPr/>
        </p:nvSpPr>
        <p:spPr>
          <a:xfrm>
            <a:off x="2466753" y="1359339"/>
            <a:ext cx="6273210" cy="2033752"/>
          </a:xfrm>
          <a:prstGeom prst="round2DiagRect">
            <a:avLst/>
          </a:prstGeom>
          <a:solidFill>
            <a:schemeClr val="accent4">
              <a:lumMod val="9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t"/>
          <a:lstStyle/>
          <a:p>
            <a:r>
              <a:rPr lang="en-US" sz="2400" dirty="0" smtClean="0">
                <a:solidFill>
                  <a:schemeClr val="tx1"/>
                </a:solidFill>
                <a:latin typeface="Arial" pitchFamily="34" charset="0"/>
                <a:cs typeface="Arial" pitchFamily="34" charset="0"/>
              </a:rPr>
              <a:t>Member variables are generally kept private to avoid invalid updates/access. </a:t>
            </a:r>
          </a:p>
          <a:p>
            <a:endParaRPr lang="en-US" sz="2400" dirty="0" smtClean="0">
              <a:solidFill>
                <a:schemeClr val="tx1"/>
              </a:solidFill>
              <a:latin typeface="Arial" pitchFamily="34" charset="0"/>
              <a:cs typeface="Arial" pitchFamily="34" charset="0"/>
            </a:endParaRPr>
          </a:p>
          <a:p>
            <a:r>
              <a:rPr lang="en-US" sz="2400" dirty="0" smtClean="0">
                <a:solidFill>
                  <a:schemeClr val="tx1"/>
                </a:solidFill>
                <a:latin typeface="Arial" pitchFamily="34" charset="0"/>
                <a:cs typeface="Arial" pitchFamily="34" charset="0"/>
              </a:rPr>
              <a:t>To modify private attributes, you need setter or mutator methods.</a:t>
            </a:r>
          </a:p>
        </p:txBody>
      </p:sp>
      <p:sp>
        <p:nvSpPr>
          <p:cNvPr id="9" name="Round Diagonal Corner Rectangle 8"/>
          <p:cNvSpPr/>
          <p:nvPr/>
        </p:nvSpPr>
        <p:spPr>
          <a:xfrm>
            <a:off x="2463989" y="4190198"/>
            <a:ext cx="6318504" cy="2021416"/>
          </a:xfrm>
          <a:prstGeom prst="round2DiagRect">
            <a:avLst/>
          </a:prstGeom>
          <a:solidFill>
            <a:schemeClr val="accent4">
              <a:lumMod val="90000"/>
            </a:schemeClr>
          </a:solidFill>
          <a:effectLst/>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rtlCol="0" anchor="t"/>
          <a:lstStyle/>
          <a:p>
            <a:endParaRPr lang="en-US" dirty="0" smtClean="0">
              <a:solidFill>
                <a:schemeClr val="tx1"/>
              </a:solidFill>
              <a:latin typeface="Arial" pitchFamily="34" charset="0"/>
              <a:cs typeface="Arial" pitchFamily="34" charset="0"/>
            </a:endParaRPr>
          </a:p>
          <a:p>
            <a:r>
              <a:rPr lang="en-US" sz="2400" dirty="0" smtClean="0">
                <a:solidFill>
                  <a:schemeClr val="tx1"/>
                </a:solidFill>
                <a:latin typeface="Arial" pitchFamily="34" charset="0"/>
                <a:cs typeface="Arial" pitchFamily="34" charset="0"/>
              </a:rPr>
              <a:t>The getter and setter methods control how fields are modified and perform appropriate validations on the values being set.</a:t>
            </a:r>
            <a:endParaRPr lang="en-US" sz="2400" dirty="0">
              <a:solidFill>
                <a:schemeClr val="tx1"/>
              </a:solidFill>
              <a:latin typeface="Arial" pitchFamily="34" charset="0"/>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br>
              <a:rPr lang="en-US" dirty="0" smtClean="0"/>
            </a:br>
            <a:r>
              <a:rPr lang="en-US" dirty="0" smtClean="0"/>
              <a:t>Special Methods:</a:t>
            </a:r>
            <a:r>
              <a:rPr lang="en-US" dirty="0"/>
              <a:t> </a:t>
            </a:r>
            <a:r>
              <a:rPr lang="en-US" dirty="0" smtClean="0"/>
              <a:t>Setters </a:t>
            </a:r>
            <a:r>
              <a:rPr lang="en-US" dirty="0"/>
              <a:t>and Getters</a:t>
            </a:r>
          </a:p>
        </p:txBody>
      </p:sp>
      <p:sp>
        <p:nvSpPr>
          <p:cNvPr id="3" name="Rounded Rectangle 2"/>
          <p:cNvSpPr/>
          <p:nvPr/>
        </p:nvSpPr>
        <p:spPr>
          <a:xfrm>
            <a:off x="461676" y="1528538"/>
            <a:ext cx="3960000" cy="2426773"/>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b="1" dirty="0" smtClean="0">
              <a:latin typeface="Arial" pitchFamily="34" charset="0"/>
              <a:cs typeface="Arial" pitchFamily="34" charset="0"/>
            </a:endParaRPr>
          </a:p>
          <a:p>
            <a:endParaRPr lang="en-US" sz="2000" b="1" dirty="0" smtClean="0">
              <a:latin typeface="Arial" pitchFamily="34" charset="0"/>
              <a:cs typeface="Arial" pitchFamily="34" charset="0"/>
            </a:endParaRPr>
          </a:p>
          <a:p>
            <a:pPr algn="ctr"/>
            <a:r>
              <a:rPr lang="en-US" sz="2400" dirty="0" smtClean="0">
                <a:solidFill>
                  <a:schemeClr val="tx1"/>
                </a:solidFill>
                <a:latin typeface="Arial" pitchFamily="34" charset="0"/>
                <a:cs typeface="Arial" pitchFamily="34" charset="0"/>
              </a:rPr>
              <a:t>Public methods called Setter or Mutator help to modify private attributes.</a:t>
            </a:r>
            <a:endParaRPr lang="en-US" sz="2400" dirty="0">
              <a:solidFill>
                <a:schemeClr val="tx1"/>
              </a:solidFill>
              <a:latin typeface="Arial" pitchFamily="34" charset="0"/>
              <a:cs typeface="Arial" pitchFamily="34" charset="0"/>
            </a:endParaRPr>
          </a:p>
        </p:txBody>
      </p:sp>
      <p:sp>
        <p:nvSpPr>
          <p:cNvPr id="4" name="Rounded Rectangle 3"/>
          <p:cNvSpPr/>
          <p:nvPr/>
        </p:nvSpPr>
        <p:spPr>
          <a:xfrm>
            <a:off x="4715437" y="1528538"/>
            <a:ext cx="3960000" cy="2426773"/>
          </a:xfrm>
          <a:prstGeom prst="round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algn="ctr"/>
            <a:r>
              <a:rPr lang="en-US" sz="2400" dirty="0" smtClean="0">
                <a:solidFill>
                  <a:schemeClr val="tx1"/>
                </a:solidFill>
                <a:latin typeface="Arial" pitchFamily="34" charset="0"/>
                <a:cs typeface="Arial" pitchFamily="34" charset="0"/>
              </a:rPr>
              <a:t>Getter or Accessor methods allow objects to return the values of its private attributes. </a:t>
            </a:r>
          </a:p>
        </p:txBody>
      </p:sp>
      <p:sp>
        <p:nvSpPr>
          <p:cNvPr id="5" name="Rounded Rectangle 4"/>
          <p:cNvSpPr/>
          <p:nvPr/>
        </p:nvSpPr>
        <p:spPr>
          <a:xfrm>
            <a:off x="1480969" y="1674843"/>
            <a:ext cx="1786128" cy="457200"/>
          </a:xfrm>
          <a:prstGeom prst="roundRect">
            <a:avLst/>
          </a:prstGeom>
          <a:solidFill>
            <a:srgbClr val="551155"/>
          </a:solidFill>
          <a:ln/>
          <a:effectLst/>
          <a:scene3d>
            <a:camera prst="orthographicFront">
              <a:rot lat="0" lon="0" rev="0"/>
            </a:camera>
            <a:lightRig rig="threePt" dir="t"/>
          </a:scene3d>
          <a:sp3d prstMaterial="matte"/>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smtClean="0">
                <a:solidFill>
                  <a:schemeClr val="bg1"/>
                </a:solidFill>
                <a:latin typeface="Arial" pitchFamily="34" charset="0"/>
                <a:cs typeface="Arial" pitchFamily="34" charset="0"/>
              </a:rPr>
              <a:t>Setter</a:t>
            </a:r>
          </a:p>
        </p:txBody>
      </p:sp>
      <p:sp>
        <p:nvSpPr>
          <p:cNvPr id="6" name="Rounded Rectangle 5"/>
          <p:cNvSpPr/>
          <p:nvPr/>
        </p:nvSpPr>
        <p:spPr>
          <a:xfrm>
            <a:off x="5876761" y="1674843"/>
            <a:ext cx="1786128" cy="457200"/>
          </a:xfrm>
          <a:prstGeom prst="roundRect">
            <a:avLst/>
          </a:prstGeom>
          <a:solidFill>
            <a:srgbClr val="551155"/>
          </a:solidFill>
          <a:ln/>
          <a:effectLst/>
          <a:scene3d>
            <a:camera prst="orthographicFront">
              <a:rot lat="0" lon="0" rev="0"/>
            </a:camera>
            <a:lightRig rig="threePt" dir="t"/>
          </a:scene3d>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smtClean="0">
                <a:solidFill>
                  <a:schemeClr val="bg1"/>
                </a:solidFill>
                <a:latin typeface="Arial" pitchFamily="34" charset="0"/>
                <a:cs typeface="Arial" pitchFamily="34" charset="0"/>
              </a:rPr>
              <a:t>Getter</a:t>
            </a:r>
          </a:p>
        </p:txBody>
      </p:sp>
      <p:sp>
        <p:nvSpPr>
          <p:cNvPr id="7" name="TextBox 6"/>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Classes and Objects: Review</a:t>
            </a:r>
            <a:endParaRPr lang="en-US" dirty="0"/>
          </a:p>
        </p:txBody>
      </p:sp>
      <p:sp>
        <p:nvSpPr>
          <p:cNvPr id="8" name="Content Placeholder 7"/>
          <p:cNvSpPr>
            <a:spLocks noGrp="1"/>
          </p:cNvSpPr>
          <p:nvPr>
            <p:ph idx="1"/>
          </p:nvPr>
        </p:nvSpPr>
        <p:spPr/>
        <p:txBody>
          <a:bodyPr>
            <a:normAutofit/>
          </a:bodyPr>
          <a:lstStyle/>
          <a:p>
            <a:pPr marL="91440"/>
            <a:endParaRPr lang="en-US" dirty="0" smtClean="0"/>
          </a:p>
          <a:p>
            <a:pPr marL="91440"/>
            <a:endParaRPr lang="en-US" dirty="0" smtClean="0"/>
          </a:p>
          <a:p>
            <a:pPr marL="91440"/>
            <a:r>
              <a:rPr lang="en-US" dirty="0" smtClean="0"/>
              <a:t>Classes and objects:</a:t>
            </a:r>
            <a:endParaRPr lang="en-US" dirty="0"/>
          </a:p>
          <a:p>
            <a:pPr marL="274320" indent="-274320">
              <a:buFont typeface="Arial" pitchFamily="34" charset="0"/>
              <a:buChar char="•"/>
            </a:pPr>
            <a:r>
              <a:rPr lang="en-US" u="sng" dirty="0" smtClean="0"/>
              <a:t>Class</a:t>
            </a:r>
            <a:r>
              <a:rPr lang="en-US" dirty="0" smtClean="0"/>
              <a:t>: Blueprint</a:t>
            </a:r>
          </a:p>
          <a:p>
            <a:pPr marL="274320" indent="-274320">
              <a:buFont typeface="Arial" pitchFamily="34" charset="0"/>
              <a:buChar char="•"/>
            </a:pPr>
            <a:r>
              <a:rPr lang="en-US" u="sng" dirty="0" smtClean="0"/>
              <a:t>Object</a:t>
            </a:r>
            <a:r>
              <a:rPr lang="en-US" dirty="0" smtClean="0"/>
              <a:t>: Thing made from blueprint</a:t>
            </a:r>
          </a:p>
          <a:p>
            <a:pPr marL="274320" indent="-274320">
              <a:buFont typeface="Arial" pitchFamily="34" charset="0"/>
              <a:buChar char="•"/>
            </a:pPr>
            <a:endParaRPr lang="en-US" dirty="0"/>
          </a:p>
        </p:txBody>
      </p:sp>
      <p:sp>
        <p:nvSpPr>
          <p:cNvPr id="5" name="Rectangle 4"/>
          <p:cNvSpPr/>
          <p:nvPr/>
        </p:nvSpPr>
        <p:spPr>
          <a:xfrm>
            <a:off x="365762" y="1154443"/>
            <a:ext cx="6786196" cy="461665"/>
          </a:xfrm>
          <a:prstGeom prst="rect">
            <a:avLst/>
          </a:prstGeom>
        </p:spPr>
        <p:txBody>
          <a:bodyPr wrap="square">
            <a:spAutoFit/>
          </a:bodyPr>
          <a:lstStyle/>
          <a:p>
            <a:pPr lvl="0" indent="63500">
              <a:spcBef>
                <a:spcPct val="20000"/>
              </a:spcBef>
            </a:pPr>
            <a:r>
              <a:rPr lang="en-US" sz="2400" b="1" dirty="0">
                <a:solidFill>
                  <a:srgbClr val="003344"/>
                </a:solidFill>
                <a:latin typeface="Arial" pitchFamily="34" charset="0"/>
                <a:cs typeface="Arial" pitchFamily="34" charset="0"/>
              </a:rPr>
              <a:t>Object = State (form) + </a:t>
            </a:r>
            <a:r>
              <a:rPr lang="en-US" sz="2400" b="1" dirty="0" smtClean="0">
                <a:solidFill>
                  <a:srgbClr val="003344"/>
                </a:solidFill>
                <a:latin typeface="Arial" pitchFamily="34" charset="0"/>
                <a:cs typeface="Arial" pitchFamily="34" charset="0"/>
              </a:rPr>
              <a:t>Behavior (function</a:t>
            </a:r>
            <a:r>
              <a:rPr lang="en-US" sz="2400" b="1" dirty="0">
                <a:solidFill>
                  <a:srgbClr val="003344"/>
                </a:solidFill>
                <a:latin typeface="Arial" pitchFamily="34" charset="0"/>
                <a:cs typeface="Arial" pitchFamily="34" charset="0"/>
              </a:rPr>
              <a:t>)</a:t>
            </a:r>
          </a:p>
        </p:txBody>
      </p:sp>
      <p:pic>
        <p:nvPicPr>
          <p:cNvPr id="10" name="Picture Placeholder 2"/>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4262500" y="3716652"/>
            <a:ext cx="1749425" cy="2630487"/>
          </a:xfrm>
          <a:prstGeom prst="rect">
            <a:avLst/>
          </a:prstGeom>
        </p:spPr>
      </p:pic>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13325" y="1757363"/>
            <a:ext cx="2259199" cy="2625758"/>
          </a:xfrm>
          <a:prstGeom prst="rect">
            <a:avLst/>
          </a:prstGeom>
        </p:spPr>
      </p:pic>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a:t>
            </a:r>
          </a:p>
        </p:txBody>
      </p:sp>
    </p:spTree>
    <p:extLst>
      <p:ext uri="{BB962C8B-B14F-4D97-AF65-F5344CB8AC3E}">
        <p14:creationId xmlns:p14="http://schemas.microsoft.com/office/powerpoint/2010/main" val="4598904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Setters and </a:t>
            </a:r>
            <a:r>
              <a:rPr lang="en-US" dirty="0" smtClean="0"/>
              <a:t>Getters: </a:t>
            </a:r>
            <a:r>
              <a:rPr lang="en-US" dirty="0"/>
              <a:t>See </a:t>
            </a:r>
            <a:r>
              <a:rPr lang="en-US" dirty="0" smtClean="0"/>
              <a:t>It</a:t>
            </a:r>
            <a:endParaRPr lang="en-US" dirty="0"/>
          </a:p>
        </p:txBody>
      </p:sp>
      <p:sp>
        <p:nvSpPr>
          <p:cNvPr id="7" name="Content Placeholder 2"/>
          <p:cNvSpPr>
            <a:spLocks noGrp="1"/>
          </p:cNvSpPr>
          <p:nvPr>
            <p:ph idx="1"/>
          </p:nvPr>
        </p:nvSpPr>
        <p:spPr>
          <a:xfrm>
            <a:off x="457199" y="1214422"/>
            <a:ext cx="8318501" cy="5326078"/>
          </a:xfrm>
        </p:spPr>
        <p:txBody>
          <a:bodyPr>
            <a:noAutofit/>
          </a:bodyPr>
          <a:lstStyle/>
          <a:p>
            <a:pPr lvl="0">
              <a:defRPr/>
            </a:pPr>
            <a:r>
              <a:rPr lang="en-US" sz="2200" b="1" dirty="0"/>
              <a:t>Demonstration:</a:t>
            </a:r>
          </a:p>
          <a:p>
            <a:pPr marL="0" lvl="1" indent="0">
              <a:buNone/>
            </a:pPr>
            <a:r>
              <a:rPr lang="en-US" sz="2200" dirty="0"/>
              <a:t>Faculty will demonstrate how to </a:t>
            </a:r>
            <a:r>
              <a:rPr lang="en-GB" sz="2200" dirty="0"/>
              <a:t>use </a:t>
            </a:r>
            <a:r>
              <a:rPr lang="en-US" sz="2200" dirty="0"/>
              <a:t>getter and setter </a:t>
            </a:r>
            <a:r>
              <a:rPr lang="en-US" sz="2200" dirty="0" smtClean="0"/>
              <a:t/>
            </a:r>
            <a:br>
              <a:rPr lang="en-US" sz="2200" dirty="0" smtClean="0"/>
            </a:br>
            <a:r>
              <a:rPr lang="en-US" sz="2200" dirty="0" smtClean="0"/>
              <a:t>methods and </a:t>
            </a:r>
            <a:r>
              <a:rPr lang="en-US" sz="2200" dirty="0"/>
              <a:t>local </a:t>
            </a:r>
            <a:r>
              <a:rPr lang="en-US" sz="2200" dirty="0" smtClean="0"/>
              <a:t>variables.</a:t>
            </a:r>
          </a:p>
          <a:p>
            <a:pPr marL="0" lvl="1" indent="0">
              <a:buNone/>
            </a:pPr>
            <a:endParaRPr lang="en-US" sz="2200" dirty="0"/>
          </a:p>
          <a:p>
            <a:pPr lvl="0">
              <a:spcBef>
                <a:spcPts val="1200"/>
              </a:spcBef>
              <a:defRPr/>
            </a:pPr>
            <a:r>
              <a:rPr lang="en-US" sz="2200" b="1" dirty="0" smtClean="0"/>
              <a:t>Time Allocated: </a:t>
            </a:r>
            <a:r>
              <a:rPr lang="en-US" sz="2200" dirty="0" smtClean="0"/>
              <a:t>5 minutes</a:t>
            </a:r>
            <a:endParaRPr lang="en-US" sz="2200" dirty="0"/>
          </a:p>
          <a:p>
            <a:pPr>
              <a:spcBef>
                <a:spcPts val="1200"/>
              </a:spcBef>
              <a:defRPr/>
            </a:pPr>
            <a:r>
              <a:rPr lang="en-US" sz="2200" b="1" dirty="0"/>
              <a:t>Environment or File: </a:t>
            </a:r>
            <a:r>
              <a:rPr lang="en-US" sz="2200" dirty="0"/>
              <a:t>Movie3D_Demo4.java</a:t>
            </a:r>
          </a:p>
          <a:p>
            <a:pPr lvl="0">
              <a:spcBef>
                <a:spcPts val="1200"/>
              </a:spcBef>
              <a:defRPr/>
            </a:pPr>
            <a:r>
              <a:rPr lang="en-US" sz="2200" b="1" dirty="0" smtClean="0"/>
              <a:t>Steps</a:t>
            </a:r>
            <a:r>
              <a:rPr lang="en-US" sz="2200" b="1" dirty="0"/>
              <a:t>:</a:t>
            </a:r>
            <a:endParaRPr lang="en-US" sz="2200" dirty="0"/>
          </a:p>
          <a:p>
            <a:pPr marL="274320" indent="-274320">
              <a:buFont typeface="+mj-lt"/>
              <a:buAutoNum type="arabicPeriod"/>
            </a:pPr>
            <a:r>
              <a:rPr lang="en-US" sz="2200" dirty="0"/>
              <a:t>Open </a:t>
            </a:r>
            <a:r>
              <a:rPr lang="en-US" sz="2200" dirty="0" smtClean="0"/>
              <a:t>Movie3D_Demo4.java</a:t>
            </a:r>
            <a:endParaRPr lang="en-US" sz="2200" dirty="0"/>
          </a:p>
          <a:p>
            <a:pPr marL="274320" indent="-274320">
              <a:buFont typeface="+mj-lt"/>
              <a:buAutoNum type="arabicPeriod"/>
            </a:pPr>
            <a:r>
              <a:rPr lang="en-US" sz="2200" dirty="0"/>
              <a:t>Copy and Paste the code written in </a:t>
            </a:r>
            <a:r>
              <a:rPr lang="en-US" sz="2200" dirty="0" smtClean="0"/>
              <a:t>Movie3D_Demo3.java </a:t>
            </a:r>
            <a:r>
              <a:rPr lang="en-US" sz="2200" dirty="0"/>
              <a:t>to </a:t>
            </a:r>
            <a:r>
              <a:rPr lang="en-US" sz="2200" dirty="0" smtClean="0"/>
              <a:t>Movie3D_Demo4.java</a:t>
            </a:r>
            <a:endParaRPr lang="en-US" sz="2200" dirty="0"/>
          </a:p>
          <a:p>
            <a:pPr marL="274320" indent="-274320">
              <a:buFont typeface="+mj-lt"/>
              <a:buAutoNum type="arabicPeriod"/>
            </a:pPr>
            <a:r>
              <a:rPr lang="en-US" sz="2200" dirty="0"/>
              <a:t>Follow the TODOs </a:t>
            </a:r>
            <a:r>
              <a:rPr lang="en-US" sz="2200" dirty="0" smtClean="0"/>
              <a:t>in the file</a:t>
            </a:r>
            <a:endParaRPr lang="en-US" sz="2200" dirty="0"/>
          </a:p>
          <a:p>
            <a:pPr marL="274320" indent="-274320">
              <a:buFont typeface="+mj-lt"/>
              <a:buAutoNum type="arabicPeriod"/>
            </a:pPr>
            <a:r>
              <a:rPr lang="en-US" sz="2200" dirty="0"/>
              <a:t>Run the program</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51</a:t>
            </a:r>
          </a:p>
        </p:txBody>
      </p:sp>
    </p:spTree>
    <p:extLst>
      <p:ext uri="{BB962C8B-B14F-4D97-AF65-F5344CB8AC3E}">
        <p14:creationId xmlns:p14="http://schemas.microsoft.com/office/powerpoint/2010/main" val="2077169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Setters and </a:t>
            </a:r>
            <a:r>
              <a:rPr lang="en-US" dirty="0" smtClean="0"/>
              <a:t>Getters: Try </a:t>
            </a:r>
            <a:r>
              <a:rPr lang="en-US" dirty="0"/>
              <a:t>I</a:t>
            </a:r>
            <a:r>
              <a:rPr lang="en-US" dirty="0" smtClean="0"/>
              <a:t>t</a:t>
            </a:r>
            <a:endParaRPr lang="en-US" dirty="0"/>
          </a:p>
        </p:txBody>
      </p:sp>
      <p:sp>
        <p:nvSpPr>
          <p:cNvPr id="3" name="Content Placeholder 2"/>
          <p:cNvSpPr>
            <a:spLocks noGrp="1"/>
          </p:cNvSpPr>
          <p:nvPr>
            <p:ph idx="1"/>
          </p:nvPr>
        </p:nvSpPr>
        <p:spPr>
          <a:xfrm>
            <a:off x="457200" y="1214422"/>
            <a:ext cx="8318500" cy="5326078"/>
          </a:xfrm>
        </p:spPr>
        <p:txBody>
          <a:bodyPr>
            <a:normAutofit/>
          </a:bodyPr>
          <a:lstStyle/>
          <a:p>
            <a:pPr lvl="0">
              <a:defRPr/>
            </a:pPr>
            <a:r>
              <a:rPr lang="en-US" sz="2000" b="1" dirty="0" smtClean="0"/>
              <a:t>Now you try it:</a:t>
            </a:r>
            <a:endParaRPr lang="en-US" sz="2000" b="1" dirty="0"/>
          </a:p>
          <a:p>
            <a:pPr marL="0" lvl="1" indent="0">
              <a:buNone/>
            </a:pPr>
            <a:r>
              <a:rPr lang="en-GB" sz="2000" dirty="0" smtClean="0"/>
              <a:t>Use </a:t>
            </a:r>
            <a:r>
              <a:rPr lang="en-US" sz="2000" dirty="0"/>
              <a:t>getter and setter methods </a:t>
            </a:r>
            <a:r>
              <a:rPr lang="en-US" sz="2000" dirty="0" smtClean="0"/>
              <a:t>and </a:t>
            </a:r>
            <a:r>
              <a:rPr lang="en-US" sz="2000" dirty="0"/>
              <a:t>local </a:t>
            </a:r>
            <a:r>
              <a:rPr lang="en-US" sz="2000" dirty="0" smtClean="0"/>
              <a:t>variables in Java.</a:t>
            </a:r>
          </a:p>
          <a:p>
            <a:pPr marL="0" lvl="1" indent="0">
              <a:buNone/>
            </a:pPr>
            <a:endParaRPr lang="en-US" sz="2000" dirty="0"/>
          </a:p>
          <a:p>
            <a:pPr lvl="0">
              <a:spcBef>
                <a:spcPts val="1200"/>
              </a:spcBef>
              <a:defRPr/>
            </a:pPr>
            <a:r>
              <a:rPr lang="en-US" sz="2000" b="1" dirty="0" smtClean="0"/>
              <a:t>Time Allocated: </a:t>
            </a:r>
            <a:r>
              <a:rPr lang="en-US" sz="2000" dirty="0" smtClean="0"/>
              <a:t>10 minutes</a:t>
            </a:r>
            <a:endParaRPr lang="en-US" sz="2000" dirty="0"/>
          </a:p>
          <a:p>
            <a:pPr lvl="0">
              <a:spcBef>
                <a:spcPts val="1200"/>
              </a:spcBef>
              <a:defRPr/>
            </a:pPr>
            <a:r>
              <a:rPr lang="en-US" sz="2000" b="1" dirty="0"/>
              <a:t>Environment or File: </a:t>
            </a:r>
            <a:r>
              <a:rPr lang="en-US" sz="2000" dirty="0"/>
              <a:t>LaserShow_TryIt4.java</a:t>
            </a:r>
            <a:endParaRPr lang="en-US" sz="2000" b="1" dirty="0"/>
          </a:p>
          <a:p>
            <a:pPr lvl="0">
              <a:spcBef>
                <a:spcPts val="1200"/>
              </a:spcBef>
              <a:defRPr/>
            </a:pPr>
            <a:r>
              <a:rPr lang="en-US" sz="2000" b="1" dirty="0"/>
              <a:t>Steps: </a:t>
            </a:r>
            <a:endParaRPr lang="en-US" sz="2000" dirty="0"/>
          </a:p>
          <a:p>
            <a:pPr marL="274320" indent="-274320">
              <a:buFont typeface="+mj-lt"/>
              <a:buAutoNum type="arabicPeriod"/>
            </a:pPr>
            <a:r>
              <a:rPr lang="en-US" sz="2000" dirty="0"/>
              <a:t>Open </a:t>
            </a:r>
            <a:r>
              <a:rPr lang="en-US" sz="2000" dirty="0" smtClean="0"/>
              <a:t>LaserShow_TryIt4.java</a:t>
            </a:r>
            <a:endParaRPr lang="en-US" sz="2000" dirty="0"/>
          </a:p>
          <a:p>
            <a:pPr marL="274320" indent="-274320">
              <a:buFont typeface="+mj-lt"/>
              <a:buAutoNum type="arabicPeriod"/>
            </a:pPr>
            <a:r>
              <a:rPr lang="en-US" sz="2000" dirty="0"/>
              <a:t>Copy and Paste the code written in </a:t>
            </a:r>
            <a:r>
              <a:rPr lang="en-US" sz="2000" dirty="0" smtClean="0"/>
              <a:t>LaserShow_TryIt3.java </a:t>
            </a:r>
            <a:r>
              <a:rPr lang="en-US" sz="2000" dirty="0"/>
              <a:t>to </a:t>
            </a:r>
            <a:r>
              <a:rPr lang="en-US" sz="2000" dirty="0" smtClean="0"/>
              <a:t>LaserShow_TryIt4.java</a:t>
            </a:r>
            <a:endParaRPr lang="en-US" sz="2000" dirty="0"/>
          </a:p>
          <a:p>
            <a:pPr marL="274320" indent="-274320">
              <a:buFont typeface="+mj-lt"/>
              <a:buAutoNum type="arabicPeriod"/>
            </a:pPr>
            <a:r>
              <a:rPr lang="en-US" sz="2000" dirty="0"/>
              <a:t>Follow the TODOs in the file</a:t>
            </a:r>
          </a:p>
          <a:p>
            <a:pPr marL="274320" indent="-274320">
              <a:buFont typeface="+mj-lt"/>
              <a:buAutoNum type="arabicPeriod"/>
            </a:pPr>
            <a:r>
              <a:rPr lang="en-US" sz="2000" dirty="0"/>
              <a:t>Run the program</a:t>
            </a:r>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52</a:t>
            </a:r>
          </a:p>
        </p:txBody>
      </p:sp>
    </p:spTree>
    <p:extLst>
      <p:ext uri="{BB962C8B-B14F-4D97-AF65-F5344CB8AC3E}">
        <p14:creationId xmlns:p14="http://schemas.microsoft.com/office/powerpoint/2010/main" val="29654193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Setters and </a:t>
            </a:r>
            <a:r>
              <a:rPr lang="en-US" dirty="0" smtClean="0"/>
              <a:t>Getters: Solution (1 of 2)</a:t>
            </a:r>
            <a:endParaRPr lang="en-US" dirty="0"/>
          </a:p>
        </p:txBody>
      </p:sp>
      <p:sp>
        <p:nvSpPr>
          <p:cNvPr id="17" name="Content Placeholder 4"/>
          <p:cNvSpPr>
            <a:spLocks noGrp="1"/>
          </p:cNvSpPr>
          <p:nvPr>
            <p:ph idx="1"/>
          </p:nvPr>
        </p:nvSpPr>
        <p:spPr>
          <a:xfrm>
            <a:off x="457200" y="2016252"/>
            <a:ext cx="8318500" cy="4492695"/>
          </a:xfrm>
        </p:spPr>
        <p:txBody>
          <a:bodyPr>
            <a:normAutofit fontScale="85000" lnSpcReduction="20000"/>
          </a:bodyPr>
          <a:lstStyle/>
          <a:p>
            <a:r>
              <a:rPr lang="en-US" sz="2000" dirty="0"/>
              <a:t>// Try-it 4 - Setter and Getter </a:t>
            </a:r>
            <a:r>
              <a:rPr lang="en-US" sz="2000" dirty="0" smtClean="0"/>
              <a:t>methods</a:t>
            </a:r>
          </a:p>
          <a:p>
            <a:endParaRPr lang="en-US" sz="2000" dirty="0"/>
          </a:p>
          <a:p>
            <a:r>
              <a:rPr lang="en-US" sz="2000" b="1" dirty="0"/>
              <a:t>public String getName() {</a:t>
            </a:r>
          </a:p>
          <a:p>
            <a:r>
              <a:rPr lang="en-US" sz="2000" b="1" dirty="0"/>
              <a:t>return name;</a:t>
            </a:r>
          </a:p>
          <a:p>
            <a:r>
              <a:rPr lang="en-US" sz="2000" dirty="0"/>
              <a:t>}</a:t>
            </a:r>
          </a:p>
          <a:p>
            <a:endParaRPr lang="en-US" sz="2000" dirty="0"/>
          </a:p>
          <a:p>
            <a:r>
              <a:rPr lang="en-US" sz="2000" b="1" dirty="0"/>
              <a:t>public void setName(String name) {</a:t>
            </a:r>
          </a:p>
          <a:p>
            <a:r>
              <a:rPr lang="en-US" sz="2000" b="1" dirty="0"/>
              <a:t>this.name = name;</a:t>
            </a:r>
          </a:p>
          <a:p>
            <a:r>
              <a:rPr lang="en-US" sz="2000" dirty="0"/>
              <a:t>}</a:t>
            </a:r>
          </a:p>
          <a:p>
            <a:endParaRPr lang="en-US" sz="2000" dirty="0"/>
          </a:p>
          <a:p>
            <a:r>
              <a:rPr lang="en-US" sz="2000" b="1" dirty="0"/>
              <a:t>public double getDuration() {</a:t>
            </a:r>
          </a:p>
          <a:p>
            <a:r>
              <a:rPr lang="en-US" sz="2000" b="1" dirty="0"/>
              <a:t>return duration;</a:t>
            </a:r>
          </a:p>
          <a:p>
            <a:r>
              <a:rPr lang="en-US" sz="2000" dirty="0"/>
              <a:t>}</a:t>
            </a:r>
          </a:p>
          <a:p>
            <a:endParaRPr lang="en-US" sz="2000" dirty="0"/>
          </a:p>
          <a:p>
            <a:r>
              <a:rPr lang="en-US" sz="2000" b="1" dirty="0"/>
              <a:t>public void setDuration(double duration) {</a:t>
            </a:r>
          </a:p>
          <a:p>
            <a:r>
              <a:rPr lang="en-US" sz="2000" b="1" dirty="0"/>
              <a:t>this.duration = duration;</a:t>
            </a:r>
          </a:p>
          <a:p>
            <a:r>
              <a:rPr lang="en-US" sz="2000" dirty="0"/>
              <a:t>}</a:t>
            </a:r>
          </a:p>
          <a:p>
            <a:endParaRPr lang="en-US" sz="2000" dirty="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53</a:t>
            </a:r>
          </a:p>
        </p:txBody>
      </p:sp>
      <p:sp>
        <p:nvSpPr>
          <p:cNvPr id="8" name="TextBox 7"/>
          <p:cNvSpPr txBox="1"/>
          <p:nvPr/>
        </p:nvSpPr>
        <p:spPr>
          <a:xfrm>
            <a:off x="478295" y="1194162"/>
            <a:ext cx="7484013" cy="706564"/>
          </a:xfrm>
          <a:prstGeom prst="rect">
            <a:avLst/>
          </a:prstGeom>
        </p:spPr>
        <p:txBody>
          <a:bodyPr vert="horz" wrap="square" lIns="0" tIns="0" rIns="0" bIns="0" rtlCol="0" anchor="b" anchorCtr="0">
            <a:noAutofit/>
          </a:bodyPr>
          <a:lstStyle/>
          <a:p>
            <a:pPr>
              <a:spcBef>
                <a:spcPct val="0"/>
              </a:spcBef>
            </a:pPr>
            <a:r>
              <a:rPr lang="en-US" sz="2000" dirty="0">
                <a:latin typeface="Arial" pitchFamily="34" charset="0"/>
                <a:cs typeface="Arial" pitchFamily="34" charset="0"/>
              </a:rPr>
              <a:t>Your faculty will now provide you with the Solution to check and update your file.  </a:t>
            </a:r>
            <a:endPar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40431240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Setters and </a:t>
            </a:r>
            <a:r>
              <a:rPr lang="en-US" dirty="0" smtClean="0"/>
              <a:t>Getters: Solution (2 of 2)</a:t>
            </a:r>
            <a:endParaRPr lang="en-US" dirty="0"/>
          </a:p>
        </p:txBody>
      </p:sp>
      <p:sp>
        <p:nvSpPr>
          <p:cNvPr id="4" name="Content Placeholder 3"/>
          <p:cNvSpPr>
            <a:spLocks noGrp="1"/>
          </p:cNvSpPr>
          <p:nvPr>
            <p:ph idx="1"/>
          </p:nvPr>
        </p:nvSpPr>
        <p:spPr>
          <a:xfrm>
            <a:off x="457200" y="1314260"/>
            <a:ext cx="6942406" cy="4525963"/>
          </a:xfrm>
        </p:spPr>
        <p:txBody>
          <a:bodyPr>
            <a:normAutofit fontScale="77500" lnSpcReduction="20000"/>
          </a:bodyPr>
          <a:lstStyle/>
          <a:p>
            <a:r>
              <a:rPr lang="en-US" b="1" dirty="0"/>
              <a:t>public int getNoOfSeats() {</a:t>
            </a:r>
          </a:p>
          <a:p>
            <a:r>
              <a:rPr lang="en-US" b="1" dirty="0"/>
              <a:t>return noOfSeats;</a:t>
            </a:r>
          </a:p>
          <a:p>
            <a:r>
              <a:rPr lang="en-US" dirty="0"/>
              <a:t>}</a:t>
            </a:r>
          </a:p>
          <a:p>
            <a:endParaRPr lang="en-US" dirty="0"/>
          </a:p>
          <a:p>
            <a:r>
              <a:rPr lang="en-US" b="1" dirty="0"/>
              <a:t>public void setNoOfSeats(int noOfSeats) {</a:t>
            </a:r>
          </a:p>
          <a:p>
            <a:r>
              <a:rPr lang="en-US" b="1" dirty="0"/>
              <a:t>this.noOfSeats = noOfSeats;</a:t>
            </a:r>
          </a:p>
          <a:p>
            <a:r>
              <a:rPr lang="en-US" dirty="0"/>
              <a:t>}</a:t>
            </a:r>
          </a:p>
          <a:p>
            <a:endParaRPr lang="en-US" dirty="0"/>
          </a:p>
          <a:p>
            <a:r>
              <a:rPr lang="en-US" b="1" dirty="0"/>
              <a:t>public boolean </a:t>
            </a:r>
            <a:r>
              <a:rPr lang="en-US" b="1" dirty="0" smtClean="0"/>
              <a:t>isGogglesRequired</a:t>
            </a:r>
            <a:r>
              <a:rPr lang="en-US" b="1" dirty="0"/>
              <a:t>() {</a:t>
            </a:r>
          </a:p>
          <a:p>
            <a:r>
              <a:rPr lang="en-US" b="1" dirty="0"/>
              <a:t>return </a:t>
            </a:r>
            <a:r>
              <a:rPr lang="en-US" b="1" dirty="0" smtClean="0"/>
              <a:t>gogglesRequired</a:t>
            </a:r>
            <a:r>
              <a:rPr lang="en-US" b="1" dirty="0"/>
              <a:t>;</a:t>
            </a:r>
          </a:p>
          <a:p>
            <a:r>
              <a:rPr lang="en-US" dirty="0"/>
              <a:t>}</a:t>
            </a:r>
          </a:p>
          <a:p>
            <a:endParaRPr lang="en-US" dirty="0"/>
          </a:p>
          <a:p>
            <a:r>
              <a:rPr lang="en-US" b="1" dirty="0"/>
              <a:t>public void </a:t>
            </a:r>
            <a:r>
              <a:rPr lang="en-US" b="1" dirty="0" smtClean="0"/>
              <a:t>setGogglesRequired(boolean gogglesRequired</a:t>
            </a:r>
            <a:r>
              <a:rPr lang="en-US" b="1" dirty="0"/>
              <a:t>) {</a:t>
            </a:r>
          </a:p>
          <a:p>
            <a:r>
              <a:rPr lang="en-US" b="1" dirty="0" smtClean="0"/>
              <a:t>this.gogglesRequired </a:t>
            </a:r>
            <a:r>
              <a:rPr lang="en-US" b="1" dirty="0"/>
              <a:t>= </a:t>
            </a:r>
            <a:r>
              <a:rPr lang="en-US" b="1" dirty="0" smtClean="0"/>
              <a:t>gogglesRequired</a:t>
            </a:r>
            <a:r>
              <a:rPr lang="en-US" b="1" dirty="0"/>
              <a:t>;</a:t>
            </a:r>
          </a:p>
          <a:p>
            <a:r>
              <a:rPr lang="en-US" dirty="0"/>
              <a:t>}</a:t>
            </a:r>
          </a:p>
          <a:p>
            <a:endParaRPr lang="en-US" dirty="0"/>
          </a:p>
        </p:txBody>
      </p:sp>
      <p:sp>
        <p:nvSpPr>
          <p:cNvPr id="7" name="Content Placeholder 4"/>
          <p:cNvSpPr txBox="1">
            <a:spLocks/>
          </p:cNvSpPr>
          <p:nvPr/>
        </p:nvSpPr>
        <p:spPr>
          <a:xfrm>
            <a:off x="457200" y="1216152"/>
            <a:ext cx="8086725" cy="800100"/>
          </a:xfrm>
          <a:prstGeom prst="rect">
            <a:avLst/>
          </a:prstGeom>
        </p:spPr>
        <p:txBody>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54</a:t>
            </a:r>
          </a:p>
        </p:txBody>
      </p:sp>
    </p:spTree>
    <p:extLst>
      <p:ext uri="{BB962C8B-B14F-4D97-AF65-F5344CB8AC3E}">
        <p14:creationId xmlns:p14="http://schemas.microsoft.com/office/powerpoint/2010/main" val="35588607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r>
              <a:rPr lang="en-US" dirty="0"/>
              <a:t>: Method </a:t>
            </a:r>
            <a:r>
              <a:rPr lang="en-US" dirty="0" smtClean="0"/>
              <a:t>Signature</a:t>
            </a:r>
            <a:endParaRPr lang="en-US" dirty="0"/>
          </a:p>
        </p:txBody>
      </p:sp>
      <p:sp>
        <p:nvSpPr>
          <p:cNvPr id="5" name="Content Placeholder 4"/>
          <p:cNvSpPr>
            <a:spLocks noGrp="1"/>
          </p:cNvSpPr>
          <p:nvPr>
            <p:ph idx="1"/>
          </p:nvPr>
        </p:nvSpPr>
        <p:spPr/>
        <p:txBody>
          <a:bodyPr/>
          <a:lstStyle/>
          <a:p>
            <a:pPr lvl="0"/>
            <a:r>
              <a:rPr lang="en-US" dirty="0" smtClean="0"/>
              <a:t>The following aspects of arguments uniquely determine a method’s signature:</a:t>
            </a:r>
          </a:p>
          <a:p>
            <a:endParaRPr lang="en-GB" dirty="0" smtClean="0"/>
          </a:p>
          <a:p>
            <a:endParaRPr lang="en-US" dirty="0"/>
          </a:p>
        </p:txBody>
      </p:sp>
      <p:sp>
        <p:nvSpPr>
          <p:cNvPr id="6" name="Rounded Rectangle 5"/>
          <p:cNvSpPr/>
          <p:nvPr/>
        </p:nvSpPr>
        <p:spPr>
          <a:xfrm>
            <a:off x="518160" y="2615618"/>
            <a:ext cx="2519918" cy="996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smtClean="0">
                <a:latin typeface="Arial" pitchFamily="34" charset="0"/>
                <a:cs typeface="Arial" pitchFamily="34" charset="0"/>
              </a:rPr>
              <a:t>Number </a:t>
            </a:r>
          </a:p>
          <a:p>
            <a:pPr algn="ctr"/>
            <a:r>
              <a:rPr lang="en-US" sz="2400" dirty="0" smtClean="0">
                <a:latin typeface="Arial" pitchFamily="34" charset="0"/>
                <a:cs typeface="Arial" pitchFamily="34" charset="0"/>
              </a:rPr>
              <a:t>of arguments</a:t>
            </a:r>
            <a:endParaRPr lang="en-US" sz="2400" dirty="0">
              <a:latin typeface="Arial" pitchFamily="34" charset="0"/>
              <a:cs typeface="Arial" pitchFamily="34" charset="0"/>
            </a:endParaRPr>
          </a:p>
        </p:txBody>
      </p:sp>
      <p:sp>
        <p:nvSpPr>
          <p:cNvPr id="7" name="Rounded Rectangle 6"/>
          <p:cNvSpPr/>
          <p:nvPr/>
        </p:nvSpPr>
        <p:spPr>
          <a:xfrm>
            <a:off x="3305805" y="2615618"/>
            <a:ext cx="2519918" cy="996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smtClean="0">
                <a:latin typeface="Arial" pitchFamily="34" charset="0"/>
                <a:cs typeface="Arial" pitchFamily="34" charset="0"/>
              </a:rPr>
              <a:t>Data type </a:t>
            </a:r>
          </a:p>
          <a:p>
            <a:pPr algn="ctr"/>
            <a:r>
              <a:rPr lang="en-US" sz="2400" dirty="0" smtClean="0">
                <a:latin typeface="Arial" pitchFamily="34" charset="0"/>
                <a:cs typeface="Arial" pitchFamily="34" charset="0"/>
              </a:rPr>
              <a:t>of </a:t>
            </a:r>
            <a:r>
              <a:rPr lang="en-US" sz="2400" dirty="0">
                <a:latin typeface="Arial" pitchFamily="34" charset="0"/>
                <a:cs typeface="Arial" pitchFamily="34" charset="0"/>
              </a:rPr>
              <a:t>arguments</a:t>
            </a:r>
          </a:p>
        </p:txBody>
      </p:sp>
      <p:sp>
        <p:nvSpPr>
          <p:cNvPr id="8" name="Rounded Rectangle 7"/>
          <p:cNvSpPr/>
          <p:nvPr/>
        </p:nvSpPr>
        <p:spPr>
          <a:xfrm>
            <a:off x="6073131" y="2615618"/>
            <a:ext cx="2519918" cy="996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smtClean="0">
                <a:latin typeface="Arial" pitchFamily="34" charset="0"/>
                <a:cs typeface="Arial" pitchFamily="34" charset="0"/>
              </a:rPr>
              <a:t>Order </a:t>
            </a:r>
          </a:p>
          <a:p>
            <a:pPr algn="ctr"/>
            <a:r>
              <a:rPr lang="en-US" sz="2400" dirty="0" smtClean="0">
                <a:latin typeface="Arial" pitchFamily="34" charset="0"/>
                <a:cs typeface="Arial" pitchFamily="34" charset="0"/>
              </a:rPr>
              <a:t>of </a:t>
            </a:r>
            <a:r>
              <a:rPr lang="en-US" sz="2400" dirty="0">
                <a:latin typeface="Arial" pitchFamily="34" charset="0"/>
                <a:cs typeface="Arial" pitchFamily="34" charset="0"/>
              </a:rPr>
              <a:t>arguments</a:t>
            </a: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55</a:t>
            </a:r>
          </a:p>
        </p:txBody>
      </p:sp>
    </p:spTree>
    <p:extLst>
      <p:ext uri="{BB962C8B-B14F-4D97-AF65-F5344CB8AC3E}">
        <p14:creationId xmlns:p14="http://schemas.microsoft.com/office/powerpoint/2010/main" val="12000332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Methods</a:t>
            </a:r>
            <a:r>
              <a:rPr lang="en-US" dirty="0"/>
              <a:t>: When to Use </a:t>
            </a:r>
            <a:r>
              <a:rPr lang="en-US" dirty="0" smtClean="0"/>
              <a:t>Method Overloading</a:t>
            </a:r>
            <a:endParaRPr lang="en-US" dirty="0"/>
          </a:p>
        </p:txBody>
      </p:sp>
      <p:sp>
        <p:nvSpPr>
          <p:cNvPr id="5" name="Oval 4"/>
          <p:cNvSpPr/>
          <p:nvPr/>
        </p:nvSpPr>
        <p:spPr>
          <a:xfrm>
            <a:off x="457072" y="1299802"/>
            <a:ext cx="2381692" cy="2402954"/>
          </a:xfrm>
          <a:prstGeom prst="ellipse">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6" name="Round Diagonal Corner Rectangle 5"/>
          <p:cNvSpPr/>
          <p:nvPr/>
        </p:nvSpPr>
        <p:spPr>
          <a:xfrm>
            <a:off x="3064024" y="1467298"/>
            <a:ext cx="5622776" cy="2062709"/>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Method overloading is required when multiple methods need to use the same name having different signatures. </a:t>
            </a:r>
          </a:p>
        </p:txBody>
      </p:sp>
      <p:sp>
        <p:nvSpPr>
          <p:cNvPr id="7" name="TextBox 6"/>
          <p:cNvSpPr txBox="1"/>
          <p:nvPr/>
        </p:nvSpPr>
        <p:spPr>
          <a:xfrm>
            <a:off x="648457" y="1682570"/>
            <a:ext cx="1998921" cy="1569660"/>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When is method overloading required?</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 Method Overloading Example</a:t>
            </a:r>
            <a:endParaRPr lang="en-US" dirty="0"/>
          </a:p>
        </p:txBody>
      </p:sp>
      <p:sp>
        <p:nvSpPr>
          <p:cNvPr id="4" name="Content Placeholder 3"/>
          <p:cNvSpPr>
            <a:spLocks noGrp="1"/>
          </p:cNvSpPr>
          <p:nvPr>
            <p:ph idx="1"/>
          </p:nvPr>
        </p:nvSpPr>
        <p:spPr/>
        <p:txBody>
          <a:bodyPr/>
          <a:lstStyle/>
          <a:p>
            <a:r>
              <a:rPr lang="en-US" dirty="0" smtClean="0"/>
              <a:t>The following three methods can co-exist in a class:</a:t>
            </a:r>
          </a:p>
          <a:p>
            <a:endParaRPr lang="en-US" dirty="0"/>
          </a:p>
        </p:txBody>
      </p:sp>
      <p:sp>
        <p:nvSpPr>
          <p:cNvPr id="5" name="Rectangle 4"/>
          <p:cNvSpPr/>
          <p:nvPr/>
        </p:nvSpPr>
        <p:spPr>
          <a:xfrm>
            <a:off x="833235" y="1955330"/>
            <a:ext cx="1824901" cy="612648"/>
          </a:xfrm>
          <a:prstGeom prst="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int add(int)</a:t>
            </a:r>
          </a:p>
        </p:txBody>
      </p:sp>
      <p:sp>
        <p:nvSpPr>
          <p:cNvPr id="6" name="Rectangle 5"/>
          <p:cNvSpPr/>
          <p:nvPr/>
        </p:nvSpPr>
        <p:spPr>
          <a:xfrm>
            <a:off x="3087337" y="1955329"/>
            <a:ext cx="1973757" cy="612648"/>
          </a:xfrm>
          <a:prstGeom prst="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int add(int , int)</a:t>
            </a:r>
          </a:p>
        </p:txBody>
      </p:sp>
      <p:sp>
        <p:nvSpPr>
          <p:cNvPr id="7" name="Rectangle 6"/>
          <p:cNvSpPr/>
          <p:nvPr/>
        </p:nvSpPr>
        <p:spPr>
          <a:xfrm>
            <a:off x="5469030" y="1955329"/>
            <a:ext cx="2696771" cy="612648"/>
          </a:xfrm>
          <a:prstGeom prst="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void add(int , int , int)</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57</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OO Language Features</a:t>
            </a:r>
            <a:endParaRPr lang="en-US" dirty="0"/>
          </a:p>
        </p:txBody>
      </p:sp>
      <p:sp>
        <p:nvSpPr>
          <p:cNvPr id="6" name="Oval 5"/>
          <p:cNvSpPr/>
          <p:nvPr/>
        </p:nvSpPr>
        <p:spPr>
          <a:xfrm>
            <a:off x="3444876" y="3388275"/>
            <a:ext cx="2254249" cy="1554480"/>
          </a:xfrm>
          <a:prstGeom prst="ellipse">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en-US" sz="2400" dirty="0" smtClean="0">
                <a:solidFill>
                  <a:schemeClr val="tx1"/>
                </a:solidFill>
                <a:latin typeface="Arial" pitchFamily="34" charset="0"/>
                <a:cs typeface="Arial" pitchFamily="34" charset="0"/>
              </a:rPr>
              <a:t>OOP Language</a:t>
            </a:r>
          </a:p>
          <a:p>
            <a:pPr algn="ctr"/>
            <a:endParaRPr lang="en-US" sz="2400" dirty="0" smtClean="0">
              <a:solidFill>
                <a:schemeClr val="tx1"/>
              </a:solidFill>
              <a:latin typeface="Arial" pitchFamily="34" charset="0"/>
              <a:cs typeface="Arial" pitchFamily="34" charset="0"/>
            </a:endParaRPr>
          </a:p>
        </p:txBody>
      </p:sp>
      <p:sp>
        <p:nvSpPr>
          <p:cNvPr id="7" name="Oval 6"/>
          <p:cNvSpPr/>
          <p:nvPr/>
        </p:nvSpPr>
        <p:spPr>
          <a:xfrm>
            <a:off x="3401568" y="5692562"/>
            <a:ext cx="2359152" cy="768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Inheritance</a:t>
            </a:r>
            <a:endParaRPr lang="en-US" dirty="0">
              <a:latin typeface="Arial" pitchFamily="34" charset="0"/>
              <a:cs typeface="Arial" pitchFamily="34" charset="0"/>
            </a:endParaRPr>
          </a:p>
        </p:txBody>
      </p:sp>
      <p:sp>
        <p:nvSpPr>
          <p:cNvPr id="8" name="Oval 7"/>
          <p:cNvSpPr/>
          <p:nvPr/>
        </p:nvSpPr>
        <p:spPr>
          <a:xfrm>
            <a:off x="274320" y="3772322"/>
            <a:ext cx="2359152" cy="768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Polymorphism</a:t>
            </a:r>
            <a:endParaRPr lang="en-US" dirty="0">
              <a:latin typeface="Arial" pitchFamily="34" charset="0"/>
              <a:cs typeface="Arial" pitchFamily="34" charset="0"/>
            </a:endParaRPr>
          </a:p>
        </p:txBody>
      </p:sp>
      <p:sp>
        <p:nvSpPr>
          <p:cNvPr id="9" name="Oval 8"/>
          <p:cNvSpPr/>
          <p:nvPr/>
        </p:nvSpPr>
        <p:spPr>
          <a:xfrm>
            <a:off x="3383280" y="1852082"/>
            <a:ext cx="2359152" cy="768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Abstraction</a:t>
            </a:r>
            <a:endParaRPr lang="en-US" dirty="0">
              <a:latin typeface="Arial" pitchFamily="34" charset="0"/>
              <a:cs typeface="Arial" pitchFamily="34" charset="0"/>
            </a:endParaRPr>
          </a:p>
        </p:txBody>
      </p:sp>
      <p:sp>
        <p:nvSpPr>
          <p:cNvPr id="10" name="Oval 9"/>
          <p:cNvSpPr/>
          <p:nvPr/>
        </p:nvSpPr>
        <p:spPr>
          <a:xfrm>
            <a:off x="6437376" y="3772322"/>
            <a:ext cx="2359152" cy="7680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Encapsulation</a:t>
            </a:r>
            <a:endParaRPr lang="en-US" dirty="0">
              <a:latin typeface="Arial" pitchFamily="34" charset="0"/>
              <a:cs typeface="Arial" pitchFamily="34" charset="0"/>
            </a:endParaRPr>
          </a:p>
        </p:txBody>
      </p:sp>
      <p:sp>
        <p:nvSpPr>
          <p:cNvPr id="11" name="Up Arrow 10"/>
          <p:cNvSpPr/>
          <p:nvPr/>
        </p:nvSpPr>
        <p:spPr>
          <a:xfrm>
            <a:off x="4169664" y="2729906"/>
            <a:ext cx="786384" cy="54864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Up Arrow 11"/>
          <p:cNvSpPr/>
          <p:nvPr/>
        </p:nvSpPr>
        <p:spPr>
          <a:xfrm rot="16200000">
            <a:off x="2670048" y="3845474"/>
            <a:ext cx="786384" cy="54864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p Arrow 12"/>
          <p:cNvSpPr/>
          <p:nvPr/>
        </p:nvSpPr>
        <p:spPr>
          <a:xfrm rot="5400000">
            <a:off x="5650992" y="3845474"/>
            <a:ext cx="786384" cy="54864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rot="10800000">
            <a:off x="4187952" y="5052482"/>
            <a:ext cx="786384" cy="54864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22627" y="1162819"/>
            <a:ext cx="6655989" cy="461665"/>
          </a:xfrm>
          <a:prstGeom prst="rect">
            <a:avLst/>
          </a:prstGeom>
        </p:spPr>
        <p:txBody>
          <a:bodyPr wrap="none">
            <a:spAutoFit/>
          </a:bodyPr>
          <a:lstStyle/>
          <a:p>
            <a:r>
              <a:rPr lang="en-US" sz="2400" dirty="0" smtClean="0">
                <a:latin typeface="Arial" pitchFamily="34" charset="0"/>
                <a:cs typeface="Arial" pitchFamily="34" charset="0"/>
              </a:rPr>
              <a:t>Important features of object-oriented language: </a:t>
            </a:r>
            <a:endParaRPr lang="en-US" sz="2400" dirty="0">
              <a:latin typeface="Arial" pitchFamily="34" charset="0"/>
              <a:cs typeface="Arial" pitchFamily="34" charset="0"/>
            </a:endParaRPr>
          </a:p>
        </p:txBody>
      </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58</a:t>
            </a:r>
          </a:p>
        </p:txBody>
      </p:sp>
    </p:spTree>
    <p:extLst>
      <p:ext uri="{BB962C8B-B14F-4D97-AF65-F5344CB8AC3E}">
        <p14:creationId xmlns:p14="http://schemas.microsoft.com/office/powerpoint/2010/main" val="309952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Activity 1: OO Language Features</a:t>
            </a:r>
            <a:endParaRPr lang="en-US" sz="2800" dirty="0"/>
          </a:p>
        </p:txBody>
      </p:sp>
      <p:sp>
        <p:nvSpPr>
          <p:cNvPr id="3" name="Content Placeholder 2"/>
          <p:cNvSpPr>
            <a:spLocks noGrp="1"/>
          </p:cNvSpPr>
          <p:nvPr>
            <p:ph idx="1"/>
          </p:nvPr>
        </p:nvSpPr>
        <p:spPr/>
        <p:txBody>
          <a:bodyPr>
            <a:normAutofit lnSpcReduction="10000"/>
          </a:bodyPr>
          <a:lstStyle/>
          <a:p>
            <a:r>
              <a:rPr lang="en-US" b="1" dirty="0" smtClean="0"/>
              <a:t>Objective:</a:t>
            </a:r>
          </a:p>
          <a:p>
            <a:r>
              <a:rPr lang="en-US" dirty="0" smtClean="0"/>
              <a:t>Research, define, and explain:</a:t>
            </a:r>
          </a:p>
          <a:p>
            <a:pPr marL="274320" lvl="1" indent="-274320"/>
            <a:r>
              <a:rPr lang="en-US" dirty="0" smtClean="0"/>
              <a:t>Abstraction</a:t>
            </a:r>
          </a:p>
          <a:p>
            <a:pPr marL="274320" lvl="1" indent="-274320"/>
            <a:r>
              <a:rPr lang="en-US" dirty="0" smtClean="0"/>
              <a:t>Encapsulation</a:t>
            </a:r>
          </a:p>
          <a:p>
            <a:pPr marL="274320" lvl="1" indent="-274320"/>
            <a:r>
              <a:rPr lang="en-US" dirty="0" smtClean="0"/>
              <a:t>Inheritance</a:t>
            </a:r>
          </a:p>
          <a:p>
            <a:pPr marL="187200" indent="-219075"/>
            <a:endParaRPr lang="en-US" dirty="0" smtClean="0"/>
          </a:p>
          <a:p>
            <a:pPr marL="187200" indent="-219075"/>
            <a:r>
              <a:rPr lang="en-US" b="1" dirty="0" smtClean="0"/>
              <a:t>Instructions:</a:t>
            </a:r>
          </a:p>
          <a:p>
            <a:pPr marL="274320" lvl="0" indent="-274320">
              <a:buFont typeface="Arial" pitchFamily="34" charset="0"/>
              <a:buChar char="•"/>
            </a:pPr>
            <a:r>
              <a:rPr lang="en-US" dirty="0"/>
              <a:t>Navigate to the Module </a:t>
            </a:r>
            <a:r>
              <a:rPr lang="en-US" dirty="0" smtClean="0"/>
              <a:t>9, </a:t>
            </a:r>
            <a:r>
              <a:rPr lang="en-US" dirty="0"/>
              <a:t>Activity 1 page on the course web site.</a:t>
            </a:r>
          </a:p>
          <a:p>
            <a:pPr marL="544320" lvl="1" indent="-274320"/>
            <a:r>
              <a:rPr lang="en-US" dirty="0" smtClean="0"/>
              <a:t>Research the term assigned to your team.</a:t>
            </a:r>
          </a:p>
          <a:p>
            <a:pPr marL="544320" lvl="1" indent="-274320"/>
            <a:r>
              <a:rPr lang="en-US" dirty="0" smtClean="0"/>
              <a:t>Report to the class.</a:t>
            </a:r>
            <a:endParaRPr lang="en-US" dirty="0"/>
          </a:p>
          <a:p>
            <a:endParaRPr lang="en-GB" dirty="0"/>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59</a:t>
            </a:r>
          </a:p>
        </p:txBody>
      </p:sp>
    </p:spTree>
    <p:extLst>
      <p:ext uri="{BB962C8B-B14F-4D97-AF65-F5344CB8AC3E}">
        <p14:creationId xmlns:p14="http://schemas.microsoft.com/office/powerpoint/2010/main" val="1925256303"/>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API: Overview</a:t>
            </a:r>
            <a:endParaRPr lang="en-US" dirty="0"/>
          </a:p>
        </p:txBody>
      </p:sp>
      <p:sp>
        <p:nvSpPr>
          <p:cNvPr id="9" name="Round Diagonal Corner Rectangle 8"/>
          <p:cNvSpPr/>
          <p:nvPr/>
        </p:nvSpPr>
        <p:spPr>
          <a:xfrm>
            <a:off x="3238786" y="1488636"/>
            <a:ext cx="5339644" cy="2071032"/>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A unit of predefined classes and interfaces that are copied during Java installation.</a:t>
            </a:r>
          </a:p>
        </p:txBody>
      </p:sp>
      <p:sp>
        <p:nvSpPr>
          <p:cNvPr id="10" name="Oval 9"/>
          <p:cNvSpPr/>
          <p:nvPr/>
        </p:nvSpPr>
        <p:spPr>
          <a:xfrm>
            <a:off x="455680" y="1322675"/>
            <a:ext cx="2381692" cy="2402954"/>
          </a:xfrm>
          <a:prstGeom prst="ellipse">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smtClean="0">
                <a:solidFill>
                  <a:prstClr val="white"/>
                </a:solidFill>
                <a:latin typeface="Arial" pitchFamily="34" charset="0"/>
                <a:cs typeface="Arial" pitchFamily="34" charset="0"/>
              </a:rPr>
              <a:t>What is a Java API?</a:t>
            </a:r>
          </a:p>
          <a:p>
            <a:pPr algn="ctr"/>
            <a:endParaRPr lang="en-US" sz="2400" dirty="0" smtClean="0">
              <a:solidFill>
                <a:schemeClr val="bg1"/>
              </a:solidFill>
              <a:latin typeface="Arial" pitchFamily="34" charset="0"/>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solidFill>
                  <a:schemeClr val="bg1"/>
                </a:solidFill>
              </a:rPr>
              <a:t>Classes and Objects: Revisiting Classes</a:t>
            </a:r>
            <a:endParaRPr lang="en-US" noProof="0" dirty="0">
              <a:solidFill>
                <a:schemeClr val="bg1"/>
              </a:solidFill>
            </a:endParaRPr>
          </a:p>
        </p:txBody>
      </p:sp>
      <p:grpSp>
        <p:nvGrpSpPr>
          <p:cNvPr id="93" name="Group 92"/>
          <p:cNvGrpSpPr/>
          <p:nvPr/>
        </p:nvGrpSpPr>
        <p:grpSpPr>
          <a:xfrm>
            <a:off x="7227462" y="5219841"/>
            <a:ext cx="1341120" cy="1185234"/>
            <a:chOff x="7632192" y="5135118"/>
            <a:chExt cx="1341120" cy="1475232"/>
          </a:xfrm>
        </p:grpSpPr>
        <p:sp>
          <p:nvSpPr>
            <p:cNvPr id="40" name="Rectangle 39"/>
            <p:cNvSpPr/>
            <p:nvPr/>
          </p:nvSpPr>
          <p:spPr>
            <a:xfrm>
              <a:off x="7632192" y="5135118"/>
              <a:ext cx="1341120" cy="14752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p:cNvSpPr txBox="1"/>
            <p:nvPr/>
          </p:nvSpPr>
          <p:spPr>
            <a:xfrm>
              <a:off x="7639431" y="5158740"/>
              <a:ext cx="1322451" cy="333375"/>
            </a:xfrm>
            <a:prstGeom prst="rect">
              <a:avLst/>
            </a:prstGeom>
          </p:spPr>
          <p:txBody>
            <a:bodyPr vert="horz" wrap="none" lIns="0" tIns="0" rIns="0" bIns="0" rtlCol="0" anchor="ctr" anchorCtr="0">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b="1" i="0" u="sng" strike="noStrike" kern="1200" cap="none" spc="0" normalizeH="0" baseline="0" noProof="0" dirty="0" smtClean="0">
                  <a:ln>
                    <a:noFill/>
                  </a:ln>
                  <a:solidFill>
                    <a:schemeClr val="tx1"/>
                  </a:solidFill>
                  <a:effectLst/>
                  <a:uLnTx/>
                  <a:uFillTx/>
                  <a:latin typeface="Arial" pitchFamily="34" charset="0"/>
                  <a:ea typeface="+mj-ea"/>
                  <a:cs typeface="Arial" pitchFamily="34" charset="0"/>
                </a:rPr>
                <a:t>Legend</a:t>
              </a:r>
            </a:p>
          </p:txBody>
        </p:sp>
        <p:sp>
          <p:nvSpPr>
            <p:cNvPr id="158" name="Rectangle 157"/>
            <p:cNvSpPr/>
            <p:nvPr/>
          </p:nvSpPr>
          <p:spPr>
            <a:xfrm>
              <a:off x="7909941" y="5565267"/>
              <a:ext cx="810768" cy="273558"/>
            </a:xfrm>
            <a:prstGeom prst="rect">
              <a:avLst/>
            </a:prstGeom>
            <a:solidFill>
              <a:srgbClr val="0070C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Class</a:t>
              </a:r>
              <a:endParaRPr lang="en-US" sz="1000" b="1" dirty="0">
                <a:latin typeface="Arial" pitchFamily="34" charset="0"/>
                <a:cs typeface="Arial" pitchFamily="34" charset="0"/>
              </a:endParaRPr>
            </a:p>
          </p:txBody>
        </p:sp>
        <p:sp>
          <p:nvSpPr>
            <p:cNvPr id="42" name="Oval 41"/>
            <p:cNvSpPr/>
            <p:nvPr/>
          </p:nvSpPr>
          <p:spPr>
            <a:xfrm>
              <a:off x="7790307" y="5960745"/>
              <a:ext cx="1077468" cy="39243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itchFamily="34" charset="0"/>
                  <a:cs typeface="Arial" pitchFamily="34" charset="0"/>
                </a:rPr>
                <a:t>Object</a:t>
              </a:r>
              <a:endParaRPr lang="en-US" sz="1200" b="1" dirty="0">
                <a:solidFill>
                  <a:schemeClr val="tx1"/>
                </a:solidFill>
                <a:latin typeface="Arial" pitchFamily="34" charset="0"/>
                <a:cs typeface="Arial" pitchFamily="34" charset="0"/>
              </a:endParaRPr>
            </a:p>
          </p:txBody>
        </p:sp>
      </p:grpSp>
      <p:grpSp>
        <p:nvGrpSpPr>
          <p:cNvPr id="72" name="Content Placeholder 71"/>
          <p:cNvGrpSpPr>
            <a:grpSpLocks noGrp="1"/>
          </p:cNvGrpSpPr>
          <p:nvPr/>
        </p:nvGrpSpPr>
        <p:grpSpPr>
          <a:xfrm>
            <a:off x="352270" y="1858786"/>
            <a:ext cx="8500515" cy="2736493"/>
            <a:chOff x="270952" y="3595878"/>
            <a:chExt cx="8544593" cy="1719969"/>
          </a:xfrm>
        </p:grpSpPr>
        <p:sp>
          <p:nvSpPr>
            <p:cNvPr id="73" name="Oval 72"/>
            <p:cNvSpPr/>
            <p:nvPr/>
          </p:nvSpPr>
          <p:spPr>
            <a:xfrm>
              <a:off x="7341280" y="3840692"/>
              <a:ext cx="1474265" cy="45167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itchFamily="34" charset="0"/>
                  <a:cs typeface="Arial" pitchFamily="34" charset="0"/>
                </a:rPr>
                <a:t>Green 2012 Rav 4</a:t>
              </a:r>
              <a:endParaRPr lang="en-US" sz="1200" b="1" dirty="0">
                <a:solidFill>
                  <a:schemeClr val="tx1"/>
                </a:solidFill>
                <a:latin typeface="Arial" pitchFamily="34" charset="0"/>
                <a:cs typeface="Arial" pitchFamily="34" charset="0"/>
              </a:endParaRPr>
            </a:p>
          </p:txBody>
        </p:sp>
        <p:sp>
          <p:nvSpPr>
            <p:cNvPr id="75" name="Rectangle 74"/>
            <p:cNvSpPr/>
            <p:nvPr/>
          </p:nvSpPr>
          <p:spPr>
            <a:xfrm>
              <a:off x="2021586" y="4258104"/>
              <a:ext cx="810768" cy="378333"/>
            </a:xfrm>
            <a:prstGeom prst="rect">
              <a:avLst/>
            </a:prstGeom>
            <a:solidFill>
              <a:srgbClr val="0070C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Hybrid</a:t>
              </a:r>
              <a:endParaRPr lang="en-US" sz="1200" b="1" dirty="0">
                <a:latin typeface="Arial" pitchFamily="34" charset="0"/>
                <a:cs typeface="Arial" pitchFamily="34" charset="0"/>
              </a:endParaRPr>
            </a:p>
          </p:txBody>
        </p:sp>
        <p:cxnSp>
          <p:nvCxnSpPr>
            <p:cNvPr id="79" name="Straight Arrow Connector 78"/>
            <p:cNvCxnSpPr/>
            <p:nvPr/>
          </p:nvCxnSpPr>
          <p:spPr>
            <a:xfrm rot="5400000" flipV="1">
              <a:off x="1751458" y="4188762"/>
              <a:ext cx="0" cy="536400"/>
            </a:xfrm>
            <a:prstGeom prst="straightConnector1">
              <a:avLst/>
            </a:prstGeom>
            <a:ln w="28575">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6800850" y="4065269"/>
              <a:ext cx="559929" cy="314326"/>
            </a:xfrm>
            <a:prstGeom prst="straightConnector1">
              <a:avLst/>
            </a:prstGeom>
            <a:ln w="28575">
              <a:solidFill>
                <a:srgbClr val="002060"/>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flipV="1">
              <a:off x="6781800" y="4522470"/>
              <a:ext cx="607554" cy="266699"/>
            </a:xfrm>
            <a:prstGeom prst="straightConnector1">
              <a:avLst/>
            </a:prstGeom>
            <a:ln w="28575">
              <a:solidFill>
                <a:srgbClr val="00206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2512074" y="3817620"/>
              <a:ext cx="1383030" cy="440484"/>
            </a:xfrm>
            <a:prstGeom prst="straightConnector1">
              <a:avLst/>
            </a:prstGeom>
            <a:ln w="28575">
              <a:solidFill>
                <a:srgbClr val="00206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4" idx="0"/>
            </p:cNvCxnSpPr>
            <p:nvPr/>
          </p:nvCxnSpPr>
          <p:spPr>
            <a:xfrm flipH="1" flipV="1">
              <a:off x="5111804" y="3836670"/>
              <a:ext cx="1194244" cy="421767"/>
            </a:xfrm>
            <a:prstGeom prst="straightConnector1">
              <a:avLst/>
            </a:prstGeom>
            <a:ln w="28575">
              <a:solidFill>
                <a:srgbClr val="00206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4485133" y="4001478"/>
              <a:ext cx="4000" cy="252000"/>
            </a:xfrm>
            <a:prstGeom prst="straightConnector1">
              <a:avLst/>
            </a:prstGeom>
            <a:ln w="28575">
              <a:solidFill>
                <a:srgbClr val="00206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341662" y="4578624"/>
              <a:ext cx="1395985" cy="39624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itchFamily="34" charset="0"/>
                  <a:cs typeface="Arial" pitchFamily="34" charset="0"/>
                </a:rPr>
                <a:t>Blue 2011 Highlander</a:t>
              </a:r>
              <a:endParaRPr lang="en-US" sz="1200" b="1" dirty="0">
                <a:solidFill>
                  <a:schemeClr val="tx1"/>
                </a:solidFill>
                <a:latin typeface="Arial" pitchFamily="34" charset="0"/>
                <a:cs typeface="Arial" pitchFamily="34" charset="0"/>
              </a:endParaRPr>
            </a:p>
          </p:txBody>
        </p:sp>
        <p:sp>
          <p:nvSpPr>
            <p:cNvPr id="91" name="Oval 90"/>
            <p:cNvSpPr/>
            <p:nvPr/>
          </p:nvSpPr>
          <p:spPr>
            <a:xfrm>
              <a:off x="270952" y="4212025"/>
              <a:ext cx="1375030" cy="45110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Arial" pitchFamily="34" charset="0"/>
                  <a:cs typeface="Arial" pitchFamily="34" charset="0"/>
                </a:rPr>
                <a:t>Blue 2010 Prius</a:t>
              </a:r>
              <a:endParaRPr lang="en-US" sz="1200" b="1" dirty="0">
                <a:solidFill>
                  <a:schemeClr val="tx1"/>
                </a:solidFill>
                <a:latin typeface="Arial" pitchFamily="34" charset="0"/>
                <a:cs typeface="Arial" pitchFamily="34" charset="0"/>
              </a:endParaRPr>
            </a:p>
          </p:txBody>
        </p:sp>
        <p:sp>
          <p:nvSpPr>
            <p:cNvPr id="74" name="Rectangle 73"/>
            <p:cNvSpPr/>
            <p:nvPr/>
          </p:nvSpPr>
          <p:spPr>
            <a:xfrm>
              <a:off x="5772839" y="4258437"/>
              <a:ext cx="1066419" cy="385573"/>
            </a:xfrm>
            <a:prstGeom prst="rect">
              <a:avLst/>
            </a:prstGeom>
            <a:solidFill>
              <a:srgbClr val="0070C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Sports Utility Vehicle</a:t>
              </a:r>
              <a:endParaRPr lang="en-US" sz="1200" b="1" dirty="0">
                <a:latin typeface="Arial" pitchFamily="34" charset="0"/>
                <a:cs typeface="Arial" pitchFamily="34" charset="0"/>
              </a:endParaRPr>
            </a:p>
          </p:txBody>
        </p:sp>
        <p:sp>
          <p:nvSpPr>
            <p:cNvPr id="29" name="Oval 28"/>
            <p:cNvSpPr/>
            <p:nvPr/>
          </p:nvSpPr>
          <p:spPr>
            <a:xfrm>
              <a:off x="3809010" y="4864741"/>
              <a:ext cx="1375030" cy="45110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itchFamily="34" charset="0"/>
                  <a:cs typeface="Arial" pitchFamily="34" charset="0"/>
                </a:rPr>
                <a:t>Red 2009 </a:t>
              </a:r>
              <a:r>
                <a:rPr lang="en-US" sz="1200" b="1" dirty="0" smtClean="0">
                  <a:solidFill>
                    <a:schemeClr val="tx1"/>
                  </a:solidFill>
                  <a:latin typeface="Arial" pitchFamily="34" charset="0"/>
                  <a:cs typeface="Arial" pitchFamily="34" charset="0"/>
                </a:rPr>
                <a:t>Tundra</a:t>
              </a:r>
              <a:endParaRPr lang="en-US" sz="1200" b="1" dirty="0">
                <a:solidFill>
                  <a:schemeClr val="tx1"/>
                </a:solidFill>
                <a:latin typeface="Arial" pitchFamily="34" charset="0"/>
                <a:cs typeface="Arial" pitchFamily="34" charset="0"/>
              </a:endParaRPr>
            </a:p>
          </p:txBody>
        </p:sp>
        <p:cxnSp>
          <p:nvCxnSpPr>
            <p:cNvPr id="33" name="Straight Arrow Connector 32"/>
            <p:cNvCxnSpPr/>
            <p:nvPr/>
          </p:nvCxnSpPr>
          <p:spPr>
            <a:xfrm flipH="1" flipV="1">
              <a:off x="4481132" y="4619876"/>
              <a:ext cx="4000" cy="252000"/>
            </a:xfrm>
            <a:prstGeom prst="straightConnector1">
              <a:avLst/>
            </a:prstGeom>
            <a:ln w="28575">
              <a:solidFill>
                <a:srgbClr val="00206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3589021" y="3595878"/>
              <a:ext cx="1792224" cy="472275"/>
            </a:xfrm>
            <a:prstGeom prst="rect">
              <a:avLst/>
            </a:prstGeom>
            <a:solidFill>
              <a:srgbClr val="0070C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pitchFamily="34" charset="0"/>
                  <a:cs typeface="Arial" pitchFamily="34" charset="0"/>
                </a:rPr>
                <a:t>Vehicle</a:t>
              </a:r>
              <a:endParaRPr lang="en-US" b="1" dirty="0">
                <a:solidFill>
                  <a:schemeClr val="bg1"/>
                </a:solidFill>
                <a:latin typeface="Arial" pitchFamily="34" charset="0"/>
                <a:cs typeface="Arial" pitchFamily="34" charset="0"/>
              </a:endParaRPr>
            </a:p>
          </p:txBody>
        </p:sp>
        <p:sp>
          <p:nvSpPr>
            <p:cNvPr id="30" name="Rectangle 29"/>
            <p:cNvSpPr/>
            <p:nvPr/>
          </p:nvSpPr>
          <p:spPr>
            <a:xfrm>
              <a:off x="3923434" y="4267858"/>
              <a:ext cx="1150240" cy="378000"/>
            </a:xfrm>
            <a:prstGeom prst="rect">
              <a:avLst/>
            </a:prstGeom>
            <a:solidFill>
              <a:srgbClr val="0070C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Arial" pitchFamily="34" charset="0"/>
                  <a:cs typeface="Arial" pitchFamily="34" charset="0"/>
                </a:rPr>
                <a:t>Truck</a:t>
              </a:r>
              <a:endParaRPr lang="en-US" sz="1200" b="1" dirty="0">
                <a:latin typeface="Arial" pitchFamily="34" charset="0"/>
                <a:cs typeface="Arial" pitchFamily="34" charset="0"/>
              </a:endParaRPr>
            </a:p>
          </p:txBody>
        </p:sp>
      </p:grpSp>
      <p:sp>
        <p:nvSpPr>
          <p:cNvPr id="3" name="TextBox 2"/>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7</a:t>
            </a:r>
          </a:p>
        </p:txBody>
      </p:sp>
    </p:spTree>
    <p:extLst>
      <p:ext uri="{BB962C8B-B14F-4D97-AF65-F5344CB8AC3E}">
        <p14:creationId xmlns:p14="http://schemas.microsoft.com/office/powerpoint/2010/main" val="160731979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import Keyword – Purpose</a:t>
            </a:r>
            <a:endParaRPr lang="en-US" dirty="0"/>
          </a:p>
        </p:txBody>
      </p:sp>
      <p:sp>
        <p:nvSpPr>
          <p:cNvPr id="3" name="Content Placeholder 2"/>
          <p:cNvSpPr>
            <a:spLocks noGrp="1"/>
          </p:cNvSpPr>
          <p:nvPr>
            <p:ph idx="1"/>
          </p:nvPr>
        </p:nvSpPr>
        <p:spPr>
          <a:xfrm>
            <a:off x="457200" y="1214422"/>
            <a:ext cx="8229600" cy="5262578"/>
          </a:xfrm>
        </p:spPr>
        <p:txBody>
          <a:bodyPr>
            <a:normAutofit/>
          </a:bodyPr>
          <a:lstStyle/>
          <a:p>
            <a:pPr lvl="0"/>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000" b="1" dirty="0" smtClean="0"/>
              <a:t>Note</a:t>
            </a:r>
            <a:r>
              <a:rPr lang="en-US" sz="2000" dirty="0" smtClean="0"/>
              <a:t>: java.lang package is automatically included in all Java classes. No need to import anything to use the System class.</a:t>
            </a:r>
          </a:p>
        </p:txBody>
      </p:sp>
      <p:sp>
        <p:nvSpPr>
          <p:cNvPr id="5" name="Round Diagonal Corner Rectangle 4"/>
          <p:cNvSpPr/>
          <p:nvPr/>
        </p:nvSpPr>
        <p:spPr>
          <a:xfrm>
            <a:off x="3238786" y="1488636"/>
            <a:ext cx="5339644" cy="2071032"/>
          </a:xfrm>
          <a:prstGeom prst="round2Diag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Arial" pitchFamily="34" charset="0"/>
                <a:cs typeface="Arial" pitchFamily="34" charset="0"/>
              </a:rPr>
              <a:t>You must import to use Java API or a different package class</a:t>
            </a:r>
          </a:p>
          <a:p>
            <a:endParaRPr lang="en-US" sz="2000" dirty="0" smtClean="0">
              <a:solidFill>
                <a:schemeClr val="tx1"/>
              </a:solidFill>
              <a:latin typeface="Arial" pitchFamily="34" charset="0"/>
              <a:cs typeface="Arial" pitchFamily="34" charset="0"/>
            </a:endParaRPr>
          </a:p>
          <a:p>
            <a:r>
              <a:rPr lang="en-US" sz="2000" dirty="0" smtClean="0">
                <a:solidFill>
                  <a:schemeClr val="tx1"/>
                </a:solidFill>
                <a:latin typeface="Arial" pitchFamily="34" charset="0"/>
                <a:cs typeface="Arial" pitchFamily="34" charset="0"/>
              </a:rPr>
              <a:t>Use the import keyword to import the class</a:t>
            </a:r>
          </a:p>
        </p:txBody>
      </p:sp>
      <p:sp>
        <p:nvSpPr>
          <p:cNvPr id="4" name="Oval 3"/>
          <p:cNvSpPr/>
          <p:nvPr/>
        </p:nvSpPr>
        <p:spPr>
          <a:xfrm>
            <a:off x="455680" y="1322675"/>
            <a:ext cx="2381692" cy="2402954"/>
          </a:xfrm>
          <a:prstGeom prst="ellipse">
            <a:avLst/>
          </a:prstGeom>
          <a:solidFill>
            <a:srgbClr val="551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bg1"/>
              </a:solidFill>
              <a:latin typeface="Arial" pitchFamily="34" charset="0"/>
              <a:cs typeface="Arial" pitchFamily="34" charset="0"/>
            </a:endParaRPr>
          </a:p>
        </p:txBody>
      </p:sp>
      <p:sp>
        <p:nvSpPr>
          <p:cNvPr id="6" name="TextBox 5"/>
          <p:cNvSpPr txBox="1"/>
          <p:nvPr/>
        </p:nvSpPr>
        <p:spPr>
          <a:xfrm>
            <a:off x="647066" y="1706370"/>
            <a:ext cx="1998921" cy="1569660"/>
          </a:xfrm>
          <a:prstGeom prst="rect">
            <a:avLst/>
          </a:prstGeom>
          <a:noFill/>
        </p:spPr>
        <p:txBody>
          <a:bodyPr wrap="square" rtlCol="0">
            <a:spAutoFit/>
          </a:bodyPr>
          <a:lstStyle/>
          <a:p>
            <a:pPr lvl="0" algn="ctr"/>
            <a:r>
              <a:rPr lang="en-US" sz="2400" dirty="0" smtClean="0">
                <a:solidFill>
                  <a:prstClr val="white"/>
                </a:solidFill>
                <a:latin typeface="Arial" pitchFamily="34" charset="0"/>
                <a:cs typeface="Arial" pitchFamily="34" charset="0"/>
              </a:rPr>
              <a:t>Why do you use the ‘import’ keyword?</a:t>
            </a:r>
          </a:p>
        </p:txBody>
      </p:sp>
      <p:sp>
        <p:nvSpPr>
          <p:cNvPr id="7" name="TextBox 6"/>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61</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 API: import Keyword – Syntax</a:t>
            </a:r>
            <a:endParaRPr lang="en-US" dirty="0"/>
          </a:p>
        </p:txBody>
      </p:sp>
      <p:sp>
        <p:nvSpPr>
          <p:cNvPr id="5" name="Rectangle 4"/>
          <p:cNvSpPr/>
          <p:nvPr/>
        </p:nvSpPr>
        <p:spPr>
          <a:xfrm>
            <a:off x="457200" y="1280174"/>
            <a:ext cx="8229600" cy="3100440"/>
          </a:xfrm>
          <a:prstGeom prst="rect">
            <a:avLst/>
          </a:prstGeom>
          <a:solidFill>
            <a:srgbClr val="AAD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Arial" pitchFamily="34" charset="0"/>
                <a:cs typeface="Arial" pitchFamily="34" charset="0"/>
              </a:rPr>
              <a:t>Here’s the syntax for using the ‘import’ keyword.</a:t>
            </a:r>
          </a:p>
          <a:p>
            <a:endParaRPr lang="en-US" sz="2400" dirty="0" smtClean="0">
              <a:solidFill>
                <a:schemeClr val="tx1"/>
              </a:solidFill>
              <a:latin typeface="Arial" pitchFamily="34" charset="0"/>
              <a:cs typeface="Arial" pitchFamily="34" charset="0"/>
            </a:endParaRPr>
          </a:p>
          <a:p>
            <a:r>
              <a:rPr lang="en-US" sz="2400" dirty="0" smtClean="0">
                <a:solidFill>
                  <a:schemeClr val="tx1"/>
                </a:solidFill>
                <a:latin typeface="Arial" pitchFamily="34" charset="0"/>
                <a:cs typeface="Arial" pitchFamily="34" charset="0"/>
              </a:rPr>
              <a:t>import &lt;package name&gt;.&lt;class name&gt;;</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62</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 JVM Termination</a:t>
            </a:r>
            <a:endParaRPr lang="en-US" dirty="0"/>
          </a:p>
        </p:txBody>
      </p:sp>
      <p:sp>
        <p:nvSpPr>
          <p:cNvPr id="3" name="Content Placeholder 2"/>
          <p:cNvSpPr>
            <a:spLocks noGrp="1"/>
          </p:cNvSpPr>
          <p:nvPr>
            <p:ph idx="1"/>
          </p:nvPr>
        </p:nvSpPr>
        <p:spPr/>
        <p:txBody>
          <a:bodyPr>
            <a:normAutofit/>
          </a:bodyPr>
          <a:lstStyle/>
          <a:p>
            <a:r>
              <a:rPr lang="en-US" b="1" dirty="0" smtClean="0"/>
              <a:t>Objective: </a:t>
            </a:r>
          </a:p>
          <a:p>
            <a:pPr marL="290513" indent="-290513">
              <a:buFont typeface="Arial" pitchFamily="34" charset="0"/>
              <a:buChar char="•"/>
            </a:pPr>
            <a:r>
              <a:rPr lang="en-US" dirty="0" smtClean="0"/>
              <a:t>Search for a method in System (java.lang package) class which terminates the currently running JVM.</a:t>
            </a:r>
          </a:p>
          <a:p>
            <a:endParaRPr lang="en-US" dirty="0" smtClean="0"/>
          </a:p>
          <a:p>
            <a:endParaRPr lang="en-US" dirty="0" smtClean="0"/>
          </a:p>
          <a:p>
            <a:pPr marL="0" lvl="3" indent="0">
              <a:buNone/>
            </a:pPr>
            <a:r>
              <a:rPr lang="en-US" sz="2400" b="1" dirty="0">
                <a:latin typeface="Arial" charset="0"/>
                <a:cs typeface="Arial" charset="0"/>
              </a:rPr>
              <a:t>Instructions: </a:t>
            </a:r>
          </a:p>
          <a:p>
            <a:pPr marL="274320" indent="-274320">
              <a:spcBef>
                <a:spcPts val="0"/>
              </a:spcBef>
              <a:buFont typeface="Arial" pitchFamily="34" charset="0"/>
              <a:buChar char="•"/>
              <a:defRPr/>
            </a:pPr>
            <a:r>
              <a:rPr lang="en-US" dirty="0"/>
              <a:t>Go to the Javadocs site </a:t>
            </a:r>
            <a:r>
              <a:rPr lang="en-US" dirty="0" smtClean="0">
                <a:hlinkClick r:id="rId4"/>
              </a:rPr>
              <a:t>http://docs.oracle.com/javase/6/docs/api/</a:t>
            </a:r>
            <a:r>
              <a:rPr lang="en-US" dirty="0" smtClean="0"/>
              <a:t>.</a:t>
            </a:r>
          </a:p>
          <a:p>
            <a:pPr marL="612900" lvl="1" indent="-342900">
              <a:buFont typeface="Courier New" pitchFamily="49" charset="0"/>
              <a:buChar char="o"/>
            </a:pPr>
            <a:r>
              <a:rPr lang="en-US" dirty="0" smtClean="0"/>
              <a:t>The site has complete Javadocs.</a:t>
            </a:r>
          </a:p>
          <a:p>
            <a:pPr marL="274320" indent="-274320">
              <a:buFont typeface="Arial" pitchFamily="34" charset="0"/>
              <a:buChar char="•"/>
            </a:pPr>
            <a:r>
              <a:rPr lang="en-US" dirty="0" smtClean="0"/>
              <a:t>Search </a:t>
            </a:r>
            <a:r>
              <a:rPr lang="en-US" dirty="0"/>
              <a:t>for System class in the java.lang package. What method terminates JVM?</a:t>
            </a:r>
          </a:p>
          <a:p>
            <a:pPr marL="0" lvl="3" indent="0">
              <a:buNone/>
            </a:pPr>
            <a:endParaRPr lang="en-US" sz="2400"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63</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1"/>
          <p:cNvSpPr txBox="1">
            <a:spLocks noChangeArrowheads="1"/>
          </p:cNvSpPr>
          <p:nvPr/>
        </p:nvSpPr>
        <p:spPr bwMode="gray">
          <a:xfrm>
            <a:off x="357158" y="6557963"/>
            <a:ext cx="8478838" cy="243656"/>
          </a:xfrm>
          <a:prstGeom prst="rect">
            <a:avLst/>
          </a:prstGeom>
          <a:noFill/>
          <a:ln w="12700">
            <a:noFill/>
            <a:miter lim="800000"/>
            <a:headEnd/>
            <a:tailEnd/>
          </a:ln>
          <a:effectLst/>
        </p:spPr>
        <p:txBody>
          <a:bodyPr lIns="90488" tIns="44450" rIns="90488" bIns="44450">
            <a:spAutoFit/>
          </a:bodyPr>
          <a:lstStyle/>
          <a:p>
            <a:pPr>
              <a:defRPr/>
            </a:pPr>
            <a:r>
              <a:rPr lang="en-GB" sz="1000" b="0" dirty="0" smtClean="0">
                <a:solidFill>
                  <a:schemeClr val="bg1"/>
                </a:solidFill>
                <a:latin typeface="Arial" pitchFamily="34" charset="0"/>
                <a:cs typeface="Arial" pitchFamily="34" charset="0"/>
              </a:rPr>
              <a:t>Copyright © 2012 Accenture All Rights Reserved. </a:t>
            </a:r>
            <a:endParaRPr lang="en-GB" sz="1000" b="0" dirty="0">
              <a:solidFill>
                <a:schemeClr val="bg1"/>
              </a:solidFill>
              <a:latin typeface="Arial" pitchFamily="34" charset="0"/>
              <a:cs typeface="Arial" pitchFamily="34" charset="0"/>
            </a:endParaRPr>
          </a:p>
        </p:txBody>
      </p:sp>
      <p:sp>
        <p:nvSpPr>
          <p:cNvPr id="7" name="Title 6"/>
          <p:cNvSpPr>
            <a:spLocks noGrp="1"/>
          </p:cNvSpPr>
          <p:nvPr>
            <p:ph type="title"/>
          </p:nvPr>
        </p:nvSpPr>
        <p:spPr/>
        <p:txBody>
          <a:bodyPr/>
          <a:lstStyle/>
          <a:p>
            <a:pPr algn="ctr"/>
            <a:r>
              <a:rPr lang="en-US" dirty="0" smtClean="0"/>
              <a:t>Questions and Comments</a:t>
            </a:r>
            <a:endParaRPr lang="en-US" dirty="0"/>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chemeClr val="bg1"/>
                </a:solidFill>
                <a:effectLst/>
                <a:uLnTx/>
                <a:uFillTx/>
                <a:latin typeface="Arial"/>
                <a:ea typeface="+mj-ea"/>
                <a:cs typeface="Arial" pitchFamily="34" charset="0"/>
              </a:rPr>
              <a:t>64</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Module Summary (1 of 2)</a:t>
            </a:r>
            <a:endParaRPr lang="en-US" sz="2800" dirty="0"/>
          </a:p>
        </p:txBody>
      </p:sp>
      <p:sp>
        <p:nvSpPr>
          <p:cNvPr id="10" name="Content Placeholder 9"/>
          <p:cNvSpPr>
            <a:spLocks noGrp="1"/>
          </p:cNvSpPr>
          <p:nvPr>
            <p:ph idx="1"/>
          </p:nvPr>
        </p:nvSpPr>
        <p:spPr>
          <a:xfrm>
            <a:off x="457200" y="1691640"/>
            <a:ext cx="5597371" cy="4525963"/>
          </a:xfrm>
        </p:spPr>
        <p:txBody>
          <a:bodyPr/>
          <a:lstStyle/>
          <a:p>
            <a:pPr marL="274320" lvl="1" indent="-274320">
              <a:defRPr/>
            </a:pPr>
            <a:r>
              <a:rPr lang="en-US" dirty="0" smtClean="0"/>
              <a:t>A </a:t>
            </a:r>
            <a:r>
              <a:rPr lang="en-US" dirty="0"/>
              <a:t>class is a blueprint or a template from which objects can be created.</a:t>
            </a:r>
          </a:p>
          <a:p>
            <a:pPr marL="274320" lvl="1" indent="-274320">
              <a:defRPr/>
            </a:pPr>
            <a:r>
              <a:rPr lang="en-US" dirty="0"/>
              <a:t>Objects </a:t>
            </a:r>
            <a:r>
              <a:rPr lang="en-US" dirty="0" smtClean="0"/>
              <a:t>serve </a:t>
            </a:r>
            <a:r>
              <a:rPr lang="en-US" dirty="0"/>
              <a:t>as the basic building blocks of an OOP application.</a:t>
            </a:r>
          </a:p>
          <a:p>
            <a:pPr marL="545658" lvl="2" indent="-274320">
              <a:defRPr/>
            </a:pPr>
            <a:r>
              <a:rPr lang="en-US" dirty="0" smtClean="0"/>
              <a:t>Objects store their state in member variables and their behavior in methods.</a:t>
            </a:r>
          </a:p>
          <a:p>
            <a:pPr marL="274320" lvl="1" indent="-274320">
              <a:defRPr/>
            </a:pPr>
            <a:r>
              <a:rPr lang="en-US" dirty="0"/>
              <a:t>Constructors are used to set the initial state of an object.</a:t>
            </a:r>
          </a:p>
          <a:p>
            <a:pPr marL="274320" lvl="1" indent="-274320">
              <a:defRPr/>
            </a:pPr>
            <a:endParaRPr lang="en-US" dirty="0" smtClean="0"/>
          </a:p>
          <a:p>
            <a:pPr marL="457200" lvl="1" indent="-228600">
              <a:defRPr/>
            </a:pPr>
            <a:endParaRPr lang="en-GB" dirty="0" smtClean="0"/>
          </a:p>
          <a:p>
            <a:pPr lvl="0">
              <a:defRPr/>
            </a:pPr>
            <a:endParaRPr lang="en-GB" dirty="0"/>
          </a:p>
        </p:txBody>
      </p:sp>
      <p:sp>
        <p:nvSpPr>
          <p:cNvPr id="5" name="Content Placeholder 2"/>
          <p:cNvSpPr txBox="1">
            <a:spLocks/>
          </p:cNvSpPr>
          <p:nvPr/>
        </p:nvSpPr>
        <p:spPr>
          <a:xfrm>
            <a:off x="457199" y="1214422"/>
            <a:ext cx="4975413" cy="4525963"/>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2" name="Content Placeholder 6"/>
          <p:cNvSpPr txBox="1">
            <a:spLocks/>
          </p:cNvSpPr>
          <p:nvPr/>
        </p:nvSpPr>
        <p:spPr>
          <a:xfrm>
            <a:off x="457200" y="1216152"/>
            <a:ext cx="8229600" cy="469773"/>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The key content points from this module are: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65</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Module </a:t>
            </a:r>
            <a:r>
              <a:rPr lang="en-US" dirty="0" smtClean="0"/>
              <a:t>Summary (2 of 2)</a:t>
            </a:r>
            <a:endParaRPr lang="en-US" sz="2800" dirty="0"/>
          </a:p>
        </p:txBody>
      </p:sp>
      <p:sp>
        <p:nvSpPr>
          <p:cNvPr id="10" name="Content Placeholder 9"/>
          <p:cNvSpPr>
            <a:spLocks noGrp="1"/>
          </p:cNvSpPr>
          <p:nvPr>
            <p:ph idx="1"/>
          </p:nvPr>
        </p:nvSpPr>
        <p:spPr/>
        <p:txBody>
          <a:bodyPr/>
          <a:lstStyle/>
          <a:p>
            <a:pPr marL="274320" lvl="1" indent="-274320">
              <a:defRPr/>
            </a:pPr>
            <a:r>
              <a:rPr lang="en-US" dirty="0"/>
              <a:t>Garbage collection is the process of automatically clearing memory. </a:t>
            </a:r>
            <a:endParaRPr lang="en-US" dirty="0" smtClean="0"/>
          </a:p>
          <a:p>
            <a:pPr marL="545658" lvl="2" indent="-274320">
              <a:defRPr/>
            </a:pPr>
            <a:r>
              <a:rPr lang="en-US" dirty="0" smtClean="0"/>
              <a:t>Objects </a:t>
            </a:r>
            <a:r>
              <a:rPr lang="en-US" dirty="0"/>
              <a:t>that have at least one reference variable </a:t>
            </a:r>
            <a:r>
              <a:rPr lang="en-US" dirty="0" smtClean="0"/>
              <a:t>are </a:t>
            </a:r>
            <a:r>
              <a:rPr lang="en-US" dirty="0"/>
              <a:t>not eligible for garbage collection</a:t>
            </a:r>
            <a:r>
              <a:rPr lang="en-US" dirty="0" smtClean="0"/>
              <a:t>.</a:t>
            </a:r>
          </a:p>
          <a:p>
            <a:pPr marL="274320" lvl="1" indent="-274320">
              <a:defRPr/>
            </a:pPr>
            <a:r>
              <a:rPr lang="en-US" dirty="0" smtClean="0"/>
              <a:t>Class and member access modifiers define the way classes and members can be </a:t>
            </a:r>
            <a:r>
              <a:rPr lang="en-US" u="sng" dirty="0" smtClean="0"/>
              <a:t>accessed</a:t>
            </a:r>
            <a:r>
              <a:rPr lang="en-US" dirty="0" smtClean="0"/>
              <a:t>.</a:t>
            </a:r>
          </a:p>
          <a:p>
            <a:pPr marL="274320" lvl="1" indent="-274320">
              <a:defRPr/>
            </a:pPr>
            <a:r>
              <a:rPr lang="en-US" dirty="0" smtClean="0"/>
              <a:t>Non-access modifiers change the way a class </a:t>
            </a:r>
            <a:r>
              <a:rPr lang="en-US" u="sng" dirty="0" smtClean="0"/>
              <a:t>behaves</a:t>
            </a:r>
            <a:r>
              <a:rPr lang="en-US" dirty="0" smtClean="0"/>
              <a:t>.</a:t>
            </a:r>
          </a:p>
          <a:p>
            <a:pPr marL="274320" lvl="1" indent="-274320">
              <a:defRPr/>
            </a:pPr>
            <a:r>
              <a:rPr lang="en-US" dirty="0" smtClean="0"/>
              <a:t>Local variables contain the </a:t>
            </a:r>
            <a:r>
              <a:rPr lang="en-US" u="sng" dirty="0" smtClean="0"/>
              <a:t>temporary</a:t>
            </a:r>
            <a:r>
              <a:rPr lang="en-US" dirty="0" smtClean="0"/>
              <a:t> state of a method.</a:t>
            </a:r>
            <a:endParaRPr lang="en-US" dirty="0"/>
          </a:p>
        </p:txBody>
      </p:sp>
      <p:sp>
        <p:nvSpPr>
          <p:cNvPr id="5" name="Content Placeholder 2"/>
          <p:cNvSpPr txBox="1">
            <a:spLocks/>
          </p:cNvSpPr>
          <p:nvPr/>
        </p:nvSpPr>
        <p:spPr>
          <a:xfrm>
            <a:off x="457199" y="1214422"/>
            <a:ext cx="4975413" cy="4525963"/>
          </a:xfrm>
          <a:prstGeom prst="rect">
            <a:avLst/>
          </a:prstGeom>
        </p:spPr>
        <p:txBody>
          <a:bodyPr vert="horz" lIns="0" tIns="0" rIns="0" bIns="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66</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Classes </a:t>
            </a:r>
            <a:r>
              <a:rPr lang="en-US" dirty="0"/>
              <a:t>and Objects: </a:t>
            </a:r>
            <a:r>
              <a:rPr lang="en-US" dirty="0" smtClean="0"/>
              <a:t>State and Behaviors</a:t>
            </a:r>
            <a:endParaRPr lang="en-US" dirty="0"/>
          </a:p>
        </p:txBody>
      </p:sp>
      <p:sp>
        <p:nvSpPr>
          <p:cNvPr id="8" name="Content Placeholder 7"/>
          <p:cNvSpPr>
            <a:spLocks noGrp="1"/>
          </p:cNvSpPr>
          <p:nvPr>
            <p:ph idx="1"/>
          </p:nvPr>
        </p:nvSpPr>
        <p:spPr>
          <a:xfrm>
            <a:off x="457200" y="1197797"/>
            <a:ext cx="8229600" cy="4525963"/>
          </a:xfrm>
        </p:spPr>
        <p:txBody>
          <a:bodyPr>
            <a:normAutofit/>
          </a:bodyPr>
          <a:lstStyle/>
          <a:p>
            <a:pPr marL="91440"/>
            <a:endParaRPr lang="en-US" dirty="0" smtClean="0"/>
          </a:p>
          <a:p>
            <a:pPr marL="91440"/>
            <a:r>
              <a:rPr lang="en-US" dirty="0" smtClean="0"/>
              <a:t>Vehicle example:</a:t>
            </a:r>
            <a:endParaRPr lang="en-US" dirty="0"/>
          </a:p>
          <a:p>
            <a:pPr marL="274320" indent="-274320">
              <a:buFont typeface="Arial" pitchFamily="34" charset="0"/>
              <a:buChar char="•"/>
            </a:pPr>
            <a:r>
              <a:rPr lang="en-US" u="sng" dirty="0" smtClean="0"/>
              <a:t>States</a:t>
            </a:r>
            <a:r>
              <a:rPr lang="en-US" dirty="0" smtClean="0"/>
              <a:t>: </a:t>
            </a:r>
            <a:r>
              <a:rPr lang="en-US" dirty="0"/>
              <a:t>tires, steering wheel, doors</a:t>
            </a:r>
            <a:endParaRPr lang="en-US" b="1" dirty="0" smtClean="0"/>
          </a:p>
          <a:p>
            <a:pPr marL="274320" indent="-274320">
              <a:buFont typeface="Arial" pitchFamily="34" charset="0"/>
              <a:buChar char="•"/>
            </a:pPr>
            <a:r>
              <a:rPr lang="en-US" u="sng" dirty="0" smtClean="0"/>
              <a:t>Behaviors</a:t>
            </a:r>
            <a:r>
              <a:rPr lang="en-US" dirty="0" smtClean="0"/>
              <a:t>: accelerating</a:t>
            </a:r>
            <a:r>
              <a:rPr lang="en-US" dirty="0"/>
              <a:t>, turning, and </a:t>
            </a:r>
            <a:r>
              <a:rPr lang="en-US" dirty="0" smtClean="0"/>
              <a:t/>
            </a:r>
            <a:br>
              <a:rPr lang="en-US" dirty="0" smtClean="0"/>
            </a:br>
            <a:r>
              <a:rPr lang="en-US" dirty="0" smtClean="0"/>
              <a:t>stopping</a:t>
            </a:r>
          </a:p>
          <a:p>
            <a:pPr marL="274320" indent="-274320">
              <a:buFont typeface="Arial" pitchFamily="34" charset="0"/>
              <a:buChar char="•"/>
            </a:pPr>
            <a:endParaRPr lang="en-US" dirty="0" smtClean="0"/>
          </a:p>
          <a:p>
            <a:pPr marL="274320" indent="-274320">
              <a:buFont typeface="Arial" pitchFamily="34" charset="0"/>
              <a:buChar char="•"/>
            </a:pPr>
            <a:endParaRPr lang="en-US" dirty="0"/>
          </a:p>
        </p:txBody>
      </p:sp>
      <p:pic>
        <p:nvPicPr>
          <p:cNvPr id="3" name="Picture Placeholder 2"/>
          <p:cNvPicPr>
            <a:picLocks noGrp="1" noChangeAspect="1"/>
          </p:cNvPicPr>
          <p:nvPr>
            <p:ph type="pic" sz="quarter" idx="4294967295"/>
          </p:nvPr>
        </p:nvPicPr>
        <p:blipFill>
          <a:blip r:embed="rId4" cstate="email">
            <a:extLst>
              <a:ext uri="{28A0092B-C50C-407E-A947-70E740481C1C}">
                <a14:useLocalDpi xmlns:a14="http://schemas.microsoft.com/office/drawing/2010/main"/>
              </a:ext>
            </a:extLst>
          </a:blip>
          <a:srcRect/>
          <a:stretch>
            <a:fillRect/>
          </a:stretch>
        </p:blipFill>
        <p:spPr>
          <a:xfrm>
            <a:off x="7394575" y="3716338"/>
            <a:ext cx="1749425" cy="2630487"/>
          </a:xfr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13325" y="1757363"/>
            <a:ext cx="2259199" cy="2625758"/>
          </a:xfrm>
          <a:prstGeom prst="rect">
            <a:avLst/>
          </a:prstGeom>
        </p:spPr>
      </p:pic>
      <p:sp>
        <p:nvSpPr>
          <p:cNvPr id="2" name="Rectangle 1"/>
          <p:cNvSpPr/>
          <p:nvPr/>
        </p:nvSpPr>
        <p:spPr>
          <a:xfrm>
            <a:off x="400049" y="4402856"/>
            <a:ext cx="3537770" cy="1446550"/>
          </a:xfrm>
          <a:prstGeom prst="rect">
            <a:avLst/>
          </a:prstGeom>
        </p:spPr>
        <p:txBody>
          <a:bodyPr wrap="square">
            <a:spAutoFit/>
          </a:bodyPr>
          <a:lstStyle/>
          <a:p>
            <a:r>
              <a:rPr lang="en-US" sz="2200" dirty="0" smtClean="0">
                <a:latin typeface="Arial" pitchFamily="34" charset="0"/>
                <a:cs typeface="Arial" pitchFamily="34" charset="0"/>
              </a:rPr>
              <a:t>Generally:</a:t>
            </a:r>
          </a:p>
          <a:p>
            <a:pPr marL="285750" indent="-285750">
              <a:buFont typeface="Arial" pitchFamily="34" charset="0"/>
              <a:buChar char="•"/>
            </a:pPr>
            <a:r>
              <a:rPr lang="en-US" sz="2200" dirty="0" smtClean="0">
                <a:latin typeface="Arial" pitchFamily="34" charset="0"/>
                <a:cs typeface="Arial" pitchFamily="34" charset="0"/>
              </a:rPr>
              <a:t>States are nouns </a:t>
            </a:r>
            <a:r>
              <a:rPr lang="en-US" sz="2200" dirty="0">
                <a:latin typeface="Arial" pitchFamily="34" charset="0"/>
                <a:cs typeface="Arial" pitchFamily="34" charset="0"/>
              </a:rPr>
              <a:t>or a group of </a:t>
            </a:r>
            <a:r>
              <a:rPr lang="en-US" sz="2200" dirty="0" smtClean="0">
                <a:latin typeface="Arial" pitchFamily="34" charset="0"/>
                <a:cs typeface="Arial" pitchFamily="34" charset="0"/>
              </a:rPr>
              <a:t>nouns</a:t>
            </a:r>
          </a:p>
          <a:p>
            <a:pPr marL="285750" indent="-285750">
              <a:buFont typeface="Arial" pitchFamily="34" charset="0"/>
              <a:buChar char="•"/>
            </a:pPr>
            <a:r>
              <a:rPr lang="en-US" sz="2200" dirty="0" smtClean="0">
                <a:latin typeface="Arial" pitchFamily="34" charset="0"/>
                <a:cs typeface="Arial" pitchFamily="34" charset="0"/>
              </a:rPr>
              <a:t>Behaviors </a:t>
            </a:r>
            <a:r>
              <a:rPr lang="en-US" sz="2200" dirty="0">
                <a:latin typeface="Arial" pitchFamily="34" charset="0"/>
                <a:cs typeface="Arial" pitchFamily="34" charset="0"/>
              </a:rPr>
              <a:t>are verbs. </a:t>
            </a:r>
            <a:endParaRPr lang="en-US" sz="2200" dirty="0"/>
          </a:p>
        </p:txBody>
      </p:sp>
      <p:sp>
        <p:nvSpPr>
          <p:cNvPr id="4" name="TextBox 3"/>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8</a:t>
            </a:r>
          </a:p>
        </p:txBody>
      </p:sp>
    </p:spTree>
    <p:extLst>
      <p:ext uri="{BB962C8B-B14F-4D97-AF65-F5344CB8AC3E}">
        <p14:creationId xmlns:p14="http://schemas.microsoft.com/office/powerpoint/2010/main" val="1250318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4" cstate="email">
            <a:extLst>
              <a:ext uri="{28A0092B-C50C-407E-A947-70E740481C1C}">
                <a14:useLocalDpi xmlns:a14="http://schemas.microsoft.com/office/drawing/2010/main"/>
              </a:ext>
            </a:extLst>
          </a:blip>
          <a:srcRect l="22" r="22"/>
          <a:stretch>
            <a:fillRect/>
          </a:stretch>
        </p:blipFill>
        <p:spPr/>
      </p:pic>
      <p:sp>
        <p:nvSpPr>
          <p:cNvPr id="3" name="Title 2"/>
          <p:cNvSpPr>
            <a:spLocks noGrp="1"/>
          </p:cNvSpPr>
          <p:nvPr>
            <p:ph type="title"/>
          </p:nvPr>
        </p:nvSpPr>
        <p:spPr/>
        <p:txBody>
          <a:bodyPr/>
          <a:lstStyle/>
          <a:p>
            <a:r>
              <a:rPr lang="en-US" dirty="0" smtClean="0"/>
              <a:t>Classes and Objects: Components of a Class –Variables and Methods (1 of 2)</a:t>
            </a:r>
            <a:endParaRPr lang="en-US" dirty="0"/>
          </a:p>
        </p:txBody>
      </p:sp>
      <p:sp>
        <p:nvSpPr>
          <p:cNvPr id="4" name="Content Placeholder 3"/>
          <p:cNvSpPr>
            <a:spLocks noGrp="1"/>
          </p:cNvSpPr>
          <p:nvPr>
            <p:ph idx="1"/>
          </p:nvPr>
        </p:nvSpPr>
        <p:spPr>
          <a:xfrm>
            <a:off x="457201" y="1765566"/>
            <a:ext cx="5754914" cy="2054871"/>
          </a:xfrm>
        </p:spPr>
        <p:txBody>
          <a:bodyPr>
            <a:noAutofit/>
          </a:bodyPr>
          <a:lstStyle/>
          <a:p>
            <a:pPr marL="342900" lvl="0" indent="-342900">
              <a:buFont typeface="Arial" pitchFamily="34" charset="0"/>
              <a:buChar char="•"/>
            </a:pPr>
            <a:r>
              <a:rPr lang="en-US" u="sng" dirty="0"/>
              <a:t>Member variable</a:t>
            </a:r>
            <a:r>
              <a:rPr lang="en-US" dirty="0"/>
              <a:t> stores state of an </a:t>
            </a:r>
            <a:r>
              <a:rPr lang="en-US" dirty="0" smtClean="0"/>
              <a:t>object (what an object knows).</a:t>
            </a:r>
            <a:endParaRPr lang="en-US" dirty="0"/>
          </a:p>
          <a:p>
            <a:pPr marL="434340" lvl="1" indent="-342900"/>
            <a:endParaRPr lang="en-US" dirty="0"/>
          </a:p>
          <a:p>
            <a:pPr marL="346075" lvl="1" indent="-342900"/>
            <a:r>
              <a:rPr lang="en-US" u="sng" dirty="0"/>
              <a:t>Method</a:t>
            </a:r>
            <a:r>
              <a:rPr lang="en-US" dirty="0"/>
              <a:t> represents the behavior of an object </a:t>
            </a:r>
            <a:r>
              <a:rPr lang="en-US" dirty="0" smtClean="0"/>
              <a:t>(what an object does).</a:t>
            </a:r>
            <a:endParaRPr lang="en-US" dirty="0"/>
          </a:p>
        </p:txBody>
      </p:sp>
      <p:sp>
        <p:nvSpPr>
          <p:cNvPr id="6" name="Content Placeholder 3"/>
          <p:cNvSpPr txBox="1">
            <a:spLocks/>
          </p:cNvSpPr>
          <p:nvPr/>
        </p:nvSpPr>
        <p:spPr>
          <a:xfrm>
            <a:off x="374738" y="1216509"/>
            <a:ext cx="8121040" cy="474505"/>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270000" indent="-270000" algn="l" defTabSz="914400" rtl="0" eaLnBrk="1" latinLnBrk="0" hangingPunct="1">
              <a:spcBef>
                <a:spcPct val="20000"/>
              </a:spcBef>
              <a:buFont typeface="Arial" pitchFamily="34" charset="0"/>
              <a:buChar char="•"/>
              <a:defRPr sz="2400" kern="1200" baseline="0">
                <a:solidFill>
                  <a:schemeClr val="tx1"/>
                </a:solidFill>
                <a:latin typeface="Arial" pitchFamily="34" charset="0"/>
                <a:ea typeface="+mn-ea"/>
                <a:cs typeface="Arial" pitchFamily="34" charset="0"/>
              </a:defRPr>
            </a:lvl2pPr>
            <a:lvl3pPr marL="541338" indent="-274638" algn="l" defTabSz="914400" rtl="0" eaLnBrk="1" latinLnBrk="0" hangingPunct="1">
              <a:spcBef>
                <a:spcPct val="20000"/>
              </a:spcBef>
              <a:buFont typeface="Lucida Grande"/>
              <a:buChar char="–"/>
              <a:defRPr sz="2200" kern="1200" baseline="0">
                <a:solidFill>
                  <a:schemeClr val="tx1"/>
                </a:solidFill>
                <a:latin typeface="Arial" pitchFamily="34" charset="0"/>
                <a:ea typeface="+mn-ea"/>
                <a:cs typeface="Arial" pitchFamily="34" charset="0"/>
              </a:defRPr>
            </a:lvl3pPr>
            <a:lvl4pPr marL="808038" indent="-26670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4pPr>
            <a:lvl5pPr marL="1074738" indent="-266700" algn="l" defTabSz="914400" rtl="0" eaLnBrk="1" latinLnBrk="0" hangingPunct="1">
              <a:spcBef>
                <a:spcPct val="20000"/>
              </a:spcBef>
              <a:buFont typeface="Lucida Grande"/>
              <a:buChar char="–"/>
              <a:defRPr sz="18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 lvl="1" indent="0">
              <a:buNone/>
            </a:pPr>
            <a:r>
              <a:rPr lang="en-US" dirty="0" smtClean="0"/>
              <a:t>Define </a:t>
            </a:r>
            <a:r>
              <a:rPr lang="en-US" dirty="0"/>
              <a:t>a class using variables and methods</a:t>
            </a:r>
            <a:r>
              <a:rPr lang="en-US" dirty="0" smtClean="0"/>
              <a:t>.</a:t>
            </a:r>
            <a:endParaRPr lang="en-US" dirty="0"/>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9</a:t>
            </a:r>
          </a:p>
        </p:txBody>
      </p:sp>
    </p:spTree>
    <p:extLst>
      <p:ext uri="{BB962C8B-B14F-4D97-AF65-F5344CB8AC3E}">
        <p14:creationId xmlns:p14="http://schemas.microsoft.com/office/powerpoint/2010/main" val="859610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Classes and Objects: Components of a Class –Variables and </a:t>
            </a:r>
            <a:r>
              <a:rPr lang="en-US" dirty="0" smtClean="0"/>
              <a:t>Methods (2 </a:t>
            </a:r>
            <a:r>
              <a:rPr lang="en-US" dirty="0"/>
              <a:t>of 2)</a:t>
            </a:r>
          </a:p>
        </p:txBody>
      </p:sp>
      <p:sp>
        <p:nvSpPr>
          <p:cNvPr id="29" name="TextBox 28"/>
          <p:cNvSpPr txBox="1"/>
          <p:nvPr/>
        </p:nvSpPr>
        <p:spPr>
          <a:xfrm>
            <a:off x="1002134" y="2473359"/>
            <a:ext cx="1003729" cy="729048"/>
          </a:xfrm>
          <a:prstGeom prst="rect">
            <a:avLst/>
          </a:prstGeom>
        </p:spPr>
        <p:txBody>
          <a:bodyPr vert="horz" wrap="none" lIns="0" tIns="0" rIns="0" bIns="0" rtlCol="0" anchor="b" anchorCtr="0">
            <a:noAutofit/>
          </a:bodyPr>
          <a:lstStyle/>
          <a:p>
            <a:pPr marL="0" marR="0" indent="0" algn="r" defTabSz="914400" rtl="0" eaLnBrk="1" fontAlgn="auto" latinLnBrk="0" hangingPunct="1">
              <a:lnSpc>
                <a:spcPct val="100000"/>
              </a:lnSpc>
              <a:spcBef>
                <a:spcPct val="0"/>
              </a:spcBef>
              <a:spcAft>
                <a:spcPts val="0"/>
              </a:spcAft>
              <a:buClrTx/>
              <a:buSzTx/>
              <a:buFontTx/>
              <a:buNone/>
              <a:tabLst/>
            </a:pPr>
            <a:r>
              <a:rPr lang="en-US" dirty="0" smtClean="0">
                <a:solidFill>
                  <a:schemeClr val="accent2">
                    <a:lumMod val="75000"/>
                    <a:lumOff val="25000"/>
                  </a:schemeClr>
                </a:solidFill>
                <a:latin typeface="Arial" pitchFamily="34" charset="0"/>
                <a:ea typeface="+mj-ea"/>
                <a:cs typeface="Arial" pitchFamily="34" charset="0"/>
              </a:rPr>
              <a:t>Member </a:t>
            </a:r>
            <a:br>
              <a:rPr lang="en-US" dirty="0" smtClean="0">
                <a:solidFill>
                  <a:schemeClr val="accent2">
                    <a:lumMod val="75000"/>
                    <a:lumOff val="25000"/>
                  </a:schemeClr>
                </a:solidFill>
                <a:latin typeface="Arial" pitchFamily="34" charset="0"/>
                <a:ea typeface="+mj-ea"/>
                <a:cs typeface="Arial" pitchFamily="34" charset="0"/>
              </a:rPr>
            </a:br>
            <a:r>
              <a:rPr lang="en-US" dirty="0" smtClean="0">
                <a:solidFill>
                  <a:schemeClr val="accent2">
                    <a:lumMod val="75000"/>
                    <a:lumOff val="25000"/>
                  </a:schemeClr>
                </a:solidFill>
                <a:latin typeface="Arial" pitchFamily="34" charset="0"/>
                <a:ea typeface="+mj-ea"/>
                <a:cs typeface="Arial" pitchFamily="34" charset="0"/>
              </a:rPr>
              <a:t>Variables</a:t>
            </a:r>
          </a:p>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effectLst/>
                <a:uLnTx/>
                <a:uFillTx/>
                <a:latin typeface="Arial" pitchFamily="34" charset="0"/>
                <a:ea typeface="+mj-ea"/>
                <a:cs typeface="Arial" pitchFamily="34" charset="0"/>
              </a:rPr>
              <a:t>(state)</a:t>
            </a:r>
          </a:p>
        </p:txBody>
      </p:sp>
      <p:sp>
        <p:nvSpPr>
          <p:cNvPr id="30" name="TextBox 29"/>
          <p:cNvSpPr txBox="1"/>
          <p:nvPr/>
        </p:nvSpPr>
        <p:spPr>
          <a:xfrm>
            <a:off x="1065250" y="4200548"/>
            <a:ext cx="1032053" cy="609599"/>
          </a:xfrm>
          <a:prstGeom prst="rect">
            <a:avLst/>
          </a:prstGeom>
        </p:spPr>
        <p:txBody>
          <a:bodyPr vert="horz" wrap="none" lIns="0" tIns="0" rIns="0" bIns="0" rtlCol="0" anchor="b" anchorCtr="0">
            <a:noAutofit/>
          </a:bodyPr>
          <a:lstStyle/>
          <a:p>
            <a:pPr marL="0" marR="0" indent="0" algn="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smtClean="0">
                <a:ln>
                  <a:noFill/>
                </a:ln>
                <a:solidFill>
                  <a:schemeClr val="accent2">
                    <a:lumMod val="75000"/>
                    <a:lumOff val="25000"/>
                  </a:schemeClr>
                </a:solidFill>
                <a:effectLst/>
                <a:uLnTx/>
                <a:uFillTx/>
                <a:latin typeface="Arial" pitchFamily="34" charset="0"/>
                <a:ea typeface="+mj-ea"/>
                <a:cs typeface="Arial" pitchFamily="34" charset="0"/>
              </a:rPr>
              <a:t>Methods</a:t>
            </a:r>
          </a:p>
          <a:p>
            <a:pPr marL="0" marR="0" indent="0" algn="r" defTabSz="914400" rtl="0" eaLnBrk="1" fontAlgn="auto" latinLnBrk="0" hangingPunct="1">
              <a:lnSpc>
                <a:spcPct val="100000"/>
              </a:lnSpc>
              <a:spcBef>
                <a:spcPct val="0"/>
              </a:spcBef>
              <a:spcAft>
                <a:spcPts val="0"/>
              </a:spcAft>
              <a:buClrTx/>
              <a:buSzTx/>
              <a:buFontTx/>
              <a:buNone/>
              <a:tabLst/>
            </a:pPr>
            <a:r>
              <a:rPr lang="en-US" dirty="0" smtClean="0">
                <a:latin typeface="Arial" pitchFamily="34" charset="0"/>
                <a:ea typeface="+mj-ea"/>
                <a:cs typeface="Arial" pitchFamily="34" charset="0"/>
              </a:rPr>
              <a:t>(behavior)</a:t>
            </a:r>
            <a:endParaRPr kumimoji="0" lang="en-US" b="0" i="0" u="none" strike="noStrike" kern="1200" cap="none" spc="0" normalizeH="0" baseline="0" noProof="0" dirty="0" smtClean="0">
              <a:ln>
                <a:noFill/>
              </a:ln>
              <a:effectLst/>
              <a:uLnTx/>
              <a:uFillTx/>
              <a:latin typeface="Arial" pitchFamily="34" charset="0"/>
              <a:ea typeface="+mj-ea"/>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403078637"/>
              </p:ext>
            </p:extLst>
          </p:nvPr>
        </p:nvGraphicFramePr>
        <p:xfrm>
          <a:off x="3382165" y="1938571"/>
          <a:ext cx="3553473" cy="3530576"/>
        </p:xfrm>
        <a:graphic>
          <a:graphicData uri="http://schemas.openxmlformats.org/drawingml/2006/table">
            <a:tbl>
              <a:tblPr firstRow="1" bandRow="1">
                <a:tableStyleId>{5C22544A-7EE6-4342-B048-85BDC9FD1C3A}</a:tableStyleId>
              </a:tblPr>
              <a:tblGrid>
                <a:gridCol w="3553473"/>
              </a:tblGrid>
              <a:tr h="662956">
                <a:tc>
                  <a:txBody>
                    <a:bodyPr/>
                    <a:lstStyle/>
                    <a:p>
                      <a:pPr algn="ctr"/>
                      <a:r>
                        <a:rPr lang="en-US" sz="2000" b="1" dirty="0" smtClean="0"/>
                        <a:t>Vehicle</a:t>
                      </a:r>
                      <a:endParaRPr lang="en-US" sz="1600" b="1" dirty="0"/>
                    </a:p>
                  </a:txBody>
                  <a:tcPr/>
                </a:tc>
              </a:tr>
              <a:tr h="1448041">
                <a:tc>
                  <a:txBody>
                    <a:bodyPr/>
                    <a:lstStyle/>
                    <a:p>
                      <a:pPr marL="112713" indent="0"/>
                      <a:r>
                        <a:rPr lang="en-US" sz="1600" dirty="0" smtClean="0">
                          <a:latin typeface="Arial" pitchFamily="34" charset="0"/>
                          <a:cs typeface="Arial" pitchFamily="34" charset="0"/>
                        </a:rPr>
                        <a:t>-Name : String</a:t>
                      </a:r>
                    </a:p>
                    <a:p>
                      <a:pPr marL="112713" indent="0"/>
                      <a:r>
                        <a:rPr lang="en-US" sz="1600" dirty="0" smtClean="0">
                          <a:latin typeface="Arial" pitchFamily="34" charset="0"/>
                          <a:cs typeface="Arial" pitchFamily="34" charset="0"/>
                        </a:rPr>
                        <a:t>-MPG : Integer</a:t>
                      </a:r>
                    </a:p>
                    <a:p>
                      <a:pPr marL="112713" indent="0"/>
                      <a:r>
                        <a:rPr lang="en-US" sz="1600" dirty="0" smtClean="0">
                          <a:latin typeface="Arial" pitchFamily="34" charset="0"/>
                          <a:cs typeface="Arial" pitchFamily="34" charset="0"/>
                        </a:rPr>
                        <a:t>-Speeds[] : Integer</a:t>
                      </a:r>
                    </a:p>
                    <a:p>
                      <a:endParaRPr lang="en-US" sz="900" dirty="0">
                        <a:latin typeface="Arial" pitchFamily="34" charset="0"/>
                        <a:cs typeface="Arial" pitchFamily="34" charset="0"/>
                      </a:endParaRPr>
                    </a:p>
                  </a:txBody>
                  <a:tcPr/>
                </a:tc>
              </a:tr>
              <a:tr h="1419579">
                <a:tc>
                  <a:txBody>
                    <a:bodyPr/>
                    <a:lstStyle/>
                    <a:p>
                      <a:pPr marL="112713" indent="0"/>
                      <a:r>
                        <a:rPr lang="en-US" sz="1600" dirty="0" smtClean="0">
                          <a:latin typeface="Arial" pitchFamily="34" charset="0"/>
                          <a:cs typeface="Arial" pitchFamily="34" charset="0"/>
                        </a:rPr>
                        <a:t>+accelerateSpeed()</a:t>
                      </a:r>
                    </a:p>
                    <a:p>
                      <a:pPr marL="112713" indent="0"/>
                      <a:r>
                        <a:rPr lang="en-US" sz="1600" dirty="0" smtClean="0">
                          <a:latin typeface="Arial" pitchFamily="34" charset="0"/>
                          <a:cs typeface="Arial" pitchFamily="34" charset="0"/>
                        </a:rPr>
                        <a:t>+stopSpeed()</a:t>
                      </a:r>
                    </a:p>
                  </a:txBody>
                  <a:tcPr/>
                </a:tc>
              </a:tr>
            </a:tbl>
          </a:graphicData>
        </a:graphic>
      </p:graphicFrame>
      <p:cxnSp>
        <p:nvCxnSpPr>
          <p:cNvPr id="33" name="Straight Arrow Connector 32"/>
          <p:cNvCxnSpPr/>
          <p:nvPr/>
        </p:nvCxnSpPr>
        <p:spPr>
          <a:xfrm>
            <a:off x="2097303" y="2917270"/>
            <a:ext cx="1179721" cy="0"/>
          </a:xfrm>
          <a:prstGeom prst="straightConnector1">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160865" y="4471425"/>
            <a:ext cx="1179721" cy="0"/>
          </a:xfrm>
          <a:prstGeom prst="straightConnector1">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047547" y="2944760"/>
            <a:ext cx="1524000" cy="538252"/>
          </a:xfrm>
          <a:prstGeom prst="rect">
            <a:avLst/>
          </a:prstGeom>
        </p:spPr>
        <p:txBody>
          <a:bodyPr vert="horz" wrap="square" lIns="0" tIns="0" rIns="0" bIns="0" rtlCol="0" anchor="b" anchorCtr="0">
            <a:noAutofit/>
          </a:bodyPr>
          <a:lstStyle/>
          <a:p>
            <a:pPr marL="0" marR="0" indent="0"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knows</a:t>
            </a:r>
          </a:p>
        </p:txBody>
      </p:sp>
      <p:sp>
        <p:nvSpPr>
          <p:cNvPr id="15" name="TextBox 14"/>
          <p:cNvSpPr txBox="1"/>
          <p:nvPr/>
        </p:nvSpPr>
        <p:spPr>
          <a:xfrm>
            <a:off x="7047547" y="4126403"/>
            <a:ext cx="1524000" cy="538252"/>
          </a:xfrm>
          <a:prstGeom prst="rect">
            <a:avLst/>
          </a:prstGeom>
        </p:spPr>
        <p:txBody>
          <a:bodyPr vert="horz" wrap="square" lIns="0" tIns="0" rIns="0" bIns="0" rtlCol="0" anchor="b" anchorCtr="0">
            <a:noAutofit/>
          </a:bodyPr>
          <a:lstStyle/>
          <a:p>
            <a:pPr marL="0" marR="0" indent="0" defTabSz="914400" rtl="0" eaLnBrk="1" fontAlgn="auto" latinLnBrk="0" hangingPunct="1">
              <a:lnSpc>
                <a:spcPct val="100000"/>
              </a:lnSpc>
              <a:spcBef>
                <a:spcPct val="0"/>
              </a:spcBef>
              <a:spcAft>
                <a:spcPts val="0"/>
              </a:spcAft>
              <a:buClrTx/>
              <a:buSzTx/>
              <a:buFontTx/>
              <a:buNone/>
              <a:tabLst/>
            </a:pPr>
            <a:r>
              <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does</a:t>
            </a:r>
          </a:p>
        </p:txBody>
      </p:sp>
      <p:sp>
        <p:nvSpPr>
          <p:cNvPr id="2" name="TextBox 1"/>
          <p:cNvSpPr txBox="1"/>
          <p:nvPr>
            <p:custDataLst>
              <p:tags r:id="rId1"/>
            </p:custDataLst>
          </p:nvPr>
        </p:nvSpPr>
        <p:spPr>
          <a:xfrm>
            <a:off x="8458200" y="6540500"/>
            <a:ext cx="635000" cy="254000"/>
          </a:xfrm>
          <a:prstGeom prst="rect">
            <a:avLst/>
          </a:prstGeom>
        </p:spPr>
        <p:txBody>
          <a:bodyPr vert="horz"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a:noFill/>
                </a:ln>
                <a:solidFill>
                  <a:srgbClr val="003344"/>
                </a:solidFill>
                <a:effectLst/>
                <a:uLnTx/>
                <a:uFillTx/>
                <a:latin typeface="Arial"/>
                <a:ea typeface="+mj-ea"/>
                <a:cs typeface="Arial" pitchFamily="34" charset="0"/>
              </a:rPr>
              <a:t>10</a:t>
            </a:r>
          </a:p>
        </p:txBody>
      </p:sp>
    </p:spTree>
    <p:extLst>
      <p:ext uri="{BB962C8B-B14F-4D97-AF65-F5344CB8AC3E}">
        <p14:creationId xmlns:p14="http://schemas.microsoft.com/office/powerpoint/2010/main" val="9100543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9&quot;&gt;&lt;property id=&quot;20148&quot; value=&quot;5&quot;/&gt;&lt;property id=&quot;20300&quot; value=&quot;Slide 1 - &amp;quot;Accenture Delivery Fundamentals:&amp;#x0D;&amp;#x0A;Java&amp;#x0D;&amp;#x0A;[Module #]: [Module Title]&amp;quot;&quot;/&gt;&lt;property id=&quot;20307&quot; value=&quot;264&quot;/&gt;&lt;/object&gt;&lt;object type=&quot;3&quot; unique_id=&quot;10010&quot;&gt;&lt;property id=&quot;20148&quot; value=&quot;5&quot;/&gt;&lt;property id=&quot;20300&quot; value=&quot;Slide 2 - &amp;quot;Module Objectives&amp;quot;&quot;/&gt;&lt;property id=&quot;20307&quot; value=&quot;263&quot;/&gt;&lt;/object&gt;&lt;object type=&quot;3&quot; unique_id=&quot;10011&quot;&gt;&lt;property id=&quot;20148&quot; value=&quot;5&quot;/&gt;&lt;property id=&quot;20300&quot; value=&quot;Slide 3 - &amp;quot;Agenda&amp;quot;&quot;/&gt;&lt;property id=&quot;20307&quot; value=&quot;265&quot;/&gt;&lt;/object&gt;&lt;object type=&quot;3&quot; unique_id=&quot;10012&quot;&gt;&lt;property id=&quot;20148&quot; value=&quot;5&quot;/&gt;&lt;property id=&quot;20300&quot; value=&quot;Slide 4 - &amp;quot;[Content Slide - Insert Slide Title]&amp;quot;&quot;/&gt;&lt;property id=&quot;20307&quot; value=&quot;267&quot;/&gt;&lt;/object&gt;&lt;object type=&quot;3&quot; unique_id=&quot;10013&quot;&gt;&lt;property id=&quot;20148&quot; value=&quot;5&quot;/&gt;&lt;property id=&quot;20300&quot; value=&quot;Slide 6&quot;/&gt;&lt;property id=&quot;20307&quot; value=&quot;268&quot;/&gt;&lt;/object&gt;&lt;object type=&quot;3&quot; unique_id=&quot;10278&quot;&gt;&lt;property id=&quot;20148&quot; value=&quot;5&quot;/&gt;&lt;property id=&quot;20300&quot; value=&quot;Slide 5 - &amp;quot;[Content Slide - Insert Slide Title]&amp;quot;&quot;/&gt;&lt;property id=&quot;20307&quot; value=&quot;269&quot;/&gt;&lt;/object&gt;&lt;object type=&quot;3&quot; unique_id=&quot;10279&quot;&gt;&lt;property id=&quot;20148&quot; value=&quot;5&quot;/&gt;&lt;property id=&quot;20300&quot; value=&quot;Slide 7 - &amp;quot;Code Example&amp;quot;&quot;/&gt;&lt;property id=&quot;20307&quot; value=&quot;270&quot;/&gt;&lt;/object&gt;&lt;object type=&quot;3&quot; unique_id=&quot;10280&quot;&gt;&lt;property id=&quot;20148&quot; value=&quot;5&quot;/&gt;&lt;property id=&quot;20300&quot; value=&quot;Slide 8 - &amp;quot;[Content Slide - Insert Slide Title] (1 of 2)&amp;quot;&quot;/&gt;&lt;property id=&quot;20307&quot; value=&quot;271&quot;/&gt;&lt;/object&gt;&lt;object type=&quot;3&quot; unique_id=&quot;10281&quot;&gt;&lt;property id=&quot;20148&quot; value=&quot;5&quot;/&gt;&lt;property id=&quot;20300&quot; value=&quot;Slide 10&quot;/&gt;&lt;property id=&quot;20307&quot; value=&quot;272&quot;/&gt;&lt;/object&gt;&lt;object type=&quot;3&quot; unique_id=&quot;10282&quot;&gt;&lt;property id=&quot;20148&quot; value=&quot;5&quot;/&gt;&lt;property id=&quot;20300&quot; value=&quot;Slide 12 - &amp;quot;Questions and Comments&amp;quot;&quot;/&gt;&lt;property id=&quot;20307&quot; value=&quot;273&quot;/&gt;&lt;/object&gt;&lt;object type=&quot;3&quot; unique_id=&quot;10295&quot;&gt;&lt;property id=&quot;20148&quot; value=&quot;5&quot;/&gt;&lt;property id=&quot;20300&quot; value=&quot;Slide 13 - &amp;quot;Checkpoint Question&amp;quot;&quot;/&gt;&lt;property id=&quot;20307&quot; value=&quot;274&quot;/&gt;&lt;/object&gt;&lt;object type=&quot;3&quot; unique_id=&quot;10374&quot;&gt;&lt;property id=&quot;20148&quot; value=&quot;5&quot;/&gt;&lt;property id=&quot;20300&quot; value=&quot;Slide 14 - &amp;quot;Checkpoint Answer&amp;quot;&quot;/&gt;&lt;property id=&quot;20307&quot; value=&quot;275&quot;/&gt;&lt;/object&gt;&lt;object type=&quot;3&quot; unique_id=&quot;10375&quot;&gt;&lt;property id=&quot;20148&quot; value=&quot;5&quot;/&gt;&lt;property id=&quot;20300&quot; value=&quot;Slide 15 - &amp;quot;Module Summary&amp;quot;&quot;/&gt;&lt;property id=&quot;20307&quot; value=&quot;276&quot;/&gt;&lt;/object&gt;&lt;object type=&quot;3&quot; unique_id=&quot;10376&quot;&gt;&lt;property id=&quot;20148&quot; value=&quot;5&quot;/&gt;&lt;property id=&quot;20300&quot; value=&quot;Slide 16 - &amp;quot;References&amp;quot;&quot;/&gt;&lt;property id=&quot;20307&quot; value=&quot;277&quot;/&gt;&lt;/object&gt;&lt;object type=&quot;3&quot; unique_id=&quot;56770&quot;&gt;&lt;property id=&quot;20148&quot; value=&quot;5&quot;/&gt;&lt;property id=&quot;20300&quot; value=&quot;Slide 9 - &amp;quot;[Content Slide - Insert Slide Title] (2 of 2)&amp;quot;&quot;/&gt;&lt;property id=&quot;20307&quot; value=&quot;278&quot;/&gt;&lt;/object&gt;&lt;object type=&quot;3&quot; unique_id=&quot;56771&quot;&gt;&lt;property id=&quot;20148&quot; value=&quot;5&quot;/&gt;&lt;property id=&quot;20300&quot; value=&quot;Slide 11 - &amp;quot;[Activity Slide - Insert Activity Title]&amp;quot;&quot;/&gt;&lt;property id=&quot;20307&quot; value=&quot;279&quot;/&gt;&lt;/object&gt;&lt;/object&gt;&lt;/object&gt;&lt;/database&gt;"/>
  <p:tag name="SECTOMILLISECCONVERTED"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NUMBER" val="yep"/>
</p:tagLst>
</file>

<file path=ppt/tags/tag11.xml><?xml version="1.0" encoding="utf-8"?>
<p:tagLst xmlns:a="http://schemas.openxmlformats.org/drawingml/2006/main" xmlns:r="http://schemas.openxmlformats.org/officeDocument/2006/relationships" xmlns:p="http://schemas.openxmlformats.org/presentationml/2006/main">
  <p:tag name="NUMBER" val="yep"/>
</p:tagLst>
</file>

<file path=ppt/tags/tag12.xml><?xml version="1.0" encoding="utf-8"?>
<p:tagLst xmlns:a="http://schemas.openxmlformats.org/drawingml/2006/main" xmlns:r="http://schemas.openxmlformats.org/officeDocument/2006/relationships" xmlns:p="http://schemas.openxmlformats.org/presentationml/2006/main">
  <p:tag name="NUMBER" val="yep"/>
</p:tagLst>
</file>

<file path=ppt/tags/tag13.xml><?xml version="1.0" encoding="utf-8"?>
<p:tagLst xmlns:a="http://schemas.openxmlformats.org/drawingml/2006/main" xmlns:r="http://schemas.openxmlformats.org/officeDocument/2006/relationships" xmlns:p="http://schemas.openxmlformats.org/presentationml/2006/main">
  <p:tag name="NUMBER" val="yep"/>
</p:tagLst>
</file>

<file path=ppt/tags/tag14.xml><?xml version="1.0" encoding="utf-8"?>
<p:tagLst xmlns:a="http://schemas.openxmlformats.org/drawingml/2006/main" xmlns:r="http://schemas.openxmlformats.org/officeDocument/2006/relationships" xmlns:p="http://schemas.openxmlformats.org/presentationml/2006/main">
  <p:tag name="NUMBER" val="yep"/>
</p:tagLst>
</file>

<file path=ppt/tags/tag15.xml><?xml version="1.0" encoding="utf-8"?>
<p:tagLst xmlns:a="http://schemas.openxmlformats.org/drawingml/2006/main" xmlns:r="http://schemas.openxmlformats.org/officeDocument/2006/relationships" xmlns:p="http://schemas.openxmlformats.org/presentationml/2006/main">
  <p:tag name="NUMBER" val="yep"/>
</p:tagLst>
</file>

<file path=ppt/tags/tag16.xml><?xml version="1.0" encoding="utf-8"?>
<p:tagLst xmlns:a="http://schemas.openxmlformats.org/drawingml/2006/main" xmlns:r="http://schemas.openxmlformats.org/officeDocument/2006/relationships" xmlns:p="http://schemas.openxmlformats.org/presentationml/2006/main">
  <p:tag name="NUMBER" val="yep"/>
</p:tagLst>
</file>

<file path=ppt/tags/tag17.xml><?xml version="1.0" encoding="utf-8"?>
<p:tagLst xmlns:a="http://schemas.openxmlformats.org/drawingml/2006/main" xmlns:r="http://schemas.openxmlformats.org/officeDocument/2006/relationships" xmlns:p="http://schemas.openxmlformats.org/presentationml/2006/main">
  <p:tag name="NUMBER" val="yep"/>
</p:tagLst>
</file>

<file path=ppt/tags/tag18.xml><?xml version="1.0" encoding="utf-8"?>
<p:tagLst xmlns:a="http://schemas.openxmlformats.org/drawingml/2006/main" xmlns:r="http://schemas.openxmlformats.org/officeDocument/2006/relationships" xmlns:p="http://schemas.openxmlformats.org/presentationml/2006/main">
  <p:tag name="NUMBER" val="yep"/>
</p:tagLst>
</file>

<file path=ppt/tags/tag19.xml><?xml version="1.0" encoding="utf-8"?>
<p:tagLst xmlns:a="http://schemas.openxmlformats.org/drawingml/2006/main" xmlns:r="http://schemas.openxmlformats.org/officeDocument/2006/relationships" xmlns:p="http://schemas.openxmlformats.org/presentationml/2006/main">
  <p:tag name="NUMBER" val="yep"/>
</p:tagLst>
</file>

<file path=ppt/tags/tag2.xml><?xml version="1.0" encoding="utf-8"?>
<p:tagLst xmlns:a="http://schemas.openxmlformats.org/drawingml/2006/main" xmlns:r="http://schemas.openxmlformats.org/officeDocument/2006/relationships" xmlns:p="http://schemas.openxmlformats.org/presentationml/2006/main">
  <p:tag name="NUMBER" val="yep"/>
</p:tagLst>
</file>

<file path=ppt/tags/tag20.xml><?xml version="1.0" encoding="utf-8"?>
<p:tagLst xmlns:a="http://schemas.openxmlformats.org/drawingml/2006/main" xmlns:r="http://schemas.openxmlformats.org/officeDocument/2006/relationships" xmlns:p="http://schemas.openxmlformats.org/presentationml/2006/main">
  <p:tag name="NUMBER" val="yep"/>
</p:tagLst>
</file>

<file path=ppt/tags/tag21.xml><?xml version="1.0" encoding="utf-8"?>
<p:tagLst xmlns:a="http://schemas.openxmlformats.org/drawingml/2006/main" xmlns:r="http://schemas.openxmlformats.org/officeDocument/2006/relationships" xmlns:p="http://schemas.openxmlformats.org/presentationml/2006/main">
  <p:tag name="NUMBER" val="yep"/>
</p:tagLst>
</file>

<file path=ppt/tags/tag22.xml><?xml version="1.0" encoding="utf-8"?>
<p:tagLst xmlns:a="http://schemas.openxmlformats.org/drawingml/2006/main" xmlns:r="http://schemas.openxmlformats.org/officeDocument/2006/relationships" xmlns:p="http://schemas.openxmlformats.org/presentationml/2006/main">
  <p:tag name="NUMBER" val="yep"/>
</p:tagLst>
</file>

<file path=ppt/tags/tag23.xml><?xml version="1.0" encoding="utf-8"?>
<p:tagLst xmlns:a="http://schemas.openxmlformats.org/drawingml/2006/main" xmlns:r="http://schemas.openxmlformats.org/officeDocument/2006/relationships" xmlns:p="http://schemas.openxmlformats.org/presentationml/2006/main">
  <p:tag name="NUMBER" val="yep"/>
</p:tagLst>
</file>

<file path=ppt/tags/tag24.xml><?xml version="1.0" encoding="utf-8"?>
<p:tagLst xmlns:a="http://schemas.openxmlformats.org/drawingml/2006/main" xmlns:r="http://schemas.openxmlformats.org/officeDocument/2006/relationships" xmlns:p="http://schemas.openxmlformats.org/presentationml/2006/main">
  <p:tag name="NUMBER" val="yep"/>
</p:tagLst>
</file>

<file path=ppt/tags/tag25.xml><?xml version="1.0" encoding="utf-8"?>
<p:tagLst xmlns:a="http://schemas.openxmlformats.org/drawingml/2006/main" xmlns:r="http://schemas.openxmlformats.org/officeDocument/2006/relationships" xmlns:p="http://schemas.openxmlformats.org/presentationml/2006/main">
  <p:tag name="NUMBER" val="yep"/>
</p:tagLst>
</file>

<file path=ppt/tags/tag26.xml><?xml version="1.0" encoding="utf-8"?>
<p:tagLst xmlns:a="http://schemas.openxmlformats.org/drawingml/2006/main" xmlns:r="http://schemas.openxmlformats.org/officeDocument/2006/relationships" xmlns:p="http://schemas.openxmlformats.org/presentationml/2006/main">
  <p:tag name="NUMBER" val="yep"/>
</p:tagLst>
</file>

<file path=ppt/tags/tag27.xml><?xml version="1.0" encoding="utf-8"?>
<p:tagLst xmlns:a="http://schemas.openxmlformats.org/drawingml/2006/main" xmlns:r="http://schemas.openxmlformats.org/officeDocument/2006/relationships" xmlns:p="http://schemas.openxmlformats.org/presentationml/2006/main">
  <p:tag name="NUMBER" val="yep"/>
</p:tagLst>
</file>

<file path=ppt/tags/tag28.xml><?xml version="1.0" encoding="utf-8"?>
<p:tagLst xmlns:a="http://schemas.openxmlformats.org/drawingml/2006/main" xmlns:r="http://schemas.openxmlformats.org/officeDocument/2006/relationships" xmlns:p="http://schemas.openxmlformats.org/presentationml/2006/main">
  <p:tag name="NUMBER" val="yep"/>
</p:tagLst>
</file>

<file path=ppt/tags/tag29.xml><?xml version="1.0" encoding="utf-8"?>
<p:tagLst xmlns:a="http://schemas.openxmlformats.org/drawingml/2006/main" xmlns:r="http://schemas.openxmlformats.org/officeDocument/2006/relationships" xmlns:p="http://schemas.openxmlformats.org/presentationml/2006/main">
  <p:tag name="NUMBER" val="yep"/>
</p:tagLst>
</file>

<file path=ppt/tags/tag3.xml><?xml version="1.0" encoding="utf-8"?>
<p:tagLst xmlns:a="http://schemas.openxmlformats.org/drawingml/2006/main" xmlns:r="http://schemas.openxmlformats.org/officeDocument/2006/relationships" xmlns:p="http://schemas.openxmlformats.org/presentationml/2006/main">
  <p:tag name="NUMBER" val="yep"/>
</p:tagLst>
</file>

<file path=ppt/tags/tag30.xml><?xml version="1.0" encoding="utf-8"?>
<p:tagLst xmlns:a="http://schemas.openxmlformats.org/drawingml/2006/main" xmlns:r="http://schemas.openxmlformats.org/officeDocument/2006/relationships" xmlns:p="http://schemas.openxmlformats.org/presentationml/2006/main">
  <p:tag name="NUMBER" val="yep"/>
</p:tagLst>
</file>

<file path=ppt/tags/tag31.xml><?xml version="1.0" encoding="utf-8"?>
<p:tagLst xmlns:a="http://schemas.openxmlformats.org/drawingml/2006/main" xmlns:r="http://schemas.openxmlformats.org/officeDocument/2006/relationships" xmlns:p="http://schemas.openxmlformats.org/presentationml/2006/main">
  <p:tag name="NUMBER" val="yep"/>
</p:tagLst>
</file>

<file path=ppt/tags/tag32.xml><?xml version="1.0" encoding="utf-8"?>
<p:tagLst xmlns:a="http://schemas.openxmlformats.org/drawingml/2006/main" xmlns:r="http://schemas.openxmlformats.org/officeDocument/2006/relationships" xmlns:p="http://schemas.openxmlformats.org/presentationml/2006/main">
  <p:tag name="NUMBER" val="yep"/>
</p:tagLst>
</file>

<file path=ppt/tags/tag33.xml><?xml version="1.0" encoding="utf-8"?>
<p:tagLst xmlns:a="http://schemas.openxmlformats.org/drawingml/2006/main" xmlns:r="http://schemas.openxmlformats.org/officeDocument/2006/relationships" xmlns:p="http://schemas.openxmlformats.org/presentationml/2006/main">
  <p:tag name="NUMBER" val="yep"/>
</p:tagLst>
</file>

<file path=ppt/tags/tag34.xml><?xml version="1.0" encoding="utf-8"?>
<p:tagLst xmlns:a="http://schemas.openxmlformats.org/drawingml/2006/main" xmlns:r="http://schemas.openxmlformats.org/officeDocument/2006/relationships" xmlns:p="http://schemas.openxmlformats.org/presentationml/2006/main">
  <p:tag name="NUMBER" val="yep"/>
</p:tagLst>
</file>

<file path=ppt/tags/tag35.xml><?xml version="1.0" encoding="utf-8"?>
<p:tagLst xmlns:a="http://schemas.openxmlformats.org/drawingml/2006/main" xmlns:r="http://schemas.openxmlformats.org/officeDocument/2006/relationships" xmlns:p="http://schemas.openxmlformats.org/presentationml/2006/main">
  <p:tag name="NUMBER" val="yep"/>
</p:tagLst>
</file>

<file path=ppt/tags/tag36.xml><?xml version="1.0" encoding="utf-8"?>
<p:tagLst xmlns:a="http://schemas.openxmlformats.org/drawingml/2006/main" xmlns:r="http://schemas.openxmlformats.org/officeDocument/2006/relationships" xmlns:p="http://schemas.openxmlformats.org/presentationml/2006/main">
  <p:tag name="NUMBER" val="yep"/>
</p:tagLst>
</file>

<file path=ppt/tags/tag37.xml><?xml version="1.0" encoding="utf-8"?>
<p:tagLst xmlns:a="http://schemas.openxmlformats.org/drawingml/2006/main" xmlns:r="http://schemas.openxmlformats.org/officeDocument/2006/relationships" xmlns:p="http://schemas.openxmlformats.org/presentationml/2006/main">
  <p:tag name="NUMBER" val="yep"/>
</p:tagLst>
</file>

<file path=ppt/tags/tag38.xml><?xml version="1.0" encoding="utf-8"?>
<p:tagLst xmlns:a="http://schemas.openxmlformats.org/drawingml/2006/main" xmlns:r="http://schemas.openxmlformats.org/officeDocument/2006/relationships" xmlns:p="http://schemas.openxmlformats.org/presentationml/2006/main">
  <p:tag name="NUMBER" val="yep"/>
</p:tagLst>
</file>

<file path=ppt/tags/tag39.xml><?xml version="1.0" encoding="utf-8"?>
<p:tagLst xmlns:a="http://schemas.openxmlformats.org/drawingml/2006/main" xmlns:r="http://schemas.openxmlformats.org/officeDocument/2006/relationships" xmlns:p="http://schemas.openxmlformats.org/presentationml/2006/main">
  <p:tag name="NUMBER" val="yep"/>
</p:tagLst>
</file>

<file path=ppt/tags/tag4.xml><?xml version="1.0" encoding="utf-8"?>
<p:tagLst xmlns:a="http://schemas.openxmlformats.org/drawingml/2006/main" xmlns:r="http://schemas.openxmlformats.org/officeDocument/2006/relationships" xmlns:p="http://schemas.openxmlformats.org/presentationml/2006/main">
  <p:tag name="NUMBER" val="yep"/>
</p:tagLst>
</file>

<file path=ppt/tags/tag40.xml><?xml version="1.0" encoding="utf-8"?>
<p:tagLst xmlns:a="http://schemas.openxmlformats.org/drawingml/2006/main" xmlns:r="http://schemas.openxmlformats.org/officeDocument/2006/relationships" xmlns:p="http://schemas.openxmlformats.org/presentationml/2006/main">
  <p:tag name="NUMBER" val="yep"/>
</p:tagLst>
</file>

<file path=ppt/tags/tag41.xml><?xml version="1.0" encoding="utf-8"?>
<p:tagLst xmlns:a="http://schemas.openxmlformats.org/drawingml/2006/main" xmlns:r="http://schemas.openxmlformats.org/officeDocument/2006/relationships" xmlns:p="http://schemas.openxmlformats.org/presentationml/2006/main">
  <p:tag name="NUMBER" val="yep"/>
</p:tagLst>
</file>

<file path=ppt/tags/tag42.xml><?xml version="1.0" encoding="utf-8"?>
<p:tagLst xmlns:a="http://schemas.openxmlformats.org/drawingml/2006/main" xmlns:r="http://schemas.openxmlformats.org/officeDocument/2006/relationships" xmlns:p="http://schemas.openxmlformats.org/presentationml/2006/main">
  <p:tag name="NUMBER" val="yep"/>
</p:tagLst>
</file>

<file path=ppt/tags/tag43.xml><?xml version="1.0" encoding="utf-8"?>
<p:tagLst xmlns:a="http://schemas.openxmlformats.org/drawingml/2006/main" xmlns:r="http://schemas.openxmlformats.org/officeDocument/2006/relationships" xmlns:p="http://schemas.openxmlformats.org/presentationml/2006/main">
  <p:tag name="NUMBER" val="yep"/>
</p:tagLst>
</file>

<file path=ppt/tags/tag44.xml><?xml version="1.0" encoding="utf-8"?>
<p:tagLst xmlns:a="http://schemas.openxmlformats.org/drawingml/2006/main" xmlns:r="http://schemas.openxmlformats.org/officeDocument/2006/relationships" xmlns:p="http://schemas.openxmlformats.org/presentationml/2006/main">
  <p:tag name="NUMBER" val="yep"/>
</p:tagLst>
</file>

<file path=ppt/tags/tag45.xml><?xml version="1.0" encoding="utf-8"?>
<p:tagLst xmlns:a="http://schemas.openxmlformats.org/drawingml/2006/main" xmlns:r="http://schemas.openxmlformats.org/officeDocument/2006/relationships" xmlns:p="http://schemas.openxmlformats.org/presentationml/2006/main">
  <p:tag name="NUMBER" val="yep"/>
</p:tagLst>
</file>

<file path=ppt/tags/tag46.xml><?xml version="1.0" encoding="utf-8"?>
<p:tagLst xmlns:a="http://schemas.openxmlformats.org/drawingml/2006/main" xmlns:r="http://schemas.openxmlformats.org/officeDocument/2006/relationships" xmlns:p="http://schemas.openxmlformats.org/presentationml/2006/main">
  <p:tag name="NUMBER" val="yep"/>
</p:tagLst>
</file>

<file path=ppt/tags/tag47.xml><?xml version="1.0" encoding="utf-8"?>
<p:tagLst xmlns:a="http://schemas.openxmlformats.org/drawingml/2006/main" xmlns:r="http://schemas.openxmlformats.org/officeDocument/2006/relationships" xmlns:p="http://schemas.openxmlformats.org/presentationml/2006/main">
  <p:tag name="NUMBER" val="yep"/>
</p:tagLst>
</file>

<file path=ppt/tags/tag48.xml><?xml version="1.0" encoding="utf-8"?>
<p:tagLst xmlns:a="http://schemas.openxmlformats.org/drawingml/2006/main" xmlns:r="http://schemas.openxmlformats.org/officeDocument/2006/relationships" xmlns:p="http://schemas.openxmlformats.org/presentationml/2006/main">
  <p:tag name="NUMBER" val="yep"/>
</p:tagLst>
</file>

<file path=ppt/tags/tag49.xml><?xml version="1.0" encoding="utf-8"?>
<p:tagLst xmlns:a="http://schemas.openxmlformats.org/drawingml/2006/main" xmlns:r="http://schemas.openxmlformats.org/officeDocument/2006/relationships" xmlns:p="http://schemas.openxmlformats.org/presentationml/2006/main">
  <p:tag name="NUMBER" val="yep"/>
</p:tagLst>
</file>

<file path=ppt/tags/tag5.xml><?xml version="1.0" encoding="utf-8"?>
<p:tagLst xmlns:a="http://schemas.openxmlformats.org/drawingml/2006/main" xmlns:r="http://schemas.openxmlformats.org/officeDocument/2006/relationships" xmlns:p="http://schemas.openxmlformats.org/presentationml/2006/main">
  <p:tag name="NUMBER" val="yep"/>
</p:tagLst>
</file>

<file path=ppt/tags/tag50.xml><?xml version="1.0" encoding="utf-8"?>
<p:tagLst xmlns:a="http://schemas.openxmlformats.org/drawingml/2006/main" xmlns:r="http://schemas.openxmlformats.org/officeDocument/2006/relationships" xmlns:p="http://schemas.openxmlformats.org/presentationml/2006/main">
  <p:tag name="NUMBER" val="yep"/>
</p:tagLst>
</file>

<file path=ppt/tags/tag51.xml><?xml version="1.0" encoding="utf-8"?>
<p:tagLst xmlns:a="http://schemas.openxmlformats.org/drawingml/2006/main" xmlns:r="http://schemas.openxmlformats.org/officeDocument/2006/relationships" xmlns:p="http://schemas.openxmlformats.org/presentationml/2006/main">
  <p:tag name="NUMBER" val="yep"/>
</p:tagLst>
</file>

<file path=ppt/tags/tag52.xml><?xml version="1.0" encoding="utf-8"?>
<p:tagLst xmlns:a="http://schemas.openxmlformats.org/drawingml/2006/main" xmlns:r="http://schemas.openxmlformats.org/officeDocument/2006/relationships" xmlns:p="http://schemas.openxmlformats.org/presentationml/2006/main">
  <p:tag name="NUMBER" val="yep"/>
</p:tagLst>
</file>

<file path=ppt/tags/tag53.xml><?xml version="1.0" encoding="utf-8"?>
<p:tagLst xmlns:a="http://schemas.openxmlformats.org/drawingml/2006/main" xmlns:r="http://schemas.openxmlformats.org/officeDocument/2006/relationships" xmlns:p="http://schemas.openxmlformats.org/presentationml/2006/main">
  <p:tag name="NUMBER" val="yep"/>
</p:tagLst>
</file>

<file path=ppt/tags/tag54.xml><?xml version="1.0" encoding="utf-8"?>
<p:tagLst xmlns:a="http://schemas.openxmlformats.org/drawingml/2006/main" xmlns:r="http://schemas.openxmlformats.org/officeDocument/2006/relationships" xmlns:p="http://schemas.openxmlformats.org/presentationml/2006/main">
  <p:tag name="NUMBER" val="yep"/>
</p:tagLst>
</file>

<file path=ppt/tags/tag55.xml><?xml version="1.0" encoding="utf-8"?>
<p:tagLst xmlns:a="http://schemas.openxmlformats.org/drawingml/2006/main" xmlns:r="http://schemas.openxmlformats.org/officeDocument/2006/relationships" xmlns:p="http://schemas.openxmlformats.org/presentationml/2006/main">
  <p:tag name="NUMBER" val="yep"/>
</p:tagLst>
</file>

<file path=ppt/tags/tag56.xml><?xml version="1.0" encoding="utf-8"?>
<p:tagLst xmlns:a="http://schemas.openxmlformats.org/drawingml/2006/main" xmlns:r="http://schemas.openxmlformats.org/officeDocument/2006/relationships" xmlns:p="http://schemas.openxmlformats.org/presentationml/2006/main">
  <p:tag name="NUMBER" val="yep"/>
</p:tagLst>
</file>

<file path=ppt/tags/tag57.xml><?xml version="1.0" encoding="utf-8"?>
<p:tagLst xmlns:a="http://schemas.openxmlformats.org/drawingml/2006/main" xmlns:r="http://schemas.openxmlformats.org/officeDocument/2006/relationships" xmlns:p="http://schemas.openxmlformats.org/presentationml/2006/main">
  <p:tag name="NUMBER" val="yep"/>
</p:tagLst>
</file>

<file path=ppt/tags/tag58.xml><?xml version="1.0" encoding="utf-8"?>
<p:tagLst xmlns:a="http://schemas.openxmlformats.org/drawingml/2006/main" xmlns:r="http://schemas.openxmlformats.org/officeDocument/2006/relationships" xmlns:p="http://schemas.openxmlformats.org/presentationml/2006/main">
  <p:tag name="NUMBER" val="yep"/>
</p:tagLst>
</file>

<file path=ppt/tags/tag59.xml><?xml version="1.0" encoding="utf-8"?>
<p:tagLst xmlns:a="http://schemas.openxmlformats.org/drawingml/2006/main" xmlns:r="http://schemas.openxmlformats.org/officeDocument/2006/relationships" xmlns:p="http://schemas.openxmlformats.org/presentationml/2006/main">
  <p:tag name="NUMBER" val="yep"/>
</p:tagLst>
</file>

<file path=ppt/tags/tag6.xml><?xml version="1.0" encoding="utf-8"?>
<p:tagLst xmlns:a="http://schemas.openxmlformats.org/drawingml/2006/main" xmlns:r="http://schemas.openxmlformats.org/officeDocument/2006/relationships" xmlns:p="http://schemas.openxmlformats.org/presentationml/2006/main">
  <p:tag name="NUMBER" val="yep"/>
</p:tagLst>
</file>

<file path=ppt/tags/tag60.xml><?xml version="1.0" encoding="utf-8"?>
<p:tagLst xmlns:a="http://schemas.openxmlformats.org/drawingml/2006/main" xmlns:r="http://schemas.openxmlformats.org/officeDocument/2006/relationships" xmlns:p="http://schemas.openxmlformats.org/presentationml/2006/main">
  <p:tag name="NUMBER" val="yep"/>
</p:tagLst>
</file>

<file path=ppt/tags/tag61.xml><?xml version="1.0" encoding="utf-8"?>
<p:tagLst xmlns:a="http://schemas.openxmlformats.org/drawingml/2006/main" xmlns:r="http://schemas.openxmlformats.org/officeDocument/2006/relationships" xmlns:p="http://schemas.openxmlformats.org/presentationml/2006/main">
  <p:tag name="NUMBER" val="yep"/>
</p:tagLst>
</file>

<file path=ppt/tags/tag62.xml><?xml version="1.0" encoding="utf-8"?>
<p:tagLst xmlns:a="http://schemas.openxmlformats.org/drawingml/2006/main" xmlns:r="http://schemas.openxmlformats.org/officeDocument/2006/relationships" xmlns:p="http://schemas.openxmlformats.org/presentationml/2006/main">
  <p:tag name="NUMBER" val="yep"/>
</p:tagLst>
</file>

<file path=ppt/tags/tag63.xml><?xml version="1.0" encoding="utf-8"?>
<p:tagLst xmlns:a="http://schemas.openxmlformats.org/drawingml/2006/main" xmlns:r="http://schemas.openxmlformats.org/officeDocument/2006/relationships" xmlns:p="http://schemas.openxmlformats.org/presentationml/2006/main">
  <p:tag name="NUMBER" val="yep"/>
</p:tagLst>
</file>

<file path=ppt/tags/tag64.xml><?xml version="1.0" encoding="utf-8"?>
<p:tagLst xmlns:a="http://schemas.openxmlformats.org/drawingml/2006/main" xmlns:r="http://schemas.openxmlformats.org/officeDocument/2006/relationships" xmlns:p="http://schemas.openxmlformats.org/presentationml/2006/main">
  <p:tag name="NUMBER" val="yep"/>
</p:tagLst>
</file>

<file path=ppt/tags/tag65.xml><?xml version="1.0" encoding="utf-8"?>
<p:tagLst xmlns:a="http://schemas.openxmlformats.org/drawingml/2006/main" xmlns:r="http://schemas.openxmlformats.org/officeDocument/2006/relationships" xmlns:p="http://schemas.openxmlformats.org/presentationml/2006/main">
  <p:tag name="NUMBER" val="yep"/>
</p:tagLst>
</file>

<file path=ppt/tags/tag66.xml><?xml version="1.0" encoding="utf-8"?>
<p:tagLst xmlns:a="http://schemas.openxmlformats.org/drawingml/2006/main" xmlns:r="http://schemas.openxmlformats.org/officeDocument/2006/relationships" xmlns:p="http://schemas.openxmlformats.org/presentationml/2006/main">
  <p:tag name="NUMBER" val="yep"/>
</p:tagLst>
</file>

<file path=ppt/tags/tag7.xml><?xml version="1.0" encoding="utf-8"?>
<p:tagLst xmlns:a="http://schemas.openxmlformats.org/drawingml/2006/main" xmlns:r="http://schemas.openxmlformats.org/officeDocument/2006/relationships" xmlns:p="http://schemas.openxmlformats.org/presentationml/2006/main">
  <p:tag name="NUMBER" val="yep"/>
</p:tagLst>
</file>

<file path=ppt/tags/tag8.xml><?xml version="1.0" encoding="utf-8"?>
<p:tagLst xmlns:a="http://schemas.openxmlformats.org/drawingml/2006/main" xmlns:r="http://schemas.openxmlformats.org/officeDocument/2006/relationships" xmlns:p="http://schemas.openxmlformats.org/presentationml/2006/main">
  <p:tag name="NUMBER" val="yep"/>
</p:tagLst>
</file>

<file path=ppt/tags/tag9.xml><?xml version="1.0" encoding="utf-8"?>
<p:tagLst xmlns:a="http://schemas.openxmlformats.org/drawingml/2006/main" xmlns:r="http://schemas.openxmlformats.org/officeDocument/2006/relationships" xmlns:p="http://schemas.openxmlformats.org/presentationml/2006/main">
  <p:tag name="NUMBER" val="yep"/>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91C042-9441-4C5E-AFC4-930887C54BEA}">
  <ds:schemaRefs>
    <ds:schemaRef ds:uri="http://schemas.microsoft.com/sharepoint/v3/contenttype/forms"/>
  </ds:schemaRefs>
</ds:datastoreItem>
</file>

<file path=customXml/itemProps2.xml><?xml version="1.0" encoding="utf-8"?>
<ds:datastoreItem xmlns:ds="http://schemas.openxmlformats.org/officeDocument/2006/customXml" ds:itemID="{98DFBC86-ADBD-4448-8991-9BF58D013140}">
  <ds:schemaRefs>
    <ds:schemaRef ds:uri="http://schemas.openxmlformats.org/package/2006/metadata/core-properties"/>
    <ds:schemaRef ds:uri="http://purl.org/dc/elements/1.1/"/>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1E0EBAF9-C674-4A32-9E55-7F6AC582FD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27324</TotalTime>
  <Words>8129</Words>
  <Application>Microsoft Office PowerPoint</Application>
  <PresentationFormat>On-screen Show (4:3)</PresentationFormat>
  <Paragraphs>1597</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Module Objective</vt:lpstr>
      <vt:lpstr>Agenda (1 of 2)</vt:lpstr>
      <vt:lpstr>Agenda (2 of 2)</vt:lpstr>
      <vt:lpstr>Object-Oriented Programming (OOP): Objects are the basic building  blocks of an application.</vt:lpstr>
      <vt:lpstr>Classes and Objects: Review</vt:lpstr>
      <vt:lpstr>Classes and Objects: Revisiting Classes</vt:lpstr>
      <vt:lpstr>Classes and Objects: State and Behaviors</vt:lpstr>
      <vt:lpstr>Classes and Objects: Components of a Class –Variables and Methods (1 of 2)</vt:lpstr>
      <vt:lpstr>Classes and Objects: Components of a Class –Variables and Methods (2 of 2)</vt:lpstr>
      <vt:lpstr>Classes and Objects: Methods, Classes, and Instantiation</vt:lpstr>
      <vt:lpstr>Classes and Objects: Class Structure</vt:lpstr>
      <vt:lpstr>Classes and Objects: Object Instantiation</vt:lpstr>
      <vt:lpstr>Classes and Objects: The keyword ‘new’</vt:lpstr>
      <vt:lpstr>Classes and Objects: Using Keyword new</vt:lpstr>
      <vt:lpstr>JVM Architecture: JVM Architecture Overview</vt:lpstr>
      <vt:lpstr>JVM Architecture: Memory Management</vt:lpstr>
      <vt:lpstr>JVM Architecture: Memory Allocation Overview</vt:lpstr>
      <vt:lpstr>JVM Architecture: Memory Allocation Example</vt:lpstr>
      <vt:lpstr>Memory Management: Memory Leaks Definition and Solution</vt:lpstr>
      <vt:lpstr>Memory Management: Garbage Collection</vt:lpstr>
      <vt:lpstr>Memory Management: Garbage Collection Example</vt:lpstr>
      <vt:lpstr>Memory Management: Garbage Collection Finalize</vt:lpstr>
      <vt:lpstr>Non-Access Modifiers: Overview</vt:lpstr>
      <vt:lpstr>Non-Access Modifiers: Static Modifier Features</vt:lpstr>
      <vt:lpstr>Non-Access Modifiers: Static Modifier</vt:lpstr>
      <vt:lpstr>Non-Access Modifiers: Static Block Overview</vt:lpstr>
      <vt:lpstr>Non-Access Modifiers: Static Block Example</vt:lpstr>
      <vt:lpstr>Static Modifier and Static Block: See It</vt:lpstr>
      <vt:lpstr>Static Modifier and Static Block: Try It</vt:lpstr>
      <vt:lpstr>Static Modifier and Static Block: Solution</vt:lpstr>
      <vt:lpstr>Constructors: Overview</vt:lpstr>
      <vt:lpstr>Constructors: Example</vt:lpstr>
      <vt:lpstr>Constructors: Constructor Calling</vt:lpstr>
      <vt:lpstr>Constructors: Constructor Calling Example</vt:lpstr>
      <vt:lpstr>Constructors: See It</vt:lpstr>
      <vt:lpstr>Constructors: Try It</vt:lpstr>
      <vt:lpstr>Constructors: Solution</vt:lpstr>
      <vt:lpstr>Variables: Variables Used in Java</vt:lpstr>
      <vt:lpstr>Variables: Local Variables Overview</vt:lpstr>
      <vt:lpstr>Local Variables: See It</vt:lpstr>
      <vt:lpstr>Local Variables: Try It</vt:lpstr>
      <vt:lpstr>Local Variables: Solution (1 of 2)</vt:lpstr>
      <vt:lpstr>Local Variables: Solution (2 of 2)</vt:lpstr>
      <vt:lpstr>Variables: Member Variables</vt:lpstr>
      <vt:lpstr>Variables: Member Variables</vt:lpstr>
      <vt:lpstr>Variables: Access Modifiers</vt:lpstr>
      <vt:lpstr>Variables: Method</vt:lpstr>
      <vt:lpstr>Methods Special Methods: Setters and Getters</vt:lpstr>
      <vt:lpstr>Methods Special Methods: Setters and Getters</vt:lpstr>
      <vt:lpstr>Setters and Getters: See It</vt:lpstr>
      <vt:lpstr>Setters and Getters: Try It</vt:lpstr>
      <vt:lpstr>Setters and Getters: Solution (1 of 2)</vt:lpstr>
      <vt:lpstr>Setters and Getters: Solution (2 of 2)</vt:lpstr>
      <vt:lpstr>Methods: Method Signature</vt:lpstr>
      <vt:lpstr>Methods: When to Use Method Overloading</vt:lpstr>
      <vt:lpstr>Methods: Method Overloading Example</vt:lpstr>
      <vt:lpstr>OO Language Features</vt:lpstr>
      <vt:lpstr>Activity 1: OO Language Features</vt:lpstr>
      <vt:lpstr>Java API: Overview</vt:lpstr>
      <vt:lpstr>Java API: import Keyword – Purpose</vt:lpstr>
      <vt:lpstr>Java API: import Keyword – Syntax</vt:lpstr>
      <vt:lpstr>Activity 2: JVM Termination</vt:lpstr>
      <vt:lpstr>Questions and Comments</vt:lpstr>
      <vt:lpstr>Module Summary (1 of 2)</vt:lpstr>
      <vt:lpstr>Module Summary (2 of 2)</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can span up to two lines and uses this font color (30pt)</dc:title>
  <dc:creator>erica.l.moeser</dc:creator>
  <dc:description>Final Deployment Version</dc:description>
  <cp:lastModifiedBy>vijay</cp:lastModifiedBy>
  <cp:revision>682</cp:revision>
  <cp:lastPrinted>2012-09-12T21:12:20Z</cp:lastPrinted>
  <dcterms:created xsi:type="dcterms:W3CDTF">2011-09-14T20:00:44Z</dcterms:created>
  <dcterms:modified xsi:type="dcterms:W3CDTF">2018-02-01T14:31:38Z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0x0101003104DE32136F4D4F8B91DE44C434FF89</vt:lpwstr>
  </property>
</Properties>
</file>