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ppt/media/image45.jpeg" ContentType="image/jpeg"/>
  <Override PartName="/ppt/media/image42.jpeg" ContentType="image/jpeg"/>
  <Override PartName="/ppt/media/image41.jpeg" ContentType="image/jpeg"/>
  <Override PartName="/ppt/media/image37.jpeg" ContentType="image/jpeg"/>
  <Override PartName="/ppt/media/image14.jpeg" ContentType="image/jpeg"/>
  <Override PartName="/ppt/media/image13.jpeg" ContentType="image/jpeg"/>
  <Override PartName="/ppt/media/image44.jpeg" ContentType="image/jpeg"/>
  <Override PartName="/ppt/media/image11.jpeg" ContentType="image/jpeg"/>
  <Override PartName="/ppt/media/image43.jpeg" ContentType="image/jpeg"/>
  <Override PartName="/ppt/media/image40.wmf" ContentType="image/x-wmf"/>
  <Override PartName="/ppt/media/image10.jpeg" ContentType="image/jpeg"/>
  <Override PartName="/ppt/media/image16.jpeg" ContentType="image/jpeg"/>
  <Override PartName="/ppt/media/image15.jpeg" ContentType="image/jpeg"/>
  <Override PartName="/ppt/media/image17.jpeg" ContentType="image/jpeg"/>
  <Override PartName="/ppt/media/image18.jpeg" ContentType="image/jpeg"/>
  <Override PartName="/ppt/media/image19.jpeg" ContentType="image/jpeg"/>
  <Override PartName="/ppt/media/image12.png" ContentType="image/png"/>
  <Override PartName="/ppt/media/image9.jpeg" ContentType="image/jpeg"/>
  <Override PartName="/ppt/media/image8.png" ContentType="image/png"/>
  <Override PartName="/ppt/media/image20.jpeg" ContentType="image/jpeg"/>
  <Override PartName="/ppt/media/image21.jpeg" ContentType="image/jpeg"/>
  <Override PartName="/ppt/media/image22.jpeg" ContentType="image/jpeg"/>
  <Override PartName="/ppt/media/image1.jpeg" ContentType="image/jpeg"/>
  <Override PartName="/ppt/media/image23.jpeg" ContentType="image/jpeg"/>
  <Override PartName="/ppt/media/image2.jpeg" ContentType="image/jpeg"/>
  <Override PartName="/ppt/media/image24.jpeg" ContentType="image/jpeg"/>
  <Override PartName="/ppt/media/image3.jpeg" ContentType="image/jpeg"/>
  <Override PartName="/ppt/media/image25.jpeg" ContentType="image/jpeg"/>
  <Override PartName="/ppt/media/image4.jpeg" ContentType="image/jpeg"/>
  <Override PartName="/ppt/media/image26.jpeg" ContentType="image/jpeg"/>
  <Override PartName="/ppt/media/image5.jpeg" ContentType="image/jpeg"/>
  <Override PartName="/ppt/media/image27.jpeg" ContentType="image/jpeg"/>
  <Override PartName="/ppt/media/image6.jpeg" ContentType="image/jpeg"/>
  <Override PartName="/ppt/media/image28.jpeg" ContentType="image/jpeg"/>
  <Override PartName="/ppt/media/image7.jpeg" ContentType="image/jpeg"/>
  <Override PartName="/ppt/media/image29.jpeg" ContentType="image/jpeg"/>
  <Override PartName="/ppt/media/image30.jpeg" ContentType="image/jpeg"/>
  <Override PartName="/ppt/media/image31.jpeg" ContentType="image/jpeg"/>
  <Override PartName="/ppt/media/image38.jpeg" ContentType="image/jpeg"/>
  <Override PartName="/ppt/media/image32.jpeg" ContentType="image/jpeg"/>
  <Override PartName="/ppt/media/image39.jpeg" ContentType="image/jpeg"/>
  <Override PartName="/ppt/media/image33.jpeg" ContentType="image/jpeg"/>
  <Override PartName="/ppt/media/image34.jpeg" ContentType="image/jpeg"/>
  <Override PartName="/ppt/media/image35.jpeg" ContentType="image/jpeg"/>
  <Override PartName="/ppt/media/image36.jpeg" ContentType="image/jpe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x="9144000" cy="6858000"/>
  <p:notesSz cx="7008812" cy="9294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Img"/>
          </p:nvPr>
        </p:nvSpPr>
        <p:spPr>
          <a:xfrm>
            <a:off x="1180800" y="706320"/>
            <a:ext cx="4646880" cy="348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move the slide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00560" y="4415040"/>
            <a:ext cx="5606640" cy="418212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041280" cy="464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3967200" y="0"/>
            <a:ext cx="3041280" cy="4640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8830440"/>
            <a:ext cx="3041280" cy="4640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3967200" y="8830440"/>
            <a:ext cx="3041280" cy="4640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7DDDFE7-C4A6-4B8E-B8C2-3D94A7DE383E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PlaceHolder 1"/>
          <p:cNvSpPr>
            <a:spLocks noGrp="1"/>
          </p:cNvSpPr>
          <p:nvPr>
            <p:ph type="sldImg"/>
          </p:nvPr>
        </p:nvSpPr>
        <p:spPr>
          <a:xfrm>
            <a:off x="1181160" y="696960"/>
            <a:ext cx="4647960" cy="3485880"/>
          </a:xfrm>
          <a:prstGeom prst="rect">
            <a:avLst/>
          </a:prstGeom>
        </p:spPr>
      </p:sp>
      <p:sp>
        <p:nvSpPr>
          <p:cNvPr id="604" name="PlaceHolder 2"/>
          <p:cNvSpPr>
            <a:spLocks noGrp="1"/>
          </p:cNvSpPr>
          <p:nvPr>
            <p:ph type="body"/>
          </p:nvPr>
        </p:nvSpPr>
        <p:spPr>
          <a:xfrm>
            <a:off x="701280" y="4416120"/>
            <a:ext cx="5606640" cy="4182480"/>
          </a:xfrm>
          <a:prstGeom prst="rect">
            <a:avLst/>
          </a:prstGeom>
        </p:spPr>
        <p:txBody>
          <a:bodyPr lIns="93240" rIns="93240" tIns="46440" bIns="46440"/>
          <a:p>
            <a:pPr marL="216000" indent="-216000">
              <a:lnSpc>
                <a:spcPct val="100000"/>
              </a:lnSpc>
              <a:spcBef>
                <a:spcPts val="448"/>
              </a:spcBef>
            </a:pPr>
            <a:r>
              <a:rPr b="0" lang="en-IN" sz="1200" spc="-1" strike="noStrike">
                <a:solidFill>
                  <a:srgbClr val="000000"/>
                </a:solidFill>
                <a:latin typeface="Times New Roman"/>
              </a:rPr>
              <a:t>Acknowledgements for this presentation</a:t>
            </a:r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PlaceHolder 1"/>
          <p:cNvSpPr>
            <a:spLocks noGrp="1"/>
          </p:cNvSpPr>
          <p:nvPr>
            <p:ph type="sldImg"/>
          </p:nvPr>
        </p:nvSpPr>
        <p:spPr>
          <a:xfrm>
            <a:off x="1181160" y="696960"/>
            <a:ext cx="4647960" cy="3485880"/>
          </a:xfrm>
          <a:prstGeom prst="rect">
            <a:avLst/>
          </a:prstGeom>
        </p:spPr>
      </p:sp>
      <p:sp>
        <p:nvSpPr>
          <p:cNvPr id="606" name="PlaceHolder 2"/>
          <p:cNvSpPr>
            <a:spLocks noGrp="1"/>
          </p:cNvSpPr>
          <p:nvPr>
            <p:ph type="body"/>
          </p:nvPr>
        </p:nvSpPr>
        <p:spPr>
          <a:xfrm>
            <a:off x="701280" y="4416120"/>
            <a:ext cx="5606640" cy="4182480"/>
          </a:xfrm>
          <a:prstGeom prst="rect">
            <a:avLst/>
          </a:prstGeom>
        </p:spPr>
        <p:txBody>
          <a:bodyPr lIns="93240" rIns="93240" tIns="46440" bIns="46440"/>
          <a:p>
            <a:pPr marL="216000" indent="-216000">
              <a:lnSpc>
                <a:spcPct val="100000"/>
              </a:lnSpc>
              <a:spcBef>
                <a:spcPts val="448"/>
              </a:spcBef>
            </a:pPr>
            <a:r>
              <a:rPr b="0" lang="en-IN" sz="1200" spc="-1" strike="noStrike">
                <a:solidFill>
                  <a:srgbClr val="000000"/>
                </a:solidFill>
                <a:latin typeface="Times New Roman"/>
              </a:rPr>
              <a:t>Overview of my presentation:</a:t>
            </a:r>
            <a:endParaRPr b="0" lang="en-IN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48"/>
              </a:spcBef>
            </a:pPr>
            <a:r>
              <a:rPr b="0" lang="en-IN" sz="1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200" spc="-1" strike="noStrike">
                <a:solidFill>
                  <a:srgbClr val="000000"/>
                </a:solidFill>
                <a:latin typeface="Times New Roman"/>
              </a:rPr>
              <a:t>- Essence of modeling, UML, history of UML, Basics of UML, UML modeling tools</a:t>
            </a:r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PlaceHolder 1"/>
          <p:cNvSpPr>
            <a:spLocks noGrp="1"/>
          </p:cNvSpPr>
          <p:nvPr>
            <p:ph type="sldImg"/>
          </p:nvPr>
        </p:nvSpPr>
        <p:spPr>
          <a:xfrm>
            <a:off x="1181160" y="696960"/>
            <a:ext cx="4647960" cy="3485880"/>
          </a:xfrm>
          <a:prstGeom prst="rect">
            <a:avLst/>
          </a:prstGeom>
        </p:spPr>
      </p:sp>
      <p:sp>
        <p:nvSpPr>
          <p:cNvPr id="608" name="PlaceHolder 2"/>
          <p:cNvSpPr>
            <a:spLocks noGrp="1"/>
          </p:cNvSpPr>
          <p:nvPr>
            <p:ph type="body"/>
          </p:nvPr>
        </p:nvSpPr>
        <p:spPr>
          <a:xfrm>
            <a:off x="701280" y="4416120"/>
            <a:ext cx="5606640" cy="4182480"/>
          </a:xfrm>
          <a:prstGeom prst="rect">
            <a:avLst/>
          </a:prstGeom>
        </p:spPr>
        <p:txBody>
          <a:bodyPr lIns="93240" rIns="93240" tIns="46440" bIns="46440"/>
          <a:p>
            <a:pPr marL="216000" indent="-21600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Font typeface="Times New Roman"/>
              <a:buChar char="-"/>
            </a:pPr>
            <a:r>
              <a:rPr b="0" lang="en-IN" sz="1200" spc="-1" strike="noStrike">
                <a:solidFill>
                  <a:srgbClr val="000000"/>
                </a:solidFill>
                <a:latin typeface="Times New Roman"/>
              </a:rPr>
              <a:t>1.</a:t>
            </a:r>
            <a:endParaRPr b="0" lang="en-IN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Font typeface="Times New Roman"/>
              <a:buChar char="-"/>
            </a:pPr>
            <a:r>
              <a:rPr b="0" lang="en-IN" sz="1200" spc="-1" strike="noStrike">
                <a:solidFill>
                  <a:srgbClr val="000000"/>
                </a:solidFill>
                <a:latin typeface="Times New Roman"/>
              </a:rPr>
              <a:t>Describing the system at abstract level to comprehend its complexity</a:t>
            </a:r>
            <a:endParaRPr b="0" lang="en-IN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Font typeface="Times New Roman"/>
              <a:buChar char="-"/>
            </a:pPr>
            <a:r>
              <a:rPr b="0" lang="en-IN" sz="1200" spc="-1" strike="noStrike">
                <a:solidFill>
                  <a:srgbClr val="000000"/>
                </a:solidFill>
                <a:latin typeface="Times New Roman"/>
              </a:rPr>
              <a:t>2.</a:t>
            </a:r>
            <a:endParaRPr b="0" lang="en-IN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Font typeface="Times New Roman"/>
              <a:buChar char="-"/>
            </a:pPr>
            <a:r>
              <a:rPr b="0" lang="en-IN" sz="1200" spc="-1" strike="noStrike">
                <a:solidFill>
                  <a:srgbClr val="000000"/>
                </a:solidFill>
                <a:latin typeface="Times New Roman"/>
              </a:rPr>
              <a:t>Necessary to manage complexity</a:t>
            </a:r>
            <a:endParaRPr b="0" lang="en-IN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Font typeface="Times New Roman"/>
              <a:buChar char="-"/>
            </a:pPr>
            <a:r>
              <a:rPr b="0" lang="en-IN" sz="1200" spc="-1" strike="noStrike">
                <a:solidFill>
                  <a:srgbClr val="000000"/>
                </a:solidFill>
                <a:latin typeface="Times New Roman"/>
              </a:rPr>
              <a:t>Good for quick understanding of the systems</a:t>
            </a:r>
            <a:endParaRPr b="0" lang="en-IN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Font typeface="Times New Roman"/>
              <a:buChar char="-"/>
            </a:pPr>
            <a:r>
              <a:rPr b="0" lang="en-IN" sz="1200" spc="-1" strike="noStrike">
                <a:solidFill>
                  <a:srgbClr val="000000"/>
                </a:solidFill>
                <a:latin typeface="Times New Roman"/>
              </a:rPr>
              <a:t>Less chances of conflicting views b/w end-user and system designers</a:t>
            </a:r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PlaceHolder 1"/>
          <p:cNvSpPr>
            <a:spLocks noGrp="1"/>
          </p:cNvSpPr>
          <p:nvPr>
            <p:ph type="sldImg"/>
          </p:nvPr>
        </p:nvSpPr>
        <p:spPr>
          <a:xfrm>
            <a:off x="1181160" y="696960"/>
            <a:ext cx="4647960" cy="3485880"/>
          </a:xfrm>
          <a:prstGeom prst="rect">
            <a:avLst/>
          </a:prstGeom>
        </p:spPr>
      </p:sp>
      <p:sp>
        <p:nvSpPr>
          <p:cNvPr id="610" name="PlaceHolder 2"/>
          <p:cNvSpPr>
            <a:spLocks noGrp="1"/>
          </p:cNvSpPr>
          <p:nvPr>
            <p:ph type="body"/>
          </p:nvPr>
        </p:nvSpPr>
        <p:spPr>
          <a:xfrm>
            <a:off x="701280" y="4416120"/>
            <a:ext cx="5606640" cy="4182480"/>
          </a:xfrm>
          <a:prstGeom prst="rect">
            <a:avLst/>
          </a:prstGeom>
        </p:spPr>
        <p:txBody>
          <a:bodyPr lIns="93240" rIns="93240" tIns="46440" bIns="46440"/>
          <a:p>
            <a:pPr marL="216000" indent="-21600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Font typeface="Times New Roman"/>
              <a:buChar char="-"/>
            </a:pPr>
            <a:r>
              <a:rPr b="0" lang="en-IN" sz="1200" spc="-1" strike="noStrike">
                <a:solidFill>
                  <a:srgbClr val="000000"/>
                </a:solidFill>
                <a:latin typeface="Times New Roman"/>
              </a:rPr>
              <a:t>Evolution of analysis and design techniques</a:t>
            </a:r>
            <a:endParaRPr b="0" lang="en-IN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Font typeface="Times New Roman"/>
              <a:buChar char="-"/>
            </a:pPr>
            <a:r>
              <a:rPr b="0" lang="en-IN" sz="1200" spc="-1" strike="noStrike">
                <a:solidFill>
                  <a:srgbClr val="000000"/>
                </a:solidFill>
                <a:latin typeface="Times New Roman"/>
              </a:rPr>
              <a:t>Transition from structured programming to object oriented programming</a:t>
            </a:r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sldImg"/>
          </p:nvPr>
        </p:nvSpPr>
        <p:spPr>
          <a:xfrm>
            <a:off x="1181160" y="696960"/>
            <a:ext cx="4647960" cy="3485880"/>
          </a:xfrm>
          <a:prstGeom prst="rect">
            <a:avLst/>
          </a:prstGeom>
        </p:spPr>
      </p:sp>
      <p:sp>
        <p:nvSpPr>
          <p:cNvPr id="612" name="PlaceHolder 2"/>
          <p:cNvSpPr>
            <a:spLocks noGrp="1"/>
          </p:cNvSpPr>
          <p:nvPr>
            <p:ph type="body"/>
          </p:nvPr>
        </p:nvSpPr>
        <p:spPr>
          <a:xfrm>
            <a:off x="701280" y="4416120"/>
            <a:ext cx="5606640" cy="4182480"/>
          </a:xfrm>
          <a:prstGeom prst="rect">
            <a:avLst/>
          </a:prstGeom>
        </p:spPr>
        <p:txBody>
          <a:bodyPr lIns="93240" rIns="93240" tIns="46440" bIns="46440"/>
          <a:p>
            <a:pPr marL="216000" indent="-216000">
              <a:lnSpc>
                <a:spcPct val="100000"/>
              </a:lnSpc>
              <a:spcBef>
                <a:spcPts val="448"/>
              </a:spcBef>
            </a:pPr>
            <a:r>
              <a:rPr b="0" lang="en-IN" sz="1200" spc="-1" strike="noStrike">
                <a:solidFill>
                  <a:srgbClr val="000000"/>
                </a:solidFill>
                <a:latin typeface="Times New Roman"/>
              </a:rPr>
              <a:t>. What does UML stand for?</a:t>
            </a:r>
            <a:endParaRPr b="0" lang="en-IN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48"/>
              </a:spcBef>
            </a:pPr>
            <a:r>
              <a:rPr b="0" lang="en-IN" sz="1200" spc="-1" strike="noStrike">
                <a:solidFill>
                  <a:srgbClr val="000000"/>
                </a:solidFill>
                <a:latin typeface="Times New Roman"/>
              </a:rPr>
              <a:t>. Industry standard</a:t>
            </a:r>
            <a:endParaRPr b="0" lang="en-IN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48"/>
              </a:spcBef>
            </a:pPr>
            <a:r>
              <a:rPr b="0" lang="en-IN" sz="1200" spc="-1" strike="noStrike">
                <a:solidFill>
                  <a:srgbClr val="000000"/>
                </a:solidFill>
                <a:latin typeface="Times New Roman"/>
              </a:rPr>
              <a:t>. Graphical notation</a:t>
            </a:r>
            <a:endParaRPr b="0" lang="en-IN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48"/>
              </a:spcBef>
            </a:pPr>
            <a:r>
              <a:rPr b="0" lang="en-IN" sz="1200" spc="-1" strike="noStrike">
                <a:solidFill>
                  <a:srgbClr val="000000"/>
                </a:solidFill>
                <a:latin typeface="Times New Roman"/>
              </a:rPr>
              <a:t>. Modeling tool … simplifies software design process</a:t>
            </a:r>
            <a:endParaRPr b="0" lang="en-IN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48"/>
              </a:spcBef>
            </a:pPr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sldImg"/>
          </p:nvPr>
        </p:nvSpPr>
        <p:spPr>
          <a:xfrm>
            <a:off x="1181160" y="696960"/>
            <a:ext cx="4647960" cy="3485880"/>
          </a:xfrm>
          <a:prstGeom prst="rect">
            <a:avLst/>
          </a:prstGeom>
        </p:spPr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701280" y="4416120"/>
            <a:ext cx="5606640" cy="4182480"/>
          </a:xfrm>
          <a:prstGeom prst="rect">
            <a:avLst/>
          </a:prstGeom>
        </p:spPr>
        <p:txBody>
          <a:bodyPr lIns="93240" rIns="93240" tIns="46440" bIns="46440"/>
          <a:p>
            <a:pPr marL="216000" indent="-216000">
              <a:lnSpc>
                <a:spcPct val="100000"/>
              </a:lnSpc>
              <a:spcBef>
                <a:spcPts val="448"/>
              </a:spcBef>
            </a:pPr>
            <a:r>
              <a:rPr b="0" lang="en-IN" sz="1200" spc="-1" strike="noStrike">
                <a:solidFill>
                  <a:srgbClr val="000000"/>
                </a:solidFill>
                <a:latin typeface="Times New Roman"/>
              </a:rPr>
              <a:t>. More precise than natural language … less detailed than source code</a:t>
            </a:r>
            <a:endParaRPr b="0" lang="en-IN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48"/>
              </a:spcBef>
            </a:pPr>
            <a:r>
              <a:rPr b="0" lang="en-IN" sz="1200" spc="-1" strike="noStrike">
                <a:solidFill>
                  <a:srgbClr val="000000"/>
                </a:solidFill>
                <a:latin typeface="Times New Roman"/>
              </a:rPr>
              <a:t>. Not dependent on any language</a:t>
            </a:r>
            <a:endParaRPr b="0" lang="en-IN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48"/>
              </a:spcBef>
            </a:pPr>
            <a:r>
              <a:rPr b="0" lang="en-IN" sz="1200" spc="-1" strike="noStrike">
                <a:solidFill>
                  <a:srgbClr val="000000"/>
                </a:solidFill>
                <a:latin typeface="Times New Roman"/>
              </a:rPr>
              <a:t>. Standardized by various groups</a:t>
            </a:r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PlaceHolder 1"/>
          <p:cNvSpPr>
            <a:spLocks noGrp="1"/>
          </p:cNvSpPr>
          <p:nvPr>
            <p:ph type="sldImg"/>
          </p:nvPr>
        </p:nvSpPr>
        <p:spPr>
          <a:xfrm>
            <a:off x="1181160" y="696960"/>
            <a:ext cx="4647960" cy="3485880"/>
          </a:xfrm>
          <a:prstGeom prst="rect">
            <a:avLst/>
          </a:prstGeom>
        </p:spPr>
      </p:sp>
      <p:sp>
        <p:nvSpPr>
          <p:cNvPr id="616" name="PlaceHolder 2"/>
          <p:cNvSpPr>
            <a:spLocks noGrp="1"/>
          </p:cNvSpPr>
          <p:nvPr>
            <p:ph type="body"/>
          </p:nvPr>
        </p:nvSpPr>
        <p:spPr>
          <a:xfrm>
            <a:off x="701280" y="4416120"/>
            <a:ext cx="5606640" cy="4182480"/>
          </a:xfrm>
          <a:prstGeom prst="rect">
            <a:avLst/>
          </a:prstGeom>
        </p:spPr>
        <p:txBody>
          <a:bodyPr lIns="93240" rIns="93240" tIns="46440" bIns="46440"/>
          <a:p>
            <a:pPr marL="216000" indent="-216000">
              <a:lnSpc>
                <a:spcPct val="100000"/>
              </a:lnSpc>
              <a:spcBef>
                <a:spcPts val="448"/>
              </a:spcBef>
            </a:pPr>
            <a:r>
              <a:rPr b="0" lang="en-IN" sz="1200" spc="-1" strike="noStrike">
                <a:solidFill>
                  <a:srgbClr val="000000"/>
                </a:solidFill>
                <a:latin typeface="Times New Roman"/>
              </a:rPr>
              <a:t>History:</a:t>
            </a:r>
            <a:endParaRPr b="0" lang="en-IN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48"/>
              </a:spcBef>
            </a:pPr>
            <a:r>
              <a:rPr b="0" lang="en-IN" sz="1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1200" spc="-1" strike="noStrike">
                <a:solidFill>
                  <a:srgbClr val="000000"/>
                </a:solidFill>
                <a:latin typeface="Times New Roman"/>
              </a:rPr>
              <a:t>- Rumbaugh – OMT – object modeling technique</a:t>
            </a:r>
            <a:endParaRPr b="0" lang="en-IN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Font typeface="Times New Roman"/>
              <a:buChar char="-"/>
            </a:pPr>
            <a:r>
              <a:rPr b="0" lang="en-IN" sz="1200" spc="-1" strike="noStrike">
                <a:solidFill>
                  <a:srgbClr val="000000"/>
                </a:solidFill>
                <a:latin typeface="Times New Roman"/>
              </a:rPr>
              <a:t>Jacobson – OOSE</a:t>
            </a:r>
            <a:endParaRPr b="0" lang="en-IN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Font typeface="Times New Roman"/>
              <a:buChar char="-"/>
            </a:pPr>
            <a:r>
              <a:rPr b="0" lang="en-IN" sz="1200" spc="-1" strike="noStrike">
                <a:solidFill>
                  <a:srgbClr val="000000"/>
                </a:solidFill>
                <a:latin typeface="Times New Roman"/>
              </a:rPr>
              <a:t>UML … unified approach since 1995</a:t>
            </a:r>
            <a:endParaRPr b="0" lang="en-IN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Font typeface="Times New Roman"/>
              <a:buChar char="-"/>
            </a:pPr>
            <a:r>
              <a:rPr b="0" lang="en-IN" sz="1200" spc="-1" strike="noStrike">
                <a:solidFill>
                  <a:srgbClr val="000000"/>
                </a:solidFill>
                <a:latin typeface="Times New Roman"/>
              </a:rPr>
              <a:t>UML 1.5 current … UML 2.0 by the end of 2004</a:t>
            </a:r>
            <a:endParaRPr b="0" lang="en-IN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822924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4130280"/>
            <a:ext cx="822924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41302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41302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2649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981080"/>
            <a:ext cx="2649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981080"/>
            <a:ext cx="2649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4130280"/>
            <a:ext cx="2649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4130280"/>
            <a:ext cx="2649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4130280"/>
            <a:ext cx="2649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981080"/>
            <a:ext cx="8229240" cy="411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822924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380880"/>
            <a:ext cx="8229240" cy="6357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41302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981080"/>
            <a:ext cx="8229240" cy="411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41302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4130280"/>
            <a:ext cx="822924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822924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4130280"/>
            <a:ext cx="822924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41302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41302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2649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981080"/>
            <a:ext cx="2649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981080"/>
            <a:ext cx="2649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4130280"/>
            <a:ext cx="2649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4130280"/>
            <a:ext cx="2649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4130280"/>
            <a:ext cx="2649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981080"/>
            <a:ext cx="8229240" cy="411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822924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822924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380880"/>
            <a:ext cx="8229240" cy="6357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41302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41302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4130280"/>
            <a:ext cx="822924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822924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4130280"/>
            <a:ext cx="822924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41302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41302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2649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981080"/>
            <a:ext cx="2649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981080"/>
            <a:ext cx="2649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4130280"/>
            <a:ext cx="2649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4130280"/>
            <a:ext cx="2649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4130280"/>
            <a:ext cx="26496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380880"/>
            <a:ext cx="8229240" cy="6357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41302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411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41302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981080"/>
            <a:ext cx="401580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4130280"/>
            <a:ext cx="8229240" cy="196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90000" rIns="90000" tIns="46800" bIns="4680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240" cy="1371240"/>
          </a:xfrm>
          <a:prstGeom prst="rect">
            <a:avLst/>
          </a:prstGeom>
        </p:spPr>
        <p:txBody>
          <a:bodyPr lIns="90000" rIns="90000" tIns="46800" bIns="4680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8229240" cy="41144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jpe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image" Target="../media/image21.jpe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4.jpe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7.jpe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8.jpe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9.jpeg"/><Relationship Id="rId2" Type="http://schemas.openxmlformats.org/officeDocument/2006/relationships/image" Target="../media/image40.wmf"/><Relationship Id="rId3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41.jpe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42.jpe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43.jpe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44.jpeg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45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oleObject" Target="../embeddings/oleObject1.bin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oleObject" Target="../embeddings/oleObject1.bin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e5ffff"/>
                </a:solidFill>
                <a:latin typeface="Tahoma"/>
              </a:rPr>
              <a:t>Acknowledgements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457200" y="1980720"/>
            <a:ext cx="8229240" cy="449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2360">
              <a:lnSpc>
                <a:spcPct val="90000"/>
              </a:lnSpc>
              <a:spcBef>
                <a:spcPts val="799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IN" sz="3200" spc="-1" strike="noStrike">
                <a:solidFill>
                  <a:srgbClr val="ffffff"/>
                </a:solidFill>
                <a:latin typeface="Tahoma"/>
              </a:rPr>
              <a:t>Slides material are taken from different sources including:</a:t>
            </a:r>
            <a:endParaRPr b="0" lang="en-IN" sz="3200" spc="-1" strike="noStrike">
              <a:latin typeface="Arial"/>
            </a:endParaRPr>
          </a:p>
          <a:p>
            <a:pPr lvl="1" marL="742680" indent="-285120">
              <a:lnSpc>
                <a:spcPct val="90000"/>
              </a:lnSpc>
              <a:spcBef>
                <a:spcPts val="697"/>
              </a:spcBef>
              <a:buClr>
                <a:srgbClr val="ffcc00"/>
              </a:buClr>
              <a:buSzPct val="65000"/>
              <a:buFont typeface="Wingdings" charset="2"/>
              <a:buChar char=""/>
            </a:pPr>
            <a:r>
              <a:rPr b="0" lang="en-IN" sz="2800" spc="-1" strike="noStrike">
                <a:solidFill>
                  <a:srgbClr val="ffffff"/>
                </a:solidFill>
                <a:latin typeface="Tahoma"/>
              </a:rPr>
              <a:t>Prashanth Aedunuthula UML presentation, Fall 2004</a:t>
            </a:r>
            <a:endParaRPr b="0" lang="en-IN" sz="2800" spc="-1" strike="noStrike">
              <a:latin typeface="Arial"/>
            </a:endParaRPr>
          </a:p>
          <a:p>
            <a:pPr lvl="1" marL="742680" indent="-285120">
              <a:lnSpc>
                <a:spcPct val="90000"/>
              </a:lnSpc>
              <a:spcBef>
                <a:spcPts val="697"/>
              </a:spcBef>
              <a:buClr>
                <a:srgbClr val="ffcc00"/>
              </a:buClr>
              <a:buSzPct val="65000"/>
              <a:buFont typeface="Wingdings" charset="2"/>
              <a:buChar char=""/>
            </a:pPr>
            <a:r>
              <a:rPr b="0" lang="en-IN" sz="2800" spc="-1" strike="noStrike">
                <a:solidFill>
                  <a:srgbClr val="ffffff"/>
                </a:solidFill>
                <a:latin typeface="Tahoma"/>
              </a:rPr>
              <a:t>Lecture slides from Software Engineering course at UC Berkeley (Professor Necula – Fall 2004)</a:t>
            </a:r>
            <a:endParaRPr b="0" lang="en-IN" sz="2800" spc="-1" strike="noStrike">
              <a:latin typeface="Arial"/>
            </a:endParaRPr>
          </a:p>
          <a:p>
            <a:pPr lvl="1" marL="742680" indent="-285120">
              <a:lnSpc>
                <a:spcPct val="90000"/>
              </a:lnSpc>
              <a:spcBef>
                <a:spcPts val="697"/>
              </a:spcBef>
              <a:buClr>
                <a:srgbClr val="ffcc00"/>
              </a:buClr>
              <a:buSzPct val="65000"/>
              <a:buFont typeface="Wingdings" charset="2"/>
              <a:buChar char=""/>
            </a:pPr>
            <a:r>
              <a:rPr b="0" lang="en-IN" sz="2800" spc="-1" strike="noStrike">
                <a:solidFill>
                  <a:srgbClr val="ffffff"/>
                </a:solidFill>
                <a:latin typeface="Tahoma"/>
              </a:rPr>
              <a:t>Lecture slides from a course on web at:</a:t>
            </a:r>
            <a:endParaRPr b="0" lang="en-IN" sz="2800" spc="-1" strike="noStrike">
              <a:latin typeface="Arial"/>
            </a:endParaRPr>
          </a:p>
          <a:p>
            <a:pPr lvl="2" marL="1143000" indent="-228240">
              <a:lnSpc>
                <a:spcPct val="90000"/>
              </a:lnSpc>
              <a:spcBef>
                <a:spcPts val="598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IN" sz="2400" spc="-1" strike="noStrike">
                <a:solidFill>
                  <a:srgbClr val="ffffff"/>
                </a:solidFill>
                <a:latin typeface="Tahoma"/>
              </a:rPr>
              <a:t>www.sts.tu-harburg.de/ teaching/ws-98.99/OOA+D/3-0-UML.pdf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97"/>
              </a:spcBef>
            </a:pP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523880" y="152280"/>
            <a:ext cx="5410080" cy="45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2"/>
          <p:cNvSpPr/>
          <p:nvPr/>
        </p:nvSpPr>
        <p:spPr>
          <a:xfrm>
            <a:off x="457200" y="609480"/>
            <a:ext cx="8076960" cy="307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1500"/>
              </a:spcBef>
            </a:pPr>
            <a:r>
              <a:rPr b="1" lang="en-IN" sz="2400" spc="-1" strike="noStrike">
                <a:solidFill>
                  <a:srgbClr val="ffffff"/>
                </a:solidFill>
                <a:latin typeface="Arial"/>
                <a:ea typeface="Arial"/>
              </a:rPr>
              <a:t>      </a:t>
            </a:r>
            <a:r>
              <a:rPr b="1" lang="en-IN" sz="2400" spc="-1" strike="noStrike">
                <a:solidFill>
                  <a:srgbClr val="ffffff"/>
                </a:solidFill>
                <a:latin typeface="Arial"/>
                <a:ea typeface="Arial"/>
              </a:rPr>
              <a:t>Use Case Diagram (core components)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247"/>
              </a:spcBef>
            </a:pPr>
            <a:r>
              <a:rPr b="1" lang="en-IN" sz="2400" spc="-1" strike="noStrike" u="sng">
                <a:solidFill>
                  <a:srgbClr val="ffffff"/>
                </a:solidFill>
                <a:uFillTx/>
                <a:latin typeface="Times New Roman"/>
                <a:ea typeface="DejaVu Sans"/>
              </a:rPr>
              <a:t>Actors:</a:t>
            </a:r>
            <a:r>
              <a:rPr b="0" lang="en-IN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  </a:t>
            </a:r>
            <a:r>
              <a:rPr b="0" lang="en-IN" sz="2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A role that a user plays with respect to the system,including human users and other systems. e.g.,inanimate physical objects (e.g. robot); an external system that needs some information from the current system.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1" lang="en-IN" sz="2400" spc="-1" strike="noStrike" u="sng">
                <a:solidFill>
                  <a:srgbClr val="ffffff"/>
                </a:solidFill>
                <a:uFillTx/>
                <a:latin typeface="Times New Roman"/>
                <a:ea typeface="DejaVu Sans"/>
              </a:rPr>
              <a:t>Use case:</a:t>
            </a:r>
            <a:r>
              <a:rPr b="0" lang="en-IN" sz="24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-IN" sz="2000" spc="-1" strike="noStrike">
                <a:solidFill>
                  <a:srgbClr val="ffffff"/>
                </a:solidFill>
                <a:latin typeface="Times New Roman"/>
                <a:ea typeface="Arial"/>
              </a:rPr>
              <a:t>A set of scenarios that describing an interaction  between a user and a system, including alternatives</a:t>
            </a:r>
            <a:r>
              <a:rPr b="0" lang="en-IN" sz="2000" spc="-1" strike="noStrike">
                <a:solidFill>
                  <a:srgbClr val="ffffff"/>
                </a:solidFill>
                <a:latin typeface="Arial"/>
                <a:ea typeface="Arial"/>
              </a:rPr>
              <a:t>.</a:t>
            </a:r>
            <a:r>
              <a:rPr b="0" lang="en-IN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1523880" y="3886200"/>
            <a:ext cx="6095880" cy="1294920"/>
          </a:xfrm>
          <a:prstGeom prst="rect">
            <a:avLst/>
          </a:prstGeom>
          <a:ln>
            <a:noFill/>
          </a:ln>
        </p:spPr>
      </p:pic>
      <p:sp>
        <p:nvSpPr>
          <p:cNvPr id="143" name="CustomShape 3"/>
          <p:cNvSpPr/>
          <p:nvPr/>
        </p:nvSpPr>
        <p:spPr>
          <a:xfrm>
            <a:off x="457200" y="5562720"/>
            <a:ext cx="8076960" cy="76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247"/>
              </a:spcBef>
            </a:pPr>
            <a:r>
              <a:rPr b="1" lang="en-IN" sz="2400" spc="-1" strike="noStrike" u="sng">
                <a:solidFill>
                  <a:srgbClr val="ffffff"/>
                </a:solidFill>
                <a:uFillTx/>
                <a:latin typeface="Times New Roman"/>
                <a:ea typeface="DejaVu Sans"/>
              </a:rPr>
              <a:t>System boundary</a:t>
            </a:r>
            <a:r>
              <a:rPr b="0" lang="en-IN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: </a:t>
            </a:r>
            <a:r>
              <a:rPr b="0" lang="en-IN" sz="2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rectangle diagram representing the boundary between the actors and the system.</a:t>
            </a: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Arial"/>
                <a:ea typeface="Arial"/>
              </a:rPr>
              <a:t>Use Case Diagram(core relationship)</a:t>
            </a:r>
            <a:br/>
            <a:endParaRPr b="0" lang="en-IN" sz="24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1660680" y="1946160"/>
            <a:ext cx="6568560" cy="411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IN" sz="2400" spc="-1" strike="noStrike" u="sng">
                <a:solidFill>
                  <a:srgbClr val="ffffff"/>
                </a:solidFill>
                <a:uFillTx/>
                <a:latin typeface="Times New Roman"/>
                <a:ea typeface="DejaVu Sans"/>
              </a:rPr>
              <a:t>Association:</a:t>
            </a:r>
            <a:r>
              <a:rPr b="0" lang="en-IN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  communication between an actor and a use case; Represented by a solid line. 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 u="sng">
                <a:solidFill>
                  <a:srgbClr val="ffffff"/>
                </a:solidFill>
                <a:uFillTx/>
                <a:latin typeface="Times New Roman"/>
                <a:ea typeface="DejaVu Sans"/>
              </a:rPr>
              <a:t>Generalization</a:t>
            </a:r>
            <a:r>
              <a:rPr b="0" lang="en-IN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: relationship between one general use case and a special use case (used for defining special alternatives)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Represented by a line with a triangular arrow head toward the parent use case.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</p:txBody>
      </p:sp>
      <p:sp>
        <p:nvSpPr>
          <p:cNvPr id="146" name="Line 3"/>
          <p:cNvSpPr/>
          <p:nvPr/>
        </p:nvSpPr>
        <p:spPr>
          <a:xfrm>
            <a:off x="3657600" y="5791320"/>
            <a:ext cx="1143000" cy="360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Line 4"/>
          <p:cNvSpPr/>
          <p:nvPr/>
        </p:nvSpPr>
        <p:spPr>
          <a:xfrm>
            <a:off x="4800600" y="5638680"/>
            <a:ext cx="360" cy="304920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Line 5"/>
          <p:cNvSpPr/>
          <p:nvPr/>
        </p:nvSpPr>
        <p:spPr>
          <a:xfrm>
            <a:off x="4800600" y="5638680"/>
            <a:ext cx="380880" cy="152640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Line 6"/>
          <p:cNvSpPr/>
          <p:nvPr/>
        </p:nvSpPr>
        <p:spPr>
          <a:xfrm flipV="1">
            <a:off x="4800600" y="5790960"/>
            <a:ext cx="380880" cy="152280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Line 7"/>
          <p:cNvSpPr/>
          <p:nvPr/>
        </p:nvSpPr>
        <p:spPr>
          <a:xfrm>
            <a:off x="3581280" y="3124080"/>
            <a:ext cx="1600200" cy="360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Arial"/>
                <a:ea typeface="Arial"/>
              </a:rPr>
              <a:t>Use Case Diagram(core relationship)</a:t>
            </a:r>
            <a:br/>
            <a:endParaRPr b="0" lang="en-IN" sz="24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676520" y="3200400"/>
            <a:ext cx="6781320" cy="346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998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8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8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</a:pPr>
            <a:r>
              <a:rPr b="0" lang="en-IN" sz="2400" spc="-1" strike="noStrike" u="sng">
                <a:solidFill>
                  <a:srgbClr val="ffffff"/>
                </a:solidFill>
                <a:uFillTx/>
                <a:latin typeface="Times New Roman"/>
                <a:ea typeface="DejaVu Sans"/>
              </a:rPr>
              <a:t>Extend</a:t>
            </a:r>
            <a:r>
              <a:rPr b="0" lang="en-IN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: </a:t>
            </a:r>
            <a:r>
              <a:rPr b="0" lang="en-IN" sz="2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a dotted line labeled &lt;&lt;extend&gt;&gt;  with an arrow toward the base case.</a:t>
            </a:r>
            <a:r>
              <a:rPr b="0" lang="en-IN" sz="2000" spc="-1" strike="noStrike">
                <a:solidFill>
                  <a:srgbClr val="ffffff"/>
                </a:solidFill>
                <a:latin typeface="Verdana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T</a:t>
            </a:r>
            <a:r>
              <a:rPr b="0" lang="en-IN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he extending use case may add behavior to the base use case. The base class declares “extension points”.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8"/>
              </a:spcBef>
            </a:pPr>
            <a:r>
              <a:rPr b="0" lang="en-IN" sz="16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8"/>
              </a:spcBef>
            </a:pPr>
            <a:r>
              <a:rPr b="0" lang="en-IN" sz="16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              </a:t>
            </a:r>
            <a:r>
              <a:rPr b="0" lang="en-IN" sz="16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&lt;&lt;extend&gt;&gt;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IN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1676520" y="1327320"/>
            <a:ext cx="6552720" cy="29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247"/>
              </a:spcBef>
            </a:pPr>
            <a:r>
              <a:rPr b="0" lang="en-IN" sz="2400" spc="-1" strike="noStrike" u="sng">
                <a:solidFill>
                  <a:srgbClr val="ffffff"/>
                </a:solidFill>
                <a:uFillTx/>
                <a:latin typeface="Times New Roman"/>
                <a:ea typeface="DejaVu Sans"/>
              </a:rPr>
              <a:t>Include</a:t>
            </a:r>
            <a:r>
              <a:rPr b="0" lang="en-IN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: </a:t>
            </a:r>
            <a:r>
              <a:rPr b="0" lang="en-IN" sz="2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a dotted line labeled &lt;&lt;include&gt;&gt; beginning at base use case and ending with an arrows pointing to the include use case.  The include relationship occurs when a chunk of behavior is similar across more than one use case. Use “include” in stead of copying the description of that behavior. 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8"/>
              </a:spcBef>
            </a:pPr>
            <a:r>
              <a:rPr b="0" lang="en-IN" sz="16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            </a:t>
            </a:r>
            <a:r>
              <a:rPr b="0" lang="en-IN" sz="16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&lt;&lt;include&gt;&gt;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8"/>
              </a:spcBef>
            </a:pPr>
            <a:endParaRPr b="0" lang="en-IN" sz="1600" spc="-1" strike="noStrike">
              <a:latin typeface="Arial"/>
            </a:endParaRPr>
          </a:p>
        </p:txBody>
      </p:sp>
      <p:sp>
        <p:nvSpPr>
          <p:cNvPr id="154" name="Line 4"/>
          <p:cNvSpPr/>
          <p:nvPr/>
        </p:nvSpPr>
        <p:spPr>
          <a:xfrm>
            <a:off x="2438280" y="3962520"/>
            <a:ext cx="1752840" cy="360"/>
          </a:xfrm>
          <a:prstGeom prst="line">
            <a:avLst/>
          </a:prstGeom>
          <a:ln cap="rnd" w="9360">
            <a:solidFill>
              <a:srgbClr val="ffffff"/>
            </a:solidFill>
            <a:custDash>
              <a:ds d="1000000" sp="400000"/>
            </a:custDash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Line 5"/>
          <p:cNvSpPr/>
          <p:nvPr/>
        </p:nvSpPr>
        <p:spPr>
          <a:xfrm>
            <a:off x="2514600" y="6172200"/>
            <a:ext cx="1905120" cy="360"/>
          </a:xfrm>
          <a:prstGeom prst="line">
            <a:avLst/>
          </a:prstGeom>
          <a:ln cap="rnd" w="9360">
            <a:solidFill>
              <a:srgbClr val="ffffff"/>
            </a:solidFill>
            <a:custDash>
              <a:ds d="500000" sp="400000"/>
            </a:custDash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457200" y="655560"/>
            <a:ext cx="822924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Arial"/>
              </a:rPr>
              <a:t>Use Case Diagrams</a:t>
            </a:r>
            <a:br/>
            <a:endParaRPr b="0" lang="en-IN" sz="32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3419640" y="1859040"/>
            <a:ext cx="2437920" cy="38462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3"/>
          <p:cNvSpPr/>
          <p:nvPr/>
        </p:nvSpPr>
        <p:spPr>
          <a:xfrm>
            <a:off x="4114800" y="2230560"/>
            <a:ext cx="90468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00000"/>
                </a:solidFill>
                <a:latin typeface="Arial"/>
                <a:ea typeface="DejaVu Sans"/>
              </a:rPr>
              <a:t>Library System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159" name="CustomShape 4"/>
          <p:cNvSpPr/>
          <p:nvPr/>
        </p:nvSpPr>
        <p:spPr>
          <a:xfrm>
            <a:off x="4067280" y="2911320"/>
            <a:ext cx="923400" cy="43164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5"/>
          <p:cNvSpPr/>
          <p:nvPr/>
        </p:nvSpPr>
        <p:spPr>
          <a:xfrm>
            <a:off x="4392720" y="3068640"/>
            <a:ext cx="32184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00000"/>
                </a:solidFill>
                <a:latin typeface="Arial"/>
                <a:ea typeface="DejaVu Sans"/>
              </a:rPr>
              <a:t>Borrow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161" name="CustomShape 6"/>
          <p:cNvSpPr/>
          <p:nvPr/>
        </p:nvSpPr>
        <p:spPr>
          <a:xfrm>
            <a:off x="4067280" y="3517920"/>
            <a:ext cx="923400" cy="51084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7"/>
          <p:cNvSpPr/>
          <p:nvPr/>
        </p:nvSpPr>
        <p:spPr>
          <a:xfrm>
            <a:off x="4309560" y="3754440"/>
            <a:ext cx="48204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00000"/>
                </a:solidFill>
                <a:latin typeface="Arial"/>
                <a:ea typeface="DejaVu Sans"/>
              </a:rPr>
              <a:t>Order Title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163" name="CustomShape 8"/>
          <p:cNvSpPr/>
          <p:nvPr/>
        </p:nvSpPr>
        <p:spPr>
          <a:xfrm>
            <a:off x="3886200" y="4267080"/>
            <a:ext cx="1371240" cy="5238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9"/>
          <p:cNvSpPr/>
          <p:nvPr/>
        </p:nvSpPr>
        <p:spPr>
          <a:xfrm>
            <a:off x="4199760" y="4440240"/>
            <a:ext cx="74412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00000"/>
                </a:solidFill>
                <a:latin typeface="Arial"/>
                <a:ea typeface="DejaVu Sans"/>
              </a:rPr>
              <a:t>Fine Remittance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165" name="Line 10"/>
          <p:cNvSpPr/>
          <p:nvPr/>
        </p:nvSpPr>
        <p:spPr>
          <a:xfrm>
            <a:off x="2583000" y="2894040"/>
            <a:ext cx="1484280" cy="1778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Line 11"/>
          <p:cNvSpPr/>
          <p:nvPr/>
        </p:nvSpPr>
        <p:spPr>
          <a:xfrm>
            <a:off x="2505240" y="3191040"/>
            <a:ext cx="1484280" cy="12477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Line 12"/>
          <p:cNvSpPr/>
          <p:nvPr/>
        </p:nvSpPr>
        <p:spPr>
          <a:xfrm flipH="1">
            <a:off x="4905360" y="2786040"/>
            <a:ext cx="1332000" cy="96372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Line 13"/>
          <p:cNvSpPr/>
          <p:nvPr/>
        </p:nvSpPr>
        <p:spPr>
          <a:xfrm flipH="1">
            <a:off x="5209920" y="2894040"/>
            <a:ext cx="988920" cy="14986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Line 14"/>
          <p:cNvSpPr/>
          <p:nvPr/>
        </p:nvSpPr>
        <p:spPr>
          <a:xfrm flipV="1">
            <a:off x="5019840" y="2679840"/>
            <a:ext cx="1217520" cy="3204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Line 15"/>
          <p:cNvSpPr/>
          <p:nvPr/>
        </p:nvSpPr>
        <p:spPr>
          <a:xfrm>
            <a:off x="4943520" y="3786120"/>
            <a:ext cx="1369800" cy="3920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Line 16"/>
          <p:cNvSpPr/>
          <p:nvPr/>
        </p:nvSpPr>
        <p:spPr>
          <a:xfrm flipV="1">
            <a:off x="5210280" y="4249440"/>
            <a:ext cx="1027080" cy="3207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Line 17"/>
          <p:cNvSpPr/>
          <p:nvPr/>
        </p:nvSpPr>
        <p:spPr>
          <a:xfrm>
            <a:off x="2143080" y="2597040"/>
            <a:ext cx="1800" cy="3016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Line 18"/>
          <p:cNvSpPr/>
          <p:nvPr/>
        </p:nvSpPr>
        <p:spPr>
          <a:xfrm>
            <a:off x="2035080" y="2689200"/>
            <a:ext cx="216000" cy="14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Line 19"/>
          <p:cNvSpPr/>
          <p:nvPr/>
        </p:nvSpPr>
        <p:spPr>
          <a:xfrm flipH="1">
            <a:off x="2035080" y="2898720"/>
            <a:ext cx="108000" cy="2430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Line 20"/>
          <p:cNvSpPr/>
          <p:nvPr/>
        </p:nvSpPr>
        <p:spPr>
          <a:xfrm>
            <a:off x="2143080" y="2898720"/>
            <a:ext cx="108000" cy="2430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21"/>
          <p:cNvSpPr/>
          <p:nvPr/>
        </p:nvSpPr>
        <p:spPr>
          <a:xfrm>
            <a:off x="2084400" y="2276640"/>
            <a:ext cx="107640" cy="24408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22"/>
          <p:cNvSpPr/>
          <p:nvPr/>
        </p:nvSpPr>
        <p:spPr>
          <a:xfrm>
            <a:off x="2005560" y="3251160"/>
            <a:ext cx="357120" cy="16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DejaVu Sans"/>
              </a:rPr>
              <a:t>Client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78" name="Line 23"/>
          <p:cNvSpPr/>
          <p:nvPr/>
        </p:nvSpPr>
        <p:spPr>
          <a:xfrm>
            <a:off x="6620040" y="2432160"/>
            <a:ext cx="1440" cy="3016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Line 24"/>
          <p:cNvSpPr/>
          <p:nvPr/>
        </p:nvSpPr>
        <p:spPr>
          <a:xfrm>
            <a:off x="6512040" y="2523960"/>
            <a:ext cx="215640" cy="18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Line 25"/>
          <p:cNvSpPr/>
          <p:nvPr/>
        </p:nvSpPr>
        <p:spPr>
          <a:xfrm flipH="1">
            <a:off x="6512040" y="2733840"/>
            <a:ext cx="108000" cy="2426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Line 26"/>
          <p:cNvSpPr/>
          <p:nvPr/>
        </p:nvSpPr>
        <p:spPr>
          <a:xfrm>
            <a:off x="6620040" y="2733840"/>
            <a:ext cx="107640" cy="2426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27"/>
          <p:cNvSpPr/>
          <p:nvPr/>
        </p:nvSpPr>
        <p:spPr>
          <a:xfrm>
            <a:off x="6561000" y="2108160"/>
            <a:ext cx="134640" cy="24408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28"/>
          <p:cNvSpPr/>
          <p:nvPr/>
        </p:nvSpPr>
        <p:spPr>
          <a:xfrm>
            <a:off x="6378480" y="3086280"/>
            <a:ext cx="622080" cy="16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DejaVu Sans"/>
              </a:rPr>
              <a:t>Employee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84" name="Line 29"/>
          <p:cNvSpPr/>
          <p:nvPr/>
        </p:nvSpPr>
        <p:spPr>
          <a:xfrm>
            <a:off x="6620040" y="4184640"/>
            <a:ext cx="1440" cy="3016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Line 30"/>
          <p:cNvSpPr/>
          <p:nvPr/>
        </p:nvSpPr>
        <p:spPr>
          <a:xfrm>
            <a:off x="6512040" y="4276800"/>
            <a:ext cx="215640" cy="14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Line 31"/>
          <p:cNvSpPr/>
          <p:nvPr/>
        </p:nvSpPr>
        <p:spPr>
          <a:xfrm flipH="1">
            <a:off x="6512040" y="4486320"/>
            <a:ext cx="108000" cy="2430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Line 32"/>
          <p:cNvSpPr/>
          <p:nvPr/>
        </p:nvSpPr>
        <p:spPr>
          <a:xfrm>
            <a:off x="6620040" y="4486320"/>
            <a:ext cx="107640" cy="2430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33"/>
          <p:cNvSpPr/>
          <p:nvPr/>
        </p:nvSpPr>
        <p:spPr>
          <a:xfrm>
            <a:off x="6543720" y="3863880"/>
            <a:ext cx="151920" cy="2412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34"/>
          <p:cNvSpPr/>
          <p:nvPr/>
        </p:nvSpPr>
        <p:spPr>
          <a:xfrm>
            <a:off x="6332040" y="4838760"/>
            <a:ext cx="669240" cy="16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DejaVu Sans"/>
              </a:rPr>
              <a:t>Supervisor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90" name="CustomShape 35"/>
          <p:cNvSpPr/>
          <p:nvPr/>
        </p:nvSpPr>
        <p:spPr>
          <a:xfrm>
            <a:off x="2362320" y="5867280"/>
            <a:ext cx="6171840" cy="1077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marL="216000" indent="-216000">
              <a:lnSpc>
                <a:spcPct val="100000"/>
              </a:lnSpc>
              <a:spcBef>
                <a:spcPts val="998"/>
              </a:spcBef>
              <a:buClr>
                <a:srgbClr val="ffffff"/>
              </a:buClr>
              <a:buFont typeface="Times New Roman"/>
              <a:buChar char="•"/>
            </a:pPr>
            <a:r>
              <a:rPr b="0" lang="en-IN" sz="16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 </a:t>
            </a:r>
            <a:r>
              <a:rPr b="0" lang="en-IN" sz="16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A generalized description of how a system will be used.  </a:t>
            </a:r>
            <a:endParaRPr b="0" lang="en-IN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998"/>
              </a:spcBef>
              <a:buClr>
                <a:srgbClr val="ffffff"/>
              </a:buClr>
              <a:buFont typeface="Times New Roman"/>
              <a:buChar char="•"/>
            </a:pPr>
            <a:r>
              <a:rPr b="0" lang="en-IN" sz="16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 </a:t>
            </a:r>
            <a:r>
              <a:rPr b="0" lang="en-IN" sz="16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Provides an overview of the intended functionality of the system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8"/>
              </a:spcBef>
            </a:pPr>
            <a:endParaRPr b="0" lang="en-IN" sz="1600" spc="-1" strike="noStrike">
              <a:latin typeface="Arial"/>
            </a:endParaRPr>
          </a:p>
        </p:txBody>
      </p:sp>
      <p:sp>
        <p:nvSpPr>
          <p:cNvPr id="191" name="CustomShape 36"/>
          <p:cNvSpPr/>
          <p:nvPr/>
        </p:nvSpPr>
        <p:spPr>
          <a:xfrm>
            <a:off x="2135160" y="1600200"/>
            <a:ext cx="1049040" cy="33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i="1" lang="en-IN" sz="1600" spc="-1" strike="noStrike">
                <a:solidFill>
                  <a:srgbClr val="ff66cc"/>
                </a:solidFill>
                <a:latin typeface="Arial"/>
                <a:ea typeface="DejaVu Sans"/>
              </a:rPr>
              <a:t>Boundary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92" name="Line 37"/>
          <p:cNvSpPr/>
          <p:nvPr/>
        </p:nvSpPr>
        <p:spPr>
          <a:xfrm>
            <a:off x="3124080" y="1905120"/>
            <a:ext cx="228600" cy="75960"/>
          </a:xfrm>
          <a:prstGeom prst="line">
            <a:avLst/>
          </a:prstGeom>
          <a:ln w="9360">
            <a:solidFill>
              <a:srgbClr val="ff66cc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38"/>
          <p:cNvSpPr/>
          <p:nvPr/>
        </p:nvSpPr>
        <p:spPr>
          <a:xfrm>
            <a:off x="1066680" y="1905120"/>
            <a:ext cx="990360" cy="33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i="1" lang="en-IN" sz="1600" spc="-1" strike="noStrike">
                <a:solidFill>
                  <a:srgbClr val="ff66cc"/>
                </a:solidFill>
                <a:latin typeface="Arial"/>
                <a:ea typeface="DejaVu Sans"/>
              </a:rPr>
              <a:t>Actor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94" name="Line 39"/>
          <p:cNvSpPr/>
          <p:nvPr/>
        </p:nvSpPr>
        <p:spPr>
          <a:xfrm>
            <a:off x="1600200" y="2209680"/>
            <a:ext cx="304920" cy="152640"/>
          </a:xfrm>
          <a:prstGeom prst="line">
            <a:avLst/>
          </a:prstGeom>
          <a:ln w="9360">
            <a:solidFill>
              <a:srgbClr val="ff66cc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Line 40"/>
          <p:cNvSpPr/>
          <p:nvPr/>
        </p:nvSpPr>
        <p:spPr>
          <a:xfrm flipH="1">
            <a:off x="4800240" y="1828800"/>
            <a:ext cx="2133720" cy="1066680"/>
          </a:xfrm>
          <a:prstGeom prst="line">
            <a:avLst/>
          </a:prstGeom>
          <a:ln w="9360">
            <a:solidFill>
              <a:srgbClr val="ff66cc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41"/>
          <p:cNvSpPr/>
          <p:nvPr/>
        </p:nvSpPr>
        <p:spPr>
          <a:xfrm>
            <a:off x="7010280" y="1447920"/>
            <a:ext cx="1371240" cy="58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br/>
            <a:r>
              <a:rPr b="0" i="1" lang="en-IN" sz="1600" spc="-1" strike="noStrike">
                <a:solidFill>
                  <a:srgbClr val="ff66cc"/>
                </a:solidFill>
                <a:latin typeface="Arial"/>
                <a:ea typeface="DejaVu Sans"/>
              </a:rPr>
              <a:t>Use Case</a:t>
            </a:r>
            <a:endParaRPr b="0" lang="en-IN" sz="16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457200" y="380520"/>
            <a:ext cx="8229240" cy="109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Arial"/>
              </a:rPr>
              <a:t>Use Case Diagrams</a:t>
            </a:r>
            <a:r>
              <a:rPr b="1" lang="en-IN" sz="3200" spc="-1" strike="noStrike">
                <a:solidFill>
                  <a:srgbClr val="ffffff"/>
                </a:solidFill>
                <a:latin typeface="Tahoma"/>
              </a:rPr>
              <a:t>(cont.)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98" name="" descr=""/>
          <p:cNvPicPr/>
          <p:nvPr/>
        </p:nvPicPr>
        <p:blipFill>
          <a:blip r:embed="rId2"/>
          <a:stretch/>
        </p:blipFill>
        <p:spPr>
          <a:xfrm>
            <a:off x="914400" y="1219320"/>
            <a:ext cx="7619760" cy="4952520"/>
          </a:xfrm>
          <a:prstGeom prst="rect">
            <a:avLst/>
          </a:prstGeom>
          <a:ln>
            <a:noFill/>
          </a:ln>
        </p:spPr>
      </p:pic>
      <p:sp>
        <p:nvSpPr>
          <p:cNvPr id="199" name="CustomShape 2"/>
          <p:cNvSpPr/>
          <p:nvPr/>
        </p:nvSpPr>
        <p:spPr>
          <a:xfrm>
            <a:off x="3657600" y="6172200"/>
            <a:ext cx="2285640" cy="45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Verdana"/>
                <a:ea typeface="DejaVu Sans"/>
              </a:rPr>
              <a:t>    </a:t>
            </a:r>
            <a:r>
              <a:rPr b="0" lang="en-IN" sz="1200" spc="-1" strike="noStrike">
                <a:solidFill>
                  <a:srgbClr val="ffffff"/>
                </a:solidFill>
                <a:latin typeface="Verdana"/>
                <a:ea typeface="DejaVu Sans"/>
              </a:rPr>
              <a:t>(TogetherSoft, Inc)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Arial"/>
              </a:rPr>
              <a:t>Use Case Diagrams</a:t>
            </a:r>
            <a:r>
              <a:rPr b="1" lang="en-IN" sz="3200" spc="-1" strike="noStrike">
                <a:solidFill>
                  <a:srgbClr val="ffffff"/>
                </a:solidFill>
                <a:latin typeface="Tahoma"/>
              </a:rPr>
              <a:t>(cont.)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1660680" y="2057400"/>
            <a:ext cx="7178040" cy="3385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Times New Roman"/>
              <a:buChar char="•"/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Pay Bill</a:t>
            </a:r>
            <a:r>
              <a:rPr b="0" lang="en-IN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 is a parent use case and </a:t>
            </a: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Bill Insurance</a:t>
            </a:r>
            <a:r>
              <a:rPr b="0" lang="en-IN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 is the child use case. (generalization)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Times New Roman"/>
              <a:buChar char="•"/>
            </a:pPr>
            <a:r>
              <a:rPr b="0" lang="en-IN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Both </a:t>
            </a: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Make Appointment</a:t>
            </a:r>
            <a:r>
              <a:rPr b="0" lang="en-IN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 and </a:t>
            </a: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Request Medication</a:t>
            </a:r>
            <a:r>
              <a:rPr b="0" lang="en-IN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 include </a:t>
            </a: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Check Patient Record</a:t>
            </a:r>
            <a:r>
              <a:rPr b="0" lang="en-IN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 as a subtask.(include)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Times New Roman"/>
              <a:buChar char="•"/>
            </a:pPr>
            <a:r>
              <a:rPr b="0" lang="en-IN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The </a:t>
            </a: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extension point </a:t>
            </a:r>
            <a:r>
              <a:rPr b="0" lang="en-IN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is written inside the base case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Pay bill</a:t>
            </a:r>
            <a:r>
              <a:rPr b="0" lang="en-IN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; the extending class </a:t>
            </a: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Defer payment</a:t>
            </a:r>
            <a:r>
              <a:rPr b="0" lang="en-IN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 adds the behavior of this extension point. (extend)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e5ffff"/>
                </a:solidFill>
                <a:latin typeface="Tahoma"/>
              </a:rPr>
              <a:t>Class diagram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457200" y="1981080"/>
            <a:ext cx="8229240" cy="411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2360">
              <a:lnSpc>
                <a:spcPct val="90000"/>
              </a:lnSpc>
              <a:spcBef>
                <a:spcPts val="799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IN" sz="3200" spc="-1" strike="noStrike">
                <a:solidFill>
                  <a:srgbClr val="ffffff"/>
                </a:solidFill>
                <a:latin typeface="Tahoma"/>
              </a:rPr>
              <a:t>Used for describing </a:t>
            </a:r>
            <a:r>
              <a:rPr b="0" lang="en-IN" sz="3200" spc="-1" strike="noStrike">
                <a:solidFill>
                  <a:srgbClr val="ffcc00"/>
                </a:solidFill>
                <a:latin typeface="Tahoma"/>
              </a:rPr>
              <a:t>structure and behavior</a:t>
            </a:r>
            <a:r>
              <a:rPr b="0" lang="en-IN" sz="3200" spc="-1" strike="noStrike">
                <a:solidFill>
                  <a:srgbClr val="ffffff"/>
                </a:solidFill>
                <a:latin typeface="Tahoma"/>
              </a:rPr>
              <a:t> in the use cases</a:t>
            </a:r>
            <a:endParaRPr b="0" lang="en-IN" sz="3200" spc="-1" strike="noStrike">
              <a:latin typeface="Arial"/>
            </a:endParaRPr>
          </a:p>
          <a:p>
            <a:pPr marL="342720" indent="-342360">
              <a:lnSpc>
                <a:spcPct val="90000"/>
              </a:lnSpc>
              <a:spcBef>
                <a:spcPts val="799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IN" sz="3200" spc="-1" strike="noStrike">
                <a:solidFill>
                  <a:srgbClr val="ffffff"/>
                </a:solidFill>
                <a:latin typeface="Tahoma"/>
              </a:rPr>
              <a:t>Provide a conceptual model of the system in terms of entities and their relationships</a:t>
            </a:r>
            <a:endParaRPr b="0" lang="en-IN" sz="3200" spc="-1" strike="noStrike">
              <a:latin typeface="Arial"/>
            </a:endParaRPr>
          </a:p>
          <a:p>
            <a:pPr marL="342720" indent="-342360">
              <a:lnSpc>
                <a:spcPct val="90000"/>
              </a:lnSpc>
              <a:spcBef>
                <a:spcPts val="799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IN" sz="3200" spc="-1" strike="noStrike">
                <a:solidFill>
                  <a:srgbClr val="ffffff"/>
                </a:solidFill>
                <a:latin typeface="Tahoma"/>
              </a:rPr>
              <a:t>Used for requirement capture, end-user interaction</a:t>
            </a:r>
            <a:endParaRPr b="0" lang="en-IN" sz="3200" spc="-1" strike="noStrike">
              <a:latin typeface="Arial"/>
            </a:endParaRPr>
          </a:p>
          <a:p>
            <a:pPr marL="342720" indent="-342360">
              <a:lnSpc>
                <a:spcPct val="90000"/>
              </a:lnSpc>
              <a:spcBef>
                <a:spcPts val="799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IN" sz="3200" spc="-1" strike="noStrike">
                <a:solidFill>
                  <a:srgbClr val="ffffff"/>
                </a:solidFill>
                <a:latin typeface="Tahoma"/>
              </a:rPr>
              <a:t>Detailed class diagrams are used for developers</a:t>
            </a: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e5ffff"/>
                </a:solidFill>
                <a:latin typeface="Tahoma"/>
              </a:rPr>
              <a:t>Class representation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457200" y="1981080"/>
            <a:ext cx="8229240" cy="411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2360">
              <a:lnSpc>
                <a:spcPct val="90000"/>
              </a:lnSpc>
              <a:spcBef>
                <a:spcPts val="499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IN" sz="2000" spc="-1" strike="noStrike">
                <a:solidFill>
                  <a:srgbClr val="ffffff"/>
                </a:solidFill>
                <a:latin typeface="Tahoma"/>
              </a:rPr>
              <a:t>Each class is represented by a rectangle subdivided into three compartments</a:t>
            </a:r>
            <a:endParaRPr b="0" lang="en-IN" sz="2000" spc="-1" strike="noStrike">
              <a:latin typeface="Arial"/>
            </a:endParaRPr>
          </a:p>
          <a:p>
            <a:pPr lvl="1" marL="742680" indent="-285120">
              <a:lnSpc>
                <a:spcPct val="90000"/>
              </a:lnSpc>
              <a:spcBef>
                <a:spcPts val="448"/>
              </a:spcBef>
              <a:buClr>
                <a:srgbClr val="ffcc00"/>
              </a:buClr>
              <a:buSzPct val="65000"/>
              <a:buFont typeface="Wingdings" charset="2"/>
              <a:buChar char=""/>
            </a:pPr>
            <a:r>
              <a:rPr b="0" lang="en-IN" sz="1800" spc="-1" strike="noStrike">
                <a:solidFill>
                  <a:srgbClr val="ffffff"/>
                </a:solidFill>
                <a:latin typeface="Tahoma"/>
              </a:rPr>
              <a:t>Name</a:t>
            </a:r>
            <a:endParaRPr b="0" lang="en-IN" sz="1800" spc="-1" strike="noStrike">
              <a:latin typeface="Arial"/>
            </a:endParaRPr>
          </a:p>
          <a:p>
            <a:pPr lvl="1" marL="742680" indent="-285120">
              <a:lnSpc>
                <a:spcPct val="90000"/>
              </a:lnSpc>
              <a:spcBef>
                <a:spcPts val="448"/>
              </a:spcBef>
              <a:buClr>
                <a:srgbClr val="ffcc00"/>
              </a:buClr>
              <a:buSzPct val="65000"/>
              <a:buFont typeface="Wingdings" charset="2"/>
              <a:buChar char=""/>
            </a:pPr>
            <a:r>
              <a:rPr b="0" lang="en-IN" sz="1800" spc="-1" strike="noStrike">
                <a:solidFill>
                  <a:srgbClr val="ffffff"/>
                </a:solidFill>
                <a:latin typeface="Tahoma"/>
              </a:rPr>
              <a:t>Attributes</a:t>
            </a:r>
            <a:endParaRPr b="0" lang="en-IN" sz="1800" spc="-1" strike="noStrike">
              <a:latin typeface="Arial"/>
            </a:endParaRPr>
          </a:p>
          <a:p>
            <a:pPr lvl="1" marL="742680" indent="-285120">
              <a:lnSpc>
                <a:spcPct val="90000"/>
              </a:lnSpc>
              <a:spcBef>
                <a:spcPts val="448"/>
              </a:spcBef>
              <a:buClr>
                <a:srgbClr val="ffcc00"/>
              </a:buClr>
              <a:buSzPct val="65000"/>
              <a:buFont typeface="Wingdings" charset="2"/>
              <a:buChar char=""/>
            </a:pPr>
            <a:r>
              <a:rPr b="0" lang="en-IN" sz="1800" spc="-1" strike="noStrike">
                <a:solidFill>
                  <a:srgbClr val="ffffff"/>
                </a:solidFill>
                <a:latin typeface="Tahoma"/>
              </a:rPr>
              <a:t>Operations</a:t>
            </a:r>
            <a:endParaRPr b="0" lang="en-IN" sz="1800" spc="-1" strike="noStrike">
              <a:latin typeface="Arial"/>
            </a:endParaRPr>
          </a:p>
          <a:p>
            <a:pPr marL="342720" indent="-342360">
              <a:lnSpc>
                <a:spcPct val="90000"/>
              </a:lnSpc>
              <a:spcBef>
                <a:spcPts val="499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IN" sz="2000" spc="-1" strike="noStrike">
                <a:solidFill>
                  <a:srgbClr val="ffffff"/>
                </a:solidFill>
                <a:latin typeface="Tahoma"/>
              </a:rPr>
              <a:t>Modifiers are used to indicate visibility of attributes and operations.</a:t>
            </a:r>
            <a:endParaRPr b="0" lang="en-IN" sz="2000" spc="-1" strike="noStrike">
              <a:latin typeface="Arial"/>
            </a:endParaRPr>
          </a:p>
          <a:p>
            <a:pPr lvl="1" marL="742680" indent="-285120">
              <a:lnSpc>
                <a:spcPct val="90000"/>
              </a:lnSpc>
              <a:spcBef>
                <a:spcPts val="448"/>
              </a:spcBef>
              <a:buClr>
                <a:srgbClr val="ffcc00"/>
              </a:buClr>
              <a:buSzPct val="65000"/>
              <a:buFont typeface="Wingdings" charset="2"/>
              <a:buChar char=""/>
            </a:pPr>
            <a:r>
              <a:rPr b="0" lang="en-IN" sz="1800" spc="-1" strike="noStrike">
                <a:solidFill>
                  <a:srgbClr val="ffffff"/>
                </a:solidFill>
                <a:latin typeface="Tahoma"/>
              </a:rPr>
              <a:t>‘</a:t>
            </a:r>
            <a:r>
              <a:rPr b="0" lang="en-IN" sz="1800" spc="-1" strike="noStrike">
                <a:solidFill>
                  <a:srgbClr val="ffffff"/>
                </a:solidFill>
                <a:latin typeface="Tahoma"/>
              </a:rPr>
              <a:t>+’   is used to denote </a:t>
            </a:r>
            <a:r>
              <a:rPr b="0" i="1" lang="en-IN" sz="2000" spc="-1" strike="noStrike">
                <a:solidFill>
                  <a:srgbClr val="ffffff"/>
                </a:solidFill>
                <a:latin typeface="Tahoma"/>
              </a:rPr>
              <a:t>Public</a:t>
            </a:r>
            <a:r>
              <a:rPr b="0" lang="en-IN" sz="1800" spc="-1" strike="noStrike">
                <a:solidFill>
                  <a:srgbClr val="ffffff"/>
                </a:solidFill>
                <a:latin typeface="Tahoma"/>
              </a:rPr>
              <a:t> visibility (everyone)</a:t>
            </a:r>
            <a:endParaRPr b="0" lang="en-IN" sz="1800" spc="-1" strike="noStrike">
              <a:latin typeface="Arial"/>
            </a:endParaRPr>
          </a:p>
          <a:p>
            <a:pPr lvl="1" marL="742680" indent="-285120">
              <a:lnSpc>
                <a:spcPct val="90000"/>
              </a:lnSpc>
              <a:spcBef>
                <a:spcPts val="448"/>
              </a:spcBef>
              <a:buClr>
                <a:srgbClr val="ffcc00"/>
              </a:buClr>
              <a:buSzPct val="65000"/>
              <a:buFont typeface="Wingdings" charset="2"/>
              <a:buChar char=""/>
            </a:pPr>
            <a:r>
              <a:rPr b="0" lang="en-IN" sz="1800" spc="-1" strike="noStrike">
                <a:solidFill>
                  <a:srgbClr val="ffffff"/>
                </a:solidFill>
                <a:latin typeface="Tahoma"/>
              </a:rPr>
              <a:t>‘</a:t>
            </a:r>
            <a:r>
              <a:rPr b="0" lang="en-IN" sz="1800" spc="-1" strike="noStrike">
                <a:solidFill>
                  <a:srgbClr val="ffffff"/>
                </a:solidFill>
                <a:latin typeface="Tahoma"/>
              </a:rPr>
              <a:t>#’   is used to denote </a:t>
            </a:r>
            <a:r>
              <a:rPr b="0" i="1" lang="en-IN" sz="2000" spc="-1" strike="noStrike">
                <a:solidFill>
                  <a:srgbClr val="ffffff"/>
                </a:solidFill>
                <a:latin typeface="Tahoma"/>
              </a:rPr>
              <a:t>Protected</a:t>
            </a:r>
            <a:r>
              <a:rPr b="0" lang="en-IN" sz="1800" spc="-1" strike="noStrike">
                <a:solidFill>
                  <a:srgbClr val="ffffff"/>
                </a:solidFill>
                <a:latin typeface="Tahoma"/>
              </a:rPr>
              <a:t> visibility (friends and derived)</a:t>
            </a:r>
            <a:endParaRPr b="0" lang="en-IN" sz="1800" spc="-1" strike="noStrike">
              <a:latin typeface="Arial"/>
            </a:endParaRPr>
          </a:p>
          <a:p>
            <a:pPr lvl="1" marL="742680" indent="-285120">
              <a:lnSpc>
                <a:spcPct val="90000"/>
              </a:lnSpc>
              <a:spcBef>
                <a:spcPts val="448"/>
              </a:spcBef>
              <a:buClr>
                <a:srgbClr val="ffcc00"/>
              </a:buClr>
              <a:buSzPct val="65000"/>
              <a:buFont typeface="Wingdings" charset="2"/>
              <a:buChar char=""/>
            </a:pPr>
            <a:r>
              <a:rPr b="0" lang="en-IN" sz="1800" spc="-1" strike="noStrike">
                <a:solidFill>
                  <a:srgbClr val="ffffff"/>
                </a:solidFill>
                <a:latin typeface="Tahoma"/>
              </a:rPr>
              <a:t>‘</a:t>
            </a:r>
            <a:r>
              <a:rPr b="0" lang="en-IN" sz="1800" spc="-1" strike="noStrike">
                <a:solidFill>
                  <a:srgbClr val="ffffff"/>
                </a:solidFill>
                <a:latin typeface="Tahoma"/>
              </a:rPr>
              <a:t>-’    is used to denote </a:t>
            </a:r>
            <a:r>
              <a:rPr b="0" i="1" lang="en-IN" sz="2000" spc="-1" strike="noStrike">
                <a:solidFill>
                  <a:srgbClr val="ffffff"/>
                </a:solidFill>
                <a:latin typeface="Tahoma"/>
              </a:rPr>
              <a:t>Private</a:t>
            </a:r>
            <a:r>
              <a:rPr b="0" lang="en-IN" sz="1800" spc="-1" strike="noStrike">
                <a:solidFill>
                  <a:srgbClr val="ffffff"/>
                </a:solidFill>
                <a:latin typeface="Tahoma"/>
              </a:rPr>
              <a:t> visibility (no one)</a:t>
            </a:r>
            <a:endParaRPr b="0" lang="en-IN" sz="1800" spc="-1" strike="noStrike">
              <a:latin typeface="Arial"/>
            </a:endParaRPr>
          </a:p>
          <a:p>
            <a:pPr marL="342720" indent="-342360">
              <a:lnSpc>
                <a:spcPct val="90000"/>
              </a:lnSpc>
              <a:spcBef>
                <a:spcPts val="499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IN" sz="2000" spc="-1" strike="noStrike">
                <a:solidFill>
                  <a:srgbClr val="ffffff"/>
                </a:solidFill>
                <a:latin typeface="Tahoma"/>
              </a:rPr>
              <a:t>By default, attributes are hidden and operations are visible.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br/>
            <a:br/>
            <a:r>
              <a:rPr b="1" lang="en-IN" sz="2800" spc="-1" strike="noStrike">
                <a:solidFill>
                  <a:srgbClr val="ffffff"/>
                </a:solidFill>
                <a:latin typeface="Arial"/>
              </a:rPr>
              <a:t>An example of Class  </a:t>
            </a:r>
            <a:br/>
            <a:r>
              <a:rPr b="1" lang="en-IN" sz="2800" spc="-1" strike="noStrike">
                <a:solidFill>
                  <a:srgbClr val="ffffff"/>
                </a:solidFill>
                <a:latin typeface="Arial"/>
              </a:rPr>
              <a:t> </a:t>
            </a:r>
            <a:br/>
            <a:endParaRPr b="0" lang="en-IN" sz="2800" spc="-1" strike="noStrike">
              <a:latin typeface="Arial"/>
            </a:endParaRPr>
          </a:p>
        </p:txBody>
      </p:sp>
      <p:grpSp>
        <p:nvGrpSpPr>
          <p:cNvPr id="207" name="Group 2"/>
          <p:cNvGrpSpPr/>
          <p:nvPr/>
        </p:nvGrpSpPr>
        <p:grpSpPr>
          <a:xfrm>
            <a:off x="1771560" y="2251080"/>
            <a:ext cx="6221520" cy="3505680"/>
            <a:chOff x="1771560" y="2251080"/>
            <a:chExt cx="6221520" cy="3505680"/>
          </a:xfrm>
        </p:grpSpPr>
        <p:sp>
          <p:nvSpPr>
            <p:cNvPr id="208" name="CustomShape 3"/>
            <p:cNvSpPr/>
            <p:nvPr/>
          </p:nvSpPr>
          <p:spPr>
            <a:xfrm>
              <a:off x="1981080" y="3786120"/>
              <a:ext cx="3124080" cy="1699920"/>
            </a:xfrm>
            <a:prstGeom prst="rect">
              <a:avLst/>
            </a:prstGeom>
            <a:noFill/>
            <a:ln w="1908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CustomShape 4"/>
            <p:cNvSpPr/>
            <p:nvPr/>
          </p:nvSpPr>
          <p:spPr>
            <a:xfrm>
              <a:off x="1981080" y="2871720"/>
              <a:ext cx="3124080" cy="914040"/>
            </a:xfrm>
            <a:prstGeom prst="rect">
              <a:avLst/>
            </a:prstGeom>
            <a:solidFill>
              <a:srgbClr val="ff9900"/>
            </a:solidFill>
            <a:ln w="1908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CustomShape 5"/>
            <p:cNvSpPr/>
            <p:nvPr/>
          </p:nvSpPr>
          <p:spPr>
            <a:xfrm>
              <a:off x="1981080" y="2338560"/>
              <a:ext cx="3124080" cy="532800"/>
            </a:xfrm>
            <a:prstGeom prst="rect">
              <a:avLst/>
            </a:prstGeom>
            <a:solidFill>
              <a:srgbClr val="ff7c80"/>
            </a:solidFill>
            <a:ln w="1908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" name="CustomShape 6"/>
            <p:cNvSpPr/>
            <p:nvPr/>
          </p:nvSpPr>
          <p:spPr>
            <a:xfrm>
              <a:off x="1846440" y="2414520"/>
              <a:ext cx="3291840" cy="477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/>
            <a:p>
              <a:pPr marL="290160" indent="-289800">
                <a:lnSpc>
                  <a:spcPct val="90000"/>
                </a:lnSpc>
                <a:spcBef>
                  <a:spcPts val="697"/>
                </a:spcBef>
              </a:pPr>
              <a:r>
                <a:rPr b="0" lang="en-IN" sz="2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 </a:t>
              </a:r>
              <a:r>
                <a:rPr b="0" lang="en-IN" sz="2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Account_Name</a:t>
              </a:r>
              <a:endParaRPr b="0" lang="en-IN" sz="2800" spc="-1" strike="noStrike">
                <a:latin typeface="Arial"/>
              </a:endParaRPr>
            </a:p>
          </p:txBody>
        </p:sp>
        <p:sp>
          <p:nvSpPr>
            <p:cNvPr id="212" name="CustomShape 7"/>
            <p:cNvSpPr/>
            <p:nvPr/>
          </p:nvSpPr>
          <p:spPr>
            <a:xfrm>
              <a:off x="2190600" y="2892600"/>
              <a:ext cx="183960" cy="475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CustomShape 8"/>
            <p:cNvSpPr/>
            <p:nvPr/>
          </p:nvSpPr>
          <p:spPr>
            <a:xfrm>
              <a:off x="1771560" y="2819520"/>
              <a:ext cx="3666960" cy="949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/>
            <a:p>
              <a:pPr marL="290160" indent="-289800">
                <a:lnSpc>
                  <a:spcPct val="90000"/>
                </a:lnSpc>
                <a:spcBef>
                  <a:spcPts val="697"/>
                </a:spcBef>
              </a:pPr>
              <a:r>
                <a:rPr b="0" lang="en-IN" sz="2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- Customer_Name</a:t>
              </a:r>
              <a:endParaRPr b="0" lang="en-IN" sz="2800" spc="-1" strike="noStrike">
                <a:latin typeface="Arial"/>
              </a:endParaRPr>
            </a:p>
            <a:p>
              <a:pPr marL="290160" indent="-289800">
                <a:lnSpc>
                  <a:spcPct val="90000"/>
                </a:lnSpc>
                <a:spcBef>
                  <a:spcPts val="697"/>
                </a:spcBef>
              </a:pPr>
              <a:r>
                <a:rPr b="0" lang="en-IN" sz="2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- Balance</a:t>
              </a:r>
              <a:endParaRPr b="0" lang="en-IN" sz="2800" spc="-1" strike="noStrike">
                <a:latin typeface="Arial"/>
              </a:endParaRPr>
            </a:p>
          </p:txBody>
        </p:sp>
        <p:sp>
          <p:nvSpPr>
            <p:cNvPr id="214" name="CustomShape 9"/>
            <p:cNvSpPr/>
            <p:nvPr/>
          </p:nvSpPr>
          <p:spPr>
            <a:xfrm>
              <a:off x="2057400" y="3862440"/>
              <a:ext cx="2431800" cy="1894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 marL="290160" indent="-289800">
                <a:lnSpc>
                  <a:spcPct val="90000"/>
                </a:lnSpc>
                <a:spcBef>
                  <a:spcPts val="697"/>
                </a:spcBef>
              </a:pPr>
              <a:r>
                <a:rPr b="0" lang="en-IN" sz="2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+addFunds( )</a:t>
              </a:r>
              <a:endParaRPr b="0" lang="en-IN" sz="2800" spc="-1" strike="noStrike">
                <a:latin typeface="Arial"/>
              </a:endParaRPr>
            </a:p>
            <a:p>
              <a:pPr marL="290160" indent="-289800">
                <a:lnSpc>
                  <a:spcPct val="90000"/>
                </a:lnSpc>
                <a:spcBef>
                  <a:spcPts val="697"/>
                </a:spcBef>
              </a:pPr>
              <a:r>
                <a:rPr b="0" lang="en-IN" sz="2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+withDraw( )</a:t>
              </a:r>
              <a:endParaRPr b="0" lang="en-IN" sz="2800" spc="-1" strike="noStrike">
                <a:latin typeface="Arial"/>
              </a:endParaRPr>
            </a:p>
            <a:p>
              <a:pPr marL="290160" indent="-289800">
                <a:lnSpc>
                  <a:spcPct val="90000"/>
                </a:lnSpc>
                <a:spcBef>
                  <a:spcPts val="697"/>
                </a:spcBef>
              </a:pPr>
              <a:r>
                <a:rPr b="0" lang="en-IN" sz="2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+transfer( )</a:t>
              </a:r>
              <a:endParaRPr b="0" lang="en-IN" sz="2800" spc="-1" strike="noStrike">
                <a:latin typeface="Arial"/>
              </a:endParaRPr>
            </a:p>
            <a:p>
              <a:pPr marL="290160" indent="-289800">
                <a:lnSpc>
                  <a:spcPct val="90000"/>
                </a:lnSpc>
                <a:spcBef>
                  <a:spcPts val="697"/>
                </a:spcBef>
              </a:pPr>
              <a:endParaRPr b="0" lang="en-IN" sz="2800" spc="-1" strike="noStrike">
                <a:latin typeface="Arial"/>
              </a:endParaRPr>
            </a:p>
          </p:txBody>
        </p:sp>
        <p:sp>
          <p:nvSpPr>
            <p:cNvPr id="215" name="CustomShape 10"/>
            <p:cNvSpPr/>
            <p:nvPr/>
          </p:nvSpPr>
          <p:spPr>
            <a:xfrm>
              <a:off x="5727960" y="2251080"/>
              <a:ext cx="1572840" cy="422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80">
              <a:solidFill>
                <a:srgbClr val="0099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/>
            <a:p>
              <a:pPr marL="290160" indent="-289800">
                <a:lnSpc>
                  <a:spcPct val="90000"/>
                </a:lnSpc>
                <a:spcBef>
                  <a:spcPts val="598"/>
                </a:spcBef>
              </a:pPr>
              <a:r>
                <a:rPr b="0" lang="en-IN" sz="2400" spc="-1" strike="noStrike">
                  <a:solidFill>
                    <a:srgbClr val="009999"/>
                  </a:solidFill>
                  <a:latin typeface="Arial"/>
                  <a:ea typeface="DejaVu Sans"/>
                </a:rPr>
                <a:t>Name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216" name="CustomShape 11"/>
            <p:cNvSpPr/>
            <p:nvPr/>
          </p:nvSpPr>
          <p:spPr>
            <a:xfrm>
              <a:off x="5740920" y="3137040"/>
              <a:ext cx="2048400" cy="422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80">
              <a:solidFill>
                <a:srgbClr val="ff99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/>
            <a:p>
              <a:pPr marL="290160" indent="-289800">
                <a:lnSpc>
                  <a:spcPct val="90000"/>
                </a:lnSpc>
                <a:spcBef>
                  <a:spcPts val="598"/>
                </a:spcBef>
              </a:pPr>
              <a:r>
                <a:rPr b="0" lang="en-IN" sz="2400" spc="-1" strike="noStrike">
                  <a:solidFill>
                    <a:srgbClr val="ffcc00"/>
                  </a:solidFill>
                  <a:latin typeface="Arial"/>
                  <a:ea typeface="DejaVu Sans"/>
                </a:rPr>
                <a:t>Attributes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217" name="CustomShape 12"/>
            <p:cNvSpPr/>
            <p:nvPr/>
          </p:nvSpPr>
          <p:spPr>
            <a:xfrm>
              <a:off x="5742000" y="3975120"/>
              <a:ext cx="2251080" cy="422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8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/>
            <a:p>
              <a:pPr marL="290160" indent="-289800">
                <a:lnSpc>
                  <a:spcPct val="90000"/>
                </a:lnSpc>
                <a:spcBef>
                  <a:spcPts val="598"/>
                </a:spcBef>
              </a:pPr>
              <a:r>
                <a:rPr b="0" lang="en-IN" sz="24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Operations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218" name="Line 13"/>
            <p:cNvSpPr/>
            <p:nvPr/>
          </p:nvSpPr>
          <p:spPr>
            <a:xfrm flipH="1">
              <a:off x="5105160" y="2490840"/>
              <a:ext cx="914400" cy="152280"/>
            </a:xfrm>
            <a:prstGeom prst="line">
              <a:avLst/>
            </a:prstGeom>
            <a:ln w="19080">
              <a:solidFill>
                <a:srgbClr val="009999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" name="Line 14"/>
            <p:cNvSpPr/>
            <p:nvPr/>
          </p:nvSpPr>
          <p:spPr>
            <a:xfrm flipH="1">
              <a:off x="5105160" y="3328920"/>
              <a:ext cx="914400" cy="152640"/>
            </a:xfrm>
            <a:prstGeom prst="line">
              <a:avLst/>
            </a:prstGeom>
            <a:ln w="19080">
              <a:solidFill>
                <a:srgbClr val="ff99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Line 15"/>
            <p:cNvSpPr/>
            <p:nvPr/>
          </p:nvSpPr>
          <p:spPr>
            <a:xfrm flipH="1">
              <a:off x="5105160" y="4167360"/>
              <a:ext cx="914400" cy="152280"/>
            </a:xfrm>
            <a:prstGeom prst="line">
              <a:avLst/>
            </a:prstGeom>
            <a:ln w="19080">
              <a:solidFill>
                <a:srgbClr val="ffffff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CustomShape 16"/>
            <p:cNvSpPr/>
            <p:nvPr/>
          </p:nvSpPr>
          <p:spPr>
            <a:xfrm>
              <a:off x="1981080" y="2262240"/>
              <a:ext cx="3428640" cy="609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457200" y="380880"/>
            <a:ext cx="82292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1998"/>
              </a:spcBef>
            </a:pPr>
            <a:r>
              <a:rPr b="0" lang="en-IN" sz="3200" spc="-1" strike="noStrike">
                <a:solidFill>
                  <a:srgbClr val="e5ffff"/>
                </a:solidFill>
                <a:latin typeface="Times New Roman"/>
              </a:rPr>
              <a:t>OO Relationships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457200" y="1981080"/>
            <a:ext cx="8229240" cy="411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2360">
              <a:lnSpc>
                <a:spcPct val="100000"/>
              </a:lnSpc>
              <a:spcBef>
                <a:spcPts val="799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IN" sz="3200" spc="-1" strike="noStrike">
                <a:solidFill>
                  <a:srgbClr val="ffffff"/>
                </a:solidFill>
                <a:latin typeface="Tahoma"/>
              </a:rPr>
              <a:t>There are two kinds of Relationships</a:t>
            </a:r>
            <a:endParaRPr b="0" lang="en-IN" sz="3200" spc="-1" strike="noStrike">
              <a:latin typeface="Arial"/>
            </a:endParaRPr>
          </a:p>
          <a:p>
            <a:pPr lvl="1" marL="742680" indent="-285120">
              <a:lnSpc>
                <a:spcPct val="100000"/>
              </a:lnSpc>
              <a:spcBef>
                <a:spcPts val="697"/>
              </a:spcBef>
              <a:buClr>
                <a:srgbClr val="ffcc00"/>
              </a:buClr>
              <a:buSzPct val="65000"/>
              <a:buFont typeface="Wingdings" charset="2"/>
              <a:buChar char=""/>
            </a:pPr>
            <a:r>
              <a:rPr b="0" lang="en-IN" sz="2800" spc="-1" strike="noStrike">
                <a:solidFill>
                  <a:srgbClr val="ffffff"/>
                </a:solidFill>
                <a:latin typeface="Tahoma"/>
              </a:rPr>
              <a:t>Generalization (parent-child relationship)</a:t>
            </a:r>
            <a:endParaRPr b="0" lang="en-IN" sz="2800" spc="-1" strike="noStrike">
              <a:latin typeface="Arial"/>
            </a:endParaRPr>
          </a:p>
          <a:p>
            <a:pPr lvl="1" marL="742680" indent="-285120">
              <a:lnSpc>
                <a:spcPct val="100000"/>
              </a:lnSpc>
              <a:spcBef>
                <a:spcPts val="697"/>
              </a:spcBef>
              <a:buClr>
                <a:srgbClr val="ffcc00"/>
              </a:buClr>
              <a:buSzPct val="65000"/>
              <a:buFont typeface="Wingdings" charset="2"/>
              <a:buChar char=""/>
            </a:pPr>
            <a:r>
              <a:rPr b="0" lang="en-IN" sz="2800" spc="-1" strike="noStrike">
                <a:solidFill>
                  <a:srgbClr val="ffffff"/>
                </a:solidFill>
                <a:latin typeface="Tahoma"/>
              </a:rPr>
              <a:t>Association (student enrolls in course)</a:t>
            </a:r>
            <a:endParaRPr b="0" lang="en-IN" sz="28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799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IN" sz="3200" spc="-1" strike="noStrike">
                <a:solidFill>
                  <a:srgbClr val="ffffff"/>
                </a:solidFill>
                <a:latin typeface="Tahoma"/>
              </a:rPr>
              <a:t>Associations can be further classified as</a:t>
            </a:r>
            <a:endParaRPr b="0" lang="en-IN" sz="3200" spc="-1" strike="noStrike">
              <a:latin typeface="Arial"/>
            </a:endParaRPr>
          </a:p>
          <a:p>
            <a:pPr lvl="1" marL="742680" indent="-285120">
              <a:lnSpc>
                <a:spcPct val="100000"/>
              </a:lnSpc>
              <a:spcBef>
                <a:spcPts val="697"/>
              </a:spcBef>
              <a:buClr>
                <a:srgbClr val="ffcc00"/>
              </a:buClr>
              <a:buSzPct val="65000"/>
              <a:buFont typeface="Wingdings" charset="2"/>
              <a:buChar char=""/>
            </a:pPr>
            <a:r>
              <a:rPr b="0" lang="en-IN" sz="2800" spc="-1" strike="noStrike">
                <a:solidFill>
                  <a:srgbClr val="ffffff"/>
                </a:solidFill>
                <a:latin typeface="Tahoma"/>
              </a:rPr>
              <a:t>Aggregation</a:t>
            </a:r>
            <a:endParaRPr b="0" lang="en-IN" sz="2800" spc="-1" strike="noStrike">
              <a:latin typeface="Arial"/>
            </a:endParaRPr>
          </a:p>
          <a:p>
            <a:pPr lvl="1" marL="742680" indent="-285120">
              <a:lnSpc>
                <a:spcPct val="100000"/>
              </a:lnSpc>
              <a:spcBef>
                <a:spcPts val="697"/>
              </a:spcBef>
              <a:buClr>
                <a:srgbClr val="ffcc00"/>
              </a:buClr>
              <a:buSzPct val="65000"/>
              <a:buFont typeface="Wingdings" charset="2"/>
              <a:buChar char=""/>
            </a:pPr>
            <a:r>
              <a:rPr b="0" lang="en-IN" sz="2800" spc="-1" strike="noStrike">
                <a:solidFill>
                  <a:srgbClr val="ffffff"/>
                </a:solidFill>
                <a:latin typeface="Tahoma"/>
              </a:rPr>
              <a:t>Composition</a:t>
            </a: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e5ffff"/>
                </a:solidFill>
                <a:latin typeface="Tahoma"/>
              </a:rPr>
              <a:t>Overview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457200" y="1981080"/>
            <a:ext cx="8229240" cy="411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2360">
              <a:lnSpc>
                <a:spcPct val="100000"/>
              </a:lnSpc>
              <a:spcBef>
                <a:spcPts val="697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IN" sz="2800" spc="-1" strike="noStrike">
                <a:solidFill>
                  <a:srgbClr val="ffffff"/>
                </a:solidFill>
                <a:latin typeface="Tahoma"/>
              </a:rPr>
              <a:t>What is Modeling?</a:t>
            </a:r>
            <a:endParaRPr b="0" lang="en-IN" sz="28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697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IN" sz="2800" spc="-1" strike="noStrike">
                <a:solidFill>
                  <a:srgbClr val="ffffff"/>
                </a:solidFill>
                <a:latin typeface="Tahoma"/>
              </a:rPr>
              <a:t>What is UML?</a:t>
            </a:r>
            <a:endParaRPr b="0" lang="en-IN" sz="28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697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IN" sz="2800" spc="-1" strike="noStrike">
                <a:solidFill>
                  <a:srgbClr val="ffffff"/>
                </a:solidFill>
                <a:latin typeface="Tahoma"/>
              </a:rPr>
              <a:t>A brief history of UML</a:t>
            </a:r>
            <a:endParaRPr b="0" lang="en-IN" sz="28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697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IN" sz="2800" spc="-1" strike="noStrike">
                <a:solidFill>
                  <a:srgbClr val="ffffff"/>
                </a:solidFill>
                <a:latin typeface="Tahoma"/>
              </a:rPr>
              <a:t>Understanding the basics of UML</a:t>
            </a:r>
            <a:endParaRPr b="0" lang="en-IN" sz="28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697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IN" sz="2800" spc="-1" strike="noStrike">
                <a:solidFill>
                  <a:srgbClr val="ffffff"/>
                </a:solidFill>
                <a:latin typeface="Tahoma"/>
              </a:rPr>
              <a:t>UML diagrams </a:t>
            </a:r>
            <a:endParaRPr b="0" lang="en-IN" sz="28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697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IN" sz="2800" spc="-1" strike="noStrike">
                <a:solidFill>
                  <a:srgbClr val="ffffff"/>
                </a:solidFill>
                <a:latin typeface="Tahoma"/>
              </a:rPr>
              <a:t>UML Modeling tools</a:t>
            </a:r>
            <a:endParaRPr b="0" lang="en-IN" sz="28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697"/>
              </a:spcBef>
            </a:pP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2616120" y="2222640"/>
            <a:ext cx="380880" cy="456840"/>
          </a:xfrm>
          <a:custGeom>
            <a:avLst/>
            <a:gdLst/>
            <a:ahLst/>
            <a:rect l="l" t="t" r="r" b="b"/>
            <a:pathLst>
              <a:path w="1061" h="1272">
                <a:moveTo>
                  <a:pt x="530" y="0"/>
                </a:moveTo>
                <a:lnTo>
                  <a:pt x="1060" y="1271"/>
                </a:lnTo>
                <a:lnTo>
                  <a:pt x="0" y="1271"/>
                </a:lnTo>
                <a:lnTo>
                  <a:pt x="530" y="0"/>
                </a:lnTo>
              </a:path>
            </a:pathLst>
          </a:custGeom>
          <a:noFill/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2"/>
          <p:cNvSpPr/>
          <p:nvPr/>
        </p:nvSpPr>
        <p:spPr>
          <a:xfrm>
            <a:off x="2044800" y="1739880"/>
            <a:ext cx="1752120" cy="456840"/>
          </a:xfrm>
          <a:prstGeom prst="rect">
            <a:avLst/>
          </a:prstGeom>
          <a:noFill/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Line 3"/>
          <p:cNvSpPr/>
          <p:nvPr/>
        </p:nvSpPr>
        <p:spPr>
          <a:xfrm>
            <a:off x="2044800" y="3263760"/>
            <a:ext cx="1752480" cy="360"/>
          </a:xfrm>
          <a:prstGeom prst="line">
            <a:avLst/>
          </a:prstGeom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Line 4"/>
          <p:cNvSpPr/>
          <p:nvPr/>
        </p:nvSpPr>
        <p:spPr>
          <a:xfrm>
            <a:off x="2044800" y="3263760"/>
            <a:ext cx="12600" cy="685800"/>
          </a:xfrm>
          <a:prstGeom prst="line">
            <a:avLst/>
          </a:prstGeom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5"/>
          <p:cNvSpPr/>
          <p:nvPr/>
        </p:nvSpPr>
        <p:spPr>
          <a:xfrm>
            <a:off x="1434960" y="3949560"/>
            <a:ext cx="1371240" cy="533160"/>
          </a:xfrm>
          <a:prstGeom prst="rect">
            <a:avLst/>
          </a:prstGeom>
          <a:noFill/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6"/>
          <p:cNvSpPr/>
          <p:nvPr/>
        </p:nvSpPr>
        <p:spPr>
          <a:xfrm>
            <a:off x="3124080" y="3936960"/>
            <a:ext cx="1523880" cy="533160"/>
          </a:xfrm>
          <a:prstGeom prst="rect">
            <a:avLst/>
          </a:prstGeom>
          <a:noFill/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Subtype2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30" name="CustomShape 7"/>
          <p:cNvSpPr/>
          <p:nvPr/>
        </p:nvSpPr>
        <p:spPr>
          <a:xfrm>
            <a:off x="2197080" y="1727280"/>
            <a:ext cx="1752120" cy="45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IN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Supertype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31" name="CustomShape 8"/>
          <p:cNvSpPr/>
          <p:nvPr/>
        </p:nvSpPr>
        <p:spPr>
          <a:xfrm>
            <a:off x="1434960" y="3949560"/>
            <a:ext cx="1371240" cy="45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IN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Subtype1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32" name="CustomShape 9"/>
          <p:cNvSpPr/>
          <p:nvPr/>
        </p:nvSpPr>
        <p:spPr>
          <a:xfrm>
            <a:off x="1828800" y="511200"/>
            <a:ext cx="6224400" cy="58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998"/>
              </a:spcBef>
            </a:pPr>
            <a:r>
              <a:rPr b="0" lang="en-IN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e5ffff"/>
                </a:solidFill>
                <a:latin typeface="Times New Roman"/>
                <a:ea typeface="DejaVu Sans"/>
              </a:rPr>
              <a:t>OO Relationships:</a:t>
            </a:r>
            <a:r>
              <a:rPr b="0" lang="en-IN" sz="3200" spc="-1" strike="noStrike">
                <a:solidFill>
                  <a:srgbClr val="e5ffff"/>
                </a:solidFill>
                <a:latin typeface="Times New Roman"/>
                <a:ea typeface="DejaVu Sans"/>
              </a:rPr>
              <a:t> </a:t>
            </a:r>
            <a:r>
              <a:rPr b="1" lang="en-IN" sz="3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Generalization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33" name="CustomShape 10"/>
          <p:cNvSpPr/>
          <p:nvPr/>
        </p:nvSpPr>
        <p:spPr>
          <a:xfrm>
            <a:off x="304920" y="4724280"/>
            <a:ext cx="4190400" cy="177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247"/>
              </a:spcBef>
            </a:pPr>
            <a:r>
              <a:rPr b="0" lang="en-IN" sz="2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- Generalization expresses a parent/child relationship among related classes. 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247"/>
              </a:spcBef>
            </a:pPr>
            <a:r>
              <a:rPr b="0" lang="en-IN" sz="2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- Used for abstracting details in several layers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34" name="CustomShape 11"/>
          <p:cNvSpPr/>
          <p:nvPr/>
        </p:nvSpPr>
        <p:spPr>
          <a:xfrm>
            <a:off x="6781680" y="2171880"/>
            <a:ext cx="228240" cy="304200"/>
          </a:xfrm>
          <a:custGeom>
            <a:avLst/>
            <a:gdLst/>
            <a:ahLst/>
            <a:rect l="l" t="t" r="r" b="b"/>
            <a:pathLst>
              <a:path w="637" h="848">
                <a:moveTo>
                  <a:pt x="318" y="0"/>
                </a:moveTo>
                <a:lnTo>
                  <a:pt x="636" y="847"/>
                </a:lnTo>
                <a:lnTo>
                  <a:pt x="0" y="847"/>
                </a:lnTo>
                <a:lnTo>
                  <a:pt x="318" y="0"/>
                </a:lnTo>
              </a:path>
            </a:pathLst>
          </a:custGeom>
          <a:noFill/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12"/>
          <p:cNvSpPr/>
          <p:nvPr/>
        </p:nvSpPr>
        <p:spPr>
          <a:xfrm>
            <a:off x="6083280" y="1752480"/>
            <a:ext cx="1536480" cy="380880"/>
          </a:xfrm>
          <a:prstGeom prst="rect">
            <a:avLst/>
          </a:prstGeom>
          <a:noFill/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Line 13"/>
          <p:cNvSpPr/>
          <p:nvPr/>
        </p:nvSpPr>
        <p:spPr>
          <a:xfrm>
            <a:off x="6896160" y="2502000"/>
            <a:ext cx="360" cy="304560"/>
          </a:xfrm>
          <a:prstGeom prst="line">
            <a:avLst/>
          </a:prstGeom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Line 14"/>
          <p:cNvSpPr/>
          <p:nvPr/>
        </p:nvSpPr>
        <p:spPr>
          <a:xfrm>
            <a:off x="5791320" y="2819520"/>
            <a:ext cx="2057400" cy="360"/>
          </a:xfrm>
          <a:prstGeom prst="line">
            <a:avLst/>
          </a:prstGeom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15"/>
          <p:cNvSpPr/>
          <p:nvPr/>
        </p:nvSpPr>
        <p:spPr>
          <a:xfrm>
            <a:off x="5130720" y="3301920"/>
            <a:ext cx="1447560" cy="507600"/>
          </a:xfrm>
          <a:prstGeom prst="rect">
            <a:avLst/>
          </a:prstGeom>
          <a:noFill/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Regular </a:t>
            </a: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Customer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39" name="CustomShape 16"/>
          <p:cNvSpPr/>
          <p:nvPr/>
        </p:nvSpPr>
        <p:spPr>
          <a:xfrm>
            <a:off x="7162920" y="3314880"/>
            <a:ext cx="1523520" cy="494640"/>
          </a:xfrm>
          <a:prstGeom prst="rect">
            <a:avLst/>
          </a:prstGeom>
          <a:noFill/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Loyalty</a:t>
            </a: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r>
              <a:rPr b="0" lang="en-IN" sz="16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Customer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40" name="CustomShape 17"/>
          <p:cNvSpPr/>
          <p:nvPr/>
        </p:nvSpPr>
        <p:spPr>
          <a:xfrm>
            <a:off x="6235560" y="1752480"/>
            <a:ext cx="1752480" cy="39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247"/>
              </a:spcBef>
            </a:pPr>
            <a:r>
              <a:rPr b="0" lang="en-IN" sz="2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Customer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41" name="CustomShape 18"/>
          <p:cNvSpPr/>
          <p:nvPr/>
        </p:nvSpPr>
        <p:spPr>
          <a:xfrm>
            <a:off x="4800600" y="1739880"/>
            <a:ext cx="1142640" cy="33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998"/>
              </a:spcBef>
            </a:pPr>
            <a:r>
              <a:rPr b="0" lang="en-IN" sz="16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  </a:t>
            </a:r>
            <a:r>
              <a:rPr b="0" lang="en-IN" sz="16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Example: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42" name="Line 19"/>
          <p:cNvSpPr/>
          <p:nvPr/>
        </p:nvSpPr>
        <p:spPr>
          <a:xfrm>
            <a:off x="3809880" y="3263760"/>
            <a:ext cx="360" cy="685800"/>
          </a:xfrm>
          <a:prstGeom prst="line">
            <a:avLst/>
          </a:prstGeom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Line 20"/>
          <p:cNvSpPr/>
          <p:nvPr/>
        </p:nvSpPr>
        <p:spPr>
          <a:xfrm>
            <a:off x="5791320" y="2819520"/>
            <a:ext cx="360" cy="457200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Line 21"/>
          <p:cNvSpPr/>
          <p:nvPr/>
        </p:nvSpPr>
        <p:spPr>
          <a:xfrm>
            <a:off x="7848720" y="2819520"/>
            <a:ext cx="360" cy="533160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Line 22"/>
          <p:cNvSpPr/>
          <p:nvPr/>
        </p:nvSpPr>
        <p:spPr>
          <a:xfrm flipV="1">
            <a:off x="2819520" y="2666880"/>
            <a:ext cx="360" cy="609840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23"/>
          <p:cNvSpPr/>
          <p:nvPr/>
        </p:nvSpPr>
        <p:spPr>
          <a:xfrm>
            <a:off x="6172200" y="4343400"/>
            <a:ext cx="1536480" cy="380520"/>
          </a:xfrm>
          <a:prstGeom prst="rect">
            <a:avLst/>
          </a:prstGeom>
          <a:noFill/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24"/>
          <p:cNvSpPr/>
          <p:nvPr/>
        </p:nvSpPr>
        <p:spPr>
          <a:xfrm>
            <a:off x="5219640" y="5892840"/>
            <a:ext cx="1447560" cy="507600"/>
          </a:xfrm>
          <a:prstGeom prst="rect">
            <a:avLst/>
          </a:prstGeom>
          <a:noFill/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Regular </a:t>
            </a: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Customer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48" name="CustomShape 25"/>
          <p:cNvSpPr/>
          <p:nvPr/>
        </p:nvSpPr>
        <p:spPr>
          <a:xfrm>
            <a:off x="7251840" y="5905440"/>
            <a:ext cx="1523520" cy="495000"/>
          </a:xfrm>
          <a:prstGeom prst="rect">
            <a:avLst/>
          </a:prstGeom>
          <a:noFill/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Loyalty</a:t>
            </a: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r>
              <a:rPr b="0" lang="en-IN" sz="16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Customer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49" name="CustomShape 26"/>
          <p:cNvSpPr/>
          <p:nvPr/>
        </p:nvSpPr>
        <p:spPr>
          <a:xfrm>
            <a:off x="6324480" y="4343400"/>
            <a:ext cx="1752480" cy="39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247"/>
              </a:spcBef>
            </a:pPr>
            <a:r>
              <a:rPr b="0" lang="en-IN" sz="2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Customer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50" name="CustomShape 27"/>
          <p:cNvSpPr/>
          <p:nvPr/>
        </p:nvSpPr>
        <p:spPr>
          <a:xfrm>
            <a:off x="4889520" y="4330800"/>
            <a:ext cx="1142640" cy="33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998"/>
              </a:spcBef>
            </a:pPr>
            <a:r>
              <a:rPr b="0" lang="en-IN" sz="16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  </a:t>
            </a:r>
            <a:r>
              <a:rPr b="0" lang="en-IN" sz="16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or: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51" name="Line 28"/>
          <p:cNvSpPr/>
          <p:nvPr/>
        </p:nvSpPr>
        <p:spPr>
          <a:xfrm flipV="1">
            <a:off x="5905440" y="4952880"/>
            <a:ext cx="609840" cy="914400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Line 29"/>
          <p:cNvSpPr/>
          <p:nvPr/>
        </p:nvSpPr>
        <p:spPr>
          <a:xfrm>
            <a:off x="6400800" y="4876920"/>
            <a:ext cx="228600" cy="152280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Line 30"/>
          <p:cNvSpPr/>
          <p:nvPr/>
        </p:nvSpPr>
        <p:spPr>
          <a:xfrm flipV="1">
            <a:off x="6400800" y="4724280"/>
            <a:ext cx="304920" cy="152640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Line 31"/>
          <p:cNvSpPr/>
          <p:nvPr/>
        </p:nvSpPr>
        <p:spPr>
          <a:xfrm flipH="1">
            <a:off x="6629400" y="4724280"/>
            <a:ext cx="76320" cy="304920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Line 32"/>
          <p:cNvSpPr/>
          <p:nvPr/>
        </p:nvSpPr>
        <p:spPr>
          <a:xfrm flipH="1" flipV="1">
            <a:off x="7086600" y="4952880"/>
            <a:ext cx="914400" cy="914400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Line 33"/>
          <p:cNvSpPr/>
          <p:nvPr/>
        </p:nvSpPr>
        <p:spPr>
          <a:xfrm>
            <a:off x="6858000" y="4724280"/>
            <a:ext cx="76320" cy="304920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Line 34"/>
          <p:cNvSpPr/>
          <p:nvPr/>
        </p:nvSpPr>
        <p:spPr>
          <a:xfrm flipV="1">
            <a:off x="6934320" y="4876560"/>
            <a:ext cx="228600" cy="152280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Line 35"/>
          <p:cNvSpPr/>
          <p:nvPr/>
        </p:nvSpPr>
        <p:spPr>
          <a:xfrm>
            <a:off x="6858000" y="4724280"/>
            <a:ext cx="304920" cy="152640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57200" y="1371600"/>
            <a:ext cx="8229240" cy="502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2360">
              <a:lnSpc>
                <a:spcPct val="100000"/>
              </a:lnSpc>
              <a:spcBef>
                <a:spcPts val="799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IN" sz="3200" spc="-1" strike="noStrike">
                <a:solidFill>
                  <a:srgbClr val="ffffff"/>
                </a:solidFill>
                <a:latin typeface="Tahoma"/>
              </a:rPr>
              <a:t>Represent relationship between instances of classes</a:t>
            </a:r>
            <a:endParaRPr b="0" lang="en-IN" sz="3200" spc="-1" strike="noStrike">
              <a:latin typeface="Arial"/>
            </a:endParaRPr>
          </a:p>
          <a:p>
            <a:pPr lvl="1" marL="742680" indent="-285120">
              <a:lnSpc>
                <a:spcPct val="100000"/>
              </a:lnSpc>
              <a:spcBef>
                <a:spcPts val="598"/>
              </a:spcBef>
              <a:buClr>
                <a:srgbClr val="ffcc00"/>
              </a:buClr>
              <a:buSzPct val="65000"/>
              <a:buFont typeface="Wingdings" charset="2"/>
              <a:buChar char=""/>
            </a:pPr>
            <a:r>
              <a:rPr b="0" lang="en-IN" sz="2400" spc="-1" strike="noStrike">
                <a:solidFill>
                  <a:srgbClr val="ffffff"/>
                </a:solidFill>
                <a:latin typeface="Tahoma"/>
              </a:rPr>
              <a:t>Student enrolls in a course</a:t>
            </a:r>
            <a:endParaRPr b="0" lang="en-IN" sz="2400" spc="-1" strike="noStrike">
              <a:latin typeface="Arial"/>
            </a:endParaRPr>
          </a:p>
          <a:p>
            <a:pPr lvl="1" marL="742680" indent="-285120">
              <a:lnSpc>
                <a:spcPct val="100000"/>
              </a:lnSpc>
              <a:spcBef>
                <a:spcPts val="598"/>
              </a:spcBef>
              <a:buClr>
                <a:srgbClr val="ffcc00"/>
              </a:buClr>
              <a:buSzPct val="65000"/>
              <a:buFont typeface="Wingdings" charset="2"/>
              <a:buChar char=""/>
            </a:pPr>
            <a:r>
              <a:rPr b="0" lang="en-IN" sz="2400" spc="-1" strike="noStrike">
                <a:solidFill>
                  <a:srgbClr val="ffffff"/>
                </a:solidFill>
                <a:latin typeface="Tahoma"/>
              </a:rPr>
              <a:t>Courses have students</a:t>
            </a:r>
            <a:endParaRPr b="0" lang="en-IN" sz="2400" spc="-1" strike="noStrike">
              <a:latin typeface="Arial"/>
            </a:endParaRPr>
          </a:p>
          <a:p>
            <a:pPr lvl="1" marL="742680" indent="-285120">
              <a:lnSpc>
                <a:spcPct val="100000"/>
              </a:lnSpc>
              <a:spcBef>
                <a:spcPts val="598"/>
              </a:spcBef>
              <a:buClr>
                <a:srgbClr val="ffcc00"/>
              </a:buClr>
              <a:buSzPct val="65000"/>
              <a:buFont typeface="Wingdings" charset="2"/>
              <a:buChar char=""/>
            </a:pPr>
            <a:r>
              <a:rPr b="0" lang="en-IN" sz="2400" spc="-1" strike="noStrike">
                <a:solidFill>
                  <a:srgbClr val="ffffff"/>
                </a:solidFill>
                <a:latin typeface="Tahoma"/>
              </a:rPr>
              <a:t>Courses have exams</a:t>
            </a:r>
            <a:endParaRPr b="0" lang="en-IN" sz="2400" spc="-1" strike="noStrike">
              <a:latin typeface="Arial"/>
            </a:endParaRPr>
          </a:p>
          <a:p>
            <a:pPr lvl="1" marL="742680" indent="-285120">
              <a:lnSpc>
                <a:spcPct val="100000"/>
              </a:lnSpc>
              <a:spcBef>
                <a:spcPts val="598"/>
              </a:spcBef>
              <a:buClr>
                <a:srgbClr val="ffcc00"/>
              </a:buClr>
              <a:buSzPct val="65000"/>
              <a:buFont typeface="Wingdings" charset="2"/>
              <a:buChar char=""/>
            </a:pPr>
            <a:r>
              <a:rPr b="0" lang="en-IN" sz="2400" spc="-1" strike="noStrike">
                <a:solidFill>
                  <a:srgbClr val="ffffff"/>
                </a:solidFill>
                <a:latin typeface="Tahoma"/>
              </a:rPr>
              <a:t>Etc.</a:t>
            </a:r>
            <a:endParaRPr b="0" lang="en-IN" sz="24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799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IN" sz="3200" spc="-1" strike="noStrike">
                <a:solidFill>
                  <a:srgbClr val="ffffff"/>
                </a:solidFill>
                <a:latin typeface="Tahoma"/>
              </a:rPr>
              <a:t>Association has two ends</a:t>
            </a:r>
            <a:endParaRPr b="0" lang="en-IN" sz="3200" spc="-1" strike="noStrike">
              <a:latin typeface="Arial"/>
            </a:endParaRPr>
          </a:p>
          <a:p>
            <a:pPr lvl="1" marL="742680" indent="-285120">
              <a:lnSpc>
                <a:spcPct val="100000"/>
              </a:lnSpc>
              <a:spcBef>
                <a:spcPts val="598"/>
              </a:spcBef>
              <a:buClr>
                <a:srgbClr val="ffcc00"/>
              </a:buClr>
              <a:buSzPct val="65000"/>
              <a:buFont typeface="Wingdings" charset="2"/>
              <a:buChar char=""/>
            </a:pPr>
            <a:r>
              <a:rPr b="0" lang="en-IN" sz="2400" spc="-1" strike="noStrike">
                <a:solidFill>
                  <a:srgbClr val="ffffff"/>
                </a:solidFill>
                <a:latin typeface="Tahoma"/>
              </a:rPr>
              <a:t>Role names (e.g. enrolls)</a:t>
            </a:r>
            <a:endParaRPr b="0" lang="en-IN" sz="2400" spc="-1" strike="noStrike">
              <a:latin typeface="Arial"/>
            </a:endParaRPr>
          </a:p>
          <a:p>
            <a:pPr lvl="1" marL="742680" indent="-285120">
              <a:lnSpc>
                <a:spcPct val="100000"/>
              </a:lnSpc>
              <a:spcBef>
                <a:spcPts val="598"/>
              </a:spcBef>
              <a:buClr>
                <a:srgbClr val="ffcc00"/>
              </a:buClr>
              <a:buSzPct val="65000"/>
              <a:buFont typeface="Wingdings" charset="2"/>
              <a:buChar char=""/>
            </a:pPr>
            <a:r>
              <a:rPr b="0" lang="en-IN" sz="2400" spc="-1" strike="noStrike">
                <a:solidFill>
                  <a:srgbClr val="ffffff"/>
                </a:solidFill>
                <a:latin typeface="Tahoma"/>
              </a:rPr>
              <a:t>Multiplicity (e.g. One course can have many students)</a:t>
            </a:r>
            <a:endParaRPr b="0" lang="en-IN" sz="2400" spc="-1" strike="noStrike">
              <a:latin typeface="Arial"/>
            </a:endParaRPr>
          </a:p>
          <a:p>
            <a:pPr lvl="1" marL="742680" indent="-285120">
              <a:lnSpc>
                <a:spcPct val="100000"/>
              </a:lnSpc>
              <a:spcBef>
                <a:spcPts val="598"/>
              </a:spcBef>
              <a:buClr>
                <a:srgbClr val="ffcc00"/>
              </a:buClr>
              <a:buSzPct val="65000"/>
              <a:buFont typeface="Wingdings" charset="2"/>
              <a:buChar char=""/>
            </a:pPr>
            <a:r>
              <a:rPr b="0" lang="en-IN" sz="2400" spc="-1" strike="noStrike">
                <a:solidFill>
                  <a:srgbClr val="ffffff"/>
                </a:solidFill>
                <a:latin typeface="Tahoma"/>
              </a:rPr>
              <a:t>Navigability (unidirectional, bidirectional)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457200" y="380880"/>
            <a:ext cx="82292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1998"/>
              </a:spcBef>
            </a:pPr>
            <a:r>
              <a:rPr b="0" lang="en-IN" sz="2800" spc="-1" strike="noStrike">
                <a:solidFill>
                  <a:srgbClr val="e5ffff"/>
                </a:solidFill>
                <a:latin typeface="Times New Roman"/>
              </a:rPr>
              <a:t> </a:t>
            </a:r>
            <a:r>
              <a:rPr b="0" lang="en-IN" sz="2800" spc="-1" strike="noStrike">
                <a:solidFill>
                  <a:srgbClr val="e5ffff"/>
                </a:solidFill>
                <a:latin typeface="Times New Roman"/>
              </a:rPr>
              <a:t>OO Relationships: </a:t>
            </a:r>
            <a:r>
              <a:rPr b="1" lang="en-IN" sz="3200" spc="-1" strike="noStrike">
                <a:solidFill>
                  <a:srgbClr val="e5ffff"/>
                </a:solidFill>
                <a:latin typeface="Times New Roman"/>
              </a:rPr>
              <a:t>Association</a:t>
            </a: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e5ffff"/>
                </a:solidFill>
                <a:latin typeface="Tahoma"/>
              </a:rPr>
              <a:t>Association: Multiplicity and Roles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1701720" y="2254320"/>
            <a:ext cx="1752480" cy="914040"/>
          </a:xfrm>
          <a:prstGeom prst="rect">
            <a:avLst/>
          </a:prstGeom>
          <a:noFill/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3"/>
          <p:cNvSpPr/>
          <p:nvPr/>
        </p:nvSpPr>
        <p:spPr>
          <a:xfrm>
            <a:off x="2007000" y="2514600"/>
            <a:ext cx="1073520" cy="33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  <a:spcBef>
                <a:spcPts val="998"/>
              </a:spcBef>
            </a:pPr>
            <a:r>
              <a:rPr b="0" lang="en-IN" sz="1600" spc="-1" strike="noStrike">
                <a:solidFill>
                  <a:srgbClr val="ffffff"/>
                </a:solidFill>
                <a:latin typeface="Arial"/>
                <a:ea typeface="DejaVu Sans"/>
              </a:rPr>
              <a:t>University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64" name="CustomShape 4"/>
          <p:cNvSpPr/>
          <p:nvPr/>
        </p:nvSpPr>
        <p:spPr>
          <a:xfrm>
            <a:off x="6518160" y="2254320"/>
            <a:ext cx="1752480" cy="914040"/>
          </a:xfrm>
          <a:prstGeom prst="rect">
            <a:avLst/>
          </a:prstGeom>
          <a:noFill/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5"/>
          <p:cNvSpPr/>
          <p:nvPr/>
        </p:nvSpPr>
        <p:spPr>
          <a:xfrm>
            <a:off x="6961320" y="2514600"/>
            <a:ext cx="823320" cy="33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  <a:spcBef>
                <a:spcPts val="998"/>
              </a:spcBef>
            </a:pPr>
            <a:r>
              <a:rPr b="0" lang="en-IN" sz="1600" spc="-1" strike="noStrike">
                <a:solidFill>
                  <a:srgbClr val="ffffff"/>
                </a:solidFill>
                <a:latin typeface="Arial"/>
                <a:ea typeface="DejaVu Sans"/>
              </a:rPr>
              <a:t>Person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66" name="Line 6"/>
          <p:cNvSpPr/>
          <p:nvPr/>
        </p:nvSpPr>
        <p:spPr>
          <a:xfrm>
            <a:off x="3454560" y="3016080"/>
            <a:ext cx="3047760" cy="360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Line 7"/>
          <p:cNvSpPr/>
          <p:nvPr/>
        </p:nvSpPr>
        <p:spPr>
          <a:xfrm>
            <a:off x="3454560" y="2406600"/>
            <a:ext cx="3047760" cy="360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8"/>
          <p:cNvSpPr/>
          <p:nvPr/>
        </p:nvSpPr>
        <p:spPr>
          <a:xfrm>
            <a:off x="3440160" y="2009880"/>
            <a:ext cx="293040" cy="33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  <a:spcBef>
                <a:spcPts val="998"/>
              </a:spcBef>
            </a:pPr>
            <a:r>
              <a:rPr b="0" lang="en-IN" sz="1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69" name="CustomShape 9"/>
          <p:cNvSpPr/>
          <p:nvPr/>
        </p:nvSpPr>
        <p:spPr>
          <a:xfrm>
            <a:off x="3532680" y="3168720"/>
            <a:ext cx="518760" cy="33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  <a:spcBef>
                <a:spcPts val="998"/>
              </a:spcBef>
            </a:pPr>
            <a:r>
              <a:rPr b="0" lang="en-IN" sz="1600" spc="-1" strike="noStrike">
                <a:solidFill>
                  <a:srgbClr val="ffffff"/>
                </a:solidFill>
                <a:latin typeface="Arial"/>
                <a:ea typeface="DejaVu Sans"/>
              </a:rPr>
              <a:t>0..1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70" name="CustomShape 10"/>
          <p:cNvSpPr/>
          <p:nvPr/>
        </p:nvSpPr>
        <p:spPr>
          <a:xfrm>
            <a:off x="6123240" y="2025720"/>
            <a:ext cx="259560" cy="33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  <a:spcBef>
                <a:spcPts val="998"/>
              </a:spcBef>
            </a:pPr>
            <a:r>
              <a:rPr b="0" lang="en-IN" sz="1600" spc="-1" strike="noStrike">
                <a:solidFill>
                  <a:srgbClr val="ffffff"/>
                </a:solidFill>
                <a:latin typeface="Arial"/>
                <a:ea typeface="DejaVu Sans"/>
              </a:rPr>
              <a:t>*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71" name="CustomShape 11"/>
          <p:cNvSpPr/>
          <p:nvPr/>
        </p:nvSpPr>
        <p:spPr>
          <a:xfrm>
            <a:off x="6123240" y="3168720"/>
            <a:ext cx="259560" cy="33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  <a:spcBef>
                <a:spcPts val="998"/>
              </a:spcBef>
            </a:pPr>
            <a:r>
              <a:rPr b="0" lang="en-IN" sz="1600" spc="-1" strike="noStrike">
                <a:solidFill>
                  <a:srgbClr val="ffffff"/>
                </a:solidFill>
                <a:latin typeface="Arial"/>
                <a:ea typeface="DejaVu Sans"/>
              </a:rPr>
              <a:t>*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72" name="CustomShape 12"/>
          <p:cNvSpPr/>
          <p:nvPr/>
        </p:nvSpPr>
        <p:spPr>
          <a:xfrm>
            <a:off x="1015920" y="4038480"/>
            <a:ext cx="3352680" cy="224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marL="457200" indent="-456840" algn="ctr">
              <a:lnSpc>
                <a:spcPct val="100000"/>
              </a:lnSpc>
              <a:spcBef>
                <a:spcPts val="873"/>
              </a:spcBef>
            </a:pPr>
            <a:r>
              <a:rPr b="1" lang="en-IN" sz="1400" spc="-1" strike="noStrike">
                <a:solidFill>
                  <a:srgbClr val="ffcc00"/>
                </a:solidFill>
                <a:latin typeface="Arial"/>
                <a:ea typeface="DejaVu Sans"/>
              </a:rPr>
              <a:t>Multiplicity</a:t>
            </a:r>
            <a:endParaRPr b="0" lang="en-IN" sz="1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748"/>
              </a:spcBef>
            </a:pPr>
            <a:r>
              <a:rPr b="0" lang="en-IN" sz="12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Symbol</a:t>
            </a:r>
            <a:r>
              <a:rPr b="0" lang="en-IN" sz="12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	</a:t>
            </a:r>
            <a:r>
              <a:rPr b="0" lang="en-IN" sz="12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Meaning</a:t>
            </a:r>
            <a:endParaRPr b="0" lang="en-IN" sz="12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748"/>
              </a:spcBef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One and only one</a:t>
            </a:r>
            <a:endParaRPr b="0" lang="en-IN" sz="12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748"/>
              </a:spcBef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0..1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Zero or one</a:t>
            </a:r>
            <a:endParaRPr b="0" lang="en-IN" sz="12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748"/>
              </a:spcBef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M..N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From M to N (natural language)</a:t>
            </a:r>
            <a:endParaRPr b="0" lang="en-IN" sz="12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748"/>
              </a:spcBef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*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From zero to any positive integer</a:t>
            </a:r>
            <a:endParaRPr b="0" lang="en-IN" sz="12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748"/>
              </a:spcBef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0..*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From zero to any positive integer</a:t>
            </a:r>
            <a:endParaRPr b="0" lang="en-IN" sz="12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748"/>
              </a:spcBef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1..*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From one to any positive integer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73" name="CustomShape 13"/>
          <p:cNvSpPr/>
          <p:nvPr/>
        </p:nvSpPr>
        <p:spPr>
          <a:xfrm>
            <a:off x="5971320" y="3352680"/>
            <a:ext cx="857160" cy="33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  <a:spcBef>
                <a:spcPts val="998"/>
              </a:spcBef>
            </a:pPr>
            <a:r>
              <a:rPr b="0" lang="en-IN" sz="1600" spc="-1" strike="noStrike">
                <a:solidFill>
                  <a:srgbClr val="ffcc00"/>
                </a:solidFill>
                <a:latin typeface="Arial"/>
                <a:ea typeface="DejaVu Sans"/>
              </a:rPr>
              <a:t>teacher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74" name="CustomShape 14"/>
          <p:cNvSpPr/>
          <p:nvPr/>
        </p:nvSpPr>
        <p:spPr>
          <a:xfrm>
            <a:off x="3379680" y="3429000"/>
            <a:ext cx="1015560" cy="33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  <a:spcBef>
                <a:spcPts val="998"/>
              </a:spcBef>
            </a:pPr>
            <a:r>
              <a:rPr b="0" lang="en-IN" sz="1600" spc="-1" strike="noStrike">
                <a:solidFill>
                  <a:srgbClr val="ffcc00"/>
                </a:solidFill>
                <a:latin typeface="Arial"/>
                <a:ea typeface="DejaVu Sans"/>
              </a:rPr>
              <a:t>employer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75" name="CustomShape 15"/>
          <p:cNvSpPr/>
          <p:nvPr/>
        </p:nvSpPr>
        <p:spPr>
          <a:xfrm>
            <a:off x="6249240" y="3809880"/>
            <a:ext cx="597960" cy="33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  <a:spcBef>
                <a:spcPts val="998"/>
              </a:spcBef>
            </a:pPr>
            <a:r>
              <a:rPr b="0" i="1" lang="en-IN" sz="1600" spc="-1" strike="noStrike">
                <a:solidFill>
                  <a:srgbClr val="ffcc00"/>
                </a:solidFill>
                <a:latin typeface="Arial"/>
                <a:ea typeface="DejaVu Sans"/>
              </a:rPr>
              <a:t>Role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76" name="Line 16"/>
          <p:cNvSpPr/>
          <p:nvPr/>
        </p:nvSpPr>
        <p:spPr>
          <a:xfrm flipH="1" flipV="1">
            <a:off x="6502320" y="3657600"/>
            <a:ext cx="457200" cy="380880"/>
          </a:xfrm>
          <a:prstGeom prst="line">
            <a:avLst/>
          </a:prstGeom>
          <a:ln w="9360">
            <a:solidFill>
              <a:srgbClr val="009999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17"/>
          <p:cNvSpPr/>
          <p:nvPr/>
        </p:nvSpPr>
        <p:spPr>
          <a:xfrm>
            <a:off x="4952880" y="4495680"/>
            <a:ext cx="3657240" cy="172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998"/>
              </a:spcBef>
            </a:pPr>
            <a:r>
              <a:rPr b="1" lang="en-IN" sz="1600" spc="-1" strike="noStrike">
                <a:solidFill>
                  <a:srgbClr val="ffcc00"/>
                </a:solidFill>
                <a:latin typeface="Arial"/>
                <a:ea typeface="DejaVu Sans"/>
              </a:rPr>
              <a:t>Role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73"/>
              </a:spcBef>
            </a:pPr>
            <a:r>
              <a:rPr b="0" i="1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“</a:t>
            </a:r>
            <a:r>
              <a:rPr b="0" i="1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A given university groups many people; some act as students, others as teachers.  A given student belongs to a single university; a given teacher may or may not be working for the university at a particular time.”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78" name="CustomShape 18"/>
          <p:cNvSpPr/>
          <p:nvPr/>
        </p:nvSpPr>
        <p:spPr>
          <a:xfrm>
            <a:off x="5869440" y="1676520"/>
            <a:ext cx="846360" cy="33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  <a:spcBef>
                <a:spcPts val="998"/>
              </a:spcBef>
            </a:pPr>
            <a:r>
              <a:rPr b="0" lang="en-IN" sz="1600" spc="-1" strike="noStrike">
                <a:solidFill>
                  <a:srgbClr val="ffcc00"/>
                </a:solidFill>
                <a:latin typeface="Arial"/>
                <a:ea typeface="DejaVu Sans"/>
              </a:rPr>
              <a:t>student</a:t>
            </a:r>
            <a:endParaRPr b="0" lang="en-IN" sz="16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1536840" y="380880"/>
            <a:ext cx="58194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Arial"/>
              </a:rPr>
              <a:t>Class Diagram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2338560" y="990720"/>
            <a:ext cx="972720" cy="1314000"/>
          </a:xfrm>
          <a:prstGeom prst="rect">
            <a:avLst/>
          </a:prstGeom>
          <a:solidFill>
            <a:srgbClr val="ffffff"/>
          </a:solidFill>
          <a:ln w="11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3"/>
          <p:cNvSpPr/>
          <p:nvPr/>
        </p:nvSpPr>
        <p:spPr>
          <a:xfrm>
            <a:off x="2668680" y="1012680"/>
            <a:ext cx="360000" cy="16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DejaVu Sans"/>
              </a:rPr>
              <a:t>Order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282" name="Line 4"/>
          <p:cNvSpPr/>
          <p:nvPr/>
        </p:nvSpPr>
        <p:spPr>
          <a:xfrm>
            <a:off x="2349360" y="1217520"/>
            <a:ext cx="951120" cy="1800"/>
          </a:xfrm>
          <a:prstGeom prst="line">
            <a:avLst/>
          </a:prstGeom>
          <a:ln w="11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5"/>
          <p:cNvSpPr/>
          <p:nvPr/>
        </p:nvSpPr>
        <p:spPr>
          <a:xfrm>
            <a:off x="2428200" y="1251000"/>
            <a:ext cx="815760" cy="15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-dateReceived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284" name="CustomShape 6"/>
          <p:cNvSpPr/>
          <p:nvPr/>
        </p:nvSpPr>
        <p:spPr>
          <a:xfrm>
            <a:off x="2554560" y="1409760"/>
            <a:ext cx="568800" cy="15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-isPrepaid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285" name="CustomShape 7"/>
          <p:cNvSpPr/>
          <p:nvPr/>
        </p:nvSpPr>
        <p:spPr>
          <a:xfrm>
            <a:off x="2418840" y="1568520"/>
            <a:ext cx="870480" cy="15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-number :String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286" name="CustomShape 8"/>
          <p:cNvSpPr/>
          <p:nvPr/>
        </p:nvSpPr>
        <p:spPr>
          <a:xfrm>
            <a:off x="2446560" y="1727280"/>
            <a:ext cx="802080" cy="15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-price : Money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287" name="Line 9"/>
          <p:cNvSpPr/>
          <p:nvPr/>
        </p:nvSpPr>
        <p:spPr>
          <a:xfrm>
            <a:off x="2349360" y="1920960"/>
            <a:ext cx="951120" cy="1440"/>
          </a:xfrm>
          <a:prstGeom prst="line">
            <a:avLst/>
          </a:prstGeom>
          <a:ln w="11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10"/>
          <p:cNvSpPr/>
          <p:nvPr/>
        </p:nvSpPr>
        <p:spPr>
          <a:xfrm>
            <a:off x="2532960" y="1954080"/>
            <a:ext cx="629640" cy="15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+dispatch()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289" name="CustomShape 11"/>
          <p:cNvSpPr/>
          <p:nvPr/>
        </p:nvSpPr>
        <p:spPr>
          <a:xfrm>
            <a:off x="2625840" y="2112840"/>
            <a:ext cx="454680" cy="15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+close()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290" name="CustomShape 12"/>
          <p:cNvSpPr/>
          <p:nvPr/>
        </p:nvSpPr>
        <p:spPr>
          <a:xfrm>
            <a:off x="5815080" y="1376280"/>
            <a:ext cx="1449000" cy="815760"/>
          </a:xfrm>
          <a:prstGeom prst="rect">
            <a:avLst/>
          </a:prstGeom>
          <a:solidFill>
            <a:srgbClr val="ffffff"/>
          </a:solidFill>
          <a:ln w="11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13"/>
          <p:cNvSpPr/>
          <p:nvPr/>
        </p:nvSpPr>
        <p:spPr>
          <a:xfrm>
            <a:off x="6258240" y="1387440"/>
            <a:ext cx="608400" cy="16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DejaVu Sans"/>
              </a:rPr>
              <a:t>Customer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292" name="Line 14"/>
          <p:cNvSpPr/>
          <p:nvPr/>
        </p:nvSpPr>
        <p:spPr>
          <a:xfrm>
            <a:off x="5826240" y="1592280"/>
            <a:ext cx="1427040" cy="1440"/>
          </a:xfrm>
          <a:prstGeom prst="line">
            <a:avLst/>
          </a:prstGeom>
          <a:ln w="11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15"/>
          <p:cNvSpPr/>
          <p:nvPr/>
        </p:nvSpPr>
        <p:spPr>
          <a:xfrm>
            <a:off x="6389640" y="1625760"/>
            <a:ext cx="358560" cy="15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-name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294" name="CustomShape 16"/>
          <p:cNvSpPr/>
          <p:nvPr/>
        </p:nvSpPr>
        <p:spPr>
          <a:xfrm>
            <a:off x="6321600" y="1784520"/>
            <a:ext cx="494280" cy="15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-address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295" name="Line 17"/>
          <p:cNvSpPr/>
          <p:nvPr/>
        </p:nvSpPr>
        <p:spPr>
          <a:xfrm>
            <a:off x="5826240" y="1976400"/>
            <a:ext cx="1427040" cy="1800"/>
          </a:xfrm>
          <a:prstGeom prst="line">
            <a:avLst/>
          </a:prstGeom>
          <a:ln w="11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18"/>
          <p:cNvSpPr/>
          <p:nvPr/>
        </p:nvSpPr>
        <p:spPr>
          <a:xfrm>
            <a:off x="5884560" y="2011320"/>
            <a:ext cx="1352160" cy="15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+creditRating() : String()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297" name="CustomShape 19"/>
          <p:cNvSpPr/>
          <p:nvPr/>
        </p:nvSpPr>
        <p:spPr>
          <a:xfrm>
            <a:off x="4842000" y="3292560"/>
            <a:ext cx="1402920" cy="1155240"/>
          </a:xfrm>
          <a:prstGeom prst="rect">
            <a:avLst/>
          </a:prstGeom>
          <a:solidFill>
            <a:srgbClr val="ffffff"/>
          </a:solidFill>
          <a:ln w="11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20"/>
          <p:cNvSpPr/>
          <p:nvPr/>
        </p:nvSpPr>
        <p:spPr>
          <a:xfrm>
            <a:off x="4929840" y="3314880"/>
            <a:ext cx="1271520" cy="16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DejaVu Sans"/>
              </a:rPr>
              <a:t>Corporate Customer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299" name="Line 21"/>
          <p:cNvSpPr/>
          <p:nvPr/>
        </p:nvSpPr>
        <p:spPr>
          <a:xfrm>
            <a:off x="4853160" y="3519360"/>
            <a:ext cx="1380960" cy="1800"/>
          </a:xfrm>
          <a:prstGeom prst="line">
            <a:avLst/>
          </a:prstGeom>
          <a:ln w="11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22"/>
          <p:cNvSpPr/>
          <p:nvPr/>
        </p:nvSpPr>
        <p:spPr>
          <a:xfrm>
            <a:off x="5157000" y="3552840"/>
            <a:ext cx="788400" cy="15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-contactName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301" name="CustomShape 23"/>
          <p:cNvSpPr/>
          <p:nvPr/>
        </p:nvSpPr>
        <p:spPr>
          <a:xfrm>
            <a:off x="5192640" y="3711600"/>
            <a:ext cx="716760" cy="15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-creditRating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302" name="CustomShape 24"/>
          <p:cNvSpPr/>
          <p:nvPr/>
        </p:nvSpPr>
        <p:spPr>
          <a:xfrm>
            <a:off x="5249520" y="3870360"/>
            <a:ext cx="617760" cy="15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-creditLimit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303" name="Line 25"/>
          <p:cNvSpPr/>
          <p:nvPr/>
        </p:nvSpPr>
        <p:spPr>
          <a:xfrm>
            <a:off x="4853160" y="4062240"/>
            <a:ext cx="1380960" cy="1800"/>
          </a:xfrm>
          <a:prstGeom prst="line">
            <a:avLst/>
          </a:prstGeom>
          <a:ln w="11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26"/>
          <p:cNvSpPr/>
          <p:nvPr/>
        </p:nvSpPr>
        <p:spPr>
          <a:xfrm>
            <a:off x="5299920" y="4097160"/>
            <a:ext cx="544320" cy="15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+remind()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305" name="CustomShape 27"/>
          <p:cNvSpPr/>
          <p:nvPr/>
        </p:nvSpPr>
        <p:spPr>
          <a:xfrm>
            <a:off x="4956120" y="4255920"/>
            <a:ext cx="1245600" cy="15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+billForMonth(Integer)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306" name="CustomShape 28"/>
          <p:cNvSpPr/>
          <p:nvPr/>
        </p:nvSpPr>
        <p:spPr>
          <a:xfrm>
            <a:off x="6721560" y="3303720"/>
            <a:ext cx="1358280" cy="497880"/>
          </a:xfrm>
          <a:prstGeom prst="rect">
            <a:avLst/>
          </a:prstGeom>
          <a:solidFill>
            <a:srgbClr val="ffffff"/>
          </a:solidFill>
          <a:ln w="11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29"/>
          <p:cNvSpPr/>
          <p:nvPr/>
        </p:nvSpPr>
        <p:spPr>
          <a:xfrm>
            <a:off x="6827760" y="3314880"/>
            <a:ext cx="1199880" cy="16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DejaVu Sans"/>
              </a:rPr>
              <a:t>Personal Customer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308" name="Line 30"/>
          <p:cNvSpPr/>
          <p:nvPr/>
        </p:nvSpPr>
        <p:spPr>
          <a:xfrm>
            <a:off x="6732720" y="3519360"/>
            <a:ext cx="1336680" cy="1800"/>
          </a:xfrm>
          <a:prstGeom prst="line">
            <a:avLst/>
          </a:prstGeom>
          <a:ln w="11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31"/>
          <p:cNvSpPr/>
          <p:nvPr/>
        </p:nvSpPr>
        <p:spPr>
          <a:xfrm>
            <a:off x="7061040" y="3552840"/>
            <a:ext cx="696960" cy="15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-creditCard#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310" name="Line 32"/>
          <p:cNvSpPr/>
          <p:nvPr/>
        </p:nvSpPr>
        <p:spPr>
          <a:xfrm>
            <a:off x="6732720" y="3745080"/>
            <a:ext cx="1336680" cy="1440"/>
          </a:xfrm>
          <a:prstGeom prst="line">
            <a:avLst/>
          </a:prstGeom>
          <a:ln w="11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33"/>
          <p:cNvSpPr/>
          <p:nvPr/>
        </p:nvSpPr>
        <p:spPr>
          <a:xfrm>
            <a:off x="5678640" y="2181240"/>
            <a:ext cx="815400" cy="1110960"/>
          </a:xfrm>
          <a:custGeom>
            <a:avLst/>
            <a:gdLst/>
            <a:ahLst/>
            <a:rect l="l" t="t" r="r" b="b"/>
            <a:pathLst>
              <a:path w="514" h="700">
                <a:moveTo>
                  <a:pt x="0" y="700"/>
                </a:moveTo>
                <a:lnTo>
                  <a:pt x="0" y="407"/>
                </a:lnTo>
                <a:lnTo>
                  <a:pt x="514" y="407"/>
                </a:lnTo>
                <a:lnTo>
                  <a:pt x="514" y="0"/>
                </a:lnTo>
              </a:path>
            </a:pathLst>
          </a:custGeom>
          <a:noFill/>
          <a:ln w="11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34"/>
          <p:cNvSpPr/>
          <p:nvPr/>
        </p:nvSpPr>
        <p:spPr>
          <a:xfrm>
            <a:off x="6415200" y="2192400"/>
            <a:ext cx="158400" cy="136080"/>
          </a:xfrm>
          <a:custGeom>
            <a:avLst/>
            <a:gdLst/>
            <a:ahLst/>
            <a:rect l="l" t="t" r="r" b="b"/>
            <a:pathLst>
              <a:path w="100" h="86">
                <a:moveTo>
                  <a:pt x="50" y="0"/>
                </a:moveTo>
                <a:lnTo>
                  <a:pt x="0" y="86"/>
                </a:lnTo>
                <a:lnTo>
                  <a:pt x="100" y="86"/>
                </a:ln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 w="11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35"/>
          <p:cNvSpPr/>
          <p:nvPr/>
        </p:nvSpPr>
        <p:spPr>
          <a:xfrm>
            <a:off x="6494400" y="2181240"/>
            <a:ext cx="860040" cy="1122120"/>
          </a:xfrm>
          <a:custGeom>
            <a:avLst/>
            <a:gdLst/>
            <a:ahLst/>
            <a:rect l="l" t="t" r="r" b="b"/>
            <a:pathLst>
              <a:path w="542" h="707">
                <a:moveTo>
                  <a:pt x="542" y="707"/>
                </a:moveTo>
                <a:lnTo>
                  <a:pt x="542" y="407"/>
                </a:lnTo>
                <a:lnTo>
                  <a:pt x="0" y="407"/>
                </a:lnTo>
                <a:lnTo>
                  <a:pt x="0" y="0"/>
                </a:lnTo>
              </a:path>
            </a:pathLst>
          </a:custGeom>
          <a:noFill/>
          <a:ln w="11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36"/>
          <p:cNvSpPr/>
          <p:nvPr/>
        </p:nvSpPr>
        <p:spPr>
          <a:xfrm>
            <a:off x="6415200" y="2192400"/>
            <a:ext cx="158400" cy="136080"/>
          </a:xfrm>
          <a:custGeom>
            <a:avLst/>
            <a:gdLst/>
            <a:ahLst/>
            <a:rect l="l" t="t" r="r" b="b"/>
            <a:pathLst>
              <a:path w="100" h="86">
                <a:moveTo>
                  <a:pt x="50" y="0"/>
                </a:moveTo>
                <a:lnTo>
                  <a:pt x="0" y="86"/>
                </a:lnTo>
                <a:lnTo>
                  <a:pt x="100" y="86"/>
                </a:ln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 w="11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Line 37"/>
          <p:cNvSpPr/>
          <p:nvPr/>
        </p:nvSpPr>
        <p:spPr>
          <a:xfrm>
            <a:off x="3311640" y="1738440"/>
            <a:ext cx="2503440" cy="1440"/>
          </a:xfrm>
          <a:prstGeom prst="line">
            <a:avLst/>
          </a:prstGeom>
          <a:ln w="11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38"/>
          <p:cNvSpPr/>
          <p:nvPr/>
        </p:nvSpPr>
        <p:spPr>
          <a:xfrm>
            <a:off x="2338560" y="5411880"/>
            <a:ext cx="1245600" cy="815400"/>
          </a:xfrm>
          <a:prstGeom prst="rect">
            <a:avLst/>
          </a:prstGeom>
          <a:solidFill>
            <a:srgbClr val="ffffff"/>
          </a:solidFill>
          <a:ln w="11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39"/>
          <p:cNvSpPr/>
          <p:nvPr/>
        </p:nvSpPr>
        <p:spPr>
          <a:xfrm>
            <a:off x="2643480" y="5423040"/>
            <a:ext cx="623520" cy="16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DejaVu Sans"/>
              </a:rPr>
              <a:t>OrderLine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318" name="Line 40"/>
          <p:cNvSpPr/>
          <p:nvPr/>
        </p:nvSpPr>
        <p:spPr>
          <a:xfrm>
            <a:off x="2349360" y="5627520"/>
            <a:ext cx="1224000" cy="1800"/>
          </a:xfrm>
          <a:prstGeom prst="line">
            <a:avLst/>
          </a:prstGeom>
          <a:ln w="11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41"/>
          <p:cNvSpPr/>
          <p:nvPr/>
        </p:nvSpPr>
        <p:spPr>
          <a:xfrm>
            <a:off x="2509200" y="5661000"/>
            <a:ext cx="948240" cy="15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-quantity: Integer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320" name="CustomShape 42"/>
          <p:cNvSpPr/>
          <p:nvPr/>
        </p:nvSpPr>
        <p:spPr>
          <a:xfrm>
            <a:off x="2605680" y="5819760"/>
            <a:ext cx="766800" cy="15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-price: Money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321" name="CustomShape 43"/>
          <p:cNvSpPr/>
          <p:nvPr/>
        </p:nvSpPr>
        <p:spPr>
          <a:xfrm>
            <a:off x="2395800" y="5978520"/>
            <a:ext cx="1149480" cy="15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-isSatisfied: Boolean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322" name="Line 44"/>
          <p:cNvSpPr/>
          <p:nvPr/>
        </p:nvSpPr>
        <p:spPr>
          <a:xfrm>
            <a:off x="2349360" y="6172200"/>
            <a:ext cx="1224000" cy="1440"/>
          </a:xfrm>
          <a:prstGeom prst="line">
            <a:avLst/>
          </a:prstGeom>
          <a:ln w="11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45"/>
          <p:cNvSpPr/>
          <p:nvPr/>
        </p:nvSpPr>
        <p:spPr>
          <a:xfrm>
            <a:off x="5283360" y="5718240"/>
            <a:ext cx="610560" cy="294840"/>
          </a:xfrm>
          <a:prstGeom prst="rect">
            <a:avLst/>
          </a:prstGeom>
          <a:solidFill>
            <a:srgbClr val="ffffff"/>
          </a:solidFill>
          <a:ln w="11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46"/>
          <p:cNvSpPr/>
          <p:nvPr/>
        </p:nvSpPr>
        <p:spPr>
          <a:xfrm>
            <a:off x="5375160" y="5729400"/>
            <a:ext cx="483480" cy="16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DejaVu Sans"/>
              </a:rPr>
              <a:t>Product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325" name="CustomShape 47"/>
          <p:cNvSpPr/>
          <p:nvPr/>
        </p:nvSpPr>
        <p:spPr>
          <a:xfrm>
            <a:off x="3584520" y="5910120"/>
            <a:ext cx="1698480" cy="1440"/>
          </a:xfrm>
          <a:custGeom>
            <a:avLst/>
            <a:gdLst/>
            <a:ahLst/>
            <a:rect l="l" t="t" r="r" b="b"/>
            <a:pathLst>
              <a:path w="1070" h="0">
                <a:moveTo>
                  <a:pt x="0" y="0"/>
                </a:moveTo>
                <a:lnTo>
                  <a:pt x="1063" y="0"/>
                </a:lnTo>
                <a:lnTo>
                  <a:pt x="1070" y="0"/>
                </a:lnTo>
              </a:path>
            </a:pathLst>
          </a:custGeom>
          <a:noFill/>
          <a:ln w="11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48"/>
          <p:cNvSpPr/>
          <p:nvPr/>
        </p:nvSpPr>
        <p:spPr>
          <a:xfrm>
            <a:off x="3733560" y="5715000"/>
            <a:ext cx="79560" cy="2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ffffff"/>
                </a:solidFill>
                <a:latin typeface="Arial"/>
                <a:ea typeface="DejaVu Sans"/>
              </a:rPr>
              <a:t>*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327" name="CustomShape 49"/>
          <p:cNvSpPr/>
          <p:nvPr/>
        </p:nvSpPr>
        <p:spPr>
          <a:xfrm>
            <a:off x="4987440" y="5695920"/>
            <a:ext cx="78120" cy="16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328" name="Line 50"/>
          <p:cNvSpPr/>
          <p:nvPr/>
        </p:nvSpPr>
        <p:spPr>
          <a:xfrm>
            <a:off x="2916360" y="2305080"/>
            <a:ext cx="1440" cy="3106800"/>
          </a:xfrm>
          <a:prstGeom prst="line">
            <a:avLst/>
          </a:prstGeom>
          <a:ln w="11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51"/>
          <p:cNvSpPr/>
          <p:nvPr/>
        </p:nvSpPr>
        <p:spPr>
          <a:xfrm>
            <a:off x="2666520" y="2397240"/>
            <a:ext cx="78120" cy="16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330" name="CustomShape 52"/>
          <p:cNvSpPr/>
          <p:nvPr/>
        </p:nvSpPr>
        <p:spPr>
          <a:xfrm>
            <a:off x="2689200" y="5151600"/>
            <a:ext cx="79560" cy="2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ffffff"/>
                </a:solidFill>
                <a:latin typeface="Arial"/>
                <a:ea typeface="DejaVu Sans"/>
              </a:rPr>
              <a:t>*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331" name="CustomShape 53"/>
          <p:cNvSpPr/>
          <p:nvPr/>
        </p:nvSpPr>
        <p:spPr>
          <a:xfrm>
            <a:off x="5203800" y="5083200"/>
            <a:ext cx="769680" cy="294840"/>
          </a:xfrm>
          <a:prstGeom prst="rect">
            <a:avLst/>
          </a:prstGeom>
          <a:solidFill>
            <a:srgbClr val="ffffff"/>
          </a:solidFill>
          <a:ln w="11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54"/>
          <p:cNvSpPr/>
          <p:nvPr/>
        </p:nvSpPr>
        <p:spPr>
          <a:xfrm>
            <a:off x="5300640" y="5094360"/>
            <a:ext cx="622080" cy="16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DejaVu Sans"/>
              </a:rPr>
              <a:t>Employee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333" name="Line 55"/>
          <p:cNvSpPr/>
          <p:nvPr/>
        </p:nvSpPr>
        <p:spPr>
          <a:xfrm>
            <a:off x="5634000" y="4437000"/>
            <a:ext cx="1800" cy="646200"/>
          </a:xfrm>
          <a:prstGeom prst="line">
            <a:avLst/>
          </a:prstGeom>
          <a:ln w="11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56"/>
          <p:cNvSpPr/>
          <p:nvPr/>
        </p:nvSpPr>
        <p:spPr>
          <a:xfrm>
            <a:off x="5406840" y="4861080"/>
            <a:ext cx="79560" cy="2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ffffff"/>
                </a:solidFill>
                <a:latin typeface="Arial"/>
                <a:ea typeface="DejaVu Sans"/>
              </a:rPr>
              <a:t>*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335" name="CustomShape 57"/>
          <p:cNvSpPr/>
          <p:nvPr/>
        </p:nvSpPr>
        <p:spPr>
          <a:xfrm>
            <a:off x="3141720" y="2362320"/>
            <a:ext cx="2265120" cy="761400"/>
          </a:xfrm>
          <a:prstGeom prst="rect">
            <a:avLst/>
          </a:prstGeom>
          <a:solidFill>
            <a:srgbClr val="ffffff"/>
          </a:solidFill>
          <a:ln cap="rnd" w="11160">
            <a:solidFill>
              <a:srgbClr val="000000"/>
            </a:solidFill>
            <a:custDash>
              <a:ds d="100000" sp="1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58"/>
          <p:cNvSpPr/>
          <p:nvPr/>
        </p:nvSpPr>
        <p:spPr>
          <a:xfrm>
            <a:off x="3236760" y="2476440"/>
            <a:ext cx="2060640" cy="16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DejaVu Sans"/>
              </a:rPr>
              <a:t>{if Order.customer.creditRating is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337" name="CustomShape 59"/>
          <p:cNvSpPr/>
          <p:nvPr/>
        </p:nvSpPr>
        <p:spPr>
          <a:xfrm>
            <a:off x="3224880" y="2646360"/>
            <a:ext cx="2098800" cy="16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DejaVu Sans"/>
              </a:rPr>
              <a:t>"poor", then Order.isPrepaid must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338" name="CustomShape 60"/>
          <p:cNvSpPr/>
          <p:nvPr/>
        </p:nvSpPr>
        <p:spPr>
          <a:xfrm>
            <a:off x="4035600" y="2816280"/>
            <a:ext cx="524520" cy="16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DejaVu Sans"/>
              </a:rPr>
              <a:t>be true }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339" name="Line 61"/>
          <p:cNvSpPr/>
          <p:nvPr/>
        </p:nvSpPr>
        <p:spPr>
          <a:xfrm>
            <a:off x="3324240" y="2055960"/>
            <a:ext cx="860400" cy="363240"/>
          </a:xfrm>
          <a:prstGeom prst="line">
            <a:avLst/>
          </a:prstGeom>
          <a:ln cap="rnd" w="11160">
            <a:solidFill>
              <a:srgbClr val="000000"/>
            </a:solidFill>
            <a:custDash>
              <a:ds d="100000" sp="1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62"/>
          <p:cNvSpPr/>
          <p:nvPr/>
        </p:nvSpPr>
        <p:spPr>
          <a:xfrm>
            <a:off x="3336840" y="1371600"/>
            <a:ext cx="396720" cy="45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IN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*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41" name="CustomShape 63"/>
          <p:cNvSpPr/>
          <p:nvPr/>
        </p:nvSpPr>
        <p:spPr>
          <a:xfrm>
            <a:off x="5334120" y="1447920"/>
            <a:ext cx="380520" cy="30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873"/>
              </a:spcBef>
            </a:pPr>
            <a:r>
              <a:rPr b="0" lang="en-IN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42" name="Line 64"/>
          <p:cNvSpPr/>
          <p:nvPr/>
        </p:nvSpPr>
        <p:spPr>
          <a:xfrm flipV="1">
            <a:off x="3733920" y="3124080"/>
            <a:ext cx="304560" cy="457200"/>
          </a:xfrm>
          <a:prstGeom prst="line">
            <a:avLst/>
          </a:prstGeom>
          <a:ln w="12600">
            <a:solidFill>
              <a:srgbClr val="ffffff"/>
            </a:solidFill>
            <a:miter/>
            <a:tailEnd len="sm" type="triangle" w="sm"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65"/>
          <p:cNvSpPr/>
          <p:nvPr/>
        </p:nvSpPr>
        <p:spPr>
          <a:xfrm>
            <a:off x="3124080" y="3581280"/>
            <a:ext cx="1523880" cy="63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873"/>
              </a:spcBef>
            </a:pPr>
            <a:r>
              <a:rPr b="0" lang="en-IN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Constraint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73"/>
              </a:spcBef>
            </a:pPr>
            <a:r>
              <a:rPr b="0" lang="en-IN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(inside braces{}}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44" name="CustomShape 66"/>
          <p:cNvSpPr/>
          <p:nvPr/>
        </p:nvSpPr>
        <p:spPr>
          <a:xfrm>
            <a:off x="1219320" y="1981080"/>
            <a:ext cx="1066320" cy="30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873"/>
              </a:spcBef>
            </a:pPr>
            <a:r>
              <a:rPr b="0" lang="en-IN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Operations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45" name="Line 67"/>
          <p:cNvSpPr/>
          <p:nvPr/>
        </p:nvSpPr>
        <p:spPr>
          <a:xfrm>
            <a:off x="1981080" y="1523880"/>
            <a:ext cx="304920" cy="360"/>
          </a:xfrm>
          <a:prstGeom prst="line">
            <a:avLst/>
          </a:prstGeom>
          <a:ln w="12600">
            <a:solidFill>
              <a:srgbClr val="ffffff"/>
            </a:solidFill>
            <a:miter/>
            <a:tailEnd len="sm" type="triangle" w="sm"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68"/>
          <p:cNvSpPr/>
          <p:nvPr/>
        </p:nvSpPr>
        <p:spPr>
          <a:xfrm>
            <a:off x="1219320" y="1295280"/>
            <a:ext cx="837720" cy="27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748"/>
              </a:spcBef>
            </a:pPr>
            <a:r>
              <a:rPr b="0" lang="en-IN" sz="1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Attributes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47" name="CustomShape 69"/>
          <p:cNvSpPr/>
          <p:nvPr/>
        </p:nvSpPr>
        <p:spPr>
          <a:xfrm>
            <a:off x="1295280" y="914400"/>
            <a:ext cx="1066680" cy="27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748"/>
              </a:spcBef>
            </a:pPr>
            <a:r>
              <a:rPr b="0" lang="en-IN" sz="1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Name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48" name="Line 70"/>
          <p:cNvSpPr/>
          <p:nvPr/>
        </p:nvSpPr>
        <p:spPr>
          <a:xfrm flipV="1">
            <a:off x="4800600" y="1752480"/>
            <a:ext cx="380880" cy="152640"/>
          </a:xfrm>
          <a:prstGeom prst="line">
            <a:avLst/>
          </a:prstGeom>
          <a:ln w="12600">
            <a:solidFill>
              <a:srgbClr val="ffffff"/>
            </a:solidFill>
            <a:miter/>
            <a:tailEnd len="sm" type="triangle" w="sm"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71"/>
          <p:cNvSpPr/>
          <p:nvPr/>
        </p:nvSpPr>
        <p:spPr>
          <a:xfrm>
            <a:off x="4419720" y="1905120"/>
            <a:ext cx="1142640" cy="30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873"/>
              </a:spcBef>
            </a:pPr>
            <a:r>
              <a:rPr b="1" lang="en-IN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Association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50" name="Line 72"/>
          <p:cNvSpPr/>
          <p:nvPr/>
        </p:nvSpPr>
        <p:spPr>
          <a:xfrm>
            <a:off x="5181480" y="1371600"/>
            <a:ext cx="228600" cy="76320"/>
          </a:xfrm>
          <a:prstGeom prst="line">
            <a:avLst/>
          </a:prstGeom>
          <a:ln w="12600">
            <a:solidFill>
              <a:srgbClr val="ffffff"/>
            </a:solidFill>
            <a:miter/>
            <a:tailEnd len="sm" type="triangle" w="sm"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Line 73"/>
          <p:cNvSpPr/>
          <p:nvPr/>
        </p:nvSpPr>
        <p:spPr>
          <a:xfrm>
            <a:off x="1905120" y="1066680"/>
            <a:ext cx="380880" cy="360"/>
          </a:xfrm>
          <a:prstGeom prst="line">
            <a:avLst/>
          </a:prstGeom>
          <a:ln w="12600">
            <a:solidFill>
              <a:srgbClr val="ffffff"/>
            </a:solidFill>
            <a:miter/>
            <a:tailEnd len="sm" type="triangle" w="sm"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74"/>
          <p:cNvSpPr/>
          <p:nvPr/>
        </p:nvSpPr>
        <p:spPr>
          <a:xfrm>
            <a:off x="3505320" y="1066680"/>
            <a:ext cx="2209320" cy="30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873"/>
              </a:spcBef>
            </a:pPr>
            <a:r>
              <a:rPr b="0" lang="en-IN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Multiplicity:   mandatory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53" name="Line 75"/>
          <p:cNvSpPr/>
          <p:nvPr/>
        </p:nvSpPr>
        <p:spPr>
          <a:xfrm>
            <a:off x="2514600" y="4419720"/>
            <a:ext cx="152280" cy="685800"/>
          </a:xfrm>
          <a:prstGeom prst="line">
            <a:avLst/>
          </a:prstGeom>
          <a:ln w="12600">
            <a:solidFill>
              <a:srgbClr val="ffffff"/>
            </a:solidFill>
            <a:miter/>
            <a:tailEnd len="sm" type="triangle" w="sm"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76"/>
          <p:cNvSpPr/>
          <p:nvPr/>
        </p:nvSpPr>
        <p:spPr>
          <a:xfrm>
            <a:off x="1676520" y="3886200"/>
            <a:ext cx="1142640" cy="73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Multiplicity:  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Many value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55" name="CustomShape 77"/>
          <p:cNvSpPr/>
          <p:nvPr/>
        </p:nvSpPr>
        <p:spPr>
          <a:xfrm>
            <a:off x="3657600" y="4572000"/>
            <a:ext cx="1218960" cy="51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Multiplicity:   optional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56" name="Line 78"/>
          <p:cNvSpPr/>
          <p:nvPr/>
        </p:nvSpPr>
        <p:spPr>
          <a:xfrm>
            <a:off x="4800600" y="4876920"/>
            <a:ext cx="304920" cy="360"/>
          </a:xfrm>
          <a:prstGeom prst="line">
            <a:avLst/>
          </a:prstGeom>
          <a:ln w="12600">
            <a:solidFill>
              <a:srgbClr val="ffffff"/>
            </a:solidFill>
            <a:miter/>
            <a:tailEnd len="sm" type="triangle" w="sm"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Line 79"/>
          <p:cNvSpPr/>
          <p:nvPr/>
        </p:nvSpPr>
        <p:spPr>
          <a:xfrm flipH="1" flipV="1">
            <a:off x="6629400" y="2285640"/>
            <a:ext cx="914400" cy="228600"/>
          </a:xfrm>
          <a:prstGeom prst="line">
            <a:avLst/>
          </a:prstGeom>
          <a:ln w="12600">
            <a:solidFill>
              <a:srgbClr val="ffffff"/>
            </a:solidFill>
            <a:miter/>
            <a:tailEnd len="sm" type="triangle" w="sm"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80"/>
          <p:cNvSpPr/>
          <p:nvPr/>
        </p:nvSpPr>
        <p:spPr>
          <a:xfrm>
            <a:off x="7467480" y="2438280"/>
            <a:ext cx="1295280" cy="30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873"/>
              </a:spcBef>
            </a:pPr>
            <a:r>
              <a:rPr b="0" lang="en-IN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Generalization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59" name="Line 81"/>
          <p:cNvSpPr/>
          <p:nvPr/>
        </p:nvSpPr>
        <p:spPr>
          <a:xfrm>
            <a:off x="2133720" y="2133720"/>
            <a:ext cx="152280" cy="360"/>
          </a:xfrm>
          <a:prstGeom prst="line">
            <a:avLst/>
          </a:prstGeom>
          <a:ln w="12600">
            <a:solidFill>
              <a:srgbClr val="ffffff"/>
            </a:solidFill>
            <a:miter/>
            <a:tailEnd len="sm" type="triangle" w="sm"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82"/>
          <p:cNvSpPr/>
          <p:nvPr/>
        </p:nvSpPr>
        <p:spPr>
          <a:xfrm>
            <a:off x="2971800" y="6324480"/>
            <a:ext cx="3580920" cy="33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[from </a:t>
            </a:r>
            <a:r>
              <a:rPr b="0" i="1" lang="en-IN" sz="16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UML Distilled    Third Edition</a:t>
            </a:r>
            <a:r>
              <a:rPr b="0" lang="en-IN" sz="16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]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361" name="CustomShape 83"/>
          <p:cNvSpPr/>
          <p:nvPr/>
        </p:nvSpPr>
        <p:spPr>
          <a:xfrm>
            <a:off x="6921360" y="900000"/>
            <a:ext cx="574920" cy="33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class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362" name="Line 84"/>
          <p:cNvSpPr/>
          <p:nvPr/>
        </p:nvSpPr>
        <p:spPr>
          <a:xfrm flipH="1">
            <a:off x="6933960" y="1143000"/>
            <a:ext cx="75960" cy="228600"/>
          </a:xfrm>
          <a:prstGeom prst="line">
            <a:avLst/>
          </a:prstGeom>
          <a:ln w="9360">
            <a:solidFill>
              <a:srgbClr val="ffffff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85"/>
          <p:cNvSpPr/>
          <p:nvPr/>
        </p:nvSpPr>
        <p:spPr>
          <a:xfrm>
            <a:off x="5329080" y="4556160"/>
            <a:ext cx="235080" cy="16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ffffff"/>
                </a:solidFill>
                <a:latin typeface="Arial"/>
                <a:ea typeface="DejaVu Sans"/>
              </a:rPr>
              <a:t>0..1</a:t>
            </a:r>
            <a:endParaRPr b="0" lang="en-IN" sz="11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457200" y="380880"/>
            <a:ext cx="8229240" cy="106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e5ffff"/>
                </a:solidFill>
                <a:latin typeface="Tahoma"/>
              </a:rPr>
              <a:t>Association: Model to Implementation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365" name="CustomShape 2"/>
          <p:cNvSpPr/>
          <p:nvPr/>
        </p:nvSpPr>
        <p:spPr>
          <a:xfrm>
            <a:off x="457200" y="3123720"/>
            <a:ext cx="8152920" cy="297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2360">
              <a:lnSpc>
                <a:spcPct val="90000"/>
              </a:lnSpc>
              <a:spcBef>
                <a:spcPts val="598"/>
              </a:spcBef>
            </a:pPr>
            <a:r>
              <a:rPr b="0" lang="en-IN" sz="2400" spc="-1" strike="noStrike">
                <a:solidFill>
                  <a:srgbClr val="ffffff"/>
                </a:solidFill>
                <a:latin typeface="Tahoma"/>
              </a:rPr>
              <a:t>Class Student {</a:t>
            </a:r>
            <a:endParaRPr b="0" lang="en-IN" sz="2400" spc="-1" strike="noStrike">
              <a:latin typeface="Arial"/>
            </a:endParaRPr>
          </a:p>
          <a:p>
            <a:pPr marL="342720" indent="-342360">
              <a:lnSpc>
                <a:spcPct val="90000"/>
              </a:lnSpc>
              <a:spcBef>
                <a:spcPts val="598"/>
              </a:spcBef>
            </a:pPr>
            <a:r>
              <a:rPr b="0" lang="en-IN" sz="2400" spc="-1" strike="noStrike">
                <a:solidFill>
                  <a:srgbClr val="ffffff"/>
                </a:solidFill>
                <a:latin typeface="Tahoma"/>
              </a:rPr>
              <a:t>    </a:t>
            </a:r>
            <a:r>
              <a:rPr b="0" lang="en-IN" sz="2400" spc="-1" strike="noStrike">
                <a:solidFill>
                  <a:srgbClr val="ffffff"/>
                </a:solidFill>
                <a:latin typeface="Tahoma"/>
              </a:rPr>
              <a:t>Course enrolls[4];</a:t>
            </a:r>
            <a:endParaRPr b="0" lang="en-IN" sz="2400" spc="-1" strike="noStrike">
              <a:latin typeface="Arial"/>
            </a:endParaRPr>
          </a:p>
          <a:p>
            <a:pPr marL="342720" indent="-342360">
              <a:lnSpc>
                <a:spcPct val="90000"/>
              </a:lnSpc>
              <a:spcBef>
                <a:spcPts val="598"/>
              </a:spcBef>
            </a:pPr>
            <a:r>
              <a:rPr b="0" lang="en-IN" sz="2400" spc="-1" strike="noStrike">
                <a:solidFill>
                  <a:srgbClr val="ffffff"/>
                </a:solidFill>
                <a:latin typeface="Tahoma"/>
              </a:rPr>
              <a:t>}</a:t>
            </a:r>
            <a:endParaRPr b="0" lang="en-IN" sz="2400" spc="-1" strike="noStrike">
              <a:latin typeface="Arial"/>
            </a:endParaRPr>
          </a:p>
          <a:p>
            <a:pPr marL="342720" indent="-342360">
              <a:lnSpc>
                <a:spcPct val="90000"/>
              </a:lnSpc>
              <a:spcBef>
                <a:spcPts val="598"/>
              </a:spcBef>
            </a:pPr>
            <a:endParaRPr b="0" lang="en-IN" sz="2400" spc="-1" strike="noStrike">
              <a:latin typeface="Arial"/>
            </a:endParaRPr>
          </a:p>
          <a:p>
            <a:pPr marL="342720" indent="-342360">
              <a:lnSpc>
                <a:spcPct val="90000"/>
              </a:lnSpc>
              <a:spcBef>
                <a:spcPts val="598"/>
              </a:spcBef>
            </a:pPr>
            <a:r>
              <a:rPr b="0" lang="en-IN" sz="2400" spc="-1" strike="noStrike">
                <a:solidFill>
                  <a:srgbClr val="ffffff"/>
                </a:solidFill>
                <a:latin typeface="Tahoma"/>
              </a:rPr>
              <a:t>Class Course {</a:t>
            </a:r>
            <a:endParaRPr b="0" lang="en-IN" sz="2400" spc="-1" strike="noStrike">
              <a:latin typeface="Arial"/>
            </a:endParaRPr>
          </a:p>
          <a:p>
            <a:pPr marL="342720" indent="-342360">
              <a:lnSpc>
                <a:spcPct val="90000"/>
              </a:lnSpc>
              <a:spcBef>
                <a:spcPts val="598"/>
              </a:spcBef>
            </a:pPr>
            <a:r>
              <a:rPr b="0" lang="en-IN" sz="24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latin typeface="Tahoma"/>
              </a:rPr>
              <a:t>Student have[];</a:t>
            </a:r>
            <a:endParaRPr b="0" lang="en-IN" sz="2400" spc="-1" strike="noStrike">
              <a:latin typeface="Arial"/>
            </a:endParaRPr>
          </a:p>
          <a:p>
            <a:pPr marL="342720" indent="-342360">
              <a:lnSpc>
                <a:spcPct val="90000"/>
              </a:lnSpc>
              <a:spcBef>
                <a:spcPts val="598"/>
              </a:spcBef>
            </a:pPr>
            <a:r>
              <a:rPr b="0" lang="en-IN" sz="2400" spc="-1" strike="noStrike">
                <a:solidFill>
                  <a:srgbClr val="ffffff"/>
                </a:solidFill>
                <a:latin typeface="Tahoma"/>
              </a:rPr>
              <a:t>}</a:t>
            </a:r>
            <a:endParaRPr b="0" lang="en-IN" sz="2400" spc="-1" strike="noStrike">
              <a:latin typeface="Arial"/>
            </a:endParaRPr>
          </a:p>
          <a:p>
            <a:pPr marL="342720" indent="-342360">
              <a:lnSpc>
                <a:spcPct val="90000"/>
              </a:lnSpc>
              <a:spcBef>
                <a:spcPts val="598"/>
              </a:spcBef>
            </a:pPr>
            <a:endParaRPr b="0" lang="en-IN" sz="2400" spc="-1" strike="noStrike">
              <a:latin typeface="Arial"/>
            </a:endParaRPr>
          </a:p>
        </p:txBody>
      </p:sp>
      <p:sp>
        <p:nvSpPr>
          <p:cNvPr id="366" name="CustomShape 3"/>
          <p:cNvSpPr/>
          <p:nvPr/>
        </p:nvSpPr>
        <p:spPr>
          <a:xfrm>
            <a:off x="5546880" y="2013120"/>
            <a:ext cx="1005840" cy="36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4"/>
          <p:cNvSpPr/>
          <p:nvPr/>
        </p:nvSpPr>
        <p:spPr>
          <a:xfrm>
            <a:off x="1686600" y="1830240"/>
            <a:ext cx="1379880" cy="45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2600">
            <a:solidFill>
              <a:srgbClr val="ffcc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latin typeface="Tahoma"/>
                <a:ea typeface="DejaVu Sans"/>
              </a:rPr>
              <a:t>Student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68" name="CustomShape 5"/>
          <p:cNvSpPr/>
          <p:nvPr/>
        </p:nvSpPr>
        <p:spPr>
          <a:xfrm>
            <a:off x="4921200" y="1801800"/>
            <a:ext cx="1244160" cy="45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2600">
            <a:solidFill>
              <a:srgbClr val="ffcc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latin typeface="Tahoma"/>
                <a:ea typeface="DejaVu Sans"/>
              </a:rPr>
              <a:t>Course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69" name="Line 6"/>
          <p:cNvSpPr/>
          <p:nvPr/>
        </p:nvSpPr>
        <p:spPr>
          <a:xfrm>
            <a:off x="3005280" y="2057400"/>
            <a:ext cx="1981080" cy="360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7"/>
          <p:cNvSpPr/>
          <p:nvPr/>
        </p:nvSpPr>
        <p:spPr>
          <a:xfrm>
            <a:off x="4140000" y="2209680"/>
            <a:ext cx="94680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cc00"/>
                </a:solidFill>
                <a:latin typeface="Tahoma"/>
                <a:ea typeface="DejaVu Sans"/>
              </a:rPr>
              <a:t>enrolls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71" name="CustomShape 8"/>
          <p:cNvSpPr/>
          <p:nvPr/>
        </p:nvSpPr>
        <p:spPr>
          <a:xfrm>
            <a:off x="2946240" y="2209680"/>
            <a:ext cx="58428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cc00"/>
                </a:solidFill>
                <a:latin typeface="Tahoma"/>
                <a:ea typeface="DejaVu Sans"/>
              </a:rPr>
              <a:t>has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72" name="CustomShape 9"/>
          <p:cNvSpPr/>
          <p:nvPr/>
        </p:nvSpPr>
        <p:spPr>
          <a:xfrm>
            <a:off x="2963160" y="1555920"/>
            <a:ext cx="29484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Tahoma"/>
                <a:ea typeface="DejaVu Sans"/>
              </a:rPr>
              <a:t>*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73" name="CustomShape 10"/>
          <p:cNvSpPr/>
          <p:nvPr/>
        </p:nvSpPr>
        <p:spPr>
          <a:xfrm>
            <a:off x="4624560" y="1631880"/>
            <a:ext cx="32508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Tahoma"/>
                <a:ea typeface="DejaVu Sans"/>
              </a:rPr>
              <a:t>4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CustomShape 1"/>
          <p:cNvSpPr/>
          <p:nvPr/>
        </p:nvSpPr>
        <p:spPr>
          <a:xfrm>
            <a:off x="685800" y="304920"/>
            <a:ext cx="7772040" cy="53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ctr"/>
          <a:p>
            <a:pPr algn="ctr">
              <a:lnSpc>
                <a:spcPct val="100000"/>
              </a:lnSpc>
            </a:pPr>
            <a:r>
              <a:rPr b="0" lang="en-IN" sz="2800" spc="-1" strike="noStrike">
                <a:solidFill>
                  <a:srgbClr val="e5ffff"/>
                </a:solidFill>
                <a:latin typeface="Times New Roman"/>
                <a:ea typeface="DejaVu Sans"/>
              </a:rPr>
              <a:t>OO Relationships:</a:t>
            </a:r>
            <a:r>
              <a:rPr b="0" lang="en-IN" sz="3200" spc="-1" strike="noStrike">
                <a:solidFill>
                  <a:srgbClr val="e5ffff"/>
                </a:solidFill>
                <a:latin typeface="Times New Roman"/>
                <a:ea typeface="DejaVu Sans"/>
              </a:rPr>
              <a:t> </a:t>
            </a:r>
            <a:r>
              <a:rPr b="1" lang="en-IN" sz="3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Composition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375" name="CustomShape 2"/>
          <p:cNvSpPr/>
          <p:nvPr/>
        </p:nvSpPr>
        <p:spPr>
          <a:xfrm>
            <a:off x="2004840" y="1360440"/>
            <a:ext cx="1142640" cy="380520"/>
          </a:xfrm>
          <a:prstGeom prst="rect">
            <a:avLst/>
          </a:prstGeom>
          <a:solidFill>
            <a:srgbClr val="ffff99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Class W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76" name="CustomShape 3"/>
          <p:cNvSpPr/>
          <p:nvPr/>
        </p:nvSpPr>
        <p:spPr>
          <a:xfrm>
            <a:off x="1278000" y="2525760"/>
            <a:ext cx="1142640" cy="434520"/>
          </a:xfrm>
          <a:prstGeom prst="rect">
            <a:avLst/>
          </a:prstGeom>
          <a:solidFill>
            <a:srgbClr val="ffff99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Class</a:t>
            </a:r>
            <a:r>
              <a:rPr b="1" lang="en-IN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</a:t>
            </a:r>
            <a:r>
              <a:rPr b="1" lang="en-IN" sz="1400" spc="-1" strike="noStrike" baseline="-25000">
                <a:solidFill>
                  <a:srgbClr val="000000"/>
                </a:solidFill>
                <a:latin typeface="Times New Roman"/>
                <a:ea typeface="DejaVu Sans"/>
              </a:rPr>
              <a:t>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77" name="CustomShape 4"/>
          <p:cNvSpPr/>
          <p:nvPr/>
        </p:nvSpPr>
        <p:spPr>
          <a:xfrm>
            <a:off x="2743200" y="2514600"/>
            <a:ext cx="1142640" cy="445680"/>
          </a:xfrm>
          <a:prstGeom prst="rect">
            <a:avLst/>
          </a:prstGeom>
          <a:solidFill>
            <a:srgbClr val="ffff99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Class</a:t>
            </a:r>
            <a:r>
              <a:rPr b="1" lang="en-IN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</a:t>
            </a:r>
            <a:r>
              <a:rPr b="1" lang="en-IN" sz="1400" spc="-1" strike="noStrike" baseline="-25000">
                <a:solidFill>
                  <a:srgbClr val="000000"/>
                </a:solidFill>
                <a:latin typeface="Times New Roman"/>
                <a:ea typeface="DejaVu Sans"/>
              </a:rPr>
              <a:t>2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78" name="CustomShape 5"/>
          <p:cNvSpPr/>
          <p:nvPr/>
        </p:nvSpPr>
        <p:spPr>
          <a:xfrm>
            <a:off x="1852560" y="2198520"/>
            <a:ext cx="1447560" cy="304560"/>
          </a:xfrm>
          <a:custGeom>
            <a:avLst/>
            <a:gdLst/>
            <a:ahLst/>
            <a:rect l="l" t="t" r="r" b="b"/>
            <a:pathLst>
              <a:path w="1824" h="96">
                <a:moveTo>
                  <a:pt x="0" y="96"/>
                </a:moveTo>
                <a:lnTo>
                  <a:pt x="0" y="0"/>
                </a:lnTo>
                <a:lnTo>
                  <a:pt x="1824" y="0"/>
                </a:lnTo>
                <a:lnTo>
                  <a:pt x="1824" y="96"/>
                </a:lnTo>
              </a:path>
            </a:pathLst>
          </a:custGeom>
          <a:noFill/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79" name="Group 6"/>
          <p:cNvGrpSpPr/>
          <p:nvPr/>
        </p:nvGrpSpPr>
        <p:grpSpPr>
          <a:xfrm>
            <a:off x="2457360" y="1739880"/>
            <a:ext cx="228240" cy="444600"/>
            <a:chOff x="2457360" y="1739880"/>
            <a:chExt cx="228240" cy="444600"/>
          </a:xfrm>
        </p:grpSpPr>
        <p:sp>
          <p:nvSpPr>
            <p:cNvPr id="380" name="Line 7"/>
            <p:cNvSpPr/>
            <p:nvPr/>
          </p:nvSpPr>
          <p:spPr>
            <a:xfrm>
              <a:off x="2571480" y="2032200"/>
              <a:ext cx="6480" cy="152280"/>
            </a:xfrm>
            <a:prstGeom prst="line">
              <a:avLst/>
            </a:prstGeom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1" name="CustomShape 8"/>
            <p:cNvSpPr/>
            <p:nvPr/>
          </p:nvSpPr>
          <p:spPr>
            <a:xfrm>
              <a:off x="2457360" y="1739880"/>
              <a:ext cx="228240" cy="304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10800"/>
                  </a:lnTo>
                  <a:lnTo>
                    <a:pt x="10800" y="21600"/>
                  </a:lnTo>
                  <a:lnTo>
                    <a:pt x="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009999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82" name="CustomShape 9"/>
          <p:cNvSpPr/>
          <p:nvPr/>
        </p:nvSpPr>
        <p:spPr>
          <a:xfrm>
            <a:off x="3951720" y="914400"/>
            <a:ext cx="4938120" cy="478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Composition: </a:t>
            </a:r>
            <a:r>
              <a:rPr b="1" lang="en-IN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expresses a relationship among instances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of related classes.  It is a specific </a:t>
            </a:r>
            <a:r>
              <a:rPr b="1" lang="en-IN" sz="1400" spc="-1" strike="noStrike">
                <a:solidFill>
                  <a:srgbClr val="ffcc00"/>
                </a:solidFill>
                <a:latin typeface="Times New Roman"/>
                <a:ea typeface="DejaVu Sans"/>
              </a:rPr>
              <a:t>kind of Whole-Part</a:t>
            </a:r>
            <a:r>
              <a:rPr b="1" lang="en-IN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br/>
            <a:r>
              <a:rPr b="1" lang="en-IN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relationship.  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It expresses a relationship where an instance of the </a:t>
            </a:r>
            <a:br/>
            <a:r>
              <a:rPr b="1" lang="en-IN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Whole-class has the responsibility to </a:t>
            </a:r>
            <a:r>
              <a:rPr b="1" lang="en-IN" sz="1400" spc="-1" strike="noStrike">
                <a:solidFill>
                  <a:srgbClr val="ffcc00"/>
                </a:solidFill>
                <a:latin typeface="Times New Roman"/>
                <a:ea typeface="DejaVu Sans"/>
              </a:rPr>
              <a:t>create and initialize</a:t>
            </a:r>
            <a:br/>
            <a:r>
              <a:rPr b="1" lang="en-IN" sz="1400" spc="-1" strike="noStrike">
                <a:solidFill>
                  <a:srgbClr val="ffcc00"/>
                </a:solidFill>
                <a:latin typeface="Times New Roman"/>
                <a:ea typeface="DejaVu Sans"/>
              </a:rPr>
              <a:t> instances</a:t>
            </a:r>
            <a:r>
              <a:rPr b="1" lang="en-IN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 of each Part-class.  </a:t>
            </a:r>
            <a:br/>
            <a:br/>
            <a:r>
              <a:rPr b="1" lang="en-IN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It may also be used to express a relationship where instances</a:t>
            </a:r>
            <a:br/>
            <a:r>
              <a:rPr b="1" lang="en-IN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of the Part-classes have </a:t>
            </a:r>
            <a:r>
              <a:rPr b="1" lang="en-IN" sz="1400" spc="-1" strike="noStrike">
                <a:solidFill>
                  <a:srgbClr val="ffcc00"/>
                </a:solidFill>
                <a:latin typeface="Times New Roman"/>
                <a:ea typeface="DejaVu Sans"/>
              </a:rPr>
              <a:t>privileged access or visibility</a:t>
            </a:r>
            <a:r>
              <a:rPr b="1" lang="en-IN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 to</a:t>
            </a:r>
            <a:br/>
            <a:r>
              <a:rPr b="1" lang="en-IN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certain attributes and/or behaviors defined by the</a:t>
            </a:r>
            <a:br/>
            <a:r>
              <a:rPr b="1" lang="en-IN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Whole-class.  </a:t>
            </a:r>
            <a:br/>
            <a:br/>
            <a:r>
              <a:rPr b="1" lang="en-IN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Composition should also be used to express relationship where</a:t>
            </a:r>
            <a:br/>
            <a:r>
              <a:rPr b="1" lang="en-IN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r>
              <a:rPr b="1" lang="en-IN" sz="1400" spc="-1" strike="noStrike">
                <a:solidFill>
                  <a:srgbClr val="ffcc00"/>
                </a:solidFill>
                <a:latin typeface="Times New Roman"/>
                <a:ea typeface="DejaVu Sans"/>
              </a:rPr>
              <a:t>instances of the Whole-class have exclusive access to and </a:t>
            </a:r>
            <a:br/>
            <a:r>
              <a:rPr b="1" lang="en-IN" sz="1400" spc="-1" strike="noStrike">
                <a:solidFill>
                  <a:srgbClr val="ffcc00"/>
                </a:solidFill>
                <a:latin typeface="Times New Roman"/>
                <a:ea typeface="DejaVu Sans"/>
              </a:rPr>
              <a:t>control of instances of the Part-classes</a:t>
            </a:r>
            <a:r>
              <a:rPr b="1" lang="en-IN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.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Composition should be used to express a relationship where</a:t>
            </a:r>
            <a:br/>
            <a:r>
              <a:rPr b="1" lang="en-IN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the behavior of Part instances is undefined without being</a:t>
            </a:r>
            <a:br/>
            <a:r>
              <a:rPr b="1" lang="en-IN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related to an instance of the Whole.  And, conversely,  the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behavior of the Whole is ill-defined or incomplete if one or </a:t>
            </a:r>
            <a:br/>
            <a:r>
              <a:rPr b="1" lang="en-IN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more of the Part instances are undefined.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83" name="CustomShape 10"/>
          <p:cNvSpPr/>
          <p:nvPr/>
        </p:nvSpPr>
        <p:spPr>
          <a:xfrm>
            <a:off x="1507680" y="1077840"/>
            <a:ext cx="1129680" cy="30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Whole Class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84" name="CustomShape 11"/>
          <p:cNvSpPr/>
          <p:nvPr/>
        </p:nvSpPr>
        <p:spPr>
          <a:xfrm>
            <a:off x="2081160" y="3341520"/>
            <a:ext cx="1119240" cy="30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Part Classes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85" name="CustomShape 12"/>
          <p:cNvSpPr/>
          <p:nvPr/>
        </p:nvSpPr>
        <p:spPr>
          <a:xfrm rot="16200000">
            <a:off x="2500200" y="2312640"/>
            <a:ext cx="228240" cy="1828440"/>
          </a:xfrm>
          <a:custGeom>
            <a:avLst/>
            <a:gdLst/>
            <a:ahLst/>
            <a:rect l="l" t="t" r="r" b="b"/>
            <a:pathLst>
              <a:path w="637" h="5082">
                <a:moveTo>
                  <a:pt x="636" y="0"/>
                </a:moveTo>
                <a:cubicBezTo>
                  <a:pt x="477" y="0"/>
                  <a:pt x="318" y="211"/>
                  <a:pt x="318" y="423"/>
                </a:cubicBezTo>
                <a:lnTo>
                  <a:pt x="318" y="2117"/>
                </a:lnTo>
                <a:cubicBezTo>
                  <a:pt x="318" y="2328"/>
                  <a:pt x="159" y="2540"/>
                  <a:pt x="0" y="2540"/>
                </a:cubicBezTo>
                <a:cubicBezTo>
                  <a:pt x="159" y="2540"/>
                  <a:pt x="318" y="2752"/>
                  <a:pt x="318" y="2963"/>
                </a:cubicBezTo>
                <a:lnTo>
                  <a:pt x="318" y="4657"/>
                </a:lnTo>
                <a:cubicBezTo>
                  <a:pt x="318" y="4869"/>
                  <a:pt x="477" y="5081"/>
                  <a:pt x="636" y="5081"/>
                </a:cubicBezTo>
              </a:path>
            </a:pathLst>
          </a:custGeom>
          <a:noFill/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86" name="Group 13"/>
          <p:cNvGrpSpPr/>
          <p:nvPr/>
        </p:nvGrpSpPr>
        <p:grpSpPr>
          <a:xfrm>
            <a:off x="1319040" y="4408560"/>
            <a:ext cx="2607840" cy="1599840"/>
            <a:chOff x="1319040" y="4408560"/>
            <a:chExt cx="2607840" cy="1599840"/>
          </a:xfrm>
        </p:grpSpPr>
        <p:sp>
          <p:nvSpPr>
            <p:cNvPr id="387" name="CustomShape 14"/>
            <p:cNvSpPr/>
            <p:nvPr/>
          </p:nvSpPr>
          <p:spPr>
            <a:xfrm>
              <a:off x="2046240" y="4408560"/>
              <a:ext cx="1142640" cy="380520"/>
            </a:xfrm>
            <a:prstGeom prst="rect">
              <a:avLst/>
            </a:prstGeom>
            <a:solidFill>
              <a:srgbClr val="ffff99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/>
            <a:p>
              <a:pPr algn="ctr">
                <a:lnSpc>
                  <a:spcPct val="100000"/>
                </a:lnSpc>
              </a:pPr>
              <a:r>
                <a:rPr b="1" lang="en-IN" sz="1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Automobile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388" name="CustomShape 15"/>
            <p:cNvSpPr/>
            <p:nvPr/>
          </p:nvSpPr>
          <p:spPr>
            <a:xfrm>
              <a:off x="1319040" y="5573520"/>
              <a:ext cx="1142640" cy="434880"/>
            </a:xfrm>
            <a:prstGeom prst="rect">
              <a:avLst/>
            </a:prstGeom>
            <a:solidFill>
              <a:srgbClr val="ffff99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/>
            <a:p>
              <a:pPr algn="ctr">
                <a:lnSpc>
                  <a:spcPct val="100000"/>
                </a:lnSpc>
              </a:pPr>
              <a:r>
                <a:rPr b="1" lang="en-IN" sz="1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Engine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389" name="CustomShape 16"/>
            <p:cNvSpPr/>
            <p:nvPr/>
          </p:nvSpPr>
          <p:spPr>
            <a:xfrm>
              <a:off x="2784240" y="5562720"/>
              <a:ext cx="1142640" cy="445680"/>
            </a:xfrm>
            <a:prstGeom prst="rect">
              <a:avLst/>
            </a:prstGeom>
            <a:solidFill>
              <a:srgbClr val="ffff99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/>
            <a:p>
              <a:pPr algn="ctr">
                <a:lnSpc>
                  <a:spcPct val="100000"/>
                </a:lnSpc>
              </a:pPr>
              <a:r>
                <a:rPr b="1" lang="en-IN" sz="1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Transmission</a:t>
              </a:r>
              <a:r>
                <a:rPr b="1" lang="en-IN" sz="1400" spc="-1" strike="noStrike" baseline="-25000">
                  <a:solidFill>
                    <a:srgbClr val="ffffff"/>
                  </a:solidFill>
                  <a:latin typeface="Times New Roman"/>
                  <a:ea typeface="DejaVu Sans"/>
                </a:rPr>
                <a:t> 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390" name="CustomShape 17"/>
            <p:cNvSpPr/>
            <p:nvPr/>
          </p:nvSpPr>
          <p:spPr>
            <a:xfrm>
              <a:off x="1893600" y="5246640"/>
              <a:ext cx="1447560" cy="304560"/>
            </a:xfrm>
            <a:custGeom>
              <a:avLst/>
              <a:gdLst/>
              <a:ahLst/>
              <a:rect l="l" t="t" r="r" b="b"/>
              <a:pathLst>
                <a:path w="1824" h="96">
                  <a:moveTo>
                    <a:pt x="0" y="96"/>
                  </a:moveTo>
                  <a:lnTo>
                    <a:pt x="0" y="0"/>
                  </a:lnTo>
                  <a:lnTo>
                    <a:pt x="1824" y="0"/>
                  </a:lnTo>
                  <a:lnTo>
                    <a:pt x="1824" y="96"/>
                  </a:lnTo>
                </a:path>
              </a:pathLst>
            </a:custGeom>
            <a:noFill/>
            <a:ln w="93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91" name="Group 18"/>
            <p:cNvGrpSpPr/>
            <p:nvPr/>
          </p:nvGrpSpPr>
          <p:grpSpPr>
            <a:xfrm>
              <a:off x="2479680" y="4800600"/>
              <a:ext cx="228240" cy="457200"/>
              <a:chOff x="2479680" y="4800600"/>
              <a:chExt cx="228240" cy="457200"/>
            </a:xfrm>
          </p:grpSpPr>
          <p:sp>
            <p:nvSpPr>
              <p:cNvPr id="392" name="Line 19"/>
              <p:cNvSpPr/>
              <p:nvPr/>
            </p:nvSpPr>
            <p:spPr>
              <a:xfrm>
                <a:off x="2593800" y="5067360"/>
                <a:ext cx="360" cy="190440"/>
              </a:xfrm>
              <a:prstGeom prst="line">
                <a:avLst/>
              </a:prstGeom>
              <a:ln w="9360">
                <a:solidFill>
                  <a:srgbClr val="ffff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3" name="CustomShape 20"/>
              <p:cNvSpPr/>
              <p:nvPr/>
            </p:nvSpPr>
            <p:spPr>
              <a:xfrm>
                <a:off x="2479680" y="4800600"/>
                <a:ext cx="228240" cy="304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10800"/>
                    </a:lnTo>
                    <a:lnTo>
                      <a:pt x="10800" y="21600"/>
                    </a:lnTo>
                    <a:lnTo>
                      <a:pt x="0" y="108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rgbClr val="009999"/>
              </a:solidFill>
              <a:ln w="9360">
                <a:solidFill>
                  <a:srgbClr val="ffff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394" name="CustomShape 21"/>
          <p:cNvSpPr/>
          <p:nvPr/>
        </p:nvSpPr>
        <p:spPr>
          <a:xfrm>
            <a:off x="1371600" y="3962520"/>
            <a:ext cx="855360" cy="30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Example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95" name="CustomShape 22"/>
          <p:cNvSpPr/>
          <p:nvPr/>
        </p:nvSpPr>
        <p:spPr>
          <a:xfrm>
            <a:off x="3413160" y="6172200"/>
            <a:ext cx="2687400" cy="33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[From Dr.David A. Workman]</a:t>
            </a:r>
            <a:endParaRPr b="0" lang="en-IN" sz="16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CustomShape 1"/>
          <p:cNvSpPr/>
          <p:nvPr/>
        </p:nvSpPr>
        <p:spPr>
          <a:xfrm>
            <a:off x="1123920" y="457200"/>
            <a:ext cx="777204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ctr"/>
          <a:p>
            <a:pPr algn="ctr">
              <a:lnSpc>
                <a:spcPct val="100000"/>
              </a:lnSpc>
            </a:pPr>
            <a:r>
              <a:rPr b="0" lang="en-IN" sz="2800" spc="-1" strike="noStrike">
                <a:solidFill>
                  <a:srgbClr val="e5ffff"/>
                </a:solidFill>
                <a:latin typeface="Times New Roman"/>
              </a:rPr>
              <a:t>OO Relationships: </a:t>
            </a:r>
            <a:r>
              <a:rPr b="1" lang="en-IN" sz="3200" spc="-1" strike="noStrike">
                <a:solidFill>
                  <a:srgbClr val="e5ffff"/>
                </a:solidFill>
                <a:latin typeface="Times New Roman"/>
              </a:rPr>
              <a:t>Aggregation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397" name="CustomShape 2"/>
          <p:cNvSpPr/>
          <p:nvPr/>
        </p:nvSpPr>
        <p:spPr>
          <a:xfrm>
            <a:off x="2362320" y="1523880"/>
            <a:ext cx="1142640" cy="380880"/>
          </a:xfrm>
          <a:prstGeom prst="rect">
            <a:avLst/>
          </a:prstGeom>
          <a:solidFill>
            <a:srgbClr val="ffff99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Class</a:t>
            </a:r>
            <a:r>
              <a:rPr b="1" lang="en-IN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98" name="CustomShape 3"/>
          <p:cNvSpPr/>
          <p:nvPr/>
        </p:nvSpPr>
        <p:spPr>
          <a:xfrm>
            <a:off x="1635120" y="2689200"/>
            <a:ext cx="1142640" cy="434520"/>
          </a:xfrm>
          <a:prstGeom prst="rect">
            <a:avLst/>
          </a:prstGeom>
          <a:solidFill>
            <a:srgbClr val="ffff99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Class E</a:t>
            </a:r>
            <a:r>
              <a:rPr b="1" lang="en-IN" sz="1400" spc="-1" strike="noStrike" baseline="-25000">
                <a:solidFill>
                  <a:srgbClr val="000000"/>
                </a:solidFill>
                <a:latin typeface="Times New Roman"/>
                <a:ea typeface="DejaVu Sans"/>
              </a:rPr>
              <a:t>1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99" name="CustomShape 4"/>
          <p:cNvSpPr/>
          <p:nvPr/>
        </p:nvSpPr>
        <p:spPr>
          <a:xfrm>
            <a:off x="3100320" y="2678040"/>
            <a:ext cx="1142640" cy="445680"/>
          </a:xfrm>
          <a:prstGeom prst="rect">
            <a:avLst/>
          </a:prstGeom>
          <a:solidFill>
            <a:srgbClr val="ffff99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Class E</a:t>
            </a:r>
            <a:r>
              <a:rPr b="1" lang="en-IN" sz="1400" spc="-1" strike="noStrike" baseline="-25000">
                <a:solidFill>
                  <a:srgbClr val="000000"/>
                </a:solidFill>
                <a:latin typeface="Times New Roman"/>
                <a:ea typeface="DejaVu Sans"/>
              </a:rPr>
              <a:t>2</a:t>
            </a:r>
            <a:r>
              <a:rPr b="1" lang="en-IN" sz="1400" spc="-1" strike="noStrike" baseline="-25000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00" name="CustomShape 5"/>
          <p:cNvSpPr/>
          <p:nvPr/>
        </p:nvSpPr>
        <p:spPr>
          <a:xfrm>
            <a:off x="2209680" y="2362320"/>
            <a:ext cx="1447560" cy="304200"/>
          </a:xfrm>
          <a:custGeom>
            <a:avLst/>
            <a:gdLst/>
            <a:ahLst/>
            <a:rect l="l" t="t" r="r" b="b"/>
            <a:pathLst>
              <a:path w="1824" h="96">
                <a:moveTo>
                  <a:pt x="0" y="96"/>
                </a:moveTo>
                <a:lnTo>
                  <a:pt x="0" y="0"/>
                </a:lnTo>
                <a:lnTo>
                  <a:pt x="1824" y="0"/>
                </a:lnTo>
                <a:lnTo>
                  <a:pt x="1824" y="96"/>
                </a:lnTo>
              </a:path>
            </a:pathLst>
          </a:custGeom>
          <a:noFill/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01" name="Group 6"/>
          <p:cNvGrpSpPr/>
          <p:nvPr/>
        </p:nvGrpSpPr>
        <p:grpSpPr>
          <a:xfrm>
            <a:off x="2814480" y="1903320"/>
            <a:ext cx="228240" cy="444600"/>
            <a:chOff x="2814480" y="1903320"/>
            <a:chExt cx="228240" cy="444600"/>
          </a:xfrm>
        </p:grpSpPr>
        <p:sp>
          <p:nvSpPr>
            <p:cNvPr id="402" name="Line 7"/>
            <p:cNvSpPr/>
            <p:nvPr/>
          </p:nvSpPr>
          <p:spPr>
            <a:xfrm>
              <a:off x="2928600" y="2195640"/>
              <a:ext cx="6480" cy="152280"/>
            </a:xfrm>
            <a:prstGeom prst="line">
              <a:avLst/>
            </a:prstGeom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3" name="CustomShape 8"/>
            <p:cNvSpPr/>
            <p:nvPr/>
          </p:nvSpPr>
          <p:spPr>
            <a:xfrm>
              <a:off x="2814480" y="1903320"/>
              <a:ext cx="228240" cy="304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10800"/>
                  </a:lnTo>
                  <a:lnTo>
                    <a:pt x="10800" y="21600"/>
                  </a:lnTo>
                  <a:lnTo>
                    <a:pt x="0" y="10800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04" name="CustomShape 9"/>
          <p:cNvSpPr/>
          <p:nvPr/>
        </p:nvSpPr>
        <p:spPr>
          <a:xfrm>
            <a:off x="1297080" y="1981080"/>
            <a:ext cx="1554840" cy="30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AGGREGATION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05" name="CustomShape 10"/>
          <p:cNvSpPr/>
          <p:nvPr/>
        </p:nvSpPr>
        <p:spPr>
          <a:xfrm>
            <a:off x="4248000" y="1523880"/>
            <a:ext cx="4667040" cy="3929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Aggregation: </a:t>
            </a:r>
            <a:r>
              <a:rPr b="1" lang="en-IN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expresses a relationship among instances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of related classes.  It is a specific </a:t>
            </a:r>
            <a:r>
              <a:rPr b="1" lang="en-IN" sz="1400" spc="-1" strike="noStrike">
                <a:solidFill>
                  <a:srgbClr val="ffcc00"/>
                </a:solidFill>
                <a:latin typeface="Times New Roman"/>
                <a:ea typeface="DejaVu Sans"/>
              </a:rPr>
              <a:t>kind of Container-Containee</a:t>
            </a:r>
            <a:r>
              <a:rPr b="1" lang="en-IN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br/>
            <a:r>
              <a:rPr b="1" lang="en-IN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relationship.  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It expresses a relationship where an instance of the </a:t>
            </a:r>
            <a:br/>
            <a:r>
              <a:rPr b="1" lang="en-IN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Container-class has the responsibility to </a:t>
            </a:r>
            <a:r>
              <a:rPr b="1" lang="en-IN" sz="1400" spc="-1" strike="noStrike">
                <a:solidFill>
                  <a:srgbClr val="ffcc00"/>
                </a:solidFill>
                <a:latin typeface="Times New Roman"/>
                <a:ea typeface="DejaVu Sans"/>
              </a:rPr>
              <a:t>hold and maintain</a:t>
            </a:r>
            <a:br/>
            <a:r>
              <a:rPr b="1" lang="en-IN" sz="1400" spc="-1" strike="noStrike">
                <a:solidFill>
                  <a:srgbClr val="ffcc00"/>
                </a:solidFill>
                <a:latin typeface="Times New Roman"/>
                <a:ea typeface="DejaVu Sans"/>
              </a:rPr>
              <a:t> instances</a:t>
            </a:r>
            <a:r>
              <a:rPr b="1" lang="en-IN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 of each Containee-class that have been created</a:t>
            </a:r>
            <a:br/>
            <a:r>
              <a:rPr b="1" lang="en-IN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outside the auspices of the Container-class.  </a:t>
            </a:r>
            <a:br/>
            <a:br/>
            <a:r>
              <a:rPr b="1" lang="en-IN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Aggregation should be used to express a more informal</a:t>
            </a:r>
            <a:br/>
            <a:r>
              <a:rPr b="1" lang="en-IN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relationship than composition expresses.  That is, it is an</a:t>
            </a:r>
            <a:br/>
            <a:r>
              <a:rPr b="1" lang="en-IN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appropriate relationship where the </a:t>
            </a:r>
            <a:r>
              <a:rPr b="1" lang="en-IN" sz="1400" spc="-1" strike="noStrike">
                <a:solidFill>
                  <a:srgbClr val="ffcc00"/>
                </a:solidFill>
                <a:latin typeface="Times New Roman"/>
                <a:ea typeface="DejaVu Sans"/>
              </a:rPr>
              <a:t>Container and its </a:t>
            </a:r>
            <a:br/>
            <a:r>
              <a:rPr b="1" lang="en-IN" sz="1400" spc="-1" strike="noStrike">
                <a:solidFill>
                  <a:srgbClr val="ffcc00"/>
                </a:solidFill>
                <a:latin typeface="Times New Roman"/>
                <a:ea typeface="DejaVu Sans"/>
              </a:rPr>
              <a:t>Containees</a:t>
            </a:r>
            <a:r>
              <a:rPr b="1" lang="en-IN" sz="14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 </a:t>
            </a:r>
            <a:r>
              <a:rPr b="1" lang="en-IN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can be manipulated independently.</a:t>
            </a:r>
            <a:br/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Aggregation is appropriate when </a:t>
            </a:r>
            <a:r>
              <a:rPr b="1" lang="en-IN" sz="1400" spc="-1" strike="noStrike">
                <a:solidFill>
                  <a:srgbClr val="ffcc00"/>
                </a:solidFill>
                <a:latin typeface="Times New Roman"/>
                <a:ea typeface="DejaVu Sans"/>
              </a:rPr>
              <a:t>Container and Containees</a:t>
            </a:r>
            <a:r>
              <a:rPr b="1" lang="en-IN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 have no special access privileges to each other.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06" name="CustomShape 11"/>
          <p:cNvSpPr/>
          <p:nvPr/>
        </p:nvSpPr>
        <p:spPr>
          <a:xfrm>
            <a:off x="2208600" y="1219320"/>
            <a:ext cx="1407240" cy="30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Container Class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07" name="CustomShape 12"/>
          <p:cNvSpPr/>
          <p:nvPr/>
        </p:nvSpPr>
        <p:spPr>
          <a:xfrm>
            <a:off x="2208240" y="3505320"/>
            <a:ext cx="1556640" cy="30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Containee Classes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08" name="CustomShape 13"/>
          <p:cNvSpPr/>
          <p:nvPr/>
        </p:nvSpPr>
        <p:spPr>
          <a:xfrm rot="16200000">
            <a:off x="2857320" y="2476440"/>
            <a:ext cx="228240" cy="1828440"/>
          </a:xfrm>
          <a:custGeom>
            <a:avLst/>
            <a:gdLst/>
            <a:ahLst/>
            <a:rect l="l" t="t" r="r" b="b"/>
            <a:pathLst>
              <a:path w="637" h="5082">
                <a:moveTo>
                  <a:pt x="636" y="0"/>
                </a:moveTo>
                <a:cubicBezTo>
                  <a:pt x="477" y="0"/>
                  <a:pt x="318" y="211"/>
                  <a:pt x="318" y="423"/>
                </a:cubicBezTo>
                <a:lnTo>
                  <a:pt x="318" y="2117"/>
                </a:lnTo>
                <a:cubicBezTo>
                  <a:pt x="318" y="2328"/>
                  <a:pt x="159" y="2540"/>
                  <a:pt x="0" y="2540"/>
                </a:cubicBezTo>
                <a:cubicBezTo>
                  <a:pt x="159" y="2540"/>
                  <a:pt x="318" y="2752"/>
                  <a:pt x="318" y="2963"/>
                </a:cubicBezTo>
                <a:lnTo>
                  <a:pt x="318" y="4657"/>
                </a:lnTo>
                <a:cubicBezTo>
                  <a:pt x="318" y="4869"/>
                  <a:pt x="477" y="5081"/>
                  <a:pt x="636" y="5081"/>
                </a:cubicBezTo>
              </a:path>
            </a:pathLst>
          </a:custGeom>
          <a:noFill/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CustomShape 14"/>
          <p:cNvSpPr/>
          <p:nvPr/>
        </p:nvSpPr>
        <p:spPr>
          <a:xfrm>
            <a:off x="2403360" y="4572000"/>
            <a:ext cx="1142640" cy="380520"/>
          </a:xfrm>
          <a:prstGeom prst="rect">
            <a:avLst/>
          </a:prstGeom>
          <a:solidFill>
            <a:srgbClr val="ffff99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Bag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10" name="CustomShape 15"/>
          <p:cNvSpPr/>
          <p:nvPr/>
        </p:nvSpPr>
        <p:spPr>
          <a:xfrm>
            <a:off x="1676520" y="5737320"/>
            <a:ext cx="1142640" cy="434520"/>
          </a:xfrm>
          <a:prstGeom prst="rect">
            <a:avLst/>
          </a:prstGeom>
          <a:solidFill>
            <a:srgbClr val="ffff99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Apples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11" name="CustomShape 16"/>
          <p:cNvSpPr/>
          <p:nvPr/>
        </p:nvSpPr>
        <p:spPr>
          <a:xfrm>
            <a:off x="3141720" y="5726160"/>
            <a:ext cx="1142640" cy="445680"/>
          </a:xfrm>
          <a:prstGeom prst="rect">
            <a:avLst/>
          </a:prstGeom>
          <a:solidFill>
            <a:srgbClr val="ffff99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Milk</a:t>
            </a:r>
            <a:r>
              <a:rPr b="1" lang="en-IN" sz="1400" spc="-1" strike="noStrike" baseline="-25000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12" name="CustomShape 17"/>
          <p:cNvSpPr/>
          <p:nvPr/>
        </p:nvSpPr>
        <p:spPr>
          <a:xfrm>
            <a:off x="2251080" y="5410080"/>
            <a:ext cx="1447560" cy="304560"/>
          </a:xfrm>
          <a:custGeom>
            <a:avLst/>
            <a:gdLst/>
            <a:ahLst/>
            <a:rect l="l" t="t" r="r" b="b"/>
            <a:pathLst>
              <a:path w="1824" h="96">
                <a:moveTo>
                  <a:pt x="0" y="96"/>
                </a:moveTo>
                <a:lnTo>
                  <a:pt x="0" y="0"/>
                </a:lnTo>
                <a:lnTo>
                  <a:pt x="1824" y="0"/>
                </a:lnTo>
                <a:lnTo>
                  <a:pt x="1824" y="96"/>
                </a:lnTo>
              </a:path>
            </a:pathLst>
          </a:custGeom>
          <a:noFill/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13" name="Group 18"/>
          <p:cNvGrpSpPr/>
          <p:nvPr/>
        </p:nvGrpSpPr>
        <p:grpSpPr>
          <a:xfrm>
            <a:off x="2836800" y="4964040"/>
            <a:ext cx="228240" cy="457200"/>
            <a:chOff x="2836800" y="4964040"/>
            <a:chExt cx="228240" cy="457200"/>
          </a:xfrm>
        </p:grpSpPr>
        <p:sp>
          <p:nvSpPr>
            <p:cNvPr id="414" name="Line 19"/>
            <p:cNvSpPr/>
            <p:nvPr/>
          </p:nvSpPr>
          <p:spPr>
            <a:xfrm>
              <a:off x="2950920" y="5230800"/>
              <a:ext cx="360" cy="190440"/>
            </a:xfrm>
            <a:prstGeom prst="line">
              <a:avLst/>
            </a:prstGeom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5" name="CustomShape 20"/>
            <p:cNvSpPr/>
            <p:nvPr/>
          </p:nvSpPr>
          <p:spPr>
            <a:xfrm>
              <a:off x="2836800" y="4964040"/>
              <a:ext cx="228240" cy="304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10800"/>
                  </a:lnTo>
                  <a:lnTo>
                    <a:pt x="10800" y="21600"/>
                  </a:lnTo>
                  <a:lnTo>
                    <a:pt x="0" y="10800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16" name="CustomShape 21"/>
          <p:cNvSpPr/>
          <p:nvPr/>
        </p:nvSpPr>
        <p:spPr>
          <a:xfrm>
            <a:off x="1371600" y="4495680"/>
            <a:ext cx="855360" cy="30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Example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17" name="CustomShape 22"/>
          <p:cNvSpPr/>
          <p:nvPr/>
        </p:nvSpPr>
        <p:spPr>
          <a:xfrm>
            <a:off x="3413160" y="6248520"/>
            <a:ext cx="2687400" cy="33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[From Dr.David A. Workman]</a:t>
            </a:r>
            <a:endParaRPr b="0" lang="en-IN" sz="16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CustomShape 1"/>
          <p:cNvSpPr/>
          <p:nvPr/>
        </p:nvSpPr>
        <p:spPr>
          <a:xfrm>
            <a:off x="457200" y="745920"/>
            <a:ext cx="8229240" cy="100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br/>
            <a:r>
              <a:rPr b="1" lang="en-IN" sz="3200" spc="-1" strike="noStrike">
                <a:solidFill>
                  <a:srgbClr val="e5ffff"/>
                </a:solidFill>
                <a:latin typeface="Tahoma"/>
              </a:rPr>
              <a:t>Aggregation vs. Composition</a:t>
            </a:r>
            <a:br/>
            <a:endParaRPr b="0" lang="en-IN" sz="3200" spc="-1" strike="noStrike">
              <a:latin typeface="Arial"/>
            </a:endParaRPr>
          </a:p>
        </p:txBody>
      </p:sp>
      <p:sp>
        <p:nvSpPr>
          <p:cNvPr id="419" name="CustomShape 2"/>
          <p:cNvSpPr/>
          <p:nvPr/>
        </p:nvSpPr>
        <p:spPr>
          <a:xfrm>
            <a:off x="1219320" y="1676520"/>
            <a:ext cx="7009920" cy="411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ffffff"/>
              </a:buClr>
              <a:buFont typeface="Times New Roman"/>
              <a:buChar char="•"/>
            </a:pPr>
            <a:r>
              <a:rPr b="1" lang="en-IN" sz="2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Composition</a:t>
            </a:r>
            <a:r>
              <a:rPr b="0" lang="en-IN" sz="2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 is really a strong form of </a:t>
            </a:r>
            <a:r>
              <a:rPr b="1" lang="en-IN" sz="2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aggregation</a:t>
            </a:r>
            <a:r>
              <a:rPr b="0" lang="en-IN" sz="2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endParaRPr b="0" lang="en-IN" sz="2000" spc="-1" strike="noStrike">
              <a:latin typeface="Arial"/>
            </a:endParaRPr>
          </a:p>
          <a:p>
            <a:pPr lvl="2" marL="914400" indent="-216000">
              <a:lnSpc>
                <a:spcPct val="100000"/>
              </a:lnSpc>
              <a:buClr>
                <a:srgbClr val="ffffff"/>
              </a:buClr>
              <a:buFont typeface="Times New Roman"/>
              <a:buChar char="•"/>
            </a:pPr>
            <a:r>
              <a:rPr b="0" lang="en-IN" sz="2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components have only one owner </a:t>
            </a:r>
            <a:endParaRPr b="0" lang="en-IN" sz="2000" spc="-1" strike="noStrike">
              <a:latin typeface="Arial"/>
            </a:endParaRPr>
          </a:p>
          <a:p>
            <a:pPr lvl="2" marL="914400" indent="-216000">
              <a:lnSpc>
                <a:spcPct val="100000"/>
              </a:lnSpc>
              <a:buClr>
                <a:srgbClr val="ffffff"/>
              </a:buClr>
              <a:buFont typeface="Times New Roman"/>
              <a:buChar char="•"/>
            </a:pPr>
            <a:r>
              <a:rPr b="0" lang="en-IN" sz="2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components cannot exist independent of their owner </a:t>
            </a:r>
            <a:endParaRPr b="0" lang="en-IN" sz="2000" spc="-1" strike="noStrike">
              <a:latin typeface="Arial"/>
            </a:endParaRPr>
          </a:p>
          <a:p>
            <a:pPr lvl="2" marL="914400" indent="-216000">
              <a:lnSpc>
                <a:spcPct val="100000"/>
              </a:lnSpc>
              <a:buClr>
                <a:srgbClr val="ffffff"/>
              </a:buClr>
              <a:buFont typeface="Times New Roman"/>
              <a:buChar char="•"/>
            </a:pPr>
            <a:r>
              <a:rPr b="0" lang="en-IN" sz="2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components live or die with their owner </a:t>
            </a:r>
            <a:endParaRPr b="0" lang="en-IN" sz="20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0" lang="en-IN" sz="2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e.g. Each car has an engine that can not be shared with other cars.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ffffff"/>
              </a:buClr>
              <a:buFont typeface="Times New Roman"/>
              <a:buChar char="•"/>
            </a:pPr>
            <a:r>
              <a:rPr b="1" lang="en-IN" sz="2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Aggregations</a:t>
            </a:r>
            <a:r>
              <a:rPr b="0" lang="en-IN" sz="2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 may form "part of" the aggregate, but may not be essential to it. They may also exist independent of the aggregate. </a:t>
            </a:r>
            <a:endParaRPr b="0" lang="en-IN" sz="2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N" sz="2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  </a:t>
            </a:r>
            <a:r>
              <a:rPr b="0" lang="en-IN" sz="2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e.g. Apples may exist independent of the bag.</a:t>
            </a:r>
            <a:endParaRPr b="0" lang="en-IN" sz="2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>
            <a:off x="2451240" y="2895480"/>
            <a:ext cx="5257440" cy="3581280"/>
          </a:xfrm>
          <a:prstGeom prst="rect">
            <a:avLst/>
          </a:prstGeom>
          <a:noFill/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Line 2"/>
          <p:cNvSpPr/>
          <p:nvPr/>
        </p:nvSpPr>
        <p:spPr>
          <a:xfrm>
            <a:off x="5803920" y="2971800"/>
            <a:ext cx="360" cy="3505320"/>
          </a:xfrm>
          <a:prstGeom prst="line">
            <a:avLst/>
          </a:prstGeom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Line 3"/>
          <p:cNvSpPr/>
          <p:nvPr/>
        </p:nvSpPr>
        <p:spPr>
          <a:xfrm>
            <a:off x="2451240" y="3962520"/>
            <a:ext cx="3352680" cy="12600"/>
          </a:xfrm>
          <a:prstGeom prst="line">
            <a:avLst/>
          </a:prstGeom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CustomShape 4"/>
          <p:cNvSpPr/>
          <p:nvPr/>
        </p:nvSpPr>
        <p:spPr>
          <a:xfrm>
            <a:off x="2755800" y="3137040"/>
            <a:ext cx="2742840" cy="63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873"/>
              </a:spcBef>
            </a:pPr>
            <a:r>
              <a:rPr b="1" lang="en-IN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Class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73"/>
              </a:spcBef>
            </a:pPr>
            <a:r>
              <a:rPr b="0" lang="en-IN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  </a:t>
            </a:r>
            <a:r>
              <a:rPr b="0" lang="en-IN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Reservations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24" name="CustomShape 5"/>
          <p:cNvSpPr/>
          <p:nvPr/>
        </p:nvSpPr>
        <p:spPr>
          <a:xfrm>
            <a:off x="2755800" y="4203720"/>
            <a:ext cx="2819160" cy="95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873"/>
              </a:spcBef>
            </a:pPr>
            <a:r>
              <a:rPr b="1" lang="en-IN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Responsibility</a:t>
            </a:r>
            <a:endParaRPr b="0" lang="en-IN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73"/>
              </a:spcBef>
              <a:buClr>
                <a:srgbClr val="ffffff"/>
              </a:buClr>
              <a:buFont typeface="Times New Roman"/>
              <a:buChar char="•"/>
            </a:pPr>
            <a:r>
              <a:rPr b="0" lang="en-IN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  </a:t>
            </a:r>
            <a:r>
              <a:rPr b="0" lang="en-IN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Keep list of reserved titles</a:t>
            </a:r>
            <a:endParaRPr b="0" lang="en-IN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73"/>
              </a:spcBef>
              <a:buClr>
                <a:srgbClr val="ffffff"/>
              </a:buClr>
              <a:buFont typeface="Times New Roman"/>
              <a:buChar char="•"/>
            </a:pPr>
            <a:r>
              <a:rPr b="0" lang="en-IN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  </a:t>
            </a:r>
            <a:r>
              <a:rPr b="0" lang="en-IN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Handle reservation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25" name="CustomShape 6"/>
          <p:cNvSpPr/>
          <p:nvPr/>
        </p:nvSpPr>
        <p:spPr>
          <a:xfrm>
            <a:off x="6946920" y="4280040"/>
            <a:ext cx="183600" cy="45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CustomShape 7"/>
          <p:cNvSpPr/>
          <p:nvPr/>
        </p:nvSpPr>
        <p:spPr>
          <a:xfrm>
            <a:off x="5956200" y="3137040"/>
            <a:ext cx="1523880" cy="95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873"/>
              </a:spcBef>
            </a:pPr>
            <a:r>
              <a:rPr b="1" lang="en-IN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Collaborators</a:t>
            </a:r>
            <a:endParaRPr b="0" lang="en-IN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73"/>
              </a:spcBef>
              <a:buClr>
                <a:srgbClr val="ffffff"/>
              </a:buClr>
              <a:buFont typeface="Times New Roman"/>
              <a:buChar char="•"/>
            </a:pPr>
            <a:r>
              <a:rPr b="0" lang="en-IN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    </a:t>
            </a:r>
            <a:r>
              <a:rPr b="0" lang="en-IN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Catalog</a:t>
            </a:r>
            <a:endParaRPr b="0" lang="en-IN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73"/>
              </a:spcBef>
              <a:buClr>
                <a:srgbClr val="ffffff"/>
              </a:buClr>
              <a:buFont typeface="Times New Roman"/>
              <a:buChar char="•"/>
            </a:pPr>
            <a:r>
              <a:rPr b="0" lang="en-IN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    </a:t>
            </a:r>
            <a:r>
              <a:rPr b="0" lang="en-IN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User session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27" name="CustomShape 8"/>
          <p:cNvSpPr/>
          <p:nvPr/>
        </p:nvSpPr>
        <p:spPr>
          <a:xfrm>
            <a:off x="457200" y="380520"/>
            <a:ext cx="8229240" cy="118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Tahoma"/>
              </a:rPr>
              <a:t>Good Practice: CRC Card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428" name="CustomShape 9"/>
          <p:cNvSpPr/>
          <p:nvPr/>
        </p:nvSpPr>
        <p:spPr>
          <a:xfrm>
            <a:off x="2286000" y="1752480"/>
            <a:ext cx="5866920" cy="45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IN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          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29" name="CustomShape 10"/>
          <p:cNvSpPr/>
          <p:nvPr/>
        </p:nvSpPr>
        <p:spPr>
          <a:xfrm>
            <a:off x="1295280" y="1828800"/>
            <a:ext cx="6857640" cy="100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Benefits: It is easy to describe how classes work by moving cards around; allows to quickly consider alternatives.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430" name="CustomShape 11"/>
          <p:cNvSpPr/>
          <p:nvPr/>
        </p:nvSpPr>
        <p:spPr>
          <a:xfrm>
            <a:off x="2357280" y="1219320"/>
            <a:ext cx="4583160" cy="45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(Class  Responsibility Collaborator)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CustomShape 1"/>
          <p:cNvSpPr/>
          <p:nvPr/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e5ffff"/>
                </a:solidFill>
                <a:latin typeface="Tahoma"/>
              </a:rPr>
              <a:t>Sequence Diagram(make a phone call)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432" name="CustomShape 2"/>
          <p:cNvSpPr/>
          <p:nvPr/>
        </p:nvSpPr>
        <p:spPr>
          <a:xfrm>
            <a:off x="1463760" y="1920960"/>
            <a:ext cx="1142640" cy="685440"/>
          </a:xfrm>
          <a:prstGeom prst="rect">
            <a:avLst/>
          </a:prstGeom>
          <a:noFill/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CustomShape 3"/>
          <p:cNvSpPr/>
          <p:nvPr/>
        </p:nvSpPr>
        <p:spPr>
          <a:xfrm>
            <a:off x="1524600" y="2057400"/>
            <a:ext cx="710640" cy="33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  <a:spcBef>
                <a:spcPts val="998"/>
              </a:spcBef>
            </a:pPr>
            <a:r>
              <a:rPr b="0" lang="en-IN" sz="16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Caller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434" name="CustomShape 4"/>
          <p:cNvSpPr/>
          <p:nvPr/>
        </p:nvSpPr>
        <p:spPr>
          <a:xfrm>
            <a:off x="4222800" y="1920960"/>
            <a:ext cx="1142640" cy="685440"/>
          </a:xfrm>
          <a:prstGeom prst="rect">
            <a:avLst/>
          </a:prstGeom>
          <a:noFill/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CustomShape 5"/>
          <p:cNvSpPr/>
          <p:nvPr/>
        </p:nvSpPr>
        <p:spPr>
          <a:xfrm>
            <a:off x="4284000" y="2057400"/>
            <a:ext cx="767160" cy="33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  <a:spcBef>
                <a:spcPts val="998"/>
              </a:spcBef>
            </a:pPr>
            <a:r>
              <a:rPr b="0" lang="en-IN" sz="16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Phone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436" name="CustomShape 6"/>
          <p:cNvSpPr/>
          <p:nvPr/>
        </p:nvSpPr>
        <p:spPr>
          <a:xfrm>
            <a:off x="6966000" y="1920960"/>
            <a:ext cx="1142640" cy="685440"/>
          </a:xfrm>
          <a:prstGeom prst="rect">
            <a:avLst/>
          </a:prstGeom>
          <a:noFill/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CustomShape 7"/>
          <p:cNvSpPr/>
          <p:nvPr/>
        </p:nvSpPr>
        <p:spPr>
          <a:xfrm>
            <a:off x="7026480" y="2057400"/>
            <a:ext cx="1027800" cy="33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  <a:spcBef>
                <a:spcPts val="998"/>
              </a:spcBef>
            </a:pPr>
            <a:r>
              <a:rPr b="0" lang="en-IN" sz="16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Recipient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438" name="Line 8"/>
          <p:cNvSpPr/>
          <p:nvPr/>
        </p:nvSpPr>
        <p:spPr>
          <a:xfrm>
            <a:off x="1996920" y="2606760"/>
            <a:ext cx="360" cy="3581280"/>
          </a:xfrm>
          <a:prstGeom prst="line">
            <a:avLst/>
          </a:prstGeom>
          <a:ln cap="rnd" w="9360">
            <a:solidFill>
              <a:srgbClr val="ffffff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Line 9"/>
          <p:cNvSpPr/>
          <p:nvPr/>
        </p:nvSpPr>
        <p:spPr>
          <a:xfrm>
            <a:off x="4816440" y="2606760"/>
            <a:ext cx="360" cy="3581280"/>
          </a:xfrm>
          <a:prstGeom prst="line">
            <a:avLst/>
          </a:prstGeom>
          <a:ln cap="rnd" w="9360">
            <a:solidFill>
              <a:srgbClr val="ffffff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Line 10"/>
          <p:cNvSpPr/>
          <p:nvPr/>
        </p:nvSpPr>
        <p:spPr>
          <a:xfrm>
            <a:off x="7635960" y="2606760"/>
            <a:ext cx="360" cy="3581280"/>
          </a:xfrm>
          <a:prstGeom prst="line">
            <a:avLst/>
          </a:prstGeom>
          <a:ln cap="rnd" w="9360">
            <a:solidFill>
              <a:srgbClr val="ffffff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Line 11"/>
          <p:cNvSpPr/>
          <p:nvPr/>
        </p:nvSpPr>
        <p:spPr>
          <a:xfrm>
            <a:off x="1996920" y="2987640"/>
            <a:ext cx="2819520" cy="360"/>
          </a:xfrm>
          <a:prstGeom prst="line">
            <a:avLst/>
          </a:prstGeom>
          <a:ln w="12600">
            <a:solidFill>
              <a:srgbClr val="ffffff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Line 12"/>
          <p:cNvSpPr/>
          <p:nvPr/>
        </p:nvSpPr>
        <p:spPr>
          <a:xfrm>
            <a:off x="1996920" y="3902040"/>
            <a:ext cx="2819520" cy="360"/>
          </a:xfrm>
          <a:prstGeom prst="line">
            <a:avLst/>
          </a:prstGeom>
          <a:ln w="12600">
            <a:solidFill>
              <a:srgbClr val="ffffff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Line 13"/>
          <p:cNvSpPr/>
          <p:nvPr/>
        </p:nvSpPr>
        <p:spPr>
          <a:xfrm flipH="1">
            <a:off x="1996920" y="3444840"/>
            <a:ext cx="2819520" cy="360"/>
          </a:xfrm>
          <a:prstGeom prst="line">
            <a:avLst/>
          </a:prstGeom>
          <a:ln w="12600">
            <a:solidFill>
              <a:srgbClr val="ffffff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Line 14"/>
          <p:cNvSpPr/>
          <p:nvPr/>
        </p:nvSpPr>
        <p:spPr>
          <a:xfrm flipH="1">
            <a:off x="1996920" y="4511520"/>
            <a:ext cx="2819520" cy="360"/>
          </a:xfrm>
          <a:prstGeom prst="line">
            <a:avLst/>
          </a:prstGeom>
          <a:ln w="12600">
            <a:solidFill>
              <a:srgbClr val="ffffff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Line 15"/>
          <p:cNvSpPr/>
          <p:nvPr/>
        </p:nvSpPr>
        <p:spPr>
          <a:xfrm>
            <a:off x="4816440" y="4511520"/>
            <a:ext cx="2819520" cy="360"/>
          </a:xfrm>
          <a:prstGeom prst="line">
            <a:avLst/>
          </a:prstGeom>
          <a:ln w="12600">
            <a:solidFill>
              <a:srgbClr val="ffffff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Line 16"/>
          <p:cNvSpPr/>
          <p:nvPr/>
        </p:nvSpPr>
        <p:spPr>
          <a:xfrm flipH="1">
            <a:off x="4816440" y="5121360"/>
            <a:ext cx="2819520" cy="360"/>
          </a:xfrm>
          <a:prstGeom prst="line">
            <a:avLst/>
          </a:prstGeom>
          <a:ln w="12600">
            <a:solidFill>
              <a:srgbClr val="ffffff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Line 17"/>
          <p:cNvSpPr/>
          <p:nvPr/>
        </p:nvSpPr>
        <p:spPr>
          <a:xfrm flipH="1">
            <a:off x="1996920" y="5654520"/>
            <a:ext cx="5639040" cy="360"/>
          </a:xfrm>
          <a:prstGeom prst="line">
            <a:avLst/>
          </a:prstGeom>
          <a:ln w="12600">
            <a:solidFill>
              <a:srgbClr val="ffffff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CustomShape 18"/>
          <p:cNvSpPr/>
          <p:nvPr/>
        </p:nvSpPr>
        <p:spPr>
          <a:xfrm>
            <a:off x="2590920" y="2666880"/>
            <a:ext cx="950040" cy="33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  <a:spcBef>
                <a:spcPts val="998"/>
              </a:spcBef>
            </a:pPr>
            <a:r>
              <a:rPr b="0" lang="en-IN" sz="1600" spc="-1" strike="noStrike">
                <a:solidFill>
                  <a:srgbClr val="ffffff"/>
                </a:solidFill>
                <a:latin typeface="Arial"/>
                <a:ea typeface="DejaVu Sans"/>
              </a:rPr>
              <a:t>Picks up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449" name="CustomShape 19"/>
          <p:cNvSpPr/>
          <p:nvPr/>
        </p:nvSpPr>
        <p:spPr>
          <a:xfrm>
            <a:off x="2607480" y="3108240"/>
            <a:ext cx="982080" cy="33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  <a:spcBef>
                <a:spcPts val="998"/>
              </a:spcBef>
            </a:pPr>
            <a:r>
              <a:rPr b="0" lang="en-IN" sz="1600" spc="-1" strike="noStrike">
                <a:solidFill>
                  <a:srgbClr val="ffffff"/>
                </a:solidFill>
                <a:latin typeface="Arial"/>
                <a:ea typeface="DejaVu Sans"/>
              </a:rPr>
              <a:t>Dial tone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450" name="CustomShape 20"/>
          <p:cNvSpPr/>
          <p:nvPr/>
        </p:nvSpPr>
        <p:spPr>
          <a:xfrm>
            <a:off x="2606760" y="3565440"/>
            <a:ext cx="531000" cy="33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  <a:spcBef>
                <a:spcPts val="998"/>
              </a:spcBef>
            </a:pPr>
            <a:r>
              <a:rPr b="0" lang="en-IN" sz="1600" spc="-1" strike="noStrike">
                <a:solidFill>
                  <a:srgbClr val="ffffff"/>
                </a:solidFill>
                <a:latin typeface="Arial"/>
                <a:ea typeface="DejaVu Sans"/>
              </a:rPr>
              <a:t>Dial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451" name="CustomShape 21"/>
          <p:cNvSpPr/>
          <p:nvPr/>
        </p:nvSpPr>
        <p:spPr>
          <a:xfrm>
            <a:off x="2606760" y="4175280"/>
            <a:ext cx="1626480" cy="33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  <a:spcBef>
                <a:spcPts val="998"/>
              </a:spcBef>
            </a:pPr>
            <a:r>
              <a:rPr b="0" lang="en-IN" sz="1600" spc="-1" strike="noStrike">
                <a:solidFill>
                  <a:srgbClr val="ffffff"/>
                </a:solidFill>
                <a:latin typeface="Arial"/>
                <a:ea typeface="DejaVu Sans"/>
              </a:rPr>
              <a:t>Ring notification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452" name="CustomShape 22"/>
          <p:cNvSpPr/>
          <p:nvPr/>
        </p:nvSpPr>
        <p:spPr>
          <a:xfrm>
            <a:off x="6036480" y="4175280"/>
            <a:ext cx="597960" cy="33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  <a:spcBef>
                <a:spcPts val="998"/>
              </a:spcBef>
            </a:pPr>
            <a:r>
              <a:rPr b="0" lang="en-IN" sz="1600" spc="-1" strike="noStrike">
                <a:solidFill>
                  <a:srgbClr val="ffffff"/>
                </a:solidFill>
                <a:latin typeface="Arial"/>
                <a:ea typeface="DejaVu Sans"/>
              </a:rPr>
              <a:t>Ring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453" name="CustomShape 23"/>
          <p:cNvSpPr/>
          <p:nvPr/>
        </p:nvSpPr>
        <p:spPr>
          <a:xfrm>
            <a:off x="5807160" y="4816440"/>
            <a:ext cx="950040" cy="33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  <a:spcBef>
                <a:spcPts val="998"/>
              </a:spcBef>
            </a:pPr>
            <a:r>
              <a:rPr b="0" lang="en-IN" sz="1600" spc="-1" strike="noStrike">
                <a:solidFill>
                  <a:srgbClr val="ffffff"/>
                </a:solidFill>
                <a:latin typeface="Arial"/>
                <a:ea typeface="DejaVu Sans"/>
              </a:rPr>
              <a:t>Picks up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454" name="CustomShape 24"/>
          <p:cNvSpPr/>
          <p:nvPr/>
        </p:nvSpPr>
        <p:spPr>
          <a:xfrm>
            <a:off x="4340520" y="5273640"/>
            <a:ext cx="643680" cy="33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  <a:spcBef>
                <a:spcPts val="998"/>
              </a:spcBef>
            </a:pPr>
            <a:r>
              <a:rPr b="0" lang="en-IN" sz="1600" spc="-1" strike="noStrike">
                <a:solidFill>
                  <a:srgbClr val="ffffff"/>
                </a:solidFill>
                <a:latin typeface="Arial"/>
                <a:ea typeface="DejaVu Sans"/>
              </a:rPr>
              <a:t>Hello</a:t>
            </a:r>
            <a:endParaRPr b="0" lang="en-IN" sz="16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>
                <p:childTnLst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63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67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72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76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81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85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96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04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08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13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17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e5ffff"/>
                </a:solidFill>
                <a:latin typeface="Tahoma"/>
              </a:rPr>
              <a:t>Modeling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457200" y="1981080"/>
            <a:ext cx="8229240" cy="411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2360">
              <a:lnSpc>
                <a:spcPct val="100000"/>
              </a:lnSpc>
              <a:spcBef>
                <a:spcPts val="799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IN" sz="3200" spc="-1" strike="noStrike">
                <a:solidFill>
                  <a:srgbClr val="ffffff"/>
                </a:solidFill>
                <a:latin typeface="Tahoma"/>
              </a:rPr>
              <a:t>Describing a system at a high level of abstraction</a:t>
            </a:r>
            <a:endParaRPr b="0" lang="en-IN" sz="3200" spc="-1" strike="noStrike">
              <a:latin typeface="Arial"/>
            </a:endParaRPr>
          </a:p>
          <a:p>
            <a:pPr lvl="1" marL="742680" indent="-285120">
              <a:lnSpc>
                <a:spcPct val="100000"/>
              </a:lnSpc>
              <a:spcBef>
                <a:spcPts val="697"/>
              </a:spcBef>
              <a:buClr>
                <a:srgbClr val="ffcc00"/>
              </a:buClr>
              <a:buSzPct val="65000"/>
              <a:buFont typeface="Wingdings" charset="2"/>
              <a:buChar char=""/>
            </a:pPr>
            <a:r>
              <a:rPr b="0" lang="en-IN" sz="2800" spc="-1" strike="noStrike">
                <a:solidFill>
                  <a:srgbClr val="ffffff"/>
                </a:solidFill>
                <a:latin typeface="Tahoma"/>
              </a:rPr>
              <a:t>A model of the system</a:t>
            </a:r>
            <a:endParaRPr b="0" lang="en-IN" sz="2800" spc="-1" strike="noStrike">
              <a:latin typeface="Arial"/>
            </a:endParaRPr>
          </a:p>
          <a:p>
            <a:pPr lvl="1" marL="742680" indent="-285120">
              <a:lnSpc>
                <a:spcPct val="100000"/>
              </a:lnSpc>
              <a:spcBef>
                <a:spcPts val="697"/>
              </a:spcBef>
              <a:buClr>
                <a:srgbClr val="ffcc00"/>
              </a:buClr>
              <a:buSzPct val="65000"/>
              <a:buFont typeface="Wingdings" charset="2"/>
              <a:buChar char=""/>
            </a:pPr>
            <a:r>
              <a:rPr b="0" lang="en-IN" sz="2800" spc="-1" strike="noStrike">
                <a:solidFill>
                  <a:srgbClr val="ffffff"/>
                </a:solidFill>
                <a:latin typeface="Tahoma"/>
              </a:rPr>
              <a:t>Used for requirements and specifications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97"/>
              </a:spcBef>
            </a:pPr>
            <a:endParaRPr b="0" lang="en-IN" sz="28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799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IN" sz="3200" spc="-1" strike="noStrike">
                <a:solidFill>
                  <a:srgbClr val="ffffff"/>
                </a:solidFill>
                <a:latin typeface="Tahoma"/>
              </a:rPr>
              <a:t>Is it necessary to model software systems?</a:t>
            </a: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CustomShape 1"/>
          <p:cNvSpPr/>
          <p:nvPr/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e5ffff"/>
                </a:solidFill>
                <a:latin typeface="Tahoma"/>
              </a:rPr>
              <a:t>Sequence Diagram:Object interaction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456" name="CustomShape 2"/>
          <p:cNvSpPr/>
          <p:nvPr/>
        </p:nvSpPr>
        <p:spPr>
          <a:xfrm>
            <a:off x="1432080" y="2438280"/>
            <a:ext cx="3742920" cy="253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i="1" lang="en-IN" sz="2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Self-Call</a:t>
            </a:r>
            <a:r>
              <a:rPr b="0" lang="en-IN" sz="2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: A message that an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Object sends to itself.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IN" sz="2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Condition: </a:t>
            </a:r>
            <a:r>
              <a:rPr b="0" lang="en-IN" sz="2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indicates when a message is sent. The message is sent only if the condition is true.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457" name="CustomShape 3"/>
          <p:cNvSpPr/>
          <p:nvPr/>
        </p:nvSpPr>
        <p:spPr>
          <a:xfrm>
            <a:off x="4952880" y="1676520"/>
            <a:ext cx="1066680" cy="761400"/>
          </a:xfrm>
          <a:prstGeom prst="rect">
            <a:avLst/>
          </a:prstGeom>
          <a:noFill/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CustomShape 4"/>
          <p:cNvSpPr/>
          <p:nvPr/>
        </p:nvSpPr>
        <p:spPr>
          <a:xfrm>
            <a:off x="6934320" y="1676520"/>
            <a:ext cx="1066320" cy="761400"/>
          </a:xfrm>
          <a:prstGeom prst="rect">
            <a:avLst/>
          </a:prstGeom>
          <a:noFill/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CustomShape 5"/>
          <p:cNvSpPr/>
          <p:nvPr/>
        </p:nvSpPr>
        <p:spPr>
          <a:xfrm>
            <a:off x="3962520" y="5119560"/>
            <a:ext cx="1482120" cy="703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ff66cc"/>
                </a:solidFill>
                <a:latin typeface="Times New Roman"/>
                <a:ea typeface="DejaVu Sans"/>
              </a:rPr>
              <a:t>Iteration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60" name="CustomShape 6"/>
          <p:cNvSpPr/>
          <p:nvPr/>
        </p:nvSpPr>
        <p:spPr>
          <a:xfrm>
            <a:off x="4038480" y="4495680"/>
            <a:ext cx="1482480" cy="703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ff66cc"/>
                </a:solidFill>
                <a:latin typeface="Times New Roman"/>
                <a:ea typeface="DejaVu Sans"/>
              </a:rPr>
              <a:t>Condition</a:t>
            </a:r>
            <a:endParaRPr b="0" lang="en-IN" sz="2000" spc="-1" strike="noStrike">
              <a:latin typeface="Arial"/>
            </a:endParaRPr>
          </a:p>
        </p:txBody>
      </p:sp>
      <p:grpSp>
        <p:nvGrpSpPr>
          <p:cNvPr id="461" name="Group 7"/>
          <p:cNvGrpSpPr/>
          <p:nvPr/>
        </p:nvGrpSpPr>
        <p:grpSpPr>
          <a:xfrm>
            <a:off x="4876920" y="1873080"/>
            <a:ext cx="2971440" cy="4604040"/>
            <a:chOff x="4876920" y="1873080"/>
            <a:chExt cx="2971440" cy="4604040"/>
          </a:xfrm>
        </p:grpSpPr>
        <p:sp>
          <p:nvSpPr>
            <p:cNvPr id="462" name="Line 8"/>
            <p:cNvSpPr/>
            <p:nvPr/>
          </p:nvSpPr>
          <p:spPr>
            <a:xfrm>
              <a:off x="5486400" y="6172200"/>
              <a:ext cx="360" cy="304920"/>
            </a:xfrm>
            <a:prstGeom prst="line">
              <a:avLst/>
            </a:prstGeom>
            <a:ln cap="rnd" w="9360">
              <a:solidFill>
                <a:srgbClr val="ffffff"/>
              </a:solidFill>
              <a:custDash>
                <a:ds d="100000" sp="100000"/>
              </a:custDash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3" name="CustomShape 9"/>
            <p:cNvSpPr/>
            <p:nvPr/>
          </p:nvSpPr>
          <p:spPr>
            <a:xfrm>
              <a:off x="5335200" y="1873080"/>
              <a:ext cx="316080" cy="336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/>
            <a:p>
              <a:pPr>
                <a:lnSpc>
                  <a:spcPct val="100000"/>
                </a:lnSpc>
                <a:spcBef>
                  <a:spcPts val="998"/>
                </a:spcBef>
              </a:pPr>
              <a:r>
                <a:rPr b="0" lang="en-IN" sz="1600" spc="-1" strike="noStrike" u="sng">
                  <a:solidFill>
                    <a:srgbClr val="ffffff"/>
                  </a:solidFill>
                  <a:uFillTx/>
                  <a:latin typeface="Arial"/>
                  <a:ea typeface="DejaVu Sans"/>
                </a:rPr>
                <a:t>A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464" name="CustomShape 10"/>
            <p:cNvSpPr/>
            <p:nvPr/>
          </p:nvSpPr>
          <p:spPr>
            <a:xfrm>
              <a:off x="7302240" y="1873080"/>
              <a:ext cx="316080" cy="336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/>
            <a:p>
              <a:pPr>
                <a:lnSpc>
                  <a:spcPct val="100000"/>
                </a:lnSpc>
                <a:spcBef>
                  <a:spcPts val="998"/>
                </a:spcBef>
              </a:pPr>
              <a:r>
                <a:rPr b="0" lang="en-IN" sz="1600" spc="-1" strike="noStrike" u="sng">
                  <a:solidFill>
                    <a:srgbClr val="ffffff"/>
                  </a:solidFill>
                  <a:uFillTx/>
                  <a:latin typeface="Arial"/>
                  <a:ea typeface="DejaVu Sans"/>
                </a:rPr>
                <a:t>B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465" name="Line 11"/>
            <p:cNvSpPr/>
            <p:nvPr/>
          </p:nvSpPr>
          <p:spPr>
            <a:xfrm>
              <a:off x="5486400" y="2743200"/>
              <a:ext cx="1981080" cy="360"/>
            </a:xfrm>
            <a:prstGeom prst="line">
              <a:avLst/>
            </a:prstGeom>
            <a:ln w="12600">
              <a:solidFill>
                <a:srgbClr val="ffffff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66" name="Group 12"/>
            <p:cNvGrpSpPr/>
            <p:nvPr/>
          </p:nvGrpSpPr>
          <p:grpSpPr>
            <a:xfrm>
              <a:off x="5486400" y="3429000"/>
              <a:ext cx="1981080" cy="76680"/>
              <a:chOff x="5486400" y="3429000"/>
              <a:chExt cx="1981080" cy="76680"/>
            </a:xfrm>
          </p:grpSpPr>
          <p:sp>
            <p:nvSpPr>
              <p:cNvPr id="467" name="Line 13"/>
              <p:cNvSpPr/>
              <p:nvPr/>
            </p:nvSpPr>
            <p:spPr>
              <a:xfrm>
                <a:off x="5486400" y="3505320"/>
                <a:ext cx="1981080" cy="360"/>
              </a:xfrm>
              <a:prstGeom prst="line">
                <a:avLst/>
              </a:prstGeom>
              <a:ln w="12600">
                <a:solidFill>
                  <a:srgbClr val="ffff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8" name="Line 14"/>
              <p:cNvSpPr/>
              <p:nvPr/>
            </p:nvSpPr>
            <p:spPr>
              <a:xfrm>
                <a:off x="7315200" y="3429000"/>
                <a:ext cx="152280" cy="76320"/>
              </a:xfrm>
              <a:prstGeom prst="line">
                <a:avLst/>
              </a:prstGeom>
              <a:ln w="9360">
                <a:solidFill>
                  <a:srgbClr val="ffff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69" name="CustomShape 15"/>
            <p:cNvSpPr/>
            <p:nvPr/>
          </p:nvSpPr>
          <p:spPr>
            <a:xfrm>
              <a:off x="5776200" y="2422440"/>
              <a:ext cx="1366200" cy="336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/>
            <a:p>
              <a:pPr>
                <a:lnSpc>
                  <a:spcPct val="100000"/>
                </a:lnSpc>
                <a:spcBef>
                  <a:spcPts val="998"/>
                </a:spcBef>
              </a:pPr>
              <a:r>
                <a:rPr b="0" lang="en-IN" sz="16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Synchronous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470" name="CustomShape 16"/>
            <p:cNvSpPr/>
            <p:nvPr/>
          </p:nvSpPr>
          <p:spPr>
            <a:xfrm>
              <a:off x="5792040" y="3168720"/>
              <a:ext cx="1468080" cy="336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/>
            <a:p>
              <a:pPr>
                <a:lnSpc>
                  <a:spcPct val="100000"/>
                </a:lnSpc>
                <a:spcBef>
                  <a:spcPts val="998"/>
                </a:spcBef>
              </a:pPr>
              <a:r>
                <a:rPr b="0" lang="en-IN" sz="16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Asynchronous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471" name="Line 17"/>
            <p:cNvSpPr/>
            <p:nvPr/>
          </p:nvSpPr>
          <p:spPr>
            <a:xfrm>
              <a:off x="5562720" y="3886200"/>
              <a:ext cx="1981080" cy="609480"/>
            </a:xfrm>
            <a:prstGeom prst="line">
              <a:avLst/>
            </a:prstGeom>
            <a:ln w="12600">
              <a:solidFill>
                <a:srgbClr val="ffffff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2" name="CustomShape 18"/>
            <p:cNvSpPr/>
            <p:nvPr/>
          </p:nvSpPr>
          <p:spPr>
            <a:xfrm>
              <a:off x="5715000" y="3657600"/>
              <a:ext cx="2133360" cy="580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>
                <a:lnSpc>
                  <a:spcPct val="100000"/>
                </a:lnSpc>
                <a:spcBef>
                  <a:spcPts val="998"/>
                </a:spcBef>
              </a:pPr>
              <a:r>
                <a:rPr b="0" lang="en-IN" sz="16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Transmission </a:t>
              </a:r>
              <a:r>
                <a:rPr b="0" lang="en-IN" sz="16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	</a:t>
              </a:r>
              <a:r>
                <a:rPr b="0" lang="en-IN" sz="16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delayed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473" name="Line 19"/>
            <p:cNvSpPr/>
            <p:nvPr/>
          </p:nvSpPr>
          <p:spPr>
            <a:xfrm flipH="1">
              <a:off x="5486400" y="5883120"/>
              <a:ext cx="457200" cy="360"/>
            </a:xfrm>
            <a:prstGeom prst="line">
              <a:avLst/>
            </a:prstGeom>
            <a:ln w="9360">
              <a:solidFill>
                <a:srgbClr val="ffffff"/>
              </a:solidFill>
              <a:miter/>
              <a:tailEnd len="lg" type="triangle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4" name="Line 20"/>
            <p:cNvSpPr/>
            <p:nvPr/>
          </p:nvSpPr>
          <p:spPr>
            <a:xfrm flipV="1">
              <a:off x="5943600" y="5654160"/>
              <a:ext cx="360" cy="228600"/>
            </a:xfrm>
            <a:prstGeom prst="line">
              <a:avLst/>
            </a:prstGeom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5" name="Line 21"/>
            <p:cNvSpPr/>
            <p:nvPr/>
          </p:nvSpPr>
          <p:spPr>
            <a:xfrm>
              <a:off x="5486400" y="5654520"/>
              <a:ext cx="457200" cy="360"/>
            </a:xfrm>
            <a:prstGeom prst="line">
              <a:avLst/>
            </a:prstGeom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6" name="CustomShape 22"/>
            <p:cNvSpPr/>
            <p:nvPr/>
          </p:nvSpPr>
          <p:spPr>
            <a:xfrm>
              <a:off x="5638680" y="5257800"/>
              <a:ext cx="948600" cy="1077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/>
            <a:p>
              <a:pPr>
                <a:lnSpc>
                  <a:spcPct val="100000"/>
                </a:lnSpc>
                <a:spcBef>
                  <a:spcPts val="998"/>
                </a:spcBef>
              </a:pPr>
              <a:endParaRPr b="0" lang="en-IN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998"/>
                </a:spcBef>
              </a:pPr>
              <a:endParaRPr b="0" lang="en-IN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998"/>
                </a:spcBef>
              </a:pPr>
              <a:r>
                <a:rPr b="0" lang="en-IN" sz="16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Self-Call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477" name="Line 23"/>
            <p:cNvSpPr/>
            <p:nvPr/>
          </p:nvSpPr>
          <p:spPr>
            <a:xfrm>
              <a:off x="7543800" y="5638680"/>
              <a:ext cx="360" cy="457200"/>
            </a:xfrm>
            <a:prstGeom prst="line">
              <a:avLst/>
            </a:prstGeom>
            <a:ln cap="rnd" w="9360">
              <a:solidFill>
                <a:srgbClr val="ffffff"/>
              </a:solidFill>
              <a:custDash>
                <a:ds d="100000" sp="100000"/>
              </a:custDash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8" name="Line 24"/>
            <p:cNvSpPr/>
            <p:nvPr/>
          </p:nvSpPr>
          <p:spPr>
            <a:xfrm>
              <a:off x="5486400" y="2438280"/>
              <a:ext cx="360" cy="228600"/>
            </a:xfrm>
            <a:prstGeom prst="line">
              <a:avLst/>
            </a:prstGeom>
            <a:ln cap="rnd" w="9360">
              <a:solidFill>
                <a:srgbClr val="ffffff"/>
              </a:solidFill>
              <a:custDash>
                <a:ds d="100000" sp="100000"/>
              </a:custDash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9" name="Line 25"/>
            <p:cNvSpPr/>
            <p:nvPr/>
          </p:nvSpPr>
          <p:spPr>
            <a:xfrm>
              <a:off x="7543800" y="2438280"/>
              <a:ext cx="360" cy="228600"/>
            </a:xfrm>
            <a:prstGeom prst="line">
              <a:avLst/>
            </a:prstGeom>
            <a:ln cap="rnd" w="9360">
              <a:solidFill>
                <a:srgbClr val="ffffff"/>
              </a:solidFill>
              <a:custDash>
                <a:ds d="100000" sp="100000"/>
              </a:custDash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0" name="Line 26"/>
            <p:cNvSpPr/>
            <p:nvPr/>
          </p:nvSpPr>
          <p:spPr>
            <a:xfrm>
              <a:off x="5486400" y="4876920"/>
              <a:ext cx="1981080" cy="360"/>
            </a:xfrm>
            <a:prstGeom prst="line">
              <a:avLst/>
            </a:prstGeom>
            <a:ln w="12600">
              <a:solidFill>
                <a:srgbClr val="ffffff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1" name="CustomShape 27"/>
            <p:cNvSpPr/>
            <p:nvPr/>
          </p:nvSpPr>
          <p:spPr>
            <a:xfrm>
              <a:off x="5548320" y="3546360"/>
              <a:ext cx="256680" cy="459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/>
            <a:p>
              <a:pPr>
                <a:lnSpc>
                  <a:spcPct val="100000"/>
                </a:lnSpc>
              </a:pPr>
              <a:r>
                <a:rPr b="0" lang="en-IN" sz="2400" spc="-1" strike="noStrike">
                  <a:solidFill>
                    <a:srgbClr val="ffffff"/>
                  </a:solidFill>
                  <a:latin typeface="Times New Roman"/>
                  <a:ea typeface="DejaVu Sans"/>
                </a:rPr>
                <a:t> 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482" name="CustomShape 28"/>
            <p:cNvSpPr/>
            <p:nvPr/>
          </p:nvSpPr>
          <p:spPr>
            <a:xfrm>
              <a:off x="5486400" y="4572000"/>
              <a:ext cx="1949040" cy="336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>
                <a:lnSpc>
                  <a:spcPct val="100000"/>
                </a:lnSpc>
              </a:pPr>
              <a:r>
                <a:rPr b="0" lang="en-IN" sz="1600" spc="-1" strike="noStrike">
                  <a:solidFill>
                    <a:srgbClr val="ffffff"/>
                  </a:solidFill>
                  <a:latin typeface="Times New Roman"/>
                  <a:ea typeface="DejaVu Sans"/>
                </a:rPr>
                <a:t>[condition]  remove()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483" name="Line 29"/>
            <p:cNvSpPr/>
            <p:nvPr/>
          </p:nvSpPr>
          <p:spPr>
            <a:xfrm>
              <a:off x="5486400" y="2514600"/>
              <a:ext cx="360" cy="3809880"/>
            </a:xfrm>
            <a:prstGeom prst="line">
              <a:avLst/>
            </a:prstGeom>
            <a:ln cap="rnd" w="9360">
              <a:solidFill>
                <a:srgbClr val="ffffff"/>
              </a:solidFill>
              <a:custDash>
                <a:ds d="100000" sp="100000"/>
              </a:custDash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4" name="Line 30"/>
            <p:cNvSpPr/>
            <p:nvPr/>
          </p:nvSpPr>
          <p:spPr>
            <a:xfrm>
              <a:off x="7543800" y="2514600"/>
              <a:ext cx="360" cy="3200400"/>
            </a:xfrm>
            <a:prstGeom prst="line">
              <a:avLst/>
            </a:prstGeom>
            <a:ln cap="rnd" w="9360">
              <a:solidFill>
                <a:srgbClr val="ffffff"/>
              </a:solidFill>
              <a:custDash>
                <a:ds d="100000" sp="100000"/>
              </a:custDash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5" name="CustomShape 31"/>
            <p:cNvSpPr/>
            <p:nvPr/>
          </p:nvSpPr>
          <p:spPr>
            <a:xfrm>
              <a:off x="5486400" y="5105520"/>
              <a:ext cx="1949040" cy="336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>
                <a:lnSpc>
                  <a:spcPct val="100000"/>
                </a:lnSpc>
              </a:pPr>
              <a:r>
                <a:rPr b="0" lang="en-IN" sz="1600" spc="-1" strike="noStrike">
                  <a:solidFill>
                    <a:srgbClr val="ffffff"/>
                  </a:solidFill>
                  <a:latin typeface="Times New Roman"/>
                  <a:ea typeface="DejaVu Sans"/>
                </a:rPr>
                <a:t>*[for each] remove()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486" name="Line 32"/>
            <p:cNvSpPr/>
            <p:nvPr/>
          </p:nvSpPr>
          <p:spPr>
            <a:xfrm>
              <a:off x="5524560" y="5410080"/>
              <a:ext cx="1981080" cy="360"/>
            </a:xfrm>
            <a:prstGeom prst="line">
              <a:avLst/>
            </a:prstGeom>
            <a:ln w="12600">
              <a:solidFill>
                <a:srgbClr val="ffffff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7" name="Line 33"/>
            <p:cNvSpPr/>
            <p:nvPr/>
          </p:nvSpPr>
          <p:spPr>
            <a:xfrm flipV="1">
              <a:off x="4876920" y="5257440"/>
              <a:ext cx="685800" cy="228600"/>
            </a:xfrm>
            <a:prstGeom prst="line">
              <a:avLst/>
            </a:prstGeom>
            <a:ln w="9360">
              <a:solidFill>
                <a:srgbClr val="ff66cc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8" name="Line 34"/>
            <p:cNvSpPr/>
            <p:nvPr/>
          </p:nvSpPr>
          <p:spPr>
            <a:xfrm flipV="1">
              <a:off x="5105520" y="4800240"/>
              <a:ext cx="685800" cy="228600"/>
            </a:xfrm>
            <a:prstGeom prst="line">
              <a:avLst/>
            </a:prstGeom>
            <a:ln w="9360">
              <a:solidFill>
                <a:srgbClr val="ff66cc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118" dur="indefinite" restart="never" nodeType="tmRoot">
          <p:childTnLst>
            <p:seq>
              <p:cTn id="11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CustomShape 1"/>
          <p:cNvSpPr/>
          <p:nvPr/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IN" sz="2800" spc="-1" strike="noStrike">
                <a:solidFill>
                  <a:srgbClr val="e5ffff"/>
                </a:solidFill>
                <a:latin typeface="Tahoma"/>
              </a:rPr>
              <a:t>Sequence Diagrams – Object Life Spans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490" name="CustomShape 2"/>
          <p:cNvSpPr/>
          <p:nvPr/>
        </p:nvSpPr>
        <p:spPr>
          <a:xfrm>
            <a:off x="696960" y="1828440"/>
            <a:ext cx="4712760" cy="434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290160" indent="-289800">
              <a:lnSpc>
                <a:spcPct val="100000"/>
              </a:lnSpc>
              <a:spcBef>
                <a:spcPts val="499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IN" sz="2000" spc="-1" strike="noStrike">
                <a:solidFill>
                  <a:srgbClr val="ffffff"/>
                </a:solidFill>
                <a:latin typeface="Tahoma"/>
              </a:rPr>
              <a:t>Creation</a:t>
            </a:r>
            <a:endParaRPr b="0" lang="en-IN" sz="2000" spc="-1" strike="noStrike">
              <a:latin typeface="Arial"/>
            </a:endParaRPr>
          </a:p>
          <a:p>
            <a:pPr lvl="1" marL="741240" indent="-283680">
              <a:lnSpc>
                <a:spcPct val="100000"/>
              </a:lnSpc>
              <a:spcBef>
                <a:spcPts val="499"/>
              </a:spcBef>
              <a:buClr>
                <a:srgbClr val="ffcc00"/>
              </a:buClr>
              <a:buSzPct val="65000"/>
              <a:buFont typeface="Wingdings" charset="2"/>
              <a:buChar char=""/>
            </a:pPr>
            <a:r>
              <a:rPr b="0" lang="en-IN" sz="2000" spc="-1" strike="noStrike">
                <a:solidFill>
                  <a:srgbClr val="ffffff"/>
                </a:solidFill>
                <a:latin typeface="Tahoma"/>
              </a:rPr>
              <a:t>Create message</a:t>
            </a:r>
            <a:endParaRPr b="0" lang="en-IN" sz="2000" spc="-1" strike="noStrike">
              <a:latin typeface="Arial"/>
            </a:endParaRPr>
          </a:p>
          <a:p>
            <a:pPr lvl="1" marL="741240" indent="-283680">
              <a:lnSpc>
                <a:spcPct val="100000"/>
              </a:lnSpc>
              <a:spcBef>
                <a:spcPts val="499"/>
              </a:spcBef>
              <a:buClr>
                <a:srgbClr val="ffcc00"/>
              </a:buClr>
              <a:buSzPct val="65000"/>
              <a:buFont typeface="Wingdings" charset="2"/>
              <a:buChar char=""/>
            </a:pPr>
            <a:r>
              <a:rPr b="0" lang="en-IN" sz="2000" spc="-1" strike="noStrike">
                <a:solidFill>
                  <a:srgbClr val="ffffff"/>
                </a:solidFill>
                <a:latin typeface="Tahoma"/>
              </a:rPr>
              <a:t>Object life starts at that point</a:t>
            </a:r>
            <a:endParaRPr b="0" lang="en-IN" sz="2000" spc="-1" strike="noStrike">
              <a:latin typeface="Arial"/>
            </a:endParaRPr>
          </a:p>
          <a:p>
            <a:pPr marL="290160" indent="-289800">
              <a:lnSpc>
                <a:spcPct val="100000"/>
              </a:lnSpc>
              <a:spcBef>
                <a:spcPts val="499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IN" sz="2000" spc="-1" strike="noStrike">
                <a:solidFill>
                  <a:srgbClr val="ffffff"/>
                </a:solidFill>
                <a:latin typeface="Tahoma"/>
              </a:rPr>
              <a:t>Activation</a:t>
            </a:r>
            <a:endParaRPr b="0" lang="en-IN" sz="2000" spc="-1" strike="noStrike">
              <a:latin typeface="Arial"/>
            </a:endParaRPr>
          </a:p>
          <a:p>
            <a:pPr lvl="1" marL="741240" indent="-283680">
              <a:lnSpc>
                <a:spcPct val="100000"/>
              </a:lnSpc>
              <a:spcBef>
                <a:spcPts val="499"/>
              </a:spcBef>
              <a:buClr>
                <a:srgbClr val="ffcc00"/>
              </a:buClr>
              <a:buSzPct val="65000"/>
              <a:buFont typeface="Wingdings" charset="2"/>
              <a:buChar char=""/>
            </a:pPr>
            <a:r>
              <a:rPr b="0" lang="en-IN" sz="2000" spc="-1" strike="noStrike">
                <a:solidFill>
                  <a:srgbClr val="ffffff"/>
                </a:solidFill>
                <a:latin typeface="Tahoma"/>
              </a:rPr>
              <a:t>Symbolized by rectangular stripes</a:t>
            </a:r>
            <a:endParaRPr b="0" lang="en-IN" sz="2000" spc="-1" strike="noStrike">
              <a:latin typeface="Arial"/>
            </a:endParaRPr>
          </a:p>
          <a:p>
            <a:pPr lvl="1" marL="741240" indent="-283680">
              <a:lnSpc>
                <a:spcPct val="100000"/>
              </a:lnSpc>
              <a:spcBef>
                <a:spcPts val="499"/>
              </a:spcBef>
              <a:buClr>
                <a:srgbClr val="ffcc00"/>
              </a:buClr>
              <a:buSzPct val="65000"/>
              <a:buFont typeface="Wingdings" charset="2"/>
              <a:buChar char=""/>
            </a:pPr>
            <a:r>
              <a:rPr b="0" lang="en-IN" sz="2000" spc="-1" strike="noStrike">
                <a:solidFill>
                  <a:srgbClr val="ffffff"/>
                </a:solidFill>
                <a:latin typeface="Tahoma"/>
              </a:rPr>
              <a:t>Place on the lifeline where object is activated.</a:t>
            </a:r>
            <a:endParaRPr b="0" lang="en-IN" sz="2000" spc="-1" strike="noStrike">
              <a:latin typeface="Arial"/>
            </a:endParaRPr>
          </a:p>
          <a:p>
            <a:pPr lvl="1" marL="741240" indent="-283680">
              <a:lnSpc>
                <a:spcPct val="100000"/>
              </a:lnSpc>
              <a:spcBef>
                <a:spcPts val="499"/>
              </a:spcBef>
              <a:buClr>
                <a:srgbClr val="ffcc00"/>
              </a:buClr>
              <a:buSzPct val="65000"/>
              <a:buFont typeface="Wingdings" charset="2"/>
              <a:buChar char=""/>
            </a:pPr>
            <a:r>
              <a:rPr b="0" lang="en-IN" sz="2000" spc="-1" strike="noStrike">
                <a:solidFill>
                  <a:srgbClr val="ffffff"/>
                </a:solidFill>
                <a:latin typeface="Tahoma"/>
              </a:rPr>
              <a:t>Rectangle also denotes when object is deactivated.</a:t>
            </a:r>
            <a:endParaRPr b="0" lang="en-IN" sz="2000" spc="-1" strike="noStrike">
              <a:latin typeface="Arial"/>
            </a:endParaRPr>
          </a:p>
          <a:p>
            <a:pPr marL="290160" indent="-289800">
              <a:lnSpc>
                <a:spcPct val="100000"/>
              </a:lnSpc>
              <a:spcBef>
                <a:spcPts val="499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IN" sz="2000" spc="-1" strike="noStrike">
                <a:solidFill>
                  <a:srgbClr val="ffffff"/>
                </a:solidFill>
                <a:latin typeface="Tahoma"/>
              </a:rPr>
              <a:t>Deletion</a:t>
            </a:r>
            <a:endParaRPr b="0" lang="en-IN" sz="2000" spc="-1" strike="noStrike">
              <a:latin typeface="Arial"/>
            </a:endParaRPr>
          </a:p>
          <a:p>
            <a:pPr lvl="1" marL="741240" indent="-283680">
              <a:lnSpc>
                <a:spcPct val="100000"/>
              </a:lnSpc>
              <a:spcBef>
                <a:spcPts val="499"/>
              </a:spcBef>
              <a:buClr>
                <a:srgbClr val="ffcc00"/>
              </a:buClr>
              <a:buSzPct val="65000"/>
              <a:buFont typeface="Wingdings" charset="2"/>
              <a:buChar char=""/>
            </a:pPr>
            <a:r>
              <a:rPr b="0" lang="en-IN" sz="2000" spc="-1" strike="noStrike">
                <a:solidFill>
                  <a:srgbClr val="ffffff"/>
                </a:solidFill>
                <a:latin typeface="Tahoma"/>
              </a:rPr>
              <a:t>Placing an ‘X’ on lifeline</a:t>
            </a:r>
            <a:endParaRPr b="0" lang="en-IN" sz="2000" spc="-1" strike="noStrike">
              <a:latin typeface="Arial"/>
            </a:endParaRPr>
          </a:p>
          <a:p>
            <a:pPr lvl="1" marL="741240" indent="-283680">
              <a:lnSpc>
                <a:spcPct val="100000"/>
              </a:lnSpc>
              <a:spcBef>
                <a:spcPts val="499"/>
              </a:spcBef>
              <a:buClr>
                <a:srgbClr val="ffcc00"/>
              </a:buClr>
              <a:buSzPct val="65000"/>
              <a:buFont typeface="Wingdings" charset="2"/>
              <a:buChar char=""/>
            </a:pPr>
            <a:r>
              <a:rPr b="0" lang="en-IN" sz="2000" spc="-1" strike="noStrike">
                <a:solidFill>
                  <a:srgbClr val="ffffff"/>
                </a:solidFill>
                <a:latin typeface="Tahoma"/>
              </a:rPr>
              <a:t>Object’s life ends at that point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91" name="CustomShape 3"/>
          <p:cNvSpPr/>
          <p:nvPr/>
        </p:nvSpPr>
        <p:spPr>
          <a:xfrm>
            <a:off x="3962520" y="4613400"/>
            <a:ext cx="1752120" cy="764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   </a:t>
            </a:r>
            <a:r>
              <a:rPr b="0" lang="en-IN" sz="16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Activation bar</a:t>
            </a:r>
            <a:endParaRPr b="0" lang="en-IN" sz="1600" spc="-1" strike="noStrike">
              <a:latin typeface="Arial"/>
            </a:endParaRPr>
          </a:p>
        </p:txBody>
      </p:sp>
      <p:grpSp>
        <p:nvGrpSpPr>
          <p:cNvPr id="492" name="Group 4"/>
          <p:cNvGrpSpPr/>
          <p:nvPr/>
        </p:nvGrpSpPr>
        <p:grpSpPr>
          <a:xfrm>
            <a:off x="5017320" y="1955880"/>
            <a:ext cx="3498840" cy="4158000"/>
            <a:chOff x="5017320" y="1955880"/>
            <a:chExt cx="3498840" cy="4158000"/>
          </a:xfrm>
        </p:grpSpPr>
        <p:sp>
          <p:nvSpPr>
            <p:cNvPr id="493" name="CustomShape 5"/>
            <p:cNvSpPr/>
            <p:nvPr/>
          </p:nvSpPr>
          <p:spPr>
            <a:xfrm>
              <a:off x="5423040" y="1955880"/>
              <a:ext cx="990000" cy="609120"/>
            </a:xfrm>
            <a:prstGeom prst="rect">
              <a:avLst/>
            </a:prstGeom>
            <a:noFill/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4" name="CustomShape 6"/>
            <p:cNvSpPr/>
            <p:nvPr/>
          </p:nvSpPr>
          <p:spPr>
            <a:xfrm>
              <a:off x="7480440" y="2870280"/>
              <a:ext cx="990000" cy="609120"/>
            </a:xfrm>
            <a:prstGeom prst="rect">
              <a:avLst/>
            </a:prstGeom>
            <a:noFill/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5" name="CustomShape 7"/>
            <p:cNvSpPr/>
            <p:nvPr/>
          </p:nvSpPr>
          <p:spPr>
            <a:xfrm>
              <a:off x="5729400" y="2076480"/>
              <a:ext cx="326520" cy="336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/>
            <a:p>
              <a:pPr>
                <a:lnSpc>
                  <a:spcPct val="100000"/>
                </a:lnSpc>
                <a:spcBef>
                  <a:spcPts val="998"/>
                </a:spcBef>
              </a:pPr>
              <a:r>
                <a:rPr b="1" lang="en-IN" sz="1600" spc="-1" strike="noStrike" u="sng">
                  <a:solidFill>
                    <a:srgbClr val="ffffff"/>
                  </a:solidFill>
                  <a:uFillTx/>
                  <a:latin typeface="Arial"/>
                  <a:ea typeface="DejaVu Sans"/>
                </a:rPr>
                <a:t>A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496" name="CustomShape 8"/>
            <p:cNvSpPr/>
            <p:nvPr/>
          </p:nvSpPr>
          <p:spPr>
            <a:xfrm>
              <a:off x="7837560" y="2990880"/>
              <a:ext cx="326520" cy="336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/>
            <a:p>
              <a:pPr>
                <a:lnSpc>
                  <a:spcPct val="100000"/>
                </a:lnSpc>
                <a:spcBef>
                  <a:spcPts val="998"/>
                </a:spcBef>
              </a:pPr>
              <a:r>
                <a:rPr b="1" lang="en-IN" sz="1600" spc="-1" strike="noStrike" u="sng">
                  <a:solidFill>
                    <a:srgbClr val="ffffff"/>
                  </a:solidFill>
                  <a:uFillTx/>
                  <a:latin typeface="Arial"/>
                  <a:ea typeface="DejaVu Sans"/>
                </a:rPr>
                <a:t>B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497" name="Line 9"/>
            <p:cNvSpPr/>
            <p:nvPr/>
          </p:nvSpPr>
          <p:spPr>
            <a:xfrm>
              <a:off x="5880240" y="2565360"/>
              <a:ext cx="360" cy="3429000"/>
            </a:xfrm>
            <a:prstGeom prst="line">
              <a:avLst/>
            </a:prstGeom>
            <a:ln cap="rnd" w="9360">
              <a:solidFill>
                <a:srgbClr val="ffffff"/>
              </a:solidFill>
              <a:custDash>
                <a:ds d="500000" sp="400000"/>
              </a:custDash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8" name="Line 10"/>
            <p:cNvSpPr/>
            <p:nvPr/>
          </p:nvSpPr>
          <p:spPr>
            <a:xfrm>
              <a:off x="8013600" y="3479760"/>
              <a:ext cx="360" cy="1523880"/>
            </a:xfrm>
            <a:prstGeom prst="line">
              <a:avLst/>
            </a:prstGeom>
            <a:ln cap="rnd" w="9360">
              <a:solidFill>
                <a:srgbClr val="ffffff"/>
              </a:solidFill>
              <a:custDash>
                <a:ds d="500000" sp="400000"/>
              </a:custDash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9" name="Line 11"/>
            <p:cNvSpPr/>
            <p:nvPr/>
          </p:nvSpPr>
          <p:spPr>
            <a:xfrm>
              <a:off x="5880240" y="3174840"/>
              <a:ext cx="1600200" cy="360"/>
            </a:xfrm>
            <a:prstGeom prst="line">
              <a:avLst/>
            </a:prstGeom>
            <a:ln w="12600">
              <a:solidFill>
                <a:srgbClr val="ffffff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0" name="CustomShape 12"/>
            <p:cNvSpPr/>
            <p:nvPr/>
          </p:nvSpPr>
          <p:spPr>
            <a:xfrm>
              <a:off x="5957640" y="2873520"/>
              <a:ext cx="1368720" cy="312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/>
            <a:p>
              <a:pPr marL="290160" indent="-289800">
                <a:lnSpc>
                  <a:spcPct val="90000"/>
                </a:lnSpc>
                <a:spcBef>
                  <a:spcPts val="400"/>
                </a:spcBef>
              </a:pPr>
              <a:r>
                <a:rPr b="0" lang="en-IN" sz="16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Create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501" name="Line 13"/>
            <p:cNvSpPr/>
            <p:nvPr/>
          </p:nvSpPr>
          <p:spPr>
            <a:xfrm>
              <a:off x="5956200" y="3860640"/>
              <a:ext cx="2057400" cy="360"/>
            </a:xfrm>
            <a:prstGeom prst="line">
              <a:avLst/>
            </a:prstGeom>
            <a:ln w="12600">
              <a:solidFill>
                <a:srgbClr val="ffffff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2" name="CustomShape 14"/>
            <p:cNvSpPr/>
            <p:nvPr/>
          </p:nvSpPr>
          <p:spPr>
            <a:xfrm>
              <a:off x="7940520" y="3855960"/>
              <a:ext cx="155520" cy="758520"/>
            </a:xfrm>
            <a:prstGeom prst="rect">
              <a:avLst/>
            </a:prstGeom>
            <a:noFill/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3" name="CustomShape 15"/>
            <p:cNvSpPr/>
            <p:nvPr/>
          </p:nvSpPr>
          <p:spPr>
            <a:xfrm>
              <a:off x="7519320" y="4799160"/>
              <a:ext cx="996840" cy="477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/>
            <a:p>
              <a:pPr marL="290160" indent="-289800">
                <a:lnSpc>
                  <a:spcPct val="90000"/>
                </a:lnSpc>
                <a:spcBef>
                  <a:spcPts val="697"/>
                </a:spcBef>
              </a:pPr>
              <a:r>
                <a:rPr b="1" lang="en-IN" sz="2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X</a:t>
              </a:r>
              <a:endParaRPr b="0" lang="en-IN" sz="2800" spc="-1" strike="noStrike">
                <a:latin typeface="Arial"/>
              </a:endParaRPr>
            </a:p>
          </p:txBody>
        </p:sp>
        <p:sp>
          <p:nvSpPr>
            <p:cNvPr id="504" name="CustomShape 16"/>
            <p:cNvSpPr/>
            <p:nvPr/>
          </p:nvSpPr>
          <p:spPr>
            <a:xfrm>
              <a:off x="5800680" y="3174840"/>
              <a:ext cx="155160" cy="1599840"/>
            </a:xfrm>
            <a:prstGeom prst="rect">
              <a:avLst/>
            </a:prstGeom>
            <a:noFill/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5" name="Line 17"/>
            <p:cNvSpPr/>
            <p:nvPr/>
          </p:nvSpPr>
          <p:spPr>
            <a:xfrm flipH="1">
              <a:off x="5956200" y="4624200"/>
              <a:ext cx="1984320" cy="360"/>
            </a:xfrm>
            <a:prstGeom prst="line">
              <a:avLst/>
            </a:prstGeom>
            <a:ln cap="rnd" w="9360">
              <a:solidFill>
                <a:srgbClr val="ffffff"/>
              </a:solidFill>
              <a:custDash>
                <a:ds d="500000" sp="400000"/>
              </a:custDash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6" name="CustomShape 18"/>
            <p:cNvSpPr/>
            <p:nvPr/>
          </p:nvSpPr>
          <p:spPr>
            <a:xfrm>
              <a:off x="7391520" y="5257800"/>
              <a:ext cx="1056600" cy="398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/>
            <a:p>
              <a:pPr>
                <a:lnSpc>
                  <a:spcPct val="100000"/>
                </a:lnSpc>
              </a:pPr>
              <a:r>
                <a:rPr b="0" lang="en-IN" sz="2000" spc="-1" strike="noStrike">
                  <a:solidFill>
                    <a:srgbClr val="ffffff"/>
                  </a:solidFill>
                  <a:latin typeface="Times New Roman"/>
                  <a:ea typeface="DejaVu Sans"/>
                </a:rPr>
                <a:t>Deletion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507" name="Line 19"/>
            <p:cNvSpPr/>
            <p:nvPr/>
          </p:nvSpPr>
          <p:spPr>
            <a:xfrm flipV="1">
              <a:off x="6400800" y="4723560"/>
              <a:ext cx="304920" cy="304920"/>
            </a:xfrm>
            <a:prstGeom prst="line">
              <a:avLst/>
            </a:prstGeom>
            <a:ln w="9360">
              <a:solidFill>
                <a:srgbClr val="ffffff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8" name="CustomShape 20"/>
            <p:cNvSpPr/>
            <p:nvPr/>
          </p:nvSpPr>
          <p:spPr>
            <a:xfrm>
              <a:off x="6156720" y="5043600"/>
              <a:ext cx="873720" cy="398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/>
            <a:p>
              <a:pPr>
                <a:lnSpc>
                  <a:spcPct val="100000"/>
                </a:lnSpc>
              </a:pPr>
              <a:r>
                <a:rPr b="0" lang="en-IN" sz="2000" spc="-1" strike="noStrike">
                  <a:solidFill>
                    <a:srgbClr val="ffffff"/>
                  </a:solidFill>
                  <a:latin typeface="Times New Roman"/>
                  <a:ea typeface="DejaVu Sans"/>
                </a:rPr>
                <a:t>Return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509" name="CustomShape 21"/>
            <p:cNvSpPr/>
            <p:nvPr/>
          </p:nvSpPr>
          <p:spPr>
            <a:xfrm>
              <a:off x="5017320" y="5776920"/>
              <a:ext cx="821880" cy="336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/>
            <a:p>
              <a:pPr>
                <a:lnSpc>
                  <a:spcPct val="100000"/>
                </a:lnSpc>
              </a:pPr>
              <a:r>
                <a:rPr b="0" lang="en-IN" sz="1600" spc="-1" strike="noStrike">
                  <a:solidFill>
                    <a:srgbClr val="ffffff"/>
                  </a:solidFill>
                  <a:latin typeface="Times New Roman"/>
                  <a:ea typeface="DejaVu Sans"/>
                </a:rPr>
                <a:t>Lifeline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510" name="Line 22"/>
            <p:cNvSpPr/>
            <p:nvPr/>
          </p:nvSpPr>
          <p:spPr>
            <a:xfrm flipV="1">
              <a:off x="5334120" y="4266360"/>
              <a:ext cx="380880" cy="762120"/>
            </a:xfrm>
            <a:prstGeom prst="line">
              <a:avLst/>
            </a:prstGeom>
            <a:ln w="9360">
              <a:solidFill>
                <a:srgbClr val="ffffff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120" dur="indefinite" restart="never" nodeType="tmRoot">
          <p:childTnLst>
            <p:seq>
              <p:cTn id="121" dur="indefinite" nodeType="mainSeq">
                <p:childTnLst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CustomShape 1"/>
          <p:cNvSpPr/>
          <p:nvPr/>
        </p:nvSpPr>
        <p:spPr>
          <a:xfrm>
            <a:off x="1371600" y="88920"/>
            <a:ext cx="73911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br/>
            <a:r>
              <a:rPr b="1" lang="en-IN" sz="3200" spc="-1" strike="noStrike">
                <a:solidFill>
                  <a:srgbClr val="ffffff"/>
                </a:solidFill>
                <a:latin typeface="Arial"/>
              </a:rPr>
              <a:t>Sequence Diagram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512" name="" descr=""/>
          <p:cNvPicPr/>
          <p:nvPr/>
        </p:nvPicPr>
        <p:blipFill>
          <a:blip r:embed="rId2"/>
          <a:stretch/>
        </p:blipFill>
        <p:spPr>
          <a:xfrm>
            <a:off x="2666880" y="914400"/>
            <a:ext cx="4952880" cy="4747680"/>
          </a:xfrm>
          <a:prstGeom prst="rect">
            <a:avLst/>
          </a:prstGeom>
          <a:ln>
            <a:noFill/>
          </a:ln>
        </p:spPr>
      </p:pic>
      <p:sp>
        <p:nvSpPr>
          <p:cNvPr id="513" name="CustomShape 2"/>
          <p:cNvSpPr/>
          <p:nvPr/>
        </p:nvSpPr>
        <p:spPr>
          <a:xfrm>
            <a:off x="2057400" y="5105520"/>
            <a:ext cx="6857640" cy="160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marL="216000" indent="-216000">
              <a:lnSpc>
                <a:spcPct val="100000"/>
              </a:lnSpc>
              <a:spcBef>
                <a:spcPts val="873"/>
              </a:spcBef>
              <a:buClr>
                <a:srgbClr val="ffffff"/>
              </a:buClr>
              <a:buFont typeface="Arial"/>
              <a:buChar char="•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Arial"/>
              </a:rPr>
              <a:t>Sequence diagrams demonstrate the behavior of objects in a use case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73"/>
              </a:spcBef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Arial"/>
              </a:rPr>
              <a:t>by describing the objects and the messages they pass.</a:t>
            </a:r>
            <a:endParaRPr b="0" lang="en-IN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73"/>
              </a:spcBef>
              <a:buClr>
                <a:srgbClr val="ffffff"/>
              </a:buClr>
              <a:buFont typeface="Arial"/>
              <a:buChar char="•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The horizontal dimension shows the objects participating in the interaction.</a:t>
            </a:r>
            <a:endParaRPr b="0" lang="en-IN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73"/>
              </a:spcBef>
              <a:buClr>
                <a:srgbClr val="ffffff"/>
              </a:buClr>
              <a:buFont typeface="Arial"/>
              <a:buChar char="•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The vertical arrangement of messages indicates their order.</a:t>
            </a:r>
            <a:endParaRPr b="0" lang="en-IN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73"/>
              </a:spcBef>
              <a:buClr>
                <a:srgbClr val="ffffff"/>
              </a:buClr>
              <a:buFont typeface="Arial"/>
              <a:buChar char="•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The labels may contain the seq. #  to indicate concurrency.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14" name="CustomShape 3"/>
          <p:cNvSpPr/>
          <p:nvPr/>
        </p:nvSpPr>
        <p:spPr>
          <a:xfrm>
            <a:off x="3352680" y="838080"/>
            <a:ext cx="990360" cy="30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873"/>
              </a:spcBef>
            </a:pPr>
            <a:r>
              <a:rPr b="0" lang="en-IN" sz="1400" spc="-1" strike="noStrike">
                <a:solidFill>
                  <a:srgbClr val="ff66cc"/>
                </a:solidFill>
                <a:latin typeface="Times New Roman"/>
                <a:ea typeface="DejaVu Sans"/>
              </a:rPr>
              <a:t>Message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15" name="Line 4"/>
          <p:cNvSpPr/>
          <p:nvPr/>
        </p:nvSpPr>
        <p:spPr>
          <a:xfrm flipH="1">
            <a:off x="3276720" y="1143000"/>
            <a:ext cx="457200" cy="457200"/>
          </a:xfrm>
          <a:prstGeom prst="line">
            <a:avLst/>
          </a:prstGeom>
          <a:ln w="9360">
            <a:solidFill>
              <a:srgbClr val="ff66cc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26" dur="indefinite" restart="never" nodeType="tmRoot">
          <p:childTnLst>
            <p:seq>
              <p:cTn id="12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CustomShape 1"/>
          <p:cNvSpPr/>
          <p:nvPr/>
        </p:nvSpPr>
        <p:spPr>
          <a:xfrm>
            <a:off x="457200" y="380520"/>
            <a:ext cx="8229240" cy="82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br/>
            <a:r>
              <a:rPr b="1" lang="en-IN" sz="3600" spc="-1" strike="noStrike">
                <a:solidFill>
                  <a:srgbClr val="942c2c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ffffff"/>
                </a:solidFill>
                <a:latin typeface="Arial"/>
              </a:rPr>
              <a:t>Interaction Diagrams: Collaboration diagrams</a:t>
            </a:r>
            <a:br/>
            <a:endParaRPr b="0" lang="en-IN" sz="2000" spc="-1" strike="noStrike">
              <a:latin typeface="Arial"/>
            </a:endParaRPr>
          </a:p>
        </p:txBody>
      </p:sp>
      <p:sp>
        <p:nvSpPr>
          <p:cNvPr id="517" name="CustomShape 2"/>
          <p:cNvSpPr/>
          <p:nvPr/>
        </p:nvSpPr>
        <p:spPr>
          <a:xfrm>
            <a:off x="3508200" y="2554200"/>
            <a:ext cx="804600" cy="3157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CustomShape 3"/>
          <p:cNvSpPr/>
          <p:nvPr/>
        </p:nvSpPr>
        <p:spPr>
          <a:xfrm>
            <a:off x="3733560" y="2565360"/>
            <a:ext cx="295920" cy="16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519" name="CustomShape 4"/>
          <p:cNvSpPr/>
          <p:nvPr/>
        </p:nvSpPr>
        <p:spPr>
          <a:xfrm>
            <a:off x="3557520" y="4253040"/>
            <a:ext cx="704520" cy="3693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20" name="CustomShape 5"/>
          <p:cNvSpPr/>
          <p:nvPr/>
        </p:nvSpPr>
        <p:spPr>
          <a:xfrm>
            <a:off x="3633840" y="4265640"/>
            <a:ext cx="482040" cy="16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DejaVu Sans"/>
              </a:rPr>
              <a:t>Catalog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521" name="CustomShape 6"/>
          <p:cNvSpPr/>
          <p:nvPr/>
        </p:nvSpPr>
        <p:spPr>
          <a:xfrm>
            <a:off x="6751800" y="2554200"/>
            <a:ext cx="1055160" cy="3157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22" name="CustomShape 7"/>
          <p:cNvSpPr/>
          <p:nvPr/>
        </p:nvSpPr>
        <p:spPr>
          <a:xfrm>
            <a:off x="6814440" y="2565360"/>
            <a:ext cx="817200" cy="16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DejaVu Sans"/>
              </a:rPr>
              <a:t>Reservations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523" name="Line 8"/>
          <p:cNvSpPr/>
          <p:nvPr/>
        </p:nvSpPr>
        <p:spPr>
          <a:xfrm>
            <a:off x="3708360" y="1574640"/>
            <a:ext cx="1800" cy="9907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Line 9"/>
          <p:cNvSpPr/>
          <p:nvPr/>
        </p:nvSpPr>
        <p:spPr>
          <a:xfrm>
            <a:off x="3659040" y="2424240"/>
            <a:ext cx="100080" cy="1886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Line 10"/>
          <p:cNvSpPr/>
          <p:nvPr/>
        </p:nvSpPr>
        <p:spPr>
          <a:xfrm flipH="1">
            <a:off x="3708000" y="2424240"/>
            <a:ext cx="50760" cy="1411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CustomShape 11"/>
          <p:cNvSpPr/>
          <p:nvPr/>
        </p:nvSpPr>
        <p:spPr>
          <a:xfrm>
            <a:off x="3156120" y="1668600"/>
            <a:ext cx="401040" cy="331200"/>
          </a:xfrm>
          <a:prstGeom prst="rect">
            <a:avLst/>
          </a:prstGeom>
          <a:solidFill>
            <a:srgbClr val="ffffff"/>
          </a:solidFill>
          <a:ln cap="rnd" w="12600">
            <a:solidFill>
              <a:srgbClr val="000000"/>
            </a:solidFill>
            <a:custDash>
              <a:ds d="100000" sp="1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CustomShape 12"/>
          <p:cNvSpPr/>
          <p:nvPr/>
        </p:nvSpPr>
        <p:spPr>
          <a:xfrm>
            <a:off x="3204360" y="1681200"/>
            <a:ext cx="274680" cy="16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DejaVu Sans"/>
              </a:rPr>
              <a:t>start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528" name="Line 13"/>
          <p:cNvSpPr/>
          <p:nvPr/>
        </p:nvSpPr>
        <p:spPr>
          <a:xfrm>
            <a:off x="3909960" y="2849400"/>
            <a:ext cx="1800" cy="13924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29" name="Line 14"/>
          <p:cNvSpPr/>
          <p:nvPr/>
        </p:nvSpPr>
        <p:spPr>
          <a:xfrm>
            <a:off x="4010040" y="3392640"/>
            <a:ext cx="1440" cy="1886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CustomShape 15"/>
          <p:cNvSpPr/>
          <p:nvPr/>
        </p:nvSpPr>
        <p:spPr>
          <a:xfrm>
            <a:off x="3973680" y="3486240"/>
            <a:ext cx="74160" cy="82080"/>
          </a:xfrm>
          <a:custGeom>
            <a:avLst/>
            <a:gdLst/>
            <a:ahLst/>
            <a:rect l="l" t="t" r="r" b="b"/>
            <a:pathLst>
              <a:path w="47" h="52">
                <a:moveTo>
                  <a:pt x="47" y="0"/>
                </a:moveTo>
                <a:lnTo>
                  <a:pt x="23" y="52"/>
                </a:lnTo>
                <a:lnTo>
                  <a:pt x="0" y="0"/>
                </a:lnTo>
                <a:lnTo>
                  <a:pt x="47" y="0"/>
                </a:lnTo>
                <a:close/>
              </a:path>
            </a:pathLst>
          </a:custGeom>
          <a:solidFill>
            <a:srgbClr val="00000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1" name="CustomShape 16"/>
          <p:cNvSpPr/>
          <p:nvPr/>
        </p:nvSpPr>
        <p:spPr>
          <a:xfrm>
            <a:off x="4109760" y="3238560"/>
            <a:ext cx="608400" cy="16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DejaVu Sans"/>
              </a:rPr>
              <a:t>1: look up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532" name="Line 17"/>
          <p:cNvSpPr/>
          <p:nvPr/>
        </p:nvSpPr>
        <p:spPr>
          <a:xfrm>
            <a:off x="3708360" y="3498840"/>
            <a:ext cx="1800" cy="18900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CustomShape 18"/>
          <p:cNvSpPr/>
          <p:nvPr/>
        </p:nvSpPr>
        <p:spPr>
          <a:xfrm>
            <a:off x="3672000" y="3510000"/>
            <a:ext cx="74160" cy="82080"/>
          </a:xfrm>
          <a:custGeom>
            <a:avLst/>
            <a:gdLst/>
            <a:ahLst/>
            <a:rect l="l" t="t" r="r" b="b"/>
            <a:pathLst>
              <a:path w="47" h="52">
                <a:moveTo>
                  <a:pt x="0" y="52"/>
                </a:moveTo>
                <a:lnTo>
                  <a:pt x="23" y="0"/>
                </a:lnTo>
                <a:lnTo>
                  <a:pt x="47" y="52"/>
                </a:lnTo>
                <a:lnTo>
                  <a:pt x="0" y="52"/>
                </a:lnTo>
                <a:close/>
              </a:path>
            </a:pathLst>
          </a:custGeom>
          <a:solidFill>
            <a:srgbClr val="00000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CustomShape 19"/>
          <p:cNvSpPr/>
          <p:nvPr/>
        </p:nvSpPr>
        <p:spPr>
          <a:xfrm>
            <a:off x="2863800" y="3344760"/>
            <a:ext cx="687600" cy="16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DejaVu Sans"/>
              </a:rPr>
              <a:t>2: title data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535" name="Line 20"/>
          <p:cNvSpPr/>
          <p:nvPr/>
        </p:nvSpPr>
        <p:spPr>
          <a:xfrm>
            <a:off x="4300560" y="2708280"/>
            <a:ext cx="2438280" cy="14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36" name="Line 21"/>
          <p:cNvSpPr/>
          <p:nvPr/>
        </p:nvSpPr>
        <p:spPr>
          <a:xfrm>
            <a:off x="6373800" y="2565360"/>
            <a:ext cx="201600" cy="180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37" name="CustomShape 22"/>
          <p:cNvSpPr/>
          <p:nvPr/>
        </p:nvSpPr>
        <p:spPr>
          <a:xfrm>
            <a:off x="6475320" y="2530440"/>
            <a:ext cx="87120" cy="71280"/>
          </a:xfrm>
          <a:custGeom>
            <a:avLst/>
            <a:gdLst/>
            <a:ahLst/>
            <a:rect l="l" t="t" r="r" b="b"/>
            <a:pathLst>
              <a:path w="55" h="45">
                <a:moveTo>
                  <a:pt x="0" y="0"/>
                </a:moveTo>
                <a:lnTo>
                  <a:pt x="55" y="22"/>
                </a:lnTo>
                <a:lnTo>
                  <a:pt x="0" y="4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8" name="CustomShape 23"/>
          <p:cNvSpPr/>
          <p:nvPr/>
        </p:nvSpPr>
        <p:spPr>
          <a:xfrm>
            <a:off x="4330080" y="2317680"/>
            <a:ext cx="1826280" cy="16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DejaVu Sans"/>
              </a:rPr>
              <a:t>3 : [not available] reserve title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539" name="CustomShape 24"/>
          <p:cNvSpPr/>
          <p:nvPr/>
        </p:nvSpPr>
        <p:spPr>
          <a:xfrm>
            <a:off x="4249800" y="2849400"/>
            <a:ext cx="3030120" cy="1557000"/>
          </a:xfrm>
          <a:custGeom>
            <a:avLst/>
            <a:gdLst/>
            <a:ahLst/>
            <a:rect l="l" t="t" r="r" b="b"/>
            <a:pathLst>
              <a:path w="1909" h="981">
                <a:moveTo>
                  <a:pt x="0" y="981"/>
                </a:moveTo>
                <a:lnTo>
                  <a:pt x="1909" y="981"/>
                </a:lnTo>
                <a:lnTo>
                  <a:pt x="1909" y="0"/>
                </a:ln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Line 25"/>
          <p:cNvSpPr/>
          <p:nvPr/>
        </p:nvSpPr>
        <p:spPr>
          <a:xfrm>
            <a:off x="6122880" y="4265640"/>
            <a:ext cx="201600" cy="14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41" name="CustomShape 26"/>
          <p:cNvSpPr/>
          <p:nvPr/>
        </p:nvSpPr>
        <p:spPr>
          <a:xfrm>
            <a:off x="6222960" y="4230720"/>
            <a:ext cx="88560" cy="69480"/>
          </a:xfrm>
          <a:custGeom>
            <a:avLst/>
            <a:gdLst/>
            <a:ahLst/>
            <a:rect l="l" t="t" r="r" b="b"/>
            <a:pathLst>
              <a:path w="56" h="44">
                <a:moveTo>
                  <a:pt x="0" y="0"/>
                </a:moveTo>
                <a:lnTo>
                  <a:pt x="56" y="22"/>
                </a:lnTo>
                <a:lnTo>
                  <a:pt x="0" y="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2" name="CustomShape 27"/>
          <p:cNvSpPr/>
          <p:nvPr/>
        </p:nvSpPr>
        <p:spPr>
          <a:xfrm>
            <a:off x="5049360" y="4017960"/>
            <a:ext cx="977400" cy="16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DejaVu Sans"/>
              </a:rPr>
              <a:t>4 : title returned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543" name="Line 28"/>
          <p:cNvSpPr/>
          <p:nvPr/>
        </p:nvSpPr>
        <p:spPr>
          <a:xfrm>
            <a:off x="6273720" y="4548240"/>
            <a:ext cx="201600" cy="14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44" name="CustomShape 29"/>
          <p:cNvSpPr/>
          <p:nvPr/>
        </p:nvSpPr>
        <p:spPr>
          <a:xfrm>
            <a:off x="6286680" y="4513320"/>
            <a:ext cx="86760" cy="70920"/>
          </a:xfrm>
          <a:custGeom>
            <a:avLst/>
            <a:gdLst/>
            <a:ahLst/>
            <a:rect l="l" t="t" r="r" b="b"/>
            <a:pathLst>
              <a:path w="55" h="45">
                <a:moveTo>
                  <a:pt x="55" y="45"/>
                </a:moveTo>
                <a:lnTo>
                  <a:pt x="0" y="22"/>
                </a:lnTo>
                <a:lnTo>
                  <a:pt x="55" y="0"/>
                </a:lnTo>
                <a:lnTo>
                  <a:pt x="55" y="45"/>
                </a:lnTo>
                <a:close/>
              </a:path>
            </a:pathLst>
          </a:custGeom>
          <a:solidFill>
            <a:srgbClr val="00000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5" name="CustomShape 30"/>
          <p:cNvSpPr/>
          <p:nvPr/>
        </p:nvSpPr>
        <p:spPr>
          <a:xfrm>
            <a:off x="5478840" y="4606920"/>
            <a:ext cx="718200" cy="16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DejaVu Sans"/>
              </a:rPr>
              <a:t>5 : hold title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546" name="Line 31"/>
          <p:cNvSpPr/>
          <p:nvPr/>
        </p:nvSpPr>
        <p:spPr>
          <a:xfrm>
            <a:off x="2703600" y="3179880"/>
            <a:ext cx="1440" cy="1886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47" name="CustomShape 32"/>
          <p:cNvSpPr/>
          <p:nvPr/>
        </p:nvSpPr>
        <p:spPr>
          <a:xfrm>
            <a:off x="2665440" y="3273480"/>
            <a:ext cx="75960" cy="82080"/>
          </a:xfrm>
          <a:custGeom>
            <a:avLst/>
            <a:gdLst/>
            <a:ahLst/>
            <a:rect l="l" t="t" r="r" b="b"/>
            <a:pathLst>
              <a:path w="48" h="52">
                <a:moveTo>
                  <a:pt x="48" y="0"/>
                </a:moveTo>
                <a:lnTo>
                  <a:pt x="24" y="52"/>
                </a:lnTo>
                <a:lnTo>
                  <a:pt x="0" y="0"/>
                </a:lnTo>
                <a:lnTo>
                  <a:pt x="48" y="0"/>
                </a:lnTo>
                <a:close/>
              </a:path>
            </a:pathLst>
          </a:custGeom>
          <a:solidFill>
            <a:srgbClr val="00000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8" name="CustomShape 33"/>
          <p:cNvSpPr/>
          <p:nvPr/>
        </p:nvSpPr>
        <p:spPr>
          <a:xfrm>
            <a:off x="1631160" y="3025800"/>
            <a:ext cx="882720" cy="16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DejaVu Sans"/>
              </a:rPr>
              <a:t>6 : borrow title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549" name="Line 34"/>
          <p:cNvSpPr/>
          <p:nvPr/>
        </p:nvSpPr>
        <p:spPr>
          <a:xfrm>
            <a:off x="6273720" y="2235240"/>
            <a:ext cx="201600" cy="14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50" name="CustomShape 35"/>
          <p:cNvSpPr/>
          <p:nvPr/>
        </p:nvSpPr>
        <p:spPr>
          <a:xfrm>
            <a:off x="6373800" y="2200320"/>
            <a:ext cx="88560" cy="70920"/>
          </a:xfrm>
          <a:custGeom>
            <a:avLst/>
            <a:gdLst/>
            <a:ahLst/>
            <a:rect l="l" t="t" r="r" b="b"/>
            <a:pathLst>
              <a:path w="56" h="45">
                <a:moveTo>
                  <a:pt x="0" y="0"/>
                </a:moveTo>
                <a:lnTo>
                  <a:pt x="56" y="22"/>
                </a:lnTo>
                <a:lnTo>
                  <a:pt x="0" y="4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1" name="CustomShape 36"/>
          <p:cNvSpPr/>
          <p:nvPr/>
        </p:nvSpPr>
        <p:spPr>
          <a:xfrm>
            <a:off x="4747680" y="1987560"/>
            <a:ext cx="1358280" cy="16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DejaVu Sans"/>
              </a:rPr>
              <a:t>6: remove reservation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552" name="Line 37"/>
          <p:cNvSpPr/>
          <p:nvPr/>
        </p:nvSpPr>
        <p:spPr>
          <a:xfrm>
            <a:off x="5972040" y="2897280"/>
            <a:ext cx="201600" cy="14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53" name="CustomShape 38"/>
          <p:cNvSpPr/>
          <p:nvPr/>
        </p:nvSpPr>
        <p:spPr>
          <a:xfrm>
            <a:off x="5985000" y="2860560"/>
            <a:ext cx="86760" cy="71280"/>
          </a:xfrm>
          <a:custGeom>
            <a:avLst/>
            <a:gdLst/>
            <a:ahLst/>
            <a:rect l="l" t="t" r="r" b="b"/>
            <a:pathLst>
              <a:path w="55" h="45">
                <a:moveTo>
                  <a:pt x="55" y="45"/>
                </a:moveTo>
                <a:lnTo>
                  <a:pt x="0" y="23"/>
                </a:lnTo>
                <a:lnTo>
                  <a:pt x="55" y="0"/>
                </a:lnTo>
                <a:lnTo>
                  <a:pt x="55" y="45"/>
                </a:lnTo>
                <a:close/>
              </a:path>
            </a:pathLst>
          </a:custGeom>
          <a:solidFill>
            <a:srgbClr val="00000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4" name="CustomShape 39"/>
          <p:cNvSpPr/>
          <p:nvPr/>
        </p:nvSpPr>
        <p:spPr>
          <a:xfrm>
            <a:off x="4890240" y="2955960"/>
            <a:ext cx="965160" cy="16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DejaVu Sans"/>
              </a:rPr>
              <a:t>5: title available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555" name="CustomShape 40"/>
          <p:cNvSpPr/>
          <p:nvPr/>
        </p:nvSpPr>
        <p:spPr>
          <a:xfrm>
            <a:off x="1295280" y="5029200"/>
            <a:ext cx="7619760" cy="152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Arial"/>
              </a:rPr>
              <a:t>Shows the relationship between objects and the order of messages passed between  them. 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Arial"/>
              </a:rPr>
              <a:t>   </a:t>
            </a: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Arial"/>
              </a:rPr>
              <a:t>between them. </a:t>
            </a:r>
            <a:endParaRPr b="0" lang="en-IN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Arial"/>
              </a:rPr>
              <a:t>The objects are listed as rectangles and arrows indicate the messages being passed           </a:t>
            </a:r>
            <a:endParaRPr b="0" lang="en-IN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Arial"/>
              </a:rPr>
              <a:t>The numbers next to the messages are called sequence numbers. They show the sequence    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Arial"/>
              </a:rPr>
              <a:t>of the messages as they are passed between the objects. </a:t>
            </a:r>
            <a:endParaRPr b="0" lang="en-IN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Arial"/>
              </a:rPr>
              <a:t>convey the same information as sequence diagrams, but focus on object roles instead of the   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Arial"/>
              </a:rPr>
              <a:t>time sequence</a:t>
            </a:r>
            <a:r>
              <a:rPr b="0" lang="en-IN" sz="1400" spc="-1" strike="noStrike">
                <a:solidFill>
                  <a:srgbClr val="ffffff"/>
                </a:solidFill>
                <a:latin typeface="Verdana"/>
                <a:ea typeface="Arial"/>
              </a:rPr>
              <a:t>.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</p:txBody>
      </p:sp>
    </p:spTree>
  </p:cSld>
  <p:timing>
    <p:tnLst>
      <p:par>
        <p:cTn id="128" dur="indefinite" restart="never" nodeType="tmRoot">
          <p:childTnLst>
            <p:seq>
              <p:cTn id="12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CustomShape 1"/>
          <p:cNvSpPr/>
          <p:nvPr/>
        </p:nvSpPr>
        <p:spPr>
          <a:xfrm>
            <a:off x="456840" y="380520"/>
            <a:ext cx="7149600" cy="109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1" lang="en-IN" sz="2800" spc="-1" strike="noStrike">
                <a:solidFill>
                  <a:srgbClr val="ffffff"/>
                </a:solidFill>
                <a:latin typeface="Arial"/>
              </a:rPr>
              <a:t>      </a:t>
            </a:r>
            <a:r>
              <a:rPr b="1" lang="en-IN" sz="2800" spc="-1" strike="noStrike">
                <a:solidFill>
                  <a:srgbClr val="ffffff"/>
                </a:solidFill>
                <a:latin typeface="Arial"/>
              </a:rPr>
              <a:t>State Diagrams</a:t>
            </a:r>
            <a:br/>
            <a:r>
              <a:rPr b="1" lang="en-IN" sz="2800" spc="-1" strike="noStrike">
                <a:solidFill>
                  <a:srgbClr val="ffffff"/>
                </a:solidFill>
                <a:latin typeface="Arial"/>
              </a:rPr>
              <a:t>      </a:t>
            </a:r>
            <a:r>
              <a:rPr b="1" lang="en-IN" sz="2400" spc="-1" strike="noStrike">
                <a:solidFill>
                  <a:srgbClr val="ffffff"/>
                </a:solidFill>
                <a:latin typeface="Arial"/>
              </a:rPr>
              <a:t>(</a:t>
            </a:r>
            <a:r>
              <a:rPr b="1" lang="en-IN" sz="2400" spc="-1" strike="noStrike">
                <a:solidFill>
                  <a:srgbClr val="ffffff"/>
                </a:solidFill>
                <a:latin typeface="Tahoma"/>
              </a:rPr>
              <a:t>Billing Example)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57" name="CustomShape 2"/>
          <p:cNvSpPr/>
          <p:nvPr/>
        </p:nvSpPr>
        <p:spPr>
          <a:xfrm>
            <a:off x="2133720" y="1676520"/>
            <a:ext cx="5943240" cy="1190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123"/>
              </a:spcBef>
            </a:pPr>
            <a:r>
              <a:rPr b="0" lang="en-IN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State Diagrams show the sequences of states an object goes through during its life cycle in response to stimuli, together with its responses and actions; an abstraction of all possible behaviors.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58" name="CustomShape 3"/>
          <p:cNvSpPr/>
          <p:nvPr/>
        </p:nvSpPr>
        <p:spPr>
          <a:xfrm>
            <a:off x="3200400" y="4013280"/>
            <a:ext cx="977400" cy="380520"/>
          </a:xfrm>
          <a:prstGeom prst="flowChartAlternateProcess">
            <a:avLst/>
          </a:prstGeom>
          <a:noFill/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Unpaid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59" name="CustomShape 4"/>
          <p:cNvSpPr/>
          <p:nvPr/>
        </p:nvSpPr>
        <p:spPr>
          <a:xfrm>
            <a:off x="1714680" y="4076640"/>
            <a:ext cx="304200" cy="304560"/>
          </a:xfrm>
          <a:prstGeom prst="ellipse">
            <a:avLst/>
          </a:prstGeom>
          <a:solidFill>
            <a:srgbClr val="009999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60" name="CustomShape 5"/>
          <p:cNvSpPr/>
          <p:nvPr/>
        </p:nvSpPr>
        <p:spPr>
          <a:xfrm>
            <a:off x="7709040" y="4064040"/>
            <a:ext cx="304200" cy="304560"/>
          </a:xfrm>
          <a:prstGeom prst="ellipse">
            <a:avLst/>
          </a:prstGeom>
          <a:solidFill>
            <a:srgbClr val="009999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61" name="CustomShape 6"/>
          <p:cNvSpPr/>
          <p:nvPr/>
        </p:nvSpPr>
        <p:spPr>
          <a:xfrm>
            <a:off x="7632720" y="3987720"/>
            <a:ext cx="456840" cy="456840"/>
          </a:xfrm>
          <a:prstGeom prst="ellipse">
            <a:avLst/>
          </a:prstGeom>
          <a:noFill/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62" name="CustomShape 7"/>
          <p:cNvSpPr/>
          <p:nvPr/>
        </p:nvSpPr>
        <p:spPr>
          <a:xfrm>
            <a:off x="1447920" y="3556080"/>
            <a:ext cx="990000" cy="45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IN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Start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63" name="CustomShape 8"/>
          <p:cNvSpPr/>
          <p:nvPr/>
        </p:nvSpPr>
        <p:spPr>
          <a:xfrm>
            <a:off x="7543800" y="3479760"/>
            <a:ext cx="685440" cy="45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IN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End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64" name="CustomShape 9"/>
          <p:cNvSpPr/>
          <p:nvPr/>
        </p:nvSpPr>
        <p:spPr>
          <a:xfrm>
            <a:off x="5194440" y="4038480"/>
            <a:ext cx="990000" cy="380880"/>
          </a:xfrm>
          <a:prstGeom prst="flowChartAlternateProcess">
            <a:avLst/>
          </a:prstGeom>
          <a:noFill/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Paid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65" name="Line 10"/>
          <p:cNvSpPr/>
          <p:nvPr/>
        </p:nvSpPr>
        <p:spPr>
          <a:xfrm>
            <a:off x="2057400" y="4191120"/>
            <a:ext cx="1143000" cy="360"/>
          </a:xfrm>
          <a:prstGeom prst="line">
            <a:avLst/>
          </a:prstGeom>
          <a:ln w="9360">
            <a:solidFill>
              <a:srgbClr val="ffffff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6" name="CustomShape 11"/>
          <p:cNvSpPr/>
          <p:nvPr/>
        </p:nvSpPr>
        <p:spPr>
          <a:xfrm>
            <a:off x="1979640" y="4343400"/>
            <a:ext cx="1323360" cy="30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Invoice  created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67" name="Line 12"/>
          <p:cNvSpPr/>
          <p:nvPr/>
        </p:nvSpPr>
        <p:spPr>
          <a:xfrm>
            <a:off x="4191120" y="4191120"/>
            <a:ext cx="990360" cy="360"/>
          </a:xfrm>
          <a:prstGeom prst="line">
            <a:avLst/>
          </a:prstGeom>
          <a:ln w="9360">
            <a:solidFill>
              <a:srgbClr val="ffffff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8" name="CustomShape 13"/>
          <p:cNvSpPr/>
          <p:nvPr/>
        </p:nvSpPr>
        <p:spPr>
          <a:xfrm>
            <a:off x="4343400" y="4343400"/>
            <a:ext cx="667800" cy="519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paying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69" name="Line 14"/>
          <p:cNvSpPr/>
          <p:nvPr/>
        </p:nvSpPr>
        <p:spPr>
          <a:xfrm>
            <a:off x="6172200" y="4191120"/>
            <a:ext cx="1447920" cy="360"/>
          </a:xfrm>
          <a:prstGeom prst="line">
            <a:avLst/>
          </a:prstGeom>
          <a:ln w="9360">
            <a:solidFill>
              <a:srgbClr val="ffffff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0" name="CustomShape 15"/>
          <p:cNvSpPr/>
          <p:nvPr/>
        </p:nvSpPr>
        <p:spPr>
          <a:xfrm>
            <a:off x="6167880" y="4343400"/>
            <a:ext cx="1521360" cy="30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Invoice destroying</a:t>
            </a:r>
            <a:endParaRPr b="0" lang="en-IN" sz="1400" spc="-1" strike="noStrike">
              <a:latin typeface="Arial"/>
            </a:endParaRPr>
          </a:p>
        </p:txBody>
      </p:sp>
    </p:spTree>
  </p:cSld>
  <p:timing>
    <p:tnLst>
      <p:par>
        <p:cTn id="130" dur="indefinite" restart="never" nodeType="tmRoot">
          <p:childTnLst>
            <p:seq>
              <p:cTn id="13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CustomShape 1"/>
          <p:cNvSpPr/>
          <p:nvPr/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1" lang="en-IN" sz="2800" spc="-1" strike="noStrike">
                <a:solidFill>
                  <a:srgbClr val="ffffff"/>
                </a:solidFill>
                <a:latin typeface="Arial"/>
              </a:rPr>
              <a:t>State Diagrams</a:t>
            </a:r>
            <a:r>
              <a:rPr b="0" lang="en-IN" sz="4400" spc="-1" strike="noStrike">
                <a:solidFill>
                  <a:srgbClr val="e5ffff"/>
                </a:solidFill>
                <a:latin typeface="Tahoma"/>
              </a:rPr>
              <a:t> </a:t>
            </a:r>
            <a:br/>
            <a:r>
              <a:rPr b="0" lang="en-IN" sz="2400" spc="-1" strike="noStrike">
                <a:solidFill>
                  <a:srgbClr val="e5ffff"/>
                </a:solidFill>
                <a:latin typeface="Tahoma"/>
              </a:rPr>
              <a:t>(Traffic light example)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72" name="CustomShape 2"/>
          <p:cNvSpPr/>
          <p:nvPr/>
        </p:nvSpPr>
        <p:spPr>
          <a:xfrm>
            <a:off x="4262400" y="1905120"/>
            <a:ext cx="2214360" cy="3657240"/>
          </a:xfrm>
          <a:custGeom>
            <a:avLst/>
            <a:gdLst/>
            <a:ahLst/>
            <a:rect l="l" t="t" r="r" b="b"/>
            <a:pathLst>
              <a:path w="1395" h="2304">
                <a:moveTo>
                  <a:pt x="0" y="0"/>
                </a:moveTo>
                <a:lnTo>
                  <a:pt x="1203" y="0"/>
                </a:lnTo>
                <a:lnTo>
                  <a:pt x="1203" y="240"/>
                </a:lnTo>
                <a:lnTo>
                  <a:pt x="1395" y="240"/>
                </a:lnTo>
                <a:lnTo>
                  <a:pt x="1197" y="0"/>
                </a:lnTo>
                <a:lnTo>
                  <a:pt x="1395" y="246"/>
                </a:lnTo>
                <a:lnTo>
                  <a:pt x="1395" y="2304"/>
                </a:lnTo>
                <a:lnTo>
                  <a:pt x="3" y="2304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366"/>
          </a:solidFill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3" name="CustomShape 3"/>
          <p:cNvSpPr/>
          <p:nvPr/>
        </p:nvSpPr>
        <p:spPr>
          <a:xfrm>
            <a:off x="4495680" y="2590920"/>
            <a:ext cx="1599840" cy="837720"/>
          </a:xfrm>
          <a:custGeom>
            <a:avLst/>
            <a:gdLst/>
            <a:ahLst/>
            <a:rect l="l" t="t" r="r" b="b"/>
            <a:pathLst>
              <a:path w="4447" h="2330">
                <a:moveTo>
                  <a:pt x="388" y="0"/>
                </a:moveTo>
                <a:cubicBezTo>
                  <a:pt x="194" y="0"/>
                  <a:pt x="0" y="194"/>
                  <a:pt x="0" y="388"/>
                </a:cubicBezTo>
                <a:lnTo>
                  <a:pt x="0" y="1940"/>
                </a:lnTo>
                <a:cubicBezTo>
                  <a:pt x="0" y="2134"/>
                  <a:pt x="194" y="2329"/>
                  <a:pt x="388" y="2329"/>
                </a:cubicBezTo>
                <a:lnTo>
                  <a:pt x="4057" y="2329"/>
                </a:lnTo>
                <a:cubicBezTo>
                  <a:pt x="4251" y="2329"/>
                  <a:pt x="4446" y="2134"/>
                  <a:pt x="4446" y="1940"/>
                </a:cubicBezTo>
                <a:lnTo>
                  <a:pt x="4446" y="388"/>
                </a:lnTo>
                <a:cubicBezTo>
                  <a:pt x="4446" y="194"/>
                  <a:pt x="4251" y="0"/>
                  <a:pt x="4057" y="0"/>
                </a:cubicBezTo>
                <a:lnTo>
                  <a:pt x="388" y="0"/>
                </a:lnTo>
              </a:path>
            </a:pathLst>
          </a:custGeom>
          <a:solidFill>
            <a:srgbClr val="009999"/>
          </a:solidFill>
          <a:ln w="190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74" name="CustomShape 4"/>
          <p:cNvSpPr/>
          <p:nvPr/>
        </p:nvSpPr>
        <p:spPr>
          <a:xfrm>
            <a:off x="4495680" y="3581280"/>
            <a:ext cx="1599840" cy="838080"/>
          </a:xfrm>
          <a:custGeom>
            <a:avLst/>
            <a:gdLst/>
            <a:ahLst/>
            <a:rect l="l" t="t" r="r" b="b"/>
            <a:pathLst>
              <a:path w="4447" h="2331">
                <a:moveTo>
                  <a:pt x="388" y="0"/>
                </a:moveTo>
                <a:cubicBezTo>
                  <a:pt x="194" y="0"/>
                  <a:pt x="0" y="194"/>
                  <a:pt x="0" y="388"/>
                </a:cubicBezTo>
                <a:lnTo>
                  <a:pt x="0" y="1941"/>
                </a:lnTo>
                <a:cubicBezTo>
                  <a:pt x="0" y="2135"/>
                  <a:pt x="194" y="2330"/>
                  <a:pt x="388" y="2330"/>
                </a:cubicBezTo>
                <a:lnTo>
                  <a:pt x="4057" y="2330"/>
                </a:lnTo>
                <a:cubicBezTo>
                  <a:pt x="4251" y="2330"/>
                  <a:pt x="4446" y="2135"/>
                  <a:pt x="4446" y="1941"/>
                </a:cubicBezTo>
                <a:lnTo>
                  <a:pt x="4446" y="388"/>
                </a:lnTo>
                <a:cubicBezTo>
                  <a:pt x="4446" y="194"/>
                  <a:pt x="4251" y="0"/>
                  <a:pt x="4057" y="0"/>
                </a:cubicBezTo>
                <a:lnTo>
                  <a:pt x="388" y="0"/>
                </a:lnTo>
              </a:path>
            </a:pathLst>
          </a:custGeom>
          <a:solidFill>
            <a:srgbClr val="ffff00"/>
          </a:solidFill>
          <a:ln w="190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75" name="CustomShape 5"/>
          <p:cNvSpPr/>
          <p:nvPr/>
        </p:nvSpPr>
        <p:spPr>
          <a:xfrm>
            <a:off x="4495680" y="4572000"/>
            <a:ext cx="1599840" cy="837720"/>
          </a:xfrm>
          <a:custGeom>
            <a:avLst/>
            <a:gdLst/>
            <a:ahLst/>
            <a:rect l="l" t="t" r="r" b="b"/>
            <a:pathLst>
              <a:path w="4447" h="2330">
                <a:moveTo>
                  <a:pt x="388" y="0"/>
                </a:moveTo>
                <a:cubicBezTo>
                  <a:pt x="194" y="0"/>
                  <a:pt x="0" y="194"/>
                  <a:pt x="0" y="388"/>
                </a:cubicBezTo>
                <a:lnTo>
                  <a:pt x="0" y="1940"/>
                </a:lnTo>
                <a:cubicBezTo>
                  <a:pt x="0" y="2134"/>
                  <a:pt x="194" y="2329"/>
                  <a:pt x="388" y="2329"/>
                </a:cubicBezTo>
                <a:lnTo>
                  <a:pt x="4057" y="2329"/>
                </a:lnTo>
                <a:cubicBezTo>
                  <a:pt x="4251" y="2329"/>
                  <a:pt x="4446" y="2134"/>
                  <a:pt x="4446" y="1940"/>
                </a:cubicBezTo>
                <a:lnTo>
                  <a:pt x="4446" y="388"/>
                </a:lnTo>
                <a:cubicBezTo>
                  <a:pt x="4446" y="194"/>
                  <a:pt x="4251" y="0"/>
                  <a:pt x="4057" y="0"/>
                </a:cubicBezTo>
                <a:lnTo>
                  <a:pt x="388" y="0"/>
                </a:lnTo>
              </a:path>
            </a:pathLst>
          </a:custGeom>
          <a:solidFill>
            <a:srgbClr val="00ff00"/>
          </a:solidFill>
          <a:ln w="190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76" name="CustomShape 6"/>
          <p:cNvSpPr/>
          <p:nvPr/>
        </p:nvSpPr>
        <p:spPr>
          <a:xfrm>
            <a:off x="4361040" y="3790800"/>
            <a:ext cx="1807560" cy="477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marL="290160" indent="-289800">
              <a:lnSpc>
                <a:spcPct val="90000"/>
              </a:lnSpc>
              <a:spcBef>
                <a:spcPts val="697"/>
              </a:spcBef>
            </a:pPr>
            <a:r>
              <a:rPr b="0" lang="en-IN" sz="2800" spc="-1" strike="noStrike">
                <a:solidFill>
                  <a:srgbClr val="ffffff"/>
                </a:solidFill>
                <a:latin typeface="Arial"/>
                <a:ea typeface="DejaVu Sans"/>
              </a:rPr>
              <a:t>Yellow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577" name="CustomShape 7"/>
          <p:cNvSpPr/>
          <p:nvPr/>
        </p:nvSpPr>
        <p:spPr>
          <a:xfrm>
            <a:off x="4589280" y="2743200"/>
            <a:ext cx="1413000" cy="477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marL="290160" indent="-289800">
              <a:lnSpc>
                <a:spcPct val="90000"/>
              </a:lnSpc>
              <a:spcBef>
                <a:spcPts val="697"/>
              </a:spcBef>
            </a:pPr>
            <a:r>
              <a:rPr b="0" lang="en-IN" sz="2800" spc="-1" strike="noStrike">
                <a:solidFill>
                  <a:srgbClr val="ffffff"/>
                </a:solidFill>
                <a:latin typeface="Arial"/>
                <a:ea typeface="DejaVu Sans"/>
              </a:rPr>
              <a:t>Red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578" name="CustomShape 8"/>
          <p:cNvSpPr/>
          <p:nvPr/>
        </p:nvSpPr>
        <p:spPr>
          <a:xfrm>
            <a:off x="4360680" y="4781520"/>
            <a:ext cx="1749600" cy="477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marL="290160" indent="-289800">
              <a:lnSpc>
                <a:spcPct val="90000"/>
              </a:lnSpc>
              <a:spcBef>
                <a:spcPts val="697"/>
              </a:spcBef>
            </a:pPr>
            <a:r>
              <a:rPr b="0" lang="en-IN" sz="2800" spc="-1" strike="noStrike">
                <a:solidFill>
                  <a:srgbClr val="ffffff"/>
                </a:solidFill>
                <a:latin typeface="Arial"/>
                <a:ea typeface="DejaVu Sans"/>
              </a:rPr>
              <a:t>Green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579" name="CustomShape 9"/>
          <p:cNvSpPr/>
          <p:nvPr/>
        </p:nvSpPr>
        <p:spPr>
          <a:xfrm>
            <a:off x="4054680" y="2017800"/>
            <a:ext cx="2353320" cy="42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marL="290160" indent="-289800">
              <a:lnSpc>
                <a:spcPct val="90000"/>
              </a:lnSpc>
              <a:spcBef>
                <a:spcPts val="598"/>
              </a:spcBef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  <a:ea typeface="DejaVu Sans"/>
              </a:rPr>
              <a:t>Traffic Light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80" name="Line 10"/>
          <p:cNvSpPr/>
          <p:nvPr/>
        </p:nvSpPr>
        <p:spPr>
          <a:xfrm>
            <a:off x="3962520" y="2590920"/>
            <a:ext cx="457200" cy="380880"/>
          </a:xfrm>
          <a:prstGeom prst="line">
            <a:avLst/>
          </a:prstGeom>
          <a:ln w="19080">
            <a:solidFill>
              <a:srgbClr val="0099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1" name="CustomShape 11"/>
          <p:cNvSpPr/>
          <p:nvPr/>
        </p:nvSpPr>
        <p:spPr>
          <a:xfrm>
            <a:off x="2759400" y="2362320"/>
            <a:ext cx="1591200" cy="477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marL="290160" indent="-289800">
              <a:lnSpc>
                <a:spcPct val="90000"/>
              </a:lnSpc>
              <a:spcBef>
                <a:spcPts val="697"/>
              </a:spcBef>
            </a:pPr>
            <a:r>
              <a:rPr b="0" lang="en-IN" sz="2800" spc="-1" strike="noStrike">
                <a:solidFill>
                  <a:srgbClr val="009999"/>
                </a:solidFill>
                <a:latin typeface="Arial"/>
                <a:ea typeface="DejaVu Sans"/>
              </a:rPr>
              <a:t>State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582" name="CustomShape 12"/>
          <p:cNvSpPr/>
          <p:nvPr/>
        </p:nvSpPr>
        <p:spPr>
          <a:xfrm>
            <a:off x="4495680" y="2590920"/>
            <a:ext cx="1599840" cy="837720"/>
          </a:xfrm>
          <a:custGeom>
            <a:avLst/>
            <a:gdLst/>
            <a:ahLst/>
            <a:rect l="l" t="t" r="r" b="b"/>
            <a:pathLst>
              <a:path w="4447" h="2330">
                <a:moveTo>
                  <a:pt x="388" y="0"/>
                </a:moveTo>
                <a:cubicBezTo>
                  <a:pt x="194" y="0"/>
                  <a:pt x="0" y="194"/>
                  <a:pt x="0" y="388"/>
                </a:cubicBezTo>
                <a:lnTo>
                  <a:pt x="0" y="1940"/>
                </a:lnTo>
                <a:cubicBezTo>
                  <a:pt x="0" y="2134"/>
                  <a:pt x="194" y="2329"/>
                  <a:pt x="388" y="2329"/>
                </a:cubicBezTo>
                <a:lnTo>
                  <a:pt x="4057" y="2329"/>
                </a:lnTo>
                <a:cubicBezTo>
                  <a:pt x="4251" y="2329"/>
                  <a:pt x="4446" y="2134"/>
                  <a:pt x="4446" y="1940"/>
                </a:cubicBezTo>
                <a:lnTo>
                  <a:pt x="4446" y="388"/>
                </a:lnTo>
                <a:cubicBezTo>
                  <a:pt x="4446" y="194"/>
                  <a:pt x="4251" y="0"/>
                  <a:pt x="4057" y="0"/>
                </a:cubicBezTo>
                <a:lnTo>
                  <a:pt x="388" y="0"/>
                </a:lnTo>
              </a:path>
            </a:pathLst>
          </a:custGeom>
          <a:noFill/>
          <a:ln w="190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83" name="CustomShape 13"/>
          <p:cNvSpPr/>
          <p:nvPr/>
        </p:nvSpPr>
        <p:spPr>
          <a:xfrm>
            <a:off x="4495680" y="3581280"/>
            <a:ext cx="1599840" cy="838080"/>
          </a:xfrm>
          <a:custGeom>
            <a:avLst/>
            <a:gdLst/>
            <a:ahLst/>
            <a:rect l="l" t="t" r="r" b="b"/>
            <a:pathLst>
              <a:path w="4447" h="2331">
                <a:moveTo>
                  <a:pt x="388" y="0"/>
                </a:moveTo>
                <a:cubicBezTo>
                  <a:pt x="194" y="0"/>
                  <a:pt x="0" y="194"/>
                  <a:pt x="0" y="388"/>
                </a:cubicBezTo>
                <a:lnTo>
                  <a:pt x="0" y="1941"/>
                </a:lnTo>
                <a:cubicBezTo>
                  <a:pt x="0" y="2135"/>
                  <a:pt x="194" y="2330"/>
                  <a:pt x="388" y="2330"/>
                </a:cubicBezTo>
                <a:lnTo>
                  <a:pt x="4057" y="2330"/>
                </a:lnTo>
                <a:cubicBezTo>
                  <a:pt x="4251" y="2330"/>
                  <a:pt x="4446" y="2135"/>
                  <a:pt x="4446" y="1941"/>
                </a:cubicBezTo>
                <a:lnTo>
                  <a:pt x="4446" y="388"/>
                </a:lnTo>
                <a:cubicBezTo>
                  <a:pt x="4446" y="194"/>
                  <a:pt x="4251" y="0"/>
                  <a:pt x="4057" y="0"/>
                </a:cubicBezTo>
                <a:lnTo>
                  <a:pt x="388" y="0"/>
                </a:lnTo>
              </a:path>
            </a:pathLst>
          </a:custGeom>
          <a:noFill/>
          <a:ln w="190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84" name="CustomShape 14"/>
          <p:cNvSpPr/>
          <p:nvPr/>
        </p:nvSpPr>
        <p:spPr>
          <a:xfrm>
            <a:off x="4495680" y="4572000"/>
            <a:ext cx="1599840" cy="837720"/>
          </a:xfrm>
          <a:custGeom>
            <a:avLst/>
            <a:gdLst/>
            <a:ahLst/>
            <a:rect l="l" t="t" r="r" b="b"/>
            <a:pathLst>
              <a:path w="4447" h="2330">
                <a:moveTo>
                  <a:pt x="388" y="0"/>
                </a:moveTo>
                <a:cubicBezTo>
                  <a:pt x="194" y="0"/>
                  <a:pt x="0" y="194"/>
                  <a:pt x="0" y="388"/>
                </a:cubicBezTo>
                <a:lnTo>
                  <a:pt x="0" y="1940"/>
                </a:lnTo>
                <a:cubicBezTo>
                  <a:pt x="0" y="2134"/>
                  <a:pt x="194" y="2329"/>
                  <a:pt x="388" y="2329"/>
                </a:cubicBezTo>
                <a:lnTo>
                  <a:pt x="4057" y="2329"/>
                </a:lnTo>
                <a:cubicBezTo>
                  <a:pt x="4251" y="2329"/>
                  <a:pt x="4446" y="2134"/>
                  <a:pt x="4446" y="1940"/>
                </a:cubicBezTo>
                <a:lnTo>
                  <a:pt x="4446" y="388"/>
                </a:lnTo>
                <a:cubicBezTo>
                  <a:pt x="4446" y="194"/>
                  <a:pt x="4251" y="0"/>
                  <a:pt x="4057" y="0"/>
                </a:cubicBezTo>
                <a:lnTo>
                  <a:pt x="388" y="0"/>
                </a:lnTo>
              </a:path>
            </a:pathLst>
          </a:custGeom>
          <a:noFill/>
          <a:ln w="190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85" name="CustomShape 15"/>
          <p:cNvSpPr/>
          <p:nvPr/>
        </p:nvSpPr>
        <p:spPr>
          <a:xfrm flipV="1">
            <a:off x="6095880" y="3009600"/>
            <a:ext cx="360" cy="99072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rgbClr val="ffffff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6" name="CustomShape 16"/>
          <p:cNvSpPr/>
          <p:nvPr/>
        </p:nvSpPr>
        <p:spPr>
          <a:xfrm flipV="1">
            <a:off x="6095520" y="1979640"/>
            <a:ext cx="2160" cy="99108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rgbClr val="ffffff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7" name="CustomShape 17"/>
          <p:cNvSpPr/>
          <p:nvPr/>
        </p:nvSpPr>
        <p:spPr>
          <a:xfrm>
            <a:off x="4495680" y="3009960"/>
            <a:ext cx="360" cy="198108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rgbClr val="ffffff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8" name="CustomShape 18"/>
          <p:cNvSpPr/>
          <p:nvPr/>
        </p:nvSpPr>
        <p:spPr>
          <a:xfrm>
            <a:off x="1465200" y="2895480"/>
            <a:ext cx="2324160" cy="477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marL="290160" indent="-289800">
              <a:lnSpc>
                <a:spcPct val="90000"/>
              </a:lnSpc>
              <a:spcBef>
                <a:spcPts val="697"/>
              </a:spcBef>
            </a:pPr>
            <a:r>
              <a:rPr b="0" lang="en-IN" sz="2800" spc="-1" strike="noStrike">
                <a:solidFill>
                  <a:srgbClr val="33cc33"/>
                </a:solidFill>
                <a:latin typeface="Arial"/>
                <a:ea typeface="DejaVu Sans"/>
              </a:rPr>
              <a:t>Transition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589" name="Line 19"/>
          <p:cNvSpPr/>
          <p:nvPr/>
        </p:nvSpPr>
        <p:spPr>
          <a:xfrm>
            <a:off x="3429000" y="3124080"/>
            <a:ext cx="762120" cy="360"/>
          </a:xfrm>
          <a:prstGeom prst="line">
            <a:avLst/>
          </a:prstGeom>
          <a:ln w="19080">
            <a:solidFill>
              <a:srgbClr val="3399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0" name="CustomShape 20"/>
          <p:cNvSpPr/>
          <p:nvPr/>
        </p:nvSpPr>
        <p:spPr>
          <a:xfrm>
            <a:off x="6705720" y="2057400"/>
            <a:ext cx="228240" cy="228240"/>
          </a:xfrm>
          <a:prstGeom prst="ellipse">
            <a:avLst/>
          </a:prstGeom>
          <a:solidFill>
            <a:srgbClr val="000000"/>
          </a:solidFill>
          <a:ln w="190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91" name="CustomShape 21"/>
          <p:cNvSpPr/>
          <p:nvPr/>
        </p:nvSpPr>
        <p:spPr>
          <a:xfrm flipH="1">
            <a:off x="6095880" y="2286000"/>
            <a:ext cx="724320" cy="72396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rgbClr val="ffffff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2" name="CustomShape 22"/>
          <p:cNvSpPr/>
          <p:nvPr/>
        </p:nvSpPr>
        <p:spPr>
          <a:xfrm rot="6828600">
            <a:off x="5880240" y="4177440"/>
            <a:ext cx="1218960" cy="941040"/>
          </a:xfrm>
          <a:custGeom>
            <a:avLst/>
            <a:gdLst/>
            <a:ahLst/>
            <a:rect l="l" t="t" r="r" b="b"/>
            <a:pathLst>
              <a:path w="3389" h="1312">
                <a:moveTo>
                  <a:pt x="0" y="1311"/>
                </a:moveTo>
                <a:lnTo>
                  <a:pt x="2" y="1245"/>
                </a:lnTo>
                <a:lnTo>
                  <a:pt x="9" y="1179"/>
                </a:lnTo>
                <a:lnTo>
                  <a:pt x="19" y="1113"/>
                </a:lnTo>
                <a:lnTo>
                  <a:pt x="34" y="1048"/>
                </a:lnTo>
                <a:lnTo>
                  <a:pt x="54" y="983"/>
                </a:lnTo>
                <a:lnTo>
                  <a:pt x="78" y="919"/>
                </a:lnTo>
                <a:lnTo>
                  <a:pt x="105" y="856"/>
                </a:lnTo>
                <a:lnTo>
                  <a:pt x="136" y="794"/>
                </a:lnTo>
                <a:lnTo>
                  <a:pt x="172" y="734"/>
                </a:lnTo>
                <a:lnTo>
                  <a:pt x="212" y="675"/>
                </a:lnTo>
                <a:lnTo>
                  <a:pt x="255" y="618"/>
                </a:lnTo>
                <a:lnTo>
                  <a:pt x="303" y="563"/>
                </a:lnTo>
                <a:lnTo>
                  <a:pt x="352" y="509"/>
                </a:lnTo>
                <a:lnTo>
                  <a:pt x="408" y="458"/>
                </a:lnTo>
                <a:lnTo>
                  <a:pt x="464" y="409"/>
                </a:lnTo>
                <a:lnTo>
                  <a:pt x="526" y="362"/>
                </a:lnTo>
                <a:lnTo>
                  <a:pt x="589" y="318"/>
                </a:lnTo>
                <a:lnTo>
                  <a:pt x="656" y="275"/>
                </a:lnTo>
                <a:lnTo>
                  <a:pt x="725" y="236"/>
                </a:lnTo>
                <a:lnTo>
                  <a:pt x="796" y="200"/>
                </a:lnTo>
                <a:lnTo>
                  <a:pt x="871" y="166"/>
                </a:lnTo>
                <a:lnTo>
                  <a:pt x="946" y="136"/>
                </a:lnTo>
                <a:lnTo>
                  <a:pt x="1024" y="107"/>
                </a:lnTo>
                <a:lnTo>
                  <a:pt x="1104" y="82"/>
                </a:lnTo>
                <a:lnTo>
                  <a:pt x="1185" y="61"/>
                </a:lnTo>
                <a:lnTo>
                  <a:pt x="1267" y="43"/>
                </a:lnTo>
                <a:lnTo>
                  <a:pt x="1351" y="27"/>
                </a:lnTo>
                <a:lnTo>
                  <a:pt x="1435" y="15"/>
                </a:lnTo>
                <a:lnTo>
                  <a:pt x="1521" y="8"/>
                </a:lnTo>
                <a:lnTo>
                  <a:pt x="1606" y="2"/>
                </a:lnTo>
                <a:lnTo>
                  <a:pt x="1692" y="0"/>
                </a:lnTo>
                <a:lnTo>
                  <a:pt x="1778" y="2"/>
                </a:lnTo>
                <a:lnTo>
                  <a:pt x="1863" y="7"/>
                </a:lnTo>
                <a:lnTo>
                  <a:pt x="1949" y="15"/>
                </a:lnTo>
                <a:lnTo>
                  <a:pt x="2033" y="27"/>
                </a:lnTo>
                <a:lnTo>
                  <a:pt x="2117" y="41"/>
                </a:lnTo>
                <a:lnTo>
                  <a:pt x="2199" y="59"/>
                </a:lnTo>
                <a:lnTo>
                  <a:pt x="2280" y="80"/>
                </a:lnTo>
                <a:lnTo>
                  <a:pt x="2360" y="105"/>
                </a:lnTo>
                <a:lnTo>
                  <a:pt x="2438" y="133"/>
                </a:lnTo>
                <a:lnTo>
                  <a:pt x="2514" y="163"/>
                </a:lnTo>
                <a:lnTo>
                  <a:pt x="2588" y="196"/>
                </a:lnTo>
                <a:lnTo>
                  <a:pt x="2660" y="232"/>
                </a:lnTo>
                <a:lnTo>
                  <a:pt x="2729" y="273"/>
                </a:lnTo>
                <a:lnTo>
                  <a:pt x="2796" y="314"/>
                </a:lnTo>
                <a:lnTo>
                  <a:pt x="2859" y="359"/>
                </a:lnTo>
                <a:lnTo>
                  <a:pt x="2920" y="405"/>
                </a:lnTo>
                <a:lnTo>
                  <a:pt x="2978" y="454"/>
                </a:lnTo>
                <a:lnTo>
                  <a:pt x="3032" y="505"/>
                </a:lnTo>
                <a:lnTo>
                  <a:pt x="3083" y="559"/>
                </a:lnTo>
                <a:lnTo>
                  <a:pt x="3131" y="613"/>
                </a:lnTo>
                <a:lnTo>
                  <a:pt x="3174" y="671"/>
                </a:lnTo>
                <a:lnTo>
                  <a:pt x="3214" y="730"/>
                </a:lnTo>
                <a:lnTo>
                  <a:pt x="3250" y="789"/>
                </a:lnTo>
                <a:lnTo>
                  <a:pt x="3282" y="851"/>
                </a:lnTo>
                <a:lnTo>
                  <a:pt x="3310" y="914"/>
                </a:lnTo>
                <a:lnTo>
                  <a:pt x="3334" y="977"/>
                </a:lnTo>
                <a:lnTo>
                  <a:pt x="3353" y="1042"/>
                </a:lnTo>
                <a:lnTo>
                  <a:pt x="3367" y="1108"/>
                </a:lnTo>
                <a:lnTo>
                  <a:pt x="3379" y="1173"/>
                </a:lnTo>
                <a:lnTo>
                  <a:pt x="3386" y="1240"/>
                </a:lnTo>
                <a:lnTo>
                  <a:pt x="3388" y="1305"/>
                </a:lnTo>
              </a:path>
            </a:pathLst>
          </a:cu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Ctr="1"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Green timer expires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593" name="CustomShape 23"/>
          <p:cNvSpPr/>
          <p:nvPr/>
        </p:nvSpPr>
        <p:spPr>
          <a:xfrm rot="5913600">
            <a:off x="6096240" y="2971080"/>
            <a:ext cx="914040" cy="914040"/>
          </a:xfrm>
          <a:custGeom>
            <a:avLst/>
            <a:gdLst/>
            <a:ahLst/>
            <a:rect l="l" t="t" r="r" b="b"/>
            <a:pathLst>
              <a:path w="2541" h="1272">
                <a:moveTo>
                  <a:pt x="0" y="1271"/>
                </a:moveTo>
                <a:lnTo>
                  <a:pt x="2" y="1207"/>
                </a:lnTo>
                <a:lnTo>
                  <a:pt x="7" y="1143"/>
                </a:lnTo>
                <a:lnTo>
                  <a:pt x="15" y="1079"/>
                </a:lnTo>
                <a:lnTo>
                  <a:pt x="26" y="1016"/>
                </a:lnTo>
                <a:lnTo>
                  <a:pt x="41" y="954"/>
                </a:lnTo>
                <a:lnTo>
                  <a:pt x="58" y="891"/>
                </a:lnTo>
                <a:lnTo>
                  <a:pt x="79" y="831"/>
                </a:lnTo>
                <a:lnTo>
                  <a:pt x="103" y="770"/>
                </a:lnTo>
                <a:lnTo>
                  <a:pt x="130" y="713"/>
                </a:lnTo>
                <a:lnTo>
                  <a:pt x="159" y="655"/>
                </a:lnTo>
                <a:lnTo>
                  <a:pt x="191" y="599"/>
                </a:lnTo>
                <a:lnTo>
                  <a:pt x="228" y="545"/>
                </a:lnTo>
                <a:lnTo>
                  <a:pt x="265" y="494"/>
                </a:lnTo>
                <a:lnTo>
                  <a:pt x="306" y="444"/>
                </a:lnTo>
                <a:lnTo>
                  <a:pt x="349" y="396"/>
                </a:lnTo>
                <a:lnTo>
                  <a:pt x="395" y="351"/>
                </a:lnTo>
                <a:lnTo>
                  <a:pt x="443" y="307"/>
                </a:lnTo>
                <a:lnTo>
                  <a:pt x="492" y="267"/>
                </a:lnTo>
                <a:lnTo>
                  <a:pt x="543" y="229"/>
                </a:lnTo>
                <a:lnTo>
                  <a:pt x="597" y="193"/>
                </a:lnTo>
                <a:lnTo>
                  <a:pt x="653" y="161"/>
                </a:lnTo>
                <a:lnTo>
                  <a:pt x="710" y="130"/>
                </a:lnTo>
                <a:lnTo>
                  <a:pt x="768" y="103"/>
                </a:lnTo>
                <a:lnTo>
                  <a:pt x="828" y="80"/>
                </a:lnTo>
                <a:lnTo>
                  <a:pt x="889" y="59"/>
                </a:lnTo>
                <a:lnTo>
                  <a:pt x="951" y="41"/>
                </a:lnTo>
                <a:lnTo>
                  <a:pt x="1013" y="27"/>
                </a:lnTo>
                <a:lnTo>
                  <a:pt x="1077" y="15"/>
                </a:lnTo>
                <a:lnTo>
                  <a:pt x="1141" y="7"/>
                </a:lnTo>
                <a:lnTo>
                  <a:pt x="1205" y="3"/>
                </a:lnTo>
                <a:lnTo>
                  <a:pt x="1269" y="0"/>
                </a:lnTo>
                <a:lnTo>
                  <a:pt x="1333" y="3"/>
                </a:lnTo>
                <a:lnTo>
                  <a:pt x="1397" y="7"/>
                </a:lnTo>
                <a:lnTo>
                  <a:pt x="1461" y="16"/>
                </a:lnTo>
                <a:lnTo>
                  <a:pt x="1525" y="26"/>
                </a:lnTo>
                <a:lnTo>
                  <a:pt x="1587" y="41"/>
                </a:lnTo>
                <a:lnTo>
                  <a:pt x="1649" y="58"/>
                </a:lnTo>
                <a:lnTo>
                  <a:pt x="1710" y="79"/>
                </a:lnTo>
                <a:lnTo>
                  <a:pt x="1770" y="103"/>
                </a:lnTo>
                <a:lnTo>
                  <a:pt x="1828" y="130"/>
                </a:lnTo>
                <a:lnTo>
                  <a:pt x="1885" y="160"/>
                </a:lnTo>
                <a:lnTo>
                  <a:pt x="1941" y="192"/>
                </a:lnTo>
                <a:lnTo>
                  <a:pt x="1995" y="228"/>
                </a:lnTo>
                <a:lnTo>
                  <a:pt x="2046" y="266"/>
                </a:lnTo>
                <a:lnTo>
                  <a:pt x="2096" y="306"/>
                </a:lnTo>
                <a:lnTo>
                  <a:pt x="2144" y="349"/>
                </a:lnTo>
                <a:lnTo>
                  <a:pt x="2189" y="395"/>
                </a:lnTo>
                <a:lnTo>
                  <a:pt x="2233" y="443"/>
                </a:lnTo>
                <a:lnTo>
                  <a:pt x="2273" y="493"/>
                </a:lnTo>
                <a:lnTo>
                  <a:pt x="2311" y="544"/>
                </a:lnTo>
                <a:lnTo>
                  <a:pt x="2347" y="598"/>
                </a:lnTo>
                <a:lnTo>
                  <a:pt x="2379" y="654"/>
                </a:lnTo>
                <a:lnTo>
                  <a:pt x="2410" y="711"/>
                </a:lnTo>
                <a:lnTo>
                  <a:pt x="2437" y="768"/>
                </a:lnTo>
                <a:lnTo>
                  <a:pt x="2460" y="828"/>
                </a:lnTo>
                <a:lnTo>
                  <a:pt x="2482" y="890"/>
                </a:lnTo>
                <a:lnTo>
                  <a:pt x="2499" y="951"/>
                </a:lnTo>
                <a:lnTo>
                  <a:pt x="2513" y="1013"/>
                </a:lnTo>
                <a:lnTo>
                  <a:pt x="2525" y="1077"/>
                </a:lnTo>
                <a:lnTo>
                  <a:pt x="2533" y="1141"/>
                </a:lnTo>
                <a:lnTo>
                  <a:pt x="2537" y="1205"/>
                </a:lnTo>
                <a:lnTo>
                  <a:pt x="2540" y="1269"/>
                </a:lnTo>
              </a:path>
            </a:pathLst>
          </a:cu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Ctr="1"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Yellow timer expires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594" name="CustomShape 24"/>
          <p:cNvSpPr/>
          <p:nvPr/>
        </p:nvSpPr>
        <p:spPr>
          <a:xfrm rot="15716400">
            <a:off x="3274920" y="3863880"/>
            <a:ext cx="1371240" cy="609120"/>
          </a:xfrm>
          <a:custGeom>
            <a:avLst/>
            <a:gdLst/>
            <a:ahLst/>
            <a:rect l="l" t="t" r="r" b="b"/>
            <a:pathLst>
              <a:path w="3810" h="850">
                <a:moveTo>
                  <a:pt x="0" y="849"/>
                </a:moveTo>
                <a:lnTo>
                  <a:pt x="2" y="806"/>
                </a:lnTo>
                <a:lnTo>
                  <a:pt x="10" y="764"/>
                </a:lnTo>
                <a:lnTo>
                  <a:pt x="22" y="721"/>
                </a:lnTo>
                <a:lnTo>
                  <a:pt x="39" y="679"/>
                </a:lnTo>
                <a:lnTo>
                  <a:pt x="60" y="638"/>
                </a:lnTo>
                <a:lnTo>
                  <a:pt x="86" y="595"/>
                </a:lnTo>
                <a:lnTo>
                  <a:pt x="118" y="555"/>
                </a:lnTo>
                <a:lnTo>
                  <a:pt x="153" y="515"/>
                </a:lnTo>
                <a:lnTo>
                  <a:pt x="195" y="476"/>
                </a:lnTo>
                <a:lnTo>
                  <a:pt x="238" y="438"/>
                </a:lnTo>
                <a:lnTo>
                  <a:pt x="287" y="401"/>
                </a:lnTo>
                <a:lnTo>
                  <a:pt x="340" y="365"/>
                </a:lnTo>
                <a:lnTo>
                  <a:pt x="398" y="331"/>
                </a:lnTo>
                <a:lnTo>
                  <a:pt x="459" y="297"/>
                </a:lnTo>
                <a:lnTo>
                  <a:pt x="523" y="264"/>
                </a:lnTo>
                <a:lnTo>
                  <a:pt x="592" y="235"/>
                </a:lnTo>
                <a:lnTo>
                  <a:pt x="663" y="205"/>
                </a:lnTo>
                <a:lnTo>
                  <a:pt x="738" y="178"/>
                </a:lnTo>
                <a:lnTo>
                  <a:pt x="816" y="153"/>
                </a:lnTo>
                <a:lnTo>
                  <a:pt x="896" y="129"/>
                </a:lnTo>
                <a:lnTo>
                  <a:pt x="979" y="107"/>
                </a:lnTo>
                <a:lnTo>
                  <a:pt x="1065" y="88"/>
                </a:lnTo>
                <a:lnTo>
                  <a:pt x="1152" y="70"/>
                </a:lnTo>
                <a:lnTo>
                  <a:pt x="1241" y="54"/>
                </a:lnTo>
                <a:lnTo>
                  <a:pt x="1333" y="40"/>
                </a:lnTo>
                <a:lnTo>
                  <a:pt x="1427" y="28"/>
                </a:lnTo>
                <a:lnTo>
                  <a:pt x="1520" y="18"/>
                </a:lnTo>
                <a:lnTo>
                  <a:pt x="1615" y="11"/>
                </a:lnTo>
                <a:lnTo>
                  <a:pt x="1711" y="4"/>
                </a:lnTo>
                <a:lnTo>
                  <a:pt x="1807" y="2"/>
                </a:lnTo>
                <a:lnTo>
                  <a:pt x="1903" y="0"/>
                </a:lnTo>
                <a:lnTo>
                  <a:pt x="1999" y="1"/>
                </a:lnTo>
                <a:lnTo>
                  <a:pt x="2097" y="4"/>
                </a:lnTo>
                <a:lnTo>
                  <a:pt x="2192" y="10"/>
                </a:lnTo>
                <a:lnTo>
                  <a:pt x="2287" y="16"/>
                </a:lnTo>
                <a:lnTo>
                  <a:pt x="2380" y="27"/>
                </a:lnTo>
                <a:lnTo>
                  <a:pt x="2474" y="39"/>
                </a:lnTo>
                <a:lnTo>
                  <a:pt x="2566" y="53"/>
                </a:lnTo>
                <a:lnTo>
                  <a:pt x="2654" y="68"/>
                </a:lnTo>
                <a:lnTo>
                  <a:pt x="2743" y="87"/>
                </a:lnTo>
                <a:lnTo>
                  <a:pt x="2829" y="106"/>
                </a:lnTo>
                <a:lnTo>
                  <a:pt x="2911" y="127"/>
                </a:lnTo>
                <a:lnTo>
                  <a:pt x="2992" y="151"/>
                </a:lnTo>
                <a:lnTo>
                  <a:pt x="3070" y="176"/>
                </a:lnTo>
                <a:lnTo>
                  <a:pt x="3145" y="203"/>
                </a:lnTo>
                <a:lnTo>
                  <a:pt x="3216" y="232"/>
                </a:lnTo>
                <a:lnTo>
                  <a:pt x="3284" y="262"/>
                </a:lnTo>
                <a:lnTo>
                  <a:pt x="3349" y="294"/>
                </a:lnTo>
                <a:lnTo>
                  <a:pt x="3409" y="328"/>
                </a:lnTo>
                <a:lnTo>
                  <a:pt x="3468" y="361"/>
                </a:lnTo>
                <a:lnTo>
                  <a:pt x="3521" y="398"/>
                </a:lnTo>
                <a:lnTo>
                  <a:pt x="3570" y="434"/>
                </a:lnTo>
                <a:lnTo>
                  <a:pt x="3614" y="473"/>
                </a:lnTo>
                <a:lnTo>
                  <a:pt x="3655" y="512"/>
                </a:lnTo>
                <a:lnTo>
                  <a:pt x="3690" y="551"/>
                </a:lnTo>
                <a:lnTo>
                  <a:pt x="3722" y="592"/>
                </a:lnTo>
                <a:lnTo>
                  <a:pt x="3748" y="634"/>
                </a:lnTo>
                <a:lnTo>
                  <a:pt x="3771" y="675"/>
                </a:lnTo>
                <a:lnTo>
                  <a:pt x="3787" y="717"/>
                </a:lnTo>
                <a:lnTo>
                  <a:pt x="3799" y="759"/>
                </a:lnTo>
                <a:lnTo>
                  <a:pt x="3807" y="803"/>
                </a:lnTo>
                <a:lnTo>
                  <a:pt x="3809" y="845"/>
                </a:lnTo>
              </a:path>
            </a:pathLst>
          </a:cu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Ctr="1"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 Black"/>
                <a:ea typeface="DejaVu Sans"/>
              </a:rPr>
              <a:t>Car trips sensor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595" name="Line 25"/>
          <p:cNvSpPr/>
          <p:nvPr/>
        </p:nvSpPr>
        <p:spPr>
          <a:xfrm flipV="1">
            <a:off x="2629080" y="4572000"/>
            <a:ext cx="838080" cy="990720"/>
          </a:xfrm>
          <a:prstGeom prst="line">
            <a:avLst/>
          </a:prstGeom>
          <a:ln w="19080">
            <a:solidFill>
              <a:srgbClr val="ffcc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6" name="CustomShape 26"/>
          <p:cNvSpPr/>
          <p:nvPr/>
        </p:nvSpPr>
        <p:spPr>
          <a:xfrm>
            <a:off x="457200" y="1981080"/>
            <a:ext cx="8229240" cy="411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90160" indent="-289800">
              <a:lnSpc>
                <a:spcPct val="90000"/>
              </a:lnSpc>
              <a:spcBef>
                <a:spcPts val="697"/>
              </a:spcBef>
            </a:pPr>
            <a:r>
              <a:rPr b="0" lang="en-IN" sz="2800" spc="-1" strike="noStrike">
                <a:solidFill>
                  <a:srgbClr val="cc9900"/>
                </a:solidFill>
                <a:latin typeface="Arial"/>
              </a:rPr>
              <a:t> 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597" name="CustomShape 27"/>
          <p:cNvSpPr/>
          <p:nvPr/>
        </p:nvSpPr>
        <p:spPr>
          <a:xfrm>
            <a:off x="2209680" y="5562720"/>
            <a:ext cx="1142640" cy="45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IN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Event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98" name="CustomShape 28"/>
          <p:cNvSpPr/>
          <p:nvPr/>
        </p:nvSpPr>
        <p:spPr>
          <a:xfrm>
            <a:off x="7010280" y="1905120"/>
            <a:ext cx="761760" cy="45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1500"/>
              </a:spcBef>
            </a:pPr>
            <a:r>
              <a:rPr b="0" lang="en-IN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Start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132" dur="indefinite" restart="never" nodeType="tmRoot">
          <p:childTnLst>
            <p:seq>
              <p:cTn id="133" dur="indefinite" nodeType="mainSeq">
                <p:childTnLst>
                  <p:par>
                    <p:cTn id="134" fill="hold">
                      <p:stCondLst>
                        <p:cond delay="0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44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500"/>
                            </p:stCondLst>
                            <p:childTnLst>
                              <p:par>
                                <p:cTn id="156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000"/>
                            </p:stCondLst>
                            <p:childTnLst>
                              <p:par>
                                <p:cTn id="159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500"/>
                            </p:stCondLst>
                            <p:childTnLst>
                              <p:par>
                                <p:cTn id="162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3000"/>
                            </p:stCondLst>
                            <p:childTnLst>
                              <p:par>
                                <p:cTn id="165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000"/>
                            </p:stCondLst>
                            <p:childTnLst>
                              <p:par>
                                <p:cTn id="175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CustomShape 1"/>
          <p:cNvSpPr/>
          <p:nvPr/>
        </p:nvSpPr>
        <p:spPr>
          <a:xfrm>
            <a:off x="1371600" y="838080"/>
            <a:ext cx="7391160" cy="99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1" lang="en-IN" sz="2800" spc="-1" strike="noStrike">
                <a:solidFill>
                  <a:srgbClr val="ffffff"/>
                </a:solidFill>
                <a:latin typeface="Arial"/>
              </a:rPr>
              <a:t>UML Modeling Tools</a:t>
            </a:r>
            <a:r>
              <a:rPr b="1" lang="en-IN" sz="4400" spc="-1" strike="noStrike">
                <a:solidFill>
                  <a:srgbClr val="942c2c"/>
                </a:solidFill>
                <a:latin typeface="Arial"/>
              </a:rPr>
              <a:t> </a:t>
            </a:r>
            <a:br/>
            <a:endParaRPr b="0" lang="en-IN" sz="4400" spc="-1" strike="noStrike">
              <a:latin typeface="Arial"/>
            </a:endParaRPr>
          </a:p>
        </p:txBody>
      </p:sp>
      <p:sp>
        <p:nvSpPr>
          <p:cNvPr id="600" name="CustomShape 2"/>
          <p:cNvSpPr/>
          <p:nvPr/>
        </p:nvSpPr>
        <p:spPr>
          <a:xfrm>
            <a:off x="1193760" y="2120400"/>
            <a:ext cx="7416360" cy="376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2360">
              <a:lnSpc>
                <a:spcPct val="90000"/>
              </a:lnSpc>
              <a:spcBef>
                <a:spcPts val="499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IN" sz="2000" spc="-1" strike="noStrike">
                <a:solidFill>
                  <a:srgbClr val="ffffff"/>
                </a:solidFill>
                <a:latin typeface="Arial"/>
              </a:rPr>
              <a:t>Rational Rose</a:t>
            </a:r>
            <a:r>
              <a:rPr b="0" lang="en-IN" sz="2000" spc="-1" strike="noStrike">
                <a:solidFill>
                  <a:srgbClr val="ffffff"/>
                </a:solidFill>
                <a:latin typeface="Tahoma"/>
              </a:rPr>
              <a:t>   (www.rational.com) by IBM</a:t>
            </a:r>
            <a:endParaRPr b="0" lang="en-IN" sz="2000" spc="-1" strike="noStrike">
              <a:latin typeface="Arial"/>
            </a:endParaRPr>
          </a:p>
          <a:p>
            <a:pPr marL="342720" indent="-342360">
              <a:lnSpc>
                <a:spcPct val="90000"/>
              </a:lnSpc>
              <a:spcBef>
                <a:spcPts val="499"/>
              </a:spcBef>
            </a:pPr>
            <a:endParaRPr b="0" lang="en-IN" sz="2000" spc="-1" strike="noStrike">
              <a:latin typeface="Arial"/>
            </a:endParaRPr>
          </a:p>
          <a:p>
            <a:pPr marL="342720" indent="-342360">
              <a:lnSpc>
                <a:spcPct val="90000"/>
              </a:lnSpc>
              <a:spcBef>
                <a:spcPts val="697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IN" sz="2000" spc="-1" strike="noStrike">
                <a:solidFill>
                  <a:srgbClr val="ffffff"/>
                </a:solidFill>
                <a:latin typeface="Arial"/>
              </a:rPr>
              <a:t>TogetherSoft Control Center, Borland </a:t>
            </a:r>
            <a:r>
              <a:rPr b="0" lang="en-IN" sz="2800" spc="-1" strike="noStrike">
                <a:solidFill>
                  <a:srgbClr val="ffffff"/>
                </a:solidFill>
                <a:latin typeface="Tahoma"/>
              </a:rPr>
              <a:t>(</a:t>
            </a:r>
            <a:r>
              <a:rPr b="0" lang="en-IN" sz="2000" spc="-1" strike="noStrike">
                <a:solidFill>
                  <a:srgbClr val="ffffff"/>
                </a:solidFill>
                <a:latin typeface="Tahoma"/>
              </a:rPr>
              <a:t>http://www.borland.com/together/index.html</a:t>
            </a:r>
            <a:r>
              <a:rPr b="0" lang="en-IN" sz="2800" spc="-1" strike="noStrike">
                <a:solidFill>
                  <a:srgbClr val="ffffff"/>
                </a:solidFill>
                <a:latin typeface="Tahoma"/>
              </a:rPr>
              <a:t>)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IN" sz="2800" spc="-1" strike="noStrike">
              <a:latin typeface="Arial"/>
            </a:endParaRPr>
          </a:p>
          <a:p>
            <a:pPr marL="342720" indent="-342360">
              <a:lnSpc>
                <a:spcPct val="90000"/>
              </a:lnSpc>
              <a:spcBef>
                <a:spcPts val="400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1" lang="en-IN" sz="2400" spc="-1" strike="noStrike">
                <a:solidFill>
                  <a:srgbClr val="ffcc00"/>
                </a:solidFill>
                <a:latin typeface="Arial"/>
              </a:rPr>
              <a:t>ArgoUML</a:t>
            </a:r>
            <a:r>
              <a:rPr b="0" lang="en-IN" sz="2000" spc="-1" strike="noStrike">
                <a:solidFill>
                  <a:srgbClr val="ffffff"/>
                </a:solidFill>
                <a:latin typeface="Arial"/>
              </a:rPr>
              <a:t> (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free software</a:t>
            </a:r>
            <a:r>
              <a:rPr b="0" lang="en-IN" sz="1600" spc="-1" strike="noStrike">
                <a:solidFill>
                  <a:srgbClr val="ffffff"/>
                </a:solidFill>
                <a:latin typeface="Arial"/>
              </a:rPr>
              <a:t>)</a:t>
            </a:r>
            <a:r>
              <a:rPr b="0" lang="en-IN" sz="20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1600" spc="-1" strike="noStrike">
                <a:solidFill>
                  <a:srgbClr val="ffffff"/>
                </a:solidFill>
                <a:latin typeface="Arial"/>
              </a:rPr>
              <a:t>(</a:t>
            </a:r>
            <a:r>
              <a:rPr b="0" lang="en-IN" sz="2000" spc="-1" strike="noStrike">
                <a:solidFill>
                  <a:srgbClr val="ffffff"/>
                </a:solidFill>
                <a:latin typeface="Tahoma"/>
              </a:rPr>
              <a:t>http://argouml.tigris.org/</a:t>
            </a:r>
            <a:r>
              <a:rPr b="0" lang="en-IN" sz="1600" spc="-1" strike="noStrike">
                <a:solidFill>
                  <a:srgbClr val="ffffff"/>
                </a:solidFill>
                <a:latin typeface="Arial"/>
              </a:rPr>
              <a:t> )</a:t>
            </a:r>
            <a:endParaRPr b="0" lang="en-IN" sz="1600" spc="-1" strike="noStrike">
              <a:latin typeface="Arial"/>
            </a:endParaRPr>
          </a:p>
          <a:p>
            <a:pPr marL="342720" indent="-342360">
              <a:lnSpc>
                <a:spcPct val="90000"/>
              </a:lnSpc>
              <a:spcBef>
                <a:spcPts val="400"/>
              </a:spcBef>
            </a:pPr>
            <a:r>
              <a:rPr b="0" lang="en-IN" sz="1600" spc="-1" strike="noStrike">
                <a:solidFill>
                  <a:srgbClr val="ffffff"/>
                </a:solidFill>
                <a:latin typeface="Arial"/>
              </a:rPr>
              <a:t>      </a:t>
            </a:r>
            <a:r>
              <a:rPr b="0" lang="en-IN" sz="1600" spc="-1" strike="noStrike">
                <a:solidFill>
                  <a:srgbClr val="ffffff"/>
                </a:solidFill>
                <a:latin typeface="Arial"/>
              </a:rPr>
              <a:t>OpenSource;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written in  java </a:t>
            </a:r>
            <a:endParaRPr b="0" lang="en-IN" sz="1600" spc="-1" strike="noStrike">
              <a:latin typeface="Arial"/>
            </a:endParaRPr>
          </a:p>
          <a:p>
            <a:pPr marL="342720" indent="-342360">
              <a:lnSpc>
                <a:spcPct val="90000"/>
              </a:lnSpc>
              <a:spcBef>
                <a:spcPts val="400"/>
              </a:spcBef>
            </a:pPr>
            <a:endParaRPr b="0" lang="en-IN" sz="1600" spc="-1" strike="noStrike">
              <a:latin typeface="Arial"/>
            </a:endParaRPr>
          </a:p>
          <a:p>
            <a:pPr marL="342720" indent="-342360">
              <a:lnSpc>
                <a:spcPct val="90000"/>
              </a:lnSpc>
              <a:spcBef>
                <a:spcPts val="400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IN" sz="2000" spc="-1" strike="noStrike">
                <a:solidFill>
                  <a:srgbClr val="ffffff"/>
                </a:solidFill>
                <a:latin typeface="Arial"/>
              </a:rPr>
              <a:t>Others </a:t>
            </a:r>
            <a:r>
              <a:rPr b="0" lang="en-IN" sz="1600" spc="-1" strike="noStrike">
                <a:solidFill>
                  <a:srgbClr val="ffffff"/>
                </a:solidFill>
                <a:latin typeface="Arial"/>
              </a:rPr>
              <a:t>(http://www.objectsbydesign.com/tools/umltools_byCompany.html )</a:t>
            </a:r>
            <a:endParaRPr b="0" lang="en-IN" sz="1600" spc="-1" strike="noStrike">
              <a:latin typeface="Arial"/>
            </a:endParaRPr>
          </a:p>
          <a:p>
            <a:pPr marL="342720" indent="-342360">
              <a:lnSpc>
                <a:spcPct val="90000"/>
              </a:lnSpc>
              <a:spcBef>
                <a:spcPts val="400"/>
              </a:spcBef>
            </a:pPr>
            <a:endParaRPr b="0" lang="en-IN" sz="1600" spc="-1" strike="noStrike">
              <a:latin typeface="Arial"/>
            </a:endParaRPr>
          </a:p>
        </p:txBody>
      </p:sp>
    </p:spTree>
  </p:cSld>
  <p:timing>
    <p:tnLst>
      <p:par>
        <p:cTn id="184" dur="indefinite" restart="never" nodeType="tmRoot">
          <p:childTnLst>
            <p:seq>
              <p:cTn id="18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CustomShape 1"/>
          <p:cNvSpPr/>
          <p:nvPr/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e5ffff"/>
                </a:solidFill>
                <a:latin typeface="Tahoma"/>
              </a:rPr>
              <a:t>Reference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602" name="CustomShape 2"/>
          <p:cNvSpPr/>
          <p:nvPr/>
        </p:nvSpPr>
        <p:spPr>
          <a:xfrm>
            <a:off x="685440" y="1981080"/>
            <a:ext cx="8000640" cy="33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2360">
              <a:lnSpc>
                <a:spcPct val="80000"/>
              </a:lnSpc>
              <a:spcBef>
                <a:spcPts val="400"/>
              </a:spcBef>
            </a:pPr>
            <a:r>
              <a:rPr b="0" lang="en-IN" sz="1800" spc="-1" strike="noStrike">
                <a:solidFill>
                  <a:srgbClr val="ffffff"/>
                </a:solidFill>
                <a:latin typeface="Tahoma"/>
              </a:rPr>
              <a:t>1. </a:t>
            </a:r>
            <a:r>
              <a:rPr b="1" lang="en-IN" sz="1800" spc="-1" strike="noStrike">
                <a:solidFill>
                  <a:srgbClr val="000000"/>
                </a:solidFill>
                <a:latin typeface="Verdana"/>
              </a:rPr>
              <a:t>UML Distilled: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 A Brief Guide to the  Standard Object Modeling Language</a:t>
            </a:r>
            <a:br/>
            <a:r>
              <a:rPr b="0" lang="en-IN" sz="1600" spc="-1" strike="noStrike">
                <a:solidFill>
                  <a:srgbClr val="ffffff"/>
                </a:solidFill>
                <a:latin typeface="Arial"/>
              </a:rPr>
              <a:t>Martin Fowler, Kendall Scott</a:t>
            </a:r>
            <a:br/>
            <a:endParaRPr b="0" lang="en-IN" sz="1600" spc="-1" strike="noStrike">
              <a:latin typeface="Arial"/>
            </a:endParaRPr>
          </a:p>
          <a:p>
            <a:pPr marL="342720" indent="-342360">
              <a:lnSpc>
                <a:spcPct val="80000"/>
              </a:lnSpc>
              <a:spcBef>
                <a:spcPts val="448"/>
              </a:spcBef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2.</a:t>
            </a:r>
            <a:r>
              <a:rPr b="0" lang="en-IN" sz="1800" spc="-1" strike="noStrike">
                <a:solidFill>
                  <a:srgbClr val="ffffff"/>
                </a:solidFill>
                <a:latin typeface="Verdana"/>
              </a:rPr>
              <a:t> IBM Rational</a:t>
            </a:r>
            <a:endParaRPr b="0" lang="en-IN" sz="1800" spc="-1" strike="noStrike">
              <a:latin typeface="Arial"/>
            </a:endParaRPr>
          </a:p>
          <a:p>
            <a:pPr marL="342720" indent="-342360">
              <a:lnSpc>
                <a:spcPct val="80000"/>
              </a:lnSpc>
              <a:spcBef>
                <a:spcPts val="349"/>
              </a:spcBef>
            </a:pPr>
            <a:r>
              <a:rPr b="0" lang="en-IN" sz="1400" spc="-1" strike="noStrike">
                <a:solidFill>
                  <a:srgbClr val="ffffff"/>
                </a:solidFill>
                <a:latin typeface="Verdana"/>
              </a:rPr>
              <a:t>http://www-306.ibm.com/software/rational/uml/</a:t>
            </a:r>
            <a:endParaRPr b="0" lang="en-IN" sz="1400" spc="-1" strike="noStrike">
              <a:latin typeface="Arial"/>
            </a:endParaRPr>
          </a:p>
          <a:p>
            <a:pPr marL="342720" indent="-342360">
              <a:lnSpc>
                <a:spcPct val="80000"/>
              </a:lnSpc>
              <a:spcBef>
                <a:spcPts val="448"/>
              </a:spcBef>
            </a:pPr>
            <a:endParaRPr b="0" lang="en-IN" sz="1400" spc="-1" strike="noStrike">
              <a:latin typeface="Arial"/>
            </a:endParaRPr>
          </a:p>
          <a:p>
            <a:pPr marL="342720" indent="-342360">
              <a:lnSpc>
                <a:spcPct val="80000"/>
              </a:lnSpc>
              <a:spcBef>
                <a:spcPts val="448"/>
              </a:spcBef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3. </a:t>
            </a:r>
            <a:r>
              <a:rPr b="0" lang="en-IN" sz="1800" spc="-1" strike="noStrike">
                <a:solidFill>
                  <a:srgbClr val="ffffff"/>
                </a:solidFill>
                <a:latin typeface="Verdana"/>
              </a:rPr>
              <a:t>Practical UML --- A Hands-On Introduction for Developers</a:t>
            </a:r>
            <a:endParaRPr b="0" lang="en-IN" sz="1800" spc="-1" strike="noStrike">
              <a:latin typeface="Arial"/>
            </a:endParaRPr>
          </a:p>
          <a:p>
            <a:pPr marL="342720" indent="-342360">
              <a:lnSpc>
                <a:spcPct val="80000"/>
              </a:lnSpc>
              <a:spcBef>
                <a:spcPts val="349"/>
              </a:spcBef>
            </a:pPr>
            <a:r>
              <a:rPr b="0" lang="en-IN" sz="1400" spc="-1" strike="noStrike">
                <a:solidFill>
                  <a:srgbClr val="ffffff"/>
                </a:solidFill>
                <a:latin typeface="Verdana"/>
              </a:rPr>
              <a:t>    </a:t>
            </a:r>
            <a:r>
              <a:rPr b="0" lang="en-IN" sz="1400" spc="-1" strike="noStrike">
                <a:solidFill>
                  <a:srgbClr val="ffffff"/>
                </a:solidFill>
                <a:latin typeface="Verdana"/>
              </a:rPr>
              <a:t>http://www.togethersoft.com/services/practical_guides/umlonlinecourse/</a:t>
            </a:r>
            <a:endParaRPr b="0" lang="en-IN" sz="1400" spc="-1" strike="noStrike">
              <a:latin typeface="Arial"/>
            </a:endParaRPr>
          </a:p>
          <a:p>
            <a:pPr marL="342720" indent="-342360">
              <a:lnSpc>
                <a:spcPct val="80000"/>
              </a:lnSpc>
              <a:spcBef>
                <a:spcPts val="400"/>
              </a:spcBef>
            </a:pPr>
            <a:endParaRPr b="0" lang="en-IN" sz="1400" spc="-1" strike="noStrike">
              <a:latin typeface="Arial"/>
            </a:endParaRPr>
          </a:p>
          <a:p>
            <a:pPr marL="342720" indent="-342360">
              <a:lnSpc>
                <a:spcPct val="80000"/>
              </a:lnSpc>
              <a:spcBef>
                <a:spcPts val="400"/>
              </a:spcBef>
            </a:pPr>
            <a:r>
              <a:rPr b="0" lang="en-IN" sz="1800" spc="-1" strike="noStrike">
                <a:solidFill>
                  <a:srgbClr val="ffffff"/>
                </a:solidFill>
                <a:latin typeface="Verdana"/>
              </a:rPr>
              <a:t>4.</a:t>
            </a:r>
            <a:r>
              <a:rPr b="0" lang="en-IN" sz="1600" spc="-1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Verdana"/>
              </a:rPr>
              <a:t>Software Engineering  Principles and Practice.</a:t>
            </a:r>
            <a:r>
              <a:rPr b="0" lang="en-IN" sz="1600" spc="-1" strike="noStrike">
                <a:solidFill>
                  <a:srgbClr val="ffffff"/>
                </a:solidFill>
                <a:latin typeface="Verdana"/>
              </a:rPr>
              <a:t> Second Edition; Hans van Vliet.</a:t>
            </a:r>
            <a:endParaRPr b="0" lang="en-IN" sz="1600" spc="-1" strike="noStrike">
              <a:latin typeface="Arial"/>
            </a:endParaRPr>
          </a:p>
          <a:p>
            <a:pPr marL="342720" indent="-342360">
              <a:lnSpc>
                <a:spcPct val="80000"/>
              </a:lnSpc>
              <a:spcBef>
                <a:spcPts val="400"/>
              </a:spcBef>
            </a:pPr>
            <a:endParaRPr b="0" lang="en-IN" sz="1600" spc="-1" strike="noStrike">
              <a:latin typeface="Arial"/>
            </a:endParaRPr>
          </a:p>
          <a:p>
            <a:pPr marL="342720" indent="-342360">
              <a:lnSpc>
                <a:spcPct val="80000"/>
              </a:lnSpc>
              <a:spcBef>
                <a:spcPts val="448"/>
              </a:spcBef>
            </a:pPr>
            <a:r>
              <a:rPr b="0" lang="en-IN" sz="1800" spc="-1" strike="noStrike">
                <a:solidFill>
                  <a:srgbClr val="ffffff"/>
                </a:solidFill>
                <a:latin typeface="Tahoma"/>
              </a:rPr>
              <a:t>5. http://www-inst.eecs.berkeley.edu/~cs169/</a:t>
            </a:r>
            <a:endParaRPr b="0" lang="en-IN" sz="1800" spc="-1" strike="noStrike">
              <a:latin typeface="Arial"/>
            </a:endParaRPr>
          </a:p>
          <a:p>
            <a:pPr marL="342720" indent="-342360">
              <a:lnSpc>
                <a:spcPct val="80000"/>
              </a:lnSpc>
              <a:spcBef>
                <a:spcPts val="448"/>
              </a:spcBef>
            </a:pP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86" dur="indefinite" restart="never" nodeType="tmRoot">
          <p:childTnLst>
            <p:seq>
              <p:cTn id="18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e5ffff"/>
                </a:solidFill>
                <a:latin typeface="Tahoma"/>
              </a:rPr>
              <a:t>Object Oriented Modeling</a:t>
            </a:r>
            <a:endParaRPr b="0" lang="en-IN" sz="4400" spc="-1" strike="noStrike">
              <a:latin typeface="Arial"/>
            </a:endParaRPr>
          </a:p>
        </p:txBody>
      </p:sp>
      <p:graphicFrame>
        <p:nvGraphicFramePr>
          <p:cNvPr id="127" name="Object 2"/>
          <p:cNvGraphicFramePr/>
          <p:nvPr/>
        </p:nvGraphicFramePr>
        <p:xfrm>
          <a:off x="1447920" y="1676520"/>
          <a:ext cx="6324120" cy="4811400"/>
        </p:xfrm>
        <a:graphic>
          <a:graphicData uri="http://schemas.openxmlformats.org/presentationml/2006/ole">
            <p:oleObj r:id="rId2" spid="">
              <p:embed/>
              <p:pic>
                <p:nvPicPr>
                  <p:cNvPr id="128" name="" descr=""/>
                  <p:cNvPicPr/>
                  <p:nvPr/>
                </p:nvPicPr>
                <p:blipFill>
                  <a:blip r:embed="rId3"/>
                  <a:stretch/>
                </p:blipFill>
                <p:spPr>
                  <a:xfrm>
                    <a:off x="1447920" y="1676520"/>
                    <a:ext cx="6324120" cy="481140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57200" y="380880"/>
            <a:ext cx="822924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e5ffff"/>
                </a:solidFill>
                <a:latin typeface="Tahoma"/>
              </a:rPr>
              <a:t>What is UML?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371240" y="1447560"/>
            <a:ext cx="7162560" cy="464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2360">
              <a:lnSpc>
                <a:spcPct val="90000"/>
              </a:lnSpc>
              <a:spcBef>
                <a:spcPts val="598"/>
              </a:spcBef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</a:rPr>
              <a:t>    </a:t>
            </a:r>
            <a:endParaRPr b="0" lang="en-IN" sz="2400" spc="-1" strike="noStrike">
              <a:latin typeface="Arial"/>
            </a:endParaRPr>
          </a:p>
          <a:p>
            <a:pPr marL="342720" indent="-342360">
              <a:lnSpc>
                <a:spcPct val="90000"/>
              </a:lnSpc>
              <a:spcBef>
                <a:spcPts val="598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</a:rPr>
              <a:t>UML stands for “Unified Modeling Language”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98"/>
              </a:spcBef>
            </a:pPr>
            <a:endParaRPr b="0" lang="en-IN" sz="2400" spc="-1" strike="noStrike">
              <a:latin typeface="Arial"/>
            </a:endParaRPr>
          </a:p>
          <a:p>
            <a:pPr marL="342720" indent="-342360">
              <a:lnSpc>
                <a:spcPct val="90000"/>
              </a:lnSpc>
              <a:spcBef>
                <a:spcPts val="598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</a:rPr>
              <a:t>It is a industry-standard graphical language for specifying, visualizing, constructing, and documenting the artifacts of software systems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98"/>
              </a:spcBef>
            </a:pPr>
            <a:endParaRPr b="0" lang="en-IN" sz="2400" spc="-1" strike="noStrike">
              <a:latin typeface="Arial"/>
            </a:endParaRPr>
          </a:p>
          <a:p>
            <a:pPr marL="342720" indent="-342360">
              <a:lnSpc>
                <a:spcPct val="90000"/>
              </a:lnSpc>
              <a:spcBef>
                <a:spcPts val="598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</a:rPr>
              <a:t>The UML uses mostly graphical notations to express the OO analysis and design of software projects.  </a:t>
            </a:r>
            <a:endParaRPr b="0" lang="en-IN" sz="2400" spc="-1" strike="noStrike">
              <a:latin typeface="Arial"/>
            </a:endParaRPr>
          </a:p>
          <a:p>
            <a:pPr marL="342720" indent="-342360">
              <a:lnSpc>
                <a:spcPct val="90000"/>
              </a:lnSpc>
              <a:spcBef>
                <a:spcPts val="598"/>
              </a:spcBef>
            </a:pPr>
            <a:endParaRPr b="0" lang="en-IN" sz="2400" spc="-1" strike="noStrike">
              <a:latin typeface="Arial"/>
            </a:endParaRPr>
          </a:p>
          <a:p>
            <a:pPr marL="342720" indent="-342360">
              <a:lnSpc>
                <a:spcPct val="90000"/>
              </a:lnSpc>
              <a:spcBef>
                <a:spcPts val="598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</a:rPr>
              <a:t>Simplifies the complex process of software design</a:t>
            </a:r>
            <a:endParaRPr b="0" lang="en-IN" sz="2400" spc="-1" strike="noStrike">
              <a:latin typeface="Arial"/>
            </a:endParaRPr>
          </a:p>
          <a:p>
            <a:pPr marL="342720" indent="-342360">
              <a:lnSpc>
                <a:spcPct val="90000"/>
              </a:lnSpc>
              <a:spcBef>
                <a:spcPts val="598"/>
              </a:spcBef>
            </a:pPr>
            <a:endParaRPr b="0" lang="en-IN" sz="2400" spc="-1" strike="noStrike">
              <a:latin typeface="Arial"/>
            </a:endParaRPr>
          </a:p>
          <a:p>
            <a:pPr marL="342720" indent="-342360">
              <a:lnSpc>
                <a:spcPct val="90000"/>
              </a:lnSpc>
              <a:spcBef>
                <a:spcPts val="598"/>
              </a:spcBef>
            </a:pP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e5ffff"/>
                </a:solidFill>
                <a:latin typeface="Tahoma"/>
              </a:rPr>
              <a:t>Why UML for Modeling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1066320" y="1828800"/>
            <a:ext cx="7619760" cy="449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2360">
              <a:lnSpc>
                <a:spcPct val="100000"/>
              </a:lnSpc>
              <a:spcBef>
                <a:spcPts val="598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IN" sz="2400" spc="-1" strike="noStrike">
                <a:solidFill>
                  <a:srgbClr val="ffffff"/>
                </a:solidFill>
                <a:latin typeface="Tahoma"/>
              </a:rPr>
              <a:t>Use graphical notation  to communicate more clearly than natural language (imprecise) and code(too detailed).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endParaRPr b="0" lang="en-IN" sz="24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598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IN" sz="2400" spc="-1" strike="noStrike">
                <a:solidFill>
                  <a:srgbClr val="ffffff"/>
                </a:solidFill>
                <a:latin typeface="Tahoma"/>
              </a:rPr>
              <a:t>Help acquire an overall view of a system.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endParaRPr b="0" lang="en-IN" sz="24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598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IN" sz="2400" spc="-1" strike="noStrike">
                <a:solidFill>
                  <a:srgbClr val="ffffff"/>
                </a:solidFill>
                <a:latin typeface="Tahoma"/>
              </a:rPr>
              <a:t>UML is </a:t>
            </a:r>
            <a:r>
              <a:rPr b="0" i="1" lang="en-IN" sz="2400" spc="-1" strike="noStrike">
                <a:solidFill>
                  <a:srgbClr val="ffffff"/>
                </a:solidFill>
                <a:latin typeface="Tahoma"/>
              </a:rPr>
              <a:t>not </a:t>
            </a:r>
            <a:r>
              <a:rPr b="0" lang="en-IN" sz="2400" spc="-1" strike="noStrike">
                <a:solidFill>
                  <a:srgbClr val="ffffff"/>
                </a:solidFill>
                <a:latin typeface="Tahoma"/>
              </a:rPr>
              <a:t>dependent on any one language or technology.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endParaRPr b="0" lang="en-IN" sz="24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598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IN" sz="2400" spc="-1" strike="noStrike">
                <a:solidFill>
                  <a:srgbClr val="ffffff"/>
                </a:solidFill>
                <a:latin typeface="Tahoma"/>
              </a:rPr>
              <a:t>UML moves us from fragmentation</a:t>
            </a:r>
            <a:r>
              <a:rPr b="1" i="1" lang="en-IN" sz="2400" spc="-1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0" lang="en-IN" sz="2400" spc="-1" strike="noStrike">
                <a:solidFill>
                  <a:srgbClr val="ffffff"/>
                </a:solidFill>
                <a:latin typeface="Tahoma"/>
              </a:rPr>
              <a:t>to standardization</a:t>
            </a:r>
            <a:r>
              <a:rPr b="1" i="1" lang="en-IN" sz="2400" spc="-1" strike="noStrike">
                <a:solidFill>
                  <a:srgbClr val="ffffff"/>
                </a:solidFill>
                <a:latin typeface="Tahoma"/>
              </a:rPr>
              <a:t>.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33520" y="228600"/>
            <a:ext cx="8229240" cy="83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e5ffff"/>
                </a:solidFill>
                <a:latin typeface="Tahoma"/>
              </a:rPr>
              <a:t>History of UML</a:t>
            </a:r>
            <a:endParaRPr b="0" lang="en-IN" sz="3200" spc="-1" strike="noStrike">
              <a:latin typeface="Arial"/>
            </a:endParaRPr>
          </a:p>
        </p:txBody>
      </p:sp>
      <p:graphicFrame>
        <p:nvGraphicFramePr>
          <p:cNvPr id="134" name="Object 2"/>
          <p:cNvGraphicFramePr/>
          <p:nvPr/>
        </p:nvGraphicFramePr>
        <p:xfrm>
          <a:off x="990720" y="1371600"/>
          <a:ext cx="7009920" cy="5295600"/>
        </p:xfrm>
        <a:graphic>
          <a:graphicData uri="http://schemas.openxmlformats.org/presentationml/2006/ole">
            <p:oleObj r:id="rId2" spid="">
              <p:embed/>
              <p:pic>
                <p:nvPicPr>
                  <p:cNvPr id="135" name="" descr=""/>
                  <p:cNvPicPr/>
                  <p:nvPr/>
                </p:nvPicPr>
                <p:blipFill>
                  <a:blip r:embed="rId3"/>
                  <a:stretch/>
                </p:blipFill>
                <p:spPr>
                  <a:xfrm>
                    <a:off x="990720" y="1371600"/>
                    <a:ext cx="7009920" cy="529560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380520"/>
            <a:ext cx="8229240" cy="118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br/>
            <a:r>
              <a:rPr b="0" lang="en-IN" sz="3200" spc="-1" strike="noStrike">
                <a:solidFill>
                  <a:srgbClr val="ffffff"/>
                </a:solidFill>
                <a:latin typeface="Arial"/>
              </a:rPr>
              <a:t>Types of UML Diagrams</a:t>
            </a:r>
            <a:br/>
            <a:endParaRPr b="0" lang="en-IN" sz="32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371240" y="1447560"/>
            <a:ext cx="7619760" cy="510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80000"/>
              </a:lnSpc>
              <a:spcBef>
                <a:spcPts val="598"/>
              </a:spcBef>
            </a:pPr>
            <a:endParaRPr b="0" lang="en-IN" sz="1800" spc="-1" strike="noStrike">
              <a:latin typeface="Arial"/>
            </a:endParaRPr>
          </a:p>
          <a:p>
            <a:pPr marL="342720" indent="-342360">
              <a:lnSpc>
                <a:spcPct val="80000"/>
              </a:lnSpc>
              <a:spcBef>
                <a:spcPts val="598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1" lang="en-IN" sz="2400" spc="-1" strike="noStrike">
                <a:solidFill>
                  <a:srgbClr val="ffffff"/>
                </a:solidFill>
                <a:latin typeface="Arial"/>
              </a:rPr>
              <a:t>Use Case Diagram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598"/>
              </a:spcBef>
            </a:pPr>
            <a:endParaRPr b="0" lang="en-IN" sz="2400" spc="-1" strike="noStrike">
              <a:latin typeface="Arial"/>
            </a:endParaRPr>
          </a:p>
          <a:p>
            <a:pPr marL="342720" indent="-342360">
              <a:lnSpc>
                <a:spcPct val="80000"/>
              </a:lnSpc>
              <a:spcBef>
                <a:spcPts val="598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1" lang="en-IN" sz="2400" spc="-1" strike="noStrike">
                <a:solidFill>
                  <a:srgbClr val="ffffff"/>
                </a:solidFill>
                <a:latin typeface="Arial"/>
              </a:rPr>
              <a:t>Class Diagram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598"/>
              </a:spcBef>
            </a:pPr>
            <a:endParaRPr b="0" lang="en-IN" sz="2400" spc="-1" strike="noStrike">
              <a:latin typeface="Arial"/>
            </a:endParaRPr>
          </a:p>
          <a:p>
            <a:pPr marL="342720" indent="-342360">
              <a:lnSpc>
                <a:spcPct val="80000"/>
              </a:lnSpc>
              <a:spcBef>
                <a:spcPts val="598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1" lang="en-IN" sz="2400" spc="-1" strike="noStrike">
                <a:solidFill>
                  <a:srgbClr val="ffffff"/>
                </a:solidFill>
                <a:latin typeface="Arial"/>
              </a:rPr>
              <a:t>Sequence Diagram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598"/>
              </a:spcBef>
            </a:pPr>
            <a:endParaRPr b="0" lang="en-IN" sz="2400" spc="-1" strike="noStrike">
              <a:latin typeface="Arial"/>
            </a:endParaRPr>
          </a:p>
          <a:p>
            <a:pPr marL="342720" indent="-342360">
              <a:lnSpc>
                <a:spcPct val="80000"/>
              </a:lnSpc>
              <a:spcBef>
                <a:spcPts val="598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1" lang="en-IN" sz="2400" spc="-1" strike="noStrike">
                <a:solidFill>
                  <a:srgbClr val="ffffff"/>
                </a:solidFill>
                <a:latin typeface="Arial"/>
              </a:rPr>
              <a:t>Collaboration Diagram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598"/>
              </a:spcBef>
            </a:pPr>
            <a:endParaRPr b="0" lang="en-IN" sz="2400" spc="-1" strike="noStrike">
              <a:latin typeface="Arial"/>
            </a:endParaRPr>
          </a:p>
          <a:p>
            <a:pPr marL="342720" indent="-342360">
              <a:lnSpc>
                <a:spcPct val="80000"/>
              </a:lnSpc>
              <a:spcBef>
                <a:spcPts val="598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1" lang="en-IN" sz="2400" spc="-1" strike="noStrike">
                <a:solidFill>
                  <a:srgbClr val="ffffff"/>
                </a:solidFill>
                <a:latin typeface="Arial"/>
              </a:rPr>
              <a:t>State Diagram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598"/>
              </a:spcBef>
            </a:pPr>
            <a:endParaRPr b="0" lang="en-IN" sz="2400" spc="-1" strike="noStrike">
              <a:latin typeface="Arial"/>
            </a:endParaRPr>
          </a:p>
          <a:p>
            <a:pPr marL="342720" indent="-342360">
              <a:lnSpc>
                <a:spcPct val="80000"/>
              </a:lnSpc>
              <a:spcBef>
                <a:spcPts val="598"/>
              </a:spcBef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</a:rPr>
              <a:t>This is only a subset of diagrams … but are most widely used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57200" y="380880"/>
            <a:ext cx="8229240" cy="137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e5ffff"/>
                </a:solidFill>
                <a:latin typeface="Tahoma"/>
              </a:rPr>
              <a:t>Use Case Diagram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457200" y="1981080"/>
            <a:ext cx="8229240" cy="411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2360">
              <a:lnSpc>
                <a:spcPct val="100000"/>
              </a:lnSpc>
              <a:spcBef>
                <a:spcPts val="799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IN" sz="3200" spc="-1" strike="noStrike">
                <a:solidFill>
                  <a:srgbClr val="ffffff"/>
                </a:solidFill>
                <a:latin typeface="Tahoma"/>
              </a:rPr>
              <a:t>Used for describing a set of user </a:t>
            </a:r>
            <a:r>
              <a:rPr b="1" lang="en-IN" sz="3200" spc="-1" strike="noStrike">
                <a:solidFill>
                  <a:srgbClr val="ffcc00"/>
                </a:solidFill>
                <a:latin typeface="Tahoma"/>
              </a:rPr>
              <a:t>scenarios</a:t>
            </a:r>
            <a:endParaRPr b="0" lang="en-IN" sz="32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799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IN" sz="3200" spc="-1" strike="noStrike">
                <a:solidFill>
                  <a:srgbClr val="ffffff"/>
                </a:solidFill>
                <a:latin typeface="Tahoma"/>
              </a:rPr>
              <a:t>Mainly used for capturing user requirements</a:t>
            </a:r>
            <a:endParaRPr b="0" lang="en-IN" sz="32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799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IN" sz="3200" spc="-1" strike="noStrike">
                <a:solidFill>
                  <a:srgbClr val="ffffff"/>
                </a:solidFill>
                <a:latin typeface="Tahoma"/>
              </a:rPr>
              <a:t>Work like a </a:t>
            </a:r>
            <a:r>
              <a:rPr b="1" lang="en-IN" sz="3200" spc="-1" strike="noStrike">
                <a:solidFill>
                  <a:srgbClr val="ffcc00"/>
                </a:solidFill>
                <a:latin typeface="Tahoma"/>
              </a:rPr>
              <a:t>contract</a:t>
            </a:r>
            <a:r>
              <a:rPr b="0" lang="en-IN" sz="3200" spc="-1" strike="noStrike">
                <a:solidFill>
                  <a:srgbClr val="ffffff"/>
                </a:solidFill>
                <a:latin typeface="Tahoma"/>
              </a:rPr>
              <a:t> between end user and software developers</a:t>
            </a: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2036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2002-09-22T23:13:30Z</dcterms:created>
  <dc:creator>sjin</dc:creator>
  <dc:description/>
  <dc:language>en-IN</dc:language>
  <cp:lastModifiedBy/>
  <dcterms:modified xsi:type="dcterms:W3CDTF">2019-09-02T15:22:30Z</dcterms:modified>
  <cp:revision>192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-726852541</vt:i4>
  </property>
  <property fmtid="{D5CDD505-2E9C-101B-9397-08002B2CF9AE}" pid="3" name="_AuthorEmail">
    <vt:lpwstr>khan@bond.cs.ucf.edu</vt:lpwstr>
  </property>
  <property fmtid="{D5CDD505-2E9C-101B-9397-08002B2CF9AE}" pid="4" name="_AuthorEmailDisplayName">
    <vt:lpwstr>Majid Ali Khan</vt:lpwstr>
  </property>
  <property fmtid="{D5CDD505-2E9C-101B-9397-08002B2CF9AE}" pid="5" name="_EmailSubject">
    <vt:lpwstr>Presentation and updated homework</vt:lpwstr>
  </property>
</Properties>
</file>