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e2ca0db5e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e2ca0db5e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d6aba83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d6aba83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e51ee0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e51ee0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d6aba83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d6aba83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e51ee080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e51ee080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3e59e58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3e59e58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3be925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3be925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d756d4f3a_2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d756d4f3a_2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3be9254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3be9254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e51ee08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e51ee08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d6aba83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d6aba83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438900"/>
            <a:ext cx="3942600" cy="19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Employee Review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66" name="Google Shape;66;p13"/>
          <p:cNvPicPr preferRelativeResize="0"/>
          <p:nvPr/>
        </p:nvPicPr>
        <p:blipFill>
          <a:blip r:embed="rId3">
            <a:alphaModFix/>
          </a:blip>
          <a:stretch>
            <a:fillRect/>
          </a:stretch>
        </p:blipFill>
        <p:spPr>
          <a:xfrm>
            <a:off x="4336400" y="180025"/>
            <a:ext cx="4807600" cy="4963475"/>
          </a:xfrm>
          <a:prstGeom prst="rect">
            <a:avLst/>
          </a:prstGeom>
          <a:noFill/>
          <a:ln>
            <a:noFill/>
          </a:ln>
        </p:spPr>
      </p:pic>
      <p:pic>
        <p:nvPicPr>
          <p:cNvPr id="67" name="Google Shape;67;p13"/>
          <p:cNvPicPr preferRelativeResize="0"/>
          <p:nvPr/>
        </p:nvPicPr>
        <p:blipFill>
          <a:blip r:embed="rId4">
            <a:alphaModFix/>
          </a:blip>
          <a:stretch>
            <a:fillRect/>
          </a:stretch>
        </p:blipFill>
        <p:spPr>
          <a:xfrm>
            <a:off x="123250" y="3262263"/>
            <a:ext cx="4213150" cy="17662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63800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Mean overall rating by place &amp; Job</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3" name="Google Shape;123;p22"/>
          <p:cNvSpPr txBox="1"/>
          <p:nvPr>
            <p:ph idx="1" type="body"/>
          </p:nvPr>
        </p:nvSpPr>
        <p:spPr>
          <a:xfrm>
            <a:off x="4960500" y="1168050"/>
            <a:ext cx="37683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rPr>
              <a:t> </a:t>
            </a:r>
            <a:r>
              <a:rPr lang="en" sz="1800">
                <a:solidFill>
                  <a:schemeClr val="lt1"/>
                </a:solidFill>
                <a:latin typeface="Times New Roman"/>
                <a:ea typeface="Times New Roman"/>
                <a:cs typeface="Times New Roman"/>
                <a:sym typeface="Times New Roman"/>
              </a:rPr>
              <a:t>From this heat map, we can see that the associate executive role in Noida average overall ratings is 1. From this we can conclude that Associate executive in Noida city are not satisfied with the amazon Company.</a:t>
            </a:r>
            <a:endParaRPr sz="1800">
              <a:solidFill>
                <a:schemeClr val="lt1"/>
              </a:solidFill>
              <a:latin typeface="Times New Roman"/>
              <a:ea typeface="Times New Roman"/>
              <a:cs typeface="Times New Roman"/>
              <a:sym typeface="Times New Roman"/>
            </a:endParaRPr>
          </a:p>
        </p:txBody>
      </p:sp>
      <p:pic>
        <p:nvPicPr>
          <p:cNvPr id="124" name="Google Shape;124;p22"/>
          <p:cNvPicPr preferRelativeResize="0"/>
          <p:nvPr/>
        </p:nvPicPr>
        <p:blipFill>
          <a:blip r:embed="rId3">
            <a:alphaModFix/>
          </a:blip>
          <a:stretch>
            <a:fillRect/>
          </a:stretch>
        </p:blipFill>
        <p:spPr>
          <a:xfrm>
            <a:off x="727650" y="1267675"/>
            <a:ext cx="3768224" cy="3497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Comment on Low Overall Rating</a:t>
            </a:r>
            <a:endParaRPr/>
          </a:p>
        </p:txBody>
      </p:sp>
      <p:sp>
        <p:nvSpPr>
          <p:cNvPr id="130" name="Google Shape;130;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23"/>
          <p:cNvSpPr txBox="1"/>
          <p:nvPr>
            <p:ph idx="2" type="body"/>
          </p:nvPr>
        </p:nvSpPr>
        <p:spPr>
          <a:xfrm>
            <a:off x="4832425"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0000"/>
                </a:solidFill>
                <a:highlight>
                  <a:srgbClr val="FFFFFF"/>
                </a:highlight>
                <a:latin typeface="Arial"/>
                <a:ea typeface="Arial"/>
                <a:cs typeface="Arial"/>
                <a:sym typeface="Arial"/>
              </a:rPr>
              <a:t>The most dislike in Noida due to this below comment</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50">
                <a:solidFill>
                  <a:srgbClr val="000000"/>
                </a:solidFill>
                <a:highlight>
                  <a:srgbClr val="FFFFFF"/>
                </a:highlight>
                <a:latin typeface="Arial"/>
                <a:ea typeface="Arial"/>
                <a:cs typeface="Arial"/>
                <a:sym typeface="Arial"/>
              </a:rPr>
              <a:t>It was a terrible experience working with amazon pay all the leadership and manager behave very badly with employees and threaten them for no reason they don’t even care about employee sentiment and satisfaction and they shows favouritism</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800"/>
          </a:p>
        </p:txBody>
      </p:sp>
      <p:pic>
        <p:nvPicPr>
          <p:cNvPr id="132" name="Google Shape;132;p23"/>
          <p:cNvPicPr preferRelativeResize="0"/>
          <p:nvPr/>
        </p:nvPicPr>
        <p:blipFill>
          <a:blip r:embed="rId3">
            <a:alphaModFix/>
          </a:blip>
          <a:stretch>
            <a:fillRect/>
          </a:stretch>
        </p:blipFill>
        <p:spPr>
          <a:xfrm>
            <a:off x="389050" y="1587650"/>
            <a:ext cx="3854299" cy="276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600"/>
              <a:t>Avg Work-Life Balance by Job </a:t>
            </a:r>
            <a:endParaRPr b="1" sz="2600"/>
          </a:p>
        </p:txBody>
      </p:sp>
      <p:pic>
        <p:nvPicPr>
          <p:cNvPr id="138" name="Google Shape;138;p24"/>
          <p:cNvPicPr preferRelativeResize="0"/>
          <p:nvPr/>
        </p:nvPicPr>
        <p:blipFill>
          <a:blip r:embed="rId3">
            <a:alphaModFix/>
          </a:blip>
          <a:stretch>
            <a:fillRect/>
          </a:stretch>
        </p:blipFill>
        <p:spPr>
          <a:xfrm>
            <a:off x="427000" y="1376350"/>
            <a:ext cx="4254948" cy="3334875"/>
          </a:xfrm>
          <a:prstGeom prst="rect">
            <a:avLst/>
          </a:prstGeom>
          <a:noFill/>
          <a:ln>
            <a:noFill/>
          </a:ln>
        </p:spPr>
      </p:pic>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Work Life Balance by Role</a:t>
            </a:r>
            <a:endParaRPr/>
          </a:p>
        </p:txBody>
      </p:sp>
      <p:sp>
        <p:nvSpPr>
          <p:cNvPr id="140" name="Google Shape;140;p24"/>
          <p:cNvSpPr txBox="1"/>
          <p:nvPr>
            <p:ph idx="2" type="body"/>
          </p:nvPr>
        </p:nvSpPr>
        <p:spPr>
          <a:xfrm>
            <a:off x="5306600" y="1505700"/>
            <a:ext cx="3592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rPr>
              <a:t>From this pie graph, we can see that software Developer is  not satisfied with work life balance while compare with the other roles.</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1749850" y="798600"/>
            <a:ext cx="48096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solidFill>
                  <a:schemeClr val="lt1"/>
                </a:solidFill>
                <a:latin typeface="Times New Roman"/>
                <a:ea typeface="Times New Roman"/>
                <a:cs typeface="Times New Roman"/>
                <a:sym typeface="Times New Roman"/>
              </a:rPr>
              <a:t>          Suggestions </a:t>
            </a:r>
            <a:r>
              <a:rPr lang="en" sz="4100">
                <a:solidFill>
                  <a:schemeClr val="lt1"/>
                </a:solidFill>
                <a:latin typeface="Times New Roman"/>
                <a:ea typeface="Times New Roman"/>
                <a:cs typeface="Times New Roman"/>
                <a:sym typeface="Times New Roman"/>
              </a:rPr>
              <a:t>?</a:t>
            </a:r>
            <a:endParaRPr sz="4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22600" y="1376350"/>
            <a:ext cx="3141000" cy="15186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lt1"/>
                </a:solidFill>
              </a:rPr>
              <a:t>Outline</a:t>
            </a:r>
            <a:endParaRPr u="sng">
              <a:solidFill>
                <a:schemeClr val="lt1"/>
              </a:solidFill>
            </a:endParaRPr>
          </a:p>
        </p:txBody>
      </p:sp>
      <p:sp>
        <p:nvSpPr>
          <p:cNvPr id="73" name="Google Shape;73;p14"/>
          <p:cNvSpPr txBox="1"/>
          <p:nvPr>
            <p:ph idx="4294967295" type="subTitle"/>
          </p:nvPr>
        </p:nvSpPr>
        <p:spPr>
          <a:xfrm>
            <a:off x="4083875" y="897150"/>
            <a:ext cx="4701300" cy="2299800"/>
          </a:xfrm>
          <a:prstGeom prst="rect">
            <a:avLst/>
          </a:prstGeom>
          <a:solidFill>
            <a:schemeClr val="dk2"/>
          </a:solidFill>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1516">
                <a:solidFill>
                  <a:schemeClr val="lt1"/>
                </a:solidFill>
              </a:rPr>
              <a:t>Identify </a:t>
            </a:r>
            <a:r>
              <a:rPr lang="en" sz="1600">
                <a:solidFill>
                  <a:schemeClr val="lt1"/>
                </a:solidFill>
              </a:rPr>
              <a:t>the Problem</a:t>
            </a:r>
            <a:endParaRPr sz="1600">
              <a:solidFill>
                <a:schemeClr val="lt1"/>
              </a:solidFill>
            </a:endParaRPr>
          </a:p>
          <a:p>
            <a:pPr indent="0" lvl="0" marL="0" rtl="0" algn="l">
              <a:lnSpc>
                <a:spcPct val="115000"/>
              </a:lnSpc>
              <a:spcBef>
                <a:spcPts val="1200"/>
              </a:spcBef>
              <a:spcAft>
                <a:spcPts val="0"/>
              </a:spcAft>
              <a:buNone/>
            </a:pPr>
            <a:r>
              <a:rPr lang="en" sz="1600">
                <a:solidFill>
                  <a:srgbClr val="FFFFFF"/>
                </a:solidFill>
              </a:rPr>
              <a:t>About Dataset</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Data Cleaning</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EDA</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Suggestion</a:t>
            </a:r>
            <a:endParaRPr sz="1600">
              <a:solidFill>
                <a:srgbClr val="FFFFFF"/>
              </a:solidFill>
            </a:endParaRPr>
          </a:p>
          <a:p>
            <a:pPr indent="0" lvl="0" marL="0" rtl="0" algn="l">
              <a:spcBef>
                <a:spcPts val="1200"/>
              </a:spcBef>
              <a:spcAft>
                <a:spcPts val="1200"/>
              </a:spcAft>
              <a:buNone/>
            </a:pPr>
            <a:r>
              <a:t/>
            </a:r>
            <a:endParaRPr sz="1800"/>
          </a:p>
        </p:txBody>
      </p:sp>
      <p:pic>
        <p:nvPicPr>
          <p:cNvPr id="74" name="Google Shape;74;p14"/>
          <p:cNvPicPr preferRelativeResize="0"/>
          <p:nvPr/>
        </p:nvPicPr>
        <p:blipFill>
          <a:blip r:embed="rId3">
            <a:alphaModFix/>
          </a:blip>
          <a:stretch>
            <a:fillRect/>
          </a:stretch>
        </p:blipFill>
        <p:spPr>
          <a:xfrm>
            <a:off x="4572000" y="3197038"/>
            <a:ext cx="4213150" cy="17662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600">
                <a:latin typeface="Roboto"/>
                <a:ea typeface="Roboto"/>
                <a:cs typeface="Roboto"/>
                <a:sym typeface="Roboto"/>
              </a:rPr>
              <a:t>The Problem</a:t>
            </a:r>
            <a:endParaRPr b="1" sz="4600">
              <a:solidFill>
                <a:schemeClr val="dk1"/>
              </a:solidFill>
            </a:endParaRPr>
          </a:p>
        </p:txBody>
      </p:sp>
      <p:sp>
        <p:nvSpPr>
          <p:cNvPr id="80" name="Google Shape;80;p15"/>
          <p:cNvSpPr txBox="1"/>
          <p:nvPr>
            <p:ph idx="1" type="subTitle"/>
          </p:nvPr>
        </p:nvSpPr>
        <p:spPr>
          <a:xfrm>
            <a:off x="311700" y="1356600"/>
            <a:ext cx="6862200" cy="12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rPr>
              <a:t>     </a:t>
            </a:r>
            <a:r>
              <a:rPr lang="en" sz="2400">
                <a:solidFill>
                  <a:schemeClr val="dk1"/>
                </a:solidFill>
              </a:rPr>
              <a:t>The Amazon comes to solve the issue of getting low rating from the Employees</a:t>
            </a:r>
            <a:endParaRPr sz="2400">
              <a:solidFill>
                <a:schemeClr val="dk1"/>
              </a:solidFill>
            </a:endParaRPr>
          </a:p>
        </p:txBody>
      </p:sp>
      <p:pic>
        <p:nvPicPr>
          <p:cNvPr id="81" name="Google Shape;81;p15"/>
          <p:cNvPicPr preferRelativeResize="0"/>
          <p:nvPr/>
        </p:nvPicPr>
        <p:blipFill>
          <a:blip r:embed="rId3">
            <a:alphaModFix/>
          </a:blip>
          <a:stretch>
            <a:fillRect/>
          </a:stretch>
        </p:blipFill>
        <p:spPr>
          <a:xfrm>
            <a:off x="4876275" y="2866313"/>
            <a:ext cx="4213150" cy="1766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sp>
        <p:nvSpPr>
          <p:cNvPr id="86" name="Google Shape;86;p16"/>
          <p:cNvSpPr txBox="1"/>
          <p:nvPr/>
        </p:nvSpPr>
        <p:spPr>
          <a:xfrm>
            <a:off x="265175" y="564650"/>
            <a:ext cx="8412600" cy="3201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Times New Roman"/>
                <a:ea typeface="Times New Roman"/>
                <a:cs typeface="Times New Roman"/>
                <a:sym typeface="Times New Roman"/>
              </a:rPr>
              <a:t>To perform a comprehensive analysis of Amazon employee reviews, assessing factors such as place, salary, career growth, department, work satisfaction, and job security. The goal is to gain insights into employee sentiment and identify opportunities for improving workplace satisfaction, retention, and overall organizational performance.</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1603675" y="426250"/>
            <a:ext cx="4927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About </a:t>
            </a:r>
            <a:r>
              <a:rPr lang="en">
                <a:solidFill>
                  <a:schemeClr val="lt1"/>
                </a:solidFill>
              </a:rPr>
              <a:t>Dataset</a:t>
            </a:r>
            <a:endParaRPr>
              <a:solidFill>
                <a:schemeClr val="lt1"/>
              </a:solidFill>
            </a:endParaRPr>
          </a:p>
          <a:p>
            <a:pPr indent="0" lvl="0" marL="0" rtl="0" algn="l">
              <a:spcBef>
                <a:spcPts val="0"/>
              </a:spcBef>
              <a:spcAft>
                <a:spcPts val="0"/>
              </a:spcAft>
              <a:buNone/>
            </a:pPr>
            <a:r>
              <a:t/>
            </a:r>
            <a:endParaRPr/>
          </a:p>
        </p:txBody>
      </p:sp>
      <p:sp>
        <p:nvSpPr>
          <p:cNvPr id="92" name="Google Shape;92;p17"/>
          <p:cNvSpPr txBox="1"/>
          <p:nvPr>
            <p:ph idx="1" type="body"/>
          </p:nvPr>
        </p:nvSpPr>
        <p:spPr>
          <a:xfrm>
            <a:off x="564750" y="1240175"/>
            <a:ext cx="7777200" cy="33825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Kaggle is the source for our Dataset.These are the columns</a:t>
            </a:r>
            <a:endParaRPr sz="1550">
              <a:solidFill>
                <a:schemeClr val="lt1"/>
              </a:solidFill>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lt1"/>
              </a:buClr>
              <a:buSzPts val="1500"/>
              <a:buChar char="★"/>
            </a:pPr>
            <a:r>
              <a:rPr b="1" lang="en" sz="1650">
                <a:solidFill>
                  <a:schemeClr val="lt1"/>
                </a:solidFill>
                <a:latin typeface="Times New Roman"/>
                <a:ea typeface="Times New Roman"/>
                <a:cs typeface="Times New Roman"/>
                <a:sym typeface="Times New Roman"/>
              </a:rPr>
              <a:t>Index</a:t>
            </a:r>
            <a:r>
              <a:rPr b="1" lang="en" sz="1650">
                <a:solidFill>
                  <a:schemeClr val="lt1"/>
                </a:solidFill>
                <a:latin typeface="Times New Roman"/>
                <a:ea typeface="Times New Roman"/>
                <a:cs typeface="Times New Roman"/>
                <a:sym typeface="Times New Roman"/>
              </a:rPr>
              <a:t>:</a:t>
            </a:r>
            <a:r>
              <a:rPr lang="en" sz="1550">
                <a:solidFill>
                  <a:schemeClr val="lt1"/>
                </a:solidFill>
                <a:latin typeface="Times New Roman"/>
                <a:ea typeface="Times New Roman"/>
                <a:cs typeface="Times New Roman"/>
                <a:sym typeface="Times New Roman"/>
              </a:rPr>
              <a:t> An exclusive identifier for each individual review entry.</a:t>
            </a:r>
            <a:endParaRPr sz="155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b="1" lang="en" sz="1650">
                <a:solidFill>
                  <a:schemeClr val="lt1"/>
                </a:solidFill>
                <a:latin typeface="Times New Roman"/>
                <a:ea typeface="Times New Roman"/>
                <a:cs typeface="Times New Roman"/>
                <a:sym typeface="Times New Roman"/>
              </a:rPr>
              <a:t>Name: </a:t>
            </a:r>
            <a:r>
              <a:rPr lang="en" sz="1550">
                <a:solidFill>
                  <a:schemeClr val="lt1"/>
                </a:solidFill>
                <a:latin typeface="Times New Roman"/>
                <a:ea typeface="Times New Roman"/>
                <a:cs typeface="Times New Roman"/>
                <a:sym typeface="Times New Roman"/>
              </a:rPr>
              <a:t>The job title or role of the employee providing the review.</a:t>
            </a:r>
            <a:endParaRPr sz="155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b="1" lang="en" sz="1650">
                <a:solidFill>
                  <a:schemeClr val="lt1"/>
                </a:solidFill>
                <a:latin typeface="Times New Roman"/>
                <a:ea typeface="Times New Roman"/>
                <a:cs typeface="Times New Roman"/>
                <a:sym typeface="Times New Roman"/>
              </a:rPr>
              <a:t>Place:</a:t>
            </a:r>
            <a:r>
              <a:rPr lang="en" sz="1550">
                <a:solidFill>
                  <a:schemeClr val="lt1"/>
                </a:solidFill>
                <a:latin typeface="Times New Roman"/>
                <a:ea typeface="Times New Roman"/>
                <a:cs typeface="Times New Roman"/>
                <a:sym typeface="Times New Roman"/>
              </a:rPr>
              <a:t> The geographical location or city where the employee works.</a:t>
            </a:r>
            <a:endParaRPr sz="155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b="1" lang="en" sz="1650">
                <a:solidFill>
                  <a:schemeClr val="lt1"/>
                </a:solidFill>
                <a:latin typeface="Times New Roman"/>
                <a:ea typeface="Times New Roman"/>
                <a:cs typeface="Times New Roman"/>
                <a:sym typeface="Times New Roman"/>
              </a:rPr>
              <a:t>Job Type: </a:t>
            </a:r>
            <a:r>
              <a:rPr lang="en" sz="1550">
                <a:solidFill>
                  <a:schemeClr val="lt1"/>
                </a:solidFill>
                <a:latin typeface="Times New Roman"/>
                <a:ea typeface="Times New Roman"/>
                <a:cs typeface="Times New Roman"/>
                <a:sym typeface="Times New Roman"/>
              </a:rPr>
              <a:t>The employment status of the reviewer (e.g., Full Time).</a:t>
            </a:r>
            <a:endParaRPr sz="155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b="1" lang="en" sz="1650">
                <a:solidFill>
                  <a:schemeClr val="lt1"/>
                </a:solidFill>
                <a:latin typeface="Times New Roman"/>
                <a:ea typeface="Times New Roman"/>
                <a:cs typeface="Times New Roman"/>
                <a:sym typeface="Times New Roman"/>
              </a:rPr>
              <a:t>Department:</a:t>
            </a:r>
            <a:r>
              <a:rPr lang="en" sz="1550">
                <a:solidFill>
                  <a:schemeClr val="lt1"/>
                </a:solidFill>
                <a:latin typeface="Times New Roman"/>
                <a:ea typeface="Times New Roman"/>
                <a:cs typeface="Times New Roman"/>
                <a:sym typeface="Times New Roman"/>
              </a:rPr>
              <a:t> The specific department or functional area within the organization.</a:t>
            </a:r>
            <a:endParaRPr sz="1550">
              <a:solidFill>
                <a:schemeClr val="lt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55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1603675" y="426250"/>
            <a:ext cx="4927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564750" y="1240175"/>
            <a:ext cx="7777200" cy="3382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Overall Rating: </a:t>
            </a:r>
            <a:r>
              <a:rPr lang="en" sz="1500">
                <a:solidFill>
                  <a:schemeClr val="lt1"/>
                </a:solidFill>
                <a:latin typeface="Times New Roman"/>
                <a:ea typeface="Times New Roman"/>
                <a:cs typeface="Times New Roman"/>
                <a:sym typeface="Times New Roman"/>
              </a:rPr>
              <a:t>A numerical rating given by the employee for their overall job satisfaction.</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Work Life Balance:</a:t>
            </a:r>
            <a:r>
              <a:rPr lang="en" sz="1500">
                <a:solidFill>
                  <a:schemeClr val="lt1"/>
                </a:solidFill>
                <a:latin typeface="Times New Roman"/>
                <a:ea typeface="Times New Roman"/>
                <a:cs typeface="Times New Roman"/>
                <a:sym typeface="Times New Roman"/>
              </a:rPr>
              <a:t> Rating indicating the work-life balance experienced by the employee.</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Skill Development: </a:t>
            </a:r>
            <a:r>
              <a:rPr lang="en" sz="1500">
                <a:solidFill>
                  <a:schemeClr val="lt1"/>
                </a:solidFill>
                <a:latin typeface="Times New Roman"/>
                <a:ea typeface="Times New Roman"/>
                <a:cs typeface="Times New Roman"/>
                <a:sym typeface="Times New Roman"/>
              </a:rPr>
              <a:t>Rating reflecting the opportunities for skill enhancement and growth.</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Salary and Benefits:</a:t>
            </a:r>
            <a:r>
              <a:rPr lang="en" sz="1500">
                <a:solidFill>
                  <a:schemeClr val="lt1"/>
                </a:solidFill>
                <a:latin typeface="Times New Roman"/>
                <a:ea typeface="Times New Roman"/>
                <a:cs typeface="Times New Roman"/>
                <a:sym typeface="Times New Roman"/>
              </a:rPr>
              <a:t> Rating assessing the satisfaction with compensation and benefits.</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Job Security: </a:t>
            </a:r>
            <a:r>
              <a:rPr lang="en" sz="1500">
                <a:solidFill>
                  <a:schemeClr val="lt1"/>
                </a:solidFill>
                <a:latin typeface="Times New Roman"/>
                <a:ea typeface="Times New Roman"/>
                <a:cs typeface="Times New Roman"/>
                <a:sym typeface="Times New Roman"/>
              </a:rPr>
              <a:t>Rating expressing the employee's sense of job security.</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Career Growth:</a:t>
            </a:r>
            <a:r>
              <a:rPr lang="en" sz="1500">
                <a:solidFill>
                  <a:schemeClr val="lt1"/>
                </a:solidFill>
                <a:latin typeface="Times New Roman"/>
                <a:ea typeface="Times New Roman"/>
                <a:cs typeface="Times New Roman"/>
                <a:sym typeface="Times New Roman"/>
              </a:rPr>
              <a:t> Rating indicating the perceived career advancement opportunities.</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Work Satisfaction:</a:t>
            </a:r>
            <a:r>
              <a:rPr lang="en" sz="1500">
                <a:solidFill>
                  <a:schemeClr val="lt1"/>
                </a:solidFill>
                <a:latin typeface="Times New Roman"/>
                <a:ea typeface="Times New Roman"/>
                <a:cs typeface="Times New Roman"/>
                <a:sym typeface="Times New Roman"/>
              </a:rPr>
              <a:t> Rating showcasing the employee's contentment with their work.</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Likes:</a:t>
            </a:r>
            <a:r>
              <a:rPr lang="en" sz="1500">
                <a:solidFill>
                  <a:schemeClr val="lt1"/>
                </a:solidFill>
                <a:latin typeface="Times New Roman"/>
                <a:ea typeface="Times New Roman"/>
                <a:cs typeface="Times New Roman"/>
                <a:sym typeface="Times New Roman"/>
              </a:rPr>
              <a:t> Positive aspects and pros highlighted by the employee in their review.</a:t>
            </a:r>
            <a:endParaRPr sz="1500">
              <a:solidFill>
                <a:schemeClr val="lt1"/>
              </a:solidFill>
              <a:latin typeface="Times New Roman"/>
              <a:ea typeface="Times New Roman"/>
              <a:cs typeface="Times New Roman"/>
              <a:sym typeface="Times New Roman"/>
            </a:endParaRPr>
          </a:p>
          <a:p>
            <a:pPr indent="-323850" lvl="0" marL="457200" rtl="0" algn="l">
              <a:lnSpc>
                <a:spcPct val="140000"/>
              </a:lnSpc>
              <a:spcBef>
                <a:spcPts val="0"/>
              </a:spcBef>
              <a:spcAft>
                <a:spcPts val="0"/>
              </a:spcAft>
              <a:buClr>
                <a:schemeClr val="lt1"/>
              </a:buClr>
              <a:buSzPts val="1500"/>
              <a:buFont typeface="Lato"/>
              <a:buChar char="★"/>
            </a:pPr>
            <a:r>
              <a:rPr b="1" lang="en" sz="1500">
                <a:solidFill>
                  <a:schemeClr val="lt1"/>
                </a:solidFill>
                <a:latin typeface="Times New Roman"/>
                <a:ea typeface="Times New Roman"/>
                <a:cs typeface="Times New Roman"/>
                <a:sym typeface="Times New Roman"/>
              </a:rPr>
              <a:t>Dislikes :</a:t>
            </a:r>
            <a:r>
              <a:rPr lang="en" sz="1500">
                <a:solidFill>
                  <a:schemeClr val="lt1"/>
                </a:solidFill>
                <a:latin typeface="Times New Roman"/>
                <a:ea typeface="Times New Roman"/>
                <a:cs typeface="Times New Roman"/>
                <a:sym typeface="Times New Roman"/>
              </a:rPr>
              <a:t>Negative aspects and cons mentioned by the employee in their review.</a:t>
            </a:r>
            <a:endParaRPr sz="1500">
              <a:solidFill>
                <a:schemeClr val="lt1"/>
              </a:solidFill>
              <a:latin typeface="Times New Roman"/>
              <a:ea typeface="Times New Roman"/>
              <a:cs typeface="Times New Roman"/>
              <a:sym typeface="Times New Roman"/>
            </a:endParaRPr>
          </a:p>
          <a:p>
            <a:pPr indent="0" lvl="0" marL="0" rtl="0" algn="l">
              <a:lnSpc>
                <a:spcPct val="140000"/>
              </a:lnSpc>
              <a:spcBef>
                <a:spcPts val="1200"/>
              </a:spcBef>
              <a:spcAft>
                <a:spcPts val="1200"/>
              </a:spcAft>
              <a:buNone/>
            </a:pPr>
            <a:r>
              <a:t/>
            </a:r>
            <a:endParaRPr sz="125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2149775" y="52750"/>
            <a:ext cx="4864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lt1"/>
                </a:solidFill>
              </a:rPr>
              <a:t>Data </a:t>
            </a:r>
            <a:r>
              <a:rPr lang="en"/>
              <a:t>cleaning</a:t>
            </a:r>
            <a:endParaRPr>
              <a:solidFill>
                <a:schemeClr val="lt1"/>
              </a:solidFill>
            </a:endParaRPr>
          </a:p>
        </p:txBody>
      </p:sp>
      <p:sp>
        <p:nvSpPr>
          <p:cNvPr id="104" name="Google Shape;104;p19"/>
          <p:cNvSpPr txBox="1"/>
          <p:nvPr>
            <p:ph idx="1" type="body"/>
          </p:nvPr>
        </p:nvSpPr>
        <p:spPr>
          <a:xfrm>
            <a:off x="106300" y="939750"/>
            <a:ext cx="8507700" cy="3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 sz="1500">
                <a:solidFill>
                  <a:schemeClr val="lt1"/>
                </a:solidFill>
                <a:latin typeface="Times New Roman"/>
                <a:ea typeface="Times New Roman"/>
                <a:cs typeface="Times New Roman"/>
                <a:sym typeface="Times New Roman"/>
              </a:rPr>
              <a:t>Before going into cleaning part we copied our dataset by using the </a:t>
            </a:r>
            <a:r>
              <a:rPr b="1" lang="en" sz="1500">
                <a:solidFill>
                  <a:schemeClr val="lt1"/>
                </a:solidFill>
                <a:latin typeface="Times New Roman"/>
                <a:ea typeface="Times New Roman"/>
                <a:cs typeface="Times New Roman"/>
                <a:sym typeface="Times New Roman"/>
              </a:rPr>
              <a:t>Copy </a:t>
            </a:r>
            <a:r>
              <a:rPr lang="en" sz="1500">
                <a:solidFill>
                  <a:schemeClr val="lt1"/>
                </a:solidFill>
                <a:latin typeface="Times New Roman"/>
                <a:ea typeface="Times New Roman"/>
                <a:cs typeface="Times New Roman"/>
                <a:sym typeface="Times New Roman"/>
              </a:rPr>
              <a:t>Library.</a:t>
            </a:r>
            <a:endParaRPr sz="1500">
              <a:solidFill>
                <a:schemeClr val="lt1"/>
              </a:solidFill>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lt1"/>
              </a:buClr>
              <a:buSzPts val="1500"/>
              <a:buChar char="★"/>
            </a:pPr>
            <a:r>
              <a:rPr lang="en" sz="1500">
                <a:solidFill>
                  <a:schemeClr val="lt1"/>
                </a:solidFill>
                <a:latin typeface="Times New Roman"/>
                <a:ea typeface="Times New Roman"/>
                <a:cs typeface="Times New Roman"/>
                <a:sym typeface="Times New Roman"/>
              </a:rPr>
              <a:t>We  dealled with missing/null values for each columns. To know those values we used</a:t>
            </a:r>
            <a:br>
              <a:rPr lang="en" sz="1500">
                <a:solidFill>
                  <a:schemeClr val="lt1"/>
                </a:solidFill>
                <a:latin typeface="Times New Roman"/>
                <a:ea typeface="Times New Roman"/>
                <a:cs typeface="Times New Roman"/>
                <a:sym typeface="Times New Roman"/>
              </a:rPr>
            </a:br>
            <a:r>
              <a:rPr b="1" lang="en" sz="1500">
                <a:solidFill>
                  <a:schemeClr val="lt1"/>
                </a:solidFill>
                <a:latin typeface="Times New Roman"/>
                <a:ea typeface="Times New Roman"/>
                <a:cs typeface="Times New Roman"/>
                <a:sym typeface="Times New Roman"/>
              </a:rPr>
              <a:t>Dataframe['Column_name'].isnull().sum()</a:t>
            </a:r>
            <a:endParaRPr b="1" sz="150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latin typeface="Times New Roman"/>
                <a:ea typeface="Times New Roman"/>
                <a:cs typeface="Times New Roman"/>
                <a:sym typeface="Times New Roman"/>
              </a:rPr>
              <a:t>After that we observed some irrelevant data in the columns  we observed that irrelevant data by using</a:t>
            </a:r>
            <a:br>
              <a:rPr b="1" lang="en" sz="1500">
                <a:solidFill>
                  <a:schemeClr val="lt1"/>
                </a:solidFill>
                <a:latin typeface="Times New Roman"/>
                <a:ea typeface="Times New Roman"/>
                <a:cs typeface="Times New Roman"/>
                <a:sym typeface="Times New Roman"/>
              </a:rPr>
            </a:br>
            <a:r>
              <a:rPr b="1" lang="en" sz="1500">
                <a:solidFill>
                  <a:schemeClr val="lt1"/>
                </a:solidFill>
                <a:latin typeface="Times New Roman"/>
                <a:ea typeface="Times New Roman"/>
                <a:cs typeface="Times New Roman"/>
                <a:sym typeface="Times New Roman"/>
              </a:rPr>
              <a:t>AR['Column_name'].value_counts()</a:t>
            </a:r>
            <a:endParaRPr b="1" sz="150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latin typeface="Times New Roman"/>
                <a:ea typeface="Times New Roman"/>
                <a:cs typeface="Times New Roman"/>
                <a:sym typeface="Times New Roman"/>
              </a:rPr>
              <a:t>So,we replaced those values with other values in the column by using </a:t>
            </a:r>
            <a:br>
              <a:rPr lang="en" sz="1500">
                <a:solidFill>
                  <a:schemeClr val="lt1"/>
                </a:solidFill>
                <a:latin typeface="Times New Roman"/>
                <a:ea typeface="Times New Roman"/>
                <a:cs typeface="Times New Roman"/>
                <a:sym typeface="Times New Roman"/>
              </a:rPr>
            </a:br>
            <a:r>
              <a:rPr b="1" lang="en" sz="1500">
                <a:solidFill>
                  <a:schemeClr val="lt1"/>
                </a:solidFill>
                <a:latin typeface="Times New Roman"/>
                <a:ea typeface="Times New Roman"/>
                <a:cs typeface="Times New Roman"/>
                <a:sym typeface="Times New Roman"/>
              </a:rPr>
              <a:t>AR['Column_name'].replace('Del,'New Delhi',inplace= True)</a:t>
            </a:r>
            <a:endParaRPr b="1" sz="15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577875" y="1475650"/>
            <a:ext cx="6231000" cy="117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Process in Jupyter               Notebook</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Average rating by price</a:t>
            </a:r>
            <a:endParaRPr>
              <a:solidFill>
                <a:schemeClr val="lt1"/>
              </a:solidFill>
            </a:endParaRPr>
          </a:p>
        </p:txBody>
      </p:sp>
      <p:sp>
        <p:nvSpPr>
          <p:cNvPr id="115" name="Google Shape;115;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419875" y="1430088"/>
            <a:ext cx="4412524" cy="3227425"/>
          </a:xfrm>
          <a:prstGeom prst="rect">
            <a:avLst/>
          </a:prstGeom>
          <a:noFill/>
          <a:ln>
            <a:noFill/>
          </a:ln>
        </p:spPr>
      </p:pic>
      <p:sp>
        <p:nvSpPr>
          <p:cNvPr id="117" name="Google Shape;117;p21"/>
          <p:cNvSpPr txBox="1"/>
          <p:nvPr>
            <p:ph idx="2" type="body"/>
          </p:nvPr>
        </p:nvSpPr>
        <p:spPr>
          <a:xfrm>
            <a:off x="5120550" y="1562250"/>
            <a:ext cx="3711600" cy="272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latin typeface="Times New Roman"/>
                <a:ea typeface="Times New Roman"/>
                <a:cs typeface="Times New Roman"/>
                <a:sym typeface="Times New Roman"/>
              </a:rPr>
              <a:t>From this bar graph, we can say that the Noida has Lowest Overall Rating while compare to remaining cities. And Raipur has highest Overall rating</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