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95" d="100"/>
          <a:sy n="95" d="100"/>
        </p:scale>
        <p:origin x="-166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2/06/16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star – as well as being a </a:t>
            </a:r>
            <a:r>
              <a:rPr lang="en-US" dirty="0" err="1" smtClean="0"/>
              <a:t>DisplayObject</a:t>
            </a:r>
            <a:r>
              <a:rPr lang="en-US" dirty="0" smtClean="0"/>
              <a:t>, it is a </a:t>
            </a:r>
            <a:r>
              <a:rPr lang="en-US" dirty="0" err="1" smtClean="0"/>
              <a:t>ShapeObject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fill and </a:t>
            </a:r>
            <a:r>
              <a:rPr lang="en-US" dirty="0" err="1" smtClean="0"/>
              <a:t>strokeWidth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Actually </a:t>
            </a:r>
            <a:r>
              <a:rPr lang="en-US" dirty="0" err="1" smtClean="0"/>
              <a:t>xScale</a:t>
            </a:r>
            <a:r>
              <a:rPr lang="en-US" dirty="0" smtClean="0"/>
              <a:t> and </a:t>
            </a:r>
            <a:r>
              <a:rPr lang="en-US" dirty="0" err="1" smtClean="0"/>
              <a:t>yScale</a:t>
            </a:r>
            <a:r>
              <a:rPr lang="en-US" dirty="0" smtClean="0"/>
              <a:t> are changed too, but this is done by the transition function</a:t>
            </a:r>
            <a:br>
              <a:rPr lang="en-US" dirty="0" smtClean="0"/>
            </a:b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err="1" smtClean="0"/>
              <a:t>setStrokeColor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30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3: Corona </a:t>
            </a:r>
            <a:r>
              <a:rPr lang="en-US" altLang="en-US" dirty="0" smtClean="0"/>
              <a:t>display Library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local </a:t>
            </a:r>
            <a:r>
              <a:rPr lang="en-US" sz="1600" dirty="0" err="1"/>
              <a:t>halfW</a:t>
            </a:r>
            <a:r>
              <a:rPr lang="en-US" sz="1600" dirty="0"/>
              <a:t> = </a:t>
            </a:r>
            <a:r>
              <a:rPr lang="en-US" sz="1600" dirty="0" err="1"/>
              <a:t>display.contentCenterX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local </a:t>
            </a:r>
            <a:r>
              <a:rPr lang="en-US" sz="1600" dirty="0" err="1"/>
              <a:t>halfH</a:t>
            </a:r>
            <a:r>
              <a:rPr lang="en-US" sz="1600" dirty="0"/>
              <a:t> = </a:t>
            </a:r>
            <a:r>
              <a:rPr lang="en-US" sz="1600" dirty="0" err="1"/>
              <a:t>display.contentCenterY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local vertices = { 0,-110, 27,-35, 105,-35, 43,16, 65,90, 0,45, -65,90, -43,15, -105,-35, -27,-35,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local star = </a:t>
            </a:r>
            <a:r>
              <a:rPr lang="en-US" sz="1600" dirty="0" err="1"/>
              <a:t>display.newPolygon</a:t>
            </a:r>
            <a:r>
              <a:rPr lang="en-US" sz="1600" dirty="0"/>
              <a:t>( </a:t>
            </a:r>
            <a:r>
              <a:rPr lang="en-US" sz="1600" dirty="0" err="1"/>
              <a:t>halfW</a:t>
            </a:r>
            <a:r>
              <a:rPr lang="en-US" sz="1600" dirty="0"/>
              <a:t>, </a:t>
            </a:r>
            <a:r>
              <a:rPr lang="en-US" sz="1600" dirty="0" err="1"/>
              <a:t>halfH</a:t>
            </a:r>
            <a:r>
              <a:rPr lang="en-US" sz="1600" dirty="0"/>
              <a:t>, vertices )</a:t>
            </a:r>
          </a:p>
          <a:p>
            <a:pPr marL="0" indent="0">
              <a:buNone/>
            </a:pPr>
            <a:r>
              <a:rPr lang="en-US" sz="1600" dirty="0" err="1"/>
              <a:t>star.fill</a:t>
            </a:r>
            <a:r>
              <a:rPr lang="en-US" sz="1600" dirty="0"/>
              <a:t> = { type="image", filename="</a:t>
            </a:r>
            <a:r>
              <a:rPr lang="en-US" sz="1600" dirty="0" err="1"/>
              <a:t>mountains.png</a:t>
            </a:r>
            <a:r>
              <a:rPr lang="en-US" sz="1600" dirty="0"/>
              <a:t>" }</a:t>
            </a:r>
          </a:p>
          <a:p>
            <a:pPr marL="0" indent="0">
              <a:buNone/>
            </a:pPr>
            <a:r>
              <a:rPr lang="en-US" sz="1600" dirty="0" err="1"/>
              <a:t>star.strokeWidth</a:t>
            </a:r>
            <a:r>
              <a:rPr lang="en-US" sz="1600" dirty="0"/>
              <a:t> = 10</a:t>
            </a:r>
          </a:p>
          <a:p>
            <a:pPr marL="0" indent="0">
              <a:buNone/>
            </a:pPr>
            <a:r>
              <a:rPr lang="en-US" sz="1600" dirty="0" err="1"/>
              <a:t>star:setStrokeColor</a:t>
            </a:r>
            <a:r>
              <a:rPr lang="en-US" sz="1600" dirty="0"/>
              <a:t>( 1, 0, 0 )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transition.to</a:t>
            </a:r>
            <a:r>
              <a:rPr lang="en-US" sz="1600" dirty="0"/>
              <a:t>(star, {time = 2000, delay = 1000, </a:t>
            </a:r>
            <a:r>
              <a:rPr lang="en-US" sz="1600" dirty="0" err="1"/>
              <a:t>xScale</a:t>
            </a:r>
            <a:r>
              <a:rPr lang="en-US" sz="1600" dirty="0"/>
              <a:t> = 2, </a:t>
            </a:r>
            <a:r>
              <a:rPr lang="en-US" sz="1600" dirty="0" err="1"/>
              <a:t>yScale</a:t>
            </a:r>
            <a:r>
              <a:rPr lang="en-US" sz="1600" dirty="0"/>
              <a:t> = 2}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534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Create a new project and try the code – you will need to supply your own </a:t>
            </a:r>
            <a:r>
              <a:rPr lang="en-US" sz="2400" dirty="0" err="1" smtClean="0"/>
              <a:t>mountains.png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What is the </a:t>
            </a:r>
            <a:r>
              <a:rPr lang="en-US" sz="2400" dirty="0" err="1" smtClean="0"/>
              <a:t>DisplayObject</a:t>
            </a:r>
            <a:r>
              <a:rPr lang="en-US" sz="24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Which of its properties are changed by assignment?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Which of its methods is called?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BTW notice the </a:t>
            </a:r>
            <a:r>
              <a:rPr lang="en-US" sz="2400" i="1" dirty="0" smtClean="0"/>
              <a:t>local variables </a:t>
            </a:r>
            <a:r>
              <a:rPr lang="en-US" sz="2400" dirty="0" smtClean="0"/>
              <a:t>here. These variables exist only in the .</a:t>
            </a:r>
            <a:r>
              <a:rPr lang="en-US" sz="2400" dirty="0" err="1" smtClean="0"/>
              <a:t>lua</a:t>
            </a:r>
            <a:r>
              <a:rPr lang="en-US" sz="2400" dirty="0" smtClean="0"/>
              <a:t> file where they are created (</a:t>
            </a:r>
            <a:r>
              <a:rPr lang="en-US" sz="2400" i="1" dirty="0" smtClean="0"/>
              <a:t>declared</a:t>
            </a:r>
            <a:r>
              <a:rPr lang="en-US" sz="2400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3100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Display Objects</a:t>
            </a:r>
          </a:p>
          <a:p>
            <a:r>
              <a:rPr lang="en-AU" sz="2400" dirty="0" smtClean="0"/>
              <a:t>Lines, Shapes, Polygons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 smtClean="0"/>
              <a:t>To find out more, see </a:t>
            </a:r>
            <a:r>
              <a:rPr lang="en-AU" sz="2400" dirty="0"/>
              <a:t>the Corona API docs </a:t>
            </a:r>
            <a:r>
              <a:rPr lang="en-AU" sz="2400" dirty="0" smtClean="0"/>
              <a:t>at</a:t>
            </a:r>
            <a:br>
              <a:rPr lang="en-AU" sz="2400" dirty="0" smtClean="0"/>
            </a:br>
            <a:r>
              <a:rPr lang="en-AU" sz="2400" dirty="0" smtClean="0"/>
              <a:t>https</a:t>
            </a:r>
            <a:r>
              <a:rPr lang="en-AU" sz="2400" dirty="0"/>
              <a:t>://</a:t>
            </a:r>
            <a:r>
              <a:rPr lang="en-AU" sz="2400" dirty="0" err="1"/>
              <a:t>docs.coronalabs.com</a:t>
            </a:r>
            <a:r>
              <a:rPr lang="en-AU" sz="2400" dirty="0"/>
              <a:t>/</a:t>
            </a:r>
            <a:r>
              <a:rPr lang="en-AU" sz="2400" dirty="0" err="1"/>
              <a:t>api</a:t>
            </a:r>
            <a:r>
              <a:rPr lang="en-AU" sz="2400" dirty="0"/>
              <a:t>/</a:t>
            </a:r>
            <a:r>
              <a:rPr lang="en-AU" sz="2400" dirty="0" err="1"/>
              <a:t>index.html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Remember that </a:t>
            </a:r>
            <a:r>
              <a:rPr lang="en-US" sz="2800" i="1" dirty="0" smtClean="0"/>
              <a:t>display</a:t>
            </a:r>
            <a:r>
              <a:rPr lang="en-US" sz="2800" dirty="0" smtClean="0"/>
              <a:t> is one of Corona’s libraries</a:t>
            </a:r>
          </a:p>
          <a:p>
            <a:r>
              <a:rPr lang="en-US" sz="2800" dirty="0" smtClean="0"/>
              <a:t>Remember that </a:t>
            </a:r>
            <a:r>
              <a:rPr lang="en-US" sz="2800" i="1" dirty="0" err="1" smtClean="0"/>
              <a:t>display.newText</a:t>
            </a:r>
            <a:r>
              <a:rPr lang="en-US" sz="2800" dirty="0"/>
              <a:t> </a:t>
            </a:r>
            <a:r>
              <a:rPr lang="en-US" sz="2800" dirty="0" smtClean="0"/>
              <a:t>creates a display object and returns a reference to it to the caller</a:t>
            </a:r>
          </a:p>
          <a:p>
            <a:r>
              <a:rPr lang="en-US" sz="2800" dirty="0" smtClean="0"/>
              <a:t>Remember that, using this reference, the object can be manipulated (e.g. changing the fill </a:t>
            </a:r>
            <a:r>
              <a:rPr lang="en-US" sz="2800" dirty="0" err="1" smtClean="0"/>
              <a:t>colour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In the same way other kinds of display objects can be created and manipulated</a:t>
            </a:r>
          </a:p>
        </p:txBody>
      </p:sp>
    </p:spTree>
    <p:extLst>
      <p:ext uri="{BB962C8B-B14F-4D97-AF65-F5344CB8AC3E}">
        <p14:creationId xmlns:p14="http://schemas.microsoft.com/office/powerpoint/2010/main" val="348701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Display Objects e.g.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000" i="1" dirty="0" err="1" smtClean="0"/>
              <a:t>display.newCircle</a:t>
            </a:r>
            <a:r>
              <a:rPr lang="en-US" sz="2000" i="1" dirty="0" smtClean="0"/>
              <a:t> </a:t>
            </a:r>
            <a:r>
              <a:rPr lang="en-US" sz="2000" dirty="0" smtClean="0"/>
              <a:t>creates a special kind of display object called a shape object. This one appears as a circle</a:t>
            </a:r>
            <a:endParaRPr lang="en-US" sz="2000" i="1" dirty="0" smtClean="0"/>
          </a:p>
          <a:p>
            <a:pPr marL="342900" lvl="1" indent="-342900">
              <a:buFontTx/>
              <a:buChar char="•"/>
            </a:pPr>
            <a:r>
              <a:rPr lang="en-US" sz="2000" i="1" dirty="0" err="1" smtClean="0"/>
              <a:t>display.newLine</a:t>
            </a:r>
            <a:r>
              <a:rPr lang="en-US" sz="2000" i="1" dirty="0" smtClean="0"/>
              <a:t> </a:t>
            </a:r>
            <a:r>
              <a:rPr lang="en-US" sz="2000" dirty="0" smtClean="0"/>
              <a:t>creates a line object </a:t>
            </a:r>
            <a:endParaRPr lang="en-US" sz="2000" i="1" dirty="0"/>
          </a:p>
          <a:p>
            <a:pPr marL="342900" lvl="1" indent="-342900">
              <a:buFontTx/>
              <a:buChar char="•"/>
            </a:pPr>
            <a:r>
              <a:rPr lang="en-US" sz="2000" i="1" dirty="0" err="1" smtClean="0"/>
              <a:t>display.newPolygon</a:t>
            </a:r>
            <a:r>
              <a:rPr lang="en-US" sz="2000" dirty="0" smtClean="0"/>
              <a:t> creates a shape object based on </a:t>
            </a:r>
            <a:r>
              <a:rPr lang="en-US" sz="2000" dirty="0" err="1" smtClean="0"/>
              <a:t>x,y</a:t>
            </a:r>
            <a:r>
              <a:rPr lang="en-US" sz="2000" dirty="0" smtClean="0"/>
              <a:t> coordinates</a:t>
            </a:r>
          </a:p>
          <a:p>
            <a:pPr marL="342900" lvl="1" indent="-342900">
              <a:buFontTx/>
              <a:buChar char="•"/>
            </a:pPr>
            <a:r>
              <a:rPr lang="en-US" sz="2000" i="1" dirty="0" err="1" smtClean="0"/>
              <a:t>display.newRect</a:t>
            </a:r>
            <a:r>
              <a:rPr lang="en-US" sz="2000" i="1" dirty="0" smtClean="0"/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display.newRoundedRect</a:t>
            </a:r>
            <a:r>
              <a:rPr lang="en-US" sz="2000" i="1" dirty="0" smtClean="0"/>
              <a:t> </a:t>
            </a:r>
            <a:r>
              <a:rPr lang="en-US" sz="2000" dirty="0" smtClean="0"/>
              <a:t>create shape objects representing a normal rectangle or a rounded rectangle</a:t>
            </a:r>
            <a:endParaRPr lang="en-US" sz="2000" i="1" dirty="0" smtClean="0"/>
          </a:p>
          <a:p>
            <a:pPr marL="342900" lvl="1" indent="-342900">
              <a:buFontTx/>
              <a:buChar char="•"/>
            </a:pPr>
            <a:r>
              <a:rPr lang="en-US" sz="2000" i="1" dirty="0" err="1" smtClean="0"/>
              <a:t>display.newImage</a:t>
            </a:r>
            <a:r>
              <a:rPr lang="en-US" sz="2000" dirty="0" smtClean="0"/>
              <a:t> </a:t>
            </a:r>
            <a:r>
              <a:rPr lang="en-US" sz="2000" dirty="0"/>
              <a:t>can be used to load an image from </a:t>
            </a:r>
            <a:r>
              <a:rPr lang="en-US" sz="2000" dirty="0" smtClean="0"/>
              <a:t>file, shows it on the screen, </a:t>
            </a:r>
            <a:r>
              <a:rPr lang="en-US" sz="2000" dirty="0"/>
              <a:t>and </a:t>
            </a:r>
            <a:r>
              <a:rPr lang="en-US" sz="2000" dirty="0" smtClean="0"/>
              <a:t>creates </a:t>
            </a:r>
            <a:r>
              <a:rPr lang="en-US" sz="2000" dirty="0"/>
              <a:t>a display </a:t>
            </a:r>
            <a:r>
              <a:rPr lang="en-US" sz="2000" dirty="0" smtClean="0"/>
              <a:t>object</a:t>
            </a:r>
          </a:p>
          <a:p>
            <a:pPr marL="342900" lvl="1" indent="-342900">
              <a:buFontTx/>
              <a:buChar char="•"/>
            </a:pPr>
            <a:r>
              <a:rPr lang="en-US" sz="2000" i="1" dirty="0" err="1" smtClean="0"/>
              <a:t>display.newImageRect</a:t>
            </a:r>
            <a:r>
              <a:rPr lang="en-US" sz="2000" dirty="0" smtClean="0"/>
              <a:t> is another way to do this that does image scaling differently from </a:t>
            </a:r>
            <a:r>
              <a:rPr lang="en-US" sz="2000" i="1" dirty="0" err="1" smtClean="0"/>
              <a:t>display.newImage</a:t>
            </a:r>
            <a:endParaRPr lang="en-US" sz="2000" i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Object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These include</a:t>
            </a:r>
          </a:p>
          <a:p>
            <a:pPr lvl="1"/>
            <a:r>
              <a:rPr lang="en-US" sz="2400" i="1" dirty="0"/>
              <a:t>a</a:t>
            </a:r>
            <a:r>
              <a:rPr lang="en-US" sz="2400" i="1" dirty="0" smtClean="0"/>
              <a:t>lpha</a:t>
            </a:r>
            <a:r>
              <a:rPr lang="en-US" sz="2400" dirty="0" smtClean="0"/>
              <a:t> (transparency)</a:t>
            </a:r>
          </a:p>
          <a:p>
            <a:pPr lvl="1"/>
            <a:r>
              <a:rPr lang="en-US" sz="2400" i="1" dirty="0" err="1" smtClean="0"/>
              <a:t>anchorX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anchorY</a:t>
            </a:r>
            <a:r>
              <a:rPr lang="en-US" sz="2400" dirty="0" smtClean="0"/>
              <a:t> (used for alignment)</a:t>
            </a:r>
          </a:p>
          <a:p>
            <a:pPr lvl="1"/>
            <a:r>
              <a:rPr lang="en-US" sz="2400" i="1" dirty="0"/>
              <a:t>x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  <a:r>
              <a:rPr lang="en-US" sz="2400" dirty="0" smtClean="0"/>
              <a:t> (location of anchor point on screen)</a:t>
            </a:r>
          </a:p>
          <a:p>
            <a:pPr lvl="1"/>
            <a:r>
              <a:rPr lang="en-US" sz="2400" i="1" dirty="0" err="1" smtClean="0"/>
              <a:t>isVisible</a:t>
            </a:r>
            <a:r>
              <a:rPr lang="en-US" sz="2400" dirty="0" smtClean="0"/>
              <a:t> (whether the object can be seen)</a:t>
            </a:r>
          </a:p>
          <a:p>
            <a:pPr lvl="1"/>
            <a:r>
              <a:rPr lang="en-US" sz="2400" dirty="0" err="1"/>
              <a:t>e</a:t>
            </a:r>
            <a:r>
              <a:rPr lang="en-US" sz="2400" dirty="0" err="1" smtClean="0"/>
              <a:t>tc</a:t>
            </a:r>
            <a:endParaRPr lang="en-US" sz="2400" dirty="0" smtClean="0"/>
          </a:p>
          <a:p>
            <a:r>
              <a:rPr lang="en-US" sz="2800" dirty="0" smtClean="0"/>
              <a:t>Many of these can be changed by assigning a new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212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include</a:t>
            </a:r>
          </a:p>
          <a:p>
            <a:pPr lvl="1"/>
            <a:r>
              <a:rPr lang="en-US" i="1" dirty="0" smtClean="0"/>
              <a:t>rotate() </a:t>
            </a:r>
            <a:r>
              <a:rPr lang="en-US" dirty="0" smtClean="0"/>
              <a:t>(rotate by some number of degrees)</a:t>
            </a:r>
          </a:p>
          <a:p>
            <a:pPr lvl="1"/>
            <a:r>
              <a:rPr lang="en-US" i="1" dirty="0" smtClean="0"/>
              <a:t>scale()</a:t>
            </a:r>
            <a:r>
              <a:rPr lang="en-US" dirty="0" smtClean="0"/>
              <a:t> (make larger or smaller)</a:t>
            </a:r>
          </a:p>
          <a:p>
            <a:pPr lvl="1"/>
            <a:r>
              <a:rPr lang="en-US" i="1" dirty="0" smtClean="0"/>
              <a:t>translate()</a:t>
            </a:r>
            <a:r>
              <a:rPr lang="en-US" dirty="0" smtClean="0"/>
              <a:t> (move around)</a:t>
            </a:r>
          </a:p>
          <a:p>
            <a:pPr lvl="1"/>
            <a:r>
              <a:rPr lang="en-US" i="1" dirty="0" err="1" smtClean="0"/>
              <a:t>toFront</a:t>
            </a:r>
            <a:r>
              <a:rPr lang="en-US" i="1" dirty="0" smtClean="0"/>
              <a:t>()</a:t>
            </a:r>
            <a:r>
              <a:rPr lang="en-US" dirty="0" smtClean="0"/>
              <a:t> and </a:t>
            </a:r>
            <a:r>
              <a:rPr lang="en-US" i="1" dirty="0" err="1" smtClean="0"/>
              <a:t>toBack</a:t>
            </a:r>
            <a:r>
              <a:rPr lang="en-US" i="1" dirty="0" smtClean="0"/>
              <a:t>()</a:t>
            </a:r>
            <a:r>
              <a:rPr lang="en-US" dirty="0" smtClean="0"/>
              <a:t> (control which objects are drawn in which order – otherwise drawn in creation order)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365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Display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preserve memory, remove objects when not needed</a:t>
            </a:r>
          </a:p>
          <a:p>
            <a:r>
              <a:rPr lang="en-US" dirty="0" smtClean="0"/>
              <a:t>Two ways:</a:t>
            </a:r>
          </a:p>
          <a:p>
            <a:pPr marL="800100" lvl="2" indent="0">
              <a:buNone/>
            </a:pPr>
            <a:r>
              <a:rPr lang="en-US" sz="1800" dirty="0" err="1"/>
              <a:t>display.remove</a:t>
            </a:r>
            <a:r>
              <a:rPr lang="en-US" sz="1800" dirty="0"/>
              <a:t> ( </a:t>
            </a:r>
            <a:r>
              <a:rPr lang="en-US" sz="1800" dirty="0" err="1"/>
              <a:t>myObject</a:t>
            </a:r>
            <a:r>
              <a:rPr lang="en-US" sz="1800" dirty="0"/>
              <a:t> 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err="1" smtClean="0"/>
              <a:t>myObject</a:t>
            </a:r>
            <a:r>
              <a:rPr lang="en-US" sz="1800" dirty="0" smtClean="0"/>
              <a:t> </a:t>
            </a:r>
            <a:r>
              <a:rPr lang="en-US" sz="1800" dirty="0"/>
              <a:t>= nil --set reference to nil</a:t>
            </a:r>
            <a:r>
              <a:rPr lang="en-US" sz="1800" dirty="0" smtClean="0"/>
              <a:t>!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-</a:t>
            </a:r>
            <a:r>
              <a:rPr lang="en-US" sz="1800" dirty="0"/>
              <a:t>-</a:t>
            </a:r>
            <a:r>
              <a:rPr lang="en-US" sz="1800" dirty="0" smtClean="0"/>
              <a:t>OR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myObject:removeSelf</a:t>
            </a:r>
            <a:r>
              <a:rPr lang="en-US" sz="1800" dirty="0"/>
              <a:t>(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err="1" smtClean="0"/>
              <a:t>myObject</a:t>
            </a:r>
            <a:r>
              <a:rPr lang="en-US" sz="1800" dirty="0" smtClean="0"/>
              <a:t> </a:t>
            </a:r>
            <a:r>
              <a:rPr lang="en-US" sz="1800" dirty="0"/>
              <a:t>= nil --set reference to nil!</a:t>
            </a:r>
          </a:p>
        </p:txBody>
      </p:sp>
    </p:spTree>
    <p:extLst>
      <p:ext uri="{BB962C8B-B14F-4D97-AF65-F5344CB8AC3E}">
        <p14:creationId xmlns:p14="http://schemas.microsoft.com/office/powerpoint/2010/main" val="102577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2"/>
            <a:ext cx="6985000" cy="828253"/>
          </a:xfrm>
        </p:spPr>
        <p:txBody>
          <a:bodyPr/>
          <a:lstStyle/>
          <a:p>
            <a:r>
              <a:rPr lang="en-US" sz="3600" dirty="0" smtClean="0"/>
              <a:t>Additional properties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 kinds of </a:t>
            </a:r>
            <a:r>
              <a:rPr lang="en-US" dirty="0" err="1" smtClean="0"/>
              <a:t>DisplayObjects</a:t>
            </a:r>
            <a:r>
              <a:rPr lang="en-US" dirty="0" smtClean="0"/>
              <a:t> have extra properties and methods, e.g. (see docs for the full lists)</a:t>
            </a:r>
          </a:p>
          <a:p>
            <a:r>
              <a:rPr lang="en-US" dirty="0" err="1" smtClean="0"/>
              <a:t>TextObjects</a:t>
            </a:r>
            <a:r>
              <a:rPr lang="en-US" i="1" dirty="0" smtClean="0"/>
              <a:t> </a:t>
            </a:r>
            <a:r>
              <a:rPr lang="en-US" dirty="0" smtClean="0"/>
              <a:t>have </a:t>
            </a:r>
            <a:r>
              <a:rPr lang="en-US" i="1" dirty="0" smtClean="0"/>
              <a:t>text </a:t>
            </a:r>
            <a:r>
              <a:rPr lang="en-US" dirty="0" smtClean="0"/>
              <a:t>and </a:t>
            </a:r>
            <a:r>
              <a:rPr lang="en-US" i="1" dirty="0" err="1" smtClean="0"/>
              <a:t>setFillColor</a:t>
            </a:r>
            <a:r>
              <a:rPr lang="en-US" i="1" dirty="0" smtClean="0"/>
              <a:t>() </a:t>
            </a:r>
          </a:p>
          <a:p>
            <a:r>
              <a:rPr lang="en-US" dirty="0" err="1" smtClean="0"/>
              <a:t>ShapeObjects</a:t>
            </a:r>
            <a:r>
              <a:rPr lang="en-US" dirty="0" smtClean="0"/>
              <a:t> have </a:t>
            </a:r>
            <a:r>
              <a:rPr lang="en-US" i="1" dirty="0" smtClean="0"/>
              <a:t>fill, stroke </a:t>
            </a:r>
            <a:r>
              <a:rPr lang="en-US" dirty="0" smtClean="0"/>
              <a:t>and </a:t>
            </a:r>
            <a:r>
              <a:rPr lang="en-US" i="1" dirty="0" err="1" smtClean="0"/>
              <a:t>setStrokeColor</a:t>
            </a:r>
            <a:endParaRPr lang="en-US" i="1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8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Recall that </a:t>
            </a:r>
            <a:r>
              <a:rPr lang="en-US" sz="2800" dirty="0" err="1" smtClean="0"/>
              <a:t>Lua</a:t>
            </a:r>
            <a:r>
              <a:rPr lang="en-US" sz="2800" dirty="0" smtClean="0"/>
              <a:t> can simulate object-oriented programming</a:t>
            </a:r>
          </a:p>
          <a:p>
            <a:r>
              <a:rPr lang="en-US" sz="2800" dirty="0" err="1" smtClean="0"/>
              <a:t>DisplayObject</a:t>
            </a:r>
            <a:r>
              <a:rPr lang="en-US" sz="2800" dirty="0" smtClean="0"/>
              <a:t> is a </a:t>
            </a:r>
            <a:r>
              <a:rPr lang="en-US" sz="2800" dirty="0" err="1" smtClean="0"/>
              <a:t>Lua</a:t>
            </a:r>
            <a:r>
              <a:rPr lang="en-US" sz="2800" dirty="0" smtClean="0"/>
              <a:t> class, with subclasses </a:t>
            </a:r>
            <a:r>
              <a:rPr lang="en-US" sz="2800" dirty="0" err="1" smtClean="0"/>
              <a:t>ShapeObject</a:t>
            </a:r>
            <a:r>
              <a:rPr lang="en-US" sz="2800" dirty="0" smtClean="0"/>
              <a:t>, </a:t>
            </a:r>
            <a:r>
              <a:rPr lang="en-US" sz="2800" dirty="0" err="1" smtClean="0"/>
              <a:t>TextObject</a:t>
            </a:r>
            <a:r>
              <a:rPr lang="en-US" sz="2800" dirty="0" smtClean="0"/>
              <a:t>, </a:t>
            </a:r>
            <a:r>
              <a:rPr lang="en-US" sz="2800" dirty="0" err="1" smtClean="0"/>
              <a:t>EmitterObject</a:t>
            </a:r>
            <a:r>
              <a:rPr lang="en-US" sz="2800" dirty="0" smtClean="0"/>
              <a:t>, </a:t>
            </a:r>
            <a:r>
              <a:rPr lang="en-US" sz="2800" dirty="0" err="1" smtClean="0"/>
              <a:t>GroupObject</a:t>
            </a:r>
            <a:r>
              <a:rPr lang="en-US" sz="2800" dirty="0" smtClean="0"/>
              <a:t>, </a:t>
            </a:r>
            <a:r>
              <a:rPr lang="en-US" sz="2800" dirty="0" err="1" smtClean="0"/>
              <a:t>LineObject</a:t>
            </a:r>
            <a:r>
              <a:rPr lang="en-US" sz="2800" dirty="0" smtClean="0"/>
              <a:t>, </a:t>
            </a:r>
            <a:r>
              <a:rPr lang="en-US" sz="2800" dirty="0" err="1" smtClean="0"/>
              <a:t>SpriteObject</a:t>
            </a:r>
            <a:r>
              <a:rPr lang="en-US" sz="2800" dirty="0" smtClean="0"/>
              <a:t>, </a:t>
            </a:r>
            <a:r>
              <a:rPr lang="en-US" sz="2800" dirty="0" err="1" smtClean="0"/>
              <a:t>SnapshotObject</a:t>
            </a:r>
            <a:endParaRPr lang="en-US" sz="2800" dirty="0" smtClean="0"/>
          </a:p>
          <a:p>
            <a:r>
              <a:rPr lang="en-US" sz="2800" dirty="0" smtClean="0"/>
              <a:t>All these </a:t>
            </a:r>
            <a:r>
              <a:rPr lang="en-US" sz="2800" i="1" dirty="0" smtClean="0"/>
              <a:t>inherit</a:t>
            </a:r>
            <a:r>
              <a:rPr lang="en-US" sz="2800" dirty="0" smtClean="0"/>
              <a:t> properties and methods from </a:t>
            </a:r>
            <a:r>
              <a:rPr lang="en-US" sz="2800" dirty="0" err="1" smtClean="0"/>
              <a:t>DisplayObject</a:t>
            </a:r>
            <a:r>
              <a:rPr lang="en-US" sz="2800" dirty="0" smtClean="0"/>
              <a:t>, and also add their own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3542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11947</TotalTime>
  <Words>589</Words>
  <Application>Microsoft Macintosh PowerPoint</Application>
  <PresentationFormat>On-screen Show (16:9)</PresentationFormat>
  <Paragraphs>71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CSP2108: Introduction to Mobile Applications Development</vt:lpstr>
      <vt:lpstr>Topics this week</vt:lpstr>
      <vt:lpstr>Display Objects</vt:lpstr>
      <vt:lpstr>Creating Display Objects e.g.</vt:lpstr>
      <vt:lpstr>Display Object properties</vt:lpstr>
      <vt:lpstr>Display Object methods</vt:lpstr>
      <vt:lpstr>Removing Display Objects</vt:lpstr>
      <vt:lpstr>Additional properties and methods</vt:lpstr>
      <vt:lpstr>Classes and Objects</vt:lpstr>
      <vt:lpstr>Quick quiz</vt:lpstr>
      <vt:lpstr>Quick quiz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124</cp:revision>
  <dcterms:created xsi:type="dcterms:W3CDTF">2009-09-07T06:18:52Z</dcterms:created>
  <dcterms:modified xsi:type="dcterms:W3CDTF">2016-06-02T07:16:24Z</dcterms:modified>
</cp:coreProperties>
</file>