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04" r:id="rId4"/>
    <p:sldId id="305" r:id="rId5"/>
    <p:sldId id="306" r:id="rId6"/>
    <p:sldId id="259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3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2" d="100"/>
          <a:sy n="92" d="100"/>
        </p:scale>
        <p:origin x="-16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2/06/16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Approximate frequencies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colours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red = 428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orange = 484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yellow = 517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green = 566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blue = 638</a:t>
            </a:r>
          </a:p>
          <a:p>
            <a:r>
              <a:rPr lang="es-ES_tradnl" sz="1200" b="0" kern="1200" dirty="0" err="1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indigo</a:t>
            </a:r>
            <a:r>
              <a:rPr lang="es-ES_tradnl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 = 676</a:t>
            </a:r>
          </a:p>
          <a:p>
            <a:r>
              <a:rPr lang="es-ES_tradnl" sz="1200" b="0" kern="1200" dirty="0" err="1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violet</a:t>
            </a:r>
            <a:r>
              <a:rPr lang="es-ES_tradnl" sz="1200" b="0" kern="120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rPr>
              <a:t> = 714</a:t>
            </a:r>
          </a:p>
          <a:p>
            <a:endParaRPr lang="en-US" dirty="0" smtClean="0"/>
          </a:p>
          <a:p>
            <a:r>
              <a:rPr lang="en-US" dirty="0" smtClean="0"/>
              <a:t>Aside: Is there a way to avoid this repetitive code? We find out in two week’s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62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pictures to show how this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20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endParaRPr lang="en-US" dirty="0" smtClean="0"/>
          </a:p>
          <a:p>
            <a:r>
              <a:rPr lang="en-US" dirty="0" smtClean="0"/>
              <a:t>1. What are the global</a:t>
            </a:r>
            <a:r>
              <a:rPr lang="en-US" baseline="0" dirty="0" smtClean="0"/>
              <a:t> variables? (START_SIZE, END_SIZE, </a:t>
            </a:r>
            <a:r>
              <a:rPr lang="en-US" baseline="0" dirty="0" err="1" smtClean="0"/>
              <a:t>animatedHello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allDone</a:t>
            </a:r>
            <a:r>
              <a:rPr lang="en-US" baseline="0" dirty="0" smtClean="0"/>
              <a:t>, rotate)</a:t>
            </a:r>
          </a:p>
          <a:p>
            <a:r>
              <a:rPr lang="en-US" baseline="0" dirty="0" smtClean="0"/>
              <a:t>2. What functions are defined? (</a:t>
            </a:r>
            <a:r>
              <a:rPr lang="en-US" baseline="0" dirty="0" err="1" smtClean="0"/>
              <a:t>animatedHello</a:t>
            </a:r>
            <a:r>
              <a:rPr lang="en-US" baseline="0" dirty="0" smtClean="0"/>
              <a:t>, rotate)</a:t>
            </a:r>
          </a:p>
          <a:p>
            <a:r>
              <a:rPr lang="en-US" baseline="0" dirty="0" smtClean="0"/>
              <a:t>3. What objects are created? (</a:t>
            </a:r>
            <a:r>
              <a:rPr lang="en-US" baseline="0" dirty="0" err="1" smtClean="0"/>
              <a:t>animatedHello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4. What methods are called? (</a:t>
            </a:r>
            <a:r>
              <a:rPr lang="en-US" baseline="0" dirty="0" err="1" smtClean="0"/>
              <a:t>setFillColor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5. What is {time = 1500, rotation = 359, </a:t>
            </a:r>
            <a:r>
              <a:rPr lang="en-US" baseline="0" dirty="0" err="1" smtClean="0"/>
              <a:t>comComplete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allDone</a:t>
            </a:r>
            <a:r>
              <a:rPr lang="en-US" baseline="0" dirty="0" smtClean="0"/>
              <a:t>}? (A table)</a:t>
            </a:r>
          </a:p>
          <a:p>
            <a:r>
              <a:rPr lang="en-US" baseline="0" dirty="0" smtClean="0"/>
              <a:t>6. What is “transition”? (A Corona library – see https://</a:t>
            </a:r>
            <a:r>
              <a:rPr lang="en-US" baseline="0" dirty="0" err="1" smtClean="0"/>
              <a:t>docs.coronalabs.com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/library/transition/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r>
              <a:rPr lang="en-US" baseline="0" dirty="0" smtClean="0"/>
              <a:t>7</a:t>
            </a:r>
            <a:r>
              <a:rPr lang="en-US" baseline="0" smtClean="0"/>
              <a:t>. </a:t>
            </a:r>
            <a:r>
              <a:rPr lang="en-US" baseline="0" dirty="0" smtClean="0"/>
              <a:t>What happens when this program runs? (Try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20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3: </a:t>
            </a:r>
            <a:r>
              <a:rPr lang="en-US" altLang="en-US" dirty="0" err="1" smtClean="0"/>
              <a:t>Lua</a:t>
            </a:r>
            <a:r>
              <a:rPr lang="en-US" altLang="en-US" dirty="0" smtClean="0"/>
              <a:t> lesson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tables as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= {}</a:t>
            </a:r>
          </a:p>
          <a:p>
            <a:pPr marL="0" indent="0">
              <a:buNone/>
            </a:pPr>
            <a:r>
              <a:rPr lang="en-US" sz="2000" dirty="0"/>
              <a:t>a["x"] = 10</a:t>
            </a:r>
          </a:p>
          <a:p>
            <a:pPr marL="0" indent="0">
              <a:buNone/>
            </a:pPr>
            <a:r>
              <a:rPr lang="en-US" sz="2000" dirty="0"/>
              <a:t>b = a      -- `b' refers to the same table as `a'</a:t>
            </a:r>
          </a:p>
          <a:p>
            <a:pPr marL="0" indent="0">
              <a:buNone/>
            </a:pPr>
            <a:r>
              <a:rPr lang="en-US" sz="2000" dirty="0"/>
              <a:t>print(b["x"])  --&gt; 10</a:t>
            </a:r>
          </a:p>
          <a:p>
            <a:pPr marL="0" indent="0">
              <a:buNone/>
            </a:pPr>
            <a:r>
              <a:rPr lang="en-US" sz="2000" dirty="0"/>
              <a:t>b["x"] = 20</a:t>
            </a:r>
          </a:p>
          <a:p>
            <a:pPr marL="0" indent="0">
              <a:buNone/>
            </a:pPr>
            <a:r>
              <a:rPr lang="en-US" sz="2000" dirty="0"/>
              <a:t>print(a["x"])  --&gt; 20</a:t>
            </a:r>
          </a:p>
          <a:p>
            <a:pPr marL="0" indent="0">
              <a:buNone/>
            </a:pPr>
            <a:r>
              <a:rPr lang="en-US" sz="2000" dirty="0"/>
              <a:t>a = nil    -- now only `b' still refers to the table</a:t>
            </a:r>
          </a:p>
          <a:p>
            <a:pPr marL="0" indent="0">
              <a:buNone/>
            </a:pPr>
            <a:r>
              <a:rPr lang="en-US" sz="2000" dirty="0"/>
              <a:t>b = nil    -- now there are no references left to the </a:t>
            </a:r>
            <a:r>
              <a:rPr lang="en-US" sz="2000" dirty="0" smtClean="0"/>
              <a:t>table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644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Functions in </a:t>
            </a:r>
            <a:r>
              <a:rPr lang="en-US" sz="2000" dirty="0" err="1" smtClean="0"/>
              <a:t>Lua</a:t>
            </a:r>
            <a:r>
              <a:rPr lang="en-US" sz="2000" dirty="0" smtClean="0"/>
              <a:t> are used to group together useful, reusable sequences of statements</a:t>
            </a:r>
          </a:p>
          <a:p>
            <a:r>
              <a:rPr lang="en-US" sz="2000" dirty="0" smtClean="0"/>
              <a:t>print() is an example of a function</a:t>
            </a:r>
          </a:p>
          <a:p>
            <a:r>
              <a:rPr lang="en-US" sz="2000" dirty="0" smtClean="0"/>
              <a:t>In other languages they may be called </a:t>
            </a:r>
            <a:r>
              <a:rPr lang="en-US" sz="2000" i="1" dirty="0" smtClean="0"/>
              <a:t>procedures</a:t>
            </a:r>
            <a:r>
              <a:rPr lang="en-US" sz="2000" dirty="0" smtClean="0"/>
              <a:t> or </a:t>
            </a:r>
            <a:r>
              <a:rPr lang="en-US" sz="2000" i="1" dirty="0" smtClean="0"/>
              <a:t>subroutines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Lua</a:t>
            </a:r>
            <a:r>
              <a:rPr lang="en-US" sz="2000" dirty="0" smtClean="0"/>
              <a:t>, functions are </a:t>
            </a:r>
            <a:r>
              <a:rPr lang="en-US" sz="2000" i="1" dirty="0" smtClean="0"/>
              <a:t>first-class entities</a:t>
            </a:r>
            <a:r>
              <a:rPr lang="en-US" sz="2000" dirty="0" smtClean="0"/>
              <a:t>, which makes them very useful and flexible</a:t>
            </a:r>
          </a:p>
          <a:p>
            <a:pPr lvl="1"/>
            <a:r>
              <a:rPr lang="en-US" sz="1800" dirty="0" smtClean="0"/>
              <a:t>The can be assigned to variables</a:t>
            </a:r>
          </a:p>
          <a:p>
            <a:pPr lvl="1"/>
            <a:r>
              <a:rPr lang="en-US" sz="1800" dirty="0" smtClean="0"/>
              <a:t>They can be passed as parameters</a:t>
            </a:r>
          </a:p>
          <a:p>
            <a:pPr lvl="1"/>
            <a:r>
              <a:rPr lang="en-US" sz="1800" dirty="0" smtClean="0"/>
              <a:t>They can be returned as results</a:t>
            </a:r>
          </a:p>
          <a:p>
            <a:pPr lvl="1"/>
            <a:r>
              <a:rPr lang="en-US" sz="1800" dirty="0" smtClean="0"/>
              <a:t>(You’ll know what those things mean later)</a:t>
            </a:r>
          </a:p>
        </p:txBody>
      </p:sp>
    </p:spTree>
    <p:extLst>
      <p:ext uri="{BB962C8B-B14F-4D97-AF65-F5344CB8AC3E}">
        <p14:creationId xmlns:p14="http://schemas.microsoft.com/office/powerpoint/2010/main" val="202928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function sum3(a, b, c)</a:t>
            </a:r>
          </a:p>
          <a:p>
            <a:pPr marL="0" indent="0">
              <a:buNone/>
            </a:pPr>
            <a:r>
              <a:rPr lang="en-US" sz="2000" dirty="0"/>
              <a:t>	return a + b + c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This defines (creates) a new function called sum3, which can be used like this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ro-RO" sz="2000" dirty="0"/>
              <a:t>print(sum3(5, 10, 15))	--&gt; 30</a:t>
            </a:r>
          </a:p>
        </p:txBody>
      </p:sp>
    </p:spTree>
    <p:extLst>
      <p:ext uri="{BB962C8B-B14F-4D97-AF65-F5344CB8AC3E}">
        <p14:creationId xmlns:p14="http://schemas.microsoft.com/office/powerpoint/2010/main" val="33321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345312" cy="539750"/>
          </a:xfrm>
        </p:spPr>
        <p:txBody>
          <a:bodyPr/>
          <a:lstStyle/>
          <a:p>
            <a:r>
              <a:rPr lang="en-US" dirty="0" smtClean="0"/>
              <a:t>Function example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function sum3(a, b, c)</a:t>
            </a:r>
          </a:p>
          <a:p>
            <a:pPr marL="0" indent="0">
              <a:buNone/>
            </a:pPr>
            <a:r>
              <a:rPr lang="en-US" sz="1800" dirty="0"/>
              <a:t>	return a + b + c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, b and c are the function’s </a:t>
            </a:r>
            <a:r>
              <a:rPr lang="en-US" sz="2000" i="1" dirty="0" smtClean="0"/>
              <a:t>formal</a:t>
            </a:r>
            <a:r>
              <a:rPr lang="en-US" sz="2000" dirty="0" smtClean="0"/>
              <a:t> </a:t>
            </a:r>
            <a:r>
              <a:rPr lang="en-US" sz="2000" i="1" dirty="0" smtClean="0"/>
              <a:t>parameters</a:t>
            </a:r>
            <a:endParaRPr lang="en-US" sz="2000" dirty="0" smtClean="0"/>
          </a:p>
          <a:p>
            <a:r>
              <a:rPr lang="en-US" sz="2000" dirty="0" smtClean="0"/>
              <a:t>To use (call) the function, you supply values for a, b and c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ro-RO" sz="1800" dirty="0"/>
              <a:t>print(sum3(5, 10, 15))	--&gt; </a:t>
            </a:r>
            <a:r>
              <a:rPr lang="ro-RO" sz="1800" dirty="0" smtClean="0"/>
              <a:t>30</a:t>
            </a:r>
          </a:p>
          <a:p>
            <a:pPr marL="0" indent="0">
              <a:buNone/>
            </a:pPr>
            <a:endParaRPr lang="ro-RO" sz="1800" dirty="0"/>
          </a:p>
          <a:p>
            <a:r>
              <a:rPr lang="ro-RO" sz="1800" dirty="0" smtClean="0"/>
              <a:t>These are called </a:t>
            </a:r>
            <a:r>
              <a:rPr lang="ro-RO" sz="1800" i="1" dirty="0" smtClean="0"/>
              <a:t>actual parameters.</a:t>
            </a:r>
            <a:endParaRPr lang="ro-RO" sz="1800" dirty="0"/>
          </a:p>
          <a:p>
            <a:r>
              <a:rPr lang="ro-RO" sz="1800" dirty="0" smtClean="0"/>
              <a:t>5 matches up with a, 20 with b, and 15 with c</a:t>
            </a:r>
            <a:endParaRPr lang="ro-RO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761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313"/>
            <a:ext cx="7704856" cy="539750"/>
          </a:xfrm>
        </p:spPr>
        <p:txBody>
          <a:bodyPr/>
          <a:lstStyle/>
          <a:p>
            <a:r>
              <a:rPr lang="en-US" dirty="0" smtClean="0"/>
              <a:t>Function example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function sum3(a, b, c)</a:t>
            </a:r>
          </a:p>
          <a:p>
            <a:pPr marL="0" indent="0">
              <a:buNone/>
            </a:pPr>
            <a:r>
              <a:rPr lang="en-US" sz="1800" dirty="0"/>
              <a:t>	return a + b + c</a:t>
            </a:r>
          </a:p>
          <a:p>
            <a:pPr marL="0" indent="0">
              <a:buNone/>
            </a:pPr>
            <a:r>
              <a:rPr lang="en-US" sz="1800" dirty="0" smtClean="0"/>
              <a:t>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o-RO" sz="1800" dirty="0"/>
              <a:t>print(sum3(5, 10, 15))	--&gt; </a:t>
            </a:r>
            <a:r>
              <a:rPr lang="ro-RO" sz="1800" dirty="0" smtClean="0"/>
              <a:t>30</a:t>
            </a:r>
          </a:p>
          <a:p>
            <a:pPr marL="0" indent="0">
              <a:buNone/>
            </a:pPr>
            <a:endParaRPr lang="ro-RO" sz="1800" dirty="0"/>
          </a:p>
          <a:p>
            <a:r>
              <a:rPr lang="ro-RO" sz="2400" dirty="0" smtClean="0"/>
              <a:t>The actual values are used in the calculations “inside” the function (the function </a:t>
            </a:r>
            <a:r>
              <a:rPr lang="ro-RO" sz="2400" i="1" dirty="0" smtClean="0"/>
              <a:t>body</a:t>
            </a:r>
            <a:r>
              <a:rPr lang="ro-RO" sz="2400" dirty="0" smtClean="0"/>
              <a:t>)</a:t>
            </a:r>
          </a:p>
          <a:p>
            <a:r>
              <a:rPr lang="ro-RO" sz="2400" dirty="0" smtClean="0"/>
              <a:t>The result of the calculation is specified using the </a:t>
            </a:r>
            <a:r>
              <a:rPr lang="ro-RO" sz="2400" i="1" dirty="0" smtClean="0"/>
              <a:t>return </a:t>
            </a:r>
            <a:r>
              <a:rPr lang="ro-RO" sz="2400" dirty="0" smtClean="0"/>
              <a:t>statement.</a:t>
            </a:r>
            <a:endParaRPr lang="ro-RO" sz="28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820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2"/>
            <a:ext cx="7129288" cy="900261"/>
          </a:xfrm>
        </p:spPr>
        <p:txBody>
          <a:bodyPr/>
          <a:lstStyle/>
          <a:p>
            <a:r>
              <a:rPr lang="en-US" sz="3200" dirty="0" smtClean="0"/>
              <a:t>Function example – local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Another way to write this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function sum3(a, b, c)</a:t>
            </a:r>
          </a:p>
          <a:p>
            <a:pPr marL="0" indent="0">
              <a:buNone/>
            </a:pPr>
            <a:r>
              <a:rPr lang="en-US" sz="1800" dirty="0"/>
              <a:t>	local total = a + b</a:t>
            </a:r>
          </a:p>
          <a:p>
            <a:pPr marL="0" indent="0">
              <a:buNone/>
            </a:pPr>
            <a:r>
              <a:rPr lang="en-US" sz="1800" dirty="0"/>
              <a:t>	total = total + c</a:t>
            </a:r>
          </a:p>
          <a:p>
            <a:pPr marL="0" indent="0">
              <a:buNone/>
            </a:pPr>
            <a:r>
              <a:rPr lang="en-US" sz="1800" dirty="0"/>
              <a:t>	return total</a:t>
            </a:r>
          </a:p>
          <a:p>
            <a:pPr marL="0" indent="0">
              <a:buNone/>
            </a:pPr>
            <a:r>
              <a:rPr lang="en-US" sz="1800" dirty="0" smtClean="0"/>
              <a:t>end</a:t>
            </a:r>
          </a:p>
          <a:p>
            <a:r>
              <a:rPr lang="en-US" sz="2400" dirty="0" smtClean="0"/>
              <a:t>The body can have more than one statement</a:t>
            </a:r>
          </a:p>
          <a:p>
            <a:r>
              <a:rPr lang="en-US" sz="2400" dirty="0" smtClean="0"/>
              <a:t>The variable “total” is a </a:t>
            </a:r>
            <a:r>
              <a:rPr lang="en-US" sz="2400" i="1" dirty="0" smtClean="0"/>
              <a:t>local variable </a:t>
            </a:r>
            <a:r>
              <a:rPr lang="en-US" sz="2400" dirty="0" smtClean="0"/>
              <a:t>– it exists only within the function body</a:t>
            </a:r>
          </a:p>
          <a:p>
            <a:r>
              <a:rPr lang="en-US" sz="2400" dirty="0" smtClean="0"/>
              <a:t>Other variables are called </a:t>
            </a:r>
            <a:r>
              <a:rPr lang="en-US" sz="2400" i="1" dirty="0" smtClean="0"/>
              <a:t>global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49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function sum3(a, b, c)</a:t>
            </a:r>
          </a:p>
          <a:p>
            <a:pPr marL="0" indent="0">
              <a:buNone/>
            </a:pPr>
            <a:r>
              <a:rPr lang="en-US" sz="2000" dirty="0"/>
              <a:t>	return a + b + c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This is the same as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/>
              <a:t>sum3 = function (a, b, c)</a:t>
            </a:r>
          </a:p>
          <a:p>
            <a:pPr marL="0" indent="0">
              <a:buNone/>
            </a:pPr>
            <a:r>
              <a:rPr lang="en-US" sz="2000" dirty="0"/>
              <a:t>	return a + b + c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505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used in the same way as other values, e.g.</a:t>
            </a:r>
          </a:p>
          <a:p>
            <a:pPr marL="0" indent="0">
              <a:buNone/>
            </a:pPr>
            <a:r>
              <a:rPr lang="en-US" sz="1800" dirty="0"/>
              <a:t>account = {}</a:t>
            </a:r>
          </a:p>
          <a:p>
            <a:pPr marL="0" indent="0">
              <a:buNone/>
            </a:pPr>
            <a:r>
              <a:rPr lang="en-US" sz="1800" dirty="0" err="1"/>
              <a:t>account.owner</a:t>
            </a:r>
            <a:r>
              <a:rPr lang="en-US" sz="1800" dirty="0"/>
              <a:t> = "</a:t>
            </a:r>
            <a:r>
              <a:rPr lang="en-US" sz="1800" dirty="0" err="1"/>
              <a:t>fred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account.balance</a:t>
            </a:r>
            <a:r>
              <a:rPr lang="en-US" sz="1800" dirty="0"/>
              <a:t> = 100</a:t>
            </a:r>
          </a:p>
          <a:p>
            <a:pPr marL="0" indent="0">
              <a:buNone/>
            </a:pPr>
            <a:r>
              <a:rPr lang="en-US" sz="1800" dirty="0" err="1"/>
              <a:t>account.interestOn</a:t>
            </a:r>
            <a:r>
              <a:rPr lang="en-US" sz="1800" dirty="0"/>
              <a:t> = function (amount)</a:t>
            </a:r>
          </a:p>
          <a:p>
            <a:pPr marL="0" indent="0">
              <a:buNone/>
            </a:pPr>
            <a:r>
              <a:rPr lang="en-US" sz="1800" dirty="0"/>
              <a:t>	return amount * 0.0025</a:t>
            </a:r>
          </a:p>
          <a:p>
            <a:pPr marL="0" indent="0">
              <a:buNone/>
            </a:pPr>
            <a:r>
              <a:rPr lang="en-US" sz="1800" dirty="0"/>
              <a:t>	end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account.interestOn</a:t>
            </a:r>
            <a:r>
              <a:rPr lang="en-US" sz="1800" dirty="0"/>
              <a:t>(40)) --&gt; 0.1</a:t>
            </a:r>
          </a:p>
        </p:txBody>
      </p:sp>
    </p:spTree>
    <p:extLst>
      <p:ext uri="{BB962C8B-B14F-4D97-AF65-F5344CB8AC3E}">
        <p14:creationId xmlns:p14="http://schemas.microsoft.com/office/powerpoint/2010/main" val="375418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7313"/>
            <a:ext cx="7488832" cy="539750"/>
          </a:xfrm>
        </p:spPr>
        <p:txBody>
          <a:bodyPr/>
          <a:lstStyle/>
          <a:p>
            <a:r>
              <a:rPr lang="en-US" dirty="0" smtClean="0"/>
              <a:t>Libraries are tables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in Corona, </a:t>
            </a:r>
            <a:r>
              <a:rPr lang="en-US" i="1" dirty="0" smtClean="0"/>
              <a:t>display</a:t>
            </a:r>
            <a:r>
              <a:rPr lang="en-US" dirty="0" smtClean="0"/>
              <a:t> is a library</a:t>
            </a:r>
          </a:p>
          <a:p>
            <a:pPr lvl="1"/>
            <a:r>
              <a:rPr lang="en-US" i="1" dirty="0" err="1" smtClean="0"/>
              <a:t>display.contentCenterX</a:t>
            </a:r>
            <a:r>
              <a:rPr lang="en-US" dirty="0" smtClean="0"/>
              <a:t> is a table entry with the key “</a:t>
            </a:r>
            <a:r>
              <a:rPr lang="en-US" dirty="0" err="1" smtClean="0"/>
              <a:t>contentCenterX</a:t>
            </a:r>
            <a:r>
              <a:rPr lang="en-US" dirty="0" smtClean="0"/>
              <a:t>” and a numeric value</a:t>
            </a:r>
          </a:p>
          <a:p>
            <a:pPr lvl="1"/>
            <a:r>
              <a:rPr lang="en-US" dirty="0" smtClean="0"/>
              <a:t>Those are called </a:t>
            </a:r>
            <a:r>
              <a:rPr lang="en-US" i="1" dirty="0" smtClean="0"/>
              <a:t>properties</a:t>
            </a:r>
          </a:p>
          <a:p>
            <a:pPr lvl="1"/>
            <a:r>
              <a:rPr lang="en-US" i="1" dirty="0" err="1"/>
              <a:t>d</a:t>
            </a:r>
            <a:r>
              <a:rPr lang="en-US" i="1" dirty="0" err="1" smtClean="0"/>
              <a:t>isplay.newText</a:t>
            </a:r>
            <a:r>
              <a:rPr lang="en-US" dirty="0" smtClean="0"/>
              <a:t> is a table entry with the key “</a:t>
            </a:r>
            <a:r>
              <a:rPr lang="en-US" dirty="0" err="1" smtClean="0"/>
              <a:t>newText</a:t>
            </a:r>
            <a:r>
              <a:rPr lang="en-US" dirty="0" smtClean="0"/>
              <a:t>” and a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233611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7417320" cy="539750"/>
          </a:xfrm>
        </p:spPr>
        <p:txBody>
          <a:bodyPr/>
          <a:lstStyle/>
          <a:p>
            <a:r>
              <a:rPr lang="en-US" sz="3600" dirty="0" smtClean="0"/>
              <a:t>Objects are tables with properties and special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Lua</a:t>
            </a:r>
            <a:r>
              <a:rPr lang="en-US" sz="2800" dirty="0" smtClean="0"/>
              <a:t> can support a kind of object-oriented programming</a:t>
            </a:r>
          </a:p>
          <a:p>
            <a:r>
              <a:rPr lang="en-US" sz="2800" dirty="0" smtClean="0"/>
              <a:t>An </a:t>
            </a:r>
            <a:r>
              <a:rPr lang="en-US" sz="2800" i="1" dirty="0" smtClean="0"/>
              <a:t>object</a:t>
            </a:r>
            <a:r>
              <a:rPr lang="en-US" sz="2800" dirty="0" smtClean="0"/>
              <a:t> is an entity with </a:t>
            </a:r>
            <a:r>
              <a:rPr lang="en-US" sz="2800" i="1" dirty="0" smtClean="0"/>
              <a:t>attributes</a:t>
            </a:r>
            <a:r>
              <a:rPr lang="en-US" sz="2800" dirty="0" smtClean="0"/>
              <a:t> (data values) and </a:t>
            </a:r>
            <a:r>
              <a:rPr lang="en-US" sz="2800" i="1" dirty="0" smtClean="0"/>
              <a:t>methods</a:t>
            </a:r>
            <a:r>
              <a:rPr lang="en-US" sz="2800" dirty="0" smtClean="0"/>
              <a:t> (</a:t>
            </a:r>
            <a:r>
              <a:rPr lang="en-US" sz="2800" dirty="0" err="1" smtClean="0"/>
              <a:t>behaviours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Lua</a:t>
            </a:r>
            <a:r>
              <a:rPr lang="en-US" sz="2800" dirty="0" smtClean="0"/>
              <a:t> you can simulate objects using tables with</a:t>
            </a:r>
          </a:p>
          <a:p>
            <a:pPr lvl="1"/>
            <a:r>
              <a:rPr lang="en-US" sz="2400" dirty="0" smtClean="0"/>
              <a:t>Properties/attributes (numbers, strings, </a:t>
            </a:r>
            <a:r>
              <a:rPr lang="en-US" sz="2400" dirty="0" err="1" smtClean="0"/>
              <a:t>booleans</a:t>
            </a:r>
            <a:r>
              <a:rPr lang="en-US" sz="2400" dirty="0" smtClean="0"/>
              <a:t>, tables), and</a:t>
            </a:r>
          </a:p>
          <a:p>
            <a:pPr lvl="1"/>
            <a:r>
              <a:rPr lang="en-US" sz="2400" dirty="0" smtClean="0"/>
              <a:t>Special functions that act like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7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Tables</a:t>
            </a:r>
          </a:p>
          <a:p>
            <a:r>
              <a:rPr lang="en-AU" sz="2800" dirty="0"/>
              <a:t>Functions</a:t>
            </a:r>
          </a:p>
          <a:p>
            <a:r>
              <a:rPr lang="en-AU" sz="2800" dirty="0" smtClean="0"/>
              <a:t>Objects and Methods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273304" cy="539750"/>
          </a:xfrm>
        </p:spPr>
        <p:txBody>
          <a:bodyPr/>
          <a:lstStyle/>
          <a:p>
            <a:r>
              <a:rPr lang="en-US" dirty="0" smtClean="0"/>
              <a:t>Example object – a </a:t>
            </a:r>
            <a:r>
              <a:rPr lang="en-US" dirty="0" err="1" smtClean="0"/>
              <a:t>TextObject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059582"/>
            <a:ext cx="8642350" cy="3672632"/>
          </a:xfrm>
        </p:spPr>
        <p:txBody>
          <a:bodyPr/>
          <a:lstStyle/>
          <a:p>
            <a:r>
              <a:rPr lang="en-US" sz="2000" dirty="0" smtClean="0"/>
              <a:t>In Corona, </a:t>
            </a:r>
            <a:r>
              <a:rPr lang="en-US" sz="2000" i="1" dirty="0" err="1" smtClean="0"/>
              <a:t>display.newText</a:t>
            </a:r>
            <a:r>
              <a:rPr lang="en-US" sz="2000" i="1" dirty="0" smtClean="0"/>
              <a:t>() </a:t>
            </a:r>
            <a:r>
              <a:rPr lang="en-US" sz="2000" dirty="0" smtClean="0"/>
              <a:t>actually returns something (an object) to the caller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400" dirty="0" err="1"/>
              <a:t>helloText</a:t>
            </a:r>
            <a:r>
              <a:rPr lang="en-US" sz="1400" dirty="0"/>
              <a:t> = </a:t>
            </a:r>
            <a:r>
              <a:rPr lang="en-US" sz="1400" dirty="0" err="1"/>
              <a:t>display.newText</a:t>
            </a:r>
            <a:r>
              <a:rPr lang="en-US" sz="1400" dirty="0"/>
              <a:t>("Hello World!", 100, 200, "Arial", 16) --&gt; create a text </a:t>
            </a:r>
            <a:r>
              <a:rPr lang="en-US" sz="1400" dirty="0" smtClean="0"/>
              <a:t>object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helloText:setFillColor</a:t>
            </a:r>
            <a:r>
              <a:rPr lang="en-US" sz="1400" dirty="0"/>
              <a:t>(0, 1</a:t>
            </a:r>
            <a:r>
              <a:rPr lang="en-US" sz="1400" dirty="0" smtClean="0"/>
              <a:t>, </a:t>
            </a:r>
            <a:r>
              <a:rPr lang="en-US" sz="1400" dirty="0"/>
              <a:t>1) --&gt; </a:t>
            </a:r>
            <a:r>
              <a:rPr lang="en-US" sz="1400" dirty="0" smtClean="0"/>
              <a:t>method call: change </a:t>
            </a:r>
            <a:r>
              <a:rPr lang="en-US" sz="1400" dirty="0" err="1"/>
              <a:t>colour</a:t>
            </a:r>
            <a:r>
              <a:rPr lang="en-US" sz="1400" dirty="0"/>
              <a:t> of text to green/</a:t>
            </a:r>
            <a:r>
              <a:rPr lang="en-US" sz="1400" dirty="0" smtClean="0"/>
              <a:t>blue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helloText.translate</a:t>
            </a:r>
            <a:r>
              <a:rPr lang="en-US" sz="1400" dirty="0"/>
              <a:t>(</a:t>
            </a:r>
            <a:r>
              <a:rPr lang="en-US" sz="1400" dirty="0" err="1"/>
              <a:t>helloText</a:t>
            </a:r>
            <a:r>
              <a:rPr lang="en-US" sz="1400" dirty="0"/>
              <a:t>, -10, 0) --&gt; move 10 units to the left</a:t>
            </a:r>
          </a:p>
          <a:p>
            <a:pPr marL="0" indent="0">
              <a:buNone/>
            </a:pPr>
            <a:r>
              <a:rPr lang="en-US" sz="1400" dirty="0"/>
              <a:t>-- same as </a:t>
            </a:r>
            <a:r>
              <a:rPr lang="en-US" sz="1400" dirty="0" err="1"/>
              <a:t>helloText:translate</a:t>
            </a:r>
            <a:r>
              <a:rPr lang="en-US" sz="1400" dirty="0"/>
              <a:t>(-10, 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p</a:t>
            </a:r>
            <a:r>
              <a:rPr lang="en-US" sz="1400" dirty="0" smtClean="0"/>
              <a:t>rint(</a:t>
            </a:r>
            <a:r>
              <a:rPr lang="en-US" sz="1400" dirty="0" err="1" smtClean="0"/>
              <a:t>helloText.x</a:t>
            </a:r>
            <a:r>
              <a:rPr lang="en-US" sz="1400" dirty="0" smtClean="0"/>
              <a:t>) --&gt;</a:t>
            </a:r>
            <a:r>
              <a:rPr lang="en-US" sz="1400" dirty="0" smtClean="0">
                <a:sym typeface="Wingdings"/>
              </a:rPr>
              <a:t> 90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 smtClean="0"/>
              <a:t>Using “:” instead of “.” </a:t>
            </a:r>
            <a:r>
              <a:rPr lang="en-US" sz="2000" dirty="0"/>
              <a:t>i</a:t>
            </a:r>
            <a:r>
              <a:rPr lang="en-US" sz="2000" dirty="0" smtClean="0"/>
              <a:t>s the same as passing the object itself as an extra initial parameter. This kind of function is called a </a:t>
            </a:r>
            <a:r>
              <a:rPr lang="en-US" sz="2000" i="1" dirty="0" smtClean="0"/>
              <a:t>method</a:t>
            </a:r>
            <a:r>
              <a:rPr lang="en-US" sz="2000" dirty="0" smtClean="0"/>
              <a:t>.</a:t>
            </a:r>
          </a:p>
          <a:p>
            <a:r>
              <a:rPr lang="en-US" sz="2000" i="1" dirty="0" err="1" smtClean="0"/>
              <a:t>helloText</a:t>
            </a:r>
            <a:r>
              <a:rPr lang="en-US" sz="2000" dirty="0" smtClean="0"/>
              <a:t> is an object – in fact it is a </a:t>
            </a:r>
            <a:r>
              <a:rPr lang="en-US" sz="2000" dirty="0" err="1" smtClean="0"/>
              <a:t>TextObject</a:t>
            </a:r>
            <a:r>
              <a:rPr lang="en-US" sz="2000" dirty="0" smtClean="0"/>
              <a:t>. It has properties (attributes) and functions (methods) that you can use.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51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START_SIZE = </a:t>
            </a:r>
            <a:r>
              <a:rPr lang="en-US" sz="1200" dirty="0"/>
              <a:t>20</a:t>
            </a:r>
          </a:p>
          <a:p>
            <a:pPr marL="0" indent="0">
              <a:buNone/>
            </a:pPr>
            <a:r>
              <a:rPr lang="en-US" sz="1200" dirty="0" smtClean="0"/>
              <a:t>END_SIZE = </a:t>
            </a:r>
            <a:r>
              <a:rPr lang="en-US" sz="1200" dirty="0"/>
              <a:t>100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animatedHello</a:t>
            </a:r>
            <a:r>
              <a:rPr lang="en-US" sz="1200" dirty="0"/>
              <a:t> = </a:t>
            </a:r>
            <a:r>
              <a:rPr lang="en-US" sz="1200" dirty="0" err="1"/>
              <a:t>display.newText</a:t>
            </a:r>
            <a:r>
              <a:rPr lang="en-US" sz="1200" dirty="0"/>
              <a:t>("Hi hi </a:t>
            </a:r>
            <a:r>
              <a:rPr lang="en-US" sz="1200" dirty="0" smtClean="0"/>
              <a:t>hi”,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display.contentCenterX</a:t>
            </a:r>
            <a:r>
              <a:rPr lang="en-US" sz="1200" dirty="0"/>
              <a:t>, </a:t>
            </a:r>
            <a:r>
              <a:rPr lang="en-US" sz="1200" dirty="0" err="1"/>
              <a:t>display.contentCenterY</a:t>
            </a:r>
            <a:r>
              <a:rPr lang="en-US" sz="1200" dirty="0"/>
              <a:t>, "Arial", START_SIZE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allDone</a:t>
            </a:r>
            <a:r>
              <a:rPr lang="en-US" sz="1200" dirty="0"/>
              <a:t> = function()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animatedHello.rotation</a:t>
            </a:r>
            <a:r>
              <a:rPr lang="en-US" sz="1200" dirty="0"/>
              <a:t> = 0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animatedHello:setFillColor</a:t>
            </a:r>
            <a:r>
              <a:rPr lang="en-US" sz="1200" dirty="0"/>
              <a:t>(0, 1.0, 1.0)</a:t>
            </a:r>
          </a:p>
          <a:p>
            <a:pPr marL="0" indent="0">
              <a:buNone/>
            </a:pPr>
            <a:r>
              <a:rPr lang="en-US" sz="1200" dirty="0"/>
              <a:t>	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rotate = function()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transition.to</a:t>
            </a:r>
            <a:r>
              <a:rPr lang="en-US" sz="1200" dirty="0"/>
              <a:t>(</a:t>
            </a:r>
            <a:r>
              <a:rPr lang="en-US" sz="1200" dirty="0" err="1"/>
              <a:t>animatedHello</a:t>
            </a:r>
            <a:r>
              <a:rPr lang="en-US" sz="1200" dirty="0"/>
              <a:t>, {time = 1500, rotation = 359, </a:t>
            </a:r>
            <a:r>
              <a:rPr lang="en-US" sz="1200" dirty="0" err="1"/>
              <a:t>onComplete</a:t>
            </a:r>
            <a:r>
              <a:rPr lang="en-US" sz="1200" dirty="0"/>
              <a:t> = </a:t>
            </a:r>
            <a:r>
              <a:rPr lang="en-US" sz="1200" dirty="0" err="1"/>
              <a:t>allDone</a:t>
            </a:r>
            <a:r>
              <a:rPr lang="en-US" sz="1200" dirty="0"/>
              <a:t>})</a:t>
            </a:r>
          </a:p>
          <a:p>
            <a:pPr marL="0" indent="0">
              <a:buNone/>
            </a:pPr>
            <a:r>
              <a:rPr lang="en-US" sz="1200" dirty="0"/>
              <a:t>	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transition.to</a:t>
            </a:r>
            <a:r>
              <a:rPr lang="en-US" sz="1200" dirty="0"/>
              <a:t>(</a:t>
            </a:r>
            <a:r>
              <a:rPr lang="en-US" sz="1200" dirty="0" err="1"/>
              <a:t>animatedHello</a:t>
            </a:r>
            <a:r>
              <a:rPr lang="en-US" sz="1200" dirty="0"/>
              <a:t>, {time = 1500, delay = 500, size = END_SIZE</a:t>
            </a:r>
            <a:r>
              <a:rPr lang="en-US" sz="1200" dirty="0" smtClean="0"/>
              <a:t>, </a:t>
            </a:r>
            <a:r>
              <a:rPr lang="en-US" sz="1200" dirty="0" err="1"/>
              <a:t>onComplete</a:t>
            </a:r>
            <a:r>
              <a:rPr lang="en-US" sz="1200" dirty="0"/>
              <a:t> = rotate})</a:t>
            </a:r>
          </a:p>
        </p:txBody>
      </p:sp>
    </p:spTree>
    <p:extLst>
      <p:ext uri="{BB962C8B-B14F-4D97-AF65-F5344CB8AC3E}">
        <p14:creationId xmlns:p14="http://schemas.microsoft.com/office/powerpoint/2010/main" val="25313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Questions:</a:t>
            </a:r>
          </a:p>
          <a:p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are the global variables</a:t>
            </a:r>
            <a:r>
              <a:rPr lang="en-US" sz="18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functions are defined?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objects are created?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methods are called?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kind of thing is </a:t>
            </a:r>
            <a:r>
              <a:rPr lang="en-US" sz="1800" dirty="0"/>
              <a:t>{time = 1500, rotation = 359, </a:t>
            </a:r>
            <a:r>
              <a:rPr lang="en-US" sz="1800" dirty="0" err="1"/>
              <a:t>comComplete</a:t>
            </a:r>
            <a:r>
              <a:rPr lang="en-US" sz="1800" dirty="0"/>
              <a:t> = </a:t>
            </a:r>
            <a:r>
              <a:rPr lang="en-US" sz="1800" dirty="0" err="1"/>
              <a:t>allDone</a:t>
            </a:r>
            <a:r>
              <a:rPr lang="en-US" sz="1800" dirty="0"/>
              <a:t>}?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</a:t>
            </a:r>
            <a:r>
              <a:rPr lang="en-US" sz="1800" dirty="0"/>
              <a:t>is “transition”? 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What happens when the program runs?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47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(more about them)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 from last module that tables in </a:t>
            </a:r>
            <a:r>
              <a:rPr lang="en-US" sz="2800" dirty="0" err="1" smtClean="0"/>
              <a:t>Lua</a:t>
            </a:r>
            <a:r>
              <a:rPr lang="en-US" sz="2800" dirty="0" smtClean="0"/>
              <a:t> can be used to store and retrieve values associated with a key. E.g.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frequency= {</a:t>
            </a:r>
            <a:r>
              <a:rPr lang="en-US" sz="1800" dirty="0" smtClean="0"/>
              <a:t>} -- create a new table</a:t>
            </a:r>
          </a:p>
          <a:p>
            <a:pPr marL="0" indent="0">
              <a:buNone/>
            </a:pPr>
            <a:r>
              <a:rPr lang="en-US" sz="1800" dirty="0" smtClean="0"/>
              <a:t>-- add values for keys “red”, “orange” etc.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frequency["red"] = 428; frequency["orange"] = 484</a:t>
            </a:r>
          </a:p>
          <a:p>
            <a:pPr marL="0" indent="0">
              <a:buNone/>
            </a:pPr>
            <a:r>
              <a:rPr lang="en-US" sz="1800" dirty="0"/>
              <a:t>frequency["yellow"] = 517; frequency["green"] = 566</a:t>
            </a:r>
          </a:p>
          <a:p>
            <a:pPr marL="0" indent="0">
              <a:buNone/>
            </a:pPr>
            <a:r>
              <a:rPr lang="en-US" sz="1800" dirty="0"/>
              <a:t>frequency["blue"] = 638; frequency["indigo"] = 676; frequency["violet"] = 714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54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7390"/>
            <a:ext cx="8642350" cy="3672632"/>
          </a:xfrm>
        </p:spPr>
        <p:txBody>
          <a:bodyPr/>
          <a:lstStyle/>
          <a:p>
            <a:r>
              <a:rPr lang="en-US" dirty="0" smtClean="0"/>
              <a:t>Another way to do this, using a </a:t>
            </a:r>
            <a:r>
              <a:rPr lang="en-US" i="1" dirty="0" smtClean="0"/>
              <a:t>table constructor</a:t>
            </a:r>
            <a:r>
              <a:rPr lang="en-US" dirty="0" smtClean="0"/>
              <a:t>, is:</a:t>
            </a:r>
          </a:p>
          <a:p>
            <a:pPr marL="0" indent="0">
              <a:buNone/>
            </a:pPr>
            <a:r>
              <a:rPr lang="en-US" sz="2400" dirty="0"/>
              <a:t>frequency = { red = 428, orange = 484, yellow = 517,</a:t>
            </a:r>
          </a:p>
          <a:p>
            <a:pPr marL="0" indent="0">
              <a:buNone/>
            </a:pPr>
            <a:r>
              <a:rPr lang="en-US" sz="2400" dirty="0"/>
              <a:t>	green = 566, blue = 638, indigo = 676, violet = 714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smtClean="0"/>
              <a:t>Note there are no quotes around red, orange etc. with this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this list format: keys default to 1, 2 etc. For example: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rainbow= {"red", "orange", "yellow", "green", "blue", "indigo", "violet"}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print(rainbow[1]</a:t>
            </a:r>
            <a:r>
              <a:rPr lang="en-US" sz="2400" dirty="0" smtClean="0"/>
              <a:t>)         --&gt; red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rint(rainbow[2])         --&gt; orange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56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c</a:t>
            </a:r>
            <a:r>
              <a:rPr lang="en-US" sz="2800" dirty="0" smtClean="0"/>
              <a:t>ouple more variations:</a:t>
            </a:r>
          </a:p>
          <a:p>
            <a:pPr lvl="1"/>
            <a:r>
              <a:rPr lang="en-US" dirty="0" smtClean="0"/>
              <a:t>You can use ; instead of , to separate items</a:t>
            </a:r>
            <a:endParaRPr lang="en-US" dirty="0"/>
          </a:p>
          <a:p>
            <a:pPr lvl="1"/>
            <a:r>
              <a:rPr lang="en-US" dirty="0" smtClean="0"/>
              <a:t>You can have a trailing ,</a:t>
            </a:r>
          </a:p>
          <a:p>
            <a:r>
              <a:rPr lang="en-US" dirty="0" smtClean="0"/>
              <a:t>So the following is also OK, for example</a:t>
            </a:r>
          </a:p>
          <a:p>
            <a:pPr marL="0" indent="0">
              <a:buNone/>
            </a:pPr>
            <a:r>
              <a:rPr lang="en-US" sz="2400" dirty="0"/>
              <a:t>rainbow= {"red", "orange", "</a:t>
            </a:r>
            <a:r>
              <a:rPr lang="en-US" sz="2400" dirty="0" smtClean="0"/>
              <a:t>yellow”; </a:t>
            </a:r>
            <a:r>
              <a:rPr lang="en-US" sz="2400" dirty="0"/>
              <a:t>"green", "blue", "indigo", "</a:t>
            </a:r>
            <a:r>
              <a:rPr lang="en-US" sz="2400" dirty="0" smtClean="0"/>
              <a:t>violet”,}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7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print?</a:t>
            </a:r>
          </a:p>
          <a:p>
            <a:pPr marL="0" indent="0">
              <a:buNone/>
            </a:pPr>
            <a:r>
              <a:rPr lang="en-US" sz="1800" dirty="0"/>
              <a:t>print("Approximate frequencies for </a:t>
            </a:r>
            <a:r>
              <a:rPr lang="en-US" sz="1800" dirty="0" err="1"/>
              <a:t>colours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print(rainbow[1].." = "..frequency[rainbow[1]]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(rainbow</a:t>
            </a:r>
            <a:r>
              <a:rPr lang="en-US" sz="1800" dirty="0" smtClean="0"/>
              <a:t>[2]</a:t>
            </a:r>
            <a:r>
              <a:rPr lang="en-US" sz="1800" dirty="0"/>
              <a:t>.." = "..frequency[rainbow</a:t>
            </a:r>
            <a:r>
              <a:rPr lang="en-US" sz="1800" dirty="0" smtClean="0"/>
              <a:t>[2]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print(rainbow</a:t>
            </a:r>
            <a:r>
              <a:rPr lang="en-US" sz="1800" dirty="0" smtClean="0"/>
              <a:t>[3]</a:t>
            </a:r>
            <a:r>
              <a:rPr lang="en-US" sz="1800" dirty="0"/>
              <a:t>.." = "..frequency[rainbow</a:t>
            </a:r>
            <a:r>
              <a:rPr lang="en-US" sz="1800" dirty="0" smtClean="0"/>
              <a:t>[3]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print(rainbow</a:t>
            </a:r>
            <a:r>
              <a:rPr lang="en-US" sz="1800" dirty="0" smtClean="0"/>
              <a:t>[4]</a:t>
            </a:r>
            <a:r>
              <a:rPr lang="en-US" sz="1800" dirty="0"/>
              <a:t>.." = "..frequency[rainbow</a:t>
            </a:r>
            <a:r>
              <a:rPr lang="en-US" sz="1800" dirty="0" smtClean="0"/>
              <a:t>[4]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print(rainbow</a:t>
            </a:r>
            <a:r>
              <a:rPr lang="en-US" sz="1800" dirty="0" smtClean="0"/>
              <a:t>[5]</a:t>
            </a:r>
            <a:r>
              <a:rPr lang="en-US" sz="1800" dirty="0"/>
              <a:t>.." = "..frequency[rainbow</a:t>
            </a:r>
            <a:r>
              <a:rPr lang="en-US" sz="1800" dirty="0" smtClean="0"/>
              <a:t>[5]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print(rainbow</a:t>
            </a:r>
            <a:r>
              <a:rPr lang="en-US" sz="1800" dirty="0" smtClean="0"/>
              <a:t>[6]</a:t>
            </a:r>
            <a:r>
              <a:rPr lang="en-US" sz="1800" dirty="0"/>
              <a:t>.." = "..frequency[rainbow</a:t>
            </a:r>
            <a:r>
              <a:rPr lang="en-US" sz="1800" dirty="0" smtClean="0"/>
              <a:t>[6]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print(rainbow</a:t>
            </a:r>
            <a:r>
              <a:rPr lang="en-US" sz="1800" dirty="0" smtClean="0"/>
              <a:t>[7]</a:t>
            </a:r>
            <a:r>
              <a:rPr lang="en-US" sz="1800" dirty="0"/>
              <a:t>.." = "..frequency[rainbow</a:t>
            </a:r>
            <a:r>
              <a:rPr lang="en-US" sz="1800" dirty="0" smtClean="0"/>
              <a:t>[</a:t>
            </a:r>
            <a:r>
              <a:rPr lang="en-US" sz="1800" dirty="0"/>
              <a:t>7</a:t>
            </a:r>
            <a:r>
              <a:rPr lang="en-US" sz="1800" dirty="0" smtClean="0"/>
              <a:t>]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3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(#)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tables with integer keys behave like arrays in other languages</a:t>
            </a:r>
          </a:p>
          <a:p>
            <a:r>
              <a:rPr lang="en-US" dirty="0" smtClean="0"/>
              <a:t>The # operator gives the length of such an array, provided the keys start at 1 and have no holes</a:t>
            </a:r>
          </a:p>
          <a:p>
            <a:r>
              <a:rPr lang="en-US" dirty="0" smtClean="0"/>
              <a:t>Recall that the # operator also gives the length of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are different from other variables like </a:t>
            </a:r>
            <a:r>
              <a:rPr lang="en-US" dirty="0" err="1" smtClean="0"/>
              <a:t>booleans</a:t>
            </a:r>
            <a:r>
              <a:rPr lang="en-US" dirty="0" smtClean="0"/>
              <a:t> and numbers</a:t>
            </a:r>
          </a:p>
          <a:p>
            <a:r>
              <a:rPr lang="en-US" dirty="0" smtClean="0"/>
              <a:t>Variables are used to “point to” or “refer to” tables</a:t>
            </a:r>
          </a:p>
          <a:p>
            <a:r>
              <a:rPr lang="en-US" dirty="0" smtClean="0"/>
              <a:t>Most of the time you can forget about this, but sometimes it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59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10488</TotalTime>
  <Words>1369</Words>
  <Application>Microsoft Macintosh PowerPoint</Application>
  <PresentationFormat>On-screen Show (16:9)</PresentationFormat>
  <Paragraphs>202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CSP2108: Introduction to Mobile Applications Development</vt:lpstr>
      <vt:lpstr>Topics this week</vt:lpstr>
      <vt:lpstr>Tables (more about them)</vt:lpstr>
      <vt:lpstr>Table constructors</vt:lpstr>
      <vt:lpstr>Table constructors</vt:lpstr>
      <vt:lpstr>Table constructors</vt:lpstr>
      <vt:lpstr>Quick quiz</vt:lpstr>
      <vt:lpstr>Length (#) operator</vt:lpstr>
      <vt:lpstr>Tables are objects</vt:lpstr>
      <vt:lpstr>Example of tables as objects</vt:lpstr>
      <vt:lpstr>Functions</vt:lpstr>
      <vt:lpstr>Simple example function</vt:lpstr>
      <vt:lpstr>Function example - parameters</vt:lpstr>
      <vt:lpstr>Function example – return values</vt:lpstr>
      <vt:lpstr>Function example – local variables</vt:lpstr>
      <vt:lpstr>Function example - syntax</vt:lpstr>
      <vt:lpstr>Function as a table entry</vt:lpstr>
      <vt:lpstr>Libraries are tables of functions</vt:lpstr>
      <vt:lpstr>Objects are tables with properties and special functions</vt:lpstr>
      <vt:lpstr>Example object – a TextObject</vt:lpstr>
      <vt:lpstr>Quick quiz</vt:lpstr>
      <vt:lpstr>Quick quiz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111</cp:revision>
  <dcterms:created xsi:type="dcterms:W3CDTF">2009-09-07T06:18:52Z</dcterms:created>
  <dcterms:modified xsi:type="dcterms:W3CDTF">2016-06-02T02:34:00Z</dcterms:modified>
</cp:coreProperties>
</file>