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25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9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2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5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3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0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7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87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7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27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2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ABEB-C34A-4A1E-BCCE-C69AA20C58C1}" type="datetimeFigureOut">
              <a:rPr lang="en-AU" smtClean="0"/>
              <a:t>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9E94-CF90-41EC-9682-02F4E1842B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8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37942"/>
              </p:ext>
            </p:extLst>
          </p:nvPr>
        </p:nvGraphicFramePr>
        <p:xfrm>
          <a:off x="467544" y="260648"/>
          <a:ext cx="813690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/>
                <a:gridCol w="1356151"/>
                <a:gridCol w="1356151"/>
                <a:gridCol w="1356151"/>
                <a:gridCol w="1356151"/>
                <a:gridCol w="135615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Cust</a:t>
                      </a:r>
                      <a:r>
                        <a:rPr lang="en-AU" dirty="0" smtClean="0"/>
                        <a:t>#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CustName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CustPhone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Plan#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PlanName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PlanCost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Bob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572364554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Super Saver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$20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8440"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346546745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Super Saver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$20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345353455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Big Spender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$60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Matt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567575675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77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Big Spender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$60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81456"/>
              </p:ext>
            </p:extLst>
          </p:nvPr>
        </p:nvGraphicFramePr>
        <p:xfrm>
          <a:off x="5292080" y="5196800"/>
          <a:ext cx="3456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368152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u="sng" dirty="0" smtClean="0"/>
                        <a:t>Plan#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PlanName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PlanCost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Super Saver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$20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77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Big Spender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$60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16170"/>
              </p:ext>
            </p:extLst>
          </p:nvPr>
        </p:nvGraphicFramePr>
        <p:xfrm>
          <a:off x="395536" y="4869160"/>
          <a:ext cx="424847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98"/>
                <a:gridCol w="1271426"/>
                <a:gridCol w="1440160"/>
                <a:gridCol w="792088"/>
              </a:tblGrid>
              <a:tr h="126216">
                <a:tc>
                  <a:txBody>
                    <a:bodyPr/>
                    <a:lstStyle/>
                    <a:p>
                      <a:r>
                        <a:rPr lang="en-AU" u="sng" dirty="0" err="1" smtClean="0"/>
                        <a:t>Cust</a:t>
                      </a:r>
                      <a:r>
                        <a:rPr lang="en-AU" u="sng" dirty="0" smtClean="0"/>
                        <a:t>#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CustName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CustPhone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i="1" dirty="0" smtClean="0"/>
                        <a:t>Plan#</a:t>
                      </a:r>
                      <a:endParaRPr lang="en-AU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Bob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572364554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8440"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346546745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345353455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77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Matt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567575675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77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213285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data set has a “</a:t>
            </a:r>
            <a:r>
              <a:rPr lang="en-AU" b="1" dirty="0" smtClean="0"/>
              <a:t>1 to many</a:t>
            </a:r>
            <a:r>
              <a:rPr lang="en-AU" dirty="0" smtClean="0"/>
              <a:t>” relationship between plans and customers:  1 plan may have many customers associated with it, but 1 customer may only be associated with 1 plan.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44008" y="5445224"/>
            <a:ext cx="64807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 flipV="1">
            <a:off x="4644008" y="5791180"/>
            <a:ext cx="648072" cy="860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4008" y="6114256"/>
            <a:ext cx="648072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44008" y="6190456"/>
            <a:ext cx="648072" cy="3348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920" y="2854677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AU" b="1" strike="sngStrike" dirty="0" smtClean="0"/>
              <a:t>R1 = (</a:t>
            </a:r>
            <a:r>
              <a:rPr lang="en-AU" b="1" u="sng" strike="sngStrike" dirty="0" smtClean="0"/>
              <a:t>Plan#</a:t>
            </a:r>
            <a:r>
              <a:rPr lang="en-AU" b="1" strike="sngStrike" dirty="0" smtClean="0"/>
              <a:t>, </a:t>
            </a:r>
            <a:r>
              <a:rPr lang="en-AU" b="1" strike="sngStrike" dirty="0" err="1" smtClean="0"/>
              <a:t>PlanName</a:t>
            </a:r>
            <a:r>
              <a:rPr lang="en-AU" b="1" strike="sngStrike" dirty="0" smtClean="0"/>
              <a:t>, </a:t>
            </a:r>
            <a:r>
              <a:rPr lang="en-AU" b="1" strike="sngStrike" dirty="0" err="1" smtClean="0"/>
              <a:t>PlanCost</a:t>
            </a:r>
            <a:r>
              <a:rPr lang="en-AU" b="1" strike="sngStrike" dirty="0" smtClean="0"/>
              <a:t>, {</a:t>
            </a:r>
            <a:r>
              <a:rPr lang="en-AU" b="1" u="sng" strike="sngStrike" dirty="0" err="1" smtClean="0"/>
              <a:t>Cust</a:t>
            </a:r>
            <a:r>
              <a:rPr lang="en-AU" b="1" u="sng" strike="sngStrike" dirty="0" smtClean="0"/>
              <a:t>#</a:t>
            </a:r>
            <a:r>
              <a:rPr lang="en-AU" b="1" strike="sngStrike" dirty="0" smtClean="0"/>
              <a:t>, </a:t>
            </a:r>
            <a:r>
              <a:rPr lang="en-AU" b="1" strike="sngStrike" dirty="0" err="1" smtClean="0"/>
              <a:t>CustName</a:t>
            </a:r>
            <a:r>
              <a:rPr lang="en-AU" b="1" strike="sngStrike" dirty="0" smtClean="0"/>
              <a:t>, </a:t>
            </a:r>
            <a:r>
              <a:rPr lang="en-AU" b="1" strike="sngStrike" dirty="0" err="1" smtClean="0"/>
              <a:t>CustPhone</a:t>
            </a:r>
            <a:r>
              <a:rPr lang="en-AU" b="1" strike="sngStrike" dirty="0" smtClean="0"/>
              <a:t>})</a:t>
            </a:r>
          </a:p>
          <a:p>
            <a:pPr fontAlgn="t"/>
            <a:r>
              <a:rPr lang="en-AU" b="1" dirty="0" smtClean="0"/>
              <a:t>R11 = (</a:t>
            </a:r>
            <a:r>
              <a:rPr lang="en-AU" b="1" u="sng" dirty="0" smtClean="0"/>
              <a:t>Plan#</a:t>
            </a:r>
            <a:r>
              <a:rPr lang="en-AU" b="1" dirty="0" smtClean="0"/>
              <a:t>, </a:t>
            </a:r>
            <a:r>
              <a:rPr lang="en-AU" b="1" dirty="0" err="1" smtClean="0"/>
              <a:t>PlanName</a:t>
            </a:r>
            <a:r>
              <a:rPr lang="en-AU" b="1" dirty="0" smtClean="0"/>
              <a:t>, </a:t>
            </a:r>
            <a:r>
              <a:rPr lang="en-AU" b="1" dirty="0" err="1" smtClean="0"/>
              <a:t>PlanCost</a:t>
            </a:r>
            <a:r>
              <a:rPr lang="en-AU" b="1" dirty="0" smtClean="0"/>
              <a:t>)</a:t>
            </a:r>
            <a:endParaRPr lang="en-AU" dirty="0" smtClean="0"/>
          </a:p>
          <a:p>
            <a:pPr fontAlgn="t"/>
            <a:r>
              <a:rPr lang="en-AU" b="1" dirty="0" smtClean="0"/>
              <a:t>R12 = (</a:t>
            </a:r>
            <a:r>
              <a:rPr lang="en-AU" b="1" u="sng" dirty="0" err="1" smtClean="0"/>
              <a:t>Cust</a:t>
            </a:r>
            <a:r>
              <a:rPr lang="en-AU" b="1" u="sng" dirty="0" smtClean="0"/>
              <a:t>#</a:t>
            </a:r>
            <a:r>
              <a:rPr lang="en-AU" b="1" dirty="0" smtClean="0"/>
              <a:t>, </a:t>
            </a:r>
            <a:r>
              <a:rPr lang="en-AU" b="1" dirty="0" err="1" smtClean="0"/>
              <a:t>CustName</a:t>
            </a:r>
            <a:r>
              <a:rPr lang="en-AU" b="1" dirty="0" smtClean="0"/>
              <a:t>, </a:t>
            </a:r>
            <a:r>
              <a:rPr lang="en-AU" b="1" dirty="0" err="1" smtClean="0"/>
              <a:t>CustPhone</a:t>
            </a:r>
            <a:r>
              <a:rPr lang="en-AU" b="1" dirty="0" smtClean="0"/>
              <a:t>,</a:t>
            </a:r>
            <a:r>
              <a:rPr lang="en-AU" b="1" i="1" dirty="0" smtClean="0"/>
              <a:t> Plan#</a:t>
            </a:r>
            <a:r>
              <a:rPr lang="en-AU" b="1" dirty="0" smtClean="0"/>
              <a:t>)</a:t>
            </a:r>
            <a:endParaRPr lang="en-A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51520" y="3790781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you map the data from the table to the structure of R11 and R12, you can see that we do not need to expand the PK to include the FK - each row of the customer table has a unique PK value (</a:t>
            </a:r>
            <a:r>
              <a:rPr lang="en-AU" dirty="0" err="1" smtClean="0"/>
              <a:t>Cust</a:t>
            </a:r>
            <a:r>
              <a:rPr lang="en-AU" dirty="0" smtClean="0"/>
              <a:t>#).  Since </a:t>
            </a:r>
            <a:r>
              <a:rPr lang="en-AU" i="1" dirty="0" smtClean="0"/>
              <a:t>each customer can only have one plan</a:t>
            </a:r>
            <a:r>
              <a:rPr lang="en-AU" dirty="0" smtClean="0"/>
              <a:t>, this will remain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6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1028"/>
              </p:ext>
            </p:extLst>
          </p:nvPr>
        </p:nvGraphicFramePr>
        <p:xfrm>
          <a:off x="467544" y="260648"/>
          <a:ext cx="820891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872208"/>
                <a:gridCol w="1368152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Student#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StudentName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UnitCode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UnitName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Jim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Systems and Database Design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8440">
                <a:tc>
                  <a:txBody>
                    <a:bodyPr/>
                    <a:lstStyle/>
                    <a:p>
                      <a:r>
                        <a:rPr lang="en-AU" dirty="0" smtClean="0"/>
                        <a:t>23456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Patrick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Systems and Database Design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Jim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Interactive Web Development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45678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Fred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Interactive Web Development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19627"/>
              </p:ext>
            </p:extLst>
          </p:nvPr>
        </p:nvGraphicFramePr>
        <p:xfrm>
          <a:off x="251520" y="4806156"/>
          <a:ext cx="5400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240360"/>
                <a:gridCol w="108011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u="sng" dirty="0" err="1" smtClean="0"/>
                        <a:t>UnitCode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UnitName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i="1" u="sng" dirty="0" smtClean="0"/>
                        <a:t>Student#</a:t>
                      </a:r>
                      <a:endParaRPr lang="en-AU" i="1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Systems and Database Design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Systems and Database Design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23456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Interactive Web Development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Interactive Web Development</a:t>
                      </a:r>
                      <a:endParaRPr lang="en-AU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45678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16193"/>
              </p:ext>
            </p:extLst>
          </p:nvPr>
        </p:nvGraphicFramePr>
        <p:xfrm>
          <a:off x="6300192" y="4811236"/>
          <a:ext cx="25922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13"/>
                <a:gridCol w="1524875"/>
              </a:tblGrid>
              <a:tr h="126216">
                <a:tc>
                  <a:txBody>
                    <a:bodyPr/>
                    <a:lstStyle/>
                    <a:p>
                      <a:r>
                        <a:rPr lang="en-AU" u="sng" dirty="0" smtClean="0"/>
                        <a:t>Student#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StudentName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Jim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8440">
                <a:tc>
                  <a:txBody>
                    <a:bodyPr/>
                    <a:lstStyle/>
                    <a:p>
                      <a:r>
                        <a:rPr lang="en-AU" dirty="0" smtClean="0"/>
                        <a:t>23456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Patrick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45678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Fred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213285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data set has a “</a:t>
            </a:r>
            <a:r>
              <a:rPr lang="en-AU" b="1" dirty="0" smtClean="0"/>
              <a:t>many to many</a:t>
            </a:r>
            <a:r>
              <a:rPr lang="en-AU" dirty="0" smtClean="0"/>
              <a:t>” relationship between students and units:  1 student may have many units associated with it, and 1 unit may have many students associated with it.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52120" y="5301208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52120" y="5445224"/>
            <a:ext cx="64807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3"/>
          </p:cNvCxnSpPr>
          <p:nvPr/>
        </p:nvCxnSpPr>
        <p:spPr>
          <a:xfrm flipH="1">
            <a:off x="5652119" y="5733256"/>
            <a:ext cx="64807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64798" y="6103844"/>
            <a:ext cx="648072" cy="42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920" y="2793702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AU" b="1" strike="sngStrike" dirty="0" smtClean="0"/>
              <a:t>R1 = (</a:t>
            </a:r>
            <a:r>
              <a:rPr lang="en-AU" b="1" u="sng" strike="sngStrike" dirty="0" smtClean="0"/>
              <a:t>Student#</a:t>
            </a:r>
            <a:r>
              <a:rPr lang="en-AU" strike="sngStrike" dirty="0" smtClean="0"/>
              <a:t>, </a:t>
            </a:r>
            <a:r>
              <a:rPr lang="en-AU" b="1" strike="sngStrike" dirty="0" err="1" smtClean="0"/>
              <a:t>StudentName</a:t>
            </a:r>
            <a:r>
              <a:rPr lang="en-AU" strike="sngStrike" dirty="0" smtClean="0"/>
              <a:t>, </a:t>
            </a:r>
            <a:r>
              <a:rPr lang="en-AU" b="1" strike="sngStrike" dirty="0" smtClean="0"/>
              <a:t>{</a:t>
            </a:r>
            <a:r>
              <a:rPr lang="en-AU" b="1" u="sng" strike="sngStrike" dirty="0" err="1" smtClean="0"/>
              <a:t>UnitCode</a:t>
            </a:r>
            <a:r>
              <a:rPr lang="en-AU" strike="sngStrike" dirty="0" smtClean="0"/>
              <a:t>, </a:t>
            </a:r>
            <a:r>
              <a:rPr lang="en-AU" b="1" strike="sngStrike" dirty="0" err="1" smtClean="0"/>
              <a:t>UnitName</a:t>
            </a:r>
            <a:r>
              <a:rPr lang="en-AU" b="1" strike="sngStrike" dirty="0" smtClean="0"/>
              <a:t>})</a:t>
            </a:r>
          </a:p>
          <a:p>
            <a:pPr fontAlgn="t"/>
            <a:r>
              <a:rPr lang="en-AU" b="1" dirty="0" smtClean="0"/>
              <a:t>R11 = (</a:t>
            </a:r>
            <a:r>
              <a:rPr lang="en-AU" b="1" u="sng" dirty="0" smtClean="0"/>
              <a:t>Student#</a:t>
            </a:r>
            <a:r>
              <a:rPr lang="en-AU" b="1" dirty="0" smtClean="0"/>
              <a:t>, </a:t>
            </a:r>
            <a:r>
              <a:rPr lang="en-AU" b="1" dirty="0" err="1" smtClean="0"/>
              <a:t>StudentName</a:t>
            </a:r>
            <a:r>
              <a:rPr lang="en-AU" b="1" dirty="0" smtClean="0"/>
              <a:t>)</a:t>
            </a:r>
            <a:endParaRPr lang="en-AU" dirty="0" smtClean="0"/>
          </a:p>
          <a:p>
            <a:pPr fontAlgn="t"/>
            <a:r>
              <a:rPr lang="en-AU" b="1" dirty="0" smtClean="0"/>
              <a:t>R12 = (</a:t>
            </a:r>
            <a:r>
              <a:rPr lang="en-AU" b="1" u="sng" dirty="0" err="1" smtClean="0"/>
              <a:t>UnitCode</a:t>
            </a:r>
            <a:r>
              <a:rPr lang="en-AU" b="1" dirty="0" smtClean="0"/>
              <a:t>, </a:t>
            </a:r>
            <a:r>
              <a:rPr lang="en-AU" b="1" dirty="0" err="1" smtClean="0"/>
              <a:t>UnitName</a:t>
            </a:r>
            <a:r>
              <a:rPr lang="en-AU" b="1" dirty="0" smtClean="0"/>
              <a:t>,</a:t>
            </a:r>
            <a:r>
              <a:rPr lang="en-AU" b="1" i="1" dirty="0" smtClean="0"/>
              <a:t> </a:t>
            </a:r>
            <a:r>
              <a:rPr lang="en-AU" b="1" i="1" u="sng" dirty="0" smtClean="0"/>
              <a:t>Student#</a:t>
            </a:r>
            <a:r>
              <a:rPr lang="en-AU" b="1" dirty="0" smtClean="0"/>
              <a:t>)</a:t>
            </a:r>
            <a:endParaRPr lang="en-A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51520" y="3790781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you map the data from the table to the structure of R11 and R12, you can see that we need to expand the PK to include the FK - Since </a:t>
            </a:r>
            <a:r>
              <a:rPr lang="en-AU" i="1" dirty="0" smtClean="0"/>
              <a:t>each unit can have many students associated with it</a:t>
            </a:r>
            <a:r>
              <a:rPr lang="en-AU" dirty="0" smtClean="0"/>
              <a:t>, there is a row for each enrolment - meaning that </a:t>
            </a:r>
            <a:r>
              <a:rPr lang="en-AU" i="1" dirty="0" smtClean="0"/>
              <a:t>a PK of </a:t>
            </a:r>
            <a:r>
              <a:rPr lang="en-AU" i="1" dirty="0" err="1" smtClean="0"/>
              <a:t>UnitCode</a:t>
            </a:r>
            <a:r>
              <a:rPr lang="en-AU" i="1" dirty="0" smtClean="0"/>
              <a:t> alone is not unique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99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2195572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then continue to normalise the relations, resolving the partial dependency in R12...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403920" y="26369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AU" b="1" dirty="0" smtClean="0"/>
              <a:t>R11 = (</a:t>
            </a:r>
            <a:r>
              <a:rPr lang="en-AU" b="1" u="sng" dirty="0" smtClean="0"/>
              <a:t>Student#</a:t>
            </a:r>
            <a:r>
              <a:rPr lang="en-AU" b="1" dirty="0" smtClean="0"/>
              <a:t>, </a:t>
            </a:r>
            <a:r>
              <a:rPr lang="en-AU" b="1" dirty="0" err="1" smtClean="0"/>
              <a:t>StudentName</a:t>
            </a:r>
            <a:r>
              <a:rPr lang="en-AU" b="1" dirty="0" smtClean="0"/>
              <a:t>)</a:t>
            </a:r>
            <a:endParaRPr lang="en-AU" dirty="0" smtClean="0"/>
          </a:p>
          <a:p>
            <a:pPr fontAlgn="t"/>
            <a:r>
              <a:rPr lang="en-AU" b="1" strike="sngStrike" dirty="0" smtClean="0"/>
              <a:t>R12 = (</a:t>
            </a:r>
            <a:r>
              <a:rPr lang="en-AU" b="1" u="sng" strike="sngStrike" dirty="0" err="1" smtClean="0"/>
              <a:t>UnitCode</a:t>
            </a:r>
            <a:r>
              <a:rPr lang="en-AU" b="1" strike="sngStrike" dirty="0" smtClean="0"/>
              <a:t>, </a:t>
            </a:r>
            <a:r>
              <a:rPr lang="en-AU" b="1" strike="sngStrike" dirty="0" err="1" smtClean="0"/>
              <a:t>UnitName</a:t>
            </a:r>
            <a:r>
              <a:rPr lang="en-AU" b="1" strike="sngStrike" dirty="0" smtClean="0"/>
              <a:t>,</a:t>
            </a:r>
            <a:r>
              <a:rPr lang="en-AU" b="1" i="1" strike="sngStrike" dirty="0" smtClean="0"/>
              <a:t> </a:t>
            </a:r>
            <a:r>
              <a:rPr lang="en-AU" b="1" i="1" u="sng" strike="sngStrike" dirty="0" smtClean="0"/>
              <a:t>Student#</a:t>
            </a:r>
            <a:r>
              <a:rPr lang="en-AU" b="1" strike="sngStrike" dirty="0" smtClean="0"/>
              <a:t>)</a:t>
            </a:r>
          </a:p>
          <a:p>
            <a:pPr fontAlgn="t"/>
            <a:r>
              <a:rPr lang="en-AU" b="1" dirty="0" smtClean="0"/>
              <a:t>R121 = (</a:t>
            </a:r>
            <a:r>
              <a:rPr lang="en-AU" b="1" i="1" u="sng" dirty="0" err="1" smtClean="0"/>
              <a:t>UnitCode</a:t>
            </a:r>
            <a:r>
              <a:rPr lang="en-AU" b="1" dirty="0" smtClean="0"/>
              <a:t>,</a:t>
            </a:r>
            <a:r>
              <a:rPr lang="en-AU" b="1" i="1" dirty="0" smtClean="0"/>
              <a:t> </a:t>
            </a:r>
            <a:r>
              <a:rPr lang="en-AU" b="1" i="1" u="sng" dirty="0" smtClean="0"/>
              <a:t>Student#</a:t>
            </a:r>
            <a:r>
              <a:rPr lang="en-AU" b="1" dirty="0" smtClean="0"/>
              <a:t>)</a:t>
            </a:r>
            <a:endParaRPr lang="en-AU" dirty="0" smtClean="0"/>
          </a:p>
          <a:p>
            <a:pPr fontAlgn="t"/>
            <a:r>
              <a:rPr lang="en-AU" b="1" dirty="0" smtClean="0"/>
              <a:t>R122 = (</a:t>
            </a:r>
            <a:r>
              <a:rPr lang="en-AU" b="1" u="sng" dirty="0" err="1" smtClean="0"/>
              <a:t>UnitCode</a:t>
            </a:r>
            <a:r>
              <a:rPr lang="en-AU" b="1" dirty="0" smtClean="0"/>
              <a:t>, </a:t>
            </a:r>
            <a:r>
              <a:rPr lang="en-AU" b="1" dirty="0" err="1" smtClean="0"/>
              <a:t>UnitName</a:t>
            </a:r>
            <a:r>
              <a:rPr lang="en-AU" b="1" dirty="0" smtClean="0"/>
              <a:t>)</a:t>
            </a:r>
            <a:endParaRPr lang="en-A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51520" y="4150821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leaves us with three relations - one for students, one for units, one for enrolments.  The enrolments relation contains a compound PK and two FKs, referring to students and units.</a:t>
            </a:r>
            <a:endParaRPr lang="en-A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18596"/>
              </p:ext>
            </p:extLst>
          </p:nvPr>
        </p:nvGraphicFramePr>
        <p:xfrm>
          <a:off x="251520" y="4946352"/>
          <a:ext cx="28083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u="sng" dirty="0" err="1" smtClean="0"/>
                        <a:t>UnitCode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UnitName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Systems and Database Design</a:t>
                      </a:r>
                      <a:endParaRPr lang="en-AU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Interactive Web Development</a:t>
                      </a:r>
                      <a:endParaRPr lang="en-AU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26475"/>
              </p:ext>
            </p:extLst>
          </p:nvPr>
        </p:nvGraphicFramePr>
        <p:xfrm>
          <a:off x="6300192" y="5013176"/>
          <a:ext cx="25922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13"/>
                <a:gridCol w="1524875"/>
              </a:tblGrid>
              <a:tr h="126216">
                <a:tc>
                  <a:txBody>
                    <a:bodyPr/>
                    <a:lstStyle/>
                    <a:p>
                      <a:r>
                        <a:rPr lang="en-AU" u="sng" dirty="0" smtClean="0"/>
                        <a:t>Student#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StudentName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Jim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8440">
                <a:tc>
                  <a:txBody>
                    <a:bodyPr/>
                    <a:lstStyle/>
                    <a:p>
                      <a:r>
                        <a:rPr lang="en-AU" dirty="0" smtClean="0"/>
                        <a:t>23456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Patrick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45678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Fred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86733"/>
              </p:ext>
            </p:extLst>
          </p:nvPr>
        </p:nvGraphicFramePr>
        <p:xfrm>
          <a:off x="3491881" y="4797152"/>
          <a:ext cx="237626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6"/>
                <a:gridCol w="1096737"/>
              </a:tblGrid>
              <a:tr h="126216">
                <a:tc>
                  <a:txBody>
                    <a:bodyPr/>
                    <a:lstStyle/>
                    <a:p>
                      <a:r>
                        <a:rPr lang="en-AU" i="1" u="sng" dirty="0" err="1" smtClean="0"/>
                        <a:t>UnitCode</a:t>
                      </a:r>
                      <a:endParaRPr lang="en-AU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u="sng" dirty="0" smtClean="0"/>
                        <a:t>Student#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8440"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23456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45678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85195"/>
              </p:ext>
            </p:extLst>
          </p:nvPr>
        </p:nvGraphicFramePr>
        <p:xfrm>
          <a:off x="251520" y="188640"/>
          <a:ext cx="5400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240360"/>
                <a:gridCol w="108011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u="sng" dirty="0" err="1" smtClean="0"/>
                        <a:t>UnitCode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UnitName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i="1" u="sng" dirty="0" smtClean="0"/>
                        <a:t>Student#</a:t>
                      </a:r>
                      <a:endParaRPr lang="en-AU" i="1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Systems and Database Design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CSG1207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Systems and Database Design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23456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Interactive Web Development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CSG2431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Interactive Web Development</a:t>
                      </a:r>
                      <a:endParaRPr lang="en-AU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45678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26474"/>
              </p:ext>
            </p:extLst>
          </p:nvPr>
        </p:nvGraphicFramePr>
        <p:xfrm>
          <a:off x="6300192" y="193720"/>
          <a:ext cx="25922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13"/>
                <a:gridCol w="1524875"/>
              </a:tblGrid>
              <a:tr h="126216">
                <a:tc>
                  <a:txBody>
                    <a:bodyPr/>
                    <a:lstStyle/>
                    <a:p>
                      <a:r>
                        <a:rPr lang="en-AU" u="sng" dirty="0" smtClean="0"/>
                        <a:t>Student#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StudentName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12345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Jim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8440">
                <a:tc>
                  <a:txBody>
                    <a:bodyPr/>
                    <a:lstStyle/>
                    <a:p>
                      <a:r>
                        <a:rPr lang="en-AU" dirty="0" smtClean="0"/>
                        <a:t>23456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Patrick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45678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Fred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5652120" y="683692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52120" y="827708"/>
            <a:ext cx="64807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3"/>
          </p:cNvCxnSpPr>
          <p:nvPr/>
        </p:nvCxnSpPr>
        <p:spPr>
          <a:xfrm flipH="1">
            <a:off x="5652119" y="1115740"/>
            <a:ext cx="64807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64798" y="1486328"/>
            <a:ext cx="648072" cy="42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68144" y="6309320"/>
            <a:ext cx="432049" cy="210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883288" y="5373216"/>
            <a:ext cx="429582" cy="15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883288" y="5610366"/>
            <a:ext cx="414438" cy="482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3"/>
          </p:cNvCxnSpPr>
          <p:nvPr/>
        </p:nvCxnSpPr>
        <p:spPr>
          <a:xfrm flipH="1" flipV="1">
            <a:off x="5868144" y="5719172"/>
            <a:ext cx="444726" cy="230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059832" y="6309320"/>
            <a:ext cx="432050" cy="1274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59832" y="6115338"/>
            <a:ext cx="432050" cy="121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059832" y="5610366"/>
            <a:ext cx="432050" cy="132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59832" y="5373216"/>
            <a:ext cx="432050" cy="944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9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260648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the relationship is a “1 to many” then you will probably </a:t>
            </a:r>
            <a:r>
              <a:rPr lang="en-AU" i="1" dirty="0" smtClean="0"/>
              <a:t>not</a:t>
            </a:r>
            <a:r>
              <a:rPr lang="en-AU" dirty="0" smtClean="0"/>
              <a:t> need to expand the PK to include the FK when you split the relations apart.</a:t>
            </a:r>
          </a:p>
          <a:p>
            <a:endParaRPr lang="en-AU" dirty="0"/>
          </a:p>
          <a:p>
            <a:r>
              <a:rPr lang="en-AU" dirty="0" smtClean="0"/>
              <a:t>If the relationship is a “many to many”, then you probably </a:t>
            </a:r>
            <a:r>
              <a:rPr lang="en-AU" i="1" dirty="0" smtClean="0"/>
              <a:t>will</a:t>
            </a:r>
            <a:r>
              <a:rPr lang="en-AU" dirty="0" smtClean="0"/>
              <a:t> need to use a compound PK.</a:t>
            </a:r>
          </a:p>
          <a:p>
            <a:endParaRPr lang="en-AU" dirty="0"/>
          </a:p>
          <a:p>
            <a:r>
              <a:rPr lang="en-AU" dirty="0" smtClean="0"/>
              <a:t>At the end of the day, the guiding rule should always be:</a:t>
            </a:r>
          </a:p>
          <a:p>
            <a:pPr algn="ctr"/>
            <a:r>
              <a:rPr lang="en-AU" b="1" dirty="0" smtClean="0"/>
              <a:t>Each relation must have a valid PK at all times</a:t>
            </a:r>
          </a:p>
          <a:p>
            <a:pPr algn="ctr"/>
            <a:endParaRPr lang="en-AU" dirty="0"/>
          </a:p>
          <a:p>
            <a:r>
              <a:rPr lang="en-AU" i="1" dirty="0" smtClean="0"/>
              <a:t>If the current PK is not valid (i.e. it cannot uniquely identify each row), you need to correct it.  Always consider the scenario when determining whether the PK is valid/what is needed.</a:t>
            </a:r>
          </a:p>
          <a:p>
            <a:endParaRPr lang="en-AU" i="1" dirty="0" smtClean="0"/>
          </a:p>
          <a:p>
            <a:endParaRPr lang="en-AU" i="1" dirty="0"/>
          </a:p>
          <a:p>
            <a:endParaRPr lang="en-AU" i="1" dirty="0" smtClean="0"/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Here’s a sneak peek at how the two scenarios would look in an Entity Relationship diagram: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4797152"/>
            <a:ext cx="1008112" cy="7200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Plan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979712" y="4797152"/>
            <a:ext cx="1215752" cy="7200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  <a:endParaRPr lang="en-AU" dirty="0"/>
          </a:p>
        </p:txBody>
      </p:sp>
      <p:sp>
        <p:nvSpPr>
          <p:cNvPr id="5" name="Isosceles Triangle 4"/>
          <p:cNvSpPr/>
          <p:nvPr/>
        </p:nvSpPr>
        <p:spPr>
          <a:xfrm rot="16200000">
            <a:off x="1711545" y="5033040"/>
            <a:ext cx="288032" cy="24830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cxnSp>
        <p:nvCxnSpPr>
          <p:cNvPr id="4" name="Straight Connector 3"/>
          <p:cNvCxnSpPr>
            <a:stCxn id="2" idx="3"/>
            <a:endCxn id="28" idx="1"/>
          </p:cNvCxnSpPr>
          <p:nvPr/>
        </p:nvCxnSpPr>
        <p:spPr>
          <a:xfrm>
            <a:off x="1331640" y="5157192"/>
            <a:ext cx="64807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4355976" y="4797152"/>
            <a:ext cx="1008112" cy="7200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Student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6012160" y="4797152"/>
            <a:ext cx="1215752" cy="7200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Enrolment</a:t>
            </a:r>
            <a:endParaRPr lang="en-AU" dirty="0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5743993" y="5033040"/>
            <a:ext cx="288032" cy="24830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364089" y="5154652"/>
            <a:ext cx="64807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7884368" y="4794612"/>
            <a:ext cx="1008112" cy="7200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Unit</a:t>
            </a:r>
            <a:endParaRPr lang="en-AU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7208047" y="5030501"/>
            <a:ext cx="288032" cy="24830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cxnSp>
        <p:nvCxnSpPr>
          <p:cNvPr id="39" name="Straight Connector 38"/>
          <p:cNvCxnSpPr>
            <a:stCxn id="37" idx="1"/>
            <a:endCxn id="30" idx="3"/>
          </p:cNvCxnSpPr>
          <p:nvPr/>
        </p:nvCxnSpPr>
        <p:spPr>
          <a:xfrm flipH="1">
            <a:off x="7227912" y="5154652"/>
            <a:ext cx="656456" cy="25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39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5" grpId="0" animBg="1"/>
      <p:bldP spid="29" grpId="0" animBg="1"/>
      <p:bldP spid="30" grpId="0" animBg="1"/>
      <p:bldP spid="32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684</Words>
  <Application>Microsoft Office PowerPoint</Application>
  <PresentationFormat>On-screen Show (4:3)</PresentationFormat>
  <Paragraphs>184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ECU, SCSS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Baatard</dc:creator>
  <cp:lastModifiedBy>gbaatard@gmail.com</cp:lastModifiedBy>
  <cp:revision>6</cp:revision>
  <dcterms:created xsi:type="dcterms:W3CDTF">2012-03-12T02:43:27Z</dcterms:created>
  <dcterms:modified xsi:type="dcterms:W3CDTF">2014-03-03T05:31:10Z</dcterms:modified>
</cp:coreProperties>
</file>