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7" r:id="rId5"/>
    <p:sldId id="268" r:id="rId6"/>
    <p:sldId id="269" r:id="rId7"/>
    <p:sldId id="274" r:id="rId8"/>
    <p:sldId id="270" r:id="rId9"/>
    <p:sldId id="271" r:id="rId10"/>
    <p:sldId id="272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1" r:id="rId21"/>
    <p:sldId id="285" r:id="rId22"/>
    <p:sldId id="286" r:id="rId23"/>
    <p:sldId id="284" r:id="rId24"/>
    <p:sldId id="287" r:id="rId25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E347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3" autoAdjust="0"/>
  </p:normalViewPr>
  <p:slideViewPr>
    <p:cSldViewPr>
      <p:cViewPr varScale="1">
        <p:scale>
          <a:sx n="95" d="100"/>
          <a:sy n="95" d="100"/>
        </p:scale>
        <p:origin x="-164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21/06/16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mall@2x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mage@2x.p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onalabs.com/api/index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coronalabs.com/guide/media/spriteAnimation/index.html" TargetMode="External"/><Relationship Id="rId3" Type="http://schemas.openxmlformats.org/officeDocument/2006/relationships/hyperlink" Target="https://docs.coronalabs.com/guide/media/imageSheet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Week </a:t>
            </a:r>
            <a:r>
              <a:rPr lang="en-US" altLang="en-US" dirty="0" smtClean="0"/>
              <a:t>4: Images and groups in Corona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different devices</a:t>
            </a:r>
            <a:endParaRPr lang="en-US" dirty="0"/>
          </a:p>
        </p:txBody>
      </p:sp>
      <p:pic>
        <p:nvPicPr>
          <p:cNvPr id="4" name="Content Placeholder 3" descr="Example1Iphone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72" r="-22672"/>
          <a:stretch>
            <a:fillRect/>
          </a:stretch>
        </p:blipFill>
        <p:spPr>
          <a:xfrm>
            <a:off x="250825" y="1131590"/>
            <a:ext cx="2898252" cy="3888432"/>
          </a:xfrm>
        </p:spPr>
      </p:pic>
      <p:pic>
        <p:nvPicPr>
          <p:cNvPr id="5" name="Picture 4" descr="Example1Samsung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131590"/>
            <a:ext cx="2035483" cy="3952393"/>
          </a:xfrm>
          <a:prstGeom prst="rect">
            <a:avLst/>
          </a:prstGeom>
        </p:spPr>
      </p:pic>
      <p:pic>
        <p:nvPicPr>
          <p:cNvPr id="6" name="Picture 5" descr="Example1IPadMini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72666"/>
            <a:ext cx="2582882" cy="38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scaling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mapping to the display depends on the width and height of the content area and also on the scaling method (“scale” in the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file)</a:t>
            </a:r>
          </a:p>
          <a:p>
            <a:r>
              <a:rPr lang="en-US" sz="2400" dirty="0" smtClean="0"/>
              <a:t>Change by editing the file. Possible values:</a:t>
            </a:r>
          </a:p>
          <a:p>
            <a:pPr lvl="1"/>
            <a:r>
              <a:rPr lang="en-US" sz="2000" dirty="0" smtClean="0"/>
              <a:t>letterbox : this is the default. Keeps aspect ratio, fits display</a:t>
            </a:r>
          </a:p>
          <a:p>
            <a:pPr lvl="1"/>
            <a:r>
              <a:rPr lang="en-US" sz="2000" dirty="0" err="1" smtClean="0"/>
              <a:t>zoomEven</a:t>
            </a:r>
            <a:r>
              <a:rPr lang="en-US" sz="2000" dirty="0" smtClean="0"/>
              <a:t> : similar but may not all fit on display</a:t>
            </a:r>
          </a:p>
          <a:p>
            <a:pPr lvl="1"/>
            <a:r>
              <a:rPr lang="en-US" sz="2000" dirty="0" smtClean="0"/>
              <a:t>adaptive : width and height dynamically determined – not supported on all devices</a:t>
            </a:r>
          </a:p>
          <a:p>
            <a:pPr lvl="1"/>
            <a:r>
              <a:rPr lang="en-US" sz="2000" dirty="0" err="1" smtClean="0"/>
              <a:t>zoomStretch</a:t>
            </a:r>
            <a:r>
              <a:rPr lang="en-US" sz="2000" dirty="0" smtClean="0"/>
              <a:t> : content fits whole display screen, but aspect ratio not preserved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673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129288" cy="539750"/>
          </a:xfrm>
        </p:spPr>
        <p:txBody>
          <a:bodyPr/>
          <a:lstStyle/>
          <a:p>
            <a:r>
              <a:rPr lang="en-US" dirty="0" smtClean="0"/>
              <a:t>Effect of “</a:t>
            </a:r>
            <a:r>
              <a:rPr lang="en-US" dirty="0" err="1" smtClean="0"/>
              <a:t>zoomStretch</a:t>
            </a:r>
            <a:r>
              <a:rPr lang="en-US" dirty="0" smtClean="0"/>
              <a:t>” scaling</a:t>
            </a:r>
            <a:endParaRPr lang="en-US" dirty="0"/>
          </a:p>
        </p:txBody>
      </p:sp>
      <p:pic>
        <p:nvPicPr>
          <p:cNvPr id="4" name="Content Placeholder 3" descr="Example2IPadMini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605" r="-25605"/>
          <a:stretch>
            <a:fillRect/>
          </a:stretch>
        </p:blipFill>
        <p:spPr>
          <a:xfrm>
            <a:off x="4644008" y="1347614"/>
            <a:ext cx="3727450" cy="3671888"/>
          </a:xfrm>
        </p:spPr>
      </p:pic>
      <p:pic>
        <p:nvPicPr>
          <p:cNvPr id="5" name="Picture 4" descr="Example2Samsung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565" y="1191106"/>
            <a:ext cx="2035483" cy="3952393"/>
          </a:xfrm>
          <a:prstGeom prst="rect">
            <a:avLst/>
          </a:prstGeom>
        </p:spPr>
      </p:pic>
      <p:pic>
        <p:nvPicPr>
          <p:cNvPr id="6" name="Picture 5" descr="Example2Iphone4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1521"/>
            <a:ext cx="1985382" cy="38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letterbox v </a:t>
            </a:r>
            <a:r>
              <a:rPr lang="en-US" dirty="0" err="1" smtClean="0"/>
              <a:t>zoomEven</a:t>
            </a:r>
            <a:endParaRPr lang="en-US" dirty="0"/>
          </a:p>
        </p:txBody>
      </p:sp>
      <p:pic>
        <p:nvPicPr>
          <p:cNvPr id="4" name="Content Placeholder 3" descr="Scaling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714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improve the appearance of images on displays with different resolution, you can provide multiple versions of an image</a:t>
            </a:r>
          </a:p>
          <a:p>
            <a:r>
              <a:rPr lang="en-US" sz="2400" dirty="0" smtClean="0"/>
              <a:t>e.g. I created a 200x200 version of </a:t>
            </a:r>
            <a:r>
              <a:rPr lang="en-US" sz="2400" dirty="0" err="1" smtClean="0"/>
              <a:t>small.png</a:t>
            </a:r>
            <a:r>
              <a:rPr lang="en-US" sz="2400" dirty="0" smtClean="0"/>
              <a:t>, and added the text “2x” so that you can tell when it is being used. I saved it in a file called </a:t>
            </a:r>
            <a:r>
              <a:rPr lang="en-US" sz="2400" dirty="0" smtClean="0">
                <a:hlinkClick r:id="rId2"/>
              </a:rPr>
              <a:t>small@2x.png</a:t>
            </a:r>
            <a:endParaRPr lang="en-US" sz="2400" dirty="0" smtClean="0"/>
          </a:p>
          <a:p>
            <a:r>
              <a:rPr lang="en-US" sz="2400" dirty="0" smtClean="0"/>
              <a:t>Now is I change the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 like so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17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3"/>
            <a:ext cx="7345312" cy="539750"/>
          </a:xfrm>
        </p:spPr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with dynamic resolution</a:t>
            </a:r>
            <a:endParaRPr lang="en-US" dirty="0"/>
          </a:p>
        </p:txBody>
      </p:sp>
      <p:pic>
        <p:nvPicPr>
          <p:cNvPr id="4" name="Content Placeholder 3" descr="Config1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8" r="-4198"/>
          <a:stretch>
            <a:fillRect/>
          </a:stretch>
        </p:blipFill>
        <p:spPr>
          <a:xfrm>
            <a:off x="250825" y="1276350"/>
            <a:ext cx="4105275" cy="3671888"/>
          </a:xfrm>
        </p:spPr>
      </p:pic>
      <p:sp>
        <p:nvSpPr>
          <p:cNvPr id="5" name="TextBox 4"/>
          <p:cNvSpPr txBox="1"/>
          <p:nvPr/>
        </p:nvSpPr>
        <p:spPr>
          <a:xfrm>
            <a:off x="4644008" y="1491630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Note “</a:t>
            </a:r>
            <a:r>
              <a:rPr lang="en-US" sz="2400" dirty="0" err="1" smtClean="0"/>
              <a:t>imageSuffix</a:t>
            </a:r>
            <a:r>
              <a:rPr lang="en-US" sz="2400" dirty="0" smtClean="0"/>
              <a:t>” table is uncommented now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You can set up multiple different resolutions the same way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This is the result: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592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dynamic resolution</a:t>
            </a:r>
            <a:endParaRPr lang="en-US" dirty="0"/>
          </a:p>
        </p:txBody>
      </p:sp>
      <p:pic>
        <p:nvPicPr>
          <p:cNvPr id="4" name="Content Placeholder 3" descr="Example3Iphone4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72" r="-83372"/>
          <a:stretch>
            <a:fillRect/>
          </a:stretch>
        </p:blipFill>
        <p:spPr>
          <a:xfrm>
            <a:off x="-45696" y="1059582"/>
            <a:ext cx="5586472" cy="4083918"/>
          </a:xfrm>
        </p:spPr>
      </p:pic>
      <p:sp>
        <p:nvSpPr>
          <p:cNvPr id="5" name="TextBox 4"/>
          <p:cNvSpPr txBox="1"/>
          <p:nvPr/>
        </p:nvSpPr>
        <p:spPr>
          <a:xfrm>
            <a:off x="4499992" y="1419622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Note only </a:t>
            </a:r>
            <a:r>
              <a:rPr lang="en-US" sz="2400" i="1" dirty="0" err="1" smtClean="0"/>
              <a:t>newImageRect</a:t>
            </a:r>
            <a:r>
              <a:rPr lang="en-US" sz="2400" dirty="0" smtClean="0"/>
              <a:t> picks up the higher resolution version of the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402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/>
              <a:t>multiresolution</a:t>
            </a:r>
            <a:r>
              <a:rPr lang="en-US" dirty="0" smtClean="0"/>
              <a:t>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 err="1" smtClean="0"/>
              <a:t>config.lua</a:t>
            </a:r>
            <a:r>
              <a:rPr lang="en-US" dirty="0" smtClean="0"/>
              <a:t>, specify naming convention e.g. </a:t>
            </a:r>
            <a:r>
              <a:rPr lang="en-US" dirty="0"/>
              <a:t>["@2x"] = 2 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images of different sizes e.g. 2 x original </a:t>
            </a:r>
            <a:r>
              <a:rPr lang="en-US" dirty="0" smtClean="0"/>
              <a:t>size – named e.g. </a:t>
            </a:r>
            <a:r>
              <a:rPr lang="en-US" dirty="0" smtClean="0">
                <a:hlinkClick r:id="rId2"/>
              </a:rPr>
              <a:t>image@2x.png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newImageRect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Corona will find the best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t’s handy to have multiple images in one graphics file e.g. frames in an animation</a:t>
            </a:r>
          </a:p>
          <a:p>
            <a:r>
              <a:rPr lang="en-US" dirty="0" smtClean="0"/>
              <a:t>Corona does this using Image Sheets</a:t>
            </a:r>
          </a:p>
          <a:p>
            <a:r>
              <a:rPr lang="en-US" dirty="0" smtClean="0"/>
              <a:t>The idea is to read in the combined image data, and pick out parts of it for the different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6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file</a:t>
            </a:r>
            <a:endParaRPr lang="en-US" dirty="0"/>
          </a:p>
        </p:txBody>
      </p:sp>
      <p:pic>
        <p:nvPicPr>
          <p:cNvPr id="4" name="Content Placeholder 3" descr="sprite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1857"/>
          <a:stretch/>
        </p:blipFill>
        <p:spPr>
          <a:xfrm>
            <a:off x="179512" y="1276350"/>
            <a:ext cx="6911975" cy="3671888"/>
          </a:xfrm>
        </p:spPr>
      </p:pic>
      <p:sp>
        <p:nvSpPr>
          <p:cNvPr id="5" name="Rectangle 4"/>
          <p:cNvSpPr/>
          <p:nvPr/>
        </p:nvSpPr>
        <p:spPr>
          <a:xfrm>
            <a:off x="179512" y="1275606"/>
            <a:ext cx="6912768" cy="3672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91680" y="2355726"/>
            <a:ext cx="1224136" cy="0"/>
          </a:xfrm>
          <a:prstGeom prst="straightConnector1">
            <a:avLst/>
          </a:prstGeom>
          <a:ln>
            <a:solidFill>
              <a:srgbClr val="59E3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355580" y="1275606"/>
            <a:ext cx="396" cy="1224136"/>
          </a:xfrm>
          <a:prstGeom prst="straightConnector1">
            <a:avLst/>
          </a:prstGeom>
          <a:ln>
            <a:solidFill>
              <a:srgbClr val="59E347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51720" y="234643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E347"/>
                </a:solidFill>
              </a:rPr>
              <a:t>110</a:t>
            </a:r>
            <a:endParaRPr lang="en-US" dirty="0">
              <a:solidFill>
                <a:srgbClr val="59E34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24997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E347"/>
                </a:solidFill>
              </a:rPr>
              <a:t>100</a:t>
            </a:r>
            <a:endParaRPr lang="en-US" dirty="0">
              <a:solidFill>
                <a:srgbClr val="59E34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8304" y="1275606"/>
            <a:ext cx="15841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14 “frames”, each 110x100 pixels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Frame 1 at top-left, then going left-to-right and down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2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Images</a:t>
            </a:r>
          </a:p>
          <a:p>
            <a:r>
              <a:rPr lang="en-AU" sz="2400" dirty="0" smtClean="0"/>
              <a:t>Content Scaling</a:t>
            </a:r>
            <a:endParaRPr lang="en-AU" sz="2400" dirty="0" smtClean="0"/>
          </a:p>
          <a:p>
            <a:r>
              <a:rPr lang="en-AU" sz="2400" dirty="0" smtClean="0"/>
              <a:t>Configuration Files</a:t>
            </a:r>
            <a:endParaRPr lang="en-AU" sz="2400" dirty="0" smtClean="0"/>
          </a:p>
          <a:p>
            <a:r>
              <a:rPr lang="en-AU" sz="2400" dirty="0" smtClean="0"/>
              <a:t>Image Sheets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 smtClean="0"/>
              <a:t>To find out more, see </a:t>
            </a:r>
            <a:r>
              <a:rPr lang="en-AU" sz="2400" dirty="0"/>
              <a:t>the Corona API docs </a:t>
            </a:r>
            <a:r>
              <a:rPr lang="en-AU" sz="2400" dirty="0" smtClean="0"/>
              <a:t>at</a:t>
            </a:r>
            <a:br>
              <a:rPr lang="en-AU" sz="2400" dirty="0" smtClean="0"/>
            </a:br>
            <a:r>
              <a:rPr lang="en-AU" sz="2400" dirty="0" smtClean="0">
                <a:hlinkClick r:id="rId2"/>
              </a:rPr>
              <a:t>https</a:t>
            </a:r>
            <a:r>
              <a:rPr lang="en-AU" sz="2400" dirty="0">
                <a:hlinkClick r:id="rId2"/>
              </a:rPr>
              <a:t>://docs.coronalabs.com/api/</a:t>
            </a:r>
            <a:r>
              <a:rPr lang="en-AU" sz="2400" dirty="0" smtClean="0">
                <a:hlinkClick r:id="rId2"/>
              </a:rPr>
              <a:t>index.html</a:t>
            </a:r>
            <a:endParaRPr lang="en-AU" sz="2400" dirty="0" smtClean="0"/>
          </a:p>
          <a:p>
            <a:pPr lvl="1"/>
            <a:r>
              <a:rPr lang="en-AU" sz="2000" dirty="0" smtClean="0"/>
              <a:t>g</a:t>
            </a:r>
            <a:r>
              <a:rPr lang="en-AU" sz="2000" dirty="0" smtClean="0"/>
              <a:t>raphics.*</a:t>
            </a:r>
          </a:p>
          <a:p>
            <a:pPr lvl="1"/>
            <a:r>
              <a:rPr lang="en-AU" sz="2000" dirty="0" smtClean="0"/>
              <a:t>display.*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Sheets example code</a:t>
            </a:r>
            <a:endParaRPr lang="en-US" dirty="0"/>
          </a:p>
        </p:txBody>
      </p:sp>
      <p:pic>
        <p:nvPicPr>
          <p:cNvPr id="4" name="Content Placeholder 3" descr="SimpleSprit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/>
        </p:blipFill>
        <p:spPr>
          <a:xfrm>
            <a:off x="107504" y="1203598"/>
            <a:ext cx="5842000" cy="3671888"/>
          </a:xfrm>
        </p:spPr>
      </p:pic>
    </p:spTree>
    <p:extLst>
      <p:ext uri="{BB962C8B-B14F-4D97-AF65-F5344CB8AC3E}">
        <p14:creationId xmlns:p14="http://schemas.microsoft.com/office/powerpoint/2010/main" val="772878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name – used to identify different sequences</a:t>
            </a:r>
          </a:p>
          <a:p>
            <a:r>
              <a:rPr lang="en-US" sz="2800" dirty="0" smtClean="0"/>
              <a:t>start – the frame number to start on</a:t>
            </a:r>
          </a:p>
          <a:p>
            <a:r>
              <a:rPr lang="en-US" sz="2800" dirty="0" smtClean="0"/>
              <a:t>count – how many frames to use</a:t>
            </a:r>
          </a:p>
          <a:p>
            <a:r>
              <a:rPr lang="en-US" sz="2800" dirty="0" smtClean="0"/>
              <a:t>time – delay between frames</a:t>
            </a:r>
          </a:p>
          <a:p>
            <a:r>
              <a:rPr lang="en-US" sz="2800" dirty="0" err="1" smtClean="0"/>
              <a:t>loopCount</a:t>
            </a:r>
            <a:r>
              <a:rPr lang="en-US" sz="2800" dirty="0" smtClean="0"/>
              <a:t> – how many times to repeat the sequence: 0 for infinite</a:t>
            </a:r>
          </a:p>
          <a:p>
            <a:r>
              <a:rPr lang="en-US" sz="2800" dirty="0" err="1" smtClean="0"/>
              <a:t>loopDirection</a:t>
            </a:r>
            <a:r>
              <a:rPr lang="en-US" sz="2800" dirty="0" smtClean="0"/>
              <a:t> – forward or bounce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28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data can contain more than one sequence, with different names</a:t>
            </a:r>
          </a:p>
          <a:p>
            <a:r>
              <a:rPr lang="en-US" dirty="0" smtClean="0"/>
              <a:t>Sequences can be non-consecutive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 code</a:t>
            </a:r>
            <a:endParaRPr lang="en-US" dirty="0"/>
          </a:p>
        </p:txBody>
      </p:sp>
      <p:pic>
        <p:nvPicPr>
          <p:cNvPr id="4" name="Content Placeholder 3" descr="ComplexSprite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" b="854"/>
          <a:stretch/>
        </p:blipFill>
        <p:spPr>
          <a:xfrm>
            <a:off x="441325" y="1276350"/>
            <a:ext cx="8248650" cy="3671888"/>
          </a:xfrm>
        </p:spPr>
      </p:pic>
    </p:spTree>
    <p:extLst>
      <p:ext uri="{BB962C8B-B14F-4D97-AF65-F5344CB8AC3E}">
        <p14:creationId xmlns:p14="http://schemas.microsoft.com/office/powerpoint/2010/main" val="159613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found in the Corona API docs</a:t>
            </a:r>
          </a:p>
          <a:p>
            <a:r>
              <a:rPr lang="en-US" dirty="0" smtClean="0"/>
              <a:t>Sprite animation guide</a:t>
            </a:r>
          </a:p>
          <a:p>
            <a:pPr lvl="1"/>
            <a:r>
              <a:rPr lang="en-US" dirty="0">
                <a:hlinkClick r:id="rId2"/>
              </a:rPr>
              <a:t>https://docs.coronalabs.com/guide/media/spriteAnimation/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r>
              <a:rPr lang="en-US" dirty="0" smtClean="0"/>
              <a:t>Image sheets guide</a:t>
            </a:r>
          </a:p>
          <a:p>
            <a:pPr lvl="1"/>
            <a:r>
              <a:rPr lang="en-US" dirty="0">
                <a:hlinkClick r:id="rId3"/>
              </a:rPr>
              <a:t>https://docs.coronalabs.com/guide/media/imageSheets/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sz="2400" dirty="0" smtClean="0"/>
              <a:t>Recall that images can be loaded in as Display Objects</a:t>
            </a:r>
          </a:p>
          <a:p>
            <a:pPr marL="742950" lvl="2" indent="-342900"/>
            <a:r>
              <a:rPr lang="en-US" sz="2000" i="1" dirty="0" err="1" smtClean="0"/>
              <a:t>display.newImage</a:t>
            </a:r>
            <a:r>
              <a:rPr lang="en-US" sz="2000" dirty="0" smtClean="0"/>
              <a:t> </a:t>
            </a:r>
            <a:r>
              <a:rPr lang="en-US" sz="2000" dirty="0"/>
              <a:t>can be used to load an image from file, </a:t>
            </a:r>
            <a:r>
              <a:rPr lang="en-US" sz="2000" dirty="0" smtClean="0"/>
              <a:t>shows </a:t>
            </a:r>
            <a:r>
              <a:rPr lang="en-US" sz="2000" dirty="0"/>
              <a:t>it on the screen, and creates a display object</a:t>
            </a:r>
          </a:p>
          <a:p>
            <a:pPr marL="742950" lvl="2" indent="-342900"/>
            <a:r>
              <a:rPr lang="en-US" sz="2000" i="1" dirty="0" err="1"/>
              <a:t>display.newImageRect</a:t>
            </a:r>
            <a:r>
              <a:rPr lang="en-US" sz="2000" dirty="0"/>
              <a:t> is another way to do this that does image scaling differently from </a:t>
            </a:r>
            <a:r>
              <a:rPr lang="en-US" sz="2000" i="1" dirty="0" err="1" smtClean="0"/>
              <a:t>display.newImage</a:t>
            </a:r>
            <a:endParaRPr lang="en-US" sz="2000" i="1" dirty="0" smtClean="0"/>
          </a:p>
          <a:p>
            <a:pPr marL="0" indent="-400050"/>
            <a:r>
              <a:rPr lang="en-US" sz="2400" dirty="0" smtClean="0"/>
              <a:t>Images can also be used to fill shapes (see last week’s lecture example)</a:t>
            </a:r>
          </a:p>
          <a:p>
            <a:pPr marL="0" indent="-400050"/>
            <a:r>
              <a:rPr lang="en-US" sz="2400" dirty="0" smtClean="0"/>
              <a:t>Another way to load images for animation uses Image Sheets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01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6985000" cy="539750"/>
          </a:xfrm>
        </p:spPr>
        <p:txBody>
          <a:bodyPr/>
          <a:lstStyle/>
          <a:p>
            <a:r>
              <a:rPr lang="en-US" sz="3600" dirty="0" err="1" smtClean="0"/>
              <a:t>display.newImage</a:t>
            </a:r>
            <a:r>
              <a:rPr lang="en-US" sz="3600" dirty="0" smtClean="0"/>
              <a:t> or</a:t>
            </a:r>
            <a:br>
              <a:rPr lang="en-US" sz="3600" dirty="0" smtClean="0"/>
            </a:br>
            <a:r>
              <a:rPr lang="en-US" sz="3600" dirty="0" err="1" smtClean="0"/>
              <a:t>display.newImageRect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of these can load in an image, but </a:t>
            </a:r>
            <a:r>
              <a:rPr lang="en-US" dirty="0" err="1" smtClean="0">
                <a:solidFill>
                  <a:srgbClr val="FF0000"/>
                </a:solidFill>
              </a:rPr>
              <a:t>newImageRect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works best when using </a:t>
            </a:r>
            <a:r>
              <a:rPr lang="en-US" b="1" dirty="0" smtClean="0"/>
              <a:t>content scaling </a:t>
            </a:r>
            <a:r>
              <a:rPr lang="en-US" dirty="0" smtClean="0"/>
              <a:t>(but your textbook uses </a:t>
            </a:r>
            <a:r>
              <a:rPr lang="en-US" dirty="0" err="1" smtClean="0"/>
              <a:t>newImage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 smtClean="0"/>
              <a:t>Content scaling is a way of dealing with different size displays for different devices</a:t>
            </a:r>
          </a:p>
          <a:p>
            <a:r>
              <a:rPr lang="en-US" dirty="0" smtClean="0"/>
              <a:t>We will use content scaling (it’s easier)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9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lets us “pretend” that the display is a certain size, and Corona will figure out how to map from our imaginary display to the actual device display, which may be a different size and shape</a:t>
            </a:r>
          </a:p>
          <a:p>
            <a:r>
              <a:rPr lang="en-US" sz="2400" dirty="0" smtClean="0"/>
              <a:t>Recall when you create a Corona project you get to set the device </a:t>
            </a:r>
            <a:r>
              <a:rPr lang="en-US" sz="2400" dirty="0" smtClean="0">
                <a:solidFill>
                  <a:srgbClr val="FF0000"/>
                </a:solidFill>
              </a:rPr>
              <a:t>width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height</a:t>
            </a:r>
            <a:r>
              <a:rPr lang="en-US" sz="2400" dirty="0" smtClean="0"/>
              <a:t> (default is 320 x 480 on my Mac – this is the right aspect ratio for an iPhone 4)</a:t>
            </a:r>
          </a:p>
          <a:p>
            <a:r>
              <a:rPr lang="en-US" sz="2400" dirty="0" smtClean="0"/>
              <a:t>You can change this by editing the </a:t>
            </a:r>
            <a:r>
              <a:rPr lang="en-US" sz="2400" i="1" dirty="0" smtClean="0"/>
              <a:t>configuration file</a:t>
            </a:r>
            <a:r>
              <a:rPr lang="en-US" sz="2400" dirty="0" smtClean="0"/>
              <a:t>, </a:t>
            </a:r>
            <a:r>
              <a:rPr lang="en-US" sz="2400" dirty="0" err="1" smtClean="0"/>
              <a:t>config.lua</a:t>
            </a:r>
            <a:r>
              <a:rPr lang="en-US" sz="2400" dirty="0" smtClean="0"/>
              <a:t> (in the same folder as </a:t>
            </a:r>
            <a:r>
              <a:rPr lang="en-US" sz="2400" dirty="0" err="1" smtClean="0"/>
              <a:t>main.lua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74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87312"/>
            <a:ext cx="7057280" cy="756245"/>
          </a:xfrm>
        </p:spPr>
        <p:txBody>
          <a:bodyPr/>
          <a:lstStyle/>
          <a:p>
            <a:r>
              <a:rPr lang="en-US" sz="3600" dirty="0" smtClean="0"/>
              <a:t>Setting content area when creating a project</a:t>
            </a:r>
            <a:endParaRPr lang="en-US" sz="3600" dirty="0"/>
          </a:p>
        </p:txBody>
      </p:sp>
      <p:pic>
        <p:nvPicPr>
          <p:cNvPr id="4" name="Content Placeholder 3" descr="NewProject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4" b="18804"/>
          <a:stretch>
            <a:fillRect/>
          </a:stretch>
        </p:blipFill>
        <p:spPr>
          <a:xfrm>
            <a:off x="250825" y="1275607"/>
            <a:ext cx="8209607" cy="3488735"/>
          </a:xfrm>
        </p:spPr>
      </p:pic>
    </p:spTree>
    <p:extLst>
      <p:ext uri="{BB962C8B-B14F-4D97-AF65-F5344CB8AC3E}">
        <p14:creationId xmlns:p14="http://schemas.microsoft.com/office/powerpoint/2010/main" val="198746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onfig.lua</a:t>
            </a:r>
            <a:endParaRPr lang="en-US" dirty="0"/>
          </a:p>
        </p:txBody>
      </p:sp>
      <p:pic>
        <p:nvPicPr>
          <p:cNvPr id="4" name="Content Placeholder 3" descr="Config.tif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" r="-1411"/>
          <a:stretch/>
        </p:blipFill>
        <p:spPr>
          <a:xfrm>
            <a:off x="250825" y="1276350"/>
            <a:ext cx="3465513" cy="3643313"/>
          </a:xfrm>
        </p:spPr>
      </p:pic>
      <p:sp>
        <p:nvSpPr>
          <p:cNvPr id="5" name="TextBox 4"/>
          <p:cNvSpPr txBox="1"/>
          <p:nvPr/>
        </p:nvSpPr>
        <p:spPr>
          <a:xfrm>
            <a:off x="4067944" y="1563638"/>
            <a:ext cx="4752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format is a </a:t>
            </a:r>
            <a:r>
              <a:rPr lang="en-US" sz="2400" dirty="0" err="1" smtClean="0"/>
              <a:t>Lua</a:t>
            </a:r>
            <a:r>
              <a:rPr lang="en-US" sz="2400" dirty="0" smtClean="0"/>
              <a:t> table (</a:t>
            </a:r>
            <a:r>
              <a:rPr lang="en-US" sz="2400" dirty="0" smtClean="0">
                <a:solidFill>
                  <a:srgbClr val="FF0000"/>
                </a:solidFill>
              </a:rPr>
              <a:t>application</a:t>
            </a:r>
            <a:r>
              <a:rPr lang="en-US" sz="2400" dirty="0" smtClean="0"/>
              <a:t>) with other tables as values (e.g. </a:t>
            </a:r>
            <a:r>
              <a:rPr lang="en-US" sz="2400" dirty="0" smtClean="0">
                <a:solidFill>
                  <a:srgbClr val="FF0000"/>
                </a:solidFill>
              </a:rPr>
              <a:t>content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application</a:t>
            </a:r>
            <a:r>
              <a:rPr lang="en-US" sz="2400" dirty="0" smtClean="0"/>
              <a:t> can have other entries that control aspects of the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the app.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We’ll look at some of these later.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72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for </a:t>
            </a:r>
            <a:r>
              <a:rPr lang="en-US" dirty="0" err="1" smtClean="0"/>
              <a:t>newImage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display.newImage</a:t>
            </a:r>
            <a:r>
              <a:rPr lang="en-US" sz="2000" dirty="0"/>
              <a:t>( </a:t>
            </a:r>
            <a:r>
              <a:rPr lang="en-US" sz="2000" dirty="0" smtClean="0"/>
              <a:t>filename [</a:t>
            </a:r>
            <a:r>
              <a:rPr lang="en-US" sz="2000" dirty="0"/>
              <a:t>, x, y] </a:t>
            </a:r>
            <a:r>
              <a:rPr lang="en-US" sz="2000" dirty="0" smtClean="0"/>
              <a:t>)</a:t>
            </a:r>
          </a:p>
          <a:p>
            <a:r>
              <a:rPr lang="en-US" sz="2000" dirty="0" err="1"/>
              <a:t>display.newImageRect</a:t>
            </a:r>
            <a:r>
              <a:rPr lang="en-US" sz="2000" dirty="0"/>
              <a:t>( </a:t>
            </a:r>
            <a:r>
              <a:rPr lang="en-US" sz="2000" dirty="0" smtClean="0"/>
              <a:t>filename, </a:t>
            </a:r>
            <a:r>
              <a:rPr lang="en-US" sz="2000" dirty="0"/>
              <a:t>width, height 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filename – is the name of the image file. The file needs to be in the same folder as </a:t>
            </a:r>
            <a:r>
              <a:rPr lang="en-US" sz="2000" dirty="0" err="1" smtClean="0"/>
              <a:t>main.lua</a:t>
            </a:r>
            <a:endParaRPr lang="en-US" sz="2000" dirty="0" smtClean="0"/>
          </a:p>
          <a:p>
            <a:r>
              <a:rPr lang="en-US" sz="2000" dirty="0" smtClean="0"/>
              <a:t>[, x, y] – optional x, y, coordinates where the anchor is placed (default is 0,0 – default anchor is the middle of the image)</a:t>
            </a:r>
          </a:p>
          <a:p>
            <a:r>
              <a:rPr lang="en-US" sz="2000" dirty="0" smtClean="0"/>
              <a:t>width, height – this is the size of the image. </a:t>
            </a:r>
            <a:r>
              <a:rPr lang="en-US" sz="2000" dirty="0" err="1" smtClean="0"/>
              <a:t>newImage</a:t>
            </a:r>
            <a:r>
              <a:rPr lang="en-US" sz="2000" dirty="0" smtClean="0"/>
              <a:t> uses the actual size of the image in pixels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038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ExampleCode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72" r="-12472"/>
          <a:stretch>
            <a:fillRect/>
          </a:stretch>
        </p:blipFill>
        <p:spPr>
          <a:xfrm>
            <a:off x="-108520" y="1347614"/>
            <a:ext cx="6642347" cy="3528391"/>
          </a:xfrm>
        </p:spPr>
      </p:pic>
    </p:spTree>
    <p:extLst>
      <p:ext uri="{BB962C8B-B14F-4D97-AF65-F5344CB8AC3E}">
        <p14:creationId xmlns:p14="http://schemas.microsoft.com/office/powerpoint/2010/main" val="363890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20757</TotalTime>
  <Words>860</Words>
  <Application>Microsoft Macintosh PowerPoint</Application>
  <PresentationFormat>On-screen Show (16:9)</PresentationFormat>
  <Paragraphs>90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CSP2108: Introduction to Mobile Applications Development</vt:lpstr>
      <vt:lpstr>Topics this week</vt:lpstr>
      <vt:lpstr>Images</vt:lpstr>
      <vt:lpstr>display.newImage or display.newImageRect</vt:lpstr>
      <vt:lpstr>Content scaling</vt:lpstr>
      <vt:lpstr>Setting content area when creating a project</vt:lpstr>
      <vt:lpstr>config.lua</vt:lpstr>
      <vt:lpstr>Syntax for newImage*</vt:lpstr>
      <vt:lpstr>Example</vt:lpstr>
      <vt:lpstr>Example on different devices</vt:lpstr>
      <vt:lpstr>Change the scaling method</vt:lpstr>
      <vt:lpstr>Effect of “zoomStretch” scaling</vt:lpstr>
      <vt:lpstr>letterbox v zoomEven</vt:lpstr>
      <vt:lpstr>Dynamic resolution</vt:lpstr>
      <vt:lpstr>Config with dynamic resolution</vt:lpstr>
      <vt:lpstr>Using dynamic resolution</vt:lpstr>
      <vt:lpstr>To use multiresolution images</vt:lpstr>
      <vt:lpstr>Image Sheets</vt:lpstr>
      <vt:lpstr>Example file</vt:lpstr>
      <vt:lpstr>Image Sheets example code</vt:lpstr>
      <vt:lpstr>sequence data properties</vt:lpstr>
      <vt:lpstr>more complex</vt:lpstr>
      <vt:lpstr>more complex example code</vt:lpstr>
      <vt:lpstr>More info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151</cp:revision>
  <dcterms:created xsi:type="dcterms:W3CDTF">2009-09-07T06:18:52Z</dcterms:created>
  <dcterms:modified xsi:type="dcterms:W3CDTF">2016-06-27T09:45:47Z</dcterms:modified>
</cp:coreProperties>
</file>