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323" r:id="rId4"/>
    <p:sldId id="324" r:id="rId5"/>
    <p:sldId id="325" r:id="rId6"/>
    <p:sldId id="326" r:id="rId7"/>
    <p:sldId id="327" r:id="rId8"/>
    <p:sldId id="328" r:id="rId9"/>
    <p:sldId id="333" r:id="rId10"/>
    <p:sldId id="334" r:id="rId11"/>
    <p:sldId id="335" r:id="rId12"/>
    <p:sldId id="329" r:id="rId13"/>
    <p:sldId id="330" r:id="rId14"/>
    <p:sldId id="331" r:id="rId15"/>
    <p:sldId id="332" r:id="rId16"/>
    <p:sldId id="336" r:id="rId17"/>
    <p:sldId id="337" r:id="rId18"/>
    <p:sldId id="338" r:id="rId19"/>
    <p:sldId id="339" r:id="rId20"/>
    <p:sldId id="340" r:id="rId21"/>
    <p:sldId id="341" r:id="rId22"/>
    <p:sldId id="321" r:id="rId23"/>
    <p:sldId id="342" r:id="rId24"/>
  </p:sldIdLst>
  <p:sldSz cx="9144000" cy="5143500" type="screen16x9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004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703" autoAdjust="0"/>
  </p:normalViewPr>
  <p:slideViewPr>
    <p:cSldViewPr>
      <p:cViewPr varScale="1">
        <p:scale>
          <a:sx n="95" d="100"/>
          <a:sy n="95" d="100"/>
        </p:scale>
        <p:origin x="-166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A1BCF1-43DE-493A-9044-BD0831D73252}" type="datetimeFigureOut">
              <a:rPr lang="en-US" altLang="en-US"/>
              <a:pPr/>
              <a:t>13/06/16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439313-4649-4B6F-9073-6EC3DFA69D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3530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the while loop, </a:t>
            </a:r>
            <a:r>
              <a:rPr lang="en-US" dirty="0" err="1" smtClean="0"/>
              <a:t>i</a:t>
            </a:r>
            <a:r>
              <a:rPr lang="en-US" baseline="0" dirty="0" smtClean="0"/>
              <a:t> is either</a:t>
            </a:r>
          </a:p>
          <a:p>
            <a:r>
              <a:rPr lang="en-US" baseline="0" dirty="0" smtClean="0"/>
              <a:t>	the first key that stores the value v, if a contains v, or</a:t>
            </a:r>
          </a:p>
          <a:p>
            <a:r>
              <a:rPr lang="en-US" baseline="0" dirty="0" smtClean="0"/>
              <a:t>	the first key that is not used in a, if a does not contain v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Try a couple of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3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</a:p>
          <a:p>
            <a:endParaRPr lang="en-US" dirty="0" smtClean="0"/>
          </a:p>
          <a:p>
            <a:r>
              <a:rPr lang="en-US" dirty="0" err="1" smtClean="0"/>
              <a:t>system.ResourceDirectory</a:t>
            </a:r>
            <a:r>
              <a:rPr lang="en-US" dirty="0" smtClean="0"/>
              <a:t> is the directory</a:t>
            </a:r>
            <a:r>
              <a:rPr lang="en-US" baseline="0" dirty="0" smtClean="0"/>
              <a:t> where application assets like image and sound files exist, and is also where the source files are in the simulator. This code won’t work on the device, as </a:t>
            </a:r>
            <a:r>
              <a:rPr lang="en-US" baseline="0" dirty="0" err="1" smtClean="0"/>
              <a:t>main.lua</a:t>
            </a:r>
            <a:r>
              <a:rPr lang="en-US" baseline="0" dirty="0" smtClean="0"/>
              <a:t> won’t be copied to it.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system.pathForFile</a:t>
            </a:r>
            <a:r>
              <a:rPr lang="en-US" baseline="0" dirty="0" smtClean="0"/>
              <a:t> creates an absolution path to a file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io.input</a:t>
            </a:r>
            <a:r>
              <a:rPr lang="en-US" baseline="0" dirty="0" smtClean="0"/>
              <a:t> changes where input comes from. Usually this would be the console (standard input), but this doesn’t make sense on a mobile device, and so the simulator doesn’t provide console input.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Io.read</a:t>
            </a:r>
            <a:r>
              <a:rPr lang="en-US" baseline="0" dirty="0" smtClean="0"/>
              <a:t>(“*line”) reads the next line from the input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083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Question: what is the value of primes[7]?</a:t>
            </a:r>
          </a:p>
          <a:p>
            <a:r>
              <a:rPr lang="en-US" dirty="0" smtClean="0"/>
              <a:t>Answer</a:t>
            </a:r>
            <a:r>
              <a:rPr lang="en-US" smtClean="0"/>
              <a:t>: nil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6708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0666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 10 20 30</a:t>
            </a:r>
          </a:p>
          <a:p>
            <a:endParaRPr lang="en-US" dirty="0" smtClean="0"/>
          </a:p>
          <a:p>
            <a:r>
              <a:rPr lang="en-US" dirty="0" smtClean="0"/>
              <a:t>In this case the function returns 3 results, 10, 20 and 30</a:t>
            </a:r>
          </a:p>
          <a:p>
            <a:endParaRPr lang="en-US" dirty="0" smtClean="0"/>
          </a:p>
          <a:p>
            <a:r>
              <a:rPr lang="en-US" dirty="0" smtClean="0"/>
              <a:t>BTW this function is already defined in </a:t>
            </a:r>
            <a:r>
              <a:rPr lang="en-US" dirty="0" err="1" smtClean="0"/>
              <a:t>Lua</a:t>
            </a:r>
            <a:r>
              <a:rPr lang="en-US" dirty="0" smtClean="0"/>
              <a:t> – it is called unpack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5200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8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0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9" y="566738"/>
            <a:ext cx="2160587" cy="43815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6" y="566738"/>
            <a:ext cx="6329363" cy="438150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3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275607"/>
            <a:ext cx="8642350" cy="3672632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pic>
        <p:nvPicPr>
          <p:cNvPr id="4" name="Picture 1" descr="SSCI Bann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008" y="4852781"/>
            <a:ext cx="2063750" cy="29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39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14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6" y="1437085"/>
            <a:ext cx="4244975" cy="35111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437085"/>
            <a:ext cx="4244975" cy="35111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2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7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6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84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966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105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8196"/>
            <a:ext cx="9162000" cy="1227600"/>
          </a:xfrm>
          <a:custGeom>
            <a:avLst/>
            <a:gdLst>
              <a:gd name="connsiteX0" fmla="*/ 0 w 6726903"/>
              <a:gd name="connsiteY0" fmla="*/ 0 h 2294193"/>
              <a:gd name="connsiteX1" fmla="*/ 6726903 w 6726903"/>
              <a:gd name="connsiteY1" fmla="*/ 0 h 2294193"/>
              <a:gd name="connsiteX2" fmla="*/ 6726903 w 6726903"/>
              <a:gd name="connsiteY2" fmla="*/ 2294193 h 2294193"/>
              <a:gd name="connsiteX3" fmla="*/ 0 w 6726903"/>
              <a:gd name="connsiteY3" fmla="*/ 2294193 h 2294193"/>
              <a:gd name="connsiteX4" fmla="*/ 0 w 6726903"/>
              <a:gd name="connsiteY4" fmla="*/ 0 h 2294193"/>
              <a:gd name="connsiteX0" fmla="*/ 0 w 6726903"/>
              <a:gd name="connsiteY0" fmla="*/ 0 h 2294193"/>
              <a:gd name="connsiteX1" fmla="*/ 6726903 w 6726903"/>
              <a:gd name="connsiteY1" fmla="*/ 0 h 2294193"/>
              <a:gd name="connsiteX2" fmla="*/ 6726903 w 6726903"/>
              <a:gd name="connsiteY2" fmla="*/ 2294193 h 2294193"/>
              <a:gd name="connsiteX3" fmla="*/ 770194 w 6726903"/>
              <a:gd name="connsiteY3" fmla="*/ 2056580 h 2294193"/>
              <a:gd name="connsiteX4" fmla="*/ 0 w 6726903"/>
              <a:gd name="connsiteY4" fmla="*/ 0 h 2294193"/>
              <a:gd name="connsiteX0" fmla="*/ 0 w 6612194"/>
              <a:gd name="connsiteY0" fmla="*/ 0 h 2507226"/>
              <a:gd name="connsiteX1" fmla="*/ 6612194 w 6612194"/>
              <a:gd name="connsiteY1" fmla="*/ 213033 h 2507226"/>
              <a:gd name="connsiteX2" fmla="*/ 6612194 w 6612194"/>
              <a:gd name="connsiteY2" fmla="*/ 2507226 h 2507226"/>
              <a:gd name="connsiteX3" fmla="*/ 655485 w 6612194"/>
              <a:gd name="connsiteY3" fmla="*/ 2269613 h 2507226"/>
              <a:gd name="connsiteX4" fmla="*/ 0 w 6612194"/>
              <a:gd name="connsiteY4" fmla="*/ 0 h 2507226"/>
              <a:gd name="connsiteX0" fmla="*/ 0 w 6948129"/>
              <a:gd name="connsiteY0" fmla="*/ 0 h 2507226"/>
              <a:gd name="connsiteX1" fmla="*/ 6948129 w 6948129"/>
              <a:gd name="connsiteY1" fmla="*/ 8194 h 2507226"/>
              <a:gd name="connsiteX2" fmla="*/ 6612194 w 6948129"/>
              <a:gd name="connsiteY2" fmla="*/ 2507226 h 2507226"/>
              <a:gd name="connsiteX3" fmla="*/ 655485 w 6948129"/>
              <a:gd name="connsiteY3" fmla="*/ 2269613 h 2507226"/>
              <a:gd name="connsiteX4" fmla="*/ 0 w 6948129"/>
              <a:gd name="connsiteY4" fmla="*/ 0 h 2507226"/>
              <a:gd name="connsiteX0" fmla="*/ 0 w 6948129"/>
              <a:gd name="connsiteY0" fmla="*/ 0 h 2654710"/>
              <a:gd name="connsiteX1" fmla="*/ 6948129 w 6948129"/>
              <a:gd name="connsiteY1" fmla="*/ 8194 h 2654710"/>
              <a:gd name="connsiteX2" fmla="*/ 6882581 w 6948129"/>
              <a:gd name="connsiteY2" fmla="*/ 2654710 h 2654710"/>
              <a:gd name="connsiteX3" fmla="*/ 655485 w 6948129"/>
              <a:gd name="connsiteY3" fmla="*/ 2269613 h 2654710"/>
              <a:gd name="connsiteX4" fmla="*/ 0 w 6948129"/>
              <a:gd name="connsiteY4" fmla="*/ 0 h 2654710"/>
              <a:gd name="connsiteX0" fmla="*/ 0 w 6882581"/>
              <a:gd name="connsiteY0" fmla="*/ 0 h 2654710"/>
              <a:gd name="connsiteX1" fmla="*/ 6726903 w 6882581"/>
              <a:gd name="connsiteY1" fmla="*/ 57355 h 2654710"/>
              <a:gd name="connsiteX2" fmla="*/ 6882581 w 6882581"/>
              <a:gd name="connsiteY2" fmla="*/ 2654710 h 2654710"/>
              <a:gd name="connsiteX3" fmla="*/ 655485 w 6882581"/>
              <a:gd name="connsiteY3" fmla="*/ 2269613 h 2654710"/>
              <a:gd name="connsiteX4" fmla="*/ 0 w 6882581"/>
              <a:gd name="connsiteY4" fmla="*/ 0 h 2654710"/>
              <a:gd name="connsiteX0" fmla="*/ 0 w 7103806"/>
              <a:gd name="connsiteY0" fmla="*/ 16387 h 2597355"/>
              <a:gd name="connsiteX1" fmla="*/ 6948128 w 7103806"/>
              <a:gd name="connsiteY1" fmla="*/ 0 h 2597355"/>
              <a:gd name="connsiteX2" fmla="*/ 7103806 w 7103806"/>
              <a:gd name="connsiteY2" fmla="*/ 2597355 h 2597355"/>
              <a:gd name="connsiteX3" fmla="*/ 876710 w 7103806"/>
              <a:gd name="connsiteY3" fmla="*/ 2212258 h 2597355"/>
              <a:gd name="connsiteX4" fmla="*/ 0 w 7103806"/>
              <a:gd name="connsiteY4" fmla="*/ 16387 h 2597355"/>
              <a:gd name="connsiteX0" fmla="*/ 0 w 7103806"/>
              <a:gd name="connsiteY0" fmla="*/ 16387 h 2597355"/>
              <a:gd name="connsiteX1" fmla="*/ 6948128 w 7103806"/>
              <a:gd name="connsiteY1" fmla="*/ 0 h 2597355"/>
              <a:gd name="connsiteX2" fmla="*/ 7103806 w 7103806"/>
              <a:gd name="connsiteY2" fmla="*/ 2597355 h 2597355"/>
              <a:gd name="connsiteX3" fmla="*/ 622710 w 7103806"/>
              <a:gd name="connsiteY3" fmla="*/ 2171291 h 2597355"/>
              <a:gd name="connsiteX4" fmla="*/ 0 w 7103806"/>
              <a:gd name="connsiteY4" fmla="*/ 16387 h 2597355"/>
              <a:gd name="connsiteX0" fmla="*/ 0 w 6948128"/>
              <a:gd name="connsiteY0" fmla="*/ 16387 h 2661209"/>
              <a:gd name="connsiteX1" fmla="*/ 6948128 w 6948128"/>
              <a:gd name="connsiteY1" fmla="*/ 0 h 2661209"/>
              <a:gd name="connsiteX2" fmla="*/ 6947711 w 6948128"/>
              <a:gd name="connsiteY2" fmla="*/ 2661209 h 2661209"/>
              <a:gd name="connsiteX3" fmla="*/ 622710 w 6948128"/>
              <a:gd name="connsiteY3" fmla="*/ 2171291 h 2661209"/>
              <a:gd name="connsiteX4" fmla="*/ 0 w 6948128"/>
              <a:gd name="connsiteY4" fmla="*/ 16387 h 2661209"/>
              <a:gd name="connsiteX0" fmla="*/ 0 w 6948128"/>
              <a:gd name="connsiteY0" fmla="*/ 16387 h 2661209"/>
              <a:gd name="connsiteX1" fmla="*/ 6948128 w 6948128"/>
              <a:gd name="connsiteY1" fmla="*/ 0 h 2661209"/>
              <a:gd name="connsiteX2" fmla="*/ 6947711 w 6948128"/>
              <a:gd name="connsiteY2" fmla="*/ 2661209 h 2661209"/>
              <a:gd name="connsiteX3" fmla="*/ 622710 w 6948128"/>
              <a:gd name="connsiteY3" fmla="*/ 2171291 h 2661209"/>
              <a:gd name="connsiteX4" fmla="*/ 0 w 6948128"/>
              <a:gd name="connsiteY4" fmla="*/ 16387 h 2661209"/>
              <a:gd name="connsiteX0" fmla="*/ 0 w 6947711"/>
              <a:gd name="connsiteY0" fmla="*/ 0 h 2644822"/>
              <a:gd name="connsiteX1" fmla="*/ 6941033 w 6947711"/>
              <a:gd name="connsiteY1" fmla="*/ 11992 h 2644822"/>
              <a:gd name="connsiteX2" fmla="*/ 6947711 w 6947711"/>
              <a:gd name="connsiteY2" fmla="*/ 2644822 h 2644822"/>
              <a:gd name="connsiteX3" fmla="*/ 622710 w 6947711"/>
              <a:gd name="connsiteY3" fmla="*/ 2154904 h 2644822"/>
              <a:gd name="connsiteX4" fmla="*/ 0 w 6947711"/>
              <a:gd name="connsiteY4" fmla="*/ 0 h 2644822"/>
              <a:gd name="connsiteX0" fmla="*/ 0 w 6947711"/>
              <a:gd name="connsiteY0" fmla="*/ 2198 h 2647020"/>
              <a:gd name="connsiteX1" fmla="*/ 6941033 w 6947711"/>
              <a:gd name="connsiteY1" fmla="*/ 0 h 2647020"/>
              <a:gd name="connsiteX2" fmla="*/ 6947711 w 6947711"/>
              <a:gd name="connsiteY2" fmla="*/ 2647020 h 2647020"/>
              <a:gd name="connsiteX3" fmla="*/ 622710 w 6947711"/>
              <a:gd name="connsiteY3" fmla="*/ 2157102 h 2647020"/>
              <a:gd name="connsiteX4" fmla="*/ 0 w 6947711"/>
              <a:gd name="connsiteY4" fmla="*/ 2198 h 2647020"/>
              <a:gd name="connsiteX0" fmla="*/ 0 w 6968997"/>
              <a:gd name="connsiteY0" fmla="*/ 0 h 2659011"/>
              <a:gd name="connsiteX1" fmla="*/ 6962319 w 6968997"/>
              <a:gd name="connsiteY1" fmla="*/ 11991 h 2659011"/>
              <a:gd name="connsiteX2" fmla="*/ 6968997 w 6968997"/>
              <a:gd name="connsiteY2" fmla="*/ 2659011 h 2659011"/>
              <a:gd name="connsiteX3" fmla="*/ 643996 w 6968997"/>
              <a:gd name="connsiteY3" fmla="*/ 2169093 h 2659011"/>
              <a:gd name="connsiteX4" fmla="*/ 0 w 6968997"/>
              <a:gd name="connsiteY4" fmla="*/ 0 h 2659011"/>
              <a:gd name="connsiteX0" fmla="*/ 0 w 6968997"/>
              <a:gd name="connsiteY0" fmla="*/ 2199 h 2661210"/>
              <a:gd name="connsiteX1" fmla="*/ 6933938 w 6968997"/>
              <a:gd name="connsiteY1" fmla="*/ 0 h 2661210"/>
              <a:gd name="connsiteX2" fmla="*/ 6968997 w 6968997"/>
              <a:gd name="connsiteY2" fmla="*/ 2661210 h 2661210"/>
              <a:gd name="connsiteX3" fmla="*/ 643996 w 6968997"/>
              <a:gd name="connsiteY3" fmla="*/ 2171292 h 2661210"/>
              <a:gd name="connsiteX4" fmla="*/ 0 w 6968997"/>
              <a:gd name="connsiteY4" fmla="*/ 2199 h 2661210"/>
              <a:gd name="connsiteX0" fmla="*/ 0 w 6969414"/>
              <a:gd name="connsiteY0" fmla="*/ 2199 h 2661210"/>
              <a:gd name="connsiteX1" fmla="*/ 6969414 w 6969414"/>
              <a:gd name="connsiteY1" fmla="*/ 0 h 2661210"/>
              <a:gd name="connsiteX2" fmla="*/ 6968997 w 6969414"/>
              <a:gd name="connsiteY2" fmla="*/ 2661210 h 2661210"/>
              <a:gd name="connsiteX3" fmla="*/ 643996 w 6969414"/>
              <a:gd name="connsiteY3" fmla="*/ 2171292 h 2661210"/>
              <a:gd name="connsiteX4" fmla="*/ 0 w 6969414"/>
              <a:gd name="connsiteY4" fmla="*/ 2199 h 2661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69414" h="2661210">
                <a:moveTo>
                  <a:pt x="0" y="2199"/>
                </a:moveTo>
                <a:lnTo>
                  <a:pt x="6969414" y="0"/>
                </a:lnTo>
                <a:lnTo>
                  <a:pt x="6968997" y="2661210"/>
                </a:lnTo>
                <a:lnTo>
                  <a:pt x="643996" y="2171292"/>
                </a:lnTo>
                <a:lnTo>
                  <a:pt x="0" y="2199"/>
                </a:lnTo>
                <a:close/>
              </a:path>
            </a:pathLst>
          </a:custGeom>
          <a:gradFill flip="none" rotWithShape="1">
            <a:gsLst>
              <a:gs pos="0">
                <a:srgbClr val="7A2025"/>
              </a:gs>
              <a:gs pos="100000">
                <a:srgbClr val="B5243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36688"/>
            <a:ext cx="8642350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87313"/>
            <a:ext cx="69850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pic>
        <p:nvPicPr>
          <p:cNvPr id="1031" name="Picture 13" descr="ECU_AUS_logo_C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-3175"/>
            <a:ext cx="912812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/>
          <a:ea typeface="MS PGothic" panose="020B0600070205080204" pitchFamily="34" charset="-128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CSP2108: Introduction to Mobile Applications Development</a:t>
            </a:r>
          </a:p>
        </p:txBody>
      </p:sp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79862"/>
            <a:ext cx="6398479" cy="6492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Week 4: </a:t>
            </a:r>
            <a:r>
              <a:rPr lang="en-US" altLang="en-US" dirty="0" err="1" smtClean="0"/>
              <a:t>Lua</a:t>
            </a:r>
            <a:r>
              <a:rPr lang="en-US" altLang="en-US" dirty="0" smtClean="0"/>
              <a:t> lesson 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/>
              <a:t>i</a:t>
            </a:r>
            <a:r>
              <a:rPr lang="en-US" sz="2000" dirty="0"/>
              <a:t> = 1</a:t>
            </a:r>
          </a:p>
          <a:p>
            <a:pPr marL="0" indent="0">
              <a:buNone/>
            </a:pPr>
            <a:r>
              <a:rPr lang="en-US" sz="2000" dirty="0"/>
              <a:t>x = 10</a:t>
            </a:r>
          </a:p>
          <a:p>
            <a:pPr marL="0" indent="0">
              <a:buNone/>
            </a:pPr>
            <a:r>
              <a:rPr lang="en-US" sz="2000" dirty="0"/>
              <a:t>if </a:t>
            </a:r>
            <a:r>
              <a:rPr lang="en-US" sz="2000" dirty="0" err="1"/>
              <a:t>i</a:t>
            </a:r>
            <a:r>
              <a:rPr lang="en-US" sz="2000" dirty="0"/>
              <a:t> &lt; 20 then</a:t>
            </a:r>
          </a:p>
          <a:p>
            <a:pPr marL="0" indent="0">
              <a:buNone/>
            </a:pPr>
            <a:r>
              <a:rPr lang="en-US" sz="2000" dirty="0"/>
              <a:t>	local x = 20</a:t>
            </a:r>
          </a:p>
          <a:p>
            <a:pPr marL="0" indent="0">
              <a:buNone/>
            </a:pPr>
            <a:r>
              <a:rPr lang="en-US" sz="2000" dirty="0"/>
              <a:t>	print(x)          -- would print 20 if executed</a:t>
            </a:r>
          </a:p>
          <a:p>
            <a:pPr marL="0" indent="0">
              <a:buNone/>
            </a:pPr>
            <a:r>
              <a:rPr lang="en-US" sz="2000" dirty="0"/>
              <a:t>else</a:t>
            </a:r>
          </a:p>
          <a:p>
            <a:pPr marL="0" indent="0">
              <a:buNone/>
            </a:pPr>
            <a:r>
              <a:rPr lang="en-US" sz="2000" dirty="0"/>
              <a:t>	print(x)          -- would print 10</a:t>
            </a:r>
          </a:p>
          <a:p>
            <a:pPr marL="0" indent="0">
              <a:buNone/>
            </a:pPr>
            <a:r>
              <a:rPr lang="en-US" sz="2000" dirty="0"/>
              <a:t>end</a:t>
            </a:r>
          </a:p>
          <a:p>
            <a:pPr marL="0" indent="0">
              <a:buNone/>
            </a:pPr>
            <a:r>
              <a:rPr lang="en-US" sz="2000" dirty="0"/>
              <a:t>print(x)              -- would print 10</a:t>
            </a:r>
          </a:p>
        </p:txBody>
      </p:sp>
    </p:spTree>
    <p:extLst>
      <p:ext uri="{BB962C8B-B14F-4D97-AF65-F5344CB8AC3E}">
        <p14:creationId xmlns:p14="http://schemas.microsoft.com/office/powerpoint/2010/main" val="2980173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</a:t>
            </a:r>
            <a:r>
              <a:rPr lang="en-US" dirty="0" smtClean="0"/>
              <a:t>example with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local </a:t>
            </a:r>
            <a:r>
              <a:rPr lang="en-US" sz="2000" dirty="0" err="1" smtClean="0"/>
              <a:t>i</a:t>
            </a:r>
            <a:r>
              <a:rPr lang="en-US" sz="2000" dirty="0" smtClean="0"/>
              <a:t> = 0</a:t>
            </a:r>
          </a:p>
          <a:p>
            <a:pPr marL="0" indent="0">
              <a:buNone/>
            </a:pPr>
            <a:r>
              <a:rPr lang="en-US" sz="2000" dirty="0"/>
              <a:t>w</a:t>
            </a:r>
            <a:r>
              <a:rPr lang="en-US" sz="2000" dirty="0" smtClean="0"/>
              <a:t>hile a[</a:t>
            </a:r>
            <a:r>
              <a:rPr lang="en-US" sz="2000" dirty="0" err="1" smtClean="0"/>
              <a:t>i</a:t>
            </a:r>
            <a:r>
              <a:rPr lang="en-US" sz="2000" dirty="0" smtClean="0"/>
              <a:t>] do</a:t>
            </a:r>
          </a:p>
          <a:p>
            <a:pPr marL="0" indent="0">
              <a:buNone/>
            </a:pPr>
            <a:r>
              <a:rPr lang="en-US" sz="2000" dirty="0" smtClean="0"/>
              <a:t>    if a[</a:t>
            </a:r>
            <a:r>
              <a:rPr lang="en-US" sz="2000" dirty="0" err="1" smtClean="0"/>
              <a:t>i</a:t>
            </a:r>
            <a:r>
              <a:rPr lang="en-US" sz="2000" dirty="0" smtClean="0"/>
              <a:t>] == v then break end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i</a:t>
            </a:r>
            <a:r>
              <a:rPr lang="en-US" sz="2000" dirty="0" smtClean="0"/>
              <a:t> = </a:t>
            </a:r>
            <a:r>
              <a:rPr lang="en-US" sz="2000" dirty="0" err="1" smtClean="0"/>
              <a:t>i</a:t>
            </a:r>
            <a:r>
              <a:rPr lang="en-US" sz="2000" dirty="0" smtClean="0"/>
              <a:t> + 1</a:t>
            </a:r>
          </a:p>
          <a:p>
            <a:pPr marL="0" indent="0">
              <a:buNone/>
            </a:pPr>
            <a:r>
              <a:rPr lang="en-US" sz="2000" dirty="0" smtClean="0"/>
              <a:t>end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If a[</a:t>
            </a:r>
            <a:r>
              <a:rPr lang="en-US" sz="2800" dirty="0" err="1" smtClean="0"/>
              <a:t>i</a:t>
            </a:r>
            <a:r>
              <a:rPr lang="en-US" sz="2800" dirty="0" smtClean="0"/>
              <a:t>] == v is found to be true, the program “jumps out” of the while loop</a:t>
            </a:r>
          </a:p>
          <a:p>
            <a:r>
              <a:rPr lang="en-US" sz="2800" dirty="0" smtClean="0"/>
              <a:t>What does this code snippet do?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6771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059582"/>
            <a:ext cx="8642350" cy="3672632"/>
          </a:xfrm>
        </p:spPr>
        <p:txBody>
          <a:bodyPr/>
          <a:lstStyle/>
          <a:p>
            <a:r>
              <a:rPr lang="en-US" dirty="0" smtClean="0"/>
              <a:t>This is one way to have a sequence of steps repeated over and over, as many times as needed :</a:t>
            </a:r>
          </a:p>
          <a:p>
            <a:pPr marL="857250" lvl="2" indent="0">
              <a:buNone/>
            </a:pPr>
            <a:r>
              <a:rPr lang="en-US" sz="2000" dirty="0" smtClean="0"/>
              <a:t>repeat</a:t>
            </a:r>
          </a:p>
          <a:p>
            <a:pPr marL="857250" lvl="2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FF0000"/>
                </a:solidFill>
              </a:rPr>
              <a:t>statements</a:t>
            </a:r>
          </a:p>
          <a:p>
            <a:pPr marL="857250" lvl="2" indent="0">
              <a:buNone/>
            </a:pPr>
            <a:r>
              <a:rPr lang="en-US" sz="2000" dirty="0" smtClean="0"/>
              <a:t>until </a:t>
            </a:r>
            <a:r>
              <a:rPr lang="en-US" sz="2000" dirty="0" smtClean="0">
                <a:solidFill>
                  <a:srgbClr val="FF0000"/>
                </a:solidFill>
              </a:rPr>
              <a:t>condition</a:t>
            </a:r>
          </a:p>
          <a:p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statements</a:t>
            </a:r>
            <a:r>
              <a:rPr lang="en-US" sz="2400" dirty="0" smtClean="0"/>
              <a:t> are executed, then the </a:t>
            </a:r>
            <a:r>
              <a:rPr lang="en-US" sz="2400" dirty="0" smtClean="0">
                <a:solidFill>
                  <a:srgbClr val="FF0000"/>
                </a:solidFill>
              </a:rPr>
              <a:t>condition</a:t>
            </a:r>
            <a:r>
              <a:rPr lang="en-US" sz="2400" dirty="0" smtClean="0"/>
              <a:t> is evaluated. If the value is nil or false, the </a:t>
            </a:r>
            <a:r>
              <a:rPr lang="en-US" sz="2400" dirty="0" smtClean="0">
                <a:solidFill>
                  <a:srgbClr val="FF0000"/>
                </a:solidFill>
              </a:rPr>
              <a:t>statements</a:t>
            </a:r>
            <a:r>
              <a:rPr lang="en-US" sz="2400" dirty="0" smtClean="0"/>
              <a:t> are executed again, the </a:t>
            </a:r>
            <a:r>
              <a:rPr lang="en-US" sz="2400" dirty="0" smtClean="0">
                <a:solidFill>
                  <a:srgbClr val="FF0000"/>
                </a:solidFill>
              </a:rPr>
              <a:t>condition</a:t>
            </a:r>
            <a:r>
              <a:rPr lang="en-US" sz="2400" dirty="0" smtClean="0"/>
              <a:t> is evaluated again and so on.</a:t>
            </a:r>
            <a:endParaRPr lang="en-US" sz="2800" dirty="0" smtClean="0"/>
          </a:p>
          <a:p>
            <a:pPr marL="800100" lvl="2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6583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-- get input from this file</a:t>
            </a:r>
          </a:p>
          <a:p>
            <a:pPr marL="0" indent="0">
              <a:buNone/>
            </a:pPr>
            <a:r>
              <a:rPr lang="en-US" sz="1800" dirty="0"/>
              <a:t>local path = </a:t>
            </a:r>
            <a:r>
              <a:rPr lang="en-US" sz="1800" dirty="0" err="1"/>
              <a:t>system.pathForFile</a:t>
            </a:r>
            <a:r>
              <a:rPr lang="en-US" sz="1800" dirty="0"/>
              <a:t>( </a:t>
            </a:r>
            <a:r>
              <a:rPr lang="en-US" sz="1800" dirty="0" smtClean="0"/>
              <a:t>”</a:t>
            </a:r>
            <a:r>
              <a:rPr lang="en-US" sz="1800" dirty="0" err="1" smtClean="0"/>
              <a:t>main.lua</a:t>
            </a:r>
            <a:r>
              <a:rPr lang="en-US" sz="1800" dirty="0"/>
              <a:t>", </a:t>
            </a:r>
            <a:r>
              <a:rPr lang="en-US" sz="1800" dirty="0" err="1"/>
              <a:t>system.ResourceDirectory</a:t>
            </a:r>
            <a:r>
              <a:rPr lang="en-US" sz="1800" dirty="0"/>
              <a:t> )</a:t>
            </a:r>
          </a:p>
          <a:p>
            <a:pPr marL="0" indent="0">
              <a:buNone/>
            </a:pPr>
            <a:r>
              <a:rPr lang="en-US" sz="1800" dirty="0" err="1"/>
              <a:t>io.input</a:t>
            </a:r>
            <a:r>
              <a:rPr lang="en-US" sz="1800" dirty="0"/>
              <a:t>(path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-- keep reading lines until a non-empty one is input</a:t>
            </a:r>
          </a:p>
          <a:p>
            <a:pPr marL="0" indent="0">
              <a:buNone/>
            </a:pPr>
            <a:r>
              <a:rPr lang="en-US" sz="1800" dirty="0"/>
              <a:t>l</a:t>
            </a:r>
            <a:r>
              <a:rPr lang="en-US" sz="1800" dirty="0" smtClean="0"/>
              <a:t>ocal line</a:t>
            </a:r>
          </a:p>
          <a:p>
            <a:pPr marL="0" indent="0">
              <a:buNone/>
            </a:pPr>
            <a:r>
              <a:rPr lang="en-US" sz="1800" dirty="0" smtClean="0"/>
              <a:t>repeat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line = </a:t>
            </a:r>
            <a:r>
              <a:rPr lang="en-US" sz="1800" dirty="0" err="1"/>
              <a:t>io.read</a:t>
            </a:r>
            <a:r>
              <a:rPr lang="en-US" sz="1800" dirty="0"/>
              <a:t>("*line")</a:t>
            </a:r>
          </a:p>
          <a:p>
            <a:pPr marL="0" indent="0">
              <a:buNone/>
            </a:pPr>
            <a:r>
              <a:rPr lang="en-US" sz="1800" dirty="0"/>
              <a:t>until line ~= </a:t>
            </a:r>
            <a:r>
              <a:rPr lang="en-US" sz="1800" dirty="0" smtClean="0"/>
              <a:t>"</a:t>
            </a:r>
            <a:r>
              <a:rPr lang="en-US" sz="1800" dirty="0"/>
              <a:t>"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print(line) -- print the first non-empty line</a:t>
            </a:r>
          </a:p>
        </p:txBody>
      </p:sp>
    </p:spTree>
    <p:extLst>
      <p:ext uri="{BB962C8B-B14F-4D97-AF65-F5344CB8AC3E}">
        <p14:creationId xmlns:p14="http://schemas.microsoft.com/office/powerpoint/2010/main" val="1056850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Another way to repeat steps is with a while statement :</a:t>
            </a:r>
          </a:p>
          <a:p>
            <a:pPr marL="400050" lvl="1" indent="0">
              <a:buNone/>
            </a:pPr>
            <a:r>
              <a:rPr lang="en-US" sz="2000" dirty="0" smtClean="0"/>
              <a:t>while </a:t>
            </a:r>
            <a:r>
              <a:rPr lang="en-US" sz="2000" dirty="0" smtClean="0">
                <a:solidFill>
                  <a:srgbClr val="FF0000"/>
                </a:solidFill>
              </a:rPr>
              <a:t>condition</a:t>
            </a:r>
            <a:r>
              <a:rPr lang="en-US" sz="2000" dirty="0" smtClean="0"/>
              <a:t> do</a:t>
            </a:r>
          </a:p>
          <a:p>
            <a:pPr marL="40005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FF0000"/>
                </a:solidFill>
              </a:rPr>
              <a:t>statements</a:t>
            </a:r>
          </a:p>
          <a:p>
            <a:pPr marL="400050" lvl="1" indent="0">
              <a:buNone/>
            </a:pPr>
            <a:r>
              <a:rPr lang="en-US" sz="2000" dirty="0" smtClean="0"/>
              <a:t>end</a:t>
            </a:r>
          </a:p>
          <a:p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FF0000"/>
                </a:solidFill>
              </a:rPr>
              <a:t>condition</a:t>
            </a:r>
            <a:r>
              <a:rPr lang="en-US" sz="2800" dirty="0" smtClean="0"/>
              <a:t> is evaluated. If it is true, the </a:t>
            </a:r>
            <a:r>
              <a:rPr lang="en-US" sz="2800" dirty="0" smtClean="0">
                <a:solidFill>
                  <a:srgbClr val="FF0000"/>
                </a:solidFill>
              </a:rPr>
              <a:t>statements</a:t>
            </a:r>
            <a:r>
              <a:rPr lang="en-US" sz="2800" dirty="0" smtClean="0"/>
              <a:t> are executed, and the </a:t>
            </a:r>
            <a:r>
              <a:rPr lang="en-US" sz="2800" dirty="0" smtClean="0">
                <a:solidFill>
                  <a:srgbClr val="FF0000"/>
                </a:solidFill>
              </a:rPr>
              <a:t>condition</a:t>
            </a:r>
            <a:r>
              <a:rPr lang="en-US" sz="2800" dirty="0" smtClean="0"/>
              <a:t> is evaluated again, and so on</a:t>
            </a:r>
          </a:p>
          <a:p>
            <a:pPr marL="40005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309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sz="2400" dirty="0"/>
              <a:t>local primes = {2, 3, 5, 7, 11, 13}</a:t>
            </a:r>
          </a:p>
          <a:p>
            <a:pPr marL="400050" lvl="1" indent="0">
              <a:buNone/>
            </a:pPr>
            <a:r>
              <a:rPr lang="en-US" sz="2400" dirty="0"/>
              <a:t>local </a:t>
            </a:r>
            <a:r>
              <a:rPr lang="en-US" sz="2400" dirty="0" err="1"/>
              <a:t>i</a:t>
            </a:r>
            <a:r>
              <a:rPr lang="en-US" sz="2400" dirty="0"/>
              <a:t> = 1</a:t>
            </a:r>
          </a:p>
          <a:p>
            <a:pPr marL="400050" lvl="1" indent="0">
              <a:buNone/>
            </a:pPr>
            <a:r>
              <a:rPr lang="en-US" sz="2400" dirty="0"/>
              <a:t>while primes[</a:t>
            </a:r>
            <a:r>
              <a:rPr lang="en-US" sz="2400" dirty="0" err="1"/>
              <a:t>i</a:t>
            </a:r>
            <a:r>
              <a:rPr lang="en-US" sz="2400" dirty="0"/>
              <a:t>] do</a:t>
            </a:r>
          </a:p>
          <a:p>
            <a:pPr marL="400050" lvl="1" indent="0">
              <a:buNone/>
            </a:pPr>
            <a:r>
              <a:rPr lang="en-US" sz="2400" dirty="0"/>
              <a:t>	print(primes[</a:t>
            </a:r>
            <a:r>
              <a:rPr lang="en-US" sz="2400" dirty="0" err="1"/>
              <a:t>i</a:t>
            </a:r>
            <a:r>
              <a:rPr lang="en-US" sz="2400" dirty="0"/>
              <a:t>])</a:t>
            </a:r>
          </a:p>
          <a:p>
            <a:pPr marL="400050" lvl="1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i</a:t>
            </a:r>
            <a:r>
              <a:rPr lang="en-US" sz="2400" dirty="0"/>
              <a:t> = </a:t>
            </a:r>
            <a:r>
              <a:rPr lang="en-US" sz="2400" dirty="0" err="1"/>
              <a:t>i</a:t>
            </a:r>
            <a:r>
              <a:rPr lang="en-US" sz="2400" dirty="0"/>
              <a:t> + 1</a:t>
            </a:r>
          </a:p>
          <a:p>
            <a:pPr marL="400050" lvl="1" indent="0">
              <a:buNone/>
            </a:pPr>
            <a:r>
              <a:rPr lang="en-US" sz="24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769588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print('Numeric for loop')</a:t>
            </a:r>
          </a:p>
          <a:p>
            <a:pPr marL="0" indent="0">
              <a:buNone/>
            </a:pPr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= 10,1,-1 do print(</a:t>
            </a:r>
            <a:r>
              <a:rPr lang="en-US" sz="2400" dirty="0" err="1"/>
              <a:t>i</a:t>
            </a:r>
            <a:r>
              <a:rPr lang="en-US" sz="2400" dirty="0"/>
              <a:t>) </a:t>
            </a:r>
            <a:r>
              <a:rPr lang="en-US" sz="2400" dirty="0" smtClean="0"/>
              <a:t>end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This prints the numbers from 10 to 1, counting down</a:t>
            </a:r>
          </a:p>
          <a:p>
            <a:r>
              <a:rPr lang="en-US" sz="2400" dirty="0" smtClean="0"/>
              <a:t>The general syntax is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400" dirty="0" smtClean="0"/>
              <a:t>for </a:t>
            </a:r>
            <a:r>
              <a:rPr lang="en-US" sz="2400" dirty="0" err="1" smtClean="0">
                <a:solidFill>
                  <a:srgbClr val="FF0000"/>
                </a:solidFill>
              </a:rPr>
              <a:t>var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= </a:t>
            </a:r>
            <a:r>
              <a:rPr lang="en-US" sz="2400" dirty="0" smtClean="0">
                <a:solidFill>
                  <a:srgbClr val="FF0000"/>
                </a:solidFill>
              </a:rPr>
              <a:t>exp1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exp2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exp3</a:t>
            </a:r>
            <a:r>
              <a:rPr lang="en-US" sz="2400" dirty="0" smtClean="0"/>
              <a:t> do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statements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end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1519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for </a:t>
            </a:r>
            <a:r>
              <a:rPr lang="en-US" sz="2400" dirty="0" err="1">
                <a:solidFill>
                  <a:srgbClr val="FF0000"/>
                </a:solidFill>
              </a:rPr>
              <a:t>var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FF0000"/>
                </a:solidFill>
              </a:rPr>
              <a:t>exp1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exp2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exp3</a:t>
            </a:r>
            <a:r>
              <a:rPr lang="en-US" sz="2400" dirty="0"/>
              <a:t> do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FF0000"/>
                </a:solidFill>
              </a:rPr>
              <a:t>statements</a:t>
            </a:r>
          </a:p>
          <a:p>
            <a:pPr marL="0" indent="0">
              <a:buNone/>
            </a:pPr>
            <a:r>
              <a:rPr lang="en-US" sz="2400" dirty="0"/>
              <a:t>	end</a:t>
            </a:r>
            <a:endParaRPr lang="en-US" sz="2800" dirty="0"/>
          </a:p>
          <a:p>
            <a:r>
              <a:rPr lang="en-US" sz="2800" dirty="0" smtClean="0"/>
              <a:t>In this </a:t>
            </a:r>
            <a:r>
              <a:rPr lang="en-US" sz="2800" dirty="0" err="1" smtClean="0">
                <a:solidFill>
                  <a:srgbClr val="FF0000"/>
                </a:solidFill>
              </a:rPr>
              <a:t>var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is a local variable, which is first set to </a:t>
            </a:r>
            <a:r>
              <a:rPr lang="en-US" sz="2800" dirty="0" smtClean="0">
                <a:solidFill>
                  <a:srgbClr val="FF0000"/>
                </a:solidFill>
              </a:rPr>
              <a:t>exp1</a:t>
            </a:r>
            <a:r>
              <a:rPr lang="en-US" sz="2800" dirty="0" smtClean="0"/>
              <a:t>, then each time around the loop, the statements are executed, and </a:t>
            </a:r>
            <a:r>
              <a:rPr lang="en-US" sz="2800" dirty="0" err="1" smtClean="0">
                <a:solidFill>
                  <a:srgbClr val="FF0000"/>
                </a:solidFill>
              </a:rPr>
              <a:t>var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in incremented by </a:t>
            </a:r>
            <a:r>
              <a:rPr lang="en-US" sz="2800" dirty="0" smtClean="0">
                <a:solidFill>
                  <a:srgbClr val="FF0000"/>
                </a:solidFill>
              </a:rPr>
              <a:t>exp3</a:t>
            </a:r>
            <a:r>
              <a:rPr lang="en-US" sz="2800" dirty="0" smtClean="0"/>
              <a:t> until it reaches </a:t>
            </a:r>
            <a:r>
              <a:rPr lang="en-US" sz="2800" dirty="0" smtClean="0">
                <a:solidFill>
                  <a:srgbClr val="FF0000"/>
                </a:solidFill>
              </a:rPr>
              <a:t>exp2</a:t>
            </a:r>
          </a:p>
          <a:p>
            <a:r>
              <a:rPr lang="en-US" sz="2800" dirty="0"/>
              <a:t>e</a:t>
            </a:r>
            <a:r>
              <a:rPr lang="en-US" sz="2800" dirty="0" smtClean="0"/>
              <a:t>xp3 can be omitted (defaults to 1)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1689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for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131590"/>
            <a:ext cx="8642350" cy="367263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local a = {12, -1, 67, 2}</a:t>
            </a:r>
          </a:p>
          <a:p>
            <a:pPr marL="0" indent="0">
              <a:buNone/>
            </a:pPr>
            <a:r>
              <a:rPr lang="en-US" sz="2000" dirty="0"/>
              <a:t>print('The elements of a are')</a:t>
            </a:r>
          </a:p>
          <a:p>
            <a:pPr marL="0" indent="0">
              <a:buNone/>
            </a:pPr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= 1,#a do print(a[</a:t>
            </a:r>
            <a:r>
              <a:rPr lang="en-US" sz="2000" dirty="0" err="1"/>
              <a:t>i</a:t>
            </a:r>
            <a:r>
              <a:rPr lang="en-US" sz="2000" dirty="0"/>
              <a:t>]) end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print('The first interesting number is')</a:t>
            </a:r>
          </a:p>
          <a:p>
            <a:pPr marL="0" indent="0">
              <a:buNone/>
            </a:pPr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= 1,math.huge do</a:t>
            </a:r>
          </a:p>
          <a:p>
            <a:pPr marL="0" indent="0">
              <a:buNone/>
            </a:pPr>
            <a:r>
              <a:rPr lang="en-US" sz="2000" dirty="0"/>
              <a:t>	if (0.3*i^3 - 20*i^2 - 500 &gt;= 0) then</a:t>
            </a:r>
          </a:p>
          <a:p>
            <a:pPr marL="0" indent="0">
              <a:buNone/>
            </a:pPr>
            <a:r>
              <a:rPr lang="en-US" sz="2000" dirty="0"/>
              <a:t>		print(</a:t>
            </a:r>
            <a:r>
              <a:rPr lang="en-US" sz="2000" dirty="0" err="1"/>
              <a:t>i</a:t>
            </a:r>
            <a:r>
              <a:rPr lang="en-US" sz="2000" dirty="0"/>
              <a:t>)  --&gt; 68</a:t>
            </a:r>
          </a:p>
          <a:p>
            <a:pPr marL="0" indent="0">
              <a:buNone/>
            </a:pPr>
            <a:r>
              <a:rPr lang="en-US" sz="2000" dirty="0"/>
              <a:t>		break</a:t>
            </a:r>
          </a:p>
          <a:p>
            <a:pPr marL="0" indent="0">
              <a:buNone/>
            </a:pPr>
            <a:r>
              <a:rPr lang="en-US" sz="2000" dirty="0"/>
              <a:t>	end</a:t>
            </a:r>
          </a:p>
          <a:p>
            <a:pPr marL="0" indent="0">
              <a:buNone/>
            </a:pPr>
            <a:r>
              <a:rPr lang="en-US" sz="2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13560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already know that functions are first-class objects in </a:t>
            </a:r>
            <a:r>
              <a:rPr lang="en-US" dirty="0" err="1" smtClean="0"/>
              <a:t>Lua</a:t>
            </a:r>
            <a:endParaRPr lang="en-US" dirty="0" smtClean="0"/>
          </a:p>
          <a:p>
            <a:r>
              <a:rPr lang="en-US" dirty="0" smtClean="0"/>
              <a:t>They also have some unusual and useful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2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Topics this week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Control structures</a:t>
            </a:r>
          </a:p>
          <a:p>
            <a:r>
              <a:rPr lang="en-AU" sz="2800" dirty="0" smtClean="0"/>
              <a:t>Blocks</a:t>
            </a:r>
            <a:endParaRPr lang="en-AU" sz="2800" dirty="0"/>
          </a:p>
          <a:p>
            <a:r>
              <a:rPr lang="en-AU" sz="2800" dirty="0" smtClean="0"/>
              <a:t>More about functions</a:t>
            </a:r>
            <a:endParaRPr lang="en-AU" sz="2800" dirty="0"/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554940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Lua</a:t>
            </a:r>
            <a:r>
              <a:rPr lang="en-US" dirty="0" smtClean="0"/>
              <a:t>, functions can return more than one result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/>
              <a:t>local s, e = </a:t>
            </a:r>
            <a:r>
              <a:rPr lang="en-US" sz="1800" dirty="0" err="1"/>
              <a:t>string.find</a:t>
            </a:r>
            <a:r>
              <a:rPr lang="en-US" sz="1800" dirty="0"/>
              <a:t>("we are learning about mobile apps", "</a:t>
            </a:r>
            <a:r>
              <a:rPr lang="en-US" sz="1800" dirty="0" smtClean="0"/>
              <a:t>mobile”)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print</a:t>
            </a:r>
            <a:r>
              <a:rPr lang="en-US" sz="1800" dirty="0"/>
              <a:t>(s, e) --&gt; 23 </a:t>
            </a:r>
            <a:r>
              <a:rPr lang="en-US" sz="1800" dirty="0" smtClean="0"/>
              <a:t>28</a:t>
            </a:r>
          </a:p>
          <a:p>
            <a:r>
              <a:rPr lang="en-US" sz="2800" dirty="0" smtClean="0"/>
              <a:t>Here the function </a:t>
            </a:r>
            <a:r>
              <a:rPr lang="en-US" sz="2800" i="1" dirty="0" err="1" smtClean="0"/>
              <a:t>string.find</a:t>
            </a:r>
            <a:r>
              <a:rPr lang="en-US" sz="2800" dirty="0" smtClean="0"/>
              <a:t> returns </a:t>
            </a:r>
            <a:r>
              <a:rPr lang="en-US" sz="2800" b="1" dirty="0" smtClean="0"/>
              <a:t>two</a:t>
            </a:r>
            <a:r>
              <a:rPr lang="en-US" sz="2800" dirty="0" smtClean="0"/>
              <a:t> values: the start and end points of “mobile” in “we are …”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479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your 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987574"/>
            <a:ext cx="8642350" cy="367263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local function </a:t>
            </a:r>
            <a:r>
              <a:rPr lang="en-US" sz="1800" dirty="0" err="1"/>
              <a:t>arraymax</a:t>
            </a:r>
            <a:r>
              <a:rPr lang="en-US" sz="1800" dirty="0"/>
              <a:t>(a)</a:t>
            </a:r>
          </a:p>
          <a:p>
            <a:pPr marL="0" indent="0">
              <a:buNone/>
            </a:pPr>
            <a:r>
              <a:rPr lang="en-US" sz="1800" dirty="0"/>
              <a:t>	local maxi = 1</a:t>
            </a:r>
          </a:p>
          <a:p>
            <a:pPr marL="0" indent="0">
              <a:buNone/>
            </a:pPr>
            <a:r>
              <a:rPr lang="en-US" sz="1800" dirty="0"/>
              <a:t>	local max = a[maxi]</a:t>
            </a:r>
          </a:p>
          <a:p>
            <a:pPr marL="0" indent="0">
              <a:buNone/>
            </a:pPr>
            <a:r>
              <a:rPr lang="en-US" sz="1800" dirty="0"/>
              <a:t>	for </a:t>
            </a:r>
            <a:r>
              <a:rPr lang="en-US" sz="1800" dirty="0" err="1"/>
              <a:t>i</a:t>
            </a:r>
            <a:r>
              <a:rPr lang="en-US" sz="1800" dirty="0"/>
              <a:t> = 2,#a do</a:t>
            </a:r>
          </a:p>
          <a:p>
            <a:pPr marL="0" indent="0">
              <a:buNone/>
            </a:pPr>
            <a:r>
              <a:rPr lang="en-US" sz="1800" dirty="0"/>
              <a:t>		if a[</a:t>
            </a:r>
            <a:r>
              <a:rPr lang="en-US" sz="1800" dirty="0" err="1"/>
              <a:t>i</a:t>
            </a:r>
            <a:r>
              <a:rPr lang="en-US" sz="1800" dirty="0"/>
              <a:t>] &gt; max then</a:t>
            </a:r>
          </a:p>
          <a:p>
            <a:pPr marL="0" indent="0">
              <a:buNone/>
            </a:pPr>
            <a:r>
              <a:rPr lang="en-US" sz="1800" dirty="0"/>
              <a:t>			maxi = </a:t>
            </a:r>
            <a:r>
              <a:rPr lang="en-US" sz="1800" dirty="0" err="1"/>
              <a:t>i</a:t>
            </a:r>
            <a:r>
              <a:rPr lang="en-US" sz="1800" dirty="0"/>
              <a:t>; max = a[</a:t>
            </a:r>
            <a:r>
              <a:rPr lang="en-US" sz="1800" dirty="0" err="1"/>
              <a:t>i</a:t>
            </a:r>
            <a:r>
              <a:rPr lang="en-US" sz="1800" dirty="0"/>
              <a:t>]</a:t>
            </a:r>
          </a:p>
          <a:p>
            <a:pPr marL="0" indent="0">
              <a:buNone/>
            </a:pPr>
            <a:r>
              <a:rPr lang="en-US" sz="1800" dirty="0"/>
              <a:t>		end</a:t>
            </a:r>
          </a:p>
          <a:p>
            <a:pPr marL="0" indent="0">
              <a:buNone/>
            </a:pPr>
            <a:r>
              <a:rPr lang="en-US" sz="1800" dirty="0"/>
              <a:t>	end</a:t>
            </a:r>
          </a:p>
          <a:p>
            <a:pPr marL="0" indent="0">
              <a:buNone/>
            </a:pPr>
            <a:r>
              <a:rPr lang="en-US" sz="1800" dirty="0"/>
              <a:t>	return max, maxi</a:t>
            </a:r>
          </a:p>
          <a:p>
            <a:pPr marL="0" indent="0">
              <a:buNone/>
            </a:pPr>
            <a:r>
              <a:rPr lang="en-US" sz="1800" dirty="0"/>
              <a:t>end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print(</a:t>
            </a:r>
            <a:r>
              <a:rPr lang="en-US" sz="1800" dirty="0" err="1"/>
              <a:t>arraymax</a:t>
            </a:r>
            <a:r>
              <a:rPr lang="en-US" sz="1800" dirty="0"/>
              <a:t>({10, 30, 20})) </a:t>
            </a:r>
            <a:r>
              <a:rPr lang="en-US" sz="1800" dirty="0" smtClean="0"/>
              <a:t>   -</a:t>
            </a:r>
            <a:r>
              <a:rPr lang="en-US" sz="1800" dirty="0"/>
              <a:t>-&gt; </a:t>
            </a:r>
            <a:r>
              <a:rPr lang="en-US" sz="1800" dirty="0" smtClean="0"/>
              <a:t>30   2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05186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dirty="0" smtClean="0"/>
              <a:t>uick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local function </a:t>
            </a:r>
            <a:r>
              <a:rPr lang="en-US" sz="1800" dirty="0" err="1"/>
              <a:t>depack</a:t>
            </a:r>
            <a:r>
              <a:rPr lang="en-US" sz="1800" dirty="0"/>
              <a:t>(t, </a:t>
            </a:r>
            <a:r>
              <a:rPr lang="en-US" sz="1800" dirty="0" err="1"/>
              <a:t>i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i</a:t>
            </a:r>
            <a:r>
              <a:rPr lang="en-US" sz="1800" dirty="0"/>
              <a:t> = </a:t>
            </a:r>
            <a:r>
              <a:rPr lang="en-US" sz="1800" dirty="0" err="1"/>
              <a:t>i</a:t>
            </a:r>
            <a:r>
              <a:rPr lang="en-US" sz="1800" dirty="0"/>
              <a:t> or 1</a:t>
            </a:r>
          </a:p>
          <a:p>
            <a:pPr marL="0" indent="0">
              <a:buNone/>
            </a:pPr>
            <a:r>
              <a:rPr lang="en-US" sz="1800" dirty="0"/>
              <a:t>	if t[</a:t>
            </a:r>
            <a:r>
              <a:rPr lang="en-US" sz="1800" dirty="0" err="1"/>
              <a:t>i</a:t>
            </a:r>
            <a:r>
              <a:rPr lang="en-US" sz="1800" dirty="0"/>
              <a:t>] then</a:t>
            </a:r>
          </a:p>
          <a:p>
            <a:pPr marL="0" indent="0">
              <a:buNone/>
            </a:pPr>
            <a:r>
              <a:rPr lang="en-US" sz="1800" dirty="0"/>
              <a:t>		return t[</a:t>
            </a:r>
            <a:r>
              <a:rPr lang="en-US" sz="1800" dirty="0" err="1"/>
              <a:t>i</a:t>
            </a:r>
            <a:r>
              <a:rPr lang="en-US" sz="1800" dirty="0"/>
              <a:t>], </a:t>
            </a:r>
            <a:r>
              <a:rPr lang="en-US" sz="1800" dirty="0" err="1"/>
              <a:t>depack</a:t>
            </a:r>
            <a:r>
              <a:rPr lang="en-US" sz="1800" dirty="0"/>
              <a:t>(t, i+1)</a:t>
            </a:r>
          </a:p>
          <a:p>
            <a:pPr marL="0" indent="0">
              <a:buNone/>
            </a:pPr>
            <a:r>
              <a:rPr lang="en-US" sz="1800" dirty="0"/>
              <a:t>	end</a:t>
            </a:r>
          </a:p>
          <a:p>
            <a:pPr marL="0" indent="0">
              <a:buNone/>
            </a:pPr>
            <a:r>
              <a:rPr lang="en-US" sz="1800" dirty="0"/>
              <a:t>end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print(</a:t>
            </a:r>
            <a:r>
              <a:rPr lang="en-US" sz="1800" dirty="0" err="1"/>
              <a:t>depack</a:t>
            </a:r>
            <a:r>
              <a:rPr lang="en-US" sz="1800" dirty="0"/>
              <a:t>({10, 20, 30})) --&gt; </a:t>
            </a:r>
            <a:r>
              <a:rPr lang="en-US" sz="1800" dirty="0" smtClean="0"/>
              <a:t>what does this print?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3138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088" y="231800"/>
            <a:ext cx="6985000" cy="539750"/>
          </a:xfrm>
        </p:spPr>
        <p:txBody>
          <a:bodyPr/>
          <a:lstStyle/>
          <a:p>
            <a:r>
              <a:rPr lang="en-US" sz="3600" dirty="0" smtClean="0"/>
              <a:t>Functions with variable number of arguments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/>
              <a:t>L</a:t>
            </a:r>
            <a:r>
              <a:rPr lang="en-US" dirty="0" err="1" smtClean="0"/>
              <a:t>ua</a:t>
            </a:r>
            <a:r>
              <a:rPr lang="en-US" dirty="0" smtClean="0"/>
              <a:t> a function can have a variable number of arguments</a:t>
            </a:r>
          </a:p>
          <a:p>
            <a:r>
              <a:rPr lang="en-US" dirty="0" smtClean="0"/>
              <a:t>E.g. print(1), print(a, b)</a:t>
            </a:r>
          </a:p>
          <a:p>
            <a:r>
              <a:rPr lang="en-US" dirty="0" smtClean="0"/>
              <a:t>We will look at how to write your own functions with variable number of arguments </a:t>
            </a:r>
            <a:r>
              <a:rPr lang="en-US" smtClean="0"/>
              <a:t>next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90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 all our programs have been a sequence of commands (statements)</a:t>
            </a:r>
          </a:p>
          <a:p>
            <a:r>
              <a:rPr lang="en-US" dirty="0" smtClean="0"/>
              <a:t>More complicated programs need ways to control which statements are executed, and how many times</a:t>
            </a:r>
          </a:p>
          <a:p>
            <a:r>
              <a:rPr lang="en-US" dirty="0" err="1" smtClean="0"/>
              <a:t>Lua</a:t>
            </a:r>
            <a:r>
              <a:rPr lang="en-US" dirty="0" smtClean="0"/>
              <a:t> has if/then/else, while, repeat and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9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If/then/else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275607"/>
            <a:ext cx="8642350" cy="2016223"/>
          </a:xfrm>
        </p:spPr>
        <p:txBody>
          <a:bodyPr/>
          <a:lstStyle/>
          <a:p>
            <a:r>
              <a:rPr lang="en-US" dirty="0" smtClean="0"/>
              <a:t>This provides a way to decide whether to execute a statement or not (selection)</a:t>
            </a:r>
          </a:p>
          <a:p>
            <a:r>
              <a:rPr lang="en-US" dirty="0" smtClean="0"/>
              <a:t>Here is a simple example:</a:t>
            </a:r>
          </a:p>
          <a:p>
            <a:endParaRPr lang="en-US" dirty="0" smtClean="0"/>
          </a:p>
          <a:p>
            <a:pPr marL="400050" lvl="1" indent="0">
              <a:buNone/>
            </a:pPr>
            <a:r>
              <a:rPr lang="en-US" sz="1600" dirty="0"/>
              <a:t>a = 9 - </a:t>
            </a:r>
            <a:r>
              <a:rPr lang="en-US" sz="1600" dirty="0" err="1"/>
              <a:t>math.pow</a:t>
            </a:r>
            <a:r>
              <a:rPr lang="en-US" sz="1600" dirty="0"/>
              <a:t>(100, 0.5)</a:t>
            </a:r>
          </a:p>
          <a:p>
            <a:pPr marL="400050" lvl="1" indent="0">
              <a:buNone/>
            </a:pPr>
            <a:endParaRPr lang="en-US" sz="1600" dirty="0"/>
          </a:p>
          <a:p>
            <a:pPr marL="400050" lvl="1" indent="0">
              <a:buNone/>
            </a:pPr>
            <a:r>
              <a:rPr lang="en-US" sz="1600" dirty="0"/>
              <a:t>if a &lt; 0 then a = 0 end</a:t>
            </a:r>
          </a:p>
          <a:p>
            <a:pPr marL="400050" lvl="1" indent="0">
              <a:buNone/>
            </a:pPr>
            <a:endParaRPr lang="en-US" sz="1600" dirty="0"/>
          </a:p>
          <a:p>
            <a:pPr marL="400050" lvl="1" indent="0">
              <a:buNone/>
            </a:pPr>
            <a:r>
              <a:rPr lang="en-US" sz="1600" dirty="0"/>
              <a:t>print(a)        --&gt; 0</a:t>
            </a:r>
          </a:p>
        </p:txBody>
      </p:sp>
    </p:spTree>
    <p:extLst>
      <p:ext uri="{BB962C8B-B14F-4D97-AF65-F5344CB8AC3E}">
        <p14:creationId xmlns:p14="http://schemas.microsoft.com/office/powerpoint/2010/main" val="3267809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203598"/>
            <a:ext cx="8642350" cy="3672632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600" dirty="0" smtClean="0"/>
              <a:t>if </a:t>
            </a:r>
            <a:r>
              <a:rPr lang="en-US" sz="1600" dirty="0"/>
              <a:t>a &lt; 0 then a = 0 </a:t>
            </a:r>
            <a:r>
              <a:rPr lang="en-US" sz="1600" dirty="0" smtClean="0"/>
              <a:t>end</a:t>
            </a:r>
          </a:p>
          <a:p>
            <a:pPr marL="400050" lvl="1" indent="0">
              <a:buNone/>
            </a:pPr>
            <a:endParaRPr lang="en-US" sz="1600" dirty="0"/>
          </a:p>
          <a:p>
            <a:r>
              <a:rPr lang="en-US" sz="2000" dirty="0" smtClean="0"/>
              <a:t>The general form is</a:t>
            </a:r>
            <a:endParaRPr lang="en-US" sz="2000" dirty="0"/>
          </a:p>
          <a:p>
            <a:pPr lvl="1"/>
            <a:r>
              <a:rPr lang="en-US" sz="2000" dirty="0"/>
              <a:t>i</a:t>
            </a:r>
            <a:r>
              <a:rPr lang="en-US" sz="2000" dirty="0" smtClean="0"/>
              <a:t>f </a:t>
            </a:r>
            <a:r>
              <a:rPr lang="en-US" sz="2000" dirty="0" smtClean="0">
                <a:solidFill>
                  <a:srgbClr val="FF0000"/>
                </a:solidFill>
              </a:rPr>
              <a:t>condition</a:t>
            </a:r>
            <a:r>
              <a:rPr lang="en-US" sz="2000" dirty="0" smtClean="0"/>
              <a:t> then </a:t>
            </a:r>
            <a:r>
              <a:rPr lang="en-US" sz="2000" dirty="0" smtClean="0">
                <a:solidFill>
                  <a:srgbClr val="FF0000"/>
                </a:solidFill>
              </a:rPr>
              <a:t>statement</a:t>
            </a:r>
            <a:r>
              <a:rPr lang="en-US" sz="2000" dirty="0" smtClean="0"/>
              <a:t> end</a:t>
            </a:r>
          </a:p>
          <a:p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condition</a:t>
            </a:r>
            <a:r>
              <a:rPr lang="en-US" sz="2400" dirty="0" smtClean="0"/>
              <a:t> is evaluated. If the value is anything other than false or nil, then the </a:t>
            </a:r>
            <a:r>
              <a:rPr lang="en-US" sz="2400" dirty="0" smtClean="0">
                <a:solidFill>
                  <a:srgbClr val="FF0000"/>
                </a:solidFill>
              </a:rPr>
              <a:t>statement</a:t>
            </a:r>
            <a:r>
              <a:rPr lang="en-US" sz="2400" dirty="0" smtClean="0"/>
              <a:t> is executed.</a:t>
            </a:r>
          </a:p>
          <a:p>
            <a:r>
              <a:rPr lang="en-US" sz="2400" dirty="0" smtClean="0"/>
              <a:t>A more complicated one</a:t>
            </a:r>
          </a:p>
          <a:p>
            <a:pPr marL="400050" lvl="1" indent="0">
              <a:buNone/>
            </a:pPr>
            <a:r>
              <a:rPr lang="en-US" sz="1400" dirty="0"/>
              <a:t>a = 9</a:t>
            </a:r>
          </a:p>
          <a:p>
            <a:pPr marL="400050" lvl="1" indent="0">
              <a:buNone/>
            </a:pPr>
            <a:r>
              <a:rPr lang="en-US" sz="1400" dirty="0"/>
              <a:t>b = </a:t>
            </a:r>
            <a:r>
              <a:rPr lang="en-US" sz="1400" dirty="0" err="1"/>
              <a:t>math.pow</a:t>
            </a:r>
            <a:r>
              <a:rPr lang="en-US" sz="1400" dirty="0"/>
              <a:t>(100, 0.5)</a:t>
            </a:r>
          </a:p>
          <a:p>
            <a:pPr marL="400050" lvl="1" indent="0">
              <a:buNone/>
            </a:pPr>
            <a:endParaRPr lang="en-US" sz="1400" dirty="0"/>
          </a:p>
          <a:p>
            <a:pPr marL="400050" lvl="1" indent="0">
              <a:buNone/>
            </a:pPr>
            <a:r>
              <a:rPr lang="en-US" sz="1400" dirty="0"/>
              <a:t>if a &lt; b then print(a) else print(b) end  --&gt; 9</a:t>
            </a:r>
          </a:p>
        </p:txBody>
      </p:sp>
    </p:spTree>
    <p:extLst>
      <p:ext uri="{BB962C8B-B14F-4D97-AF65-F5344CB8AC3E}">
        <p14:creationId xmlns:p14="http://schemas.microsoft.com/office/powerpoint/2010/main" val="3800480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f/then/else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2" indent="0">
              <a:buNone/>
            </a:pPr>
            <a:r>
              <a:rPr lang="en-US" sz="2000" dirty="0"/>
              <a:t>if a &lt; b then print(a) else print(b) end  --&gt; </a:t>
            </a:r>
            <a:r>
              <a:rPr lang="en-US" sz="2000" dirty="0" smtClean="0"/>
              <a:t>9</a:t>
            </a:r>
            <a:endParaRPr lang="en-US" sz="2800" dirty="0" smtClean="0"/>
          </a:p>
          <a:p>
            <a:pPr marL="400050" lvl="2" indent="0">
              <a:buNone/>
            </a:pPr>
            <a:endParaRPr lang="en-US" sz="1200" dirty="0"/>
          </a:p>
          <a:p>
            <a:pPr marL="0" indent="-400050"/>
            <a:r>
              <a:rPr lang="en-US" sz="2800" dirty="0" smtClean="0"/>
              <a:t>The syntax is</a:t>
            </a:r>
          </a:p>
          <a:p>
            <a:pPr marL="800100" lvl="2" indent="-400050"/>
            <a:r>
              <a:rPr lang="en-US" sz="1800" dirty="0"/>
              <a:t>i</a:t>
            </a:r>
            <a:r>
              <a:rPr lang="en-US" sz="1800" dirty="0" smtClean="0"/>
              <a:t>f </a:t>
            </a:r>
            <a:r>
              <a:rPr lang="en-US" sz="1800" dirty="0" smtClean="0">
                <a:solidFill>
                  <a:srgbClr val="FF0000"/>
                </a:solidFill>
              </a:rPr>
              <a:t>condition</a:t>
            </a:r>
            <a:r>
              <a:rPr lang="en-US" sz="1800" dirty="0" smtClean="0"/>
              <a:t> then </a:t>
            </a:r>
            <a:r>
              <a:rPr lang="en-US" sz="1800" dirty="0" smtClean="0">
                <a:solidFill>
                  <a:srgbClr val="FF0000"/>
                </a:solidFill>
              </a:rPr>
              <a:t>statement1</a:t>
            </a:r>
            <a:r>
              <a:rPr lang="en-US" sz="1800" dirty="0" smtClean="0"/>
              <a:t> else </a:t>
            </a:r>
            <a:r>
              <a:rPr lang="en-US" sz="1800" dirty="0" smtClean="0">
                <a:solidFill>
                  <a:srgbClr val="FF0000"/>
                </a:solidFill>
              </a:rPr>
              <a:t>statement2</a:t>
            </a:r>
            <a:r>
              <a:rPr lang="en-US" sz="1800" dirty="0" smtClean="0"/>
              <a:t> end</a:t>
            </a:r>
          </a:p>
          <a:p>
            <a:pPr marL="0" indent="-400050"/>
            <a:r>
              <a:rPr lang="en-US" sz="2600" dirty="0" smtClean="0"/>
              <a:t>The </a:t>
            </a:r>
            <a:r>
              <a:rPr lang="en-US" sz="2600" dirty="0" smtClean="0">
                <a:solidFill>
                  <a:srgbClr val="FF0000"/>
                </a:solidFill>
              </a:rPr>
              <a:t>condition</a:t>
            </a:r>
            <a:r>
              <a:rPr lang="en-US" sz="2600" dirty="0" smtClean="0"/>
              <a:t> is evaluated. If the value is false or nil, </a:t>
            </a:r>
            <a:r>
              <a:rPr lang="en-US" sz="2600" dirty="0" smtClean="0">
                <a:solidFill>
                  <a:srgbClr val="FF0000"/>
                </a:solidFill>
              </a:rPr>
              <a:t>statement2</a:t>
            </a:r>
            <a:r>
              <a:rPr lang="en-US" sz="2600" dirty="0" smtClean="0"/>
              <a:t> is executed. Otherwise </a:t>
            </a:r>
            <a:r>
              <a:rPr lang="en-US" sz="2600" dirty="0" smtClean="0">
                <a:solidFill>
                  <a:srgbClr val="FF0000"/>
                </a:solidFill>
              </a:rPr>
              <a:t>statement1</a:t>
            </a:r>
            <a:r>
              <a:rPr lang="en-US" sz="2600" dirty="0" smtClean="0"/>
              <a:t> is.</a:t>
            </a:r>
          </a:p>
          <a:p>
            <a:pPr marL="0" indent="-400050"/>
            <a:r>
              <a:rPr lang="en-US" sz="2600" dirty="0" smtClean="0"/>
              <a:t>statement1 and/or statement2 can be if statements</a:t>
            </a:r>
          </a:p>
          <a:p>
            <a:pPr marL="0" indent="-400050"/>
            <a:r>
              <a:rPr lang="en-US" sz="2600" dirty="0" smtClean="0"/>
              <a:t>That is called “nesting”</a:t>
            </a:r>
          </a:p>
          <a:p>
            <a:pPr marL="0" indent="-400050"/>
            <a:r>
              <a:rPr lang="en-US" sz="2600" dirty="0" smtClean="0"/>
              <a:t>Special syntax when statement2 is an if . . .</a:t>
            </a:r>
            <a:endParaRPr lang="en-US" sz="2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163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elseif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2" indent="0">
              <a:buNone/>
            </a:pPr>
            <a:r>
              <a:rPr lang="en-US" sz="1600" dirty="0"/>
              <a:t>op = "/"</a:t>
            </a:r>
          </a:p>
          <a:p>
            <a:pPr marL="800100" lvl="2" indent="0">
              <a:buNone/>
            </a:pPr>
            <a:endParaRPr lang="en-US" sz="1600" dirty="0"/>
          </a:p>
          <a:p>
            <a:pPr marL="800100" lvl="2" indent="0">
              <a:buNone/>
            </a:pPr>
            <a:r>
              <a:rPr lang="en-US" sz="1600" dirty="0"/>
              <a:t>if op == "+" then </a:t>
            </a:r>
            <a:r>
              <a:rPr lang="en-US" sz="1600" dirty="0" smtClean="0"/>
              <a:t>--- </a:t>
            </a:r>
            <a:r>
              <a:rPr lang="en-US" sz="1600" dirty="0"/>
              <a:t>watch out </a:t>
            </a:r>
            <a:r>
              <a:rPr lang="en-US" sz="1600" dirty="0" smtClean="0"/>
              <a:t>: </a:t>
            </a:r>
            <a:r>
              <a:rPr lang="en-US" sz="1600" dirty="0"/>
              <a:t>has to be == not </a:t>
            </a:r>
            <a:r>
              <a:rPr lang="en-US" sz="1600" dirty="0" smtClean="0"/>
              <a:t>= !!</a:t>
            </a:r>
            <a:endParaRPr lang="en-US" sz="1600" dirty="0"/>
          </a:p>
          <a:p>
            <a:pPr marL="800100" lvl="2" indent="0">
              <a:buNone/>
            </a:pPr>
            <a:r>
              <a:rPr lang="en-US" sz="1600" dirty="0"/>
              <a:t>	r = a + b</a:t>
            </a:r>
          </a:p>
          <a:p>
            <a:pPr marL="800100" lvl="2" indent="0">
              <a:buNone/>
            </a:pPr>
            <a:r>
              <a:rPr lang="en-US" sz="1600" dirty="0" err="1"/>
              <a:t>elseif</a:t>
            </a:r>
            <a:r>
              <a:rPr lang="en-US" sz="1600" dirty="0"/>
              <a:t> op == "-" then</a:t>
            </a:r>
          </a:p>
          <a:p>
            <a:pPr marL="800100" lvl="2" indent="0">
              <a:buNone/>
            </a:pPr>
            <a:r>
              <a:rPr lang="en-US" sz="1600" dirty="0"/>
              <a:t>	r = a - b</a:t>
            </a:r>
          </a:p>
          <a:p>
            <a:pPr marL="800100" lvl="2" indent="0">
              <a:buNone/>
            </a:pPr>
            <a:r>
              <a:rPr lang="en-US" sz="1600" dirty="0" err="1"/>
              <a:t>elseif</a:t>
            </a:r>
            <a:r>
              <a:rPr lang="en-US" sz="1600" dirty="0"/>
              <a:t> op == "/" then</a:t>
            </a:r>
          </a:p>
          <a:p>
            <a:pPr marL="800100" lvl="2" indent="0">
              <a:buNone/>
            </a:pPr>
            <a:r>
              <a:rPr lang="en-US" sz="1600" dirty="0"/>
              <a:t>	r = a/b</a:t>
            </a:r>
          </a:p>
          <a:p>
            <a:pPr marL="800100" lvl="2" indent="0">
              <a:buNone/>
            </a:pPr>
            <a:r>
              <a:rPr lang="en-US" sz="1600" dirty="0"/>
              <a:t>end</a:t>
            </a:r>
          </a:p>
          <a:p>
            <a:pPr marL="800100" lvl="2" indent="0">
              <a:buNone/>
            </a:pPr>
            <a:endParaRPr lang="en-US" sz="1600" dirty="0"/>
          </a:p>
          <a:p>
            <a:pPr marL="800100" lvl="2" indent="0">
              <a:buNone/>
            </a:pPr>
            <a:r>
              <a:rPr lang="en-US" sz="1600" dirty="0"/>
              <a:t>print(r) --&gt; 0.9</a:t>
            </a:r>
          </a:p>
        </p:txBody>
      </p:sp>
    </p:spTree>
    <p:extLst>
      <p:ext uri="{BB962C8B-B14F-4D97-AF65-F5344CB8AC3E}">
        <p14:creationId xmlns:p14="http://schemas.microsoft.com/office/powerpoint/2010/main" val="20991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131590"/>
            <a:ext cx="8642350" cy="3672632"/>
          </a:xfrm>
        </p:spPr>
        <p:txBody>
          <a:bodyPr/>
          <a:lstStyle/>
          <a:p>
            <a:r>
              <a:rPr lang="en-US" sz="2800" dirty="0" smtClean="0"/>
              <a:t>You can also have more than one statement inside the if :</a:t>
            </a:r>
            <a:endParaRPr lang="en-US" sz="2800" dirty="0"/>
          </a:p>
          <a:p>
            <a:pPr marL="400050" lvl="1" indent="0">
              <a:buNone/>
            </a:pPr>
            <a:r>
              <a:rPr lang="en-US" sz="1600" dirty="0"/>
              <a:t>if r &lt; 1 then</a:t>
            </a:r>
          </a:p>
          <a:p>
            <a:pPr marL="400050" lvl="1" indent="0">
              <a:buNone/>
            </a:pPr>
            <a:r>
              <a:rPr lang="en-US" sz="1600" dirty="0"/>
              <a:t>	print("r &lt; 1")	</a:t>
            </a:r>
            <a:r>
              <a:rPr lang="en-US" sz="1600" dirty="0" smtClean="0"/>
              <a:t>                                -</a:t>
            </a:r>
            <a:r>
              <a:rPr lang="en-US" sz="1600" dirty="0"/>
              <a:t>-&gt; r &lt; 1</a:t>
            </a:r>
          </a:p>
          <a:p>
            <a:pPr marL="400050" lvl="1" indent="0">
              <a:buNone/>
            </a:pPr>
            <a:r>
              <a:rPr lang="en-US" sz="1600" dirty="0"/>
              <a:t>	print("because "..a.." is less than "..b)	--&gt; because 9 is less than 10</a:t>
            </a:r>
          </a:p>
          <a:p>
            <a:pPr marL="400050" lvl="1" indent="0">
              <a:buNone/>
            </a:pPr>
            <a:r>
              <a:rPr lang="en-US" sz="1600" dirty="0" smtClean="0"/>
              <a:t>end</a:t>
            </a:r>
          </a:p>
          <a:p>
            <a:r>
              <a:rPr lang="en-US" sz="2800" dirty="0" smtClean="0"/>
              <a:t>The two statements between </a:t>
            </a:r>
            <a:r>
              <a:rPr lang="en-US" sz="2800" dirty="0" smtClean="0">
                <a:solidFill>
                  <a:srgbClr val="FF0000"/>
                </a:solidFill>
              </a:rPr>
              <a:t>then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FF0000"/>
                </a:solidFill>
              </a:rPr>
              <a:t>end</a:t>
            </a:r>
            <a:r>
              <a:rPr lang="en-US" sz="2800" dirty="0" smtClean="0"/>
              <a:t> form a </a:t>
            </a:r>
            <a:r>
              <a:rPr lang="en-US" sz="2800" i="1" dirty="0" smtClean="0"/>
              <a:t>block</a:t>
            </a:r>
          </a:p>
          <a:p>
            <a:r>
              <a:rPr lang="en-US" sz="2800" dirty="0" smtClean="0"/>
              <a:t>If the condition is true, all statements in the block are executed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675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We will see more blocks –e.g. a function body is a block, and repeat, while, for use blocks</a:t>
            </a:r>
          </a:p>
          <a:p>
            <a:r>
              <a:rPr lang="en-US" sz="2800" dirty="0" smtClean="0"/>
              <a:t>Variables declared as local inside a block are only visible inside the block (this is their </a:t>
            </a:r>
            <a:r>
              <a:rPr lang="en-US" sz="2800" i="1" dirty="0" smtClean="0"/>
              <a:t>scope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You can “jump out” of a block using a </a:t>
            </a:r>
            <a:r>
              <a:rPr lang="en-US" sz="2800" dirty="0" smtClean="0">
                <a:solidFill>
                  <a:srgbClr val="FF0000"/>
                </a:solidFill>
              </a:rPr>
              <a:t>break</a:t>
            </a:r>
            <a:r>
              <a:rPr lang="en-US" sz="2800" dirty="0" smtClean="0"/>
              <a:t> statement (example later)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979586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25727</TotalTime>
  <Words>1011</Words>
  <Application>Microsoft Macintosh PowerPoint</Application>
  <PresentationFormat>On-screen Show (16:9)</PresentationFormat>
  <Paragraphs>201</Paragraphs>
  <Slides>23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Default Design</vt:lpstr>
      <vt:lpstr>CSP2108: Introduction to Mobile Applications Development</vt:lpstr>
      <vt:lpstr>Topics this week</vt:lpstr>
      <vt:lpstr>Control Structures</vt:lpstr>
      <vt:lpstr>If/then/else</vt:lpstr>
      <vt:lpstr>Simple if</vt:lpstr>
      <vt:lpstr>if/then/else</vt:lpstr>
      <vt:lpstr>elseif</vt:lpstr>
      <vt:lpstr>blocks</vt:lpstr>
      <vt:lpstr>More blocks</vt:lpstr>
      <vt:lpstr>Block example</vt:lpstr>
      <vt:lpstr>Block example with break</vt:lpstr>
      <vt:lpstr>repeat</vt:lpstr>
      <vt:lpstr>repeat example</vt:lpstr>
      <vt:lpstr>while</vt:lpstr>
      <vt:lpstr>while example</vt:lpstr>
      <vt:lpstr>Numeric for loop</vt:lpstr>
      <vt:lpstr>Numeric for loop</vt:lpstr>
      <vt:lpstr>Numeric for examples</vt:lpstr>
      <vt:lpstr>More about functions</vt:lpstr>
      <vt:lpstr>Multiple results</vt:lpstr>
      <vt:lpstr>Writing your own</vt:lpstr>
      <vt:lpstr>Quick quiz</vt:lpstr>
      <vt:lpstr>Functions with variable number of arguments</vt:lpstr>
    </vt:vector>
  </TitlesOfParts>
  <Company>Edith Cowan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 Ly</dc:creator>
  <cp:lastModifiedBy>Philip Hingston</cp:lastModifiedBy>
  <cp:revision>135</cp:revision>
  <dcterms:created xsi:type="dcterms:W3CDTF">2009-09-07T06:18:52Z</dcterms:created>
  <dcterms:modified xsi:type="dcterms:W3CDTF">2016-06-21T06:40:23Z</dcterms:modified>
</cp:coreProperties>
</file>