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5"/>
  </p:notesMasterIdLst>
  <p:handoutMasterIdLst>
    <p:handoutMasterId r:id="rId46"/>
  </p:handoutMasterIdLst>
  <p:sldIdLst>
    <p:sldId id="256" r:id="rId2"/>
    <p:sldId id="291" r:id="rId3"/>
    <p:sldId id="422" r:id="rId4"/>
    <p:sldId id="423" r:id="rId5"/>
    <p:sldId id="426" r:id="rId6"/>
    <p:sldId id="424" r:id="rId7"/>
    <p:sldId id="425" r:id="rId8"/>
    <p:sldId id="430" r:id="rId9"/>
    <p:sldId id="431" r:id="rId10"/>
    <p:sldId id="427" r:id="rId11"/>
    <p:sldId id="428" r:id="rId12"/>
    <p:sldId id="429" r:id="rId13"/>
    <p:sldId id="432" r:id="rId14"/>
    <p:sldId id="438" r:id="rId15"/>
    <p:sldId id="433" r:id="rId16"/>
    <p:sldId id="440" r:id="rId17"/>
    <p:sldId id="434" r:id="rId18"/>
    <p:sldId id="435" r:id="rId19"/>
    <p:sldId id="436" r:id="rId20"/>
    <p:sldId id="437" r:id="rId21"/>
    <p:sldId id="447" r:id="rId22"/>
    <p:sldId id="448" r:id="rId23"/>
    <p:sldId id="449" r:id="rId24"/>
    <p:sldId id="442" r:id="rId25"/>
    <p:sldId id="443" r:id="rId26"/>
    <p:sldId id="444" r:id="rId27"/>
    <p:sldId id="466" r:id="rId28"/>
    <p:sldId id="456" r:id="rId29"/>
    <p:sldId id="445" r:id="rId30"/>
    <p:sldId id="446" r:id="rId31"/>
    <p:sldId id="451" r:id="rId32"/>
    <p:sldId id="452" r:id="rId33"/>
    <p:sldId id="453" r:id="rId34"/>
    <p:sldId id="457" r:id="rId35"/>
    <p:sldId id="458" r:id="rId36"/>
    <p:sldId id="459" r:id="rId37"/>
    <p:sldId id="460" r:id="rId38"/>
    <p:sldId id="461" r:id="rId39"/>
    <p:sldId id="462" r:id="rId40"/>
    <p:sldId id="463" r:id="rId41"/>
    <p:sldId id="464" r:id="rId42"/>
    <p:sldId id="465" r:id="rId43"/>
    <p:sldId id="467" r:id="rId44"/>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8" autoAdjust="0"/>
    <p:restoredTop sz="89725" autoAdjust="0"/>
  </p:normalViewPr>
  <p:slideViewPr>
    <p:cSldViewPr>
      <p:cViewPr>
        <p:scale>
          <a:sx n="75" d="100"/>
          <a:sy n="75" d="100"/>
        </p:scale>
        <p:origin x="-2580" y="-972"/>
      </p:cViewPr>
      <p:guideLst>
        <p:guide orient="horz" pos="2160"/>
        <p:guide pos="2880"/>
      </p:guideLst>
    </p:cSldViewPr>
  </p:slideViewPr>
  <p:outlineViewPr>
    <p:cViewPr>
      <p:scale>
        <a:sx n="100" d="100"/>
        <a:sy n="100" d="100"/>
      </p:scale>
      <p:origin x="144" y="112926"/>
    </p:cViewPr>
    <p:sldLst>
      <p:sld r:id="rId1" collapse="1"/>
      <p:sld r:id="rId2" collapse="1"/>
    </p:sldLst>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4103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1509573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smtClean="0"/>
              <a:t> </a:t>
            </a:r>
          </a:p>
          <a:p>
            <a:pPr eaLnBrk="1" hangingPunct="1"/>
            <a:r>
              <a:rPr lang="en-AU"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I’ve reused the same criteria from the previous</a:t>
            </a:r>
            <a:r>
              <a:rPr lang="en-AU" baseline="0" dirty="0" smtClean="0"/>
              <a:t> slide going over sets and ranges, although when you get the OPPOSITE of them via [^] it obviously shows a lot of rows… I’ve omitted most of them, but the point is that the rows which showed up in the original version, without the ^, will be the rows which are excluded from the opposite version, with the ^.</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1" dirty="0" smtClean="0"/>
              <a:t>Note: </a:t>
            </a:r>
            <a:r>
              <a:rPr lang="en-AU" dirty="0" smtClean="0"/>
              <a:t>for readability, I’ve added skinny little spaces between </a:t>
            </a:r>
            <a:r>
              <a:rPr lang="en-AU" baseline="0" dirty="0" smtClean="0"/>
              <a:t>consecutive underscores, so you can tell that ____ is 4 underscores, e.g. _ _ _ _.  The spaces will be included if you copy-paste the query into SSMS and try to execute it.  Take the spaces out before executing and it will work fine.</a:t>
            </a:r>
          </a:p>
          <a:p>
            <a:endParaRPr lang="en-AU" baseline="0" dirty="0" smtClean="0"/>
          </a:p>
          <a:p>
            <a:r>
              <a:rPr lang="en-AU" sz="1200" kern="1200" dirty="0" smtClean="0">
                <a:solidFill>
                  <a:schemeClr val="tx1"/>
                </a:solidFill>
                <a:latin typeface="Times New Roman" pitchFamily="18" charset="0"/>
                <a:ea typeface="+mn-ea"/>
                <a:cs typeface="+mn-cs"/>
              </a:rPr>
              <a:t>But what if you want to actually find an underscore/percent sign/square bracket in a LIKE pattern?</a:t>
            </a:r>
          </a:p>
          <a:p>
            <a:r>
              <a:rPr lang="en-AU" sz="1200" kern="1200" dirty="0" smtClean="0">
                <a:solidFill>
                  <a:schemeClr val="tx1"/>
                </a:solidFill>
                <a:latin typeface="Times New Roman" pitchFamily="18" charset="0"/>
                <a:ea typeface="+mn-ea"/>
                <a:cs typeface="+mn-cs"/>
              </a:rPr>
              <a:t>To do this, you can use the “ESCAPE” keyword to define an escape character – i.e. a character that says “treat the next character as a literal thing, rather than by its special meaning”. E.g.:</a:t>
            </a:r>
          </a:p>
          <a:p>
            <a:r>
              <a:rPr lang="en-AU" sz="1200" kern="1200" dirty="0" err="1" smtClean="0">
                <a:solidFill>
                  <a:schemeClr val="tx1"/>
                </a:solidFill>
                <a:latin typeface="Times New Roman" pitchFamily="18" charset="0"/>
                <a:ea typeface="+mn-ea"/>
                <a:cs typeface="+mn-cs"/>
              </a:rPr>
              <a:t>gamer_tag</a:t>
            </a:r>
            <a:r>
              <a:rPr lang="en-AU" sz="1200" kern="1200" dirty="0" smtClean="0">
                <a:solidFill>
                  <a:schemeClr val="tx1"/>
                </a:solidFill>
                <a:latin typeface="Times New Roman" pitchFamily="18" charset="0"/>
                <a:ea typeface="+mn-ea"/>
                <a:cs typeface="+mn-cs"/>
              </a:rPr>
              <a:t> LIKE 'Dark\_%' ESCAPE '\'</a:t>
            </a:r>
          </a:p>
          <a:p>
            <a:r>
              <a:rPr lang="en-AU" sz="1200" kern="1200" dirty="0" smtClean="0">
                <a:solidFill>
                  <a:schemeClr val="tx1"/>
                </a:solidFill>
                <a:latin typeface="Times New Roman" pitchFamily="18" charset="0"/>
                <a:ea typeface="+mn-ea"/>
                <a:cs typeface="+mn-cs"/>
              </a:rPr>
              <a:t>would define the backslash character as the escape character for that LIKE pattern, so that the “\_” in the pattern is interpreted as just an underscore, rather than “one of any character”.  Hence, it would match </a:t>
            </a:r>
            <a:r>
              <a:rPr lang="en-AU" sz="1200" kern="1200" dirty="0" err="1" smtClean="0">
                <a:solidFill>
                  <a:schemeClr val="tx1"/>
                </a:solidFill>
                <a:latin typeface="Times New Roman" pitchFamily="18" charset="0"/>
                <a:ea typeface="+mn-ea"/>
                <a:cs typeface="+mn-cs"/>
              </a:rPr>
              <a:t>Dark_Puppy</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Dark_Carrot</a:t>
            </a:r>
            <a:r>
              <a:rPr lang="en-AU" sz="1200" kern="1200" dirty="0" smtClean="0">
                <a:solidFill>
                  <a:schemeClr val="tx1"/>
                </a:solidFill>
                <a:latin typeface="Times New Roman" pitchFamily="18" charset="0"/>
                <a:ea typeface="+mn-ea"/>
                <a:cs typeface="+mn-cs"/>
              </a:rPr>
              <a:t>, etc, but not </a:t>
            </a:r>
            <a:r>
              <a:rPr lang="en-AU" sz="1200" kern="1200" dirty="0" err="1" smtClean="0">
                <a:solidFill>
                  <a:schemeClr val="tx1"/>
                </a:solidFill>
                <a:latin typeface="Times New Roman" pitchFamily="18" charset="0"/>
                <a:ea typeface="+mn-ea"/>
                <a:cs typeface="+mn-cs"/>
              </a:rPr>
              <a:t>DarkFrog</a:t>
            </a:r>
            <a:r>
              <a:rPr lang="en-AU" sz="1200" kern="1200" dirty="0" smtClean="0">
                <a:solidFill>
                  <a:schemeClr val="tx1"/>
                </a:solidFill>
                <a:latin typeface="Times New Roman" pitchFamily="18" charset="0"/>
                <a:ea typeface="+mn-ea"/>
                <a:cs typeface="+mn-cs"/>
              </a:rPr>
              <a:t> or Dark Kitten…</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NULL is not ‘0’, not ‘no’, not ‘false’, etc.  It is nothing.  The lack of a value.  Thankfully, we have IS NULL and IS NOT NULL to allow us to write criteria that checks for it.</a:t>
            </a:r>
          </a:p>
          <a:p>
            <a:r>
              <a:rPr lang="en-AU" baseline="0" dirty="0" smtClean="0"/>
              <a:t>You cannot do something like “gender = NULL”, since NULL is not equal to anything.</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AND lets you return</a:t>
            </a:r>
            <a:r>
              <a:rPr lang="en-AU" baseline="0" dirty="0" smtClean="0"/>
              <a:t> only the rows where </a:t>
            </a:r>
            <a:r>
              <a:rPr lang="en-AU" i="1" baseline="0" dirty="0" smtClean="0"/>
              <a:t>both</a:t>
            </a:r>
            <a:r>
              <a:rPr lang="en-AU" baseline="0" dirty="0" smtClean="0"/>
              <a:t> of the comparisons are true.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OR lets you return</a:t>
            </a:r>
            <a:r>
              <a:rPr lang="en-AU" baseline="0" dirty="0" smtClean="0"/>
              <a:t> only the rows where </a:t>
            </a:r>
            <a:r>
              <a:rPr lang="en-AU" i="1" baseline="0" dirty="0" smtClean="0"/>
              <a:t>either </a:t>
            </a:r>
            <a:r>
              <a:rPr lang="en-AU" baseline="0" dirty="0" smtClean="0"/>
              <a:t>of the comparisons are true. i.e. one of them can be false.</a:t>
            </a:r>
          </a:p>
          <a:p>
            <a:r>
              <a:rPr lang="en-AU" baseline="0" dirty="0" smtClean="0"/>
              <a:t>As you can see in the results of this query, all of the results are employees who are either male, or have a salary of over 15 000.  </a:t>
            </a:r>
          </a:p>
          <a:p>
            <a:endParaRPr lang="en-AU" baseline="0" dirty="0" smtClean="0"/>
          </a:p>
          <a:p>
            <a:r>
              <a:rPr lang="en-AU" baseline="0" dirty="0" smtClean="0"/>
              <a:t>Two employees match both parts of the criteria, which is also valid.  Had we used AND instead of OR in this query, these employees would be the only ones to be returned.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 can be hard to think</a:t>
            </a:r>
            <a:r>
              <a:rPr lang="en-AU" baseline="0" dirty="0" smtClean="0"/>
              <a:t> about when you would want to use NOT until you need it…  Much of the time, you can simply rewrite a comparison so that the NOT is not needed.  You will mainly use it before other operators such as IN, LIKE, BETWEEN, etc...</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Using parentheses to dictate precedence is</a:t>
            </a:r>
            <a:r>
              <a:rPr lang="en-AU" baseline="0" dirty="0" smtClean="0"/>
              <a:t> often required for your query to do what you want it to do.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25</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http://msdn.microsoft.com/en-us/library/ms188385.aspx</a:t>
            </a:r>
          </a:p>
          <a:p>
            <a:endParaRPr lang="en-AU" dirty="0" smtClean="0"/>
          </a:p>
          <a:p>
            <a:r>
              <a:rPr lang="en-AU" dirty="0" smtClean="0"/>
              <a:t>It may seem annoying and silly that you can’t refer to your nice fancy alias in the</a:t>
            </a:r>
            <a:r>
              <a:rPr lang="en-AU" baseline="0" dirty="0" smtClean="0"/>
              <a:t> WHERE clause, but it makes sense.</a:t>
            </a:r>
          </a:p>
          <a:p>
            <a:endParaRPr lang="en-AU" baseline="0" dirty="0" smtClean="0"/>
          </a:p>
          <a:p>
            <a:r>
              <a:rPr lang="en-AU" baseline="0" dirty="0" smtClean="0"/>
              <a:t>The first thing the server does when executing your query is to scan through the rows finding ones which match the WHERE clause.  Once it has figured out which ones to return, it gets the data out as specified in the SELECT part – which columns, what arithmetic to apply to them, …and what aliases to give them.</a:t>
            </a:r>
          </a:p>
          <a:p>
            <a:endParaRPr lang="en-AU" baseline="0" dirty="0" smtClean="0"/>
          </a:p>
          <a:p>
            <a:r>
              <a:rPr lang="en-AU" baseline="0" dirty="0" smtClean="0"/>
              <a:t>Hence, the alias does not yet exist when the WHERE clause is evaluated.  ORDER BY is evaluated last, simply determining the order to show the final results, so the alias exists at that stage and can be used</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avoid ambiguity,</a:t>
            </a:r>
            <a:r>
              <a:rPr lang="en-AU" baseline="0" dirty="0" smtClean="0"/>
              <a:t> you may wish to use DD-MMM-YYYY format, e.g. 01-JAN-1990</a:t>
            </a:r>
          </a:p>
          <a:p>
            <a:r>
              <a:rPr lang="en-AU" baseline="0" dirty="0" smtClean="0"/>
              <a:t>Since the month is specified by its 3 letter abbreviation, there’s no chance of days and months being mixed up.</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extLst>
      <p:ext uri="{BB962C8B-B14F-4D97-AF65-F5344CB8AC3E}">
        <p14:creationId xmlns:p14="http://schemas.microsoft.com/office/powerpoint/2010/main" val="1990296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http://msdn.microsoft.com/en-us/library/ms189463.aspx</a:t>
            </a:r>
          </a:p>
          <a:p>
            <a:endParaRPr lang="en-AU" dirty="0" smtClean="0"/>
          </a:p>
          <a:p>
            <a:r>
              <a:rPr lang="en-AU" dirty="0" smtClean="0"/>
              <a:t>Other </a:t>
            </a:r>
            <a:r>
              <a:rPr lang="en-AU" dirty="0" err="1" smtClean="0"/>
              <a:t>RDBMS’s</a:t>
            </a:r>
            <a:r>
              <a:rPr lang="en-AU" dirty="0" smtClean="0"/>
              <a:t> implementations of SQL achieve this via a “LIMIT” clause.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Data Types:</a:t>
            </a:r>
            <a:r>
              <a:rPr lang="en-AU" baseline="0" dirty="0" smtClean="0"/>
              <a:t> </a:t>
            </a:r>
            <a:r>
              <a:rPr lang="en-AU" dirty="0" smtClean="0"/>
              <a:t>http://msdn.microsoft.com/en-us/library/ms187752.aspx</a:t>
            </a:r>
          </a:p>
          <a:p>
            <a:endParaRPr lang="en-AU" dirty="0" smtClean="0"/>
          </a:p>
          <a:p>
            <a:r>
              <a:rPr lang="en-AU" dirty="0" smtClean="0"/>
              <a:t>There</a:t>
            </a:r>
            <a:r>
              <a:rPr lang="en-AU" baseline="0" dirty="0" smtClean="0"/>
              <a:t> is also support for synonyms – i.e. data types with multiple names… This is mainly for compatibility reasons.</a:t>
            </a:r>
          </a:p>
          <a:p>
            <a:r>
              <a:rPr lang="en-AU" baseline="0" dirty="0" smtClean="0"/>
              <a:t>e.g. </a:t>
            </a:r>
            <a:r>
              <a:rPr lang="en-AU" baseline="0" dirty="0" err="1" smtClean="0"/>
              <a:t>int</a:t>
            </a:r>
            <a:r>
              <a:rPr lang="en-AU" baseline="0" dirty="0" smtClean="0"/>
              <a:t> can also be integer, and char can also be character</a:t>
            </a:r>
          </a:p>
          <a:p>
            <a:r>
              <a:rPr lang="en-AU" baseline="0" dirty="0" smtClean="0"/>
              <a:t>List of synonyms: http://msdn.microsoft.com/en-us/library/ms177566.aspx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34</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AU" dirty="0" smtClean="0"/>
              <a:t>CHAR</a:t>
            </a:r>
            <a:r>
              <a:rPr lang="en-AU" baseline="0" dirty="0" smtClean="0"/>
              <a:t> and VARCHAR are two ends of a speed </a:t>
            </a:r>
            <a:r>
              <a:rPr lang="en-AU" baseline="0" dirty="0" err="1" smtClean="0"/>
              <a:t>vs</a:t>
            </a:r>
            <a:r>
              <a:rPr lang="en-AU" baseline="0" dirty="0" smtClean="0"/>
              <a:t> size spectrum.</a:t>
            </a:r>
          </a:p>
          <a:p>
            <a:endParaRPr lang="en-AU" baseline="0" dirty="0" smtClean="0"/>
          </a:p>
          <a:p>
            <a:r>
              <a:rPr lang="en-AU" baseline="0" dirty="0" smtClean="0"/>
              <a:t>CHAR will dedicate a fixed amount of memory each time – so if you have a table that has CHAR(10) for a field, every single row will use the memory to store 10 character for that field.  This makes accessing the data faster, since the size of the memory chunk that is needed is known in advance.</a:t>
            </a:r>
          </a:p>
          <a:p>
            <a:endParaRPr lang="en-AU" baseline="0" dirty="0" smtClean="0"/>
          </a:p>
          <a:p>
            <a:r>
              <a:rPr lang="en-AU" baseline="0" dirty="0" smtClean="0"/>
              <a:t>This is fast, but wasteful – if you only store 1 character in the field, then there is 9 character’s worth of wasted space put aside.  Over 1000s of rows in a database, that could add up to a lot of wasted memory if your average content for a CHAR(10) field is, say, 5 characters long.</a:t>
            </a:r>
          </a:p>
          <a:p>
            <a:endParaRPr lang="en-AU" baseline="0" dirty="0" smtClean="0"/>
          </a:p>
          <a:p>
            <a:r>
              <a:rPr lang="en-AU" dirty="0" smtClean="0"/>
              <a:t>VARCHAR will only dedicate as much memory</a:t>
            </a:r>
            <a:r>
              <a:rPr lang="en-AU" baseline="0" dirty="0" smtClean="0"/>
              <a:t> as needed.  You specify a max length, e.g. VARCHAR(50), but if you only store 20 characters, then it will only use enough memory to store 20 characters – not 50.  Over 1000s of rows, this could be a big saving in memory.  However, this is slower to access.  Whenever the value of a VARCHAR needs to be retrieved, it is essentially done character by character until a special “end of field” character is encountered.  The size is not known in advance and can change from row to row, so it is not possible to simply grab a correctly-sized chunk of memory.</a:t>
            </a:r>
          </a:p>
          <a:p>
            <a:endParaRPr lang="en-US" baseline="0" dirty="0" smtClean="0"/>
          </a:p>
          <a:p>
            <a:r>
              <a:rPr lang="en-US" baseline="0" dirty="0" smtClean="0"/>
              <a:t>Hence, if you have a good idea of the length of the data that will go into a field every time and it is fairly consistent, then use a CHAR of appropriate size.  If you don’t know, or know that the length of the data is going to vary a lot, use VARCHAR.  e.g. CHAR is good for an alphanumeric serial number, VARCHAR is good for a book title.</a:t>
            </a:r>
          </a:p>
          <a:p>
            <a:endParaRPr lang="en-AU" baseline="0" dirty="0" smtClean="0"/>
          </a:p>
          <a:p>
            <a:endParaRPr lang="en-AU" baseline="0" dirty="0" smtClean="0"/>
          </a:p>
          <a:p>
            <a:r>
              <a:rPr lang="en-AU" baseline="0" dirty="0" smtClean="0"/>
              <a:t>TEXT is used to store large amounts of text – or text which contains multiple lines… You do not specify the length, it is just always really </a:t>
            </a:r>
            <a:r>
              <a:rPr lang="en-AU" baseline="0" dirty="0" err="1" smtClean="0"/>
              <a:t>really</a:t>
            </a:r>
            <a:r>
              <a:rPr lang="en-AU" baseline="0" dirty="0" smtClean="0"/>
              <a:t> big.  TEXT is often used to store things such as descriptions, biographies, the content of an article…</a:t>
            </a:r>
          </a:p>
          <a:p>
            <a:endParaRPr lang="en-AU" baseline="0" dirty="0" smtClean="0"/>
          </a:p>
          <a:p>
            <a:r>
              <a:rPr lang="en-AU" baseline="0" dirty="0" smtClean="0"/>
              <a:t>NCHAR and NVARCHAR are the same as CHAR and VARCHAR, but store characters in Unicode.  Unicode is a character set which contains characters from many languages, which the standard character set does not contain.  This comes at a cost – it takes twice as much space to store each character in Unicode.  Hence, the maximum length is halved.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35</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you look at http://msdn.microsoft.com/en-us/library/ms187752.aspx you’ll</a:t>
            </a:r>
            <a:r>
              <a:rPr lang="en-AU" baseline="0" dirty="0" smtClean="0"/>
              <a:t> notice that the </a:t>
            </a:r>
            <a:r>
              <a:rPr lang="en-AU" baseline="0" dirty="0" err="1" smtClean="0"/>
              <a:t>subgrouping</a:t>
            </a:r>
            <a:r>
              <a:rPr lang="en-AU" baseline="0" dirty="0" smtClean="0"/>
              <a:t> on this slide isn’t 100% accurate…  The numeric types are generally grouped by whether they are exact or approximate.  However, going into that side of things gets deeper into the maths and fundamentals of computational arithmetic than we need to go.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http://msdn.microsoft.com/en-us/library/ms187745.aspx</a:t>
            </a:r>
          </a:p>
          <a:p>
            <a:endParaRPr lang="en-US" dirty="0" smtClean="0"/>
          </a:p>
          <a:p>
            <a:r>
              <a:rPr lang="en-US" dirty="0" smtClean="0"/>
              <a:t>Other implementations of SQL, such as the one in </a:t>
            </a:r>
            <a:r>
              <a:rPr lang="en-US" dirty="0" err="1" smtClean="0"/>
              <a:t>MySQL</a:t>
            </a:r>
            <a:r>
              <a:rPr lang="en-US" dirty="0" smtClean="0"/>
              <a:t>,</a:t>
            </a:r>
            <a:r>
              <a:rPr lang="en-US" baseline="0" dirty="0" smtClean="0"/>
              <a:t> allow you to specify if a numeric type is UNSIGNED – i.e. if it only contains positive values.  While this may seem pointless (“just don’t use them if you don’t need them”), it is actually quite a valuable feature:  When you specify UNSIGNED, the positive range of the data type is doubled.  E.g. A SMALLINT will go from being </a:t>
            </a:r>
            <a:r>
              <a:rPr lang="en-AU" sz="1200" i="0" kern="1200" baseline="0" dirty="0" smtClean="0">
                <a:solidFill>
                  <a:schemeClr val="tx1">
                    <a:lumMod val="50000"/>
                    <a:lumOff val="50000"/>
                  </a:schemeClr>
                </a:solidFill>
                <a:latin typeface="Times New Roman" pitchFamily="18" charset="0"/>
                <a:ea typeface="+mn-ea"/>
                <a:cs typeface="+mn-cs"/>
              </a:rPr>
              <a:t>-32,768 to 32,767 to being 0 to </a:t>
            </a:r>
            <a:r>
              <a:rPr lang="en-AU" dirty="0" smtClean="0"/>
              <a:t>65,535.  This is since the negative portion of the range no</a:t>
            </a:r>
            <a:r>
              <a:rPr lang="en-AU" baseline="0" dirty="0" smtClean="0"/>
              <a:t> longer needs to be stored.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37</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you’re not mathematically</a:t>
            </a:r>
            <a:r>
              <a:rPr lang="en-US" baseline="0" dirty="0" smtClean="0"/>
              <a:t> minded, then understanding float and real can be confusing.  You may choose to stick to DECIMAL if you find it easier to understand and it is suitable for your needs.</a:t>
            </a:r>
          </a:p>
          <a:p>
            <a:endParaRPr lang="en-US" baseline="0" dirty="0" smtClean="0"/>
          </a:p>
          <a:p>
            <a:r>
              <a:rPr lang="en-US" baseline="0" dirty="0" smtClean="0"/>
              <a:t>DECIMAL and NUMERIC are exactly the same thing – they are synonymous.</a:t>
            </a:r>
          </a:p>
          <a:p>
            <a:endParaRPr lang="en-US" baseline="0" dirty="0" smtClean="0"/>
          </a:p>
          <a:p>
            <a:r>
              <a:rPr lang="en-US" baseline="0" dirty="0" smtClean="0"/>
              <a:t>MONEY and SMALLMONEY are similar to DECIMAL/NUMERIC, except you do not specify the precision and scale.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common mistake is to think that the precision is the number of digits on the left of the decimal point and the scale is the number of digits on the right…</a:t>
            </a:r>
            <a:r>
              <a:rPr lang="en-US" baseline="0" dirty="0" smtClean="0"/>
              <a:t> This is not the case.  The precision is the </a:t>
            </a:r>
            <a:r>
              <a:rPr lang="en-US" i="1" baseline="0" dirty="0" smtClean="0"/>
              <a:t>total</a:t>
            </a:r>
            <a:r>
              <a:rPr lang="en-US" i="0" baseline="0" dirty="0" smtClean="0"/>
              <a:t> number of digits, and the scale is how many of them are to the right of the decimal point.</a:t>
            </a:r>
          </a:p>
          <a:p>
            <a:endParaRPr lang="en-US" i="0" baseline="0" dirty="0" smtClean="0"/>
          </a:p>
          <a:p>
            <a:r>
              <a:rPr lang="en-US" dirty="0" smtClean="0"/>
              <a:t>By default, DECIMAL</a:t>
            </a:r>
            <a:r>
              <a:rPr lang="en-US" baseline="0" dirty="0" smtClean="0"/>
              <a:t> is an 18 digit number which is entirely on the left of the decimal point – i.e. it is very similar to an integer.</a:t>
            </a:r>
          </a:p>
          <a:p>
            <a:endParaRPr lang="en-US" baseline="0" dirty="0" smtClean="0"/>
          </a:p>
          <a:p>
            <a:r>
              <a:rPr lang="en-US" baseline="0" dirty="0" smtClean="0"/>
              <a:t>The precision and scale are optional – you can specify neither, just the precision, or both.  You cannot specify the scale without specifying the precision.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39</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TIMESTAMP</a:t>
            </a:r>
            <a:r>
              <a:rPr lang="en-US" baseline="0" dirty="0" smtClean="0"/>
              <a:t> data type exists, but doesn’t do what you think it would do.</a:t>
            </a:r>
          </a:p>
          <a:p>
            <a:r>
              <a:rPr lang="en-AU" dirty="0" smtClean="0"/>
              <a:t>http://msdn.microsoft.com/en-us/library/ms182776.aspx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40</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second point here is not always going to be the case… Sometimes, you’ll have “numeric” data that is best stored in</a:t>
            </a:r>
            <a:r>
              <a:rPr lang="en-AU" baseline="0" dirty="0" smtClean="0"/>
              <a:t> CHAR or VARCHAR.</a:t>
            </a:r>
          </a:p>
          <a:p>
            <a:r>
              <a:rPr lang="en-AU" baseline="0" dirty="0" smtClean="0"/>
              <a:t>Phone numbers are a good example of this.  There’s no need to do arithmetic on phone numbers (e.g. “phone number + 100”?!?) and it’s likely that you’ll need to store phone numbers with spaces, leading 0s, + for country codes, () for area codes, etc…  Hence, storing phone numbers in CHAR or VARCHAR is a good idea.</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42</a:t>
            </a:fld>
            <a:endParaRPr lang="en-AU"/>
          </a:p>
        </p:txBody>
      </p:sp>
    </p:spTree>
    <p:extLst>
      <p:ext uri="{BB962C8B-B14F-4D97-AF65-F5344CB8AC3E}">
        <p14:creationId xmlns:p14="http://schemas.microsoft.com/office/powerpoint/2010/main" val="286419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you look at the documentation for BETWEEN at http://msdn.microsoft.com/en-us/library/ms187922.aspx</a:t>
            </a:r>
            <a:r>
              <a:rPr lang="en-AU" baseline="0" dirty="0" smtClean="0"/>
              <a:t> you will see that the format is slightly different than described…</a:t>
            </a:r>
            <a:endParaRPr lang="en-AU" dirty="0" smtClean="0"/>
          </a:p>
          <a:p>
            <a:endParaRPr lang="en-A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t>
            </a:r>
            <a:r>
              <a:rPr lang="en-US" dirty="0" err="1" smtClean="0"/>
              <a:t>test_expression</a:t>
            </a:r>
            <a:r>
              <a:rPr lang="en-US" dirty="0" smtClean="0"/>
              <a:t> [ NOT ] BETWEEN </a:t>
            </a:r>
            <a:r>
              <a:rPr lang="en-US" dirty="0" err="1" smtClean="0"/>
              <a:t>begin_expression</a:t>
            </a:r>
            <a:r>
              <a:rPr lang="en-US" dirty="0" smtClean="0"/>
              <a:t> AND </a:t>
            </a:r>
            <a:r>
              <a:rPr lang="en-US" dirty="0" err="1" smtClean="0"/>
              <a:t>end_expression</a:t>
            </a:r>
            <a:r>
              <a:rPr lang="en-AU"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As you can see, we can use NOT in there,</a:t>
            </a:r>
            <a:r>
              <a:rPr lang="en-AU" baseline="0" dirty="0" smtClean="0"/>
              <a:t> and it calls things “expressions” as it is possible for the columns and limits to be more than simple column names and numbers – e.g. we could apply arithmetic to any of them – “salary*1.05 BETWEEN 20000 AND 40000”…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The data type of the column and both limits must all match. e.g. you can’t do something like “salary BETWEEN 5.0 AND ‘fish’”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Note that the lower limit must come before the upper limit – this can get a bit confusing when working with negative values…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Always remember that IN exists if you find yourself using “column = A OR column = B OR</a:t>
            </a:r>
            <a:r>
              <a:rPr lang="en-AU" baseline="0" dirty="0" smtClean="0"/>
              <a:t> column = C…</a:t>
            </a:r>
            <a:r>
              <a:rPr lang="en-AU" dirty="0" smtClean="0"/>
              <a:t>”</a:t>
            </a:r>
          </a:p>
          <a:p>
            <a:endParaRPr lang="en-AU" dirty="0" smtClean="0"/>
          </a:p>
          <a:p>
            <a:r>
              <a:rPr lang="en-AU" dirty="0" smtClean="0"/>
              <a:t>Again, the syntax at http://msdn.microsoft.com/en-us/library/ms177682.aspx is a little bit different – allowing the use of NOT and recognising that these are expressions.  Again, the data types must all match.</a:t>
            </a:r>
          </a:p>
          <a:p>
            <a:endParaRPr lang="en-AU" dirty="0" smtClean="0"/>
          </a:p>
          <a:p>
            <a:r>
              <a:rPr lang="en-AU" dirty="0" smtClean="0"/>
              <a:t>You may notice that you can also use a </a:t>
            </a:r>
            <a:r>
              <a:rPr lang="en-AU" dirty="0" err="1" smtClean="0"/>
              <a:t>subquery</a:t>
            </a:r>
            <a:r>
              <a:rPr lang="en-AU" baseline="0" dirty="0" smtClean="0"/>
              <a:t> in an IN… we’ll ignore that for the time being.</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LIKE may or may not be case-sensitive, depending on the configuration of the server – it usually isn’t, thankfully</a:t>
            </a:r>
          </a:p>
          <a:p>
            <a:endParaRPr lang="en-AU" dirty="0" smtClean="0"/>
          </a:p>
          <a:p>
            <a:r>
              <a:rPr lang="en-AU" dirty="0" smtClean="0"/>
              <a:t>It’s</a:t>
            </a:r>
            <a:r>
              <a:rPr lang="en-AU" baseline="0" dirty="0" smtClean="0"/>
              <a:t> well worth looking into the documentation for LIKE to see what it is capable of…</a:t>
            </a:r>
          </a:p>
          <a:p>
            <a:r>
              <a:rPr lang="en-AU" dirty="0" smtClean="0"/>
              <a:t>http://msdn.microsoft.com/en-us/library/ms179859.aspx</a:t>
            </a:r>
          </a:p>
          <a:p>
            <a:endParaRPr lang="en-AU" dirty="0" smtClean="0"/>
          </a:p>
          <a:p>
            <a:r>
              <a:rPr lang="en-AU" dirty="0" smtClean="0"/>
              <a:t>LIKE is very</a:t>
            </a:r>
            <a:r>
              <a:rPr lang="en-AU" baseline="0" dirty="0" smtClean="0"/>
              <a:t> powerful – if you know how to use it well, you can make complex and specific queries that get exactly what you want and nothing else.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 also works fine on time/date</a:t>
            </a:r>
            <a:r>
              <a:rPr lang="en-AU" baseline="0" dirty="0" smtClean="0"/>
              <a:t> columns, but be careful that you are actually selecting what you think you are… be sure to test your queries!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While % can match </a:t>
            </a:r>
            <a:r>
              <a:rPr lang="en-US" i="1" dirty="0" smtClean="0"/>
              <a:t>zero or more</a:t>
            </a:r>
            <a:r>
              <a:rPr lang="en-US" dirty="0" smtClean="0"/>
              <a:t>, _ </a:t>
            </a:r>
            <a:r>
              <a:rPr lang="en-US" i="1" dirty="0" smtClean="0"/>
              <a:t>must be one</a:t>
            </a:r>
            <a:r>
              <a:rPr lang="en-US" dirty="0" smtClean="0"/>
              <a:t> character</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At this stage you</a:t>
            </a:r>
            <a:r>
              <a:rPr lang="en-US" baseline="0" dirty="0" smtClean="0"/>
              <a:t> should be able to </a:t>
            </a:r>
            <a:r>
              <a:rPr lang="en-US" baseline="0" dirty="0" err="1" smtClean="0"/>
              <a:t>realise</a:t>
            </a:r>
            <a:r>
              <a:rPr lang="en-US" baseline="0" dirty="0" smtClean="0"/>
              <a:t> a few things…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dirty="0" smtClean="0"/>
              <a:t>__’ would allow for exactly</a:t>
            </a:r>
            <a:r>
              <a:rPr lang="en-US" baseline="0" dirty="0" smtClean="0"/>
              <a:t> </a:t>
            </a:r>
            <a:r>
              <a:rPr lang="en-US" i="1" baseline="0" dirty="0" smtClean="0"/>
              <a:t>two</a:t>
            </a:r>
            <a:r>
              <a:rPr lang="en-US" i="0" baseline="0" dirty="0" smtClean="0"/>
              <a:t> of any character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i="0" baseline="0" dirty="0" smtClean="0"/>
              <a:t>‘_%’ would allow for any one character followed by zero or more of any character… i.e. “one or more”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‘_%_’ would allow for any one character at the start and end,</a:t>
            </a:r>
            <a:r>
              <a:rPr lang="en-US" baseline="0" dirty="0" smtClean="0"/>
              <a:t> with zero or more characters in the middle…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(of course, on their own these search patterns wouldn’t be much use in most scenarios – you’ll generally want to include some kind of specific value, etc…)</a:t>
            </a:r>
            <a:endParaRPr lang="en-US"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you can see, a set of characters is denoted by just writing</a:t>
            </a:r>
            <a:r>
              <a:rPr lang="en-AU" baseline="0" dirty="0" smtClean="0"/>
              <a:t> them in – write in any character you want to be included.</a:t>
            </a:r>
          </a:p>
          <a:p>
            <a:r>
              <a:rPr lang="en-AU" baseline="0" dirty="0" smtClean="0"/>
              <a:t>A range is denoted by writing the start and end with a “–” between them.</a:t>
            </a:r>
          </a:p>
          <a:p>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06</a:t>
            </a:r>
          </a:p>
          <a:p>
            <a:pPr eaLnBrk="1" hangingPunct="1"/>
            <a:endParaRPr lang="en-AU" sz="1400" dirty="0" smtClean="0">
              <a:ea typeface="ＭＳ Ｐゴシック" pitchFamily="34" charset="-128"/>
            </a:endParaRPr>
          </a:p>
          <a:p>
            <a:pPr eaLnBrk="1" hangingPunct="1"/>
            <a:r>
              <a:rPr lang="en-AU" sz="3600" dirty="0" smtClean="0"/>
              <a:t>WHERE, ORDER BY &amp; Data Types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BETWEEN</a:t>
            </a:r>
            <a:endParaRPr lang="en-AU" dirty="0"/>
          </a:p>
        </p:txBody>
      </p:sp>
      <p:sp>
        <p:nvSpPr>
          <p:cNvPr id="3" name="Content Placeholder 2"/>
          <p:cNvSpPr>
            <a:spLocks noGrp="1"/>
          </p:cNvSpPr>
          <p:nvPr>
            <p:ph idx="1"/>
          </p:nvPr>
        </p:nvSpPr>
        <p:spPr>
          <a:xfrm>
            <a:off x="285750" y="1000125"/>
            <a:ext cx="8572500" cy="2047875"/>
          </a:xfrm>
        </p:spPr>
        <p:txBody>
          <a:bodyPr/>
          <a:lstStyle/>
          <a:p>
            <a:r>
              <a:rPr lang="en-AU" dirty="0" smtClean="0"/>
              <a:t>The format of BETWEEN is:</a:t>
            </a:r>
          </a:p>
          <a:p>
            <a:pPr algn="ctr">
              <a:buNone/>
            </a:pPr>
            <a:r>
              <a:rPr lang="en-AU" dirty="0" smtClean="0"/>
              <a:t>column</a:t>
            </a:r>
            <a:r>
              <a:rPr lang="en-AU" b="1" dirty="0" smtClean="0"/>
              <a:t> BETWEEN </a:t>
            </a:r>
            <a:r>
              <a:rPr lang="en-AU" dirty="0" err="1" smtClean="0"/>
              <a:t>lower_limit</a:t>
            </a:r>
            <a:r>
              <a:rPr lang="en-AU" dirty="0" smtClean="0"/>
              <a:t> </a:t>
            </a:r>
            <a:r>
              <a:rPr lang="en-AU" b="1" dirty="0" smtClean="0"/>
              <a:t>AND</a:t>
            </a:r>
            <a:r>
              <a:rPr lang="en-AU" dirty="0" smtClean="0"/>
              <a:t> </a:t>
            </a:r>
            <a:r>
              <a:rPr lang="en-AU" dirty="0" err="1" smtClean="0"/>
              <a:t>upper_limit</a:t>
            </a:r>
            <a:endParaRPr lang="en-AU" dirty="0" smtClean="0"/>
          </a:p>
        </p:txBody>
      </p:sp>
      <p:sp>
        <p:nvSpPr>
          <p:cNvPr id="4" name="Rectangle 3"/>
          <p:cNvSpPr/>
          <p:nvPr/>
        </p:nvSpPr>
        <p:spPr>
          <a:xfrm>
            <a:off x="1474078" y="1905000"/>
            <a:ext cx="6187912" cy="830997"/>
          </a:xfrm>
          <a:prstGeom prst="rect">
            <a:avLst/>
          </a:prstGeom>
        </p:spPr>
        <p:txBody>
          <a:bodyPr wrap="none">
            <a:spAutoFit/>
          </a:bodyPr>
          <a:lstStyle/>
          <a:p>
            <a:r>
              <a:rPr lang="en-AU" b="1" dirty="0" smtClean="0">
                <a:cs typeface="Courier New" pitchFamily="49" charset="0"/>
              </a:rPr>
              <a:t>“Only show me the details of employees</a:t>
            </a:r>
          </a:p>
          <a:p>
            <a:r>
              <a:rPr lang="en-AU" b="1" dirty="0" smtClean="0">
                <a:cs typeface="Courier New" pitchFamily="49" charset="0"/>
              </a:rPr>
              <a:t>with a salary between 10 000 and 20 000”</a:t>
            </a:r>
          </a:p>
        </p:txBody>
      </p:sp>
      <p:sp>
        <p:nvSpPr>
          <p:cNvPr id="5" name="Rectangle 3"/>
          <p:cNvSpPr>
            <a:spLocks noChangeArrowheads="1"/>
          </p:cNvSpPr>
          <p:nvPr/>
        </p:nvSpPr>
        <p:spPr bwMode="auto">
          <a:xfrm>
            <a:off x="1600200" y="2964597"/>
            <a:ext cx="59436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salary BETWEEN 10000 AND 20000;</a:t>
            </a:r>
            <a:endParaRPr lang="en-US" sz="2000" b="1" dirty="0" smtClean="0">
              <a:solidFill>
                <a:srgbClr val="000000"/>
              </a:solidFill>
              <a:latin typeface="Courier New" pitchFamily="49" charset="0"/>
              <a:cs typeface="Courier New" pitchFamily="49" charset="0"/>
            </a:endParaRPr>
          </a:p>
        </p:txBody>
      </p:sp>
      <p:sp>
        <p:nvSpPr>
          <p:cNvPr id="6" name="Rectangle 5"/>
          <p:cNvSpPr>
            <a:spLocks noChangeArrowheads="1"/>
          </p:cNvSpPr>
          <p:nvPr/>
        </p:nvSpPr>
        <p:spPr bwMode="auto">
          <a:xfrm>
            <a:off x="1600200" y="3574197"/>
            <a:ext cx="5791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6"/>
          <p:cNvSpPr>
            <a:spLocks noChangeArrowheads="1"/>
          </p:cNvSpPr>
          <p:nvPr/>
        </p:nvSpPr>
        <p:spPr bwMode="auto">
          <a:xfrm>
            <a:off x="3352800" y="4191000"/>
            <a:ext cx="2514600" cy="2514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Kochhar   17000.00</a:t>
            </a:r>
          </a:p>
          <a:p>
            <a:pPr algn="l"/>
            <a:r>
              <a:rPr lang="en-AU" sz="1600" b="1" noProof="1" smtClean="0">
                <a:latin typeface="Courier New" pitchFamily="49" charset="0"/>
                <a:cs typeface="Courier New" pitchFamily="49" charset="0"/>
              </a:rPr>
              <a:t>De Haan   17000.00</a:t>
            </a:r>
          </a:p>
          <a:p>
            <a:pPr algn="l"/>
            <a:r>
              <a:rPr lang="en-AU" sz="1600" b="1" noProof="1" smtClean="0">
                <a:latin typeface="Courier New" pitchFamily="49" charset="0"/>
                <a:cs typeface="Courier New" pitchFamily="49" charset="0"/>
              </a:rPr>
              <a:t>Zlotkey   10500.00</a:t>
            </a:r>
          </a:p>
          <a:p>
            <a:pPr algn="l"/>
            <a:r>
              <a:rPr lang="en-AU" sz="1600" b="1" noProof="1" smtClean="0">
                <a:latin typeface="Courier New" pitchFamily="49" charset="0"/>
                <a:cs typeface="Courier New" pitchFamily="49" charset="0"/>
              </a:rPr>
              <a:t>Abel      11000.00</a:t>
            </a:r>
          </a:p>
          <a:p>
            <a:pPr algn="l"/>
            <a:r>
              <a:rPr lang="en-AU" sz="1600" b="1" noProof="1" smtClean="0">
                <a:latin typeface="Courier New" pitchFamily="49" charset="0"/>
                <a:cs typeface="Courier New" pitchFamily="49" charset="0"/>
              </a:rPr>
              <a:t>Hartstein 13000.00</a:t>
            </a:r>
          </a:p>
          <a:p>
            <a:pPr algn="l"/>
            <a:r>
              <a:rPr lang="en-AU" sz="1600" b="1" noProof="1" smtClean="0">
                <a:latin typeface="Courier New" pitchFamily="49" charset="0"/>
                <a:cs typeface="Courier New" pitchFamily="49" charset="0"/>
              </a:rPr>
              <a:t>Higgins   12000.00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(6 row(s) affected)</a:t>
            </a:r>
          </a:p>
        </p:txBody>
      </p:sp>
      <p:sp>
        <p:nvSpPr>
          <p:cNvPr id="8" name="Rectangle 5"/>
          <p:cNvSpPr>
            <a:spLocks noChangeArrowheads="1"/>
          </p:cNvSpPr>
          <p:nvPr/>
        </p:nvSpPr>
        <p:spPr bwMode="auto">
          <a:xfrm>
            <a:off x="4648200" y="4648200"/>
            <a:ext cx="1066800" cy="1524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IN</a:t>
            </a:r>
            <a:endParaRPr lang="en-AU" dirty="0"/>
          </a:p>
        </p:txBody>
      </p:sp>
      <p:sp>
        <p:nvSpPr>
          <p:cNvPr id="3" name="Content Placeholder 2"/>
          <p:cNvSpPr>
            <a:spLocks noGrp="1"/>
          </p:cNvSpPr>
          <p:nvPr>
            <p:ph idx="1"/>
          </p:nvPr>
        </p:nvSpPr>
        <p:spPr>
          <a:xfrm>
            <a:off x="285750" y="1000125"/>
            <a:ext cx="8629650" cy="1057275"/>
          </a:xfrm>
        </p:spPr>
        <p:txBody>
          <a:bodyPr/>
          <a:lstStyle/>
          <a:p>
            <a:r>
              <a:rPr lang="en-AU" dirty="0" smtClean="0"/>
              <a:t>IN lets you to test if something is equal to numerous values:</a:t>
            </a:r>
          </a:p>
          <a:p>
            <a:pPr algn="ctr">
              <a:buNone/>
            </a:pPr>
            <a:r>
              <a:rPr lang="en-AU" dirty="0" smtClean="0"/>
              <a:t>column</a:t>
            </a:r>
            <a:r>
              <a:rPr lang="en-AU" b="1" dirty="0" smtClean="0"/>
              <a:t> IN (</a:t>
            </a:r>
            <a:r>
              <a:rPr lang="en-AU" dirty="0" smtClean="0"/>
              <a:t>value1</a:t>
            </a:r>
            <a:r>
              <a:rPr lang="en-AU" b="1" dirty="0" smtClean="0"/>
              <a:t>,</a:t>
            </a:r>
            <a:r>
              <a:rPr lang="en-AU" dirty="0" smtClean="0"/>
              <a:t> value2</a:t>
            </a:r>
            <a:r>
              <a:rPr lang="en-AU" b="1" dirty="0" smtClean="0"/>
              <a:t>,</a:t>
            </a:r>
            <a:r>
              <a:rPr lang="en-AU" dirty="0" smtClean="0"/>
              <a:t> value3</a:t>
            </a:r>
            <a:r>
              <a:rPr lang="en-AU" b="1" dirty="0" smtClean="0"/>
              <a:t>,</a:t>
            </a:r>
            <a:r>
              <a:rPr lang="en-AU" dirty="0" smtClean="0"/>
              <a:t> …</a:t>
            </a:r>
            <a:r>
              <a:rPr lang="en-AU" b="1" dirty="0" smtClean="0"/>
              <a:t>)</a:t>
            </a:r>
            <a:endParaRPr lang="en-AU" b="1" dirty="0"/>
          </a:p>
        </p:txBody>
      </p:sp>
      <p:sp>
        <p:nvSpPr>
          <p:cNvPr id="4" name="Rectangle 3"/>
          <p:cNvSpPr/>
          <p:nvPr/>
        </p:nvSpPr>
        <p:spPr>
          <a:xfrm>
            <a:off x="1116483" y="1981200"/>
            <a:ext cx="7015318" cy="830997"/>
          </a:xfrm>
          <a:prstGeom prst="rect">
            <a:avLst/>
          </a:prstGeom>
        </p:spPr>
        <p:txBody>
          <a:bodyPr wrap="none">
            <a:spAutoFit/>
          </a:bodyPr>
          <a:lstStyle/>
          <a:p>
            <a:r>
              <a:rPr lang="en-AU" b="1" dirty="0" smtClean="0">
                <a:cs typeface="Courier New" pitchFamily="49" charset="0"/>
              </a:rPr>
              <a:t>“Only show me the details of employees </a:t>
            </a:r>
          </a:p>
          <a:p>
            <a:r>
              <a:rPr lang="en-AU" b="1" dirty="0" smtClean="0">
                <a:cs typeface="Courier New" pitchFamily="49" charset="0"/>
              </a:rPr>
              <a:t>with job ids of AD_PRES, AD_VP or AD_ASST”</a:t>
            </a:r>
          </a:p>
        </p:txBody>
      </p:sp>
      <p:sp>
        <p:nvSpPr>
          <p:cNvPr id="5" name="Rectangle 3"/>
          <p:cNvSpPr>
            <a:spLocks noChangeArrowheads="1"/>
          </p:cNvSpPr>
          <p:nvPr/>
        </p:nvSpPr>
        <p:spPr bwMode="auto">
          <a:xfrm>
            <a:off x="838200" y="2895600"/>
            <a:ext cx="76200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job_id</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IN ('AD_PRES', 'AD_VP', 'AD_ASST');</a:t>
            </a:r>
            <a:endParaRPr lang="en-US" sz="2000" b="1" dirty="0" smtClean="0">
              <a:solidFill>
                <a:srgbClr val="000000"/>
              </a:solidFill>
              <a:latin typeface="Courier New" pitchFamily="49" charset="0"/>
              <a:cs typeface="Courier New" pitchFamily="49" charset="0"/>
            </a:endParaRPr>
          </a:p>
        </p:txBody>
      </p:sp>
      <p:sp>
        <p:nvSpPr>
          <p:cNvPr id="6" name="Rectangle 5"/>
          <p:cNvSpPr>
            <a:spLocks noChangeArrowheads="1"/>
          </p:cNvSpPr>
          <p:nvPr/>
        </p:nvSpPr>
        <p:spPr bwMode="auto">
          <a:xfrm>
            <a:off x="838200" y="3505200"/>
            <a:ext cx="73914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6"/>
          <p:cNvSpPr>
            <a:spLocks noChangeArrowheads="1"/>
          </p:cNvSpPr>
          <p:nvPr/>
        </p:nvSpPr>
        <p:spPr bwMode="auto">
          <a:xfrm>
            <a:off x="3429000" y="4191000"/>
            <a:ext cx="2514600" cy="20574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job_id</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King      AD_PRES</a:t>
            </a:r>
          </a:p>
          <a:p>
            <a:pPr algn="l"/>
            <a:r>
              <a:rPr lang="en-AU" sz="1600" b="1" noProof="1" smtClean="0">
                <a:latin typeface="Courier New" pitchFamily="49" charset="0"/>
                <a:cs typeface="Courier New" pitchFamily="49" charset="0"/>
              </a:rPr>
              <a:t>Kochhar   AD_VP</a:t>
            </a:r>
          </a:p>
          <a:p>
            <a:pPr algn="l"/>
            <a:r>
              <a:rPr lang="en-AU" sz="1600" b="1" noProof="1" smtClean="0">
                <a:latin typeface="Courier New" pitchFamily="49" charset="0"/>
                <a:cs typeface="Courier New" pitchFamily="49" charset="0"/>
              </a:rPr>
              <a:t>De Haan   AD_VP</a:t>
            </a:r>
          </a:p>
          <a:p>
            <a:pPr algn="l"/>
            <a:r>
              <a:rPr lang="en-AU" sz="1600" b="1" noProof="1" smtClean="0">
                <a:latin typeface="Courier New" pitchFamily="49" charset="0"/>
                <a:cs typeface="Courier New" pitchFamily="49" charset="0"/>
              </a:rPr>
              <a:t>Whalen    AD_ASST</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(4 row(s) affected)</a:t>
            </a:r>
          </a:p>
        </p:txBody>
      </p:sp>
      <p:sp>
        <p:nvSpPr>
          <p:cNvPr id="8" name="Rectangle 5"/>
          <p:cNvSpPr>
            <a:spLocks noChangeArrowheads="1"/>
          </p:cNvSpPr>
          <p:nvPr/>
        </p:nvSpPr>
        <p:spPr bwMode="auto">
          <a:xfrm>
            <a:off x="4724400" y="4724400"/>
            <a:ext cx="990600" cy="9906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LIKE</a:t>
            </a:r>
            <a:endParaRPr lang="en-AU" dirty="0"/>
          </a:p>
        </p:txBody>
      </p:sp>
      <p:sp>
        <p:nvSpPr>
          <p:cNvPr id="3" name="Content Placeholder 2"/>
          <p:cNvSpPr>
            <a:spLocks noGrp="1"/>
          </p:cNvSpPr>
          <p:nvPr>
            <p:ph idx="1"/>
          </p:nvPr>
        </p:nvSpPr>
        <p:spPr>
          <a:xfrm>
            <a:off x="285750" y="1000125"/>
            <a:ext cx="8705850" cy="5643563"/>
          </a:xfrm>
        </p:spPr>
        <p:txBody>
          <a:bodyPr/>
          <a:lstStyle/>
          <a:p>
            <a:r>
              <a:rPr lang="en-US" dirty="0" smtClean="0"/>
              <a:t>Using LIKE, you can perform wildcard searches on columns:</a:t>
            </a:r>
          </a:p>
          <a:p>
            <a:pPr algn="ctr">
              <a:buNone/>
            </a:pPr>
            <a:r>
              <a:rPr lang="en-US" dirty="0" smtClean="0"/>
              <a:t>column </a:t>
            </a:r>
            <a:r>
              <a:rPr lang="en-US" b="1" dirty="0" smtClean="0"/>
              <a:t>LIKE</a:t>
            </a:r>
            <a:r>
              <a:rPr lang="en-US" dirty="0" smtClean="0"/>
              <a:t> </a:t>
            </a:r>
            <a:r>
              <a:rPr lang="en-US" b="1" dirty="0" smtClean="0"/>
              <a:t>'</a:t>
            </a:r>
            <a:r>
              <a:rPr lang="en-US" dirty="0" err="1" smtClean="0"/>
              <a:t>search_pattern</a:t>
            </a:r>
            <a:r>
              <a:rPr lang="en-US" b="1" dirty="0" smtClean="0"/>
              <a:t>'</a:t>
            </a:r>
          </a:p>
          <a:p>
            <a:pPr lvl="3"/>
            <a:endParaRPr lang="en-US" sz="1200" dirty="0" smtClean="0"/>
          </a:p>
          <a:p>
            <a:r>
              <a:rPr lang="en-US" dirty="0" smtClean="0"/>
              <a:t>LIKE can search character data types, as well as numeric ones (always need the quote marks around </a:t>
            </a:r>
            <a:r>
              <a:rPr lang="en-US" dirty="0" err="1" smtClean="0"/>
              <a:t>search_pattern</a:t>
            </a:r>
            <a:r>
              <a:rPr lang="en-US" dirty="0" smtClean="0"/>
              <a:t>)</a:t>
            </a:r>
          </a:p>
          <a:p>
            <a:pPr lvl="1"/>
            <a:r>
              <a:rPr lang="en-US" dirty="0" smtClean="0"/>
              <a:t>LIKE is not often used on numbers, since it makes more sense to use comparisons like &gt;, &lt;, BETWEEN, etc. with numbers</a:t>
            </a:r>
          </a:p>
          <a:p>
            <a:pPr lvl="3"/>
            <a:endParaRPr lang="en-US" sz="1200" dirty="0" smtClean="0"/>
          </a:p>
          <a:p>
            <a:r>
              <a:rPr lang="en-US" dirty="0" smtClean="0"/>
              <a:t>Wildcards add flexibility to your searching, like * in Windows</a:t>
            </a:r>
          </a:p>
          <a:p>
            <a:pPr lvl="1"/>
            <a:r>
              <a:rPr lang="en-US" b="1" dirty="0" smtClean="0"/>
              <a:t>%</a:t>
            </a:r>
            <a:r>
              <a:rPr lang="en-US" dirty="0" smtClean="0"/>
              <a:t> denotes “zero or more of any character”</a:t>
            </a:r>
          </a:p>
          <a:p>
            <a:pPr lvl="1"/>
            <a:r>
              <a:rPr lang="en-US" b="1" dirty="0" smtClean="0"/>
              <a:t>_</a:t>
            </a:r>
            <a:r>
              <a:rPr lang="en-US" dirty="0" smtClean="0"/>
              <a:t> (underscore) denotes “any one character”</a:t>
            </a:r>
          </a:p>
          <a:p>
            <a:pPr lvl="3"/>
            <a:endParaRPr lang="en-US" sz="1200" dirty="0" smtClean="0"/>
          </a:p>
          <a:p>
            <a:r>
              <a:rPr lang="en-US" dirty="0" smtClean="0"/>
              <a:t>Character ranges add more specific flexibility</a:t>
            </a:r>
          </a:p>
          <a:p>
            <a:pPr lvl="1"/>
            <a:r>
              <a:rPr lang="en-US" b="1" dirty="0" smtClean="0"/>
              <a:t>[</a:t>
            </a:r>
            <a:r>
              <a:rPr lang="en-US" dirty="0" smtClean="0"/>
              <a:t>range</a:t>
            </a:r>
            <a:r>
              <a:rPr lang="en-US" b="1" dirty="0" smtClean="0"/>
              <a:t>]</a:t>
            </a:r>
            <a:r>
              <a:rPr lang="en-US" dirty="0" smtClean="0"/>
              <a:t> denotes “any one character within this range”</a:t>
            </a:r>
          </a:p>
          <a:p>
            <a:pPr lvl="1"/>
            <a:r>
              <a:rPr lang="en-US" b="1" dirty="0" smtClean="0"/>
              <a:t>[^</a:t>
            </a:r>
            <a:r>
              <a:rPr lang="en-US" dirty="0" smtClean="0"/>
              <a:t>range</a:t>
            </a:r>
            <a:r>
              <a:rPr lang="en-US" b="1" dirty="0" smtClean="0"/>
              <a:t>] </a:t>
            </a:r>
            <a:r>
              <a:rPr lang="en-US" dirty="0" smtClean="0"/>
              <a:t>denotes</a:t>
            </a:r>
            <a:r>
              <a:rPr lang="en-US" b="1" dirty="0" smtClean="0"/>
              <a:t> </a:t>
            </a:r>
            <a:r>
              <a:rPr lang="en-US" dirty="0" smtClean="0"/>
              <a:t>“any one character </a:t>
            </a:r>
            <a:r>
              <a:rPr lang="en-US" i="1" dirty="0" smtClean="0"/>
              <a:t>not</a:t>
            </a:r>
            <a:r>
              <a:rPr lang="en-US" dirty="0" smtClean="0"/>
              <a:t> within this range”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LIKE (% operator)</a:t>
            </a:r>
            <a:endParaRPr lang="en-AU" dirty="0"/>
          </a:p>
        </p:txBody>
      </p:sp>
      <p:sp>
        <p:nvSpPr>
          <p:cNvPr id="3" name="Content Placeholder 2"/>
          <p:cNvSpPr>
            <a:spLocks noGrp="1"/>
          </p:cNvSpPr>
          <p:nvPr>
            <p:ph idx="1"/>
          </p:nvPr>
        </p:nvSpPr>
        <p:spPr/>
        <p:txBody>
          <a:bodyPr/>
          <a:lstStyle/>
          <a:p>
            <a:pPr marL="342900" lvl="1" indent="-342900">
              <a:buClr>
                <a:srgbClr val="2D2D8A"/>
              </a:buClr>
              <a:buFontTx/>
              <a:buChar char="•"/>
            </a:pPr>
            <a:r>
              <a:rPr lang="en-US" sz="2400" b="1" dirty="0" smtClean="0"/>
              <a:t>%</a:t>
            </a:r>
            <a:r>
              <a:rPr lang="en-US" sz="2400" dirty="0" smtClean="0"/>
              <a:t> denotes “zero or more of any character”</a:t>
            </a:r>
          </a:p>
          <a:p>
            <a:endParaRPr lang="en-AU" dirty="0" smtClean="0"/>
          </a:p>
          <a:p>
            <a:endParaRPr lang="en-AU" dirty="0" smtClean="0"/>
          </a:p>
        </p:txBody>
      </p:sp>
      <p:sp>
        <p:nvSpPr>
          <p:cNvPr id="4" name="Rectangle 3"/>
          <p:cNvSpPr>
            <a:spLocks noChangeArrowheads="1"/>
          </p:cNvSpPr>
          <p:nvPr/>
        </p:nvSpPr>
        <p:spPr bwMode="auto">
          <a:xfrm>
            <a:off x="304800" y="2362200"/>
            <a:ext cx="4724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'%el%';</a:t>
            </a:r>
            <a:endParaRPr lang="en-US" sz="20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381000" y="2971800"/>
            <a:ext cx="4495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a:spLocks noChangeArrowheads="1"/>
          </p:cNvSpPr>
          <p:nvPr/>
        </p:nvSpPr>
        <p:spPr bwMode="auto">
          <a:xfrm>
            <a:off x="5257800" y="1524000"/>
            <a:ext cx="3581400" cy="2286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a:t>
            </a:r>
          </a:p>
          <a:p>
            <a:pPr algn="l"/>
            <a:r>
              <a:rPr lang="en-AU" sz="1600" b="1" noProof="1" smtClean="0">
                <a:latin typeface="Courier New" pitchFamily="49" charset="0"/>
                <a:cs typeface="Courier New" pitchFamily="49" charset="0"/>
              </a:rPr>
              <a:t>----------</a:t>
            </a:r>
          </a:p>
          <a:p>
            <a:pPr algn="l"/>
            <a:r>
              <a:rPr lang="en-AU" sz="1600" b="1" noProof="1" smtClean="0">
                <a:latin typeface="Courier New" pitchFamily="49" charset="0"/>
                <a:cs typeface="Courier New" pitchFamily="49" charset="0"/>
              </a:rPr>
              <a:t>Eleni</a:t>
            </a:r>
          </a:p>
          <a:p>
            <a:pPr algn="l"/>
            <a:r>
              <a:rPr lang="en-AU" sz="1600" b="1" noProof="1" smtClean="0">
                <a:latin typeface="Courier New" pitchFamily="49" charset="0"/>
                <a:cs typeface="Courier New" pitchFamily="49" charset="0"/>
              </a:rPr>
              <a:t>Ellen</a:t>
            </a:r>
          </a:p>
          <a:p>
            <a:pPr algn="l"/>
            <a:r>
              <a:rPr lang="en-AU" sz="1600" b="1" noProof="1" smtClean="0">
                <a:latin typeface="Courier New" pitchFamily="49" charset="0"/>
                <a:cs typeface="Courier New" pitchFamily="49" charset="0"/>
              </a:rPr>
              <a:t>Kimberely</a:t>
            </a:r>
          </a:p>
          <a:p>
            <a:pPr algn="l"/>
            <a:r>
              <a:rPr lang="en-AU" sz="1600" b="1" noProof="1" smtClean="0">
                <a:latin typeface="Courier New" pitchFamily="49" charset="0"/>
                <a:cs typeface="Courier New" pitchFamily="49" charset="0"/>
              </a:rPr>
              <a:t>Michael</a:t>
            </a:r>
          </a:p>
          <a:p>
            <a:pPr algn="l"/>
            <a:r>
              <a:rPr lang="en-AU" sz="1600" b="1" noProof="1" smtClean="0">
                <a:latin typeface="Courier New" pitchFamily="49" charset="0"/>
                <a:cs typeface="Courier New" pitchFamily="49" charset="0"/>
              </a:rPr>
              <a:t>Shelley</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(5 row(s) affected)</a:t>
            </a:r>
            <a:endParaRPr lang="en-US" sz="1600" b="1" noProof="1" smtClean="0">
              <a:latin typeface="Courier New" pitchFamily="49" charset="0"/>
              <a:cs typeface="Courier New" pitchFamily="49" charset="0"/>
            </a:endParaRPr>
          </a:p>
        </p:txBody>
      </p:sp>
      <p:sp>
        <p:nvSpPr>
          <p:cNvPr id="8" name="Rectangle 7"/>
          <p:cNvSpPr/>
          <p:nvPr/>
        </p:nvSpPr>
        <p:spPr>
          <a:xfrm>
            <a:off x="381000" y="1447800"/>
            <a:ext cx="4419600" cy="830997"/>
          </a:xfrm>
          <a:prstGeom prst="rect">
            <a:avLst/>
          </a:prstGeom>
        </p:spPr>
        <p:txBody>
          <a:bodyPr wrap="square">
            <a:spAutoFit/>
          </a:bodyPr>
          <a:lstStyle/>
          <a:p>
            <a:r>
              <a:rPr lang="en-AU" b="1" dirty="0" smtClean="0">
                <a:cs typeface="Courier New" pitchFamily="49" charset="0"/>
              </a:rPr>
              <a:t>Employees with “el” </a:t>
            </a:r>
          </a:p>
          <a:p>
            <a:r>
              <a:rPr lang="en-AU" b="1" dirty="0" smtClean="0">
                <a:cs typeface="Courier New" pitchFamily="49" charset="0"/>
              </a:rPr>
              <a:t>in their first name</a:t>
            </a:r>
          </a:p>
        </p:txBody>
      </p:sp>
      <p:sp>
        <p:nvSpPr>
          <p:cNvPr id="9" name="Rectangle 8"/>
          <p:cNvSpPr>
            <a:spLocks noChangeArrowheads="1"/>
          </p:cNvSpPr>
          <p:nvPr/>
        </p:nvSpPr>
        <p:spPr bwMode="auto">
          <a:xfrm>
            <a:off x="304800" y="5181600"/>
            <a:ext cx="46482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a:solidFill>
                  <a:srgbClr val="000000"/>
                </a:solidFill>
                <a:latin typeface="Courier New" pitchFamily="49" charset="0"/>
                <a:cs typeface="Courier New" pitchFamily="49" charset="0"/>
              </a:rPr>
              <a:t>SELECT </a:t>
            </a:r>
            <a:r>
              <a:rPr lang="en-AU" sz="2000" b="1" dirty="0" err="1">
                <a:solidFill>
                  <a:srgbClr val="000000"/>
                </a:solidFill>
                <a:latin typeface="Courier New" pitchFamily="49" charset="0"/>
                <a:cs typeface="Courier New" pitchFamily="49" charset="0"/>
              </a:rPr>
              <a:t>last_name</a:t>
            </a:r>
            <a:r>
              <a:rPr lang="en-AU" sz="2000" b="1" dirty="0">
                <a:solidFill>
                  <a:srgbClr val="000000"/>
                </a:solidFill>
                <a:latin typeface="Courier New" pitchFamily="49" charset="0"/>
                <a:cs typeface="Courier New" pitchFamily="49" charset="0"/>
              </a:rPr>
              <a:t>, </a:t>
            </a:r>
            <a:r>
              <a:rPr lang="en-AU" sz="2000" b="1" dirty="0" err="1">
                <a:solidFill>
                  <a:srgbClr val="000000"/>
                </a:solidFill>
                <a:latin typeface="Courier New" pitchFamily="49" charset="0"/>
                <a:cs typeface="Courier New" pitchFamily="49" charset="0"/>
              </a:rPr>
              <a:t>job_id</a:t>
            </a:r>
            <a:endParaRPr lang="en-AU" sz="2000" b="1" dirty="0">
              <a:solidFill>
                <a:srgbClr val="000000"/>
              </a:solidFill>
              <a:latin typeface="Courier New" pitchFamily="49" charset="0"/>
              <a:cs typeface="Courier New" pitchFamily="49" charset="0"/>
            </a:endParaRPr>
          </a:p>
          <a:p>
            <a:pPr algn="l"/>
            <a:r>
              <a:rPr lang="en-AU" sz="2000" b="1" dirty="0">
                <a:solidFill>
                  <a:srgbClr val="000000"/>
                </a:solidFill>
                <a:latin typeface="Courier New" pitchFamily="49" charset="0"/>
                <a:cs typeface="Courier New" pitchFamily="49" charset="0"/>
              </a:rPr>
              <a:t>FROM employee</a:t>
            </a:r>
          </a:p>
          <a:p>
            <a:pPr algn="l"/>
            <a:r>
              <a:rPr lang="en-AU" sz="2000" b="1" dirty="0">
                <a:solidFill>
                  <a:srgbClr val="000000"/>
                </a:solidFill>
                <a:latin typeface="Courier New" pitchFamily="49" charset="0"/>
                <a:cs typeface="Courier New" pitchFamily="49" charset="0"/>
              </a:rPr>
              <a:t>WHERE </a:t>
            </a:r>
            <a:r>
              <a:rPr lang="en-AU" sz="2000" b="1" dirty="0" err="1">
                <a:solidFill>
                  <a:srgbClr val="000000"/>
                </a:solidFill>
                <a:latin typeface="Courier New" pitchFamily="49" charset="0"/>
                <a:cs typeface="Courier New" pitchFamily="49" charset="0"/>
              </a:rPr>
              <a:t>job_id</a:t>
            </a:r>
            <a:r>
              <a:rPr lang="en-AU" sz="2000" b="1" dirty="0">
                <a:solidFill>
                  <a:srgbClr val="000000"/>
                </a:solidFill>
                <a:latin typeface="Courier New" pitchFamily="49" charset="0"/>
                <a:cs typeface="Courier New" pitchFamily="49" charset="0"/>
              </a:rPr>
              <a:t> LIKE 'SA%'</a:t>
            </a:r>
            <a:endParaRPr lang="en-US" sz="2000" b="1" dirty="0" smtClean="0">
              <a:solidFill>
                <a:srgbClr val="000000"/>
              </a:solidFill>
              <a:latin typeface="Courier New" pitchFamily="49" charset="0"/>
              <a:cs typeface="Courier New" pitchFamily="49" charset="0"/>
            </a:endParaRPr>
          </a:p>
        </p:txBody>
      </p:sp>
      <p:sp>
        <p:nvSpPr>
          <p:cNvPr id="10" name="Rectangle 9"/>
          <p:cNvSpPr>
            <a:spLocks noChangeArrowheads="1"/>
          </p:cNvSpPr>
          <p:nvPr/>
        </p:nvSpPr>
        <p:spPr bwMode="auto">
          <a:xfrm>
            <a:off x="381000" y="5791200"/>
            <a:ext cx="3505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1" name="Rectangle 10"/>
          <p:cNvSpPr>
            <a:spLocks noChangeArrowheads="1"/>
          </p:cNvSpPr>
          <p:nvPr/>
        </p:nvSpPr>
        <p:spPr bwMode="auto">
          <a:xfrm>
            <a:off x="5257800" y="4343400"/>
            <a:ext cx="3581400" cy="2286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a:latin typeface="Courier New" pitchFamily="49" charset="0"/>
                <a:cs typeface="Courier New" pitchFamily="49" charset="0"/>
              </a:rPr>
              <a:t>last_name     </a:t>
            </a:r>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job_id</a:t>
            </a:r>
          </a:p>
          <a:p>
            <a:pPr algn="l"/>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a:t>
            </a:r>
          </a:p>
          <a:p>
            <a:pPr algn="l"/>
            <a:r>
              <a:rPr lang="en-AU" sz="1600" b="1" noProof="1">
                <a:latin typeface="Courier New" pitchFamily="49" charset="0"/>
                <a:cs typeface="Courier New" pitchFamily="49" charset="0"/>
              </a:rPr>
              <a:t>Zlotkey       </a:t>
            </a:r>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SA_MAN</a:t>
            </a:r>
          </a:p>
          <a:p>
            <a:pPr algn="l"/>
            <a:r>
              <a:rPr lang="en-AU" sz="1600" b="1" noProof="1">
                <a:latin typeface="Courier New" pitchFamily="49" charset="0"/>
                <a:cs typeface="Courier New" pitchFamily="49" charset="0"/>
              </a:rPr>
              <a:t>Abel          </a:t>
            </a:r>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SA_REP</a:t>
            </a:r>
          </a:p>
          <a:p>
            <a:pPr algn="l"/>
            <a:r>
              <a:rPr lang="en-AU" sz="1600" b="1" noProof="1">
                <a:latin typeface="Courier New" pitchFamily="49" charset="0"/>
                <a:cs typeface="Courier New" pitchFamily="49" charset="0"/>
              </a:rPr>
              <a:t>Taylor        </a:t>
            </a:r>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SA_REP</a:t>
            </a:r>
          </a:p>
          <a:p>
            <a:pPr algn="l"/>
            <a:r>
              <a:rPr lang="en-AU" sz="1600" b="1" noProof="1">
                <a:latin typeface="Courier New" pitchFamily="49" charset="0"/>
                <a:cs typeface="Courier New" pitchFamily="49" charset="0"/>
              </a:rPr>
              <a:t>Grant         </a:t>
            </a:r>
            <a:r>
              <a:rPr lang="en-AU" sz="1600" b="1" noProof="1" smtClean="0">
                <a:latin typeface="Courier New" pitchFamily="49" charset="0"/>
                <a:cs typeface="Courier New" pitchFamily="49" charset="0"/>
              </a:rPr>
              <a:t>  </a:t>
            </a:r>
            <a:r>
              <a:rPr lang="en-AU" sz="1600" b="1" noProof="1">
                <a:latin typeface="Courier New" pitchFamily="49" charset="0"/>
                <a:cs typeface="Courier New" pitchFamily="49" charset="0"/>
              </a:rPr>
              <a:t>SA_REP</a:t>
            </a:r>
          </a:p>
          <a:p>
            <a:pPr algn="l"/>
            <a:endParaRPr lang="en-AU" sz="1600" b="1" noProof="1">
              <a:latin typeface="Courier New" pitchFamily="49" charset="0"/>
              <a:cs typeface="Courier New" pitchFamily="49" charset="0"/>
            </a:endParaRPr>
          </a:p>
          <a:p>
            <a:pPr algn="l"/>
            <a:r>
              <a:rPr lang="en-AU" sz="1600" b="1" noProof="1">
                <a:latin typeface="Courier New" pitchFamily="49" charset="0"/>
                <a:cs typeface="Courier New" pitchFamily="49" charset="0"/>
              </a:rPr>
              <a:t>(4 row(s) affected)</a:t>
            </a:r>
            <a:endParaRPr lang="en-US" sz="1600" b="1" noProof="1" smtClean="0">
              <a:latin typeface="Courier New" pitchFamily="49" charset="0"/>
              <a:cs typeface="Courier New" pitchFamily="49" charset="0"/>
            </a:endParaRPr>
          </a:p>
        </p:txBody>
      </p:sp>
      <p:sp>
        <p:nvSpPr>
          <p:cNvPr id="13" name="Rectangle 12"/>
          <p:cNvSpPr/>
          <p:nvPr/>
        </p:nvSpPr>
        <p:spPr>
          <a:xfrm>
            <a:off x="381000" y="4267200"/>
            <a:ext cx="4419600" cy="830997"/>
          </a:xfrm>
          <a:prstGeom prst="rect">
            <a:avLst/>
          </a:prstGeom>
        </p:spPr>
        <p:txBody>
          <a:bodyPr wrap="square">
            <a:spAutoFit/>
          </a:bodyPr>
          <a:lstStyle/>
          <a:p>
            <a:r>
              <a:rPr lang="en-AU" b="1" dirty="0" smtClean="0">
                <a:cs typeface="Courier New" pitchFamily="49" charset="0"/>
              </a:rPr>
              <a:t>Employees with a job ID starting with “SA”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P spid="10" grpId="0" animBg="1"/>
      <p:bldP spid="11"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LIKE (_ operator)</a:t>
            </a:r>
            <a:endParaRPr lang="en-AU" dirty="0"/>
          </a:p>
        </p:txBody>
      </p:sp>
      <p:sp>
        <p:nvSpPr>
          <p:cNvPr id="3" name="Content Placeholder 2"/>
          <p:cNvSpPr>
            <a:spLocks noGrp="1"/>
          </p:cNvSpPr>
          <p:nvPr>
            <p:ph idx="1"/>
          </p:nvPr>
        </p:nvSpPr>
        <p:spPr/>
        <p:txBody>
          <a:bodyPr/>
          <a:lstStyle/>
          <a:p>
            <a:pPr marL="342900" lvl="1" indent="-342900">
              <a:buClr>
                <a:srgbClr val="2D2D8A"/>
              </a:buClr>
              <a:buFontTx/>
              <a:buChar char="•"/>
            </a:pPr>
            <a:r>
              <a:rPr lang="en-US" sz="2400" b="1" dirty="0" smtClean="0"/>
              <a:t>_ </a:t>
            </a:r>
            <a:r>
              <a:rPr lang="en-US" sz="2400" dirty="0" smtClean="0"/>
              <a:t>(underscore) denotes “any one character” (must be </a:t>
            </a:r>
            <a:r>
              <a:rPr lang="en-US" sz="2400" i="1" dirty="0" smtClean="0"/>
              <a:t>one</a:t>
            </a:r>
            <a:r>
              <a:rPr lang="en-US" sz="2400" dirty="0" smtClean="0"/>
              <a:t>)</a:t>
            </a:r>
          </a:p>
          <a:p>
            <a:pPr marL="342900" lvl="1" indent="-342900">
              <a:buClr>
                <a:srgbClr val="2D2D8A"/>
              </a:buClr>
              <a:buFontTx/>
              <a:buChar char="•"/>
            </a:pPr>
            <a:endParaRPr lang="en-US" dirty="0" smtClean="0"/>
          </a:p>
          <a:p>
            <a:pPr marL="342900" lvl="1" indent="-342900">
              <a:buClr>
                <a:srgbClr val="2D2D8A"/>
              </a:buClr>
              <a:buFontTx/>
              <a:buChar char="•"/>
            </a:pPr>
            <a:endParaRPr lang="en-US" dirty="0" smtClean="0"/>
          </a:p>
          <a:p>
            <a:pPr marL="342900" lvl="1" indent="-342900">
              <a:buClr>
                <a:srgbClr val="2D2D8A"/>
              </a:buClr>
              <a:buFontTx/>
              <a:buChar char="•"/>
            </a:pPr>
            <a:endParaRPr lang="en-US" dirty="0" smtClean="0"/>
          </a:p>
          <a:p>
            <a:pPr marL="342900" lvl="1" indent="-342900">
              <a:buClr>
                <a:srgbClr val="2D2D8A"/>
              </a:buClr>
              <a:buFontTx/>
              <a:buChar char="•"/>
            </a:pPr>
            <a:endParaRPr lang="en-US" dirty="0" smtClean="0"/>
          </a:p>
          <a:p>
            <a:pPr marL="342900" lvl="1" indent="-342900">
              <a:buClr>
                <a:srgbClr val="2D2D8A"/>
              </a:buClr>
              <a:buFontTx/>
              <a:buChar char="•"/>
            </a:pPr>
            <a:endParaRPr lang="en-US" dirty="0" smtClean="0"/>
          </a:p>
          <a:p>
            <a:pPr marL="742950" lvl="2" indent="-342900"/>
            <a:endParaRPr lang="en-US" dirty="0" smtClean="0"/>
          </a:p>
          <a:p>
            <a:pPr marL="1200150" lvl="3" indent="-342900"/>
            <a:endParaRPr lang="en-US" dirty="0" smtClean="0"/>
          </a:p>
          <a:p>
            <a:pPr marL="342900" lvl="1" indent="-342900">
              <a:buClr>
                <a:srgbClr val="2D2D8A"/>
              </a:buClr>
              <a:buFontTx/>
              <a:buChar char="•"/>
            </a:pPr>
            <a:r>
              <a:rPr lang="en-US" sz="2400" dirty="0" smtClean="0"/>
              <a:t>% and _ can be combined for specific search patterns</a:t>
            </a:r>
          </a:p>
        </p:txBody>
      </p:sp>
      <p:sp>
        <p:nvSpPr>
          <p:cNvPr id="4" name="Rectangle 3"/>
          <p:cNvSpPr>
            <a:spLocks noChangeArrowheads="1"/>
          </p:cNvSpPr>
          <p:nvPr/>
        </p:nvSpPr>
        <p:spPr bwMode="auto">
          <a:xfrm>
            <a:off x="304800" y="2362200"/>
            <a:ext cx="4724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'_a%';</a:t>
            </a:r>
            <a:endParaRPr lang="en-US" sz="20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381000" y="2971800"/>
            <a:ext cx="4495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a:spLocks noChangeArrowheads="1"/>
          </p:cNvSpPr>
          <p:nvPr/>
        </p:nvSpPr>
        <p:spPr bwMode="auto">
          <a:xfrm>
            <a:off x="5257800" y="1524000"/>
            <a:ext cx="35814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a:t>
            </a:r>
          </a:p>
          <a:p>
            <a:pPr algn="l"/>
            <a:r>
              <a:rPr lang="en-AU" sz="1600" b="1" noProof="1" smtClean="0">
                <a:latin typeface="Courier New" pitchFamily="49" charset="0"/>
                <a:cs typeface="Courier New" pitchFamily="49" charset="0"/>
              </a:rPr>
              <a:t>--------------------</a:t>
            </a:r>
          </a:p>
          <a:p>
            <a:pPr algn="l"/>
            <a:r>
              <a:rPr lang="en-AU" sz="1600" b="1" noProof="1" smtClean="0">
                <a:latin typeface="Courier New" pitchFamily="49" charset="0"/>
                <a:cs typeface="Courier New" pitchFamily="49" charset="0"/>
              </a:rPr>
              <a:t>Randall</a:t>
            </a:r>
          </a:p>
          <a:p>
            <a:pPr algn="l"/>
            <a:r>
              <a:rPr lang="en-AU" sz="1600" b="1" noProof="1" smtClean="0">
                <a:latin typeface="Courier New" pitchFamily="49" charset="0"/>
                <a:cs typeface="Courier New" pitchFamily="49" charset="0"/>
              </a:rPr>
              <a:t>Pat</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(2 row(s) affected)</a:t>
            </a:r>
            <a:endParaRPr lang="en-US" sz="1600" b="1" noProof="1" smtClean="0">
              <a:latin typeface="Courier New" pitchFamily="49" charset="0"/>
              <a:cs typeface="Courier New" pitchFamily="49" charset="0"/>
            </a:endParaRPr>
          </a:p>
        </p:txBody>
      </p:sp>
      <p:sp>
        <p:nvSpPr>
          <p:cNvPr id="8" name="Rectangle 7"/>
          <p:cNvSpPr/>
          <p:nvPr/>
        </p:nvSpPr>
        <p:spPr>
          <a:xfrm>
            <a:off x="228600" y="1447800"/>
            <a:ext cx="4876800" cy="830997"/>
          </a:xfrm>
          <a:prstGeom prst="rect">
            <a:avLst/>
          </a:prstGeom>
        </p:spPr>
        <p:txBody>
          <a:bodyPr wrap="square">
            <a:spAutoFit/>
          </a:bodyPr>
          <a:lstStyle/>
          <a:p>
            <a:r>
              <a:rPr lang="en-AU" b="1" dirty="0" smtClean="0">
                <a:cs typeface="Courier New" pitchFamily="49" charset="0"/>
              </a:rPr>
              <a:t>Employees with “a” as the second letter of their first name</a:t>
            </a:r>
          </a:p>
        </p:txBody>
      </p:sp>
      <p:sp>
        <p:nvSpPr>
          <p:cNvPr id="9" name="Rectangle 8"/>
          <p:cNvSpPr>
            <a:spLocks noChangeArrowheads="1"/>
          </p:cNvSpPr>
          <p:nvPr/>
        </p:nvSpPr>
        <p:spPr bwMode="auto">
          <a:xfrm>
            <a:off x="304800" y="4648200"/>
            <a:ext cx="4724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a:t>
            </a:r>
            <a:r>
              <a:rPr lang="en-AU" sz="2000" b="1" dirty="0" err="1" smtClean="0">
                <a:solidFill>
                  <a:srgbClr val="000000"/>
                </a:solidFill>
                <a:latin typeface="Courier New" pitchFamily="49" charset="0"/>
                <a:cs typeface="Courier New" pitchFamily="49" charset="0"/>
              </a:rPr>
              <a:t>s%e</a:t>
            </a:r>
            <a:r>
              <a:rPr lang="en-AU" sz="2000" b="1" dirty="0" smtClean="0">
                <a:solidFill>
                  <a:srgbClr val="000000"/>
                </a:solidFill>
                <a:latin typeface="Courier New" pitchFamily="49" charset="0"/>
                <a:cs typeface="Courier New" pitchFamily="49" charset="0"/>
              </a:rPr>
              <a:t>_';</a:t>
            </a:r>
            <a:endParaRPr lang="en-US" sz="2000" b="1" dirty="0" smtClean="0">
              <a:solidFill>
                <a:srgbClr val="000000"/>
              </a:solidFill>
              <a:latin typeface="Courier New" pitchFamily="49" charset="0"/>
              <a:cs typeface="Courier New" pitchFamily="49" charset="0"/>
            </a:endParaRPr>
          </a:p>
        </p:txBody>
      </p:sp>
      <p:sp>
        <p:nvSpPr>
          <p:cNvPr id="11" name="Rectangle 10"/>
          <p:cNvSpPr>
            <a:spLocks noChangeArrowheads="1"/>
          </p:cNvSpPr>
          <p:nvPr/>
        </p:nvSpPr>
        <p:spPr bwMode="auto">
          <a:xfrm>
            <a:off x="5257800" y="4648200"/>
            <a:ext cx="3581400" cy="1524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a:t>
            </a:r>
          </a:p>
          <a:p>
            <a:pPr algn="l"/>
            <a:r>
              <a:rPr lang="en-AU" sz="1600" b="1" noProof="1" smtClean="0">
                <a:latin typeface="Courier New" pitchFamily="49" charset="0"/>
                <a:cs typeface="Courier New" pitchFamily="49" charset="0"/>
              </a:rPr>
              <a:t>--------------------</a:t>
            </a:r>
          </a:p>
          <a:p>
            <a:pPr algn="l"/>
            <a:r>
              <a:rPr lang="en-AU" sz="1600" b="1" noProof="1" smtClean="0">
                <a:latin typeface="Courier New" pitchFamily="49" charset="0"/>
                <a:cs typeface="Courier New" pitchFamily="49" charset="0"/>
              </a:rPr>
              <a:t>Steven</a:t>
            </a:r>
          </a:p>
          <a:p>
            <a:pPr algn="l"/>
            <a:r>
              <a:rPr lang="en-AU" sz="1600" b="1" noProof="1" smtClean="0">
                <a:latin typeface="Courier New" pitchFamily="49" charset="0"/>
                <a:cs typeface="Courier New" pitchFamily="49" charset="0"/>
              </a:rPr>
              <a:t>Shelley</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(2 row(s) affected)</a:t>
            </a:r>
            <a:endParaRPr lang="en-US" sz="1600" b="1" noProof="1" smtClean="0">
              <a:latin typeface="Courier New" pitchFamily="49" charset="0"/>
              <a:cs typeface="Courier New" pitchFamily="49" charset="0"/>
            </a:endParaRPr>
          </a:p>
        </p:txBody>
      </p:sp>
      <p:sp>
        <p:nvSpPr>
          <p:cNvPr id="13" name="Rectangle 12"/>
          <p:cNvSpPr/>
          <p:nvPr/>
        </p:nvSpPr>
        <p:spPr>
          <a:xfrm>
            <a:off x="381000" y="5786735"/>
            <a:ext cx="4419600" cy="461665"/>
          </a:xfrm>
          <a:prstGeom prst="rect">
            <a:avLst/>
          </a:prstGeom>
        </p:spPr>
        <p:txBody>
          <a:bodyPr wrap="square">
            <a:spAutoFit/>
          </a:bodyPr>
          <a:lstStyle/>
          <a:p>
            <a:r>
              <a:rPr lang="en-AU" b="1" dirty="0" smtClean="0">
                <a:cs typeface="Courier New" pitchFamily="49" charset="0"/>
              </a:rPr>
              <a:t>What does this look for?</a:t>
            </a:r>
          </a:p>
        </p:txBody>
      </p:sp>
      <p:sp>
        <p:nvSpPr>
          <p:cNvPr id="14" name="Rectangle 13"/>
          <p:cNvSpPr>
            <a:spLocks noChangeArrowheads="1"/>
          </p:cNvSpPr>
          <p:nvPr/>
        </p:nvSpPr>
        <p:spPr bwMode="auto">
          <a:xfrm>
            <a:off x="304800" y="5257800"/>
            <a:ext cx="4495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P spid="11" grpId="0" animBg="1"/>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LIKE ([range] operator)</a:t>
            </a:r>
            <a:endParaRPr lang="en-AU" dirty="0"/>
          </a:p>
        </p:txBody>
      </p:sp>
      <p:sp>
        <p:nvSpPr>
          <p:cNvPr id="3" name="Content Placeholder 2"/>
          <p:cNvSpPr>
            <a:spLocks noGrp="1"/>
          </p:cNvSpPr>
          <p:nvPr>
            <p:ph idx="1"/>
          </p:nvPr>
        </p:nvSpPr>
        <p:spPr/>
        <p:txBody>
          <a:bodyPr/>
          <a:lstStyle/>
          <a:p>
            <a:pPr marL="342900" lvl="1" indent="-342900">
              <a:buClr>
                <a:srgbClr val="2D2D8A"/>
              </a:buClr>
              <a:buFontTx/>
              <a:buChar char="•"/>
            </a:pPr>
            <a:r>
              <a:rPr lang="en-US" sz="2400" b="1" dirty="0" smtClean="0"/>
              <a:t>[</a:t>
            </a:r>
            <a:r>
              <a:rPr lang="en-US" sz="2400" dirty="0" smtClean="0"/>
              <a:t>range</a:t>
            </a:r>
            <a:r>
              <a:rPr lang="en-US" sz="2400" b="1" dirty="0" smtClean="0"/>
              <a:t>]</a:t>
            </a:r>
            <a:r>
              <a:rPr lang="en-US" sz="2400" dirty="0" smtClean="0"/>
              <a:t> denotes “any one character within this range”</a:t>
            </a:r>
          </a:p>
          <a:p>
            <a:r>
              <a:rPr lang="en-AU" dirty="0" smtClean="0"/>
              <a:t>Range can be a </a:t>
            </a:r>
            <a:r>
              <a:rPr lang="en-AU" i="1" dirty="0" smtClean="0"/>
              <a:t>list of characters (a “set”)</a:t>
            </a:r>
          </a:p>
          <a:p>
            <a:pPr lvl="1"/>
            <a:endParaRPr lang="en-AU" i="1" dirty="0" smtClean="0"/>
          </a:p>
          <a:p>
            <a:pPr lvl="1"/>
            <a:endParaRPr lang="en-AU" i="1" dirty="0" smtClean="0"/>
          </a:p>
          <a:p>
            <a:pPr lvl="1"/>
            <a:endParaRPr lang="en-AU" i="1" dirty="0" smtClean="0"/>
          </a:p>
          <a:p>
            <a:pPr lvl="3"/>
            <a:endParaRPr lang="en-AU" i="1" dirty="0" smtClean="0"/>
          </a:p>
          <a:p>
            <a:pPr lvl="4"/>
            <a:endParaRPr lang="en-AU" i="1" dirty="0" smtClean="0"/>
          </a:p>
          <a:p>
            <a:pPr lvl="3"/>
            <a:endParaRPr lang="en-AU" sz="2800" i="1" dirty="0" smtClean="0"/>
          </a:p>
          <a:p>
            <a:r>
              <a:rPr lang="en-AU" dirty="0" smtClean="0"/>
              <a:t>Range can be a </a:t>
            </a:r>
            <a:r>
              <a:rPr lang="en-AU" i="1" dirty="0" smtClean="0"/>
              <a:t>range of characters (a “range”)</a:t>
            </a:r>
            <a:endParaRPr lang="en-AU" i="1" dirty="0"/>
          </a:p>
        </p:txBody>
      </p:sp>
      <p:sp>
        <p:nvSpPr>
          <p:cNvPr id="4" name="Rectangle 3"/>
          <p:cNvSpPr>
            <a:spLocks noChangeArrowheads="1"/>
          </p:cNvSpPr>
          <p:nvPr/>
        </p:nvSpPr>
        <p:spPr bwMode="auto">
          <a:xfrm>
            <a:off x="228600" y="2819400"/>
            <a:ext cx="53340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a:t>
            </a:r>
            <a:r>
              <a:rPr lang="en-AU" sz="2000" b="1" dirty="0" err="1" smtClean="0">
                <a:solidFill>
                  <a:srgbClr val="000000"/>
                </a:solidFill>
                <a:latin typeface="Courier New" pitchFamily="49" charset="0"/>
                <a:cs typeface="Courier New" pitchFamily="49" charset="0"/>
              </a:rPr>
              <a:t>aeiou</a:t>
            </a:r>
            <a:r>
              <a:rPr lang="en-AU" sz="2000" b="1" dirty="0" smtClean="0">
                <a:solidFill>
                  <a:srgbClr val="000000"/>
                </a:solidFill>
                <a:latin typeface="Courier New" pitchFamily="49" charset="0"/>
                <a:cs typeface="Courier New" pitchFamily="49" charset="0"/>
              </a:rPr>
              <a:t>]%';</a:t>
            </a:r>
            <a:endParaRPr lang="en-US" sz="20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228600" y="3429000"/>
            <a:ext cx="51054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a:spLocks noChangeArrowheads="1"/>
          </p:cNvSpPr>
          <p:nvPr/>
        </p:nvSpPr>
        <p:spPr bwMode="auto">
          <a:xfrm>
            <a:off x="5791200" y="1981200"/>
            <a:ext cx="31242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a:t>
            </a:r>
          </a:p>
          <a:p>
            <a:pPr algn="l"/>
            <a:r>
              <a:rPr lang="en-AU" sz="1600" b="1" noProof="1" smtClean="0">
                <a:latin typeface="Courier New" pitchFamily="49" charset="0"/>
                <a:cs typeface="Courier New" pitchFamily="49" charset="0"/>
              </a:rPr>
              <a:t>--------------------</a:t>
            </a:r>
          </a:p>
          <a:p>
            <a:pPr algn="l"/>
            <a:r>
              <a:rPr lang="en-AU" sz="1600" b="1" noProof="1" smtClean="0">
                <a:latin typeface="Courier New" pitchFamily="49" charset="0"/>
                <a:cs typeface="Courier New" pitchFamily="49" charset="0"/>
              </a:rPr>
              <a:t>Alexander</a:t>
            </a:r>
          </a:p>
          <a:p>
            <a:pPr algn="l"/>
            <a:r>
              <a:rPr lang="en-AU" sz="1600" b="1" noProof="1" smtClean="0">
                <a:latin typeface="Courier New" pitchFamily="49" charset="0"/>
                <a:cs typeface="Courier New" pitchFamily="49" charset="0"/>
              </a:rPr>
              <a:t>Eleni</a:t>
            </a:r>
          </a:p>
          <a:p>
            <a:pPr algn="l"/>
            <a:r>
              <a:rPr lang="en-AU" sz="1600" b="1" noProof="1" smtClean="0">
                <a:latin typeface="Courier New" pitchFamily="49" charset="0"/>
                <a:cs typeface="Courier New" pitchFamily="49" charset="0"/>
              </a:rPr>
              <a:t>Ellen</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(3 row(s) affected)</a:t>
            </a:r>
            <a:endParaRPr lang="en-US" sz="1600" b="1" noProof="1" smtClean="0">
              <a:latin typeface="Courier New" pitchFamily="49" charset="0"/>
              <a:cs typeface="Courier New" pitchFamily="49" charset="0"/>
            </a:endParaRPr>
          </a:p>
        </p:txBody>
      </p:sp>
      <p:sp>
        <p:nvSpPr>
          <p:cNvPr id="8" name="Rectangle 7"/>
          <p:cNvSpPr/>
          <p:nvPr/>
        </p:nvSpPr>
        <p:spPr>
          <a:xfrm>
            <a:off x="381000" y="1905000"/>
            <a:ext cx="4419600" cy="830997"/>
          </a:xfrm>
          <a:prstGeom prst="rect">
            <a:avLst/>
          </a:prstGeom>
        </p:spPr>
        <p:txBody>
          <a:bodyPr wrap="square">
            <a:spAutoFit/>
          </a:bodyPr>
          <a:lstStyle/>
          <a:p>
            <a:r>
              <a:rPr lang="en-AU" b="1" dirty="0" smtClean="0">
                <a:cs typeface="Courier New" pitchFamily="49" charset="0"/>
              </a:rPr>
              <a:t>Employees who have a first</a:t>
            </a:r>
          </a:p>
          <a:p>
            <a:r>
              <a:rPr lang="en-AU" b="1" dirty="0" smtClean="0">
                <a:cs typeface="Courier New" pitchFamily="49" charset="0"/>
              </a:rPr>
              <a:t>name starting with a vowel</a:t>
            </a:r>
          </a:p>
        </p:txBody>
      </p:sp>
      <p:sp>
        <p:nvSpPr>
          <p:cNvPr id="9" name="Rectangle 8"/>
          <p:cNvSpPr>
            <a:spLocks noChangeArrowheads="1"/>
          </p:cNvSpPr>
          <p:nvPr/>
        </p:nvSpPr>
        <p:spPr bwMode="auto">
          <a:xfrm>
            <a:off x="228600" y="5715000"/>
            <a:ext cx="53340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'[d-g]%';</a:t>
            </a:r>
            <a:endParaRPr lang="en-US" sz="2000" b="1" dirty="0" smtClean="0">
              <a:solidFill>
                <a:srgbClr val="000000"/>
              </a:solidFill>
              <a:latin typeface="Courier New" pitchFamily="49" charset="0"/>
              <a:cs typeface="Courier New" pitchFamily="49" charset="0"/>
            </a:endParaRPr>
          </a:p>
        </p:txBody>
      </p:sp>
      <p:sp>
        <p:nvSpPr>
          <p:cNvPr id="10" name="Rectangle 9"/>
          <p:cNvSpPr>
            <a:spLocks noChangeArrowheads="1"/>
          </p:cNvSpPr>
          <p:nvPr/>
        </p:nvSpPr>
        <p:spPr bwMode="auto">
          <a:xfrm>
            <a:off x="228600" y="6324600"/>
            <a:ext cx="4800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1" name="Rectangle 10"/>
          <p:cNvSpPr>
            <a:spLocks noChangeArrowheads="1"/>
          </p:cNvSpPr>
          <p:nvPr/>
        </p:nvSpPr>
        <p:spPr bwMode="auto">
          <a:xfrm>
            <a:off x="5791200" y="4953000"/>
            <a:ext cx="3124200" cy="1752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a:t>
            </a:r>
          </a:p>
          <a:p>
            <a:pPr algn="l"/>
            <a:r>
              <a:rPr lang="en-AU" sz="1600" b="1" noProof="1" smtClean="0">
                <a:latin typeface="Courier New" pitchFamily="49" charset="0"/>
                <a:cs typeface="Courier New" pitchFamily="49" charset="0"/>
              </a:rPr>
              <a:t>--------------------</a:t>
            </a:r>
          </a:p>
          <a:p>
            <a:pPr algn="l"/>
            <a:r>
              <a:rPr lang="en-AU" sz="1600" b="1" noProof="1" smtClean="0">
                <a:latin typeface="Courier New" pitchFamily="49" charset="0"/>
                <a:cs typeface="Courier New" pitchFamily="49" charset="0"/>
              </a:rPr>
              <a:t>Diana</a:t>
            </a:r>
          </a:p>
          <a:p>
            <a:pPr algn="l"/>
            <a:r>
              <a:rPr lang="en-AU" sz="1600" b="1" noProof="1" smtClean="0">
                <a:latin typeface="Courier New" pitchFamily="49" charset="0"/>
                <a:cs typeface="Courier New" pitchFamily="49" charset="0"/>
              </a:rPr>
              <a:t>Eleni</a:t>
            </a:r>
          </a:p>
          <a:p>
            <a:pPr algn="l"/>
            <a:r>
              <a:rPr lang="en-AU" sz="1600" b="1" noProof="1" smtClean="0">
                <a:latin typeface="Courier New" pitchFamily="49" charset="0"/>
                <a:cs typeface="Courier New" pitchFamily="49" charset="0"/>
              </a:rPr>
              <a:t>Ellen</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(3 row(s) affected)</a:t>
            </a:r>
            <a:endParaRPr lang="en-US" sz="1600" b="1" noProof="1" smtClean="0">
              <a:latin typeface="Courier New" pitchFamily="49" charset="0"/>
              <a:cs typeface="Courier New" pitchFamily="49" charset="0"/>
            </a:endParaRPr>
          </a:p>
        </p:txBody>
      </p:sp>
      <p:sp>
        <p:nvSpPr>
          <p:cNvPr id="13" name="Rectangle 12"/>
          <p:cNvSpPr/>
          <p:nvPr/>
        </p:nvSpPr>
        <p:spPr>
          <a:xfrm>
            <a:off x="381000" y="4800600"/>
            <a:ext cx="4419600" cy="830997"/>
          </a:xfrm>
          <a:prstGeom prst="rect">
            <a:avLst/>
          </a:prstGeom>
        </p:spPr>
        <p:txBody>
          <a:bodyPr wrap="square">
            <a:spAutoFit/>
          </a:bodyPr>
          <a:lstStyle/>
          <a:p>
            <a:r>
              <a:rPr lang="en-AU" b="1" dirty="0" smtClean="0">
                <a:cs typeface="Courier New" pitchFamily="49" charset="0"/>
              </a:rPr>
              <a:t>Employees who have a first</a:t>
            </a:r>
          </a:p>
          <a:p>
            <a:r>
              <a:rPr lang="en-AU" b="1" dirty="0" smtClean="0">
                <a:cs typeface="Courier New" pitchFamily="49" charset="0"/>
              </a:rPr>
              <a:t>name starting from D to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P spid="10" grpId="0" animBg="1"/>
      <p:bldP spid="11"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LIKE ([^range] operator)</a:t>
            </a:r>
            <a:endParaRPr lang="en-AU" dirty="0"/>
          </a:p>
        </p:txBody>
      </p:sp>
      <p:sp>
        <p:nvSpPr>
          <p:cNvPr id="3" name="Content Placeholder 2"/>
          <p:cNvSpPr>
            <a:spLocks noGrp="1"/>
          </p:cNvSpPr>
          <p:nvPr>
            <p:ph idx="1"/>
          </p:nvPr>
        </p:nvSpPr>
        <p:spPr/>
        <p:txBody>
          <a:bodyPr/>
          <a:lstStyle/>
          <a:p>
            <a:r>
              <a:rPr lang="en-US" dirty="0" smtClean="0"/>
              <a:t>[^range] denotes “any one character </a:t>
            </a:r>
            <a:r>
              <a:rPr lang="en-US" i="1" dirty="0" smtClean="0"/>
              <a:t>not</a:t>
            </a:r>
            <a:r>
              <a:rPr lang="en-US" dirty="0" smtClean="0"/>
              <a:t> within this range”</a:t>
            </a:r>
          </a:p>
          <a:p>
            <a:pPr lvl="1"/>
            <a:r>
              <a:rPr lang="en-US" dirty="0" smtClean="0"/>
              <a:t>Simply the </a:t>
            </a:r>
            <a:r>
              <a:rPr lang="en-US" i="1" dirty="0" smtClean="0"/>
              <a:t>opposite</a:t>
            </a:r>
            <a:r>
              <a:rPr lang="en-US" dirty="0" smtClean="0"/>
              <a:t> of using [range]</a:t>
            </a:r>
          </a:p>
        </p:txBody>
      </p:sp>
      <p:sp>
        <p:nvSpPr>
          <p:cNvPr id="13" name="Rectangle 12"/>
          <p:cNvSpPr>
            <a:spLocks noChangeArrowheads="1"/>
          </p:cNvSpPr>
          <p:nvPr/>
        </p:nvSpPr>
        <p:spPr bwMode="auto">
          <a:xfrm>
            <a:off x="381000" y="2971800"/>
            <a:ext cx="5486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a:t>
            </a:r>
            <a:r>
              <a:rPr lang="en-AU" sz="2000" b="1" dirty="0" err="1" smtClean="0">
                <a:solidFill>
                  <a:srgbClr val="000000"/>
                </a:solidFill>
                <a:latin typeface="Courier New" pitchFamily="49" charset="0"/>
                <a:cs typeface="Courier New" pitchFamily="49" charset="0"/>
              </a:rPr>
              <a:t>aeiou</a:t>
            </a:r>
            <a:r>
              <a:rPr lang="en-AU" sz="2000" b="1" dirty="0" smtClean="0">
                <a:solidFill>
                  <a:srgbClr val="000000"/>
                </a:solidFill>
                <a:latin typeface="Courier New" pitchFamily="49" charset="0"/>
                <a:cs typeface="Courier New" pitchFamily="49" charset="0"/>
              </a:rPr>
              <a:t>]%';</a:t>
            </a:r>
            <a:endParaRPr lang="en-US" sz="2000" b="1" dirty="0" smtClean="0">
              <a:solidFill>
                <a:srgbClr val="000000"/>
              </a:solidFill>
              <a:latin typeface="Courier New" pitchFamily="49" charset="0"/>
              <a:cs typeface="Courier New" pitchFamily="49" charset="0"/>
            </a:endParaRPr>
          </a:p>
        </p:txBody>
      </p:sp>
      <p:sp>
        <p:nvSpPr>
          <p:cNvPr id="16" name="Rectangle 15"/>
          <p:cNvSpPr>
            <a:spLocks noChangeArrowheads="1"/>
          </p:cNvSpPr>
          <p:nvPr/>
        </p:nvSpPr>
        <p:spPr bwMode="auto">
          <a:xfrm>
            <a:off x="381000" y="3581400"/>
            <a:ext cx="53340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7" name="Rectangle 16"/>
          <p:cNvSpPr>
            <a:spLocks noChangeArrowheads="1"/>
          </p:cNvSpPr>
          <p:nvPr/>
        </p:nvSpPr>
        <p:spPr bwMode="auto">
          <a:xfrm>
            <a:off x="6172200" y="2133600"/>
            <a:ext cx="25908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first_name</a:t>
            </a:r>
          </a:p>
          <a:p>
            <a:pPr algn="l"/>
            <a:r>
              <a:rPr lang="en-US" sz="1600" b="1" noProof="1" smtClean="0">
                <a:latin typeface="Courier New" pitchFamily="49" charset="0"/>
                <a:cs typeface="Courier New" pitchFamily="49" charset="0"/>
              </a:rPr>
              <a:t>-------------------</a:t>
            </a:r>
          </a:p>
          <a:p>
            <a:pPr algn="l"/>
            <a:r>
              <a:rPr lang="en-US" sz="1600" b="1" noProof="1" smtClean="0">
                <a:latin typeface="Courier New" pitchFamily="49" charset="0"/>
                <a:cs typeface="Courier New" pitchFamily="49" charset="0"/>
              </a:rPr>
              <a:t>Steven</a:t>
            </a:r>
          </a:p>
          <a:p>
            <a:pPr algn="l"/>
            <a:r>
              <a:rPr lang="en-US" sz="1600" b="1" noProof="1" smtClean="0">
                <a:latin typeface="Courier New" pitchFamily="49" charset="0"/>
                <a:cs typeface="Courier New" pitchFamily="49" charset="0"/>
              </a:rPr>
              <a:t>Neena</a:t>
            </a:r>
          </a:p>
          <a:p>
            <a:pPr algn="l"/>
            <a:r>
              <a:rPr lang="en-US" sz="1600" b="1" noProof="1" smtClean="0">
                <a:latin typeface="Courier New" pitchFamily="49" charset="0"/>
                <a:cs typeface="Courier New" pitchFamily="49" charset="0"/>
              </a:rPr>
              <a:t>Lex</a:t>
            </a:r>
          </a:p>
          <a:p>
            <a:pPr algn="l"/>
            <a:r>
              <a:rPr lang="en-US" sz="1600" b="1" noProof="1" smtClean="0">
                <a:latin typeface="Courier New" pitchFamily="49" charset="0"/>
                <a:cs typeface="Courier New" pitchFamily="49" charset="0"/>
              </a:rPr>
              <a:t>...</a:t>
            </a:r>
          </a:p>
          <a:p>
            <a:pPr algn="l"/>
            <a:r>
              <a:rPr lang="en-US" sz="1600" b="1" noProof="1" smtClean="0">
                <a:latin typeface="Courier New" pitchFamily="49" charset="0"/>
                <a:cs typeface="Courier New" pitchFamily="49" charset="0"/>
              </a:rPr>
              <a:t>(17 row(s) affected)</a:t>
            </a:r>
          </a:p>
        </p:txBody>
      </p:sp>
      <p:sp>
        <p:nvSpPr>
          <p:cNvPr id="19" name="Rectangle 18"/>
          <p:cNvSpPr/>
          <p:nvPr/>
        </p:nvSpPr>
        <p:spPr>
          <a:xfrm>
            <a:off x="533400" y="2057400"/>
            <a:ext cx="5029200" cy="830997"/>
          </a:xfrm>
          <a:prstGeom prst="rect">
            <a:avLst/>
          </a:prstGeom>
        </p:spPr>
        <p:txBody>
          <a:bodyPr wrap="square">
            <a:spAutoFit/>
          </a:bodyPr>
          <a:lstStyle/>
          <a:p>
            <a:r>
              <a:rPr lang="en-AU" b="1" dirty="0" smtClean="0">
                <a:cs typeface="Courier New" pitchFamily="49" charset="0"/>
              </a:rPr>
              <a:t>Employees who have a first name NOT starting with a vowel</a:t>
            </a:r>
          </a:p>
        </p:txBody>
      </p:sp>
      <p:sp>
        <p:nvSpPr>
          <p:cNvPr id="20" name="Rectangle 19"/>
          <p:cNvSpPr>
            <a:spLocks noChangeArrowheads="1"/>
          </p:cNvSpPr>
          <p:nvPr/>
        </p:nvSpPr>
        <p:spPr bwMode="auto">
          <a:xfrm>
            <a:off x="381000" y="5486400"/>
            <a:ext cx="5486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'[^d-g]%';</a:t>
            </a:r>
            <a:endParaRPr lang="en-US" sz="2000" b="1" dirty="0" smtClean="0">
              <a:solidFill>
                <a:srgbClr val="000000"/>
              </a:solidFill>
              <a:latin typeface="Courier New" pitchFamily="49" charset="0"/>
              <a:cs typeface="Courier New" pitchFamily="49" charset="0"/>
            </a:endParaRPr>
          </a:p>
        </p:txBody>
      </p:sp>
      <p:sp>
        <p:nvSpPr>
          <p:cNvPr id="21" name="Rectangle 20"/>
          <p:cNvSpPr>
            <a:spLocks noChangeArrowheads="1"/>
          </p:cNvSpPr>
          <p:nvPr/>
        </p:nvSpPr>
        <p:spPr bwMode="auto">
          <a:xfrm>
            <a:off x="381000" y="6096000"/>
            <a:ext cx="49530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22" name="Rectangle 21"/>
          <p:cNvSpPr>
            <a:spLocks noChangeArrowheads="1"/>
          </p:cNvSpPr>
          <p:nvPr/>
        </p:nvSpPr>
        <p:spPr bwMode="auto">
          <a:xfrm>
            <a:off x="6172200" y="4648200"/>
            <a:ext cx="25908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first_name</a:t>
            </a:r>
          </a:p>
          <a:p>
            <a:pPr algn="l"/>
            <a:r>
              <a:rPr lang="en-US" sz="1600" b="1" noProof="1" smtClean="0">
                <a:latin typeface="Courier New" pitchFamily="49" charset="0"/>
                <a:cs typeface="Courier New" pitchFamily="49" charset="0"/>
              </a:rPr>
              <a:t>--------------------</a:t>
            </a:r>
          </a:p>
          <a:p>
            <a:pPr algn="l"/>
            <a:r>
              <a:rPr lang="en-US" sz="1600" b="1" noProof="1" smtClean="0">
                <a:latin typeface="Courier New" pitchFamily="49" charset="0"/>
                <a:cs typeface="Courier New" pitchFamily="49" charset="0"/>
              </a:rPr>
              <a:t>Steven</a:t>
            </a:r>
          </a:p>
          <a:p>
            <a:pPr algn="l"/>
            <a:r>
              <a:rPr lang="en-US" sz="1600" b="1" noProof="1" smtClean="0">
                <a:latin typeface="Courier New" pitchFamily="49" charset="0"/>
                <a:cs typeface="Courier New" pitchFamily="49" charset="0"/>
              </a:rPr>
              <a:t>Neena</a:t>
            </a:r>
          </a:p>
          <a:p>
            <a:pPr algn="l"/>
            <a:r>
              <a:rPr lang="en-US" sz="1600" b="1" noProof="1" smtClean="0">
                <a:latin typeface="Courier New" pitchFamily="49" charset="0"/>
                <a:cs typeface="Courier New" pitchFamily="49" charset="0"/>
              </a:rPr>
              <a:t>Lex</a:t>
            </a:r>
          </a:p>
          <a:p>
            <a:pPr algn="l"/>
            <a:r>
              <a:rPr lang="en-US" sz="1600" b="1" noProof="1" smtClean="0">
                <a:latin typeface="Courier New" pitchFamily="49" charset="0"/>
                <a:cs typeface="Courier New" pitchFamily="49" charset="0"/>
              </a:rPr>
              <a:t>...</a:t>
            </a:r>
          </a:p>
          <a:p>
            <a:pPr algn="l"/>
            <a:r>
              <a:rPr lang="en-US" sz="1600" b="1" noProof="1" smtClean="0">
                <a:latin typeface="Courier New" pitchFamily="49" charset="0"/>
                <a:cs typeface="Courier New" pitchFamily="49" charset="0"/>
              </a:rPr>
              <a:t>(17 row(s) affected)</a:t>
            </a:r>
          </a:p>
        </p:txBody>
      </p:sp>
      <p:sp>
        <p:nvSpPr>
          <p:cNvPr id="24" name="Rectangle 23"/>
          <p:cNvSpPr/>
          <p:nvPr/>
        </p:nvSpPr>
        <p:spPr>
          <a:xfrm>
            <a:off x="381000" y="4572000"/>
            <a:ext cx="4724400" cy="830997"/>
          </a:xfrm>
          <a:prstGeom prst="rect">
            <a:avLst/>
          </a:prstGeom>
        </p:spPr>
        <p:txBody>
          <a:bodyPr wrap="square">
            <a:spAutoFit/>
          </a:bodyPr>
          <a:lstStyle/>
          <a:p>
            <a:r>
              <a:rPr lang="en-AU" b="1" dirty="0" smtClean="0">
                <a:cs typeface="Courier New" pitchFamily="49" charset="0"/>
              </a:rPr>
              <a:t>Employees who have a first name NOT starting from D to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9" grpId="0"/>
      <p:bldP spid="20" grpId="0" animBg="1"/>
      <p:bldP spid="21" grpId="0" animBg="1"/>
      <p:bldP spid="22"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LIKE Test/Summary</a:t>
            </a:r>
            <a:endParaRPr lang="en-AU" dirty="0"/>
          </a:p>
        </p:txBody>
      </p:sp>
      <p:sp>
        <p:nvSpPr>
          <p:cNvPr id="3" name="Content Placeholder 2"/>
          <p:cNvSpPr>
            <a:spLocks noGrp="1"/>
          </p:cNvSpPr>
          <p:nvPr>
            <p:ph idx="1"/>
          </p:nvPr>
        </p:nvSpPr>
        <p:spPr/>
        <p:txBody>
          <a:bodyPr/>
          <a:lstStyle/>
          <a:p>
            <a:r>
              <a:rPr lang="en-AU" dirty="0" smtClean="0"/>
              <a:t>Describe what each of the following search patterns specify</a:t>
            </a:r>
            <a:endParaRPr lang="en-AU" dirty="0"/>
          </a:p>
        </p:txBody>
      </p:sp>
      <p:sp>
        <p:nvSpPr>
          <p:cNvPr id="4" name="Rectangle 3"/>
          <p:cNvSpPr>
            <a:spLocks noChangeArrowheads="1"/>
          </p:cNvSpPr>
          <p:nvPr/>
        </p:nvSpPr>
        <p:spPr bwMode="auto">
          <a:xfrm>
            <a:off x="381000" y="1587500"/>
            <a:ext cx="8305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a:solidFill>
                  <a:srgbClr val="000000"/>
                </a:solidFill>
                <a:latin typeface="Courier New" pitchFamily="49" charset="0"/>
                <a:cs typeface="Courier New" pitchFamily="49" charset="0"/>
              </a:rPr>
              <a:t>SELECT *</a:t>
            </a:r>
          </a:p>
          <a:p>
            <a:pPr algn="l"/>
            <a:r>
              <a:rPr lang="en-AU" sz="2000" b="1" dirty="0">
                <a:solidFill>
                  <a:srgbClr val="000000"/>
                </a:solidFill>
                <a:latin typeface="Courier New" pitchFamily="49" charset="0"/>
                <a:cs typeface="Courier New" pitchFamily="49" charset="0"/>
              </a:rPr>
              <a:t>FROM job</a:t>
            </a:r>
          </a:p>
          <a:p>
            <a:pPr algn="l"/>
            <a:r>
              <a:rPr lang="en-AU" sz="2000" b="1" dirty="0">
                <a:solidFill>
                  <a:srgbClr val="000000"/>
                </a:solidFill>
                <a:latin typeface="Courier New" pitchFamily="49" charset="0"/>
                <a:cs typeface="Courier New" pitchFamily="49" charset="0"/>
              </a:rPr>
              <a:t>WHERE </a:t>
            </a:r>
            <a:r>
              <a:rPr lang="en-AU" sz="2000" b="1" dirty="0" err="1">
                <a:solidFill>
                  <a:srgbClr val="000000"/>
                </a:solidFill>
                <a:latin typeface="Courier New" pitchFamily="49" charset="0"/>
                <a:cs typeface="Courier New" pitchFamily="49" charset="0"/>
              </a:rPr>
              <a:t>job_title</a:t>
            </a:r>
            <a:r>
              <a:rPr lang="en-AU" sz="2000" b="1" dirty="0">
                <a:solidFill>
                  <a:srgbClr val="000000"/>
                </a:solidFill>
                <a:latin typeface="Courier New" pitchFamily="49" charset="0"/>
                <a:cs typeface="Courier New" pitchFamily="49" charset="0"/>
              </a:rPr>
              <a:t> LIKE '%Manager%'</a:t>
            </a:r>
            <a:endParaRPr lang="en-US" sz="2000" b="1" dirty="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381000" y="2887133"/>
            <a:ext cx="8305800" cy="990600"/>
          </a:xfrm>
          <a:prstGeom prst="rect">
            <a:avLst/>
          </a:prstGeom>
          <a:solidFill>
            <a:srgbClr val="CCFFCC"/>
          </a:solidFill>
          <a:ln w="19050" algn="ctr">
            <a:solidFill>
              <a:schemeClr val="tx1"/>
            </a:solidFill>
            <a:miter lim="800000"/>
            <a:headEnd/>
            <a:tailEnd/>
          </a:ln>
        </p:spPr>
        <p:txBody>
          <a:bodyPr wrap="none" anchor="ctr"/>
          <a:lstStyle/>
          <a:p>
            <a:pPr algn="l"/>
            <a:r>
              <a:rPr lang="en-US" sz="2000" b="1" dirty="0" smtClean="0">
                <a:solidFill>
                  <a:srgbClr val="000000"/>
                </a:solidFill>
                <a:latin typeface="Courier New" pitchFamily="49" charset="0"/>
                <a:cs typeface="Courier New" pitchFamily="49" charset="0"/>
              </a:rPr>
              <a:t>SELECT </a:t>
            </a:r>
            <a:r>
              <a:rPr lang="en-US" sz="2000" b="1" dirty="0" err="1" smtClean="0">
                <a:solidFill>
                  <a:srgbClr val="000000"/>
                </a:solidFill>
                <a:latin typeface="Courier New" pitchFamily="49" charset="0"/>
                <a:cs typeface="Courier New" pitchFamily="49" charset="0"/>
              </a:rPr>
              <a:t>first_name</a:t>
            </a:r>
            <a:endParaRPr lang="en-US" sz="2000" b="1" dirty="0" smtClean="0">
              <a:solidFill>
                <a:srgbClr val="000000"/>
              </a:solidFill>
              <a:latin typeface="Courier New" pitchFamily="49" charset="0"/>
              <a:cs typeface="Courier New" pitchFamily="49" charset="0"/>
            </a:endParaRPr>
          </a:p>
          <a:p>
            <a:pPr algn="l"/>
            <a:r>
              <a:rPr lang="en-US" sz="2000" b="1" dirty="0" smtClean="0">
                <a:solidFill>
                  <a:srgbClr val="000000"/>
                </a:solidFill>
                <a:latin typeface="Courier New" pitchFamily="49" charset="0"/>
                <a:cs typeface="Courier New" pitchFamily="49" charset="0"/>
              </a:rPr>
              <a:t>FROM   employee</a:t>
            </a:r>
          </a:p>
          <a:p>
            <a:pPr algn="l"/>
            <a:r>
              <a:rPr lang="en-US" sz="2000" b="1" dirty="0" smtClean="0">
                <a:solidFill>
                  <a:srgbClr val="000000"/>
                </a:solidFill>
                <a:latin typeface="Courier New" pitchFamily="49" charset="0"/>
                <a:cs typeface="Courier New" pitchFamily="49" charset="0"/>
              </a:rPr>
              <a:t>WHERE  </a:t>
            </a:r>
            <a:r>
              <a:rPr lang="en-US" sz="2000" b="1" dirty="0" err="1" smtClean="0">
                <a:solidFill>
                  <a:srgbClr val="000000"/>
                </a:solidFill>
                <a:latin typeface="Courier New" pitchFamily="49" charset="0"/>
                <a:cs typeface="Courier New" pitchFamily="49" charset="0"/>
              </a:rPr>
              <a:t>first_name</a:t>
            </a:r>
            <a:r>
              <a:rPr lang="en-US" sz="2000" b="1" dirty="0" smtClean="0">
                <a:solidFill>
                  <a:srgbClr val="000000"/>
                </a:solidFill>
                <a:latin typeface="Courier New" pitchFamily="49" charset="0"/>
                <a:cs typeface="Courier New" pitchFamily="49" charset="0"/>
              </a:rPr>
              <a:t> LIKE '[m-v]_</a:t>
            </a:r>
            <a:r>
              <a:rPr lang="en-US" sz="800" b="1" dirty="0" smtClean="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_</a:t>
            </a:r>
            <a:r>
              <a:rPr lang="en-US" sz="800" b="1" dirty="0" smtClean="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_</a:t>
            </a:r>
            <a:r>
              <a:rPr lang="en-US" sz="800" b="1" dirty="0" smtClean="0">
                <a:solidFill>
                  <a:srgbClr val="000000"/>
                </a:solidFill>
                <a:latin typeface="Courier New" pitchFamily="49" charset="0"/>
                <a:cs typeface="Courier New" pitchFamily="49" charset="0"/>
              </a:rPr>
              <a:t> </a:t>
            </a:r>
            <a:r>
              <a:rPr lang="en-US" sz="2000" b="1" dirty="0" smtClean="0">
                <a:solidFill>
                  <a:srgbClr val="000000"/>
                </a:solidFill>
                <a:latin typeface="Courier New" pitchFamily="49" charset="0"/>
                <a:cs typeface="Courier New" pitchFamily="49" charset="0"/>
              </a:rPr>
              <a:t>_';</a:t>
            </a:r>
          </a:p>
        </p:txBody>
      </p:sp>
      <p:sp>
        <p:nvSpPr>
          <p:cNvPr id="6" name="Rectangle 5"/>
          <p:cNvSpPr>
            <a:spLocks noChangeArrowheads="1"/>
          </p:cNvSpPr>
          <p:nvPr/>
        </p:nvSpPr>
        <p:spPr bwMode="auto">
          <a:xfrm>
            <a:off x="381000" y="4186766"/>
            <a:ext cx="8305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a:solidFill>
                  <a:srgbClr val="000000"/>
                </a:solidFill>
                <a:latin typeface="Courier New" pitchFamily="49" charset="0"/>
                <a:cs typeface="Courier New" pitchFamily="49" charset="0"/>
              </a:rPr>
              <a:t>SELECT </a:t>
            </a:r>
            <a:r>
              <a:rPr lang="en-AU" sz="2000" b="1" dirty="0" err="1">
                <a:solidFill>
                  <a:srgbClr val="000000"/>
                </a:solidFill>
                <a:latin typeface="Courier New" pitchFamily="49" charset="0"/>
                <a:cs typeface="Courier New" pitchFamily="49" charset="0"/>
              </a:rPr>
              <a:t>last_name</a:t>
            </a:r>
            <a:r>
              <a:rPr lang="en-AU" sz="2000" b="1" dirty="0">
                <a:solidFill>
                  <a:srgbClr val="000000"/>
                </a:solidFill>
                <a:latin typeface="Courier New" pitchFamily="49" charset="0"/>
                <a:cs typeface="Courier New" pitchFamily="49" charset="0"/>
              </a:rPr>
              <a:t>, </a:t>
            </a:r>
            <a:r>
              <a:rPr lang="en-AU" sz="2000" b="1" dirty="0" err="1">
                <a:solidFill>
                  <a:srgbClr val="000000"/>
                </a:solidFill>
                <a:latin typeface="Courier New" pitchFamily="49" charset="0"/>
                <a:cs typeface="Courier New" pitchFamily="49" charset="0"/>
              </a:rPr>
              <a:t>phone_number</a:t>
            </a:r>
            <a:endParaRPr lang="en-AU" sz="2000" b="1" dirty="0">
              <a:solidFill>
                <a:srgbClr val="000000"/>
              </a:solidFill>
              <a:latin typeface="Courier New" pitchFamily="49" charset="0"/>
              <a:cs typeface="Courier New" pitchFamily="49" charset="0"/>
            </a:endParaRPr>
          </a:p>
          <a:p>
            <a:pPr algn="l"/>
            <a:r>
              <a:rPr lang="en-AU" sz="2000" b="1" dirty="0">
                <a:solidFill>
                  <a:srgbClr val="000000"/>
                </a:solidFill>
                <a:latin typeface="Courier New" pitchFamily="49" charset="0"/>
                <a:cs typeface="Courier New" pitchFamily="49" charset="0"/>
              </a:rPr>
              <a:t>FROM employee</a:t>
            </a:r>
          </a:p>
          <a:p>
            <a:pPr algn="l"/>
            <a:r>
              <a:rPr lang="en-AU" sz="2000" b="1" dirty="0">
                <a:solidFill>
                  <a:srgbClr val="000000"/>
                </a:solidFill>
                <a:latin typeface="Courier New" pitchFamily="49" charset="0"/>
                <a:cs typeface="Courier New" pitchFamily="49" charset="0"/>
              </a:rPr>
              <a:t>WHERE </a:t>
            </a:r>
            <a:r>
              <a:rPr lang="en-AU" sz="2000" b="1" dirty="0" err="1">
                <a:solidFill>
                  <a:srgbClr val="000000"/>
                </a:solidFill>
                <a:latin typeface="Courier New" pitchFamily="49" charset="0"/>
                <a:cs typeface="Courier New" pitchFamily="49" charset="0"/>
              </a:rPr>
              <a:t>phone_number</a:t>
            </a:r>
            <a:r>
              <a:rPr lang="en-AU" sz="2000" b="1" dirty="0">
                <a:solidFill>
                  <a:srgbClr val="000000"/>
                </a:solidFill>
                <a:latin typeface="Courier New" pitchFamily="49" charset="0"/>
                <a:cs typeface="Courier New" pitchFamily="49" charset="0"/>
              </a:rPr>
              <a:t> LIKE '5%23_%'</a:t>
            </a:r>
            <a:endParaRPr lang="en-US" sz="2000" b="1" dirty="0" smtClean="0">
              <a:solidFill>
                <a:srgbClr val="000000"/>
              </a:solidFill>
              <a:latin typeface="Courier New" pitchFamily="49" charset="0"/>
              <a:cs typeface="Courier New" pitchFamily="49" charset="0"/>
            </a:endParaRPr>
          </a:p>
        </p:txBody>
      </p:sp>
      <p:sp>
        <p:nvSpPr>
          <p:cNvPr id="7" name="Rectangle 6"/>
          <p:cNvSpPr>
            <a:spLocks noChangeArrowheads="1"/>
          </p:cNvSpPr>
          <p:nvPr/>
        </p:nvSpPr>
        <p:spPr bwMode="auto">
          <a:xfrm>
            <a:off x="381000" y="5486400"/>
            <a:ext cx="8305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LIKE '[a-f]%[^</a:t>
            </a:r>
            <a:r>
              <a:rPr lang="en-AU" sz="2000" b="1" dirty="0" err="1" smtClean="0">
                <a:solidFill>
                  <a:srgbClr val="000000"/>
                </a:solidFill>
                <a:latin typeface="Courier New" pitchFamily="49" charset="0"/>
                <a:cs typeface="Courier New" pitchFamily="49" charset="0"/>
              </a:rPr>
              <a:t>aeiou</a:t>
            </a:r>
            <a:r>
              <a:rPr lang="en-AU" sz="2000" b="1" dirty="0" smtClean="0">
                <a:solidFill>
                  <a:srgbClr val="000000"/>
                </a:solidFill>
                <a:latin typeface="Courier New" pitchFamily="49" charset="0"/>
                <a:cs typeface="Courier New" pitchFamily="49" charset="0"/>
              </a:rPr>
              <a:t>]';</a:t>
            </a:r>
            <a:endParaRPr lang="en-US" sz="2000"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IS NULL</a:t>
            </a:r>
            <a:endParaRPr lang="en-AU" dirty="0"/>
          </a:p>
        </p:txBody>
      </p:sp>
      <p:sp>
        <p:nvSpPr>
          <p:cNvPr id="3" name="Content Placeholder 2"/>
          <p:cNvSpPr>
            <a:spLocks noGrp="1"/>
          </p:cNvSpPr>
          <p:nvPr>
            <p:ph idx="1"/>
          </p:nvPr>
        </p:nvSpPr>
        <p:spPr/>
        <p:txBody>
          <a:bodyPr/>
          <a:lstStyle/>
          <a:p>
            <a:r>
              <a:rPr lang="en-AU" dirty="0" smtClean="0"/>
              <a:t>IS NULL tests for NULL values (cannot do “= NULL”)</a:t>
            </a:r>
          </a:p>
          <a:p>
            <a:endParaRPr lang="en-AU" dirty="0" smtClean="0"/>
          </a:p>
          <a:p>
            <a:pPr lvl="1"/>
            <a:endParaRPr lang="en-AU" dirty="0" smtClean="0"/>
          </a:p>
          <a:p>
            <a:endParaRPr lang="en-AU" dirty="0" smtClean="0"/>
          </a:p>
          <a:p>
            <a:pPr lvl="3"/>
            <a:endParaRPr lang="en-AU" dirty="0" smtClean="0"/>
          </a:p>
          <a:p>
            <a:endParaRPr lang="en-AU" dirty="0" smtClean="0"/>
          </a:p>
          <a:p>
            <a:pPr lvl="3"/>
            <a:endParaRPr lang="en-AU" dirty="0" smtClean="0"/>
          </a:p>
          <a:p>
            <a:r>
              <a:rPr lang="en-AU" dirty="0" smtClean="0"/>
              <a:t>IS NOT NULL tests for anything </a:t>
            </a:r>
            <a:r>
              <a:rPr lang="en-AU" i="1" dirty="0" smtClean="0"/>
              <a:t>except</a:t>
            </a:r>
            <a:r>
              <a:rPr lang="en-AU" dirty="0" smtClean="0"/>
              <a:t> NULL values</a:t>
            </a:r>
          </a:p>
          <a:p>
            <a:pPr lvl="1"/>
            <a:r>
              <a:rPr lang="en-AU" dirty="0" smtClean="0"/>
              <a:t>Simply the </a:t>
            </a:r>
            <a:r>
              <a:rPr lang="en-AU" i="1" dirty="0" smtClean="0"/>
              <a:t>opposite</a:t>
            </a:r>
            <a:r>
              <a:rPr lang="en-AU" dirty="0" smtClean="0"/>
              <a:t> of IS NULL</a:t>
            </a:r>
          </a:p>
          <a:p>
            <a:endParaRPr lang="en-AU" dirty="0"/>
          </a:p>
        </p:txBody>
      </p:sp>
      <p:sp>
        <p:nvSpPr>
          <p:cNvPr id="5" name="Rectangle 4"/>
          <p:cNvSpPr>
            <a:spLocks noChangeArrowheads="1"/>
          </p:cNvSpPr>
          <p:nvPr/>
        </p:nvSpPr>
        <p:spPr bwMode="auto">
          <a:xfrm>
            <a:off x="381000" y="2438400"/>
            <a:ext cx="44196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gender</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IS NULL;</a:t>
            </a:r>
          </a:p>
        </p:txBody>
      </p:sp>
      <p:sp>
        <p:nvSpPr>
          <p:cNvPr id="6" name="Rectangle 5"/>
          <p:cNvSpPr>
            <a:spLocks noChangeArrowheads="1"/>
          </p:cNvSpPr>
          <p:nvPr/>
        </p:nvSpPr>
        <p:spPr bwMode="auto">
          <a:xfrm>
            <a:off x="381000" y="3048000"/>
            <a:ext cx="3276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6"/>
          <p:cNvSpPr>
            <a:spLocks noChangeArrowheads="1"/>
          </p:cNvSpPr>
          <p:nvPr/>
        </p:nvSpPr>
        <p:spPr bwMode="auto">
          <a:xfrm>
            <a:off x="5181600" y="1600200"/>
            <a:ext cx="35814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first_name           gender</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Kevin                NULL</a:t>
            </a:r>
          </a:p>
          <a:p>
            <a:pPr algn="l"/>
            <a:r>
              <a:rPr lang="en-AU" sz="1600" b="1" noProof="1" smtClean="0">
                <a:latin typeface="Courier New" pitchFamily="49" charset="0"/>
                <a:cs typeface="Courier New" pitchFamily="49" charset="0"/>
              </a:rPr>
              <a:t>Randall              NULL</a:t>
            </a:r>
          </a:p>
          <a:p>
            <a:pPr algn="l"/>
            <a:r>
              <a:rPr lang="en-AU" sz="1600" b="1" noProof="1" smtClean="0">
                <a:latin typeface="Courier New" pitchFamily="49" charset="0"/>
                <a:cs typeface="Courier New" pitchFamily="49" charset="0"/>
              </a:rPr>
              <a:t>Michael              NULL</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(3 row(s) affected)</a:t>
            </a:r>
          </a:p>
        </p:txBody>
      </p:sp>
      <p:sp>
        <p:nvSpPr>
          <p:cNvPr id="9" name="Rectangle 8"/>
          <p:cNvSpPr/>
          <p:nvPr/>
        </p:nvSpPr>
        <p:spPr>
          <a:xfrm>
            <a:off x="381000" y="1524000"/>
            <a:ext cx="4419600" cy="830997"/>
          </a:xfrm>
          <a:prstGeom prst="rect">
            <a:avLst/>
          </a:prstGeom>
        </p:spPr>
        <p:txBody>
          <a:bodyPr wrap="square">
            <a:spAutoFit/>
          </a:bodyPr>
          <a:lstStyle/>
          <a:p>
            <a:r>
              <a:rPr lang="en-AU" b="1" dirty="0" smtClean="0">
                <a:cs typeface="Courier New" pitchFamily="49" charset="0"/>
              </a:rPr>
              <a:t>Employees with no data about their gender</a:t>
            </a:r>
          </a:p>
        </p:txBody>
      </p:sp>
      <p:sp>
        <p:nvSpPr>
          <p:cNvPr id="14" name="Rectangle 13"/>
          <p:cNvSpPr>
            <a:spLocks noChangeArrowheads="1"/>
          </p:cNvSpPr>
          <p:nvPr/>
        </p:nvSpPr>
        <p:spPr bwMode="auto">
          <a:xfrm>
            <a:off x="381000" y="5638800"/>
            <a:ext cx="44196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gender</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IS NOT NULL;</a:t>
            </a:r>
          </a:p>
        </p:txBody>
      </p:sp>
      <p:sp>
        <p:nvSpPr>
          <p:cNvPr id="15" name="Rectangle 14"/>
          <p:cNvSpPr>
            <a:spLocks noChangeArrowheads="1"/>
          </p:cNvSpPr>
          <p:nvPr/>
        </p:nvSpPr>
        <p:spPr bwMode="auto">
          <a:xfrm>
            <a:off x="381000" y="6248400"/>
            <a:ext cx="3886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6" name="Rectangle 15"/>
          <p:cNvSpPr>
            <a:spLocks noChangeArrowheads="1"/>
          </p:cNvSpPr>
          <p:nvPr/>
        </p:nvSpPr>
        <p:spPr bwMode="auto">
          <a:xfrm>
            <a:off x="5181600" y="4800600"/>
            <a:ext cx="35814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first_name           gender</a:t>
            </a:r>
          </a:p>
          <a:p>
            <a:pPr algn="l"/>
            <a:r>
              <a:rPr lang="en-US" sz="1600" b="1" noProof="1" smtClean="0">
                <a:latin typeface="Courier New" pitchFamily="49" charset="0"/>
                <a:cs typeface="Courier New" pitchFamily="49" charset="0"/>
              </a:rPr>
              <a:t>-------------------- ------</a:t>
            </a:r>
          </a:p>
          <a:p>
            <a:pPr algn="l"/>
            <a:r>
              <a:rPr lang="en-US" sz="1600" b="1" noProof="1" smtClean="0">
                <a:latin typeface="Courier New" pitchFamily="49" charset="0"/>
                <a:cs typeface="Courier New" pitchFamily="49" charset="0"/>
              </a:rPr>
              <a:t>Steven               M</a:t>
            </a:r>
          </a:p>
          <a:p>
            <a:pPr algn="l"/>
            <a:r>
              <a:rPr lang="en-US" sz="1600" b="1" noProof="1" smtClean="0">
                <a:latin typeface="Courier New" pitchFamily="49" charset="0"/>
                <a:cs typeface="Courier New" pitchFamily="49" charset="0"/>
              </a:rPr>
              <a:t>Neena                F</a:t>
            </a:r>
          </a:p>
          <a:p>
            <a:pPr algn="l"/>
            <a:r>
              <a:rPr lang="en-US" sz="1600" b="1" noProof="1" smtClean="0">
                <a:latin typeface="Courier New" pitchFamily="49" charset="0"/>
                <a:cs typeface="Courier New" pitchFamily="49" charset="0"/>
              </a:rPr>
              <a:t>Lex                  M</a:t>
            </a:r>
          </a:p>
          <a:p>
            <a:pPr algn="l"/>
            <a:r>
              <a:rPr lang="en-US" sz="1600" b="1" noProof="1" smtClean="0">
                <a:latin typeface="Courier New" pitchFamily="49" charset="0"/>
                <a:cs typeface="Courier New" pitchFamily="49" charset="0"/>
              </a:rPr>
              <a:t>...                  ...</a:t>
            </a:r>
          </a:p>
          <a:p>
            <a:pPr algn="l"/>
            <a:r>
              <a:rPr lang="en-US" sz="1600" b="1" noProof="1" smtClean="0">
                <a:latin typeface="Courier New" pitchFamily="49" charset="0"/>
                <a:cs typeface="Courier New" pitchFamily="49" charset="0"/>
              </a:rPr>
              <a:t>(17 row(s) affected)</a:t>
            </a:r>
          </a:p>
        </p:txBody>
      </p:sp>
      <p:sp>
        <p:nvSpPr>
          <p:cNvPr id="18" name="Rectangle 17"/>
          <p:cNvSpPr/>
          <p:nvPr/>
        </p:nvSpPr>
        <p:spPr>
          <a:xfrm>
            <a:off x="381000" y="4724400"/>
            <a:ext cx="4419600" cy="830997"/>
          </a:xfrm>
          <a:prstGeom prst="rect">
            <a:avLst/>
          </a:prstGeom>
        </p:spPr>
        <p:txBody>
          <a:bodyPr wrap="square">
            <a:spAutoFit/>
          </a:bodyPr>
          <a:lstStyle/>
          <a:p>
            <a:r>
              <a:rPr lang="en-AU" b="1" dirty="0" smtClean="0">
                <a:cs typeface="Courier New" pitchFamily="49" charset="0"/>
              </a:rPr>
              <a:t>Employees with a value in</a:t>
            </a:r>
          </a:p>
          <a:p>
            <a:r>
              <a:rPr lang="en-US" b="1" dirty="0" smtClean="0">
                <a:cs typeface="Courier New" pitchFamily="49" charset="0"/>
              </a:rPr>
              <a:t>the </a:t>
            </a:r>
            <a:r>
              <a:rPr lang="en-US" b="1" smtClean="0">
                <a:cs typeface="Courier New" pitchFamily="49" charset="0"/>
              </a:rPr>
              <a:t>gender column</a:t>
            </a:r>
            <a:endParaRPr lang="en-AU" b="1" dirty="0" smtClean="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4" grpId="0" animBg="1"/>
      <p:bldP spid="15" grpId="0" animBg="1"/>
      <p:bldP spid="16"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Logical Operators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Specify more sophisticated conditions with logical operators</a:t>
            </a:r>
          </a:p>
          <a:p>
            <a:endParaRPr lang="en-AU" dirty="0" smtClean="0"/>
          </a:p>
          <a:p>
            <a:pPr lvl="2"/>
            <a:endParaRPr lang="en-AU" dirty="0" smtClean="0"/>
          </a:p>
          <a:p>
            <a:pPr lvl="3"/>
            <a:endParaRPr lang="en-AU" dirty="0" smtClean="0"/>
          </a:p>
          <a:p>
            <a:pPr lvl="2"/>
            <a:endParaRPr lang="en-AU" dirty="0" smtClean="0"/>
          </a:p>
          <a:p>
            <a:pPr lvl="3"/>
            <a:endParaRPr lang="en-AU" dirty="0" smtClean="0"/>
          </a:p>
          <a:p>
            <a:pPr lvl="3"/>
            <a:endParaRPr lang="en-AU" dirty="0" smtClean="0"/>
          </a:p>
          <a:p>
            <a:pPr lvl="3"/>
            <a:endParaRPr lang="en-AU" dirty="0" smtClean="0"/>
          </a:p>
          <a:p>
            <a:r>
              <a:rPr lang="en-AU" dirty="0" smtClean="0"/>
              <a:t>AND </a:t>
            </a:r>
            <a:r>
              <a:rPr lang="en-AU" dirty="0" err="1" smtClean="0"/>
              <a:t>and</a:t>
            </a:r>
            <a:r>
              <a:rPr lang="en-AU" dirty="0" smtClean="0"/>
              <a:t> OR allow us to specify multiple conditions in the WHERE clause</a:t>
            </a:r>
          </a:p>
          <a:p>
            <a:endParaRPr lang="en-AU" dirty="0" smtClean="0"/>
          </a:p>
          <a:p>
            <a:r>
              <a:rPr lang="en-AU" dirty="0" smtClean="0"/>
              <a:t>As usual, numerous logical operators can be combined, along with numerous comparisons and arithmetic, etc…</a:t>
            </a:r>
          </a:p>
        </p:txBody>
      </p:sp>
      <p:graphicFrame>
        <p:nvGraphicFramePr>
          <p:cNvPr id="5" name="Table 4"/>
          <p:cNvGraphicFramePr>
            <a:graphicFrameLocks noGrp="1"/>
          </p:cNvGraphicFramePr>
          <p:nvPr/>
        </p:nvGraphicFramePr>
        <p:xfrm>
          <a:off x="838200" y="1786128"/>
          <a:ext cx="7543800" cy="1871472"/>
        </p:xfrm>
        <a:graphic>
          <a:graphicData uri="http://schemas.openxmlformats.org/drawingml/2006/table">
            <a:tbl>
              <a:tblPr firstRow="1" bandRow="1">
                <a:tableStyleId>{5C22544A-7EE6-4342-B048-85BDC9FD1C3A}</a:tableStyleId>
              </a:tblPr>
              <a:tblGrid>
                <a:gridCol w="1447800"/>
                <a:gridCol w="6096000"/>
              </a:tblGrid>
              <a:tr h="286706">
                <a:tc>
                  <a:txBody>
                    <a:bodyPr/>
                    <a:lstStyle/>
                    <a:p>
                      <a:r>
                        <a:rPr lang="en-AU" sz="2200" b="1" dirty="0" smtClean="0">
                          <a:latin typeface="+mn-lt"/>
                        </a:rPr>
                        <a:t>Operator</a:t>
                      </a:r>
                      <a:endParaRPr lang="en-AU" sz="2200" b="1"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r>
                        <a:rPr lang="en-AU" sz="2200" b="1" dirty="0" smtClean="0">
                          <a:latin typeface="+mn-lt"/>
                        </a:rPr>
                        <a:t>Description</a:t>
                      </a:r>
                      <a:endParaRPr lang="en-AU" sz="2200" b="1" dirty="0">
                        <a:latin typeface="+mn-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252726">
                <a:tc>
                  <a:txBody>
                    <a:bodyPr/>
                    <a:lstStyle/>
                    <a:p>
                      <a:pPr marL="0" marR="0" lvl="0" indent="0" algn="ctr"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AND</a:t>
                      </a:r>
                      <a:endParaRPr kumimoji="0" lang="en-AU" sz="2200" b="0" i="0" u="none" strike="noStrike" cap="none" normalizeH="0" baseline="0" dirty="0" smtClean="0">
                        <a:ln>
                          <a:noFill/>
                        </a:ln>
                        <a:solidFill>
                          <a:srgbClr val="000000"/>
                        </a:solidFill>
                        <a:effectLst/>
                        <a:latin typeface="+mn-lt"/>
                      </a:endParaRPr>
                    </a:p>
                  </a:txBody>
                  <a:tcPr anchor="ct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rgbClr val="000000"/>
                          </a:solidFill>
                          <a:effectLst/>
                          <a:latin typeface="Tahoma" pitchFamily="34" charset="0"/>
                        </a:rPr>
                        <a:t>TRUE if </a:t>
                      </a:r>
                      <a:r>
                        <a:rPr kumimoji="0" lang="en-US" sz="2400" b="0" i="1" u="none" strike="noStrike" cap="none" normalizeH="0" baseline="0" dirty="0" smtClean="0">
                          <a:ln>
                            <a:noFill/>
                          </a:ln>
                          <a:solidFill>
                            <a:srgbClr val="000000"/>
                          </a:solidFill>
                          <a:effectLst/>
                          <a:latin typeface="Tahoma" pitchFamily="34" charset="0"/>
                        </a:rPr>
                        <a:t>both </a:t>
                      </a:r>
                      <a:r>
                        <a:rPr kumimoji="0" lang="en-US" sz="2400" b="0" i="0" u="none" strike="noStrike" cap="none" normalizeH="0" baseline="0" dirty="0" smtClean="0">
                          <a:ln>
                            <a:noFill/>
                          </a:ln>
                          <a:solidFill>
                            <a:srgbClr val="000000"/>
                          </a:solidFill>
                          <a:effectLst/>
                          <a:latin typeface="Tahoma" pitchFamily="34" charset="0"/>
                        </a:rPr>
                        <a:t>conditions are true</a:t>
                      </a:r>
                      <a:endParaRPr kumimoji="0" lang="en-AU" sz="2400" b="0" i="0" u="none" strike="noStrike" cap="none" normalizeH="0" baseline="0" dirty="0" smtClean="0">
                        <a:ln>
                          <a:noFill/>
                        </a:ln>
                        <a:solidFill>
                          <a:srgbClr val="000000"/>
                        </a:solidFill>
                        <a:effectLst/>
                        <a:latin typeface="Tahoma" pitchFamily="34" charset="0"/>
                      </a:endParaRPr>
                    </a:p>
                  </a:txBody>
                  <a:tcPr horzOverflow="overflow">
                    <a:lnR w="12700" cap="flat" cmpd="sng" algn="ctr">
                      <a:solidFill>
                        <a:schemeClr val="tx1"/>
                      </a:solidFill>
                      <a:prstDash val="solid"/>
                      <a:round/>
                      <a:headEnd type="none" w="med" len="med"/>
                      <a:tailEnd type="none" w="med" len="med"/>
                    </a:lnR>
                  </a:tcPr>
                </a:tc>
              </a:tr>
              <a:tr h="2867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mn-lt"/>
                        </a:rPr>
                        <a:t>OR</a:t>
                      </a:r>
                      <a:endParaRPr kumimoji="0" lang="en-AU" sz="2200" b="1" i="0" u="none" strike="noStrike" cap="none" normalizeH="0" baseline="0" dirty="0" smtClean="0">
                        <a:ln>
                          <a:noFill/>
                        </a:ln>
                        <a:solidFill>
                          <a:srgbClr val="000000"/>
                        </a:solidFill>
                        <a:effectLst/>
                        <a:latin typeface="+mn-lt"/>
                      </a:endParaRPr>
                    </a:p>
                  </a:txBody>
                  <a:tcPr anchor="ct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rgbClr val="000000"/>
                          </a:solidFill>
                          <a:effectLst/>
                          <a:latin typeface="Tahoma" pitchFamily="34" charset="0"/>
                        </a:rPr>
                        <a:t>TRUE if </a:t>
                      </a:r>
                      <a:r>
                        <a:rPr kumimoji="0" lang="en-US" sz="2400" b="0" i="1" u="none" strike="noStrike" cap="none" normalizeH="0" baseline="0" dirty="0" smtClean="0">
                          <a:ln>
                            <a:noFill/>
                          </a:ln>
                          <a:solidFill>
                            <a:srgbClr val="000000"/>
                          </a:solidFill>
                          <a:effectLst/>
                          <a:latin typeface="Tahoma" pitchFamily="34" charset="0"/>
                        </a:rPr>
                        <a:t>either </a:t>
                      </a:r>
                      <a:r>
                        <a:rPr kumimoji="0" lang="en-US" sz="2400" b="0" i="0" u="none" strike="noStrike" cap="none" normalizeH="0" baseline="0" dirty="0" smtClean="0">
                          <a:ln>
                            <a:noFill/>
                          </a:ln>
                          <a:solidFill>
                            <a:srgbClr val="000000"/>
                          </a:solidFill>
                          <a:effectLst/>
                          <a:latin typeface="Tahoma" pitchFamily="34" charset="0"/>
                        </a:rPr>
                        <a:t>condition is true</a:t>
                      </a:r>
                      <a:endParaRPr kumimoji="0" lang="en-AU" sz="2400" b="0" i="0" u="none" strike="noStrike" cap="none" normalizeH="0" baseline="0" dirty="0" smtClean="0">
                        <a:ln>
                          <a:noFill/>
                        </a:ln>
                        <a:solidFill>
                          <a:schemeClr val="tx1"/>
                        </a:solidFill>
                        <a:effectLst/>
                        <a:latin typeface="Tahoma" pitchFamily="34" charset="0"/>
                      </a:endParaRPr>
                    </a:p>
                  </a:txBody>
                  <a:tcPr horzOverflow="overflow">
                    <a:lnR w="12700" cap="flat" cmpd="sng" algn="ctr">
                      <a:solidFill>
                        <a:schemeClr val="tx1"/>
                      </a:solidFill>
                      <a:prstDash val="solid"/>
                      <a:round/>
                      <a:headEnd type="none" w="med" len="med"/>
                      <a:tailEnd type="none" w="med" len="med"/>
                    </a:lnR>
                  </a:tcPr>
                </a:tc>
              </a:tr>
              <a:tr h="252726">
                <a:tc>
                  <a:txBody>
                    <a:bodyPr/>
                    <a:lstStyle/>
                    <a:p>
                      <a:pPr marL="0" marR="0" lvl="0" indent="0" algn="ctr"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NOT</a:t>
                      </a:r>
                      <a:endParaRPr kumimoji="0" lang="en-AU" sz="2200" b="1" i="0" u="none" strike="noStrike" cap="none" normalizeH="0" baseline="0" dirty="0" smtClean="0">
                        <a:ln>
                          <a:noFill/>
                        </a:ln>
                        <a:solidFill>
                          <a:srgbClr val="000000"/>
                        </a:solidFill>
                        <a:effectLst/>
                        <a:latin typeface="+mn-lt"/>
                      </a:endParaRPr>
                    </a:p>
                  </a:txBody>
                  <a:tcPr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rgbClr val="000000"/>
                          </a:solidFill>
                          <a:effectLst/>
                          <a:latin typeface="Tahoma" pitchFamily="34" charset="0"/>
                        </a:rPr>
                        <a:t>TRUE if the condition is FALSE</a:t>
                      </a:r>
                      <a:endParaRPr kumimoji="0" lang="en-AU" sz="2400" b="0" i="0" u="none" strike="noStrike" cap="none" normalizeH="0" baseline="0" dirty="0" smtClean="0">
                        <a:ln>
                          <a:noFill/>
                        </a:ln>
                        <a:solidFill>
                          <a:srgbClr val="000000"/>
                        </a:solidFill>
                        <a:effectLst/>
                        <a:latin typeface="Tahoma" pitchFamily="34" charset="0"/>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Arial Narrow" pitchFamily="34" charset="0"/>
                <a:ea typeface="ＭＳ Ｐゴシック" pitchFamily="34" charset="-128"/>
              </a:rPr>
              <a:t>Objectives</a:t>
            </a:r>
            <a:endParaRPr lang="en-AU" smtClean="0">
              <a:latin typeface="Arial Narrow" pitchFamily="34" charset="0"/>
              <a:ea typeface="ＭＳ Ｐゴシック" pitchFamily="34" charset="-128"/>
            </a:endParaRPr>
          </a:p>
        </p:txBody>
      </p:sp>
      <p:sp>
        <p:nvSpPr>
          <p:cNvPr id="3075" name="Rectangle 3"/>
          <p:cNvSpPr>
            <a:spLocks noGrp="1" noChangeArrowheads="1"/>
          </p:cNvSpPr>
          <p:nvPr>
            <p:ph idx="1"/>
          </p:nvPr>
        </p:nvSpPr>
        <p:spPr>
          <a:xfrm>
            <a:off x="285750" y="1000125"/>
            <a:ext cx="8629650" cy="5643563"/>
          </a:xfrm>
        </p:spPr>
        <p:txBody>
          <a:bodyPr/>
          <a:lstStyle/>
          <a:p>
            <a:pPr eaLnBrk="1" hangingPunct="1"/>
            <a:r>
              <a:rPr lang="en-US" sz="2800" dirty="0" smtClean="0">
                <a:cs typeface="Times New Roman" pitchFamily="18" charset="0"/>
              </a:rPr>
              <a:t>Limit the rows retrieved by a query by using  WHERE to specify criteria</a:t>
            </a:r>
          </a:p>
          <a:p>
            <a:pPr lvl="1" eaLnBrk="1" hangingPunct="1"/>
            <a:r>
              <a:rPr lang="en-US" sz="2600" dirty="0" smtClean="0">
                <a:cs typeface="Times New Roman" pitchFamily="18" charset="0"/>
              </a:rPr>
              <a:t>Comparison Operators</a:t>
            </a:r>
          </a:p>
          <a:p>
            <a:pPr lvl="1" eaLnBrk="1" hangingPunct="1"/>
            <a:r>
              <a:rPr lang="en-US" sz="2600" dirty="0" smtClean="0">
                <a:cs typeface="Times New Roman" pitchFamily="18" charset="0"/>
              </a:rPr>
              <a:t>BETWEEN, IN, LIKE, IS NULL, etc</a:t>
            </a:r>
          </a:p>
          <a:p>
            <a:pPr lvl="1" eaLnBrk="1" hangingPunct="1"/>
            <a:r>
              <a:rPr lang="en-US" sz="2600" dirty="0" smtClean="0">
                <a:cs typeface="Times New Roman" pitchFamily="18" charset="0"/>
              </a:rPr>
              <a:t>Logical Operators</a:t>
            </a:r>
          </a:p>
          <a:p>
            <a:pPr lvl="2" eaLnBrk="1" hangingPunct="1"/>
            <a:endParaRPr lang="en-US" sz="2400" dirty="0" smtClean="0">
              <a:cs typeface="Times New Roman" pitchFamily="18" charset="0"/>
            </a:endParaRPr>
          </a:p>
          <a:p>
            <a:pPr eaLnBrk="1" hangingPunct="1"/>
            <a:r>
              <a:rPr lang="en-US" sz="2800" dirty="0" smtClean="0">
                <a:cs typeface="Times New Roman" pitchFamily="18" charset="0"/>
              </a:rPr>
              <a:t>Sort the rows retrieved by a query with ORDER BY</a:t>
            </a:r>
          </a:p>
          <a:p>
            <a:pPr lvl="2" eaLnBrk="1" hangingPunct="1"/>
            <a:endParaRPr lang="en-US" sz="2400" dirty="0" smtClean="0">
              <a:cs typeface="Times New Roman" pitchFamily="18" charset="0"/>
            </a:endParaRPr>
          </a:p>
          <a:p>
            <a:pPr eaLnBrk="1" hangingPunct="1"/>
            <a:r>
              <a:rPr lang="en-US" sz="2800" dirty="0" smtClean="0">
                <a:cs typeface="Times New Roman" pitchFamily="18" charset="0"/>
              </a:rPr>
              <a:t>Using TOP to limit the number of results</a:t>
            </a:r>
          </a:p>
          <a:p>
            <a:pPr lvl="2" eaLnBrk="1" hangingPunct="1"/>
            <a:endParaRPr lang="en-US" sz="2400" dirty="0" smtClean="0">
              <a:cs typeface="Times New Roman" pitchFamily="18" charset="0"/>
            </a:endParaRPr>
          </a:p>
          <a:p>
            <a:pPr eaLnBrk="1" hangingPunct="1"/>
            <a:r>
              <a:rPr lang="en-US" sz="2800" dirty="0" smtClean="0">
                <a:cs typeface="Times New Roman" pitchFamily="18" charset="0"/>
              </a:rPr>
              <a:t>Describe and understand different data types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AND</a:t>
            </a:r>
            <a:endParaRPr lang="en-AU" dirty="0"/>
          </a:p>
        </p:txBody>
      </p:sp>
      <p:sp>
        <p:nvSpPr>
          <p:cNvPr id="10" name="Content Placeholder 2"/>
          <p:cNvSpPr>
            <a:spLocks noGrp="1"/>
          </p:cNvSpPr>
          <p:nvPr>
            <p:ph idx="1"/>
          </p:nvPr>
        </p:nvSpPr>
        <p:spPr>
          <a:xfrm>
            <a:off x="285750" y="1000125"/>
            <a:ext cx="8572500" cy="5643563"/>
          </a:xfrm>
        </p:spPr>
        <p:txBody>
          <a:bodyPr/>
          <a:lstStyle/>
          <a:p>
            <a:r>
              <a:rPr lang="en-AU" dirty="0" smtClean="0"/>
              <a:t>The format of AND is:</a:t>
            </a:r>
          </a:p>
          <a:p>
            <a:pPr algn="ctr">
              <a:buNone/>
            </a:pPr>
            <a:r>
              <a:rPr lang="en-AU" dirty="0" smtClean="0"/>
              <a:t>comparison_1 </a:t>
            </a:r>
            <a:r>
              <a:rPr lang="en-AU" b="1" dirty="0" smtClean="0"/>
              <a:t>AND</a:t>
            </a:r>
            <a:r>
              <a:rPr lang="en-AU" dirty="0" smtClean="0"/>
              <a:t> comparison_2</a:t>
            </a:r>
          </a:p>
          <a:p>
            <a:pPr algn="ctr">
              <a:buNone/>
            </a:pPr>
            <a:endParaRPr lang="en-AU" dirty="0" smtClean="0"/>
          </a:p>
          <a:p>
            <a:pPr algn="ctr">
              <a:buNone/>
            </a:pPr>
            <a:endParaRPr lang="en-AU" dirty="0"/>
          </a:p>
        </p:txBody>
      </p:sp>
      <p:sp>
        <p:nvSpPr>
          <p:cNvPr id="11" name="Rectangle 10"/>
          <p:cNvSpPr/>
          <p:nvPr/>
        </p:nvSpPr>
        <p:spPr>
          <a:xfrm>
            <a:off x="776774" y="1905000"/>
            <a:ext cx="8114722" cy="830997"/>
          </a:xfrm>
          <a:prstGeom prst="rect">
            <a:avLst/>
          </a:prstGeom>
        </p:spPr>
        <p:txBody>
          <a:bodyPr wrap="none">
            <a:spAutoFit/>
          </a:bodyPr>
          <a:lstStyle/>
          <a:p>
            <a:r>
              <a:rPr lang="en-AU" b="1" dirty="0" smtClean="0">
                <a:cs typeface="Courier New" pitchFamily="49" charset="0"/>
              </a:rPr>
              <a:t>“Only show me the details of employees who are male</a:t>
            </a:r>
          </a:p>
          <a:p>
            <a:r>
              <a:rPr lang="en-AU" b="1" dirty="0" smtClean="0">
                <a:cs typeface="Courier New" pitchFamily="49" charset="0"/>
              </a:rPr>
              <a:t> </a:t>
            </a:r>
            <a:r>
              <a:rPr lang="en-AU" b="1" i="1" dirty="0" smtClean="0">
                <a:cs typeface="Courier New" pitchFamily="49" charset="0"/>
              </a:rPr>
              <a:t>and</a:t>
            </a:r>
            <a:r>
              <a:rPr lang="en-AU" b="1" dirty="0" smtClean="0">
                <a:cs typeface="Courier New" pitchFamily="49" charset="0"/>
              </a:rPr>
              <a:t> have a salary of at least 15 000”</a:t>
            </a:r>
          </a:p>
        </p:txBody>
      </p:sp>
      <p:sp>
        <p:nvSpPr>
          <p:cNvPr id="12" name="Rectangle 3"/>
          <p:cNvSpPr>
            <a:spLocks noChangeArrowheads="1"/>
          </p:cNvSpPr>
          <p:nvPr/>
        </p:nvSpPr>
        <p:spPr bwMode="auto">
          <a:xfrm>
            <a:off x="1447800" y="2895600"/>
            <a:ext cx="6248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gender,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 'M' AND salary &gt;= 15000;</a:t>
            </a:r>
            <a:endParaRPr lang="en-US" sz="2000" b="1" dirty="0" smtClean="0">
              <a:solidFill>
                <a:srgbClr val="000000"/>
              </a:solidFill>
              <a:latin typeface="Courier New" pitchFamily="49" charset="0"/>
              <a:cs typeface="Courier New" pitchFamily="49" charset="0"/>
            </a:endParaRPr>
          </a:p>
        </p:txBody>
      </p:sp>
      <p:sp>
        <p:nvSpPr>
          <p:cNvPr id="13" name="Rectangle 12"/>
          <p:cNvSpPr>
            <a:spLocks noChangeArrowheads="1"/>
          </p:cNvSpPr>
          <p:nvPr/>
        </p:nvSpPr>
        <p:spPr bwMode="auto">
          <a:xfrm>
            <a:off x="1447800" y="3512403"/>
            <a:ext cx="60960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4" name="Rectangle 13"/>
          <p:cNvSpPr>
            <a:spLocks noChangeArrowheads="1"/>
          </p:cNvSpPr>
          <p:nvPr/>
        </p:nvSpPr>
        <p:spPr bwMode="auto">
          <a:xfrm>
            <a:off x="2971800" y="4114800"/>
            <a:ext cx="3276600" cy="1600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gender salary</a:t>
            </a:r>
          </a:p>
          <a:p>
            <a:pPr algn="l"/>
            <a:r>
              <a:rPr lang="en-AU" sz="1600" b="1" noProof="1" smtClean="0">
                <a:latin typeface="Courier New" pitchFamily="49" charset="0"/>
                <a:cs typeface="Courier New" pitchFamily="49" charset="0"/>
              </a:rPr>
              <a:t>--------- ------ --------</a:t>
            </a:r>
          </a:p>
          <a:p>
            <a:pPr algn="l"/>
            <a:r>
              <a:rPr lang="en-AU" sz="1600" b="1" noProof="1" smtClean="0">
                <a:latin typeface="Courier New" pitchFamily="49" charset="0"/>
                <a:cs typeface="Courier New" pitchFamily="49" charset="0"/>
              </a:rPr>
              <a:t>King      M      24000.00</a:t>
            </a:r>
          </a:p>
          <a:p>
            <a:pPr algn="l"/>
            <a:r>
              <a:rPr lang="en-AU" sz="1600" b="1" noProof="1" smtClean="0">
                <a:latin typeface="Courier New" pitchFamily="49" charset="0"/>
                <a:cs typeface="Courier New" pitchFamily="49" charset="0"/>
              </a:rPr>
              <a:t>De Haan   M      17000.00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(2 row(s) affected)</a:t>
            </a:r>
            <a:endParaRPr lang="en-US" sz="1600" b="1" noProof="1" smtClean="0">
              <a:latin typeface="Courier New" pitchFamily="49" charset="0"/>
              <a:cs typeface="Courier New" pitchFamily="49" charset="0"/>
            </a:endParaRPr>
          </a:p>
        </p:txBody>
      </p:sp>
      <p:sp>
        <p:nvSpPr>
          <p:cNvPr id="15" name="Rectangle 5"/>
          <p:cNvSpPr>
            <a:spLocks noChangeArrowheads="1"/>
          </p:cNvSpPr>
          <p:nvPr/>
        </p:nvSpPr>
        <p:spPr bwMode="auto">
          <a:xfrm>
            <a:off x="4191000" y="4648200"/>
            <a:ext cx="304800" cy="5334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6" name="Rectangle 5"/>
          <p:cNvSpPr>
            <a:spLocks noChangeArrowheads="1"/>
          </p:cNvSpPr>
          <p:nvPr/>
        </p:nvSpPr>
        <p:spPr bwMode="auto">
          <a:xfrm>
            <a:off x="5105400" y="4648200"/>
            <a:ext cx="1066800" cy="5334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OR</a:t>
            </a:r>
            <a:endParaRPr lang="en-AU" dirty="0"/>
          </a:p>
        </p:txBody>
      </p:sp>
      <p:sp>
        <p:nvSpPr>
          <p:cNvPr id="10" name="Content Placeholder 2"/>
          <p:cNvSpPr>
            <a:spLocks noGrp="1"/>
          </p:cNvSpPr>
          <p:nvPr>
            <p:ph idx="1"/>
          </p:nvPr>
        </p:nvSpPr>
        <p:spPr>
          <a:xfrm>
            <a:off x="285750" y="1000125"/>
            <a:ext cx="8572500" cy="5643563"/>
          </a:xfrm>
        </p:spPr>
        <p:txBody>
          <a:bodyPr/>
          <a:lstStyle/>
          <a:p>
            <a:r>
              <a:rPr lang="en-AU" dirty="0" smtClean="0"/>
              <a:t>The format of OR is:</a:t>
            </a:r>
          </a:p>
          <a:p>
            <a:pPr algn="ctr">
              <a:buNone/>
            </a:pPr>
            <a:r>
              <a:rPr lang="en-AU" dirty="0" smtClean="0"/>
              <a:t>comparison_1 </a:t>
            </a:r>
            <a:r>
              <a:rPr lang="en-AU" b="1" dirty="0" smtClean="0"/>
              <a:t>OR </a:t>
            </a:r>
            <a:r>
              <a:rPr lang="en-AU" dirty="0" smtClean="0"/>
              <a:t>comparison_2</a:t>
            </a:r>
          </a:p>
          <a:p>
            <a:pPr algn="ctr">
              <a:buNone/>
            </a:pPr>
            <a:endParaRPr lang="en-AU" dirty="0" smtClean="0"/>
          </a:p>
          <a:p>
            <a:pPr algn="ctr">
              <a:buNone/>
            </a:pPr>
            <a:endParaRPr lang="en-AU" dirty="0"/>
          </a:p>
        </p:txBody>
      </p:sp>
      <p:sp>
        <p:nvSpPr>
          <p:cNvPr id="11" name="Rectangle 10"/>
          <p:cNvSpPr/>
          <p:nvPr/>
        </p:nvSpPr>
        <p:spPr>
          <a:xfrm>
            <a:off x="548833" y="1905000"/>
            <a:ext cx="8114722" cy="830997"/>
          </a:xfrm>
          <a:prstGeom prst="rect">
            <a:avLst/>
          </a:prstGeom>
        </p:spPr>
        <p:txBody>
          <a:bodyPr wrap="none">
            <a:spAutoFit/>
          </a:bodyPr>
          <a:lstStyle/>
          <a:p>
            <a:r>
              <a:rPr lang="en-AU" b="1" dirty="0" smtClean="0">
                <a:cs typeface="Courier New" pitchFamily="49" charset="0"/>
              </a:rPr>
              <a:t>“Only show me the details of employees who are male</a:t>
            </a:r>
          </a:p>
          <a:p>
            <a:r>
              <a:rPr lang="en-AU" b="1" dirty="0" smtClean="0">
                <a:cs typeface="Courier New" pitchFamily="49" charset="0"/>
              </a:rPr>
              <a:t> </a:t>
            </a:r>
            <a:r>
              <a:rPr lang="en-AU" b="1" i="1" dirty="0" smtClean="0">
                <a:cs typeface="Courier New" pitchFamily="49" charset="0"/>
              </a:rPr>
              <a:t>or </a:t>
            </a:r>
            <a:r>
              <a:rPr lang="en-AU" b="1" dirty="0" smtClean="0">
                <a:cs typeface="Courier New" pitchFamily="49" charset="0"/>
              </a:rPr>
              <a:t>have a salary of at least 15 000”</a:t>
            </a:r>
          </a:p>
        </p:txBody>
      </p:sp>
      <p:sp>
        <p:nvSpPr>
          <p:cNvPr id="12" name="Rectangle 3"/>
          <p:cNvSpPr>
            <a:spLocks noChangeArrowheads="1"/>
          </p:cNvSpPr>
          <p:nvPr/>
        </p:nvSpPr>
        <p:spPr bwMode="auto">
          <a:xfrm>
            <a:off x="1447800" y="2895600"/>
            <a:ext cx="62484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gender,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 'M' OR salary &gt;= 15000;</a:t>
            </a:r>
            <a:endParaRPr lang="en-US" sz="2000" b="1" dirty="0" smtClean="0">
              <a:solidFill>
                <a:srgbClr val="000000"/>
              </a:solidFill>
              <a:latin typeface="Courier New" pitchFamily="49" charset="0"/>
              <a:cs typeface="Courier New" pitchFamily="49" charset="0"/>
            </a:endParaRPr>
          </a:p>
        </p:txBody>
      </p:sp>
      <p:sp>
        <p:nvSpPr>
          <p:cNvPr id="13" name="Rectangle 12"/>
          <p:cNvSpPr>
            <a:spLocks noChangeArrowheads="1"/>
          </p:cNvSpPr>
          <p:nvPr/>
        </p:nvSpPr>
        <p:spPr bwMode="auto">
          <a:xfrm>
            <a:off x="1447800" y="3512403"/>
            <a:ext cx="5943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4" name="Rectangle 13"/>
          <p:cNvSpPr>
            <a:spLocks noChangeArrowheads="1"/>
          </p:cNvSpPr>
          <p:nvPr/>
        </p:nvSpPr>
        <p:spPr bwMode="auto">
          <a:xfrm>
            <a:off x="2819400" y="4114800"/>
            <a:ext cx="3581400" cy="2514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nl-NL" sz="1600" b="1" noProof="1" smtClean="0">
                <a:latin typeface="Courier New" pitchFamily="49" charset="0"/>
                <a:cs typeface="Courier New" pitchFamily="49" charset="0"/>
              </a:rPr>
              <a:t>last_name gender salary</a:t>
            </a:r>
          </a:p>
          <a:p>
            <a:pPr algn="l"/>
            <a:r>
              <a:rPr lang="nl-NL" sz="1600" b="1" noProof="1" smtClean="0">
                <a:latin typeface="Courier New" pitchFamily="49" charset="0"/>
                <a:cs typeface="Courier New" pitchFamily="49" charset="0"/>
              </a:rPr>
              <a:t>--------- ------ --------</a:t>
            </a:r>
          </a:p>
          <a:p>
            <a:pPr algn="l"/>
            <a:r>
              <a:rPr lang="nl-NL" sz="1600" b="1" noProof="1" smtClean="0">
                <a:latin typeface="Courier New" pitchFamily="49" charset="0"/>
                <a:cs typeface="Courier New" pitchFamily="49" charset="0"/>
              </a:rPr>
              <a:t>King      M      24000.00</a:t>
            </a:r>
          </a:p>
          <a:p>
            <a:pPr algn="l"/>
            <a:r>
              <a:rPr lang="nl-NL" sz="1600" b="1" noProof="1" smtClean="0">
                <a:latin typeface="Courier New" pitchFamily="49" charset="0"/>
                <a:cs typeface="Courier New" pitchFamily="49" charset="0"/>
              </a:rPr>
              <a:t>Kochhar   F      17000.00</a:t>
            </a:r>
          </a:p>
          <a:p>
            <a:pPr algn="l"/>
            <a:r>
              <a:rPr lang="nl-NL" sz="1600" b="1" noProof="1" smtClean="0">
                <a:latin typeface="Courier New" pitchFamily="49" charset="0"/>
                <a:cs typeface="Courier New" pitchFamily="49" charset="0"/>
              </a:rPr>
              <a:t>De Haan   M      17000.00</a:t>
            </a:r>
          </a:p>
          <a:p>
            <a:pPr algn="l"/>
            <a:r>
              <a:rPr lang="nl-NL" sz="1600" b="1" noProof="1" smtClean="0">
                <a:latin typeface="Courier New" pitchFamily="49" charset="0"/>
                <a:cs typeface="Courier New" pitchFamily="49" charset="0"/>
              </a:rPr>
              <a:t>Hunold    M      9000.00</a:t>
            </a:r>
          </a:p>
          <a:p>
            <a:pPr algn="l"/>
            <a:r>
              <a:rPr lang="nl-NL" sz="1600" b="1" noProof="1" smtClean="0">
                <a:latin typeface="Courier New" pitchFamily="49" charset="0"/>
                <a:cs typeface="Courier New" pitchFamily="49" charset="0"/>
              </a:rPr>
              <a:t>Ernst     M      6000.00</a:t>
            </a:r>
          </a:p>
          <a:p>
            <a:pPr algn="l"/>
            <a:r>
              <a:rPr lang="nl-NL" sz="1600" b="1" noProof="1" smtClean="0">
                <a:latin typeface="Courier New" pitchFamily="49" charset="0"/>
                <a:cs typeface="Courier New" pitchFamily="49" charset="0"/>
              </a:rPr>
              <a:t>...       ...    ...</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(9 row(s) affected)</a:t>
            </a:r>
          </a:p>
        </p:txBody>
      </p:sp>
      <p:sp>
        <p:nvSpPr>
          <p:cNvPr id="15" name="Rectangle 5"/>
          <p:cNvSpPr>
            <a:spLocks noChangeArrowheads="1"/>
          </p:cNvSpPr>
          <p:nvPr/>
        </p:nvSpPr>
        <p:spPr bwMode="auto">
          <a:xfrm>
            <a:off x="4038600" y="4572000"/>
            <a:ext cx="3048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6" name="Rectangle 5"/>
          <p:cNvSpPr>
            <a:spLocks noChangeArrowheads="1"/>
          </p:cNvSpPr>
          <p:nvPr/>
        </p:nvSpPr>
        <p:spPr bwMode="auto">
          <a:xfrm>
            <a:off x="4953000" y="4648200"/>
            <a:ext cx="1066800" cy="685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8" name="Rectangle 5"/>
          <p:cNvSpPr>
            <a:spLocks noChangeArrowheads="1"/>
          </p:cNvSpPr>
          <p:nvPr/>
        </p:nvSpPr>
        <p:spPr bwMode="auto">
          <a:xfrm>
            <a:off x="4038600" y="5105400"/>
            <a:ext cx="304800" cy="762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OR …when you can use IN</a:t>
            </a:r>
            <a:endParaRPr lang="en-AU" dirty="0"/>
          </a:p>
        </p:txBody>
      </p:sp>
      <p:sp>
        <p:nvSpPr>
          <p:cNvPr id="10" name="Content Placeholder 2"/>
          <p:cNvSpPr>
            <a:spLocks noGrp="1"/>
          </p:cNvSpPr>
          <p:nvPr>
            <p:ph idx="1"/>
          </p:nvPr>
        </p:nvSpPr>
        <p:spPr>
          <a:xfrm>
            <a:off x="285750" y="1000125"/>
            <a:ext cx="8572500" cy="5643563"/>
          </a:xfrm>
        </p:spPr>
        <p:txBody>
          <a:bodyPr/>
          <a:lstStyle/>
          <a:p>
            <a:r>
              <a:rPr lang="en-AU" dirty="0" smtClean="0"/>
              <a:t>Watch out for using OR when you can use IN instead…</a:t>
            </a:r>
          </a:p>
          <a:p>
            <a:endParaRPr lang="en-AU" dirty="0" smtClean="0"/>
          </a:p>
          <a:p>
            <a:endParaRPr lang="en-AU" dirty="0" smtClean="0"/>
          </a:p>
          <a:p>
            <a:endParaRPr lang="en-AU" dirty="0" smtClean="0"/>
          </a:p>
          <a:p>
            <a:endParaRPr lang="en-AU" dirty="0" smtClean="0"/>
          </a:p>
          <a:p>
            <a:pPr lvl="3"/>
            <a:endParaRPr lang="en-AU" dirty="0" smtClean="0"/>
          </a:p>
          <a:p>
            <a:r>
              <a:rPr lang="en-AU" dirty="0" smtClean="0"/>
              <a:t>Is the same as…</a:t>
            </a:r>
          </a:p>
          <a:p>
            <a:endParaRPr lang="en-AU" dirty="0" smtClean="0"/>
          </a:p>
          <a:p>
            <a:endParaRPr lang="en-AU" dirty="0" smtClean="0"/>
          </a:p>
          <a:p>
            <a:endParaRPr lang="en-AU" dirty="0" smtClean="0"/>
          </a:p>
          <a:p>
            <a:endParaRPr lang="en-AU" dirty="0" smtClean="0"/>
          </a:p>
          <a:p>
            <a:r>
              <a:rPr lang="en-AU" dirty="0" smtClean="0"/>
              <a:t>Using IN is quicker </a:t>
            </a:r>
            <a:r>
              <a:rPr lang="en-AU" smtClean="0"/>
              <a:t>to type, </a:t>
            </a:r>
            <a:r>
              <a:rPr lang="en-AU" dirty="0" smtClean="0"/>
              <a:t>and clearer to read</a:t>
            </a:r>
          </a:p>
        </p:txBody>
      </p:sp>
      <p:sp>
        <p:nvSpPr>
          <p:cNvPr id="12" name="Rectangle 3"/>
          <p:cNvSpPr>
            <a:spLocks noChangeArrowheads="1"/>
          </p:cNvSpPr>
          <p:nvPr/>
        </p:nvSpPr>
        <p:spPr bwMode="auto">
          <a:xfrm>
            <a:off x="1295400" y="1524000"/>
            <a:ext cx="6400800" cy="16764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job_id</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 'AD_PRES'</a:t>
            </a:r>
          </a:p>
          <a:p>
            <a:pPr algn="l"/>
            <a:r>
              <a:rPr lang="en-AU" sz="2000" b="1" dirty="0" smtClean="0">
                <a:solidFill>
                  <a:srgbClr val="000000"/>
                </a:solidFill>
                <a:latin typeface="Courier New" pitchFamily="49" charset="0"/>
                <a:cs typeface="Courier New" pitchFamily="49" charset="0"/>
              </a:rPr>
              <a:t>       OR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 'AD_VP'</a:t>
            </a:r>
          </a:p>
          <a:p>
            <a:pPr algn="l"/>
            <a:r>
              <a:rPr lang="en-AU" sz="2000" b="1" dirty="0" smtClean="0">
                <a:solidFill>
                  <a:srgbClr val="000000"/>
                </a:solidFill>
                <a:latin typeface="Courier New" pitchFamily="49" charset="0"/>
                <a:cs typeface="Courier New" pitchFamily="49" charset="0"/>
              </a:rPr>
              <a:t>       OR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 'AD_ASST';</a:t>
            </a:r>
            <a:endParaRPr lang="en-US" sz="2000" b="1" dirty="0" smtClean="0">
              <a:solidFill>
                <a:srgbClr val="000000"/>
              </a:solidFill>
              <a:latin typeface="Courier New" pitchFamily="49" charset="0"/>
              <a:cs typeface="Courier New" pitchFamily="49" charset="0"/>
            </a:endParaRPr>
          </a:p>
        </p:txBody>
      </p:sp>
      <p:sp>
        <p:nvSpPr>
          <p:cNvPr id="13" name="Rectangle 12"/>
          <p:cNvSpPr>
            <a:spLocks noChangeArrowheads="1"/>
          </p:cNvSpPr>
          <p:nvPr/>
        </p:nvSpPr>
        <p:spPr bwMode="auto">
          <a:xfrm>
            <a:off x="2362200" y="2209800"/>
            <a:ext cx="3276600" cy="9144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20" name="Rectangle 3"/>
          <p:cNvSpPr>
            <a:spLocks noChangeArrowheads="1"/>
          </p:cNvSpPr>
          <p:nvPr/>
        </p:nvSpPr>
        <p:spPr bwMode="auto">
          <a:xfrm>
            <a:off x="685800" y="4038600"/>
            <a:ext cx="7620000" cy="10668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job_id</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IN ('AD_PRES', 'AD_VP', 'AD_ASST');</a:t>
            </a:r>
            <a:endParaRPr lang="en-US" sz="2000" b="1" dirty="0" smtClean="0">
              <a:solidFill>
                <a:srgbClr val="000000"/>
              </a:solidFill>
              <a:latin typeface="Courier New" pitchFamily="49" charset="0"/>
              <a:cs typeface="Courier New" pitchFamily="49" charset="0"/>
            </a:endParaRPr>
          </a:p>
        </p:txBody>
      </p:sp>
      <p:sp>
        <p:nvSpPr>
          <p:cNvPr id="21" name="Rectangle 20"/>
          <p:cNvSpPr>
            <a:spLocks noChangeArrowheads="1"/>
          </p:cNvSpPr>
          <p:nvPr/>
        </p:nvSpPr>
        <p:spPr bwMode="auto">
          <a:xfrm>
            <a:off x="762000" y="4724400"/>
            <a:ext cx="7315200" cy="304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NOT</a:t>
            </a:r>
            <a:endParaRPr lang="en-AU" dirty="0"/>
          </a:p>
        </p:txBody>
      </p:sp>
      <p:sp>
        <p:nvSpPr>
          <p:cNvPr id="10" name="Content Placeholder 2"/>
          <p:cNvSpPr>
            <a:spLocks noGrp="1"/>
          </p:cNvSpPr>
          <p:nvPr>
            <p:ph idx="1"/>
          </p:nvPr>
        </p:nvSpPr>
        <p:spPr>
          <a:xfrm>
            <a:off x="285750" y="1000125"/>
            <a:ext cx="8858250" cy="5643563"/>
          </a:xfrm>
        </p:spPr>
        <p:txBody>
          <a:bodyPr/>
          <a:lstStyle/>
          <a:p>
            <a:r>
              <a:rPr lang="en-AU" dirty="0" smtClean="0"/>
              <a:t>NOT turns false into true.  Use parentheses to specify what comparison (or group of comparisons/logic) is to be reversed</a:t>
            </a:r>
          </a:p>
          <a:p>
            <a:endParaRPr lang="en-AU" dirty="0" smtClean="0"/>
          </a:p>
          <a:p>
            <a:endParaRPr lang="en-AU" dirty="0" smtClean="0"/>
          </a:p>
          <a:p>
            <a:endParaRPr lang="en-AU" dirty="0" smtClean="0"/>
          </a:p>
          <a:p>
            <a:endParaRPr lang="en-AU" dirty="0" smtClean="0"/>
          </a:p>
          <a:p>
            <a:endParaRPr lang="en-AU" dirty="0" smtClean="0"/>
          </a:p>
          <a:p>
            <a:pPr lvl="2"/>
            <a:endParaRPr lang="en-AU" dirty="0" smtClean="0"/>
          </a:p>
          <a:p>
            <a:endParaRPr lang="en-AU" dirty="0" smtClean="0"/>
          </a:p>
          <a:p>
            <a:endParaRPr lang="en-AU" dirty="0" smtClean="0"/>
          </a:p>
          <a:p>
            <a:endParaRPr lang="en-AU" dirty="0" smtClean="0"/>
          </a:p>
          <a:p>
            <a:endParaRPr lang="en-AU" dirty="0" smtClean="0"/>
          </a:p>
          <a:p>
            <a:r>
              <a:rPr lang="en-AU" dirty="0" smtClean="0"/>
              <a:t>The effect of NOT can often be achieved via comparisons…</a:t>
            </a:r>
          </a:p>
        </p:txBody>
      </p:sp>
      <p:sp>
        <p:nvSpPr>
          <p:cNvPr id="12" name="Rectangle 3"/>
          <p:cNvSpPr>
            <a:spLocks noChangeArrowheads="1"/>
          </p:cNvSpPr>
          <p:nvPr/>
        </p:nvSpPr>
        <p:spPr bwMode="auto">
          <a:xfrm>
            <a:off x="304800" y="2057400"/>
            <a:ext cx="4114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gender</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NOT (gender = 'M');</a:t>
            </a:r>
          </a:p>
        </p:txBody>
      </p:sp>
      <p:sp>
        <p:nvSpPr>
          <p:cNvPr id="13" name="Rectangle 12"/>
          <p:cNvSpPr>
            <a:spLocks noChangeArrowheads="1"/>
          </p:cNvSpPr>
          <p:nvPr/>
        </p:nvSpPr>
        <p:spPr bwMode="auto">
          <a:xfrm>
            <a:off x="304800" y="2667000"/>
            <a:ext cx="3886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4" name="Rectangle 13"/>
          <p:cNvSpPr>
            <a:spLocks noChangeArrowheads="1"/>
          </p:cNvSpPr>
          <p:nvPr/>
        </p:nvSpPr>
        <p:spPr bwMode="auto">
          <a:xfrm>
            <a:off x="2743200" y="3276600"/>
            <a:ext cx="3657600" cy="2743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last_name  gender</a:t>
            </a:r>
          </a:p>
          <a:p>
            <a:pPr algn="l"/>
            <a:r>
              <a:rPr lang="en-US" sz="1600" b="1" noProof="1" smtClean="0">
                <a:latin typeface="Courier New" pitchFamily="49" charset="0"/>
                <a:cs typeface="Courier New" pitchFamily="49" charset="0"/>
              </a:rPr>
              <a:t>---------- ------</a:t>
            </a:r>
          </a:p>
          <a:p>
            <a:pPr algn="l"/>
            <a:r>
              <a:rPr lang="en-US" sz="1600" b="1" noProof="1" smtClean="0">
                <a:latin typeface="Courier New" pitchFamily="49" charset="0"/>
                <a:cs typeface="Courier New" pitchFamily="49" charset="0"/>
              </a:rPr>
              <a:t>Kochhar    F</a:t>
            </a:r>
          </a:p>
          <a:p>
            <a:pPr algn="l"/>
            <a:r>
              <a:rPr lang="en-US" sz="1600" b="1" noProof="1" smtClean="0">
                <a:latin typeface="Courier New" pitchFamily="49" charset="0"/>
                <a:cs typeface="Courier New" pitchFamily="49" charset="0"/>
              </a:rPr>
              <a:t>Lorentz    F</a:t>
            </a:r>
          </a:p>
          <a:p>
            <a:pPr algn="l"/>
            <a:r>
              <a:rPr lang="en-US" sz="1600" b="1" noProof="1" smtClean="0">
                <a:latin typeface="Courier New" pitchFamily="49" charset="0"/>
                <a:cs typeface="Courier New" pitchFamily="49" charset="0"/>
              </a:rPr>
              <a:t>Rajs       F</a:t>
            </a:r>
          </a:p>
          <a:p>
            <a:pPr algn="l"/>
            <a:r>
              <a:rPr lang="en-US" sz="1600" b="1" noProof="1" smtClean="0">
                <a:latin typeface="Courier New" pitchFamily="49" charset="0"/>
                <a:cs typeface="Courier New" pitchFamily="49" charset="0"/>
              </a:rPr>
              <a:t>Zlotkey    F</a:t>
            </a:r>
          </a:p>
          <a:p>
            <a:pPr algn="l"/>
            <a:r>
              <a:rPr lang="en-US" sz="1600" b="1" noProof="1" smtClean="0">
                <a:latin typeface="Courier New" pitchFamily="49" charset="0"/>
                <a:cs typeface="Courier New" pitchFamily="49" charset="0"/>
              </a:rPr>
              <a:t>Abel       F</a:t>
            </a:r>
          </a:p>
          <a:p>
            <a:pPr algn="l"/>
            <a:r>
              <a:rPr lang="en-US" sz="1600" b="1" noProof="1" smtClean="0">
                <a:latin typeface="Courier New" pitchFamily="49" charset="0"/>
                <a:cs typeface="Courier New" pitchFamily="49" charset="0"/>
              </a:rPr>
              <a:t>Grant      F</a:t>
            </a:r>
          </a:p>
          <a:p>
            <a:pPr algn="l"/>
            <a:r>
              <a:rPr lang="en-US" sz="1600" b="1" noProof="1" smtClean="0">
                <a:latin typeface="Courier New" pitchFamily="49" charset="0"/>
                <a:cs typeface="Courier New" pitchFamily="49" charset="0"/>
              </a:rPr>
              <a:t>...        ...</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(9 row(s) affected)</a:t>
            </a:r>
          </a:p>
        </p:txBody>
      </p:sp>
      <p:sp>
        <p:nvSpPr>
          <p:cNvPr id="15" name="Rectangle 5"/>
          <p:cNvSpPr>
            <a:spLocks noChangeArrowheads="1"/>
          </p:cNvSpPr>
          <p:nvPr/>
        </p:nvSpPr>
        <p:spPr bwMode="auto">
          <a:xfrm>
            <a:off x="4114800" y="3810000"/>
            <a:ext cx="304800" cy="1447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7" name="Rectangle 3"/>
          <p:cNvSpPr>
            <a:spLocks noChangeArrowheads="1"/>
          </p:cNvSpPr>
          <p:nvPr/>
        </p:nvSpPr>
        <p:spPr bwMode="auto">
          <a:xfrm>
            <a:off x="4724400" y="2057400"/>
            <a:ext cx="4114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gender</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 'M';</a:t>
            </a:r>
          </a:p>
        </p:txBody>
      </p:sp>
      <p:sp>
        <p:nvSpPr>
          <p:cNvPr id="18" name="Rectangle 17"/>
          <p:cNvSpPr>
            <a:spLocks noChangeArrowheads="1"/>
          </p:cNvSpPr>
          <p:nvPr/>
        </p:nvSpPr>
        <p:spPr bwMode="auto">
          <a:xfrm>
            <a:off x="4724400" y="2667000"/>
            <a:ext cx="3124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NOT within Other Comparison Operators</a:t>
            </a:r>
            <a:endParaRPr lang="en-AU" dirty="0"/>
          </a:p>
        </p:txBody>
      </p:sp>
      <p:sp>
        <p:nvSpPr>
          <p:cNvPr id="3" name="Content Placeholder 2"/>
          <p:cNvSpPr>
            <a:spLocks noGrp="1"/>
          </p:cNvSpPr>
          <p:nvPr>
            <p:ph idx="1"/>
          </p:nvPr>
        </p:nvSpPr>
        <p:spPr/>
        <p:txBody>
          <a:bodyPr/>
          <a:lstStyle/>
          <a:p>
            <a:r>
              <a:rPr lang="en-AU" dirty="0" smtClean="0"/>
              <a:t>NOT can be used within BETWEEN, IN and LIKE:</a:t>
            </a:r>
          </a:p>
          <a:p>
            <a:endParaRPr lang="en-AU" dirty="0" smtClean="0"/>
          </a:p>
          <a:p>
            <a:pPr lvl="1"/>
            <a:r>
              <a:rPr lang="en-AU" dirty="0" smtClean="0"/>
              <a:t>column</a:t>
            </a:r>
            <a:r>
              <a:rPr lang="en-AU" b="1" dirty="0" smtClean="0"/>
              <a:t> NOT BETWEEN </a:t>
            </a:r>
            <a:r>
              <a:rPr lang="en-AU" dirty="0" err="1" smtClean="0"/>
              <a:t>lower_limit</a:t>
            </a:r>
            <a:r>
              <a:rPr lang="en-AU" dirty="0" smtClean="0"/>
              <a:t> </a:t>
            </a:r>
            <a:r>
              <a:rPr lang="en-AU" b="1" dirty="0" smtClean="0"/>
              <a:t>AND</a:t>
            </a:r>
            <a:r>
              <a:rPr lang="en-AU" dirty="0" smtClean="0"/>
              <a:t> </a:t>
            </a:r>
            <a:r>
              <a:rPr lang="en-AU" dirty="0" err="1" smtClean="0"/>
              <a:t>upper_limit</a:t>
            </a:r>
            <a:endParaRPr lang="en-AU" dirty="0" smtClean="0"/>
          </a:p>
          <a:p>
            <a:pPr lvl="1"/>
            <a:endParaRPr lang="en-AU" dirty="0" smtClean="0"/>
          </a:p>
          <a:p>
            <a:pPr lvl="1"/>
            <a:r>
              <a:rPr lang="en-AU" dirty="0" smtClean="0"/>
              <a:t>column</a:t>
            </a:r>
            <a:r>
              <a:rPr lang="en-AU" b="1" dirty="0" smtClean="0"/>
              <a:t> NOT IN (</a:t>
            </a:r>
            <a:r>
              <a:rPr lang="en-AU" dirty="0" smtClean="0"/>
              <a:t>value1</a:t>
            </a:r>
            <a:r>
              <a:rPr lang="en-AU" b="1" dirty="0" smtClean="0"/>
              <a:t>,</a:t>
            </a:r>
            <a:r>
              <a:rPr lang="en-AU" dirty="0" smtClean="0"/>
              <a:t> value2</a:t>
            </a:r>
            <a:r>
              <a:rPr lang="en-AU" b="1" dirty="0" smtClean="0"/>
              <a:t>,</a:t>
            </a:r>
            <a:r>
              <a:rPr lang="en-AU" dirty="0" smtClean="0"/>
              <a:t> value3</a:t>
            </a:r>
            <a:r>
              <a:rPr lang="en-AU" b="1" dirty="0" smtClean="0"/>
              <a:t>,</a:t>
            </a:r>
            <a:r>
              <a:rPr lang="en-AU" dirty="0" smtClean="0"/>
              <a:t> …</a:t>
            </a:r>
            <a:r>
              <a:rPr lang="en-AU" b="1" dirty="0" smtClean="0"/>
              <a:t>)</a:t>
            </a:r>
          </a:p>
          <a:p>
            <a:pPr lvl="1"/>
            <a:endParaRPr lang="en-AU" b="1" dirty="0" smtClean="0"/>
          </a:p>
          <a:p>
            <a:pPr lvl="1"/>
            <a:r>
              <a:rPr lang="en-US" dirty="0" smtClean="0"/>
              <a:t>column </a:t>
            </a:r>
            <a:r>
              <a:rPr lang="en-US" b="1" dirty="0" smtClean="0"/>
              <a:t>NOT LIKE</a:t>
            </a:r>
            <a:r>
              <a:rPr lang="en-US" dirty="0" smtClean="0"/>
              <a:t> </a:t>
            </a:r>
            <a:r>
              <a:rPr lang="en-US" b="1" dirty="0" smtClean="0"/>
              <a:t>'</a:t>
            </a:r>
            <a:r>
              <a:rPr lang="en-US" dirty="0" err="1" smtClean="0"/>
              <a:t>search_pattern</a:t>
            </a:r>
            <a:r>
              <a:rPr lang="en-US" dirty="0" smtClean="0"/>
              <a:t>'</a:t>
            </a:r>
            <a:endParaRPr lang="en-US" b="1" dirty="0" smtClean="0"/>
          </a:p>
          <a:p>
            <a:pPr lvl="1"/>
            <a:endParaRPr lang="en-AU" b="1" dirty="0" smtClean="0"/>
          </a:p>
          <a:p>
            <a:pPr lvl="1"/>
            <a:endParaRPr lang="en-AU" b="1" dirty="0" smtClean="0"/>
          </a:p>
          <a:p>
            <a:r>
              <a:rPr lang="en-AU" dirty="0" smtClean="0"/>
              <a:t>Works the same every time, turning false into true</a:t>
            </a:r>
          </a:p>
          <a:p>
            <a:endParaRPr lang="en-AU" dirty="0" smtClean="0"/>
          </a:p>
          <a:p>
            <a:r>
              <a:rPr lang="en-AU" dirty="0" smtClean="0"/>
              <a:t>This can be very useful, resulting in highly efficient and highly readable queries</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Logical Operator Order of Precedence</a:t>
            </a:r>
            <a:endParaRPr lang="en-AU" dirty="0"/>
          </a:p>
        </p:txBody>
      </p:sp>
      <p:sp>
        <p:nvSpPr>
          <p:cNvPr id="3" name="Content Placeholder 2"/>
          <p:cNvSpPr>
            <a:spLocks noGrp="1"/>
          </p:cNvSpPr>
          <p:nvPr>
            <p:ph idx="1"/>
          </p:nvPr>
        </p:nvSpPr>
        <p:spPr/>
        <p:txBody>
          <a:bodyPr/>
          <a:lstStyle/>
          <a:p>
            <a:r>
              <a:rPr lang="en-AU" dirty="0" smtClean="0"/>
              <a:t>NOT will be evaluated first, then AND, then OR</a:t>
            </a:r>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Evaluated from left to right if the same level of precedence exists (e.g. a AND b AND c)</a:t>
            </a:r>
          </a:p>
          <a:p>
            <a:endParaRPr lang="en-AU" dirty="0" smtClean="0"/>
          </a:p>
          <a:p>
            <a:r>
              <a:rPr lang="en-AU" dirty="0" smtClean="0"/>
              <a:t>Parentheses – “()”  – can be used to force precedence</a:t>
            </a:r>
          </a:p>
        </p:txBody>
      </p:sp>
      <p:graphicFrame>
        <p:nvGraphicFramePr>
          <p:cNvPr id="4" name="Table 3"/>
          <p:cNvGraphicFramePr>
            <a:graphicFrameLocks noGrp="1"/>
          </p:cNvGraphicFramePr>
          <p:nvPr/>
        </p:nvGraphicFramePr>
        <p:xfrm>
          <a:off x="2895600" y="1828800"/>
          <a:ext cx="3200400" cy="1840992"/>
        </p:xfrm>
        <a:graphic>
          <a:graphicData uri="http://schemas.openxmlformats.org/drawingml/2006/table">
            <a:tbl>
              <a:tblPr firstRow="1" bandRow="1">
                <a:tableStyleId>{5C22544A-7EE6-4342-B048-85BDC9FD1C3A}</a:tableStyleId>
              </a:tblPr>
              <a:tblGrid>
                <a:gridCol w="1447800"/>
                <a:gridCol w="1752600"/>
              </a:tblGrid>
              <a:tr h="305098">
                <a:tc>
                  <a:txBody>
                    <a:bodyPr/>
                    <a:lstStyle/>
                    <a:p>
                      <a:pPr algn="ctr"/>
                      <a:r>
                        <a:rPr lang="en-AU" sz="2200" b="1" dirty="0" smtClean="0">
                          <a:latin typeface="+mn-lt"/>
                        </a:rPr>
                        <a:t>Order</a:t>
                      </a:r>
                      <a:endParaRPr lang="en-AU" sz="2200" b="1"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AU" sz="2200" b="1" dirty="0" smtClean="0">
                          <a:latin typeface="+mn-lt"/>
                        </a:rPr>
                        <a:t>Operator</a:t>
                      </a:r>
                      <a:endParaRPr lang="en-AU" sz="2200" b="1" dirty="0">
                        <a:latin typeface="+mn-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530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Tahoma" pitchFamily="34" charset="0"/>
                        </a:rPr>
                        <a:t>1</a:t>
                      </a:r>
                      <a:endParaRPr kumimoji="0" lang="en-AU" sz="2200" b="1" i="0" u="none" strike="noStrike" cap="none" normalizeH="0" baseline="0" dirty="0" smtClean="0">
                        <a:ln>
                          <a:noFill/>
                        </a:ln>
                        <a:solidFill>
                          <a:srgbClr val="00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NOT</a:t>
                      </a:r>
                      <a:endParaRPr kumimoji="0" lang="en-AU" sz="2200" b="1" i="0" u="none" strike="noStrike" cap="none" normalizeH="0" baseline="0" dirty="0" smtClean="0">
                        <a:ln>
                          <a:noFill/>
                        </a:ln>
                        <a:solidFill>
                          <a:srgbClr val="000000"/>
                        </a:solidFill>
                        <a:effectLst/>
                        <a:latin typeface="+mn-lt"/>
                      </a:endParaRPr>
                    </a:p>
                  </a:txBody>
                  <a:tcPr anchor="ctr" horzOverflow="overflow">
                    <a:lnR w="12700" cap="flat" cmpd="sng" algn="ctr">
                      <a:solidFill>
                        <a:schemeClr val="tx1"/>
                      </a:solidFill>
                      <a:prstDash val="solid"/>
                      <a:round/>
                      <a:headEnd type="none" w="med" len="med"/>
                      <a:tailEnd type="none" w="med" len="med"/>
                    </a:lnR>
                  </a:tcPr>
                </a:tc>
              </a:tr>
              <a:tr h="3530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Tahoma" pitchFamily="34" charset="0"/>
                        </a:rPr>
                        <a:t>2</a:t>
                      </a:r>
                      <a:endParaRPr kumimoji="0" lang="en-AU" sz="2200" b="1" i="0" u="none" strike="noStrike" cap="none" normalizeH="0" baseline="0" dirty="0" smtClean="0">
                        <a:ln>
                          <a:noFill/>
                        </a:ln>
                        <a:solidFill>
                          <a:srgbClr val="0000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AND</a:t>
                      </a:r>
                      <a:endParaRPr kumimoji="0" lang="en-AU" sz="2200" b="0" i="0" u="none" strike="noStrike" cap="none" normalizeH="0" baseline="0" dirty="0" smtClean="0">
                        <a:ln>
                          <a:noFill/>
                        </a:ln>
                        <a:solidFill>
                          <a:srgbClr val="000000"/>
                        </a:solidFill>
                        <a:effectLst/>
                        <a:latin typeface="+mn-lt"/>
                      </a:endParaRPr>
                    </a:p>
                  </a:txBody>
                  <a:tcPr anchor="ctr" horzOverflow="overflow">
                    <a:lnR w="12700" cap="flat" cmpd="sng" algn="ctr">
                      <a:solidFill>
                        <a:schemeClr val="tx1"/>
                      </a:solidFill>
                      <a:prstDash val="solid"/>
                      <a:round/>
                      <a:headEnd type="none" w="med" len="med"/>
                      <a:tailEnd type="none" w="med" len="med"/>
                    </a:lnR>
                  </a:tcPr>
                </a:tc>
              </a:tr>
              <a:tr h="32689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Tahoma" pitchFamily="34" charset="0"/>
                        </a:rPr>
                        <a:t>3</a:t>
                      </a:r>
                      <a:endParaRPr kumimoji="0" lang="en-AU" sz="22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mn-lt"/>
                        </a:rPr>
                        <a:t>OR</a:t>
                      </a:r>
                      <a:endParaRPr kumimoji="0" lang="en-AU" sz="2200" b="1" i="0" u="none" strike="noStrike" cap="none" normalizeH="0" baseline="0" dirty="0" smtClean="0">
                        <a:ln>
                          <a:noFill/>
                        </a:ln>
                        <a:solidFill>
                          <a:srgbClr val="000000"/>
                        </a:solidFill>
                        <a:effectLst/>
                        <a:latin typeface="+mn-lt"/>
                      </a:endParaRPr>
                    </a:p>
                  </a:txBody>
                  <a:tcPr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Logical Operator Order of Precedence</a:t>
            </a:r>
            <a:endParaRPr lang="en-AU" dirty="0"/>
          </a:p>
        </p:txBody>
      </p:sp>
      <p:sp>
        <p:nvSpPr>
          <p:cNvPr id="4" name="Rectangle 3"/>
          <p:cNvSpPr>
            <a:spLocks noChangeArrowheads="1"/>
          </p:cNvSpPr>
          <p:nvPr/>
        </p:nvSpPr>
        <p:spPr bwMode="auto">
          <a:xfrm>
            <a:off x="152400" y="1676400"/>
            <a:ext cx="8839200" cy="990600"/>
          </a:xfrm>
          <a:prstGeom prst="rect">
            <a:avLst/>
          </a:prstGeom>
          <a:solidFill>
            <a:srgbClr val="CCFFCC"/>
          </a:solidFill>
          <a:ln w="19050" algn="ctr">
            <a:solidFill>
              <a:schemeClr val="tx1"/>
            </a:solidFill>
            <a:miter lim="800000"/>
            <a:headEnd/>
            <a:tailEnd/>
          </a:ln>
        </p:spPr>
        <p:txBody>
          <a:bodyPr wrap="none" anchor="ctr"/>
          <a:lstStyle/>
          <a:p>
            <a:pPr algn="l"/>
            <a:r>
              <a:rPr lang="en-AU" sz="1800" b="1" dirty="0" smtClean="0">
                <a:solidFill>
                  <a:srgbClr val="000000"/>
                </a:solidFill>
                <a:latin typeface="Courier New" pitchFamily="49" charset="0"/>
                <a:cs typeface="Courier New" pitchFamily="49" charset="0"/>
              </a:rPr>
              <a:t>SELECT </a:t>
            </a:r>
            <a:r>
              <a:rPr lang="en-AU" sz="1800" b="1" dirty="0" err="1" smtClean="0">
                <a:solidFill>
                  <a:srgbClr val="000000"/>
                </a:solidFill>
                <a:latin typeface="Courier New" pitchFamily="49" charset="0"/>
                <a:cs typeface="Courier New" pitchFamily="49" charset="0"/>
              </a:rPr>
              <a:t>last_name</a:t>
            </a:r>
            <a:r>
              <a:rPr lang="en-AU" sz="1800" b="1" dirty="0" smtClean="0">
                <a:solidFill>
                  <a:srgbClr val="000000"/>
                </a:solidFill>
                <a:latin typeface="Courier New" pitchFamily="49" charset="0"/>
                <a:cs typeface="Courier New" pitchFamily="49" charset="0"/>
              </a:rPr>
              <a:t>, </a:t>
            </a:r>
            <a:r>
              <a:rPr lang="en-AU" sz="1800" b="1" dirty="0" err="1" smtClean="0">
                <a:solidFill>
                  <a:srgbClr val="000000"/>
                </a:solidFill>
                <a:latin typeface="Courier New" pitchFamily="49" charset="0"/>
                <a:cs typeface="Courier New" pitchFamily="49" charset="0"/>
              </a:rPr>
              <a:t>job_id</a:t>
            </a:r>
            <a:r>
              <a:rPr lang="en-AU" sz="1800" b="1" dirty="0" smtClean="0">
                <a:solidFill>
                  <a:srgbClr val="000000"/>
                </a:solidFill>
                <a:latin typeface="Courier New" pitchFamily="49" charset="0"/>
                <a:cs typeface="Courier New" pitchFamily="49" charset="0"/>
              </a:rPr>
              <a:t>, gender, salary</a:t>
            </a:r>
          </a:p>
          <a:p>
            <a:pPr algn="l"/>
            <a:r>
              <a:rPr lang="en-AU" sz="1800" b="1" dirty="0" smtClean="0">
                <a:solidFill>
                  <a:srgbClr val="000000"/>
                </a:solidFill>
                <a:latin typeface="Courier New" pitchFamily="49" charset="0"/>
                <a:cs typeface="Courier New" pitchFamily="49" charset="0"/>
              </a:rPr>
              <a:t>FROM   employee</a:t>
            </a:r>
          </a:p>
          <a:p>
            <a:pPr algn="l"/>
            <a:r>
              <a:rPr lang="en-AU" sz="1800" b="1" dirty="0" smtClean="0">
                <a:solidFill>
                  <a:srgbClr val="000000"/>
                </a:solidFill>
                <a:latin typeface="Courier New" pitchFamily="49" charset="0"/>
                <a:cs typeface="Courier New" pitchFamily="49" charset="0"/>
              </a:rPr>
              <a:t>WHERE  </a:t>
            </a:r>
            <a:r>
              <a:rPr lang="en-AU" sz="1800" b="1" dirty="0" err="1" smtClean="0">
                <a:solidFill>
                  <a:srgbClr val="000000"/>
                </a:solidFill>
                <a:latin typeface="Courier New" pitchFamily="49" charset="0"/>
                <a:cs typeface="Courier New" pitchFamily="49" charset="0"/>
              </a:rPr>
              <a:t>job_id</a:t>
            </a:r>
            <a:r>
              <a:rPr lang="en-AU" sz="1800" b="1" dirty="0" smtClean="0">
                <a:solidFill>
                  <a:srgbClr val="000000"/>
                </a:solidFill>
                <a:latin typeface="Courier New" pitchFamily="49" charset="0"/>
                <a:cs typeface="Courier New" pitchFamily="49" charset="0"/>
              </a:rPr>
              <a:t> LIKE 'SA%' OR gender = 'F' AND salary &gt;= 11000;</a:t>
            </a:r>
            <a:endParaRPr lang="en-US" sz="18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4038600" y="2286000"/>
            <a:ext cx="4419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a:spLocks noChangeArrowheads="1"/>
          </p:cNvSpPr>
          <p:nvPr/>
        </p:nvSpPr>
        <p:spPr bwMode="auto">
          <a:xfrm>
            <a:off x="2438400" y="4114800"/>
            <a:ext cx="4343400" cy="2514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last_name job_id  gender salary</a:t>
            </a:r>
          </a:p>
          <a:p>
            <a:pPr algn="l"/>
            <a:r>
              <a:rPr lang="en-US" sz="1600" b="1" noProof="1" smtClean="0">
                <a:latin typeface="Courier New" pitchFamily="49" charset="0"/>
                <a:cs typeface="Courier New" pitchFamily="49" charset="0"/>
              </a:rPr>
              <a:t>--------- ------- ------ ---------</a:t>
            </a:r>
          </a:p>
          <a:p>
            <a:pPr algn="l"/>
            <a:r>
              <a:rPr lang="en-US" sz="1600" b="1" noProof="1" smtClean="0">
                <a:latin typeface="Courier New" pitchFamily="49" charset="0"/>
                <a:cs typeface="Courier New" pitchFamily="49" charset="0"/>
              </a:rPr>
              <a:t>Kochhar   AD_VP   F      17000.00</a:t>
            </a:r>
          </a:p>
          <a:p>
            <a:pPr algn="l"/>
            <a:r>
              <a:rPr lang="en-US" sz="1600" b="1" noProof="1" smtClean="0">
                <a:latin typeface="Courier New" pitchFamily="49" charset="0"/>
                <a:cs typeface="Courier New" pitchFamily="49" charset="0"/>
              </a:rPr>
              <a:t>Zlotkey   SA_MAN  F      10500.00</a:t>
            </a:r>
          </a:p>
          <a:p>
            <a:pPr algn="l"/>
            <a:r>
              <a:rPr lang="en-US" sz="1600" b="1" noProof="1" smtClean="0">
                <a:latin typeface="Courier New" pitchFamily="49" charset="0"/>
                <a:cs typeface="Courier New" pitchFamily="49" charset="0"/>
              </a:rPr>
              <a:t>Abel      SA_REP  F      11000.00</a:t>
            </a:r>
          </a:p>
          <a:p>
            <a:pPr algn="l"/>
            <a:r>
              <a:rPr lang="en-US" sz="1600" b="1" noProof="1" smtClean="0">
                <a:latin typeface="Courier New" pitchFamily="49" charset="0"/>
                <a:cs typeface="Courier New" pitchFamily="49" charset="0"/>
              </a:rPr>
              <a:t>Taylor    SA_REP  M      8600.00</a:t>
            </a:r>
          </a:p>
          <a:p>
            <a:pPr algn="l"/>
            <a:r>
              <a:rPr lang="en-US" sz="1600" b="1" noProof="1" smtClean="0">
                <a:latin typeface="Courier New" pitchFamily="49" charset="0"/>
                <a:cs typeface="Courier New" pitchFamily="49" charset="0"/>
              </a:rPr>
              <a:t>Grant     SA_REP  F      7000.00</a:t>
            </a:r>
          </a:p>
          <a:p>
            <a:pPr algn="l"/>
            <a:r>
              <a:rPr lang="en-US" sz="1600" b="1" noProof="1" smtClean="0">
                <a:latin typeface="Courier New" pitchFamily="49" charset="0"/>
                <a:cs typeface="Courier New" pitchFamily="49" charset="0"/>
              </a:rPr>
              <a:t>Higgins   AC_MGR  F      12000.00</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(6 row(s) affected)</a:t>
            </a:r>
          </a:p>
        </p:txBody>
      </p:sp>
      <p:sp>
        <p:nvSpPr>
          <p:cNvPr id="8" name="Rectangle 7"/>
          <p:cNvSpPr/>
          <p:nvPr/>
        </p:nvSpPr>
        <p:spPr>
          <a:xfrm>
            <a:off x="533400" y="762000"/>
            <a:ext cx="8077200" cy="830997"/>
          </a:xfrm>
          <a:prstGeom prst="rect">
            <a:avLst/>
          </a:prstGeom>
        </p:spPr>
        <p:txBody>
          <a:bodyPr wrap="square">
            <a:spAutoFit/>
          </a:bodyPr>
          <a:lstStyle/>
          <a:p>
            <a:r>
              <a:rPr lang="en-US" b="1" dirty="0" smtClean="0">
                <a:cs typeface="Courier New" pitchFamily="49" charset="0"/>
              </a:rPr>
              <a:t>Employees with a job id beginning in “SA”, or female employees who have a salary of at least 11 000</a:t>
            </a:r>
            <a:endParaRPr lang="en-AU" b="1" dirty="0" smtClean="0">
              <a:cs typeface="Courier New" pitchFamily="49" charset="0"/>
            </a:endParaRPr>
          </a:p>
        </p:txBody>
      </p:sp>
      <p:sp>
        <p:nvSpPr>
          <p:cNvPr id="9" name="Rectangle 8"/>
          <p:cNvSpPr>
            <a:spLocks noChangeArrowheads="1"/>
          </p:cNvSpPr>
          <p:nvPr/>
        </p:nvSpPr>
        <p:spPr bwMode="auto">
          <a:xfrm>
            <a:off x="1143000" y="2286000"/>
            <a:ext cx="2895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0" name="Content Placeholder 2"/>
          <p:cNvSpPr>
            <a:spLocks noGrp="1"/>
          </p:cNvSpPr>
          <p:nvPr>
            <p:ph idx="1"/>
          </p:nvPr>
        </p:nvSpPr>
        <p:spPr>
          <a:xfrm>
            <a:off x="285750" y="2805112"/>
            <a:ext cx="8572500" cy="1385888"/>
          </a:xfrm>
        </p:spPr>
        <p:txBody>
          <a:bodyPr/>
          <a:lstStyle/>
          <a:p>
            <a:r>
              <a:rPr lang="en-AU" dirty="0" smtClean="0"/>
              <a:t>The </a:t>
            </a:r>
            <a:r>
              <a:rPr lang="en-AU" b="1" dirty="0" smtClean="0"/>
              <a:t>AND</a:t>
            </a:r>
            <a:r>
              <a:rPr lang="en-AU" dirty="0" smtClean="0"/>
              <a:t> is evaluated first, finding females with a salary of at least 11 000</a:t>
            </a:r>
          </a:p>
          <a:p>
            <a:r>
              <a:rPr lang="en-AU" dirty="0" smtClean="0"/>
              <a:t>The true/false result of the AND is then used for the </a:t>
            </a:r>
            <a:r>
              <a:rPr lang="en-AU" b="1" dirty="0" smtClean="0"/>
              <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Logical Operator Order of Precedence</a:t>
            </a:r>
            <a:endParaRPr lang="en-AU" dirty="0"/>
          </a:p>
        </p:txBody>
      </p:sp>
      <p:sp>
        <p:nvSpPr>
          <p:cNvPr id="4" name="Rectangle 3"/>
          <p:cNvSpPr>
            <a:spLocks noChangeArrowheads="1"/>
          </p:cNvSpPr>
          <p:nvPr/>
        </p:nvSpPr>
        <p:spPr bwMode="auto">
          <a:xfrm>
            <a:off x="152400" y="1676400"/>
            <a:ext cx="8839200" cy="990600"/>
          </a:xfrm>
          <a:prstGeom prst="rect">
            <a:avLst/>
          </a:prstGeom>
          <a:solidFill>
            <a:srgbClr val="CCFFCC"/>
          </a:solidFill>
          <a:ln w="19050" algn="ctr">
            <a:solidFill>
              <a:schemeClr val="tx1"/>
            </a:solidFill>
            <a:miter lim="800000"/>
            <a:headEnd/>
            <a:tailEnd/>
          </a:ln>
        </p:spPr>
        <p:txBody>
          <a:bodyPr wrap="none" anchor="ctr"/>
          <a:lstStyle/>
          <a:p>
            <a:pPr algn="l"/>
            <a:r>
              <a:rPr lang="en-AU" sz="1800" b="1" dirty="0" smtClean="0">
                <a:solidFill>
                  <a:srgbClr val="000000"/>
                </a:solidFill>
                <a:latin typeface="Courier New" pitchFamily="49" charset="0"/>
                <a:cs typeface="Courier New" pitchFamily="49" charset="0"/>
              </a:rPr>
              <a:t>SELECT </a:t>
            </a:r>
            <a:r>
              <a:rPr lang="en-AU" sz="1800" b="1" dirty="0" err="1" smtClean="0">
                <a:solidFill>
                  <a:srgbClr val="000000"/>
                </a:solidFill>
                <a:latin typeface="Courier New" pitchFamily="49" charset="0"/>
                <a:cs typeface="Courier New" pitchFamily="49" charset="0"/>
              </a:rPr>
              <a:t>last_name</a:t>
            </a:r>
            <a:r>
              <a:rPr lang="en-AU" sz="1800" b="1" dirty="0" smtClean="0">
                <a:solidFill>
                  <a:srgbClr val="000000"/>
                </a:solidFill>
                <a:latin typeface="Courier New" pitchFamily="49" charset="0"/>
                <a:cs typeface="Courier New" pitchFamily="49" charset="0"/>
              </a:rPr>
              <a:t>, </a:t>
            </a:r>
            <a:r>
              <a:rPr lang="en-AU" sz="1800" b="1" dirty="0" err="1" smtClean="0">
                <a:solidFill>
                  <a:srgbClr val="000000"/>
                </a:solidFill>
                <a:latin typeface="Courier New" pitchFamily="49" charset="0"/>
                <a:cs typeface="Courier New" pitchFamily="49" charset="0"/>
              </a:rPr>
              <a:t>job_id</a:t>
            </a:r>
            <a:r>
              <a:rPr lang="en-AU" sz="1800" b="1" dirty="0" smtClean="0">
                <a:solidFill>
                  <a:srgbClr val="000000"/>
                </a:solidFill>
                <a:latin typeface="Courier New" pitchFamily="49" charset="0"/>
                <a:cs typeface="Courier New" pitchFamily="49" charset="0"/>
              </a:rPr>
              <a:t>, gender, salary</a:t>
            </a:r>
          </a:p>
          <a:p>
            <a:pPr algn="l"/>
            <a:r>
              <a:rPr lang="en-AU" sz="1800" b="1" dirty="0" smtClean="0">
                <a:solidFill>
                  <a:srgbClr val="000000"/>
                </a:solidFill>
                <a:latin typeface="Courier New" pitchFamily="49" charset="0"/>
                <a:cs typeface="Courier New" pitchFamily="49" charset="0"/>
              </a:rPr>
              <a:t>FROM   employee</a:t>
            </a:r>
          </a:p>
          <a:p>
            <a:pPr algn="l"/>
            <a:r>
              <a:rPr lang="en-AU" sz="1800" b="1" dirty="0" smtClean="0">
                <a:solidFill>
                  <a:srgbClr val="000000"/>
                </a:solidFill>
                <a:latin typeface="Courier New" pitchFamily="49" charset="0"/>
                <a:cs typeface="Courier New" pitchFamily="49" charset="0"/>
              </a:rPr>
              <a:t>WHERE  (</a:t>
            </a:r>
            <a:r>
              <a:rPr lang="en-AU" sz="1800" b="1" dirty="0" err="1" smtClean="0">
                <a:solidFill>
                  <a:srgbClr val="000000"/>
                </a:solidFill>
                <a:latin typeface="Courier New" pitchFamily="49" charset="0"/>
                <a:cs typeface="Courier New" pitchFamily="49" charset="0"/>
              </a:rPr>
              <a:t>job_id</a:t>
            </a:r>
            <a:r>
              <a:rPr lang="en-AU" sz="1800" b="1" dirty="0" smtClean="0">
                <a:solidFill>
                  <a:srgbClr val="000000"/>
                </a:solidFill>
                <a:latin typeface="Courier New" pitchFamily="49" charset="0"/>
                <a:cs typeface="Courier New" pitchFamily="49" charset="0"/>
              </a:rPr>
              <a:t> LIKE 'SA%' OR gender = 'F') AND salary &gt;= 11000;</a:t>
            </a:r>
            <a:endParaRPr lang="en-US" sz="18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6019800" y="2286000"/>
            <a:ext cx="27432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a:spLocks noChangeArrowheads="1"/>
          </p:cNvSpPr>
          <p:nvPr/>
        </p:nvSpPr>
        <p:spPr bwMode="auto">
          <a:xfrm>
            <a:off x="2438400" y="4114800"/>
            <a:ext cx="4343400" cy="18288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last_name job_id  gender salary</a:t>
            </a:r>
          </a:p>
          <a:p>
            <a:pPr algn="l"/>
            <a:r>
              <a:rPr lang="en-US" sz="1600" b="1" noProof="1" smtClean="0">
                <a:latin typeface="Courier New" pitchFamily="49" charset="0"/>
                <a:cs typeface="Courier New" pitchFamily="49" charset="0"/>
              </a:rPr>
              <a:t>--------- ------- ------ ---------</a:t>
            </a:r>
          </a:p>
          <a:p>
            <a:pPr algn="l"/>
            <a:r>
              <a:rPr lang="en-US" sz="1600" b="1" noProof="1" smtClean="0">
                <a:latin typeface="Courier New" pitchFamily="49" charset="0"/>
                <a:cs typeface="Courier New" pitchFamily="49" charset="0"/>
              </a:rPr>
              <a:t>Kochhar   AD_VP   F      17000.00</a:t>
            </a:r>
          </a:p>
          <a:p>
            <a:pPr algn="l"/>
            <a:r>
              <a:rPr lang="en-US" sz="1600" b="1" noProof="1" smtClean="0">
                <a:latin typeface="Courier New" pitchFamily="49" charset="0"/>
                <a:cs typeface="Courier New" pitchFamily="49" charset="0"/>
              </a:rPr>
              <a:t>Abel      SA_REP  F      11000.00</a:t>
            </a:r>
          </a:p>
          <a:p>
            <a:pPr algn="l"/>
            <a:r>
              <a:rPr lang="en-US" sz="1600" b="1" noProof="1" smtClean="0">
                <a:latin typeface="Courier New" pitchFamily="49" charset="0"/>
                <a:cs typeface="Courier New" pitchFamily="49" charset="0"/>
              </a:rPr>
              <a:t>Higgins   AC_MGR  F      12000.00</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(3 row(s) affected)</a:t>
            </a:r>
          </a:p>
        </p:txBody>
      </p:sp>
      <p:sp>
        <p:nvSpPr>
          <p:cNvPr id="8" name="Rectangle 7"/>
          <p:cNvSpPr/>
          <p:nvPr/>
        </p:nvSpPr>
        <p:spPr>
          <a:xfrm>
            <a:off x="533400" y="762000"/>
            <a:ext cx="8077200" cy="830997"/>
          </a:xfrm>
          <a:prstGeom prst="rect">
            <a:avLst/>
          </a:prstGeom>
        </p:spPr>
        <p:txBody>
          <a:bodyPr wrap="square">
            <a:spAutoFit/>
          </a:bodyPr>
          <a:lstStyle/>
          <a:p>
            <a:r>
              <a:rPr lang="en-US" b="1" dirty="0" smtClean="0">
                <a:cs typeface="Courier New" pitchFamily="49" charset="0"/>
              </a:rPr>
              <a:t>Employees with a job id beginning in “SA” or that are female, who have a salary of at least 11 000</a:t>
            </a:r>
            <a:endParaRPr lang="en-AU" b="1" dirty="0" smtClean="0">
              <a:cs typeface="Courier New" pitchFamily="49" charset="0"/>
            </a:endParaRPr>
          </a:p>
        </p:txBody>
      </p:sp>
      <p:sp>
        <p:nvSpPr>
          <p:cNvPr id="9" name="Rectangle 8"/>
          <p:cNvSpPr>
            <a:spLocks noChangeArrowheads="1"/>
          </p:cNvSpPr>
          <p:nvPr/>
        </p:nvSpPr>
        <p:spPr bwMode="auto">
          <a:xfrm>
            <a:off x="1219200" y="2286000"/>
            <a:ext cx="4800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0" name="Content Placeholder 2"/>
          <p:cNvSpPr>
            <a:spLocks noGrp="1"/>
          </p:cNvSpPr>
          <p:nvPr>
            <p:ph idx="1"/>
          </p:nvPr>
        </p:nvSpPr>
        <p:spPr>
          <a:xfrm>
            <a:off x="285750" y="2805112"/>
            <a:ext cx="8572500" cy="1385888"/>
          </a:xfrm>
        </p:spPr>
        <p:txBody>
          <a:bodyPr/>
          <a:lstStyle/>
          <a:p>
            <a:r>
              <a:rPr lang="en-AU" dirty="0" smtClean="0"/>
              <a:t>The </a:t>
            </a:r>
            <a:r>
              <a:rPr lang="en-AU" b="1" dirty="0" smtClean="0"/>
              <a:t>OR</a:t>
            </a:r>
            <a:r>
              <a:rPr lang="en-AU" dirty="0" smtClean="0"/>
              <a:t> is evaluated first, finding employees with a job id starting in “SA” or female employees</a:t>
            </a:r>
          </a:p>
          <a:p>
            <a:r>
              <a:rPr lang="en-AU" dirty="0" smtClean="0"/>
              <a:t>The true/false result of the OR is then used for the </a:t>
            </a:r>
            <a:r>
              <a:rPr lang="en-AU" b="1" dirty="0" smtClean="0"/>
              <a: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Time for a break?</a:t>
            </a:r>
            <a:endParaRPr lang="en-AU" dirty="0"/>
          </a:p>
        </p:txBody>
      </p:sp>
      <p:pic>
        <p:nvPicPr>
          <p:cNvPr id="1026" name="Picture 2"/>
          <p:cNvPicPr>
            <a:picLocks noChangeAspect="1" noChangeArrowheads="1"/>
          </p:cNvPicPr>
          <p:nvPr/>
        </p:nvPicPr>
        <p:blipFill>
          <a:blip r:embed="rId2" cstate="print"/>
          <a:srcRect l="30417" t="18667" r="28333" b="20000"/>
          <a:stretch>
            <a:fillRect/>
          </a:stretch>
        </p:blipFill>
        <p:spPr bwMode="auto">
          <a:xfrm>
            <a:off x="2362200" y="1676400"/>
            <a:ext cx="4427882" cy="4114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ORDER BY clause</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The ORDER BY clause comes last in a SELECT statement, and is optional.  The</a:t>
            </a:r>
            <a:r>
              <a:rPr lang="en-AU" i="1" dirty="0" smtClean="0"/>
              <a:t> basic </a:t>
            </a:r>
            <a:r>
              <a:rPr lang="en-AU" dirty="0" smtClean="0"/>
              <a:t>format is:</a:t>
            </a:r>
          </a:p>
          <a:p>
            <a:pPr algn="ctr">
              <a:buNone/>
            </a:pPr>
            <a:r>
              <a:rPr lang="en-AU" b="1" dirty="0" smtClean="0"/>
              <a:t>ORDER BY</a:t>
            </a:r>
            <a:r>
              <a:rPr lang="en-AU" dirty="0" smtClean="0"/>
              <a:t> column</a:t>
            </a:r>
          </a:p>
          <a:p>
            <a:pPr algn="ctr">
              <a:buNone/>
            </a:pPr>
            <a:endParaRPr lang="en-AU" sz="1600" dirty="0" smtClean="0"/>
          </a:p>
          <a:p>
            <a:r>
              <a:rPr lang="en-AU" dirty="0" smtClean="0"/>
              <a:t>The default direction to order by is ASC – ascending (smallest to largest), but you can specify descending order</a:t>
            </a:r>
          </a:p>
          <a:p>
            <a:pPr>
              <a:buNone/>
            </a:pPr>
            <a:r>
              <a:rPr lang="en-AU" b="1" dirty="0" smtClean="0"/>
              <a:t>		ORDER BY</a:t>
            </a:r>
            <a:r>
              <a:rPr lang="en-AU" dirty="0" smtClean="0"/>
              <a:t> column </a:t>
            </a:r>
            <a:r>
              <a:rPr lang="en-AU" b="1" dirty="0" smtClean="0"/>
              <a:t>ASC </a:t>
            </a:r>
            <a:r>
              <a:rPr lang="en-AU" sz="2000" dirty="0" smtClean="0">
                <a:solidFill>
                  <a:schemeClr val="tx1">
                    <a:lumMod val="50000"/>
                    <a:lumOff val="50000"/>
                  </a:schemeClr>
                </a:solidFill>
              </a:rPr>
              <a:t>(smallest to largest - default)</a:t>
            </a:r>
            <a:endParaRPr lang="en-AU" dirty="0" smtClean="0">
              <a:solidFill>
                <a:schemeClr val="tx1">
                  <a:lumMod val="50000"/>
                  <a:lumOff val="50000"/>
                </a:schemeClr>
              </a:solidFill>
            </a:endParaRPr>
          </a:p>
          <a:p>
            <a:pPr>
              <a:buNone/>
            </a:pPr>
            <a:r>
              <a:rPr lang="en-AU" b="1" dirty="0" smtClean="0"/>
              <a:t>		ORDER BY</a:t>
            </a:r>
            <a:r>
              <a:rPr lang="en-AU" dirty="0" smtClean="0"/>
              <a:t> column </a:t>
            </a:r>
            <a:r>
              <a:rPr lang="en-AU" b="1" dirty="0" smtClean="0"/>
              <a:t>DESC </a:t>
            </a:r>
            <a:r>
              <a:rPr lang="en-AU" sz="2000" dirty="0" smtClean="0">
                <a:solidFill>
                  <a:schemeClr val="tx1">
                    <a:lumMod val="50000"/>
                    <a:lumOff val="50000"/>
                  </a:schemeClr>
                </a:solidFill>
              </a:rPr>
              <a:t>(largest to smallest)</a:t>
            </a:r>
            <a:endParaRPr lang="en-AU" dirty="0" smtClean="0">
              <a:solidFill>
                <a:schemeClr val="tx1">
                  <a:lumMod val="50000"/>
                  <a:lumOff val="50000"/>
                </a:schemeClr>
              </a:solidFill>
            </a:endParaRPr>
          </a:p>
          <a:p>
            <a:pPr algn="ctr">
              <a:buNone/>
            </a:pPr>
            <a:endParaRPr lang="en-AU" sz="1600" dirty="0" smtClean="0"/>
          </a:p>
          <a:p>
            <a:r>
              <a:rPr lang="en-AU" dirty="0" smtClean="0"/>
              <a:t>The column you order by does not need to be one of the columns you are selecting</a:t>
            </a:r>
          </a:p>
          <a:p>
            <a:endParaRPr lang="en-AU" sz="1600" dirty="0" smtClean="0"/>
          </a:p>
          <a:p>
            <a:r>
              <a:rPr lang="en-AU" dirty="0" smtClean="0"/>
              <a:t>You can also order by an </a:t>
            </a:r>
            <a:r>
              <a:rPr lang="en-AU" b="1" dirty="0" smtClean="0"/>
              <a:t>alias</a:t>
            </a:r>
            <a:r>
              <a:rPr lang="en-AU" dirty="0" smtClean="0"/>
              <a:t> used in the query</a:t>
            </a:r>
          </a:p>
          <a:p>
            <a:pPr lvl="1"/>
            <a:r>
              <a:rPr lang="en-AU" dirty="0" smtClean="0"/>
              <a:t>You cannot use aliases in WHERE clauses, though</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Limiting Retrieved Rows via the WHERE Clause</a:t>
            </a:r>
            <a:endParaRPr lang="en-AU" dirty="0"/>
          </a:p>
        </p:txBody>
      </p:sp>
      <p:sp>
        <p:nvSpPr>
          <p:cNvPr id="4" name="Rectangle 3"/>
          <p:cNvSpPr>
            <a:spLocks noChangeArrowheads="1"/>
          </p:cNvSpPr>
          <p:nvPr/>
        </p:nvSpPr>
        <p:spPr bwMode="blackWhite">
          <a:xfrm>
            <a:off x="838200" y="990600"/>
            <a:ext cx="7385050" cy="923925"/>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a:solidFill>
                  <a:srgbClr val="000000"/>
                </a:solidFill>
                <a:latin typeface="Courier New" pitchFamily="49" charset="0"/>
              </a:rPr>
              <a:t>SELECT	*|{[DISTINCT] </a:t>
            </a:r>
            <a:r>
              <a:rPr lang="en-US" sz="1800" b="1" i="1" dirty="0" err="1">
                <a:solidFill>
                  <a:srgbClr val="000000"/>
                </a:solidFill>
                <a:latin typeface="Courier New" pitchFamily="49" charset="0"/>
              </a:rPr>
              <a:t>column</a:t>
            </a:r>
            <a:r>
              <a:rPr lang="en-US" sz="1800" b="1" dirty="0" err="1">
                <a:solidFill>
                  <a:srgbClr val="000000"/>
                </a:solidFill>
                <a:latin typeface="Courier New" pitchFamily="49" charset="0"/>
              </a:rPr>
              <a:t>|</a:t>
            </a:r>
            <a:r>
              <a:rPr lang="en-US" sz="1800" b="1" i="1" dirty="0" err="1">
                <a:solidFill>
                  <a:srgbClr val="000000"/>
                </a:solidFill>
                <a:latin typeface="Courier New" pitchFamily="49" charset="0"/>
              </a:rPr>
              <a:t>expression</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alias</a:t>
            </a:r>
            <a:r>
              <a:rPr lang="en-US" sz="1800" b="1" dirty="0">
                <a:solidFill>
                  <a:srgbClr val="000000"/>
                </a:solidFill>
                <a:latin typeface="Courier New" pitchFamily="49" charset="0"/>
              </a:rPr>
              <a:t>],...}</a:t>
            </a:r>
          </a:p>
          <a:p>
            <a:pPr algn="l" eaLnBrk="0" hangingPunct="0">
              <a:tabLst>
                <a:tab pos="1200150" algn="l"/>
              </a:tabLst>
              <a:defRPr/>
            </a:pPr>
            <a:r>
              <a:rPr lang="en-US" sz="1800" b="1" dirty="0">
                <a:solidFill>
                  <a:srgbClr val="000000"/>
                </a:solidFill>
                <a:latin typeface="Courier New" pitchFamily="49" charset="0"/>
              </a:rPr>
              <a:t>FROM	</a:t>
            </a:r>
            <a:r>
              <a:rPr lang="en-US" sz="1800" b="1" i="1" dirty="0">
                <a:solidFill>
                  <a:srgbClr val="000000"/>
                </a:solidFill>
                <a:latin typeface="Courier New" pitchFamily="49" charset="0"/>
              </a:rPr>
              <a:t>table</a:t>
            </a:r>
          </a:p>
          <a:p>
            <a:pPr algn="l" eaLnBrk="0" hangingPunct="0">
              <a:tabLst>
                <a:tab pos="1200150" algn="l"/>
              </a:tabLst>
              <a:defRPr/>
            </a:pPr>
            <a:r>
              <a:rPr lang="en-US" sz="1800" b="1" dirty="0">
                <a:solidFill>
                  <a:srgbClr val="000000"/>
                </a:solidFill>
                <a:latin typeface="Courier New" pitchFamily="49" charset="0"/>
              </a:rPr>
              <a:t>[WHERE</a:t>
            </a:r>
            <a:r>
              <a:rPr lang="en-US" sz="1800" b="1" i="1" dirty="0">
                <a:solidFill>
                  <a:srgbClr val="000000"/>
                </a:solidFill>
                <a:latin typeface="Courier New" pitchFamily="49" charset="0"/>
              </a:rPr>
              <a:t>   </a:t>
            </a:r>
            <a:r>
              <a:rPr lang="en-US" sz="1800" b="1" i="1" dirty="0" smtClean="0">
                <a:solidFill>
                  <a:srgbClr val="000000"/>
                </a:solidFill>
                <a:latin typeface="Courier New" pitchFamily="49" charset="0"/>
              </a:rPr>
              <a:t>Conditions</a:t>
            </a:r>
            <a:r>
              <a:rPr lang="en-US" sz="1800" b="1" dirty="0">
                <a:solidFill>
                  <a:srgbClr val="000000"/>
                </a:solidFill>
                <a:latin typeface="Courier New" pitchFamily="49" charset="0"/>
              </a:rPr>
              <a:t>]</a:t>
            </a:r>
            <a:r>
              <a:rPr lang="en-US" sz="1800" b="1" i="1" dirty="0">
                <a:solidFill>
                  <a:srgbClr val="000000"/>
                </a:solidFill>
                <a:latin typeface="Courier New" pitchFamily="49" charset="0"/>
              </a:rPr>
              <a:t>;</a:t>
            </a:r>
          </a:p>
        </p:txBody>
      </p:sp>
      <p:sp>
        <p:nvSpPr>
          <p:cNvPr id="5" name="Rectangle 4"/>
          <p:cNvSpPr txBox="1">
            <a:spLocks noChangeArrowheads="1"/>
          </p:cNvSpPr>
          <p:nvPr/>
        </p:nvSpPr>
        <p:spPr bwMode="auto">
          <a:xfrm>
            <a:off x="936625" y="2209800"/>
            <a:ext cx="8207375" cy="3860160"/>
          </a:xfrm>
          <a:prstGeom prst="rect">
            <a:avLst/>
          </a:prstGeom>
          <a:noFill/>
          <a:ln w="9525">
            <a:noFill/>
            <a:miter lim="800000"/>
            <a:headEnd/>
            <a:tailEnd/>
          </a:ln>
        </p:spPr>
        <p:txBody>
          <a:bodyPr vert="horz" wrap="square" lIns="92075" tIns="46038" rIns="92075" bIns="46038"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cs typeface="Tahoma" pitchFamily="34" charset="0"/>
              </a:rPr>
              <a:t>The WHERE</a:t>
            </a:r>
            <a:r>
              <a:rPr kumimoji="0" lang="en-US" sz="2400" b="0" i="0" u="none" strike="noStrike" kern="0" cap="none" spc="0" normalizeH="0" noProof="0" dirty="0" smtClean="0">
                <a:ln>
                  <a:noFill/>
                </a:ln>
                <a:solidFill>
                  <a:schemeClr val="tx1"/>
                </a:solidFill>
                <a:effectLst/>
                <a:uLnTx/>
                <a:uFillTx/>
                <a:latin typeface="+mn-lt"/>
                <a:ea typeface="ＭＳ Ｐゴシック" pitchFamily="-65" charset="-128"/>
                <a:cs typeface="Tahoma" pitchFamily="34" charset="0"/>
              </a:rPr>
              <a:t> clause is optional in a SELECT statement</a:t>
            </a: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endParaRPr lang="en-US" kern="0" baseline="0" dirty="0" smtClean="0">
              <a:latin typeface="+mn-lt"/>
              <a:ea typeface="ＭＳ Ｐゴシック" pitchFamily="-65" charset="-128"/>
              <a:cs typeface="Tahoma" pitchFamily="34" charset="0"/>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sz="2400" b="0" u="none" strike="noStrike" kern="0" cap="none" spc="0" normalizeH="0" noProof="0" dirty="0" smtClean="0">
                <a:ln>
                  <a:noFill/>
                </a:ln>
                <a:solidFill>
                  <a:schemeClr val="tx1"/>
                </a:solidFill>
                <a:effectLst/>
                <a:uLnTx/>
                <a:uFillTx/>
                <a:latin typeface="+mn-lt"/>
                <a:ea typeface="ＭＳ Ｐゴシック" pitchFamily="-65" charset="-128"/>
                <a:cs typeface="Tahoma" pitchFamily="34" charset="0"/>
              </a:rPr>
              <a:t>It follows the FROM clause, which specifies table(s)</a:t>
            </a:r>
            <a:endParaRPr kumimoji="0" lang="en-US" sz="2400" b="0"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endParaRPr kumimoji="0" lang="en-US" sz="2400" b="0" i="1"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342900" marR="0" lvl="0" indent="-342900" algn="l" defTabSz="914400" rtl="0" eaLnBrk="1" fontAlgn="base" latinLnBrk="0" hangingPunct="1">
              <a:lnSpc>
                <a:spcPct val="100000"/>
              </a:lnSpc>
              <a:spcBef>
                <a:spcPct val="20000"/>
              </a:spcBef>
              <a:spcAft>
                <a:spcPct val="0"/>
              </a:spcAft>
              <a:buClr>
                <a:srgbClr val="2D2D8A"/>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cs typeface="Tahoma" pitchFamily="34" charset="0"/>
              </a:rPr>
              <a:t>The WHERE clause</a:t>
            </a: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cs typeface="+mn-cs"/>
              </a:rPr>
              <a:t> identifies </a:t>
            </a:r>
            <a:r>
              <a:rPr kumimoji="0" lang="en-US" sz="2400" b="0" i="1" u="none" strike="noStrike" kern="0" cap="none" spc="0" normalizeH="0" baseline="0" noProof="0" dirty="0" smtClean="0">
                <a:ln>
                  <a:noFill/>
                </a:ln>
                <a:solidFill>
                  <a:schemeClr val="tx1"/>
                </a:solidFill>
                <a:effectLst/>
                <a:uLnTx/>
                <a:uFillTx/>
                <a:latin typeface="+mn-lt"/>
                <a:ea typeface="ＭＳ Ｐゴシック" pitchFamily="-65" charset="-128"/>
                <a:cs typeface="+mn-cs"/>
              </a:rPr>
              <a:t>which row(s)</a:t>
            </a:r>
            <a:r>
              <a:rPr kumimoji="0" lang="en-US" sz="2400" b="0" u="none" strike="noStrike" kern="0" cap="none" spc="0" normalizeH="0" baseline="0" noProof="0" dirty="0" smtClean="0">
                <a:ln>
                  <a:noFill/>
                </a:ln>
                <a:solidFill>
                  <a:schemeClr val="tx1"/>
                </a:solidFill>
                <a:effectLst/>
                <a:uLnTx/>
                <a:uFillTx/>
                <a:latin typeface="+mn-lt"/>
                <a:ea typeface="ＭＳ Ｐゴシック" pitchFamily="-65" charset="-128"/>
                <a:cs typeface="+mn-cs"/>
              </a:rPr>
              <a:t> to return</a:t>
            </a:r>
            <a:endParaRPr kumimoji="0" lang="en-US" sz="2400" b="0" i="1" u="none" strike="noStrike" kern="0" cap="none" spc="0" normalizeH="0" baseline="0" noProof="0" dirty="0" smtClean="0">
              <a:ln>
                <a:noFill/>
              </a:ln>
              <a:solidFill>
                <a:schemeClr val="tx1"/>
              </a:solidFill>
              <a:effectLst/>
              <a:uLnTx/>
              <a:uFillTx/>
              <a:latin typeface="+mn-lt"/>
              <a:ea typeface="ＭＳ Ｐゴシック" pitchFamily="-65" charset="-128"/>
              <a:cs typeface="+mn-cs"/>
            </a:endParaRPr>
          </a:p>
          <a:p>
            <a:pPr marL="742950" marR="0" lvl="1" indent="-285750" algn="l" defTabSz="914400" rtl="0" eaLnBrk="1" fontAlgn="base" latinLnBrk="0" hangingPunct="1">
              <a:lnSpc>
                <a:spcPct val="100000"/>
              </a:lnSpc>
              <a:spcBef>
                <a:spcPct val="20000"/>
              </a:spcBef>
              <a:spcAft>
                <a:spcPct val="0"/>
              </a:spcAft>
              <a:buClr>
                <a:schemeClr val="bg2"/>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rPr>
              <a:t>One or more </a:t>
            </a:r>
            <a:r>
              <a:rPr kumimoji="0" lang="en-US" sz="2400" b="0" i="1" u="none" strike="noStrike" kern="0" cap="none" spc="0" normalizeH="0" baseline="0" noProof="0" dirty="0" smtClean="0">
                <a:ln>
                  <a:noFill/>
                </a:ln>
                <a:solidFill>
                  <a:schemeClr val="tx1"/>
                </a:solidFill>
                <a:effectLst/>
                <a:uLnTx/>
                <a:uFillTx/>
                <a:latin typeface="+mn-lt"/>
                <a:ea typeface="ＭＳ Ｐゴシック" pitchFamily="-65" charset="-128"/>
              </a:rPr>
              <a:t>conditions</a:t>
            </a:r>
            <a:r>
              <a:rPr kumimoji="0" lang="en-US" sz="2400" b="0" u="none" strike="noStrike" kern="0" cap="none" spc="0" normalizeH="0" baseline="0" noProof="0" dirty="0" smtClean="0">
                <a:ln>
                  <a:noFill/>
                </a:ln>
                <a:solidFill>
                  <a:schemeClr val="tx1"/>
                </a:solidFill>
                <a:effectLst/>
                <a:uLnTx/>
                <a:uFillTx/>
                <a:latin typeface="+mn-lt"/>
                <a:ea typeface="ＭＳ Ｐゴシック" pitchFamily="-65" charset="-128"/>
              </a:rPr>
              <a:t> can be specified</a:t>
            </a:r>
            <a:r>
              <a:rPr kumimoji="0" lang="en-US" sz="2400" b="0" u="none" strike="noStrike" kern="0" cap="none" spc="0" normalizeH="0" noProof="0" dirty="0" smtClean="0">
                <a:ln>
                  <a:noFill/>
                </a:ln>
                <a:solidFill>
                  <a:schemeClr val="tx1"/>
                </a:solidFill>
                <a:effectLst/>
                <a:uLnTx/>
                <a:uFillTx/>
                <a:latin typeface="+mn-lt"/>
                <a:ea typeface="ＭＳ Ｐゴシック" pitchFamily="-65" charset="-128"/>
              </a:rPr>
              <a:t> – criteria by which to select which rows to retrieve</a:t>
            </a:r>
            <a:endParaRPr kumimoji="0" lang="en-US" sz="2400" b="0" u="none" strike="noStrike" kern="0" cap="none" spc="0" normalizeH="0" baseline="0" noProof="0" dirty="0" smtClean="0">
              <a:ln>
                <a:noFill/>
              </a:ln>
              <a:solidFill>
                <a:schemeClr val="tx1"/>
              </a:solidFill>
              <a:effectLst/>
              <a:uLnTx/>
              <a:uFillTx/>
              <a:latin typeface="+mn-lt"/>
              <a:ea typeface="ＭＳ Ｐゴシック" pitchFamily="-65" charset="-128"/>
            </a:endParaRPr>
          </a:p>
          <a:p>
            <a:pPr marL="742950" marR="0" lvl="1" indent="-285750" algn="l" defTabSz="914400" rtl="0" eaLnBrk="1" fontAlgn="base" latinLnBrk="0" hangingPunct="1">
              <a:lnSpc>
                <a:spcPct val="100000"/>
              </a:lnSpc>
              <a:spcBef>
                <a:spcPct val="20000"/>
              </a:spcBef>
              <a:spcAft>
                <a:spcPct val="0"/>
              </a:spcAft>
              <a:buClr>
                <a:schemeClr val="bg2"/>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rPr>
              <a:t>Only those rows whose values make the </a:t>
            </a:r>
            <a:r>
              <a:rPr kumimoji="0" lang="en-US" sz="2400" b="0" u="none" strike="noStrike" kern="0" cap="none" spc="0" normalizeH="0" baseline="0" noProof="0" dirty="0" smtClean="0">
                <a:ln>
                  <a:noFill/>
                </a:ln>
                <a:solidFill>
                  <a:schemeClr val="tx1"/>
                </a:solidFill>
                <a:effectLst/>
                <a:uLnTx/>
                <a:uFillTx/>
                <a:latin typeface="+mn-lt"/>
                <a:ea typeface="ＭＳ Ｐゴシック" pitchFamily="-65" charset="-128"/>
              </a:rPr>
              <a:t>condition(s)</a:t>
            </a:r>
            <a:r>
              <a:rPr kumimoji="0" lang="en-US" sz="2400" b="0" i="0" u="none" strike="noStrike" kern="0" cap="none" spc="0" normalizeH="0" baseline="0" noProof="0" dirty="0" smtClean="0">
                <a:ln>
                  <a:noFill/>
                </a:ln>
                <a:solidFill>
                  <a:schemeClr val="tx1"/>
                </a:solidFill>
                <a:effectLst/>
                <a:uLnTx/>
                <a:uFillTx/>
                <a:latin typeface="+mn-lt"/>
                <a:ea typeface="ＭＳ Ｐゴシック" pitchFamily="-65" charset="-128"/>
              </a:rPr>
              <a:t> true will be returned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81000" y="3124200"/>
            <a:ext cx="3962400" cy="2133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Grant     7000.00</a:t>
            </a:r>
          </a:p>
          <a:p>
            <a:pPr algn="l"/>
            <a:r>
              <a:rPr lang="en-AU" sz="1600" b="1" noProof="1" smtClean="0">
                <a:latin typeface="Courier New" pitchFamily="49" charset="0"/>
                <a:cs typeface="Courier New" pitchFamily="49" charset="0"/>
              </a:rPr>
              <a:t>Taylor    8600.00</a:t>
            </a:r>
          </a:p>
          <a:p>
            <a:pPr algn="l"/>
            <a:r>
              <a:rPr lang="en-AU" sz="1600" b="1" noProof="1" smtClean="0">
                <a:latin typeface="Courier New" pitchFamily="49" charset="0"/>
                <a:cs typeface="Courier New" pitchFamily="49" charset="0"/>
              </a:rPr>
              <a:t>Zlotkey   10500.00</a:t>
            </a:r>
          </a:p>
          <a:p>
            <a:pPr algn="l"/>
            <a:r>
              <a:rPr lang="en-AU" sz="1600" b="1" noProof="1" smtClean="0">
                <a:latin typeface="Courier New" pitchFamily="49" charset="0"/>
                <a:cs typeface="Courier New" pitchFamily="49" charset="0"/>
              </a:rPr>
              <a:t>Abel      11000.00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(4 row(s) affected)</a:t>
            </a:r>
            <a:endParaRPr lang="en-US" sz="1600" b="1" noProof="1" smtClean="0">
              <a:latin typeface="Courier New" pitchFamily="49" charset="0"/>
              <a:cs typeface="Courier New" pitchFamily="49" charset="0"/>
            </a:endParaRPr>
          </a:p>
        </p:txBody>
      </p:sp>
      <p:sp>
        <p:nvSpPr>
          <p:cNvPr id="2" name="Title 1"/>
          <p:cNvSpPr>
            <a:spLocks noGrp="1"/>
          </p:cNvSpPr>
          <p:nvPr>
            <p:ph type="title"/>
          </p:nvPr>
        </p:nvSpPr>
        <p:spPr/>
        <p:txBody>
          <a:bodyPr/>
          <a:lstStyle/>
          <a:p>
            <a:r>
              <a:rPr lang="en-AU" dirty="0" smtClean="0"/>
              <a:t>The ORDER BY clause</a:t>
            </a:r>
            <a:endParaRPr lang="en-AU" dirty="0"/>
          </a:p>
        </p:txBody>
      </p:sp>
      <p:sp>
        <p:nvSpPr>
          <p:cNvPr id="4" name="Rectangle 3"/>
          <p:cNvSpPr>
            <a:spLocks noChangeArrowheads="1"/>
          </p:cNvSpPr>
          <p:nvPr/>
        </p:nvSpPr>
        <p:spPr bwMode="auto">
          <a:xfrm>
            <a:off x="381000" y="1524000"/>
            <a:ext cx="3962400" cy="12954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LIKE 'SA%'</a:t>
            </a:r>
          </a:p>
          <a:p>
            <a:pPr algn="l"/>
            <a:r>
              <a:rPr lang="en-AU" sz="2000" b="1" dirty="0" smtClean="0">
                <a:solidFill>
                  <a:srgbClr val="000000"/>
                </a:solidFill>
                <a:latin typeface="Courier New" pitchFamily="49" charset="0"/>
                <a:cs typeface="Courier New" pitchFamily="49" charset="0"/>
              </a:rPr>
              <a:t>ORDER BY salary;</a:t>
            </a:r>
            <a:endParaRPr lang="en-US" sz="2000" b="1" dirty="0" smtClean="0">
              <a:solidFill>
                <a:srgbClr val="000000"/>
              </a:solidFill>
              <a:latin typeface="Courier New" pitchFamily="49" charset="0"/>
              <a:cs typeface="Courier New" pitchFamily="49" charset="0"/>
            </a:endParaRPr>
          </a:p>
        </p:txBody>
      </p:sp>
      <p:sp>
        <p:nvSpPr>
          <p:cNvPr id="5" name="Rectangle 4"/>
          <p:cNvSpPr>
            <a:spLocks noChangeArrowheads="1"/>
          </p:cNvSpPr>
          <p:nvPr/>
        </p:nvSpPr>
        <p:spPr bwMode="auto">
          <a:xfrm>
            <a:off x="381000" y="2438400"/>
            <a:ext cx="24384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5"/>
          <p:cNvSpPr>
            <a:spLocks noChangeArrowheads="1"/>
          </p:cNvSpPr>
          <p:nvPr/>
        </p:nvSpPr>
        <p:spPr bwMode="auto">
          <a:xfrm>
            <a:off x="1600200" y="3657600"/>
            <a:ext cx="1143000" cy="1066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0" name="Rectangle 9"/>
          <p:cNvSpPr>
            <a:spLocks noChangeArrowheads="1"/>
          </p:cNvSpPr>
          <p:nvPr/>
        </p:nvSpPr>
        <p:spPr bwMode="auto">
          <a:xfrm>
            <a:off x="4800600" y="3124200"/>
            <a:ext cx="3962400" cy="2133600"/>
          </a:xfrm>
          <a:prstGeom prst="rect">
            <a:avLst/>
          </a:prstGeom>
          <a:solidFill>
            <a:srgbClr val="FFFFFF"/>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Abel      11000.00</a:t>
            </a:r>
          </a:p>
          <a:p>
            <a:pPr algn="l"/>
            <a:r>
              <a:rPr lang="en-AU" sz="1600" b="1" noProof="1" smtClean="0">
                <a:latin typeface="Courier New" pitchFamily="49" charset="0"/>
                <a:cs typeface="Courier New" pitchFamily="49" charset="0"/>
              </a:rPr>
              <a:t>Zlotkey   10500.00</a:t>
            </a:r>
          </a:p>
          <a:p>
            <a:pPr algn="l"/>
            <a:r>
              <a:rPr lang="en-AU" sz="1600" b="1" noProof="1" smtClean="0">
                <a:latin typeface="Courier New" pitchFamily="49" charset="0"/>
                <a:cs typeface="Courier New" pitchFamily="49" charset="0"/>
              </a:rPr>
              <a:t>Taylor    8600.00</a:t>
            </a:r>
          </a:p>
          <a:p>
            <a:pPr algn="l"/>
            <a:r>
              <a:rPr lang="en-AU" sz="1600" b="1" noProof="1" smtClean="0">
                <a:latin typeface="Courier New" pitchFamily="49" charset="0"/>
                <a:cs typeface="Courier New" pitchFamily="49" charset="0"/>
              </a:rPr>
              <a:t>Grant     7000.00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(4 row(s) affected)</a:t>
            </a:r>
            <a:endParaRPr lang="en-US" sz="1600" b="1" noProof="1" smtClean="0">
              <a:latin typeface="Courier New" pitchFamily="49" charset="0"/>
              <a:cs typeface="Courier New" pitchFamily="49" charset="0"/>
            </a:endParaRPr>
          </a:p>
        </p:txBody>
      </p:sp>
      <p:sp>
        <p:nvSpPr>
          <p:cNvPr id="11" name="Rectangle 5"/>
          <p:cNvSpPr>
            <a:spLocks noChangeArrowheads="1"/>
          </p:cNvSpPr>
          <p:nvPr/>
        </p:nvSpPr>
        <p:spPr bwMode="auto">
          <a:xfrm>
            <a:off x="6019800" y="3657600"/>
            <a:ext cx="1143000" cy="1066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2" name="Rectangle 11"/>
          <p:cNvSpPr/>
          <p:nvPr/>
        </p:nvSpPr>
        <p:spPr>
          <a:xfrm>
            <a:off x="381000" y="914400"/>
            <a:ext cx="3962400" cy="461665"/>
          </a:xfrm>
          <a:prstGeom prst="rect">
            <a:avLst/>
          </a:prstGeom>
        </p:spPr>
        <p:txBody>
          <a:bodyPr wrap="square">
            <a:spAutoFit/>
          </a:bodyPr>
          <a:lstStyle/>
          <a:p>
            <a:r>
              <a:rPr lang="en-US" b="1" dirty="0" smtClean="0">
                <a:cs typeface="Courier New" pitchFamily="49" charset="0"/>
              </a:rPr>
              <a:t>Ordering by ASC - default</a:t>
            </a:r>
            <a:endParaRPr lang="en-AU" dirty="0"/>
          </a:p>
        </p:txBody>
      </p:sp>
      <p:sp>
        <p:nvSpPr>
          <p:cNvPr id="13" name="Rectangle 12"/>
          <p:cNvSpPr/>
          <p:nvPr/>
        </p:nvSpPr>
        <p:spPr>
          <a:xfrm>
            <a:off x="4800600" y="914400"/>
            <a:ext cx="3962400" cy="461665"/>
          </a:xfrm>
          <a:prstGeom prst="rect">
            <a:avLst/>
          </a:prstGeom>
          <a:noFill/>
        </p:spPr>
        <p:txBody>
          <a:bodyPr wrap="square">
            <a:spAutoFit/>
          </a:bodyPr>
          <a:lstStyle/>
          <a:p>
            <a:r>
              <a:rPr lang="en-US" b="1" dirty="0" smtClean="0">
                <a:cs typeface="Courier New" pitchFamily="49" charset="0"/>
              </a:rPr>
              <a:t>Ordering by DESC</a:t>
            </a:r>
            <a:endParaRPr lang="en-AU" dirty="0"/>
          </a:p>
        </p:txBody>
      </p:sp>
      <p:sp>
        <p:nvSpPr>
          <p:cNvPr id="8" name="Rectangle 3"/>
          <p:cNvSpPr>
            <a:spLocks noChangeArrowheads="1"/>
          </p:cNvSpPr>
          <p:nvPr/>
        </p:nvSpPr>
        <p:spPr bwMode="auto">
          <a:xfrm>
            <a:off x="4800600" y="1524000"/>
            <a:ext cx="3962400" cy="12954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a:t>
            </a:r>
            <a:r>
              <a:rPr lang="en-AU" sz="2000" b="1" dirty="0" err="1" smtClean="0">
                <a:solidFill>
                  <a:srgbClr val="000000"/>
                </a:solidFill>
                <a:latin typeface="Courier New" pitchFamily="49" charset="0"/>
                <a:cs typeface="Courier New" pitchFamily="49" charset="0"/>
              </a:rPr>
              <a:t>job_id</a:t>
            </a:r>
            <a:r>
              <a:rPr lang="en-AU" sz="2000" b="1" dirty="0" smtClean="0">
                <a:solidFill>
                  <a:srgbClr val="000000"/>
                </a:solidFill>
                <a:latin typeface="Courier New" pitchFamily="49" charset="0"/>
                <a:cs typeface="Courier New" pitchFamily="49" charset="0"/>
              </a:rPr>
              <a:t> LIKE 'SA%'</a:t>
            </a:r>
          </a:p>
          <a:p>
            <a:pPr algn="l"/>
            <a:r>
              <a:rPr lang="en-AU" sz="2000" b="1" dirty="0" smtClean="0">
                <a:solidFill>
                  <a:srgbClr val="000000"/>
                </a:solidFill>
                <a:latin typeface="Courier New" pitchFamily="49" charset="0"/>
                <a:cs typeface="Courier New" pitchFamily="49" charset="0"/>
              </a:rPr>
              <a:t>ORDER BY salary DESC;</a:t>
            </a:r>
            <a:endParaRPr lang="en-US" sz="2000" b="1" dirty="0" smtClean="0">
              <a:solidFill>
                <a:srgbClr val="000000"/>
              </a:solidFill>
              <a:latin typeface="Courier New" pitchFamily="49" charset="0"/>
              <a:cs typeface="Courier New" pitchFamily="49" charset="0"/>
            </a:endParaRPr>
          </a:p>
        </p:txBody>
      </p:sp>
      <p:sp>
        <p:nvSpPr>
          <p:cNvPr id="9" name="Rectangle 8"/>
          <p:cNvSpPr>
            <a:spLocks noChangeArrowheads="1"/>
          </p:cNvSpPr>
          <p:nvPr/>
        </p:nvSpPr>
        <p:spPr bwMode="auto">
          <a:xfrm>
            <a:off x="4800600" y="2438400"/>
            <a:ext cx="32004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10" grpId="0" animBg="1"/>
      <p:bldP spid="11" grpId="0" animBg="1"/>
      <p:bldP spid="13" grpId="0"/>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ORDER BY clause</a:t>
            </a:r>
            <a:endParaRPr lang="en-AU" dirty="0"/>
          </a:p>
        </p:txBody>
      </p:sp>
      <p:sp>
        <p:nvSpPr>
          <p:cNvPr id="3" name="Content Placeholder 2"/>
          <p:cNvSpPr>
            <a:spLocks noGrp="1"/>
          </p:cNvSpPr>
          <p:nvPr>
            <p:ph idx="1"/>
          </p:nvPr>
        </p:nvSpPr>
        <p:spPr/>
        <p:txBody>
          <a:bodyPr/>
          <a:lstStyle/>
          <a:p>
            <a:r>
              <a:rPr lang="en-AU" dirty="0" smtClean="0"/>
              <a:t>ORDER BY can order by </a:t>
            </a:r>
            <a:r>
              <a:rPr lang="en-AU" i="1" dirty="0" smtClean="0"/>
              <a:t>multiple columns (or aliases)</a:t>
            </a:r>
          </a:p>
          <a:p>
            <a:pPr lvl="1"/>
            <a:r>
              <a:rPr lang="en-AU" dirty="0" smtClean="0"/>
              <a:t>ASC or DESC can be included for each one</a:t>
            </a:r>
          </a:p>
        </p:txBody>
      </p:sp>
      <p:sp>
        <p:nvSpPr>
          <p:cNvPr id="4" name="Rectangle 3"/>
          <p:cNvSpPr>
            <a:spLocks noChangeArrowheads="1"/>
          </p:cNvSpPr>
          <p:nvPr/>
        </p:nvSpPr>
        <p:spPr bwMode="auto">
          <a:xfrm>
            <a:off x="381000" y="1905000"/>
            <a:ext cx="8382000" cy="1066800"/>
          </a:xfrm>
          <a:prstGeom prst="rect">
            <a:avLst/>
          </a:prstGeom>
          <a:solidFill>
            <a:srgbClr val="CCFFCC"/>
          </a:solidFill>
          <a:ln w="19050" algn="ctr">
            <a:solidFill>
              <a:schemeClr val="tx1"/>
            </a:solidFill>
            <a:miter lim="800000"/>
            <a:headEnd/>
            <a:tailEnd/>
          </a:ln>
        </p:spPr>
        <p:txBody>
          <a:bodyPr wrap="none" anchor="ctr"/>
          <a:lstStyle/>
          <a:p>
            <a:pPr algn="l"/>
            <a:r>
              <a:rPr lang="en-AU" sz="1800" b="1" dirty="0" smtClean="0">
                <a:solidFill>
                  <a:srgbClr val="000000"/>
                </a:solidFill>
                <a:latin typeface="Courier New" pitchFamily="49" charset="0"/>
                <a:cs typeface="Courier New" pitchFamily="49" charset="0"/>
              </a:rPr>
              <a:t>SELECT </a:t>
            </a:r>
            <a:r>
              <a:rPr lang="en-AU" sz="1800" b="1" dirty="0" err="1" smtClean="0">
                <a:solidFill>
                  <a:srgbClr val="000000"/>
                </a:solidFill>
                <a:latin typeface="Courier New" pitchFamily="49" charset="0"/>
                <a:cs typeface="Courier New" pitchFamily="49" charset="0"/>
              </a:rPr>
              <a:t>last_name</a:t>
            </a:r>
            <a:r>
              <a:rPr lang="en-AU" sz="1800" b="1" dirty="0" smtClean="0">
                <a:solidFill>
                  <a:srgbClr val="000000"/>
                </a:solidFill>
                <a:latin typeface="Courier New" pitchFamily="49" charset="0"/>
                <a:cs typeface="Courier New" pitchFamily="49" charset="0"/>
              </a:rPr>
              <a:t>, salary</a:t>
            </a:r>
          </a:p>
          <a:p>
            <a:pPr algn="l"/>
            <a:r>
              <a:rPr lang="en-AU" sz="1800" b="1" dirty="0" smtClean="0">
                <a:solidFill>
                  <a:srgbClr val="000000"/>
                </a:solidFill>
                <a:latin typeface="Courier New" pitchFamily="49" charset="0"/>
                <a:cs typeface="Courier New" pitchFamily="49" charset="0"/>
              </a:rPr>
              <a:t>FROM   employee</a:t>
            </a:r>
          </a:p>
          <a:p>
            <a:pPr algn="l"/>
            <a:r>
              <a:rPr lang="en-AU" sz="1800" b="1" dirty="0" smtClean="0">
                <a:solidFill>
                  <a:srgbClr val="000000"/>
                </a:solidFill>
                <a:latin typeface="Courier New" pitchFamily="49" charset="0"/>
                <a:cs typeface="Courier New" pitchFamily="49" charset="0"/>
              </a:rPr>
              <a:t>WHERE  salary &lt;= 10000</a:t>
            </a:r>
          </a:p>
          <a:p>
            <a:pPr algn="l"/>
            <a:r>
              <a:rPr lang="en-AU" sz="1800" b="1" dirty="0" smtClean="0">
                <a:solidFill>
                  <a:srgbClr val="000000"/>
                </a:solidFill>
                <a:latin typeface="Courier New" pitchFamily="49" charset="0"/>
                <a:cs typeface="Courier New" pitchFamily="49" charset="0"/>
              </a:rPr>
              <a:t>ORDER BY salary DESC, </a:t>
            </a:r>
            <a:r>
              <a:rPr lang="en-AU" sz="1800" b="1" dirty="0" err="1" smtClean="0">
                <a:solidFill>
                  <a:srgbClr val="000000"/>
                </a:solidFill>
                <a:latin typeface="Courier New" pitchFamily="49" charset="0"/>
                <a:cs typeface="Courier New" pitchFamily="49" charset="0"/>
              </a:rPr>
              <a:t>last_name</a:t>
            </a:r>
            <a:r>
              <a:rPr lang="en-AU" sz="1800" b="1" dirty="0" smtClean="0">
                <a:solidFill>
                  <a:srgbClr val="000000"/>
                </a:solidFill>
                <a:latin typeface="Courier New" pitchFamily="49" charset="0"/>
                <a:cs typeface="Courier New" pitchFamily="49" charset="0"/>
              </a:rPr>
              <a:t>;</a:t>
            </a:r>
          </a:p>
        </p:txBody>
      </p:sp>
      <p:sp>
        <p:nvSpPr>
          <p:cNvPr id="5" name="Rectangle 4"/>
          <p:cNvSpPr>
            <a:spLocks noChangeArrowheads="1"/>
          </p:cNvSpPr>
          <p:nvPr/>
        </p:nvSpPr>
        <p:spPr bwMode="auto">
          <a:xfrm>
            <a:off x="381000" y="2743200"/>
            <a:ext cx="4343400" cy="2286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6" name="Rectangle 5"/>
          <p:cNvSpPr/>
          <p:nvPr/>
        </p:nvSpPr>
        <p:spPr>
          <a:xfrm>
            <a:off x="533400" y="3043535"/>
            <a:ext cx="8077200" cy="461665"/>
          </a:xfrm>
          <a:prstGeom prst="rect">
            <a:avLst/>
          </a:prstGeom>
        </p:spPr>
        <p:txBody>
          <a:bodyPr wrap="square">
            <a:spAutoFit/>
          </a:bodyPr>
          <a:lstStyle/>
          <a:p>
            <a:r>
              <a:rPr lang="en-US" b="1" dirty="0" smtClean="0">
                <a:cs typeface="Courier New" pitchFamily="49" charset="0"/>
              </a:rPr>
              <a:t>Order by salary (</a:t>
            </a:r>
            <a:r>
              <a:rPr lang="en-US" b="1" dirty="0" err="1" smtClean="0">
                <a:cs typeface="Courier New" pitchFamily="49" charset="0"/>
              </a:rPr>
              <a:t>desc</a:t>
            </a:r>
            <a:r>
              <a:rPr lang="en-US" b="1" dirty="0" smtClean="0">
                <a:cs typeface="Courier New" pitchFamily="49" charset="0"/>
              </a:rPr>
              <a:t>), then by </a:t>
            </a:r>
            <a:r>
              <a:rPr lang="en-US" b="1" dirty="0" err="1" smtClean="0">
                <a:cs typeface="Courier New" pitchFamily="49" charset="0"/>
              </a:rPr>
              <a:t>last_name</a:t>
            </a:r>
            <a:r>
              <a:rPr lang="en-US" b="1" dirty="0" smtClean="0">
                <a:cs typeface="Courier New" pitchFamily="49" charset="0"/>
              </a:rPr>
              <a:t> (</a:t>
            </a:r>
            <a:r>
              <a:rPr lang="en-US" b="1" dirty="0" err="1" smtClean="0">
                <a:cs typeface="Courier New" pitchFamily="49" charset="0"/>
              </a:rPr>
              <a:t>asc</a:t>
            </a:r>
            <a:r>
              <a:rPr lang="en-US" b="1" dirty="0" smtClean="0">
                <a:cs typeface="Courier New" pitchFamily="49" charset="0"/>
              </a:rPr>
              <a:t>)</a:t>
            </a:r>
            <a:endParaRPr lang="en-AU" b="1" dirty="0" smtClean="0">
              <a:cs typeface="Courier New" pitchFamily="49" charset="0"/>
            </a:endParaRPr>
          </a:p>
        </p:txBody>
      </p:sp>
      <p:sp>
        <p:nvSpPr>
          <p:cNvPr id="7" name="Rectangle 6"/>
          <p:cNvSpPr>
            <a:spLocks noChangeArrowheads="1"/>
          </p:cNvSpPr>
          <p:nvPr/>
        </p:nvSpPr>
        <p:spPr bwMode="auto">
          <a:xfrm>
            <a:off x="3276600" y="3581400"/>
            <a:ext cx="2895600" cy="3048000"/>
          </a:xfrm>
          <a:prstGeom prst="rect">
            <a:avLst/>
          </a:prstGeom>
          <a:solidFill>
            <a:srgbClr val="FFFFFF"/>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last_name  salary</a:t>
            </a:r>
          </a:p>
          <a:p>
            <a:pPr algn="l"/>
            <a:r>
              <a:rPr lang="en-US" sz="1600" b="1" noProof="1" smtClean="0">
                <a:latin typeface="Courier New" pitchFamily="49" charset="0"/>
                <a:cs typeface="Courier New" pitchFamily="49" charset="0"/>
              </a:rPr>
              <a:t>---------- -------</a:t>
            </a:r>
          </a:p>
          <a:p>
            <a:pPr algn="l"/>
            <a:r>
              <a:rPr lang="en-US" sz="1600" b="1" noProof="1" smtClean="0">
                <a:latin typeface="Courier New" pitchFamily="49" charset="0"/>
                <a:cs typeface="Courier New" pitchFamily="49" charset="0"/>
              </a:rPr>
              <a:t>Hunold     9000.00</a:t>
            </a:r>
          </a:p>
          <a:p>
            <a:pPr algn="l"/>
            <a:r>
              <a:rPr lang="en-US" sz="1600" b="1" noProof="1" smtClean="0">
                <a:latin typeface="Courier New" pitchFamily="49" charset="0"/>
                <a:cs typeface="Courier New" pitchFamily="49" charset="0"/>
              </a:rPr>
              <a:t>Gietz      8000.00</a:t>
            </a:r>
          </a:p>
          <a:p>
            <a:pPr algn="l"/>
            <a:r>
              <a:rPr lang="en-US" sz="1600" b="1" noProof="1" smtClean="0">
                <a:latin typeface="Courier New" pitchFamily="49" charset="0"/>
                <a:cs typeface="Courier New" pitchFamily="49" charset="0"/>
              </a:rPr>
              <a:t>Taylor     8000.00</a:t>
            </a:r>
          </a:p>
          <a:p>
            <a:pPr algn="l"/>
            <a:r>
              <a:rPr lang="en-US" sz="1600" b="1" noProof="1" smtClean="0">
                <a:latin typeface="Courier New" pitchFamily="49" charset="0"/>
                <a:cs typeface="Courier New" pitchFamily="49" charset="0"/>
              </a:rPr>
              <a:t>Grant      7000.00</a:t>
            </a:r>
          </a:p>
          <a:p>
            <a:pPr algn="l"/>
            <a:r>
              <a:rPr lang="en-US" sz="1600" b="1" noProof="1" smtClean="0">
                <a:latin typeface="Courier New" pitchFamily="49" charset="0"/>
                <a:cs typeface="Courier New" pitchFamily="49" charset="0"/>
              </a:rPr>
              <a:t>Ernst      6000.00</a:t>
            </a:r>
          </a:p>
          <a:p>
            <a:pPr algn="l"/>
            <a:r>
              <a:rPr lang="en-US" sz="1600" b="1" noProof="1" smtClean="0">
                <a:latin typeface="Courier New" pitchFamily="49" charset="0"/>
                <a:cs typeface="Courier New" pitchFamily="49" charset="0"/>
              </a:rPr>
              <a:t>Fay        6000.00</a:t>
            </a:r>
          </a:p>
          <a:p>
            <a:pPr algn="l"/>
            <a:r>
              <a:rPr lang="en-US" sz="1600" b="1" noProof="1" smtClean="0">
                <a:latin typeface="Courier New" pitchFamily="49" charset="0"/>
                <a:cs typeface="Courier New" pitchFamily="49" charset="0"/>
              </a:rPr>
              <a:t>Mourgos    6000.00</a:t>
            </a:r>
          </a:p>
          <a:p>
            <a:pPr algn="l"/>
            <a:r>
              <a:rPr lang="en-US" sz="1600" b="1" noProof="1" smtClean="0">
                <a:latin typeface="Courier New" pitchFamily="49" charset="0"/>
                <a:cs typeface="Courier New" pitchFamily="49" charset="0"/>
              </a:rPr>
              <a:t>...                       </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(13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TOP to Limit Returned Rows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You can limit the </a:t>
            </a:r>
            <a:r>
              <a:rPr lang="en-AU" i="1" dirty="0" smtClean="0"/>
              <a:t>number of rows returned </a:t>
            </a:r>
            <a:r>
              <a:rPr lang="en-AU" dirty="0" smtClean="0"/>
              <a:t>to only the top (i.e. first) number or percent using TOP after SELECT</a:t>
            </a:r>
          </a:p>
          <a:p>
            <a:pPr>
              <a:buNone/>
            </a:pPr>
            <a:r>
              <a:rPr lang="en-AU" b="1" dirty="0" smtClean="0"/>
              <a:t>	   </a:t>
            </a:r>
            <a:r>
              <a:rPr lang="en-AU" sz="2000" b="1" dirty="0" smtClean="0"/>
              <a:t>SELECT TOP</a:t>
            </a:r>
            <a:r>
              <a:rPr lang="en-AU" sz="2000" dirty="0" smtClean="0"/>
              <a:t> </a:t>
            </a:r>
            <a:r>
              <a:rPr lang="en-AU" sz="2000" b="1" dirty="0" smtClean="0"/>
              <a:t>(</a:t>
            </a:r>
            <a:r>
              <a:rPr lang="en-AU" sz="2000" dirty="0" smtClean="0"/>
              <a:t>number</a:t>
            </a:r>
            <a:r>
              <a:rPr lang="en-AU" sz="2000" b="1" dirty="0" smtClean="0"/>
              <a:t>)</a:t>
            </a:r>
            <a:r>
              <a:rPr lang="en-AU" b="1" dirty="0" smtClean="0"/>
              <a:t>	        </a:t>
            </a:r>
            <a:r>
              <a:rPr lang="en-AU" sz="2000" b="1" dirty="0" smtClean="0"/>
              <a:t>SELECT TOP</a:t>
            </a:r>
            <a:r>
              <a:rPr lang="en-AU" sz="2000" dirty="0" smtClean="0"/>
              <a:t> </a:t>
            </a:r>
            <a:r>
              <a:rPr lang="en-AU" sz="2000" b="1" dirty="0" smtClean="0"/>
              <a:t>(</a:t>
            </a:r>
            <a:r>
              <a:rPr lang="en-AU" sz="2000" dirty="0" smtClean="0"/>
              <a:t>number</a:t>
            </a:r>
            <a:r>
              <a:rPr lang="en-AU" sz="2000" b="1" dirty="0" smtClean="0"/>
              <a:t>) PERCENT</a:t>
            </a:r>
            <a:endParaRPr lang="en-AU" dirty="0" smtClean="0">
              <a:solidFill>
                <a:schemeClr val="tx1">
                  <a:lumMod val="50000"/>
                  <a:lumOff val="50000"/>
                </a:schemeClr>
              </a:solidFill>
            </a:endParaRPr>
          </a:p>
          <a:p>
            <a:pPr algn="ctr">
              <a:buNone/>
            </a:pPr>
            <a:endParaRPr lang="en-AU" dirty="0" smtClean="0">
              <a:solidFill>
                <a:schemeClr val="tx1">
                  <a:lumMod val="50000"/>
                  <a:lumOff val="50000"/>
                </a:schemeClr>
              </a:solidFill>
            </a:endParaRPr>
          </a:p>
          <a:p>
            <a:endParaRPr lang="en-AU" dirty="0" smtClean="0">
              <a:solidFill>
                <a:schemeClr val="tx1">
                  <a:lumMod val="50000"/>
                  <a:lumOff val="50000"/>
                </a:schemeClr>
              </a:solidFill>
            </a:endParaRPr>
          </a:p>
          <a:p>
            <a:endParaRPr lang="en-AU" dirty="0" smtClean="0">
              <a:solidFill>
                <a:schemeClr val="tx1">
                  <a:lumMod val="50000"/>
                  <a:lumOff val="50000"/>
                </a:schemeClr>
              </a:solidFill>
            </a:endParaRPr>
          </a:p>
          <a:p>
            <a:endParaRPr lang="en-AU" dirty="0" smtClean="0">
              <a:solidFill>
                <a:schemeClr val="tx1">
                  <a:lumMod val="50000"/>
                  <a:lumOff val="50000"/>
                </a:schemeClr>
              </a:solidFill>
            </a:endParaRPr>
          </a:p>
          <a:p>
            <a:pPr lvl="2"/>
            <a:endParaRPr lang="en-AU" dirty="0" smtClean="0">
              <a:solidFill>
                <a:schemeClr val="tx1">
                  <a:lumMod val="50000"/>
                  <a:lumOff val="50000"/>
                </a:schemeClr>
              </a:solidFill>
            </a:endParaRPr>
          </a:p>
          <a:p>
            <a:endParaRPr lang="en-AU" dirty="0" smtClean="0">
              <a:solidFill>
                <a:schemeClr val="tx1">
                  <a:lumMod val="50000"/>
                  <a:lumOff val="50000"/>
                </a:schemeClr>
              </a:solidFill>
            </a:endParaRPr>
          </a:p>
          <a:p>
            <a:pPr lvl="2"/>
            <a:endParaRPr lang="en-AU" sz="1800" dirty="0" smtClean="0">
              <a:solidFill>
                <a:schemeClr val="tx1">
                  <a:lumMod val="50000"/>
                  <a:lumOff val="50000"/>
                </a:schemeClr>
              </a:solidFill>
            </a:endParaRPr>
          </a:p>
          <a:p>
            <a:pPr lvl="2"/>
            <a:endParaRPr lang="en-AU" sz="1800" dirty="0" smtClean="0">
              <a:solidFill>
                <a:schemeClr val="tx1">
                  <a:lumMod val="50000"/>
                  <a:lumOff val="50000"/>
                </a:schemeClr>
              </a:solidFill>
            </a:endParaRPr>
          </a:p>
          <a:p>
            <a:pPr lvl="2"/>
            <a:endParaRPr lang="en-AU" sz="1800" dirty="0" smtClean="0">
              <a:solidFill>
                <a:schemeClr val="tx1">
                  <a:lumMod val="50000"/>
                  <a:lumOff val="50000"/>
                </a:schemeClr>
              </a:solidFill>
            </a:endParaRPr>
          </a:p>
          <a:p>
            <a:r>
              <a:rPr lang="en-AU" dirty="0" smtClean="0"/>
              <a:t>Using TOP without using ORDER BY is </a:t>
            </a:r>
            <a:r>
              <a:rPr lang="en-AU" i="1" dirty="0" smtClean="0"/>
              <a:t>possible</a:t>
            </a:r>
            <a:r>
              <a:rPr lang="en-AU" dirty="0" smtClean="0"/>
              <a:t>, but not particularly meaningful or useful</a:t>
            </a:r>
          </a:p>
        </p:txBody>
      </p:sp>
      <p:sp>
        <p:nvSpPr>
          <p:cNvPr id="4" name="Rectangle 3"/>
          <p:cNvSpPr>
            <a:spLocks noChangeArrowheads="1"/>
          </p:cNvSpPr>
          <p:nvPr/>
        </p:nvSpPr>
        <p:spPr bwMode="auto">
          <a:xfrm>
            <a:off x="304800" y="3505200"/>
            <a:ext cx="4038600" cy="21336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Hunold     9000.00</a:t>
            </a:r>
          </a:p>
          <a:p>
            <a:pPr algn="l"/>
            <a:r>
              <a:rPr lang="en-AU" sz="1600" b="1" noProof="1" smtClean="0">
                <a:latin typeface="Courier New" pitchFamily="49" charset="0"/>
                <a:cs typeface="Courier New" pitchFamily="49" charset="0"/>
              </a:rPr>
              <a:t>Gietz      8000.00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(2 row(s) affected)</a:t>
            </a:r>
          </a:p>
          <a:p>
            <a:pPr algn="l"/>
            <a:endParaRPr lang="en-AU" sz="1600" b="1" noProof="1" smtClean="0">
              <a:latin typeface="Courier New" pitchFamily="49" charset="0"/>
              <a:cs typeface="Courier New" pitchFamily="49" charset="0"/>
            </a:endParaRPr>
          </a:p>
          <a:p>
            <a:pPr algn="l"/>
            <a:endParaRPr lang="en-US" sz="1600" b="1" noProof="1" smtClean="0">
              <a:latin typeface="Courier New" pitchFamily="49" charset="0"/>
              <a:cs typeface="Courier New" pitchFamily="49" charset="0"/>
            </a:endParaRPr>
          </a:p>
        </p:txBody>
      </p:sp>
      <p:sp>
        <p:nvSpPr>
          <p:cNvPr id="5" name="Rectangle 4"/>
          <p:cNvSpPr>
            <a:spLocks noChangeArrowheads="1"/>
          </p:cNvSpPr>
          <p:nvPr/>
        </p:nvSpPr>
        <p:spPr bwMode="auto">
          <a:xfrm>
            <a:off x="304800" y="2286000"/>
            <a:ext cx="4038600" cy="990600"/>
          </a:xfrm>
          <a:prstGeom prst="rect">
            <a:avLst/>
          </a:prstGeom>
          <a:solidFill>
            <a:srgbClr val="CCFFCC"/>
          </a:solidFill>
          <a:ln w="19050" algn="ctr">
            <a:solidFill>
              <a:schemeClr val="tx1"/>
            </a:solidFill>
            <a:miter lim="800000"/>
            <a:headEnd/>
            <a:tailEnd/>
          </a:ln>
        </p:spPr>
        <p:txBody>
          <a:bodyPr wrap="none" anchor="ctr"/>
          <a:lstStyle/>
          <a:p>
            <a:pPr algn="l"/>
            <a:r>
              <a:rPr lang="en-AU" sz="1600" b="1" dirty="0" smtClean="0">
                <a:solidFill>
                  <a:srgbClr val="000000"/>
                </a:solidFill>
                <a:latin typeface="Courier New" pitchFamily="49" charset="0"/>
                <a:cs typeface="Courier New" pitchFamily="49" charset="0"/>
              </a:rPr>
              <a:t>SELECT TOP (2) </a:t>
            </a:r>
            <a:r>
              <a:rPr lang="en-AU" sz="1600" b="1" dirty="0" err="1" smtClean="0">
                <a:solidFill>
                  <a:srgbClr val="000000"/>
                </a:solidFill>
                <a:latin typeface="Courier New" pitchFamily="49" charset="0"/>
                <a:cs typeface="Courier New" pitchFamily="49" charset="0"/>
              </a:rPr>
              <a:t>last_name</a:t>
            </a:r>
            <a:r>
              <a:rPr lang="en-AU" sz="1600" b="1" dirty="0" smtClean="0">
                <a:solidFill>
                  <a:srgbClr val="000000"/>
                </a:solidFill>
                <a:latin typeface="Courier New" pitchFamily="49" charset="0"/>
                <a:cs typeface="Courier New" pitchFamily="49" charset="0"/>
              </a:rPr>
              <a:t>, salary</a:t>
            </a:r>
          </a:p>
          <a:p>
            <a:pPr algn="l"/>
            <a:r>
              <a:rPr lang="en-AU" sz="1600" b="1" dirty="0" smtClean="0">
                <a:solidFill>
                  <a:srgbClr val="000000"/>
                </a:solidFill>
                <a:latin typeface="Courier New" pitchFamily="49" charset="0"/>
                <a:cs typeface="Courier New" pitchFamily="49" charset="0"/>
              </a:rPr>
              <a:t>FROM   employee</a:t>
            </a:r>
          </a:p>
          <a:p>
            <a:pPr algn="l"/>
            <a:r>
              <a:rPr lang="en-AU" sz="1600" b="1" dirty="0" smtClean="0">
                <a:solidFill>
                  <a:srgbClr val="000000"/>
                </a:solidFill>
                <a:latin typeface="Courier New" pitchFamily="49" charset="0"/>
                <a:cs typeface="Courier New" pitchFamily="49" charset="0"/>
              </a:rPr>
              <a:t>WHERE  salary &lt;= 10000</a:t>
            </a:r>
          </a:p>
          <a:p>
            <a:pPr algn="l"/>
            <a:r>
              <a:rPr lang="en-AU" sz="1600" b="1" dirty="0" smtClean="0">
                <a:solidFill>
                  <a:srgbClr val="000000"/>
                </a:solidFill>
                <a:latin typeface="Courier New" pitchFamily="49" charset="0"/>
                <a:cs typeface="Courier New" pitchFamily="49" charset="0"/>
              </a:rPr>
              <a:t>ORDER BY salary DESC, </a:t>
            </a:r>
            <a:r>
              <a:rPr lang="en-AU" sz="1600" b="1" dirty="0" err="1" smtClean="0">
                <a:solidFill>
                  <a:srgbClr val="000000"/>
                </a:solidFill>
                <a:latin typeface="Courier New" pitchFamily="49" charset="0"/>
                <a:cs typeface="Courier New" pitchFamily="49" charset="0"/>
              </a:rPr>
              <a:t>last_name</a:t>
            </a:r>
            <a:r>
              <a:rPr lang="en-AU" sz="1600" b="1" dirty="0" smtClean="0">
                <a:solidFill>
                  <a:srgbClr val="000000"/>
                </a:solidFill>
                <a:latin typeface="Courier New" pitchFamily="49" charset="0"/>
                <a:cs typeface="Courier New" pitchFamily="49" charset="0"/>
              </a:rPr>
              <a:t>;</a:t>
            </a:r>
          </a:p>
        </p:txBody>
      </p:sp>
      <p:sp>
        <p:nvSpPr>
          <p:cNvPr id="6" name="Rectangle 5"/>
          <p:cNvSpPr>
            <a:spLocks noChangeArrowheads="1"/>
          </p:cNvSpPr>
          <p:nvPr/>
        </p:nvSpPr>
        <p:spPr bwMode="auto">
          <a:xfrm>
            <a:off x="4648200" y="3505200"/>
            <a:ext cx="4191000" cy="2133600"/>
          </a:xfrm>
          <a:prstGeom prst="rect">
            <a:avLst/>
          </a:prstGeom>
          <a:solidFill>
            <a:srgbClr val="FFFFFF"/>
          </a:solidFill>
          <a:ln w="19050" algn="ctr">
            <a:solidFill>
              <a:schemeClr val="tx1"/>
            </a:solidFill>
            <a:miter lim="800000"/>
            <a:headEnd/>
            <a:tailEnd/>
          </a:ln>
        </p:spPr>
        <p:txBody>
          <a:bodyPr wrap="none" anchor="ctr"/>
          <a:lstStyle/>
          <a:p>
            <a:pPr algn="l"/>
            <a:r>
              <a:rPr lang="en-US" sz="1600" b="1" noProof="1" smtClean="0">
                <a:latin typeface="Courier New" pitchFamily="49" charset="0"/>
                <a:cs typeface="Courier New" pitchFamily="49" charset="0"/>
              </a:rPr>
              <a:t>last_name</a:t>
            </a:r>
          </a:p>
          <a:p>
            <a:pPr algn="l"/>
            <a:r>
              <a:rPr lang="en-US" sz="1600" b="1" noProof="1" smtClean="0">
                <a:latin typeface="Courier New" pitchFamily="49" charset="0"/>
                <a:cs typeface="Courier New" pitchFamily="49" charset="0"/>
              </a:rPr>
              <a:t>----------</a:t>
            </a:r>
          </a:p>
          <a:p>
            <a:pPr algn="l"/>
            <a:r>
              <a:rPr lang="en-US" sz="1600" b="1" noProof="1" smtClean="0">
                <a:latin typeface="Courier New" pitchFamily="49" charset="0"/>
                <a:cs typeface="Courier New" pitchFamily="49" charset="0"/>
              </a:rPr>
              <a:t>Abel</a:t>
            </a:r>
          </a:p>
          <a:p>
            <a:pPr algn="l"/>
            <a:r>
              <a:rPr lang="en-US" sz="1600" b="1" noProof="1" smtClean="0">
                <a:latin typeface="Courier New" pitchFamily="49" charset="0"/>
                <a:cs typeface="Courier New" pitchFamily="49" charset="0"/>
              </a:rPr>
              <a:t>Davies</a:t>
            </a:r>
          </a:p>
          <a:p>
            <a:pPr algn="l"/>
            <a:r>
              <a:rPr lang="en-US" sz="1600" b="1" noProof="1" smtClean="0">
                <a:latin typeface="Courier New" pitchFamily="49" charset="0"/>
                <a:cs typeface="Courier New" pitchFamily="49" charset="0"/>
              </a:rPr>
              <a:t>De Haan</a:t>
            </a:r>
          </a:p>
          <a:p>
            <a:pPr algn="l"/>
            <a:r>
              <a:rPr lang="en-US" sz="1600" b="1" noProof="1" smtClean="0">
                <a:latin typeface="Courier New" pitchFamily="49" charset="0"/>
                <a:cs typeface="Courier New" pitchFamily="49" charset="0"/>
              </a:rPr>
              <a:t>Ernst</a:t>
            </a:r>
          </a:p>
          <a:p>
            <a:pPr algn="l"/>
            <a:endParaRPr lang="en-US" sz="1600" b="1" noProof="1" smtClean="0">
              <a:latin typeface="Courier New" pitchFamily="49" charset="0"/>
              <a:cs typeface="Courier New" pitchFamily="49" charset="0"/>
            </a:endParaRPr>
          </a:p>
          <a:p>
            <a:pPr algn="l"/>
            <a:r>
              <a:rPr lang="en-US" sz="1600" b="1" noProof="1" smtClean="0">
                <a:latin typeface="Courier New" pitchFamily="49" charset="0"/>
                <a:cs typeface="Courier New" pitchFamily="49" charset="0"/>
              </a:rPr>
              <a:t>(4 row(s) affected)</a:t>
            </a:r>
          </a:p>
        </p:txBody>
      </p:sp>
      <p:sp>
        <p:nvSpPr>
          <p:cNvPr id="7" name="Rectangle 3"/>
          <p:cNvSpPr>
            <a:spLocks noChangeArrowheads="1"/>
          </p:cNvSpPr>
          <p:nvPr/>
        </p:nvSpPr>
        <p:spPr bwMode="auto">
          <a:xfrm>
            <a:off x="4648200" y="2286000"/>
            <a:ext cx="4191000" cy="990600"/>
          </a:xfrm>
          <a:prstGeom prst="rect">
            <a:avLst/>
          </a:prstGeom>
          <a:solidFill>
            <a:srgbClr val="CCFFCC"/>
          </a:solidFill>
          <a:ln w="19050" algn="ctr">
            <a:solidFill>
              <a:schemeClr val="tx1"/>
            </a:solidFill>
            <a:miter lim="800000"/>
            <a:headEnd/>
            <a:tailEnd/>
          </a:ln>
        </p:spPr>
        <p:txBody>
          <a:bodyPr wrap="none" anchor="ctr"/>
          <a:lstStyle/>
          <a:p>
            <a:pPr algn="l"/>
            <a:r>
              <a:rPr lang="en-AU" sz="1600" b="1" dirty="0" smtClean="0">
                <a:solidFill>
                  <a:srgbClr val="000000"/>
                </a:solidFill>
                <a:latin typeface="Courier New" pitchFamily="49" charset="0"/>
                <a:cs typeface="Courier New" pitchFamily="49" charset="0"/>
              </a:rPr>
              <a:t>SELECT TOP (20) PERCENT </a:t>
            </a:r>
            <a:r>
              <a:rPr lang="en-AU" sz="1600" b="1" dirty="0" err="1" smtClean="0">
                <a:solidFill>
                  <a:srgbClr val="000000"/>
                </a:solidFill>
                <a:latin typeface="Courier New" pitchFamily="49" charset="0"/>
                <a:cs typeface="Courier New" pitchFamily="49" charset="0"/>
              </a:rPr>
              <a:t>last_name</a:t>
            </a:r>
            <a:endParaRPr lang="en-AU" sz="1600" b="1" dirty="0" smtClean="0">
              <a:solidFill>
                <a:srgbClr val="000000"/>
              </a:solidFill>
              <a:latin typeface="Courier New" pitchFamily="49" charset="0"/>
              <a:cs typeface="Courier New" pitchFamily="49" charset="0"/>
            </a:endParaRPr>
          </a:p>
          <a:p>
            <a:pPr algn="l"/>
            <a:r>
              <a:rPr lang="en-AU" sz="1600" b="1" dirty="0" smtClean="0">
                <a:solidFill>
                  <a:srgbClr val="000000"/>
                </a:solidFill>
                <a:latin typeface="Courier New" pitchFamily="49" charset="0"/>
                <a:cs typeface="Courier New" pitchFamily="49" charset="0"/>
              </a:rPr>
              <a:t>FROM   employee</a:t>
            </a:r>
          </a:p>
          <a:p>
            <a:pPr algn="l"/>
            <a:r>
              <a:rPr lang="en-AU" sz="1600" b="1" dirty="0" smtClean="0">
                <a:solidFill>
                  <a:srgbClr val="000000"/>
                </a:solidFill>
                <a:latin typeface="Courier New" pitchFamily="49" charset="0"/>
                <a:cs typeface="Courier New" pitchFamily="49" charset="0"/>
              </a:rPr>
              <a:t>ORDER BY </a:t>
            </a:r>
            <a:r>
              <a:rPr lang="en-AU" sz="1600" b="1" dirty="0" err="1" smtClean="0">
                <a:solidFill>
                  <a:srgbClr val="000000"/>
                </a:solidFill>
                <a:latin typeface="Courier New" pitchFamily="49" charset="0"/>
                <a:cs typeface="Courier New" pitchFamily="49" charset="0"/>
              </a:rPr>
              <a:t>last_name</a:t>
            </a:r>
            <a:r>
              <a:rPr lang="en-AU" sz="1600" b="1" dirty="0" smtClean="0">
                <a:solidFill>
                  <a:srgbClr val="000000"/>
                </a:solidFill>
                <a:latin typeface="Courier New" pitchFamily="49" charset="0"/>
                <a:cs typeface="Courier New" pitchFamily="49" charset="0"/>
              </a:rPr>
              <a:t>;</a:t>
            </a:r>
          </a:p>
          <a:p>
            <a:pPr algn="l"/>
            <a:endParaRPr lang="en-US" sz="1600"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TOP to Limit Returned Rows</a:t>
            </a:r>
            <a:endParaRPr lang="en-AU" dirty="0"/>
          </a:p>
        </p:txBody>
      </p:sp>
      <p:sp>
        <p:nvSpPr>
          <p:cNvPr id="3" name="Content Placeholder 2"/>
          <p:cNvSpPr>
            <a:spLocks noGrp="1"/>
          </p:cNvSpPr>
          <p:nvPr>
            <p:ph idx="1"/>
          </p:nvPr>
        </p:nvSpPr>
        <p:spPr/>
        <p:txBody>
          <a:bodyPr/>
          <a:lstStyle/>
          <a:p>
            <a:r>
              <a:rPr lang="en-AU" dirty="0" smtClean="0"/>
              <a:t>You can include WITH TIES to include any rows that are </a:t>
            </a:r>
            <a:r>
              <a:rPr lang="en-AU" i="1" dirty="0" smtClean="0"/>
              <a:t>equal to the last row returned </a:t>
            </a:r>
            <a:r>
              <a:rPr lang="en-AU" dirty="0" smtClean="0"/>
              <a:t>when using TOP…</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You cannot use WITH TIES in a query which does not have an ORDER BY clause… would not make sense</a:t>
            </a:r>
            <a:endParaRPr lang="en-AU" dirty="0"/>
          </a:p>
        </p:txBody>
      </p:sp>
      <p:sp>
        <p:nvSpPr>
          <p:cNvPr id="4" name="Rectangle 3"/>
          <p:cNvSpPr>
            <a:spLocks noChangeArrowheads="1"/>
          </p:cNvSpPr>
          <p:nvPr/>
        </p:nvSpPr>
        <p:spPr bwMode="auto">
          <a:xfrm>
            <a:off x="3276600" y="3429000"/>
            <a:ext cx="2590800" cy="1905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Hunold      9000.00</a:t>
            </a:r>
          </a:p>
          <a:p>
            <a:pPr algn="l"/>
            <a:r>
              <a:rPr lang="en-AU" sz="1600" b="1" noProof="1" smtClean="0">
                <a:latin typeface="Courier New" pitchFamily="49" charset="0"/>
                <a:cs typeface="Courier New" pitchFamily="49" charset="0"/>
              </a:rPr>
              <a:t>Taylor      8000.00</a:t>
            </a:r>
          </a:p>
          <a:p>
            <a:pPr algn="l"/>
            <a:r>
              <a:rPr lang="en-AU" sz="1600" b="1" noProof="1" smtClean="0">
                <a:latin typeface="Courier New" pitchFamily="49" charset="0"/>
                <a:cs typeface="Courier New" pitchFamily="49" charset="0"/>
              </a:rPr>
              <a:t>Gietz       8000.00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(3 row(s) affected)</a:t>
            </a:r>
          </a:p>
        </p:txBody>
      </p:sp>
      <p:sp>
        <p:nvSpPr>
          <p:cNvPr id="5" name="Rectangle 4"/>
          <p:cNvSpPr>
            <a:spLocks noChangeArrowheads="1"/>
          </p:cNvSpPr>
          <p:nvPr/>
        </p:nvSpPr>
        <p:spPr bwMode="auto">
          <a:xfrm>
            <a:off x="1219200" y="1905000"/>
            <a:ext cx="6705600" cy="12954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TOP (2) WITH TIES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salary</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salary &lt;= 10000</a:t>
            </a:r>
          </a:p>
          <a:p>
            <a:pPr algn="l"/>
            <a:r>
              <a:rPr lang="en-AU" sz="2000" b="1" dirty="0" smtClean="0">
                <a:solidFill>
                  <a:srgbClr val="000000"/>
                </a:solidFill>
                <a:latin typeface="Courier New" pitchFamily="49" charset="0"/>
                <a:cs typeface="Courier New" pitchFamily="49" charset="0"/>
              </a:rPr>
              <a:t>ORDER BY salary DESC;</a:t>
            </a:r>
            <a:endParaRPr lang="en-US" sz="2000" b="1" dirty="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ahoma" pitchFamily="34" charset="0"/>
              </a:rPr>
              <a:t>Data Types in SQL Server 2008</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Each column in a table requires a data type to be specified</a:t>
            </a:r>
          </a:p>
          <a:p>
            <a:pPr lvl="3"/>
            <a:endParaRPr lang="en-AU" dirty="0" smtClean="0"/>
          </a:p>
          <a:p>
            <a:r>
              <a:rPr lang="en-AU" dirty="0" smtClean="0"/>
              <a:t>It is important to select the data type that best suits the data</a:t>
            </a:r>
          </a:p>
          <a:p>
            <a:endParaRPr lang="en-AU" dirty="0" smtClean="0"/>
          </a:p>
          <a:p>
            <a:r>
              <a:rPr lang="en-US" dirty="0" smtClean="0">
                <a:cs typeface="Tahoma" pitchFamily="34" charset="0"/>
              </a:rPr>
              <a:t>SQL Server 2008 supports about 30 different data types, although these can be grouped into four main groups</a:t>
            </a:r>
          </a:p>
          <a:p>
            <a:pPr lvl="1"/>
            <a:r>
              <a:rPr lang="en-US" dirty="0" smtClean="0"/>
              <a:t>Characters (aka Strings)</a:t>
            </a:r>
          </a:p>
          <a:p>
            <a:pPr lvl="1"/>
            <a:r>
              <a:rPr lang="en-US" dirty="0" smtClean="0"/>
              <a:t>Numbers</a:t>
            </a:r>
          </a:p>
          <a:p>
            <a:pPr lvl="1"/>
            <a:r>
              <a:rPr lang="en-US" dirty="0" smtClean="0"/>
              <a:t>Date/Time</a:t>
            </a:r>
          </a:p>
          <a:p>
            <a:pPr lvl="1"/>
            <a:r>
              <a:rPr lang="en-US" dirty="0" smtClean="0"/>
              <a:t>Miscellaneous</a:t>
            </a:r>
          </a:p>
          <a:p>
            <a:endParaRPr lang="en-AU" dirty="0" smtClean="0"/>
          </a:p>
          <a:p>
            <a:r>
              <a:rPr lang="en-AU" dirty="0" smtClean="0"/>
              <a:t>Each of these groups consists of a number of data types, which each have unique properties</a:t>
            </a:r>
            <a:endParaRPr lang="en-A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Character (aka String) </a:t>
            </a:r>
            <a:r>
              <a:rPr lang="en-US" dirty="0" smtClean="0"/>
              <a:t>Data Types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These data types are for any kind of textual content, including letters, numbers, punctuation, symbols, etc</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sz="2800" dirty="0" smtClean="0"/>
          </a:p>
          <a:p>
            <a:r>
              <a:rPr lang="en-AU" dirty="0" smtClean="0"/>
              <a:t>CHAR and VARCHAR most commonly used</a:t>
            </a:r>
          </a:p>
          <a:p>
            <a:r>
              <a:rPr lang="en-AU" dirty="0" smtClean="0"/>
              <a:t>TEXT used to store large amounts of text, or text that includes multiple lines/line breaks (e.g. an address, a bio…)</a:t>
            </a:r>
            <a:endParaRPr lang="en-AU" dirty="0"/>
          </a:p>
        </p:txBody>
      </p:sp>
      <p:graphicFrame>
        <p:nvGraphicFramePr>
          <p:cNvPr id="5" name="Table 4"/>
          <p:cNvGraphicFramePr>
            <a:graphicFrameLocks noGrp="1"/>
          </p:cNvGraphicFramePr>
          <p:nvPr/>
        </p:nvGraphicFramePr>
        <p:xfrm>
          <a:off x="304800" y="1915160"/>
          <a:ext cx="8534400" cy="3418840"/>
        </p:xfrm>
        <a:graphic>
          <a:graphicData uri="http://schemas.openxmlformats.org/drawingml/2006/table">
            <a:tbl>
              <a:tblPr firstRow="1" bandRow="1">
                <a:tableStyleId>{5C22544A-7EE6-4342-B048-85BDC9FD1C3A}</a:tableStyleId>
              </a:tblPr>
              <a:tblGrid>
                <a:gridCol w="1828800"/>
                <a:gridCol w="5029200"/>
                <a:gridCol w="1676400"/>
              </a:tblGrid>
              <a:tr h="370840">
                <a:tc>
                  <a:txBody>
                    <a:bodyPr/>
                    <a:lstStyle/>
                    <a:p>
                      <a:r>
                        <a:rPr lang="en-AU" dirty="0" smtClean="0"/>
                        <a:t>Data</a:t>
                      </a:r>
                      <a:r>
                        <a:rPr lang="en-AU" baseline="0" dirty="0" smtClean="0"/>
                        <a:t> Type</a:t>
                      </a:r>
                      <a:endParaRPr lang="en-AU"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r>
                        <a:rPr lang="en-AU" dirty="0" smtClean="0"/>
                        <a:t>Description</a:t>
                      </a:r>
                      <a:endParaRPr lang="en-AU" dirty="0"/>
                    </a:p>
                  </a:txBody>
                  <a:tcP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r>
                        <a:rPr lang="en-AU" dirty="0" smtClean="0"/>
                        <a:t>Max Size</a:t>
                      </a:r>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70840">
                <a:tc>
                  <a:txBody>
                    <a:bodyPr/>
                    <a:lstStyle/>
                    <a:p>
                      <a:pPr algn="ctr"/>
                      <a:r>
                        <a:rPr lang="en-AU" b="1" dirty="0" smtClean="0"/>
                        <a:t>CHAR(</a:t>
                      </a:r>
                      <a:r>
                        <a:rPr lang="en-AU" b="0" dirty="0" smtClean="0"/>
                        <a:t>n</a:t>
                      </a:r>
                      <a:r>
                        <a:rPr lang="en-AU" b="1" dirty="0" smtClean="0"/>
                        <a: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Fixed-length</a:t>
                      </a:r>
                      <a:r>
                        <a:rPr lang="en-AU" baseline="0" dirty="0" smtClean="0"/>
                        <a:t> character data </a:t>
                      </a:r>
                      <a:r>
                        <a:rPr lang="en-AU" sz="1600" baseline="0" dirty="0" smtClean="0">
                          <a:solidFill>
                            <a:schemeClr val="tx1">
                              <a:lumMod val="50000"/>
                              <a:lumOff val="50000"/>
                            </a:schemeClr>
                          </a:solidFill>
                        </a:rPr>
                        <a:t>(always dedicates memory to store </a:t>
                      </a:r>
                      <a:r>
                        <a:rPr lang="en-AU" sz="1600" i="1" baseline="0" dirty="0" smtClean="0">
                          <a:solidFill>
                            <a:schemeClr val="tx1">
                              <a:lumMod val="50000"/>
                              <a:lumOff val="50000"/>
                            </a:schemeClr>
                          </a:solidFill>
                        </a:rPr>
                        <a:t>n</a:t>
                      </a:r>
                      <a:r>
                        <a:rPr lang="en-AU" sz="1600" i="0" baseline="0" dirty="0" smtClean="0">
                          <a:solidFill>
                            <a:schemeClr val="tx1">
                              <a:lumMod val="50000"/>
                              <a:lumOff val="50000"/>
                            </a:schemeClr>
                          </a:solidFill>
                        </a:rPr>
                        <a:t> characters, even if unused</a:t>
                      </a:r>
                      <a:r>
                        <a:rPr lang="en-AU" sz="1600" baseline="0" dirty="0" smtClean="0">
                          <a:solidFill>
                            <a:schemeClr val="tx1">
                              <a:lumMod val="50000"/>
                              <a:lumOff val="50000"/>
                            </a:schemeClr>
                          </a:solidFill>
                        </a:rPr>
                        <a:t>)</a:t>
                      </a:r>
                      <a:endParaRPr lang="en-AU" dirty="0">
                        <a:solidFill>
                          <a:schemeClr val="tx1">
                            <a:lumMod val="50000"/>
                            <a:lumOff val="50000"/>
                          </a:schemeClr>
                        </a:solidFill>
                      </a:endParaRPr>
                    </a:p>
                  </a:txBody>
                  <a:tcPr anchor="ctr"/>
                </a:tc>
                <a:tc>
                  <a:txBody>
                    <a:bodyPr/>
                    <a:lstStyle/>
                    <a:p>
                      <a:r>
                        <a:rPr lang="en-AU" dirty="0" smtClean="0"/>
                        <a:t>8000</a:t>
                      </a:r>
                      <a:endParaRPr lang="en-AU" dirty="0"/>
                    </a:p>
                  </a:txBody>
                  <a:tcPr anchor="ctr">
                    <a:lnR w="12700" cap="flat" cmpd="sng" algn="ctr">
                      <a:solidFill>
                        <a:schemeClr val="tx1"/>
                      </a:solidFill>
                      <a:prstDash val="solid"/>
                      <a:round/>
                      <a:headEnd type="none" w="med" len="med"/>
                      <a:tailEnd type="none" w="med" len="med"/>
                    </a:lnR>
                  </a:tcPr>
                </a:tc>
              </a:tr>
              <a:tr h="370840">
                <a:tc>
                  <a:txBody>
                    <a:bodyPr/>
                    <a:lstStyle/>
                    <a:p>
                      <a:pPr algn="ctr"/>
                      <a:r>
                        <a:rPr lang="en-AU" b="1" dirty="0" smtClean="0"/>
                        <a:t>VARCHAR(</a:t>
                      </a:r>
                      <a:r>
                        <a:rPr lang="en-AU" b="0" dirty="0" smtClean="0"/>
                        <a:t>n</a:t>
                      </a:r>
                      <a:r>
                        <a:rPr lang="en-AU" b="1" dirty="0" smtClean="0"/>
                        <a: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Variable-length </a:t>
                      </a:r>
                      <a:r>
                        <a:rPr lang="en-AU" baseline="0" dirty="0" smtClean="0"/>
                        <a:t>character data </a:t>
                      </a:r>
                      <a:r>
                        <a:rPr lang="en-AU" sz="1600" kern="1200" baseline="0" dirty="0" smtClean="0">
                          <a:solidFill>
                            <a:schemeClr val="tx1">
                              <a:lumMod val="50000"/>
                              <a:lumOff val="50000"/>
                            </a:schemeClr>
                          </a:solidFill>
                          <a:latin typeface="+mn-lt"/>
                          <a:ea typeface="+mn-ea"/>
                          <a:cs typeface="+mn-cs"/>
                        </a:rPr>
                        <a:t>(stores only what is needed, with max of n length)</a:t>
                      </a:r>
                    </a:p>
                  </a:txBody>
                  <a:tcPr anchor="ctr"/>
                </a:tc>
                <a:tc>
                  <a:txBody>
                    <a:bodyPr/>
                    <a:lstStyle/>
                    <a:p>
                      <a:r>
                        <a:rPr lang="en-AU" dirty="0" smtClean="0"/>
                        <a:t>8000</a:t>
                      </a:r>
                      <a:endParaRPr lang="en-AU" dirty="0"/>
                    </a:p>
                  </a:txBody>
                  <a:tcPr anchor="ctr">
                    <a:lnR w="12700" cap="flat" cmpd="sng" algn="ctr">
                      <a:solidFill>
                        <a:schemeClr val="tx1"/>
                      </a:solidFill>
                      <a:prstDash val="solid"/>
                      <a:round/>
                      <a:headEnd type="none" w="med" len="med"/>
                      <a:tailEnd type="none" w="med" len="med"/>
                    </a:lnR>
                  </a:tcPr>
                </a:tc>
              </a:tr>
              <a:tr h="370840">
                <a:tc>
                  <a:txBody>
                    <a:bodyPr/>
                    <a:lstStyle/>
                    <a:p>
                      <a:pPr algn="ctr"/>
                      <a:r>
                        <a:rPr lang="en-AU" b="1" dirty="0" smtClean="0"/>
                        <a:t>TEXT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Variable-length </a:t>
                      </a:r>
                      <a:r>
                        <a:rPr lang="en-AU" baseline="0" dirty="0" smtClean="0"/>
                        <a:t>character data </a:t>
                      </a:r>
                      <a:r>
                        <a:rPr lang="en-AU" sz="1600" kern="1200" baseline="0" dirty="0" smtClean="0">
                          <a:solidFill>
                            <a:schemeClr val="tx1">
                              <a:lumMod val="50000"/>
                              <a:lumOff val="50000"/>
                            </a:schemeClr>
                          </a:solidFill>
                          <a:latin typeface="+mn-lt"/>
                          <a:ea typeface="+mn-ea"/>
                          <a:cs typeface="+mn-cs"/>
                        </a:rPr>
                        <a:t>(length unspecified, holds large amount, multiple lines)</a:t>
                      </a:r>
                    </a:p>
                  </a:txBody>
                  <a:tcPr anchor="ctr"/>
                </a:tc>
                <a:tc>
                  <a:txBody>
                    <a:bodyPr/>
                    <a:lstStyle/>
                    <a:p>
                      <a:r>
                        <a:rPr lang="en-AU" dirty="0" smtClean="0"/>
                        <a:t>&gt;8000 (~2bill)</a:t>
                      </a:r>
                      <a:endParaRPr lang="en-AU" dirty="0"/>
                    </a:p>
                  </a:txBody>
                  <a:tcPr anchor="ctr">
                    <a:lnR w="12700" cap="flat" cmpd="sng" algn="ctr">
                      <a:solidFill>
                        <a:schemeClr val="tx1"/>
                      </a:solidFill>
                      <a:prstDash val="solid"/>
                      <a:round/>
                      <a:headEnd type="none" w="med" len="med"/>
                      <a:tailEnd type="none" w="med" len="med"/>
                    </a:lnR>
                  </a:tcPr>
                </a:tc>
              </a:tr>
              <a:tr h="370840">
                <a:tc>
                  <a:txBody>
                    <a:bodyPr/>
                    <a:lstStyle/>
                    <a:p>
                      <a:pPr algn="ctr"/>
                      <a:r>
                        <a:rPr lang="en-AU" b="1" dirty="0" smtClean="0"/>
                        <a:t>NCHAR(</a:t>
                      </a:r>
                      <a:r>
                        <a:rPr lang="en-AU" b="0" dirty="0" smtClean="0"/>
                        <a:t>n</a:t>
                      </a:r>
                      <a:r>
                        <a:rPr lang="en-AU" b="1" dirty="0" smtClean="0"/>
                        <a: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Fixed-length</a:t>
                      </a:r>
                      <a:r>
                        <a:rPr lang="en-AU" baseline="0" dirty="0" smtClean="0"/>
                        <a:t> Unicode character data </a:t>
                      </a:r>
                      <a:r>
                        <a:rPr lang="en-AU" sz="1600" kern="1200" baseline="0" dirty="0" smtClean="0">
                          <a:solidFill>
                            <a:schemeClr val="tx1">
                              <a:lumMod val="50000"/>
                              <a:lumOff val="50000"/>
                            </a:schemeClr>
                          </a:solidFill>
                          <a:latin typeface="+mn-lt"/>
                          <a:ea typeface="+mn-ea"/>
                          <a:cs typeface="+mn-cs"/>
                        </a:rPr>
                        <a:t>(like char, but stored in Unicode, 2 bytes per character)</a:t>
                      </a:r>
                      <a:endParaRPr lang="en-AU" sz="1600" kern="1200" baseline="0" dirty="0">
                        <a:solidFill>
                          <a:schemeClr val="tx1">
                            <a:lumMod val="50000"/>
                            <a:lumOff val="50000"/>
                          </a:schemeClr>
                        </a:solidFill>
                        <a:latin typeface="+mn-lt"/>
                        <a:ea typeface="+mn-ea"/>
                        <a:cs typeface="+mn-cs"/>
                      </a:endParaRPr>
                    </a:p>
                  </a:txBody>
                  <a:tcPr anchor="ctr"/>
                </a:tc>
                <a:tc>
                  <a:txBody>
                    <a:bodyPr/>
                    <a:lstStyle/>
                    <a:p>
                      <a:r>
                        <a:rPr lang="en-AU" dirty="0" smtClean="0"/>
                        <a:t>4000</a:t>
                      </a:r>
                      <a:endParaRPr lang="en-AU" dirty="0"/>
                    </a:p>
                  </a:txBody>
                  <a:tcPr anchor="ctr">
                    <a:lnR w="12700" cap="flat" cmpd="sng" algn="ctr">
                      <a:solidFill>
                        <a:schemeClr val="tx1"/>
                      </a:solidFill>
                      <a:prstDash val="solid"/>
                      <a:round/>
                      <a:headEnd type="none" w="med" len="med"/>
                      <a:tailEnd type="none" w="med" len="med"/>
                    </a:lnR>
                  </a:tcPr>
                </a:tc>
              </a:tr>
              <a:tr h="370840">
                <a:tc>
                  <a:txBody>
                    <a:bodyPr/>
                    <a:lstStyle/>
                    <a:p>
                      <a:pPr algn="ctr"/>
                      <a:r>
                        <a:rPr lang="en-AU" b="1" dirty="0" smtClean="0"/>
                        <a:t>NVARCHAR(</a:t>
                      </a:r>
                      <a:r>
                        <a:rPr lang="en-AU" b="0" dirty="0" smtClean="0"/>
                        <a:t>n</a:t>
                      </a:r>
                      <a:r>
                        <a:rPr lang="en-AU" b="1" dirty="0" smtClean="0"/>
                        <a:t>)</a:t>
                      </a:r>
                      <a:endParaRPr lang="en-AU"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AU" dirty="0" smtClean="0"/>
                        <a:t>Variable-length Unicode </a:t>
                      </a:r>
                      <a:r>
                        <a:rPr lang="en-AU" baseline="0" dirty="0" smtClean="0"/>
                        <a:t>character data </a:t>
                      </a:r>
                      <a:r>
                        <a:rPr lang="en-AU" sz="1600" kern="1200" baseline="0" dirty="0" smtClean="0">
                          <a:solidFill>
                            <a:schemeClr val="tx1">
                              <a:lumMod val="50000"/>
                              <a:lumOff val="50000"/>
                            </a:schemeClr>
                          </a:solidFill>
                          <a:latin typeface="+mn-lt"/>
                          <a:ea typeface="+mn-ea"/>
                          <a:cs typeface="+mn-cs"/>
                        </a:rPr>
                        <a:t>(like </a:t>
                      </a:r>
                      <a:r>
                        <a:rPr lang="en-AU" sz="1600" kern="1200" baseline="0" dirty="0" err="1" smtClean="0">
                          <a:solidFill>
                            <a:schemeClr val="tx1">
                              <a:lumMod val="50000"/>
                              <a:lumOff val="50000"/>
                            </a:schemeClr>
                          </a:solidFill>
                          <a:latin typeface="+mn-lt"/>
                          <a:ea typeface="+mn-ea"/>
                          <a:cs typeface="+mn-cs"/>
                        </a:rPr>
                        <a:t>varchar</a:t>
                      </a:r>
                      <a:r>
                        <a:rPr lang="en-AU" sz="1600" kern="1200" baseline="0" dirty="0" smtClean="0">
                          <a:solidFill>
                            <a:schemeClr val="tx1">
                              <a:lumMod val="50000"/>
                              <a:lumOff val="50000"/>
                            </a:schemeClr>
                          </a:solidFill>
                          <a:latin typeface="+mn-lt"/>
                          <a:ea typeface="+mn-ea"/>
                          <a:cs typeface="+mn-cs"/>
                        </a:rPr>
                        <a:t>, but stored in Unicode, 2 bytes per character)</a:t>
                      </a:r>
                      <a:endParaRPr lang="en-AU" sz="1600" kern="1200" baseline="0" dirty="0">
                        <a:solidFill>
                          <a:schemeClr val="tx1">
                            <a:lumMod val="50000"/>
                            <a:lumOff val="50000"/>
                          </a:schemeClr>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r>
                        <a:rPr lang="en-AU" dirty="0" smtClean="0"/>
                        <a:t>4000</a:t>
                      </a:r>
                      <a:endParaRPr lang="en-AU"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Number </a:t>
            </a:r>
            <a:r>
              <a:rPr lang="en-US" dirty="0" smtClean="0"/>
              <a:t>Data Types</a:t>
            </a:r>
            <a:endParaRPr lang="en-AU" dirty="0"/>
          </a:p>
        </p:txBody>
      </p:sp>
      <p:sp>
        <p:nvSpPr>
          <p:cNvPr id="3" name="Content Placeholder 2"/>
          <p:cNvSpPr>
            <a:spLocks noGrp="1"/>
          </p:cNvSpPr>
          <p:nvPr>
            <p:ph idx="1"/>
          </p:nvPr>
        </p:nvSpPr>
        <p:spPr/>
        <p:txBody>
          <a:bodyPr/>
          <a:lstStyle/>
          <a:p>
            <a:r>
              <a:rPr lang="en-AU" dirty="0" smtClean="0"/>
              <a:t>The numeric data types can themselves be split into groups</a:t>
            </a:r>
          </a:p>
          <a:p>
            <a:pPr lvl="2"/>
            <a:endParaRPr lang="en-AU" dirty="0" smtClean="0"/>
          </a:p>
          <a:p>
            <a:r>
              <a:rPr lang="en-AU" b="1" dirty="0" smtClean="0"/>
              <a:t>Integer</a:t>
            </a:r>
            <a:r>
              <a:rPr lang="en-AU" dirty="0" smtClean="0"/>
              <a:t> data types</a:t>
            </a:r>
          </a:p>
          <a:p>
            <a:pPr lvl="1"/>
            <a:r>
              <a:rPr lang="en-AU" dirty="0" smtClean="0"/>
              <a:t>TINYINT</a:t>
            </a:r>
          </a:p>
          <a:p>
            <a:pPr lvl="1"/>
            <a:r>
              <a:rPr lang="en-AU" dirty="0" smtClean="0"/>
              <a:t>SMALLINT</a:t>
            </a:r>
          </a:p>
          <a:p>
            <a:pPr lvl="1"/>
            <a:r>
              <a:rPr lang="en-AU" dirty="0" smtClean="0"/>
              <a:t>INT</a:t>
            </a:r>
          </a:p>
          <a:p>
            <a:pPr lvl="1"/>
            <a:r>
              <a:rPr lang="en-AU" dirty="0" smtClean="0"/>
              <a:t>BIGINT</a:t>
            </a:r>
          </a:p>
          <a:p>
            <a:pPr lvl="2"/>
            <a:endParaRPr lang="en-AU" dirty="0" smtClean="0"/>
          </a:p>
          <a:p>
            <a:r>
              <a:rPr lang="en-AU" b="1" dirty="0" smtClean="0"/>
              <a:t>Decimal</a:t>
            </a:r>
            <a:r>
              <a:rPr lang="en-AU" dirty="0" smtClean="0"/>
              <a:t> data types</a:t>
            </a:r>
          </a:p>
          <a:p>
            <a:pPr lvl="1"/>
            <a:r>
              <a:rPr lang="en-US" dirty="0" smtClean="0"/>
              <a:t>FLOAT</a:t>
            </a:r>
          </a:p>
          <a:p>
            <a:pPr lvl="1"/>
            <a:r>
              <a:rPr lang="en-US" dirty="0" smtClean="0"/>
              <a:t>REAL</a:t>
            </a:r>
          </a:p>
          <a:p>
            <a:pPr lvl="1"/>
            <a:r>
              <a:rPr lang="en-US" dirty="0" smtClean="0"/>
              <a:t>DECIMAL &amp; NUMERIC</a:t>
            </a:r>
          </a:p>
          <a:p>
            <a:pPr lvl="1"/>
            <a:r>
              <a:rPr lang="en-US" dirty="0" smtClean="0"/>
              <a:t>MONEY &amp; SMALLMONEY</a:t>
            </a:r>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Data Types</a:t>
            </a:r>
            <a:endParaRPr lang="en-AU" dirty="0"/>
          </a:p>
        </p:txBody>
      </p:sp>
      <p:sp>
        <p:nvSpPr>
          <p:cNvPr id="3" name="Content Placeholder 2"/>
          <p:cNvSpPr>
            <a:spLocks noGrp="1"/>
          </p:cNvSpPr>
          <p:nvPr>
            <p:ph idx="1"/>
          </p:nvPr>
        </p:nvSpPr>
        <p:spPr/>
        <p:txBody>
          <a:bodyPr/>
          <a:lstStyle/>
          <a:p>
            <a:r>
              <a:rPr lang="en-US" dirty="0" smtClean="0"/>
              <a:t>Integers are whole numbers, with no decimal component</a:t>
            </a:r>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pPr lvl="2"/>
            <a:endParaRPr lang="en-US" dirty="0" smtClean="0"/>
          </a:p>
          <a:p>
            <a:pPr lvl="2"/>
            <a:endParaRPr lang="en-US" dirty="0" smtClean="0"/>
          </a:p>
          <a:p>
            <a:r>
              <a:rPr lang="en-US" dirty="0" smtClean="0"/>
              <a:t>TINYINT and SMALLINT often used for columns where max/min amount is sure to be within their value ranges</a:t>
            </a:r>
          </a:p>
          <a:p>
            <a:endParaRPr lang="en-US" dirty="0" smtClean="0"/>
          </a:p>
          <a:p>
            <a:r>
              <a:rPr lang="en-US" dirty="0" smtClean="0"/>
              <a:t>INT usually sufficient for most whole number fields</a:t>
            </a:r>
          </a:p>
        </p:txBody>
      </p:sp>
      <p:graphicFrame>
        <p:nvGraphicFramePr>
          <p:cNvPr id="4" name="Table 3"/>
          <p:cNvGraphicFramePr>
            <a:graphicFrameLocks noGrp="1"/>
          </p:cNvGraphicFramePr>
          <p:nvPr/>
        </p:nvGraphicFramePr>
        <p:xfrm>
          <a:off x="304800" y="1610360"/>
          <a:ext cx="8534400" cy="2840318"/>
        </p:xfrm>
        <a:graphic>
          <a:graphicData uri="http://schemas.openxmlformats.org/drawingml/2006/table">
            <a:tbl>
              <a:tblPr firstRow="1" bandRow="1">
                <a:tableStyleId>{5C22544A-7EE6-4342-B048-85BDC9FD1C3A}</a:tableStyleId>
              </a:tblPr>
              <a:tblGrid>
                <a:gridCol w="1371600"/>
                <a:gridCol w="5486400"/>
                <a:gridCol w="1676400"/>
              </a:tblGrid>
              <a:tr h="468854">
                <a:tc>
                  <a:txBody>
                    <a:bodyPr/>
                    <a:lstStyle/>
                    <a:p>
                      <a:pPr algn="l"/>
                      <a:r>
                        <a:rPr lang="en-AU" dirty="0" smtClean="0"/>
                        <a:t>Data</a:t>
                      </a:r>
                      <a:r>
                        <a:rPr lang="en-AU" baseline="0" dirty="0" smtClean="0"/>
                        <a:t> Type</a:t>
                      </a:r>
                      <a:endParaRPr lang="en-AU"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US" dirty="0" smtClean="0"/>
                        <a:t>Value</a:t>
                      </a:r>
                      <a:r>
                        <a:rPr lang="en-US" baseline="0" dirty="0" smtClean="0"/>
                        <a:t> Range</a:t>
                      </a:r>
                      <a:endParaRPr lang="en-AU"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AU" dirty="0" smtClean="0"/>
                        <a:t>Storage Size</a:t>
                      </a:r>
                      <a:endParaRPr lang="en-AU"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587786">
                <a:tc>
                  <a:txBody>
                    <a:bodyPr/>
                    <a:lstStyle/>
                    <a:p>
                      <a:pPr algn="ctr"/>
                      <a:r>
                        <a:rPr lang="en-AU" b="1" dirty="0" smtClean="0"/>
                        <a:t>TINYINT</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0 to 255 </a:t>
                      </a:r>
                      <a:r>
                        <a:rPr lang="en-AU" sz="1600" i="0" kern="1200" baseline="0" dirty="0" smtClean="0">
                          <a:solidFill>
                            <a:schemeClr val="tx1">
                              <a:lumMod val="50000"/>
                              <a:lumOff val="50000"/>
                            </a:schemeClr>
                          </a:solidFill>
                          <a:latin typeface="+mn-lt"/>
                          <a:ea typeface="+mn-ea"/>
                          <a:cs typeface="+mn-cs"/>
                        </a:rPr>
                        <a:t>(no negative portion)</a:t>
                      </a:r>
                    </a:p>
                  </a:txBody>
                  <a:tcPr anchor="ctr"/>
                </a:tc>
                <a:tc>
                  <a:txBody>
                    <a:bodyPr/>
                    <a:lstStyle/>
                    <a:p>
                      <a:r>
                        <a:rPr lang="en-US" sz="1800" i="0" kern="1200" baseline="0" dirty="0" smtClean="0">
                          <a:solidFill>
                            <a:schemeClr val="dk1"/>
                          </a:solidFill>
                          <a:latin typeface="+mn-lt"/>
                          <a:ea typeface="+mn-ea"/>
                          <a:cs typeface="+mn-cs"/>
                        </a:rPr>
                        <a:t>1 byte</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609600">
                <a:tc>
                  <a:txBody>
                    <a:bodyPr/>
                    <a:lstStyle/>
                    <a:p>
                      <a:pPr algn="ctr"/>
                      <a:r>
                        <a:rPr lang="en-AU" b="1" dirty="0" smtClean="0"/>
                        <a:t>SMALLINT</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-2</a:t>
                      </a:r>
                      <a:r>
                        <a:rPr lang="en-AU" baseline="30000" dirty="0" smtClean="0"/>
                        <a:t>15</a:t>
                      </a:r>
                      <a:r>
                        <a:rPr lang="en-AU" dirty="0" smtClean="0"/>
                        <a:t> to 2</a:t>
                      </a:r>
                      <a:r>
                        <a:rPr lang="en-AU" baseline="30000" dirty="0" smtClean="0"/>
                        <a:t>15</a:t>
                      </a:r>
                      <a:r>
                        <a:rPr lang="en-AU" dirty="0" smtClean="0"/>
                        <a:t>-1 </a:t>
                      </a:r>
                      <a:r>
                        <a:rPr lang="en-AU" sz="1600" i="0" kern="1200" baseline="0" dirty="0" smtClean="0">
                          <a:solidFill>
                            <a:schemeClr val="tx1">
                              <a:lumMod val="50000"/>
                              <a:lumOff val="50000"/>
                            </a:schemeClr>
                          </a:solidFill>
                          <a:latin typeface="+mn-lt"/>
                          <a:ea typeface="+mn-ea"/>
                          <a:cs typeface="+mn-cs"/>
                        </a:rPr>
                        <a:t>(5 digits: -32,768 to 32,767)</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2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564478">
                <a:tc>
                  <a:txBody>
                    <a:bodyPr/>
                    <a:lstStyle/>
                    <a:p>
                      <a:pPr algn="ctr"/>
                      <a:r>
                        <a:rPr lang="en-US" b="1" dirty="0" smtClean="0"/>
                        <a:t>INT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-2</a:t>
                      </a:r>
                      <a:r>
                        <a:rPr lang="en-AU" baseline="30000" dirty="0" smtClean="0"/>
                        <a:t>31</a:t>
                      </a:r>
                      <a:r>
                        <a:rPr lang="en-AU" dirty="0" smtClean="0"/>
                        <a:t> to 2</a:t>
                      </a:r>
                      <a:r>
                        <a:rPr lang="en-AU" baseline="30000" dirty="0" smtClean="0"/>
                        <a:t>31</a:t>
                      </a:r>
                      <a:r>
                        <a:rPr lang="en-AU" dirty="0" smtClean="0"/>
                        <a:t>-1 </a:t>
                      </a:r>
                      <a:r>
                        <a:rPr lang="en-AU" sz="1600" i="0" kern="1200" baseline="0" dirty="0" smtClean="0">
                          <a:solidFill>
                            <a:schemeClr val="tx1">
                              <a:lumMod val="50000"/>
                              <a:lumOff val="50000"/>
                            </a:schemeClr>
                          </a:solidFill>
                          <a:latin typeface="+mn-lt"/>
                          <a:ea typeface="+mn-ea"/>
                          <a:cs typeface="+mn-cs"/>
                        </a:rPr>
                        <a:t>(10 digits: -2,147,483,648 to 2,147,483,647)</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4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533400">
                <a:tc>
                  <a:txBody>
                    <a:bodyPr/>
                    <a:lstStyle/>
                    <a:p>
                      <a:pPr algn="ctr"/>
                      <a:r>
                        <a:rPr lang="en-US" b="1" dirty="0" smtClean="0"/>
                        <a:t>BIGINT</a:t>
                      </a:r>
                      <a:endParaRPr lang="en-AU"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dirty="0" smtClean="0"/>
                        <a:t>-2</a:t>
                      </a:r>
                      <a:r>
                        <a:rPr lang="en-AU" sz="1800" b="0" baseline="30000" dirty="0" smtClean="0"/>
                        <a:t>63</a:t>
                      </a:r>
                      <a:r>
                        <a:rPr lang="en-AU" sz="1800" b="0" dirty="0" smtClean="0"/>
                        <a:t> to 2</a:t>
                      </a:r>
                      <a:r>
                        <a:rPr lang="en-AU" sz="1800" b="0" baseline="30000" dirty="0" smtClean="0"/>
                        <a:t>63</a:t>
                      </a:r>
                      <a:r>
                        <a:rPr lang="en-AU" sz="1800" b="0" dirty="0" smtClean="0"/>
                        <a:t>-1 </a:t>
                      </a:r>
                      <a:r>
                        <a:rPr lang="en-AU" sz="1600" i="0" kern="1200" baseline="0" dirty="0" smtClean="0">
                          <a:solidFill>
                            <a:schemeClr val="tx1">
                              <a:lumMod val="50000"/>
                              <a:lumOff val="50000"/>
                            </a:schemeClr>
                          </a:solidFill>
                          <a:latin typeface="+mn-lt"/>
                          <a:ea typeface="+mn-ea"/>
                          <a:cs typeface="+mn-cs"/>
                        </a:rPr>
                        <a:t>(19 digits: -9,223,372,036,854,775,808 to 				9,223,372,036,854,775,807)</a:t>
                      </a:r>
                    </a:p>
                  </a:txBody>
                  <a:tcPr anchor="ctr">
                    <a:lnB w="12700" cap="flat" cmpd="sng" algn="ctr">
                      <a:solidFill>
                        <a:schemeClr val="tx1"/>
                      </a:solidFill>
                      <a:prstDash val="solid"/>
                      <a:round/>
                      <a:headEnd type="none" w="med" len="med"/>
                      <a:tailEnd type="none" w="med" len="med"/>
                    </a:lnB>
                  </a:tcPr>
                </a:tc>
                <a:tc>
                  <a:txBody>
                    <a:bodyPr/>
                    <a:lstStyle/>
                    <a:p>
                      <a:r>
                        <a:rPr lang="en-US" sz="1800" i="0" kern="1200" baseline="0" dirty="0" smtClean="0">
                          <a:solidFill>
                            <a:schemeClr val="dk1"/>
                          </a:solidFill>
                          <a:latin typeface="+mn-lt"/>
                          <a:ea typeface="+mn-ea"/>
                          <a:cs typeface="+mn-cs"/>
                        </a:rPr>
                        <a:t>8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Data Types</a:t>
            </a:r>
            <a:endParaRPr lang="en-AU" dirty="0"/>
          </a:p>
        </p:txBody>
      </p:sp>
      <p:sp>
        <p:nvSpPr>
          <p:cNvPr id="3" name="Content Placeholder 2"/>
          <p:cNvSpPr>
            <a:spLocks noGrp="1"/>
          </p:cNvSpPr>
          <p:nvPr>
            <p:ph idx="1"/>
          </p:nvPr>
        </p:nvSpPr>
        <p:spPr/>
        <p:txBody>
          <a:bodyPr/>
          <a:lstStyle/>
          <a:p>
            <a:r>
              <a:rPr lang="en-US" dirty="0" smtClean="0"/>
              <a:t>These data types store numbers with decimal components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3"/>
            <a:endParaRPr lang="en-US" dirty="0" smtClean="0"/>
          </a:p>
          <a:p>
            <a:r>
              <a:rPr lang="en-US" dirty="0" smtClean="0"/>
              <a:t>DECIMAL is easier to use/understand than FLOAT / REAL, and will often be perfectly suitable for your needs</a:t>
            </a:r>
          </a:p>
        </p:txBody>
      </p:sp>
      <p:graphicFrame>
        <p:nvGraphicFramePr>
          <p:cNvPr id="4" name="Table 3"/>
          <p:cNvGraphicFramePr>
            <a:graphicFrameLocks noGrp="1"/>
          </p:cNvGraphicFramePr>
          <p:nvPr/>
        </p:nvGraphicFramePr>
        <p:xfrm>
          <a:off x="304800" y="1610360"/>
          <a:ext cx="8534400" cy="4104642"/>
        </p:xfrm>
        <a:graphic>
          <a:graphicData uri="http://schemas.openxmlformats.org/drawingml/2006/table">
            <a:tbl>
              <a:tblPr firstRow="1" bandRow="1">
                <a:tableStyleId>{5C22544A-7EE6-4342-B048-85BDC9FD1C3A}</a:tableStyleId>
              </a:tblPr>
              <a:tblGrid>
                <a:gridCol w="1828800"/>
                <a:gridCol w="4953000"/>
                <a:gridCol w="1752600"/>
              </a:tblGrid>
              <a:tr h="537892">
                <a:tc>
                  <a:txBody>
                    <a:bodyPr/>
                    <a:lstStyle/>
                    <a:p>
                      <a:pPr algn="l"/>
                      <a:r>
                        <a:rPr lang="en-AU" dirty="0" smtClean="0"/>
                        <a:t>Data</a:t>
                      </a:r>
                      <a:r>
                        <a:rPr lang="en-AU" baseline="0" dirty="0" smtClean="0"/>
                        <a:t> Type</a:t>
                      </a:r>
                      <a:endParaRPr lang="en-AU"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US" dirty="0" smtClean="0"/>
                        <a:t>Description</a:t>
                      </a:r>
                      <a:endParaRPr lang="en-AU"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AU" dirty="0" smtClean="0"/>
                        <a:t>Storage Size</a:t>
                      </a:r>
                      <a:endParaRPr lang="en-AU"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734331">
                <a:tc>
                  <a:txBody>
                    <a:bodyPr/>
                    <a:lstStyle/>
                    <a:p>
                      <a:pPr algn="ctr"/>
                      <a:r>
                        <a:rPr lang="en-AU" b="1" dirty="0" smtClean="0"/>
                        <a:t>FLOAT</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Can use FLOAT(n) to specify how many bits dedicated to storing the decimal part</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4 or 8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734331">
                <a:tc>
                  <a:txBody>
                    <a:bodyPr/>
                    <a:lstStyle/>
                    <a:p>
                      <a:pPr algn="ctr"/>
                      <a:r>
                        <a:rPr lang="en-AU" b="1" dirty="0" smtClean="0"/>
                        <a:t>REAL</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Same as FLOAT(24), 7 digits of precision</a:t>
                      </a:r>
                      <a:endParaRPr lang="en-AU" sz="1600" i="0" kern="1200" baseline="0" dirty="0" smtClean="0">
                        <a:solidFill>
                          <a:schemeClr val="tx1">
                            <a:lumMod val="50000"/>
                            <a:lumOff val="50000"/>
                          </a:schemeClr>
                        </a:solidFill>
                        <a:latin typeface="+mn-lt"/>
                        <a:ea typeface="+mn-ea"/>
                        <a:cs typeface="+mn-cs"/>
                      </a:endParaRPr>
                    </a:p>
                  </a:txBody>
                  <a:tcPr anchor="ctr"/>
                </a:tc>
                <a:tc>
                  <a:txBody>
                    <a:bodyPr/>
                    <a:lstStyle/>
                    <a:p>
                      <a:r>
                        <a:rPr lang="en-US" sz="1800" i="0" kern="1200" baseline="0" dirty="0" smtClean="0">
                          <a:solidFill>
                            <a:schemeClr val="dk1"/>
                          </a:solidFill>
                          <a:latin typeface="+mn-lt"/>
                          <a:ea typeface="+mn-ea"/>
                          <a:cs typeface="+mn-cs"/>
                        </a:rPr>
                        <a:t>4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1049044">
                <a:tc>
                  <a:txBody>
                    <a:bodyPr/>
                    <a:lstStyle/>
                    <a:p>
                      <a:pPr algn="ctr"/>
                      <a:r>
                        <a:rPr lang="en-US" b="1" dirty="0" smtClean="0"/>
                        <a:t>DECIMAL(</a:t>
                      </a:r>
                      <a:r>
                        <a:rPr lang="en-US" b="0" dirty="0" err="1" smtClean="0"/>
                        <a:t>p</a:t>
                      </a:r>
                      <a:r>
                        <a:rPr lang="en-US" b="1" dirty="0" err="1" smtClean="0"/>
                        <a:t>,</a:t>
                      </a:r>
                      <a:r>
                        <a:rPr lang="en-US" b="0" dirty="0" err="1" smtClean="0"/>
                        <a:t>s</a:t>
                      </a:r>
                      <a:r>
                        <a:rPr lang="en-US" b="1" dirty="0" smtClean="0"/>
                        <a:t>) &amp; NUMERIC(</a:t>
                      </a:r>
                      <a:r>
                        <a:rPr lang="en-US" b="0" dirty="0" err="1" smtClean="0"/>
                        <a:t>p</a:t>
                      </a:r>
                      <a:r>
                        <a:rPr lang="en-US" b="1" dirty="0" err="1" smtClean="0"/>
                        <a:t>,</a:t>
                      </a:r>
                      <a:r>
                        <a:rPr lang="en-US" b="0" dirty="0" err="1" smtClean="0"/>
                        <a:t>s</a:t>
                      </a:r>
                      <a:r>
                        <a:rPr lang="en-US" b="1" dirty="0" smtClean="0"/>
                        <a:t>)</a:t>
                      </a:r>
                      <a:endParaRPr lang="en-AU" b="1" dirty="0"/>
                    </a:p>
                  </a:txBody>
                  <a:tcPr anchor="ctr">
                    <a:lnL w="12700" cap="flat" cmpd="sng" algn="ctr">
                      <a:solidFill>
                        <a:schemeClr val="tx1"/>
                      </a:solidFill>
                      <a:prstDash val="solid"/>
                      <a:round/>
                      <a:headEnd type="none" w="med" len="med"/>
                      <a:tailEnd type="none" w="med" len="med"/>
                    </a:lnL>
                  </a:tcPr>
                </a:tc>
                <a:tc>
                  <a:txBody>
                    <a:bodyPr/>
                    <a:lstStyle/>
                    <a:p>
                      <a:r>
                        <a:rPr lang="en-AU" dirty="0" smtClean="0"/>
                        <a:t>Max of 38 digits, all of which can be to the left or right of the decimal.</a:t>
                      </a:r>
                      <a:r>
                        <a:rPr lang="en-AU" baseline="0" dirty="0" smtClean="0"/>
                        <a:t>  </a:t>
                      </a:r>
                      <a:r>
                        <a:rPr lang="en-AU" i="1" baseline="0" dirty="0" smtClean="0"/>
                        <a:t>p</a:t>
                      </a:r>
                      <a:r>
                        <a:rPr lang="en-AU" baseline="0" dirty="0" smtClean="0"/>
                        <a:t> is total number of digits, </a:t>
                      </a:r>
                      <a:r>
                        <a:rPr lang="en-AU" i="1" baseline="0" dirty="0" smtClean="0"/>
                        <a:t>s</a:t>
                      </a:r>
                      <a:r>
                        <a:rPr lang="en-AU" baseline="0" dirty="0" smtClean="0"/>
                        <a:t> is how many are on right of decimal</a:t>
                      </a:r>
                      <a:endParaRPr lang="en-AU" sz="1600" i="0" kern="1200" baseline="0" dirty="0" smtClean="0">
                        <a:solidFill>
                          <a:schemeClr val="tx1">
                            <a:lumMod val="50000"/>
                            <a:lumOff val="50000"/>
                          </a:schemeClr>
                        </a:solidFill>
                        <a:latin typeface="+mn-lt"/>
                        <a:ea typeface="+mn-ea"/>
                        <a:cs typeface="+mn-cs"/>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5 - 17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1049044">
                <a:tc>
                  <a:txBody>
                    <a:bodyPr/>
                    <a:lstStyle/>
                    <a:p>
                      <a:pPr algn="ctr"/>
                      <a:r>
                        <a:rPr lang="en-US" b="1" dirty="0" smtClean="0"/>
                        <a:t>MONEY &amp; SMALLMONEY</a:t>
                      </a:r>
                      <a:endParaRPr lang="en-AU"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0" dirty="0" smtClean="0"/>
                        <a:t>Money values with</a:t>
                      </a:r>
                      <a:r>
                        <a:rPr lang="en-AU" sz="1800" b="0" baseline="0" dirty="0" smtClean="0"/>
                        <a:t> 4 digits on right of decimal.  MONEY is 19 digits total</a:t>
                      </a:r>
                    </a:p>
                    <a:p>
                      <a:pPr marL="0" marR="0" indent="0" algn="l" defTabSz="457200" rtl="0" eaLnBrk="1" fontAlgn="auto" latinLnBrk="0" hangingPunct="1">
                        <a:lnSpc>
                          <a:spcPct val="100000"/>
                        </a:lnSpc>
                        <a:spcBef>
                          <a:spcPts val="0"/>
                        </a:spcBef>
                        <a:spcAft>
                          <a:spcPts val="0"/>
                        </a:spcAft>
                        <a:buClrTx/>
                        <a:buSzTx/>
                        <a:buFontTx/>
                        <a:buNone/>
                        <a:tabLst/>
                        <a:defRPr/>
                      </a:pPr>
                      <a:r>
                        <a:rPr lang="en-AU" sz="1800" b="0" baseline="0" dirty="0" smtClean="0"/>
                        <a:t>SMALLMONEY is 10 digits total</a:t>
                      </a:r>
                      <a:endParaRPr lang="en-AU" sz="1600" i="0" kern="1200" baseline="0" dirty="0" smtClean="0">
                        <a:solidFill>
                          <a:schemeClr val="tx1">
                            <a:lumMod val="50000"/>
                            <a:lumOff val="50000"/>
                          </a:schemeClr>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4 or 8 bytes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DECIMAL/NUMERIC Precision and Scale</a:t>
            </a:r>
            <a:endParaRPr lang="en-AU" dirty="0"/>
          </a:p>
        </p:txBody>
      </p:sp>
      <p:sp>
        <p:nvSpPr>
          <p:cNvPr id="3" name="Content Placeholder 2"/>
          <p:cNvSpPr>
            <a:spLocks noGrp="1"/>
          </p:cNvSpPr>
          <p:nvPr>
            <p:ph idx="1"/>
          </p:nvPr>
        </p:nvSpPr>
        <p:spPr/>
        <p:txBody>
          <a:bodyPr/>
          <a:lstStyle/>
          <a:p>
            <a:r>
              <a:rPr lang="en-US" dirty="0" smtClean="0"/>
              <a:t>DECIMAL and NUMERIC are exactly the same data type</a:t>
            </a:r>
          </a:p>
          <a:p>
            <a:pPr lvl="3"/>
            <a:endParaRPr lang="en-US" dirty="0" smtClean="0"/>
          </a:p>
          <a:p>
            <a:r>
              <a:rPr lang="en-US" dirty="0" smtClean="0"/>
              <a:t>This type allows you to specify precision and scale</a:t>
            </a:r>
          </a:p>
          <a:p>
            <a:pPr lvl="1"/>
            <a:r>
              <a:rPr lang="en-US" b="1" dirty="0" smtClean="0"/>
              <a:t>Precision</a:t>
            </a:r>
            <a:r>
              <a:rPr lang="en-US" dirty="0" smtClean="0"/>
              <a:t>: total number of digits in the number, both to the left and right of the decimal point</a:t>
            </a:r>
          </a:p>
          <a:p>
            <a:pPr lvl="1"/>
            <a:r>
              <a:rPr lang="en-US" dirty="0" smtClean="0"/>
              <a:t>Default precision (if not specified) is 18, and max is 38</a:t>
            </a:r>
          </a:p>
          <a:p>
            <a:pPr lvl="2"/>
            <a:endParaRPr lang="en-US" dirty="0" smtClean="0"/>
          </a:p>
          <a:p>
            <a:pPr lvl="1"/>
            <a:r>
              <a:rPr lang="en-US" b="1" dirty="0" smtClean="0"/>
              <a:t>Scale</a:t>
            </a:r>
            <a:r>
              <a:rPr lang="en-US" dirty="0" smtClean="0"/>
              <a:t>: total number of digits to the right of the decimal point</a:t>
            </a:r>
          </a:p>
          <a:p>
            <a:pPr lvl="1"/>
            <a:r>
              <a:rPr lang="en-US" dirty="0" smtClean="0"/>
              <a:t>Default scale (if not specified) is 0, and max is the precision</a:t>
            </a:r>
          </a:p>
          <a:p>
            <a:pPr lvl="2"/>
            <a:endParaRPr lang="en-US" dirty="0" smtClean="0"/>
          </a:p>
          <a:p>
            <a:r>
              <a:rPr lang="en-US" dirty="0" smtClean="0"/>
              <a:t>Examples:</a:t>
            </a:r>
          </a:p>
          <a:p>
            <a:pPr lvl="1"/>
            <a:r>
              <a:rPr lang="en-US" dirty="0" smtClean="0"/>
              <a:t>DECIMAL(4,2) is -99.99 to 99.99</a:t>
            </a:r>
          </a:p>
          <a:p>
            <a:pPr lvl="1"/>
            <a:r>
              <a:rPr lang="en-US" dirty="0" smtClean="0"/>
              <a:t>DECIMAL(3) is -999 to 999</a:t>
            </a:r>
          </a:p>
          <a:p>
            <a:pPr lvl="1"/>
            <a:r>
              <a:rPr lang="en-US" dirty="0" smtClean="0"/>
              <a:t>DECIMAL(5,4) is -9.9999 to 9.9999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Limiting Retrieved Rows via the WHERE Clause</a:t>
            </a:r>
            <a:endParaRPr lang="en-AU" dirty="0"/>
          </a:p>
        </p:txBody>
      </p:sp>
      <p:sp>
        <p:nvSpPr>
          <p:cNvPr id="4" name="Rectangle 4"/>
          <p:cNvSpPr>
            <a:spLocks noChangeArrowheads="1"/>
          </p:cNvSpPr>
          <p:nvPr/>
        </p:nvSpPr>
        <p:spPr bwMode="auto">
          <a:xfrm>
            <a:off x="609600" y="1219200"/>
            <a:ext cx="2895600" cy="457200"/>
          </a:xfrm>
          <a:prstGeom prst="rect">
            <a:avLst/>
          </a:prstGeom>
          <a:noFill/>
          <a:ln w="9525" algn="ctr">
            <a:noFill/>
            <a:miter lim="800000"/>
            <a:headEnd/>
            <a:tailEnd/>
          </a:ln>
        </p:spPr>
        <p:txBody>
          <a:bodyPr wrap="none" anchor="ctr"/>
          <a:lstStyle/>
          <a:p>
            <a:pPr algn="l"/>
            <a:r>
              <a:rPr lang="en-AU" sz="1800" b="1" dirty="0" smtClean="0">
                <a:latin typeface="Courier New" pitchFamily="49" charset="0"/>
                <a:cs typeface="Courier New" pitchFamily="49" charset="0"/>
              </a:rPr>
              <a:t>SELECT </a:t>
            </a:r>
            <a:r>
              <a:rPr lang="en-AU" sz="1800" b="1" dirty="0" err="1" smtClean="0">
                <a:latin typeface="Courier New" pitchFamily="49" charset="0"/>
                <a:cs typeface="Courier New" pitchFamily="49" charset="0"/>
              </a:rPr>
              <a:t>first_name</a:t>
            </a:r>
            <a:r>
              <a:rPr lang="en-AU" sz="1800" b="1" dirty="0" smtClean="0">
                <a:latin typeface="Courier New" pitchFamily="49" charset="0"/>
                <a:cs typeface="Courier New" pitchFamily="49" charset="0"/>
              </a:rPr>
              <a:t>, </a:t>
            </a:r>
            <a:r>
              <a:rPr lang="en-AU" sz="1800" b="1" dirty="0" err="1" smtClean="0">
                <a:latin typeface="Courier New" pitchFamily="49" charset="0"/>
                <a:cs typeface="Courier New" pitchFamily="49" charset="0"/>
              </a:rPr>
              <a:t>last_name</a:t>
            </a:r>
            <a:r>
              <a:rPr lang="en-AU" sz="1800" b="1" dirty="0" smtClean="0">
                <a:latin typeface="Courier New" pitchFamily="49" charset="0"/>
                <a:cs typeface="Courier New" pitchFamily="49" charset="0"/>
              </a:rPr>
              <a:t>, gender </a:t>
            </a:r>
          </a:p>
          <a:p>
            <a:pPr algn="l"/>
            <a:r>
              <a:rPr lang="en-AU" sz="1800" b="1" dirty="0" smtClean="0">
                <a:latin typeface="Courier New" pitchFamily="49" charset="0"/>
                <a:cs typeface="Courier New" pitchFamily="49" charset="0"/>
              </a:rPr>
              <a:t>FROM   employee;</a:t>
            </a:r>
            <a:endParaRPr lang="en-AU" sz="1800" b="1" noProof="1">
              <a:latin typeface="Courier New" pitchFamily="49" charset="0"/>
              <a:cs typeface="Courier New" pitchFamily="49" charset="0"/>
            </a:endParaRPr>
          </a:p>
        </p:txBody>
      </p:sp>
      <p:sp>
        <p:nvSpPr>
          <p:cNvPr id="7" name="Rectangle 6"/>
          <p:cNvSpPr>
            <a:spLocks noChangeArrowheads="1"/>
          </p:cNvSpPr>
          <p:nvPr/>
        </p:nvSpPr>
        <p:spPr bwMode="auto">
          <a:xfrm>
            <a:off x="685800" y="1752600"/>
            <a:ext cx="2667000" cy="2667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200" b="1" noProof="1" smtClean="0">
                <a:latin typeface="Courier New" pitchFamily="49" charset="0"/>
                <a:cs typeface="Courier New" pitchFamily="49" charset="0"/>
              </a:rPr>
              <a:t>first_name last_name gender</a:t>
            </a:r>
          </a:p>
          <a:p>
            <a:pPr algn="l"/>
            <a:r>
              <a:rPr lang="en-US" sz="1200" b="1" noProof="1" smtClean="0">
                <a:latin typeface="Courier New" pitchFamily="49" charset="0"/>
                <a:cs typeface="Courier New" pitchFamily="49" charset="0"/>
              </a:rPr>
              <a:t>---------- --------- ------</a:t>
            </a:r>
          </a:p>
          <a:p>
            <a:pPr algn="l"/>
            <a:r>
              <a:rPr lang="en-US" sz="1200" b="1" noProof="1" smtClean="0">
                <a:latin typeface="Courier New" pitchFamily="49" charset="0"/>
                <a:cs typeface="Courier New" pitchFamily="49" charset="0"/>
              </a:rPr>
              <a:t>Steven     King       M</a:t>
            </a:r>
          </a:p>
          <a:p>
            <a:pPr algn="l"/>
            <a:r>
              <a:rPr lang="en-US" sz="1200" b="1" noProof="1" smtClean="0">
                <a:latin typeface="Courier New" pitchFamily="49" charset="0"/>
                <a:cs typeface="Courier New" pitchFamily="49" charset="0"/>
              </a:rPr>
              <a:t>Neena      Kochhar    F</a:t>
            </a:r>
          </a:p>
          <a:p>
            <a:pPr algn="l"/>
            <a:r>
              <a:rPr lang="en-US" sz="1200" b="1" noProof="1" smtClean="0">
                <a:latin typeface="Courier New" pitchFamily="49" charset="0"/>
                <a:cs typeface="Courier New" pitchFamily="49" charset="0"/>
              </a:rPr>
              <a:t>Lex        De Haan    M</a:t>
            </a:r>
          </a:p>
          <a:p>
            <a:pPr algn="l"/>
            <a:r>
              <a:rPr lang="en-US" sz="1200" b="1" noProof="1" smtClean="0">
                <a:latin typeface="Courier New" pitchFamily="49" charset="0"/>
                <a:cs typeface="Courier New" pitchFamily="49" charset="0"/>
              </a:rPr>
              <a:t>Alexander  Hunold     M</a:t>
            </a:r>
          </a:p>
          <a:p>
            <a:pPr algn="l"/>
            <a:r>
              <a:rPr lang="en-US" sz="1200" b="1" noProof="1" smtClean="0">
                <a:latin typeface="Courier New" pitchFamily="49" charset="0"/>
                <a:cs typeface="Courier New" pitchFamily="49" charset="0"/>
              </a:rPr>
              <a:t>Bruce      Ernst      M</a:t>
            </a:r>
          </a:p>
          <a:p>
            <a:pPr algn="l"/>
            <a:r>
              <a:rPr lang="en-US" sz="1200" b="1" noProof="1" smtClean="0">
                <a:latin typeface="Courier New" pitchFamily="49" charset="0"/>
                <a:cs typeface="Courier New" pitchFamily="49" charset="0"/>
              </a:rPr>
              <a:t>Diana      Lorentz    F</a:t>
            </a:r>
          </a:p>
          <a:p>
            <a:pPr algn="l"/>
            <a:r>
              <a:rPr lang="en-US" sz="1200" b="1" noProof="1" smtClean="0">
                <a:latin typeface="Courier New" pitchFamily="49" charset="0"/>
                <a:cs typeface="Courier New" pitchFamily="49" charset="0"/>
              </a:rPr>
              <a:t>Kevin      Mourgos    NULL</a:t>
            </a:r>
          </a:p>
          <a:p>
            <a:pPr algn="l"/>
            <a:r>
              <a:rPr lang="en-US" sz="1200" b="1" noProof="1" smtClean="0">
                <a:latin typeface="Courier New" pitchFamily="49" charset="0"/>
                <a:cs typeface="Courier New" pitchFamily="49" charset="0"/>
              </a:rPr>
              <a:t>Trenna     Rajs       F</a:t>
            </a:r>
          </a:p>
          <a:p>
            <a:pPr algn="l"/>
            <a:r>
              <a:rPr lang="en-US" sz="1200" b="1" noProof="1" smtClean="0">
                <a:latin typeface="Courier New" pitchFamily="49" charset="0"/>
                <a:cs typeface="Courier New" pitchFamily="49" charset="0"/>
              </a:rPr>
              <a:t>Curtis     Davies     M</a:t>
            </a:r>
          </a:p>
          <a:p>
            <a:pPr algn="l"/>
            <a:r>
              <a:rPr lang="en-US" sz="1200" b="1" noProof="1" smtClean="0">
                <a:latin typeface="Courier New" pitchFamily="49" charset="0"/>
                <a:cs typeface="Courier New" pitchFamily="49" charset="0"/>
              </a:rPr>
              <a:t>...</a:t>
            </a:r>
          </a:p>
          <a:p>
            <a:pPr algn="l"/>
            <a:endParaRPr lang="en-US" sz="1200" b="1" noProof="1" smtClean="0">
              <a:latin typeface="Courier New" pitchFamily="49" charset="0"/>
              <a:cs typeface="Courier New" pitchFamily="49" charset="0"/>
            </a:endParaRPr>
          </a:p>
          <a:p>
            <a:pPr algn="l"/>
            <a:r>
              <a:rPr lang="en-US" sz="1200" b="1" noProof="1" smtClean="0">
                <a:latin typeface="Courier New" pitchFamily="49" charset="0"/>
                <a:cs typeface="Courier New" pitchFamily="49" charset="0"/>
              </a:rPr>
              <a:t>(20 row(s) affected)</a:t>
            </a:r>
          </a:p>
        </p:txBody>
      </p:sp>
      <p:sp>
        <p:nvSpPr>
          <p:cNvPr id="10" name="Rectangle 9"/>
          <p:cNvSpPr>
            <a:spLocks noChangeArrowheads="1"/>
          </p:cNvSpPr>
          <p:nvPr/>
        </p:nvSpPr>
        <p:spPr bwMode="auto">
          <a:xfrm>
            <a:off x="4724400" y="4038600"/>
            <a:ext cx="2743200" cy="24384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200" b="1" noProof="1" smtClean="0">
                <a:latin typeface="Courier New" pitchFamily="49" charset="0"/>
                <a:cs typeface="Courier New" pitchFamily="49" charset="0"/>
              </a:rPr>
              <a:t>first_name last_name gender</a:t>
            </a:r>
          </a:p>
          <a:p>
            <a:pPr algn="l"/>
            <a:r>
              <a:rPr lang="en-US" sz="1200" b="1" noProof="1" smtClean="0">
                <a:latin typeface="Courier New" pitchFamily="49" charset="0"/>
                <a:cs typeface="Courier New" pitchFamily="49" charset="0"/>
              </a:rPr>
              <a:t>---------- --------- ------</a:t>
            </a:r>
          </a:p>
          <a:p>
            <a:pPr algn="l"/>
            <a:r>
              <a:rPr lang="en-US" sz="1200" b="1" noProof="1" smtClean="0">
                <a:latin typeface="Courier New" pitchFamily="49" charset="0"/>
                <a:cs typeface="Courier New" pitchFamily="49" charset="0"/>
              </a:rPr>
              <a:t>Neena      Kochhar   F</a:t>
            </a:r>
          </a:p>
          <a:p>
            <a:pPr algn="l"/>
            <a:r>
              <a:rPr lang="en-US" sz="1200" b="1" noProof="1" smtClean="0">
                <a:latin typeface="Courier New" pitchFamily="49" charset="0"/>
                <a:cs typeface="Courier New" pitchFamily="49" charset="0"/>
              </a:rPr>
              <a:t>Diana      Lorentz   F</a:t>
            </a:r>
          </a:p>
          <a:p>
            <a:pPr algn="l"/>
            <a:r>
              <a:rPr lang="en-US" sz="1200" b="1" noProof="1" smtClean="0">
                <a:latin typeface="Courier New" pitchFamily="49" charset="0"/>
                <a:cs typeface="Courier New" pitchFamily="49" charset="0"/>
              </a:rPr>
              <a:t>Trenna     Rajs      F</a:t>
            </a:r>
          </a:p>
          <a:p>
            <a:pPr algn="l"/>
            <a:r>
              <a:rPr lang="en-US" sz="1200" b="1" noProof="1" smtClean="0">
                <a:latin typeface="Courier New" pitchFamily="49" charset="0"/>
                <a:cs typeface="Courier New" pitchFamily="49" charset="0"/>
              </a:rPr>
              <a:t>Eleni      Zlotkey   F</a:t>
            </a:r>
          </a:p>
          <a:p>
            <a:pPr algn="l"/>
            <a:r>
              <a:rPr lang="en-US" sz="1200" b="1" noProof="1" smtClean="0">
                <a:latin typeface="Courier New" pitchFamily="49" charset="0"/>
                <a:cs typeface="Courier New" pitchFamily="49" charset="0"/>
              </a:rPr>
              <a:t>Ellen      Abel      F</a:t>
            </a:r>
          </a:p>
          <a:p>
            <a:pPr algn="l"/>
            <a:r>
              <a:rPr lang="en-US" sz="1200" b="1" noProof="1" smtClean="0">
                <a:latin typeface="Courier New" pitchFamily="49" charset="0"/>
                <a:cs typeface="Courier New" pitchFamily="49" charset="0"/>
              </a:rPr>
              <a:t>Kimberely  Grant     F</a:t>
            </a:r>
          </a:p>
          <a:p>
            <a:pPr algn="l"/>
            <a:r>
              <a:rPr lang="en-US" sz="1200" b="1" noProof="1" smtClean="0">
                <a:latin typeface="Courier New" pitchFamily="49" charset="0"/>
                <a:cs typeface="Courier New" pitchFamily="49" charset="0"/>
              </a:rPr>
              <a:t>Jennifer   Whalen    F</a:t>
            </a:r>
          </a:p>
          <a:p>
            <a:pPr algn="l"/>
            <a:r>
              <a:rPr lang="en-US" sz="1200" b="1" noProof="1" smtClean="0">
                <a:latin typeface="Courier New" pitchFamily="49" charset="0"/>
                <a:cs typeface="Courier New" pitchFamily="49" charset="0"/>
              </a:rPr>
              <a:t>Pat        Fay       F</a:t>
            </a:r>
          </a:p>
          <a:p>
            <a:pPr algn="l"/>
            <a:r>
              <a:rPr lang="en-US" sz="1200" b="1" noProof="1" smtClean="0">
                <a:latin typeface="Courier New" pitchFamily="49" charset="0"/>
                <a:cs typeface="Courier New" pitchFamily="49" charset="0"/>
              </a:rPr>
              <a:t>Shelley    Higgins   F</a:t>
            </a:r>
          </a:p>
          <a:p>
            <a:pPr algn="l"/>
            <a:endParaRPr lang="en-US" sz="1200" b="1" noProof="1" smtClean="0">
              <a:latin typeface="Courier New" pitchFamily="49" charset="0"/>
              <a:cs typeface="Courier New" pitchFamily="49" charset="0"/>
            </a:endParaRPr>
          </a:p>
          <a:p>
            <a:pPr algn="l"/>
            <a:r>
              <a:rPr lang="en-US" sz="1200" b="1" noProof="1" smtClean="0">
                <a:latin typeface="Courier New" pitchFamily="49" charset="0"/>
                <a:cs typeface="Courier New" pitchFamily="49" charset="0"/>
              </a:rPr>
              <a:t>(9 row(s) affected)</a:t>
            </a:r>
          </a:p>
        </p:txBody>
      </p:sp>
      <p:sp>
        <p:nvSpPr>
          <p:cNvPr id="11" name="Rectangle 10"/>
          <p:cNvSpPr/>
          <p:nvPr/>
        </p:nvSpPr>
        <p:spPr>
          <a:xfrm>
            <a:off x="3848304" y="2438400"/>
            <a:ext cx="4488728" cy="830997"/>
          </a:xfrm>
          <a:prstGeom prst="rect">
            <a:avLst/>
          </a:prstGeom>
        </p:spPr>
        <p:txBody>
          <a:bodyPr wrap="none">
            <a:spAutoFit/>
          </a:bodyPr>
          <a:lstStyle/>
          <a:p>
            <a:r>
              <a:rPr lang="en-AU" b="1" dirty="0" smtClean="0">
                <a:cs typeface="Courier New" pitchFamily="49" charset="0"/>
              </a:rPr>
              <a:t>“Only show me the details of </a:t>
            </a:r>
          </a:p>
          <a:p>
            <a:r>
              <a:rPr lang="en-AU" b="1" dirty="0" smtClean="0">
                <a:cs typeface="Courier New" pitchFamily="49" charset="0"/>
              </a:rPr>
              <a:t>female employees”</a:t>
            </a:r>
          </a:p>
        </p:txBody>
      </p:sp>
      <p:sp>
        <p:nvSpPr>
          <p:cNvPr id="12" name="Bent Arrow 11"/>
          <p:cNvSpPr/>
          <p:nvPr/>
        </p:nvSpPr>
        <p:spPr>
          <a:xfrm rot="5400000">
            <a:off x="4572000" y="762000"/>
            <a:ext cx="609600" cy="2895600"/>
          </a:xfrm>
          <a:prstGeom prst="bentArrow">
            <a:avLst>
              <a:gd name="adj1" fmla="val 16666"/>
              <a:gd name="adj2" fmla="val 25000"/>
              <a:gd name="adj3" fmla="val 25000"/>
              <a:gd name="adj4" fmla="val 4375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
        <p:nvSpPr>
          <p:cNvPr id="13" name="Down Arrow 12"/>
          <p:cNvSpPr/>
          <p:nvPr/>
        </p:nvSpPr>
        <p:spPr>
          <a:xfrm>
            <a:off x="6038850" y="3276600"/>
            <a:ext cx="285750" cy="685800"/>
          </a:xfrm>
          <a:prstGeom prst="downArrow">
            <a:avLst>
              <a:gd name="adj1" fmla="val 34568"/>
              <a:gd name="adj2" fmla="val 50000"/>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Date/Time Data Types</a:t>
            </a:r>
            <a:endParaRPr lang="en-AU" dirty="0"/>
          </a:p>
        </p:txBody>
      </p:sp>
      <p:sp>
        <p:nvSpPr>
          <p:cNvPr id="3" name="Content Placeholder 2"/>
          <p:cNvSpPr>
            <a:spLocks noGrp="1"/>
          </p:cNvSpPr>
          <p:nvPr>
            <p:ph idx="1"/>
          </p:nvPr>
        </p:nvSpPr>
        <p:spPr/>
        <p:txBody>
          <a:bodyPr/>
          <a:lstStyle/>
          <a:p>
            <a:r>
              <a:rPr lang="en-US" dirty="0" smtClean="0"/>
              <a:t>SQL Server 2008 has several date/time data types:</a:t>
            </a:r>
          </a:p>
          <a:p>
            <a:endParaRPr lang="en-US" dirty="0" smtClean="0"/>
          </a:p>
          <a:p>
            <a:endParaRPr lang="en-US" dirty="0" smtClean="0"/>
          </a:p>
          <a:p>
            <a:endParaRPr lang="en-US" dirty="0" smtClean="0"/>
          </a:p>
          <a:p>
            <a:endParaRPr lang="en-US" sz="2800" dirty="0" smtClean="0"/>
          </a:p>
          <a:p>
            <a:endParaRPr lang="en-US" dirty="0" smtClean="0"/>
          </a:p>
          <a:p>
            <a:endParaRPr lang="en-US" sz="2800" dirty="0" smtClean="0"/>
          </a:p>
          <a:p>
            <a:endParaRPr lang="en-US" sz="2800" dirty="0" smtClean="0"/>
          </a:p>
          <a:p>
            <a:r>
              <a:rPr lang="en-US" dirty="0" smtClean="0"/>
              <a:t>DATE is likely to be the most commonly used</a:t>
            </a:r>
          </a:p>
          <a:p>
            <a:pPr lvl="1"/>
            <a:endParaRPr lang="en-US" dirty="0" smtClean="0"/>
          </a:p>
          <a:p>
            <a:r>
              <a:rPr lang="en-US" dirty="0" smtClean="0"/>
              <a:t>DATE and TIME are not available in SQL Server 2005</a:t>
            </a:r>
          </a:p>
          <a:p>
            <a:pPr lvl="1"/>
            <a:r>
              <a:rPr lang="en-US" dirty="0" smtClean="0"/>
              <a:t>Consider using SMALLDATETIME or DATETIME if compatibility with SQL Server 2005 is needed</a:t>
            </a:r>
          </a:p>
        </p:txBody>
      </p:sp>
      <p:graphicFrame>
        <p:nvGraphicFramePr>
          <p:cNvPr id="4" name="Table 3"/>
          <p:cNvGraphicFramePr>
            <a:graphicFrameLocks noGrp="1"/>
          </p:cNvGraphicFramePr>
          <p:nvPr/>
        </p:nvGraphicFramePr>
        <p:xfrm>
          <a:off x="304800" y="1610360"/>
          <a:ext cx="8534400" cy="2915920"/>
        </p:xfrm>
        <a:graphic>
          <a:graphicData uri="http://schemas.openxmlformats.org/drawingml/2006/table">
            <a:tbl>
              <a:tblPr firstRow="1" bandRow="1">
                <a:tableStyleId>{5C22544A-7EE6-4342-B048-85BDC9FD1C3A}</a:tableStyleId>
              </a:tblPr>
              <a:tblGrid>
                <a:gridCol w="2362200"/>
                <a:gridCol w="4495800"/>
                <a:gridCol w="1676400"/>
              </a:tblGrid>
              <a:tr h="468854">
                <a:tc>
                  <a:txBody>
                    <a:bodyPr/>
                    <a:lstStyle/>
                    <a:p>
                      <a:pPr algn="l"/>
                      <a:r>
                        <a:rPr lang="en-AU" dirty="0" smtClean="0"/>
                        <a:t>Data</a:t>
                      </a:r>
                      <a:r>
                        <a:rPr lang="en-AU" baseline="0" dirty="0" smtClean="0"/>
                        <a:t> Type</a:t>
                      </a:r>
                      <a:endParaRPr lang="en-AU"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US" dirty="0" smtClean="0"/>
                        <a:t>Value</a:t>
                      </a:r>
                      <a:r>
                        <a:rPr lang="en-US" baseline="0" dirty="0" smtClean="0"/>
                        <a:t> Range</a:t>
                      </a:r>
                      <a:endParaRPr lang="en-AU" dirty="0"/>
                    </a:p>
                  </a:txBody>
                  <a:tcPr anchor="ctr">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l"/>
                      <a:r>
                        <a:rPr lang="en-AU" dirty="0" smtClean="0"/>
                        <a:t>Accuracy</a:t>
                      </a:r>
                      <a:endParaRPr lang="en-AU"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587786">
                <a:tc>
                  <a:txBody>
                    <a:bodyPr/>
                    <a:lstStyle/>
                    <a:p>
                      <a:pPr algn="ctr"/>
                      <a:r>
                        <a:rPr lang="en-AU" b="1" dirty="0" smtClean="0"/>
                        <a:t>DATETIME</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baseline="0" dirty="0" smtClean="0">
                          <a:solidFill>
                            <a:schemeClr val="dk1"/>
                          </a:solidFill>
                          <a:latin typeface="+mn-lt"/>
                          <a:ea typeface="+mn-ea"/>
                          <a:cs typeface="+mn-cs"/>
                        </a:rPr>
                        <a:t>January 1, 1753 to December 31, 9999</a:t>
                      </a:r>
                      <a:endParaRPr lang="en-AU" sz="1600" i="0" kern="1200" baseline="0" dirty="0" smtClean="0">
                        <a:solidFill>
                          <a:schemeClr val="tx1">
                            <a:lumMod val="50000"/>
                            <a:lumOff val="50000"/>
                          </a:schemeClr>
                        </a:solidFill>
                        <a:latin typeface="+mn-lt"/>
                        <a:ea typeface="+mn-ea"/>
                        <a:cs typeface="+mn-cs"/>
                      </a:endParaRPr>
                    </a:p>
                  </a:txBody>
                  <a:tcPr anchor="ctr"/>
                </a:tc>
                <a:tc>
                  <a:txBody>
                    <a:bodyPr/>
                    <a:lstStyle/>
                    <a:p>
                      <a:r>
                        <a:rPr lang="en-AU" dirty="0" smtClean="0"/>
                        <a:t>3.33 ms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609600">
                <a:tc>
                  <a:txBody>
                    <a:bodyPr/>
                    <a:lstStyle/>
                    <a:p>
                      <a:pPr algn="ctr"/>
                      <a:r>
                        <a:rPr lang="en-AU" b="1" dirty="0" smtClean="0"/>
                        <a:t>SMALLDATETIME</a:t>
                      </a:r>
                      <a:endParaRPr lang="en-AU" b="1" dirty="0"/>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January 1, 1900</a:t>
                      </a:r>
                      <a:r>
                        <a:rPr lang="en-US" baseline="0" dirty="0" smtClean="0"/>
                        <a:t> </a:t>
                      </a:r>
                      <a:r>
                        <a:rPr lang="en-US" dirty="0" smtClean="0"/>
                        <a:t>to</a:t>
                      </a:r>
                      <a:r>
                        <a:rPr lang="en-US" baseline="0" dirty="0" smtClean="0"/>
                        <a:t> </a:t>
                      </a:r>
                      <a:r>
                        <a:rPr lang="en-US" dirty="0" smtClean="0"/>
                        <a:t>June 6, 2079</a:t>
                      </a:r>
                      <a:endParaRPr lang="en-AU" sz="1600" i="0" kern="1200" baseline="0" dirty="0" smtClean="0">
                        <a:solidFill>
                          <a:schemeClr val="tx1">
                            <a:lumMod val="50000"/>
                            <a:lumOff val="50000"/>
                          </a:schemeClr>
                        </a:solidFill>
                        <a:latin typeface="+mn-lt"/>
                        <a:ea typeface="+mn-ea"/>
                        <a:cs typeface="+mn-cs"/>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1 minute</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tcPr>
                </a:tc>
              </a:tr>
              <a:tr h="609600">
                <a:tc>
                  <a:txBody>
                    <a:bodyPr/>
                    <a:lstStyle/>
                    <a:p>
                      <a:pPr algn="ctr"/>
                      <a:r>
                        <a:rPr lang="en-AU" sz="1800" b="1" kern="1200" dirty="0" smtClean="0">
                          <a:solidFill>
                            <a:schemeClr val="dk1"/>
                          </a:solidFill>
                          <a:latin typeface="+mn-lt"/>
                          <a:ea typeface="+mn-ea"/>
                          <a:cs typeface="+mn-cs"/>
                        </a:rPr>
                        <a:t>DATE</a:t>
                      </a:r>
                      <a:endParaRPr lang="en-AU" sz="18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kern="1200" dirty="0" smtClean="0">
                          <a:solidFill>
                            <a:schemeClr val="dk1"/>
                          </a:solidFill>
                          <a:latin typeface="+mn-lt"/>
                          <a:ea typeface="+mn-ea"/>
                          <a:cs typeface="+mn-cs"/>
                        </a:rPr>
                        <a:t>January 1, 1 to December 31, 9999</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i="0" kern="1200" baseline="0" dirty="0" smtClean="0">
                          <a:solidFill>
                            <a:schemeClr val="dk1"/>
                          </a:solidFill>
                          <a:latin typeface="+mn-lt"/>
                          <a:ea typeface="+mn-ea"/>
                          <a:cs typeface="+mn-cs"/>
                        </a:rPr>
                        <a:t>1 day</a:t>
                      </a:r>
                    </a:p>
                  </a:txBody>
                  <a:tcPr anchor="ctr">
                    <a:lnR w="12700" cap="flat" cmpd="sng" algn="ctr">
                      <a:solidFill>
                        <a:schemeClr val="tx1"/>
                      </a:solidFill>
                      <a:prstDash val="solid"/>
                      <a:round/>
                      <a:headEnd type="none" w="med" len="med"/>
                      <a:tailEnd type="none" w="med" len="med"/>
                    </a:lnR>
                  </a:tcPr>
                </a:tc>
              </a:tr>
              <a:tr h="609600">
                <a:tc>
                  <a:txBody>
                    <a:bodyPr/>
                    <a:lstStyle/>
                    <a:p>
                      <a:pPr algn="ctr"/>
                      <a:r>
                        <a:rPr lang="en-AU" sz="1800" b="1" kern="1200" dirty="0" smtClean="0">
                          <a:solidFill>
                            <a:schemeClr val="dk1"/>
                          </a:solidFill>
                          <a:latin typeface="+mn-lt"/>
                          <a:ea typeface="+mn-ea"/>
                          <a:cs typeface="+mn-cs"/>
                        </a:rPr>
                        <a:t>TIME</a:t>
                      </a:r>
                      <a:endParaRPr lang="en-AU" sz="18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00:00:00.0000000 to 23:59:59.9999999</a:t>
                      </a:r>
                      <a:endParaRPr lang="en-AU" sz="1800" kern="1200" dirty="0" smtClean="0">
                        <a:solidFill>
                          <a:schemeClr val="dk1"/>
                        </a:solidFill>
                        <a:latin typeface="+mn-lt"/>
                        <a:ea typeface="+mn-ea"/>
                        <a:cs typeface="+mn-cs"/>
                      </a:endParaRPr>
                    </a:p>
                  </a:txBody>
                  <a:tcPr anchor="ctr">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100 nanoseconds</a:t>
                      </a:r>
                      <a:endParaRPr lang="en-AU" sz="1800" i="0" kern="1200" baseline="0" dirty="0" smtClean="0">
                        <a:solidFill>
                          <a:schemeClr val="dk1"/>
                        </a:solidFill>
                        <a:latin typeface="+mn-lt"/>
                        <a:ea typeface="+mn-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Data Types</a:t>
            </a:r>
            <a:endParaRPr lang="en-AU" dirty="0"/>
          </a:p>
        </p:txBody>
      </p:sp>
      <p:sp>
        <p:nvSpPr>
          <p:cNvPr id="3" name="Content Placeholder 2"/>
          <p:cNvSpPr>
            <a:spLocks noGrp="1"/>
          </p:cNvSpPr>
          <p:nvPr>
            <p:ph idx="1"/>
          </p:nvPr>
        </p:nvSpPr>
        <p:spPr/>
        <p:txBody>
          <a:bodyPr/>
          <a:lstStyle/>
          <a:p>
            <a:r>
              <a:rPr lang="en-US" dirty="0" smtClean="0"/>
              <a:t>BINARY data type</a:t>
            </a:r>
          </a:p>
          <a:p>
            <a:pPr lvl="1"/>
            <a:r>
              <a:rPr lang="en-US" dirty="0" smtClean="0"/>
              <a:t>Single-byte binary data for up to 8000 bytes</a:t>
            </a:r>
          </a:p>
          <a:p>
            <a:pPr lvl="1"/>
            <a:endParaRPr lang="en-US" dirty="0" smtClean="0"/>
          </a:p>
          <a:p>
            <a:r>
              <a:rPr lang="en-US" dirty="0" smtClean="0"/>
              <a:t>BIT data type</a:t>
            </a:r>
          </a:p>
          <a:p>
            <a:pPr lvl="1"/>
            <a:r>
              <a:rPr lang="en-US" dirty="0" smtClean="0"/>
              <a:t>Can be 0, 1 or NULL</a:t>
            </a:r>
          </a:p>
          <a:p>
            <a:pPr lvl="1"/>
            <a:endParaRPr lang="en-US" dirty="0" smtClean="0"/>
          </a:p>
          <a:p>
            <a:r>
              <a:rPr lang="en-US" dirty="0" smtClean="0"/>
              <a:t>XML data type, TABLE data type, IMAGE data type, etc…</a:t>
            </a:r>
          </a:p>
          <a:p>
            <a:pPr lvl="1"/>
            <a:endParaRPr lang="en-US" dirty="0" smtClean="0"/>
          </a:p>
          <a:p>
            <a:endParaRPr lang="en-US" dirty="0" smtClean="0"/>
          </a:p>
          <a:p>
            <a:endParaRPr lang="en-US" dirty="0" smtClean="0"/>
          </a:p>
          <a:p>
            <a:r>
              <a:rPr lang="en-US" dirty="0" smtClean="0"/>
              <a:t>These data types are not as commonly used as the ones we have covered</a:t>
            </a:r>
            <a:endParaRPr lang="en-A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Selection Considerations</a:t>
            </a:r>
            <a:endParaRPr lang="en-AU" dirty="0"/>
          </a:p>
        </p:txBody>
      </p:sp>
      <p:sp>
        <p:nvSpPr>
          <p:cNvPr id="3" name="Content Placeholder 2"/>
          <p:cNvSpPr>
            <a:spLocks noGrp="1"/>
          </p:cNvSpPr>
          <p:nvPr>
            <p:ph idx="1"/>
          </p:nvPr>
        </p:nvSpPr>
        <p:spPr/>
        <p:txBody>
          <a:bodyPr/>
          <a:lstStyle/>
          <a:p>
            <a:r>
              <a:rPr lang="en-US" dirty="0" smtClean="0"/>
              <a:t>Use the smallest possible data type and size – e.g. use TINYINT to store the age of a person, rather than INT</a:t>
            </a:r>
          </a:p>
          <a:p>
            <a:endParaRPr lang="en-US" dirty="0" smtClean="0"/>
          </a:p>
          <a:p>
            <a:r>
              <a:rPr lang="en-US" dirty="0" smtClean="0"/>
              <a:t>Use numeric data types for numbers, rather than CHAR – it typically takes less space, and allows for arithmetic</a:t>
            </a:r>
          </a:p>
          <a:p>
            <a:endParaRPr lang="en-US" dirty="0" smtClean="0"/>
          </a:p>
          <a:p>
            <a:r>
              <a:rPr lang="en-US" dirty="0" smtClean="0"/>
              <a:t>Do not use FLOAT or REAL for primary keys</a:t>
            </a:r>
          </a:p>
          <a:p>
            <a:endParaRPr lang="en-US" dirty="0" smtClean="0"/>
          </a:p>
          <a:p>
            <a:r>
              <a:rPr lang="en-US" dirty="0" smtClean="0"/>
              <a:t>Use CHAR when you know the data will have consistent / similar lengths.  Use VARCHAR when length of data varies</a:t>
            </a:r>
          </a:p>
          <a:p>
            <a:endParaRPr lang="en-US" dirty="0" smtClean="0"/>
          </a:p>
          <a:p>
            <a:r>
              <a:rPr lang="en-US" dirty="0" smtClean="0"/>
              <a:t>Always consider extreme cases and the long term – ensure your database is reliable and scalable</a:t>
            </a:r>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pPr eaLnBrk="1" hangingPunct="1"/>
            <a:r>
              <a:rPr lang="en-US" sz="2800" dirty="0" smtClean="0">
                <a:cs typeface="Times New Roman" pitchFamily="18" charset="0"/>
              </a:rPr>
              <a:t>The WHERE clause:</a:t>
            </a:r>
          </a:p>
          <a:p>
            <a:pPr lvl="1" eaLnBrk="1" hangingPunct="1"/>
            <a:r>
              <a:rPr lang="en-US" sz="2600" dirty="0" smtClean="0">
                <a:cs typeface="Times New Roman" pitchFamily="18" charset="0"/>
              </a:rPr>
              <a:t>Comparisons, BETWEEN, IN, LIKE, IS NULL, etc</a:t>
            </a:r>
          </a:p>
          <a:p>
            <a:pPr lvl="1" eaLnBrk="1" hangingPunct="1"/>
            <a:r>
              <a:rPr lang="en-US" sz="2600" dirty="0" smtClean="0">
                <a:cs typeface="Times New Roman" pitchFamily="18" charset="0"/>
              </a:rPr>
              <a:t>Logical operators, multiple comparisons, etc</a:t>
            </a:r>
          </a:p>
          <a:p>
            <a:pPr lvl="2" eaLnBrk="1" hangingPunct="1"/>
            <a:endParaRPr lang="en-US" sz="2400" dirty="0" smtClean="0">
              <a:cs typeface="Times New Roman" pitchFamily="18" charset="0"/>
            </a:endParaRPr>
          </a:p>
          <a:p>
            <a:pPr eaLnBrk="1" hangingPunct="1"/>
            <a:r>
              <a:rPr lang="en-US" sz="2800" dirty="0" smtClean="0">
                <a:cs typeface="Times New Roman" pitchFamily="18" charset="0"/>
              </a:rPr>
              <a:t>The ORDER BY clause</a:t>
            </a:r>
          </a:p>
          <a:p>
            <a:pPr lvl="2" eaLnBrk="1" hangingPunct="1"/>
            <a:endParaRPr lang="en-US" sz="2400" dirty="0" smtClean="0">
              <a:cs typeface="Times New Roman" pitchFamily="18" charset="0"/>
            </a:endParaRPr>
          </a:p>
          <a:p>
            <a:pPr eaLnBrk="1" hangingPunct="1"/>
            <a:r>
              <a:rPr lang="en-US" sz="2800" dirty="0" smtClean="0">
                <a:cs typeface="Times New Roman" pitchFamily="18" charset="0"/>
              </a:rPr>
              <a:t>The TOP clause</a:t>
            </a:r>
          </a:p>
          <a:p>
            <a:pPr eaLnBrk="1" hangingPunct="1"/>
            <a:endParaRPr lang="en-US" sz="2400" dirty="0" smtClean="0">
              <a:cs typeface="Times New Roman" pitchFamily="18" charset="0"/>
            </a:endParaRPr>
          </a:p>
          <a:p>
            <a:pPr eaLnBrk="1" hangingPunct="1"/>
            <a:r>
              <a:rPr lang="en-US" sz="2800" dirty="0" smtClean="0">
                <a:cs typeface="Times New Roman" pitchFamily="18" charset="0"/>
              </a:rPr>
              <a:t>Data types available in SQL Server 2008 R2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2895600" y="2590800"/>
            <a:ext cx="3124200" cy="28194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US" sz="1400" b="1" noProof="1" smtClean="0">
                <a:latin typeface="Courier New" pitchFamily="49" charset="0"/>
                <a:cs typeface="Courier New" pitchFamily="49" charset="0"/>
              </a:rPr>
              <a:t>first_name last_name gender</a:t>
            </a:r>
          </a:p>
          <a:p>
            <a:pPr algn="l"/>
            <a:r>
              <a:rPr lang="en-US" sz="1400" b="1" noProof="1" smtClean="0">
                <a:latin typeface="Courier New" pitchFamily="49" charset="0"/>
                <a:cs typeface="Courier New" pitchFamily="49" charset="0"/>
              </a:rPr>
              <a:t>---------- --------- ------</a:t>
            </a:r>
          </a:p>
          <a:p>
            <a:pPr algn="l"/>
            <a:r>
              <a:rPr lang="en-US" sz="1400" b="1" noProof="1" smtClean="0">
                <a:latin typeface="Courier New" pitchFamily="49" charset="0"/>
                <a:cs typeface="Courier New" pitchFamily="49" charset="0"/>
              </a:rPr>
              <a:t>Neena      Kochhar   F</a:t>
            </a:r>
          </a:p>
          <a:p>
            <a:pPr algn="l"/>
            <a:r>
              <a:rPr lang="en-US" sz="1400" b="1" noProof="1" smtClean="0">
                <a:latin typeface="Courier New" pitchFamily="49" charset="0"/>
                <a:cs typeface="Courier New" pitchFamily="49" charset="0"/>
              </a:rPr>
              <a:t>Diana      Lorentz   F</a:t>
            </a:r>
          </a:p>
          <a:p>
            <a:pPr algn="l"/>
            <a:r>
              <a:rPr lang="en-US" sz="1400" b="1" noProof="1" smtClean="0">
                <a:latin typeface="Courier New" pitchFamily="49" charset="0"/>
                <a:cs typeface="Courier New" pitchFamily="49" charset="0"/>
              </a:rPr>
              <a:t>Trenna     Rajs      F</a:t>
            </a:r>
          </a:p>
          <a:p>
            <a:pPr algn="l"/>
            <a:r>
              <a:rPr lang="en-US" sz="1400" b="1" noProof="1" smtClean="0">
                <a:latin typeface="Courier New" pitchFamily="49" charset="0"/>
                <a:cs typeface="Courier New" pitchFamily="49" charset="0"/>
              </a:rPr>
              <a:t>Eleni      Zlotkey   F</a:t>
            </a:r>
          </a:p>
          <a:p>
            <a:pPr algn="l"/>
            <a:r>
              <a:rPr lang="en-US" sz="1400" b="1" noProof="1" smtClean="0">
                <a:latin typeface="Courier New" pitchFamily="49" charset="0"/>
                <a:cs typeface="Courier New" pitchFamily="49" charset="0"/>
              </a:rPr>
              <a:t>Ellen      Abel      F</a:t>
            </a:r>
          </a:p>
          <a:p>
            <a:pPr algn="l"/>
            <a:r>
              <a:rPr lang="en-US" sz="1400" b="1" noProof="1" smtClean="0">
                <a:latin typeface="Courier New" pitchFamily="49" charset="0"/>
                <a:cs typeface="Courier New" pitchFamily="49" charset="0"/>
              </a:rPr>
              <a:t>Kimberely  Grant     F</a:t>
            </a:r>
          </a:p>
          <a:p>
            <a:pPr algn="l"/>
            <a:r>
              <a:rPr lang="en-US" sz="1400" b="1" noProof="1" smtClean="0">
                <a:latin typeface="Courier New" pitchFamily="49" charset="0"/>
                <a:cs typeface="Courier New" pitchFamily="49" charset="0"/>
              </a:rPr>
              <a:t>Jennifer   Whalen    F</a:t>
            </a:r>
          </a:p>
          <a:p>
            <a:pPr algn="l"/>
            <a:r>
              <a:rPr lang="en-US" sz="1400" b="1" noProof="1" smtClean="0">
                <a:latin typeface="Courier New" pitchFamily="49" charset="0"/>
                <a:cs typeface="Courier New" pitchFamily="49" charset="0"/>
              </a:rPr>
              <a:t>Pat        Fay       F</a:t>
            </a:r>
          </a:p>
          <a:p>
            <a:pPr algn="l"/>
            <a:r>
              <a:rPr lang="en-US" sz="1400" b="1" noProof="1" smtClean="0">
                <a:latin typeface="Courier New" pitchFamily="49" charset="0"/>
                <a:cs typeface="Courier New" pitchFamily="49" charset="0"/>
              </a:rPr>
              <a:t>Shelley    Higgins   F</a:t>
            </a:r>
          </a:p>
          <a:p>
            <a:pPr algn="l"/>
            <a:endParaRPr lang="en-US" sz="1400" b="1" noProof="1" smtClean="0">
              <a:latin typeface="Courier New" pitchFamily="49" charset="0"/>
              <a:cs typeface="Courier New" pitchFamily="49" charset="0"/>
            </a:endParaRPr>
          </a:p>
          <a:p>
            <a:pPr algn="l"/>
            <a:r>
              <a:rPr lang="en-US" sz="1400" b="1" noProof="1" smtClean="0">
                <a:latin typeface="Courier New" pitchFamily="49" charset="0"/>
                <a:cs typeface="Courier New" pitchFamily="49" charset="0"/>
              </a:rPr>
              <a:t>(9 row(s) affected)</a:t>
            </a:r>
          </a:p>
        </p:txBody>
      </p:sp>
      <p:sp>
        <p:nvSpPr>
          <p:cNvPr id="28678" name="Rectangle 2"/>
          <p:cNvSpPr>
            <a:spLocks noGrp="1" noChangeArrowheads="1"/>
          </p:cNvSpPr>
          <p:nvPr>
            <p:ph type="title"/>
          </p:nvPr>
        </p:nvSpPr>
        <p:spPr/>
        <p:txBody>
          <a:bodyPr/>
          <a:lstStyle/>
          <a:p>
            <a:pPr eaLnBrk="1" hangingPunct="1"/>
            <a:r>
              <a:rPr lang="en-AU" dirty="0" smtClean="0"/>
              <a:t>Limiting Retrieved Rows via the WHERE Clause</a:t>
            </a:r>
          </a:p>
        </p:txBody>
      </p:sp>
      <p:sp>
        <p:nvSpPr>
          <p:cNvPr id="28679" name="Rectangle 3"/>
          <p:cNvSpPr>
            <a:spLocks noChangeArrowheads="1"/>
          </p:cNvSpPr>
          <p:nvPr/>
        </p:nvSpPr>
        <p:spPr bwMode="auto">
          <a:xfrm>
            <a:off x="1676400" y="1295400"/>
            <a:ext cx="56388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gender </a:t>
            </a:r>
          </a:p>
          <a:p>
            <a:pPr algn="l"/>
            <a:r>
              <a:rPr lang="en-AU" sz="2000" b="1" dirty="0" smtClean="0">
                <a:solidFill>
                  <a:srgbClr val="000000"/>
                </a:solidFill>
                <a:latin typeface="Courier New" pitchFamily="49" charset="0"/>
                <a:cs typeface="Courier New" pitchFamily="49" charset="0"/>
              </a:rPr>
              <a:t>FROM   employee</a:t>
            </a:r>
          </a:p>
          <a:p>
            <a:pPr algn="l"/>
            <a:r>
              <a:rPr lang="en-AU" sz="2000" b="1" dirty="0" smtClean="0">
                <a:solidFill>
                  <a:srgbClr val="000000"/>
                </a:solidFill>
                <a:latin typeface="Courier New" pitchFamily="49" charset="0"/>
                <a:cs typeface="Courier New" pitchFamily="49" charset="0"/>
              </a:rPr>
              <a:t>WHERE  gender = 'F';</a:t>
            </a:r>
            <a:endParaRPr lang="en-US" sz="2000" b="1" dirty="0" smtClean="0">
              <a:solidFill>
                <a:srgbClr val="000000"/>
              </a:solidFill>
              <a:latin typeface="Courier New" pitchFamily="49" charset="0"/>
              <a:cs typeface="Courier New" pitchFamily="49" charset="0"/>
            </a:endParaRPr>
          </a:p>
        </p:txBody>
      </p:sp>
      <p:sp>
        <p:nvSpPr>
          <p:cNvPr id="24584" name="Rectangle 5"/>
          <p:cNvSpPr>
            <a:spLocks noChangeArrowheads="1"/>
          </p:cNvSpPr>
          <p:nvPr/>
        </p:nvSpPr>
        <p:spPr bwMode="auto">
          <a:xfrm>
            <a:off x="1676400" y="1905000"/>
            <a:ext cx="29718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9" name="Rectangle 8"/>
          <p:cNvSpPr/>
          <p:nvPr/>
        </p:nvSpPr>
        <p:spPr>
          <a:xfrm>
            <a:off x="914400" y="762000"/>
            <a:ext cx="7295587" cy="461665"/>
          </a:xfrm>
          <a:prstGeom prst="rect">
            <a:avLst/>
          </a:prstGeom>
        </p:spPr>
        <p:txBody>
          <a:bodyPr wrap="none">
            <a:spAutoFit/>
          </a:bodyPr>
          <a:lstStyle/>
          <a:p>
            <a:r>
              <a:rPr lang="en-AU" b="1" dirty="0" smtClean="0">
                <a:cs typeface="Courier New" pitchFamily="49" charset="0"/>
              </a:rPr>
              <a:t>“Only show me the details of female employees”</a:t>
            </a:r>
          </a:p>
        </p:txBody>
      </p:sp>
      <p:sp>
        <p:nvSpPr>
          <p:cNvPr id="13" name="Rectangle 5"/>
          <p:cNvSpPr>
            <a:spLocks noChangeArrowheads="1"/>
          </p:cNvSpPr>
          <p:nvPr/>
        </p:nvSpPr>
        <p:spPr bwMode="auto">
          <a:xfrm>
            <a:off x="5181600" y="3048000"/>
            <a:ext cx="228600" cy="1905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4" name="Content Placeholder 2"/>
          <p:cNvSpPr>
            <a:spLocks noGrp="1"/>
          </p:cNvSpPr>
          <p:nvPr>
            <p:ph idx="1"/>
          </p:nvPr>
        </p:nvSpPr>
        <p:spPr>
          <a:xfrm>
            <a:off x="285750" y="5715000"/>
            <a:ext cx="8705850" cy="914400"/>
          </a:xfrm>
        </p:spPr>
        <p:txBody>
          <a:bodyPr/>
          <a:lstStyle/>
          <a:p>
            <a:r>
              <a:rPr lang="en-AU" dirty="0" smtClean="0"/>
              <a:t>Character values are not case sensitive – ‘f’ would work too</a:t>
            </a:r>
          </a:p>
          <a:p>
            <a:r>
              <a:rPr lang="en-AU" dirty="0" smtClean="0"/>
              <a:t>Character values must be enclosed in single quotes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584" grpId="0" animBg="1"/>
      <p:bldP spid="13" grpId="0" animBg="1"/>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Dates in the WHERE Clause</a:t>
            </a:r>
            <a:endParaRPr lang="en-AU" dirty="0"/>
          </a:p>
        </p:txBody>
      </p:sp>
      <p:sp>
        <p:nvSpPr>
          <p:cNvPr id="4" name="Rectangle 3"/>
          <p:cNvSpPr/>
          <p:nvPr/>
        </p:nvSpPr>
        <p:spPr>
          <a:xfrm>
            <a:off x="1597912" y="762000"/>
            <a:ext cx="6131807" cy="830997"/>
          </a:xfrm>
          <a:prstGeom prst="rect">
            <a:avLst/>
          </a:prstGeom>
        </p:spPr>
        <p:txBody>
          <a:bodyPr wrap="none">
            <a:spAutoFit/>
          </a:bodyPr>
          <a:lstStyle/>
          <a:p>
            <a:r>
              <a:rPr lang="en-AU" b="1" dirty="0" smtClean="0">
                <a:cs typeface="Courier New" pitchFamily="49" charset="0"/>
              </a:rPr>
              <a:t>“Only show me the employees who were</a:t>
            </a:r>
          </a:p>
          <a:p>
            <a:r>
              <a:rPr lang="en-AU" b="1" dirty="0" smtClean="0">
                <a:cs typeface="Courier New" pitchFamily="49" charset="0"/>
              </a:rPr>
              <a:t>hired on May 7</a:t>
            </a:r>
            <a:r>
              <a:rPr lang="en-AU" b="1" baseline="30000" dirty="0" smtClean="0">
                <a:cs typeface="Courier New" pitchFamily="49" charset="0"/>
              </a:rPr>
              <a:t>th</a:t>
            </a:r>
            <a:r>
              <a:rPr lang="en-AU" b="1" dirty="0" smtClean="0">
                <a:cs typeface="Courier New" pitchFamily="49" charset="0"/>
              </a:rPr>
              <a:t>, 1999”</a:t>
            </a:r>
          </a:p>
        </p:txBody>
      </p:sp>
      <p:sp>
        <p:nvSpPr>
          <p:cNvPr id="5" name="Rectangle 3"/>
          <p:cNvSpPr>
            <a:spLocks noChangeArrowheads="1"/>
          </p:cNvSpPr>
          <p:nvPr/>
        </p:nvSpPr>
        <p:spPr bwMode="auto">
          <a:xfrm>
            <a:off x="1524000" y="1600200"/>
            <a:ext cx="6172200" cy="990600"/>
          </a:xfrm>
          <a:prstGeom prst="rect">
            <a:avLst/>
          </a:prstGeom>
          <a:solidFill>
            <a:srgbClr val="CCFFCC"/>
          </a:solidFill>
          <a:ln w="19050" algn="ctr">
            <a:solidFill>
              <a:schemeClr val="tx1"/>
            </a:solidFill>
            <a:miter lim="800000"/>
            <a:headEnd/>
            <a:tailEnd/>
          </a:ln>
        </p:spPr>
        <p:txBody>
          <a:bodyPr wrap="none" anchor="ctr"/>
          <a:lstStyle/>
          <a:p>
            <a:pPr algn="l"/>
            <a:r>
              <a:rPr lang="en-AU" sz="2000" b="1" dirty="0" smtClean="0">
                <a:solidFill>
                  <a:srgbClr val="000000"/>
                </a:solidFill>
                <a:latin typeface="Courier New" pitchFamily="49" charset="0"/>
                <a:cs typeface="Courier New" pitchFamily="49" charset="0"/>
              </a:rPr>
              <a:t>SELECT </a:t>
            </a:r>
            <a:r>
              <a:rPr lang="en-AU" sz="2000" b="1" dirty="0" err="1" smtClean="0">
                <a:solidFill>
                  <a:srgbClr val="000000"/>
                </a:solidFill>
                <a:latin typeface="Courier New" pitchFamily="49" charset="0"/>
                <a:cs typeface="Courier New" pitchFamily="49" charset="0"/>
              </a:rPr>
              <a:t>first_name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last_name</a:t>
            </a:r>
            <a:r>
              <a:rPr lang="en-AU" sz="2000" b="1" dirty="0" smtClean="0">
                <a:solidFill>
                  <a:srgbClr val="000000"/>
                </a:solidFill>
                <a:latin typeface="Courier New" pitchFamily="49" charset="0"/>
                <a:cs typeface="Courier New" pitchFamily="49" charset="0"/>
              </a:rPr>
              <a:t>, </a:t>
            </a:r>
            <a:r>
              <a:rPr lang="en-AU" sz="2000" b="1" dirty="0" err="1" smtClean="0">
                <a:solidFill>
                  <a:srgbClr val="000000"/>
                </a:solidFill>
                <a:latin typeface="Courier New" pitchFamily="49" charset="0"/>
                <a:cs typeface="Courier New" pitchFamily="49" charset="0"/>
              </a:rPr>
              <a:t>hire_date</a:t>
            </a:r>
            <a:endParaRPr lang="en-AU" sz="2000" b="1" dirty="0" smtClean="0">
              <a:solidFill>
                <a:srgbClr val="000000"/>
              </a:solidFill>
              <a:latin typeface="Courier New" pitchFamily="49" charset="0"/>
              <a:cs typeface="Courier New" pitchFamily="49" charset="0"/>
            </a:endParaRPr>
          </a:p>
          <a:p>
            <a:pPr algn="l"/>
            <a:r>
              <a:rPr lang="en-AU" sz="2000" b="1" dirty="0" smtClean="0">
                <a:solidFill>
                  <a:srgbClr val="000000"/>
                </a:solidFill>
                <a:latin typeface="Courier New" pitchFamily="49" charset="0"/>
                <a:cs typeface="Courier New" pitchFamily="49" charset="0"/>
              </a:rPr>
              <a:t>FROM   employee</a:t>
            </a:r>
          </a:p>
          <a:p>
            <a:pPr algn="l"/>
            <a:r>
              <a:rPr lang="en-US" sz="2000" b="1" dirty="0" smtClean="0">
                <a:solidFill>
                  <a:srgbClr val="000000"/>
                </a:solidFill>
                <a:latin typeface="Courier New" pitchFamily="49" charset="0"/>
                <a:cs typeface="Courier New" pitchFamily="49" charset="0"/>
              </a:rPr>
              <a:t>WHERE  </a:t>
            </a:r>
            <a:r>
              <a:rPr lang="en-US" sz="2000" b="1" dirty="0" err="1" smtClean="0">
                <a:solidFill>
                  <a:srgbClr val="000000"/>
                </a:solidFill>
                <a:latin typeface="Courier New" pitchFamily="49" charset="0"/>
                <a:cs typeface="Courier New" pitchFamily="49" charset="0"/>
              </a:rPr>
              <a:t>hire_date</a:t>
            </a:r>
            <a:r>
              <a:rPr lang="en-US" sz="2000" b="1" dirty="0" smtClean="0">
                <a:solidFill>
                  <a:srgbClr val="000000"/>
                </a:solidFill>
                <a:latin typeface="Courier New" pitchFamily="49" charset="0"/>
                <a:cs typeface="Courier New" pitchFamily="49" charset="0"/>
              </a:rPr>
              <a:t> = '1999-05-07';</a:t>
            </a:r>
          </a:p>
        </p:txBody>
      </p:sp>
      <p:sp>
        <p:nvSpPr>
          <p:cNvPr id="6" name="Rectangle 5"/>
          <p:cNvSpPr>
            <a:spLocks noChangeArrowheads="1"/>
          </p:cNvSpPr>
          <p:nvPr/>
        </p:nvSpPr>
        <p:spPr bwMode="auto">
          <a:xfrm>
            <a:off x="1524000" y="2209800"/>
            <a:ext cx="48006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7" name="Rectangle 6"/>
          <p:cNvSpPr>
            <a:spLocks noChangeArrowheads="1"/>
          </p:cNvSpPr>
          <p:nvPr/>
        </p:nvSpPr>
        <p:spPr bwMode="auto">
          <a:xfrm>
            <a:off x="2743200" y="2743200"/>
            <a:ext cx="3581400" cy="16002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400" b="1" noProof="1" smtClean="0">
                <a:latin typeface="Courier New" pitchFamily="49" charset="0"/>
                <a:cs typeface="Courier New" pitchFamily="49" charset="0"/>
              </a:rPr>
              <a:t>first_name last_name hire_date</a:t>
            </a:r>
          </a:p>
          <a:p>
            <a:pPr algn="l"/>
            <a:r>
              <a:rPr lang="en-AU" sz="1400" b="1" noProof="1" smtClean="0">
                <a:latin typeface="Courier New" pitchFamily="49" charset="0"/>
                <a:cs typeface="Courier New" pitchFamily="49" charset="0"/>
              </a:rPr>
              <a:t>---------- --------- -----------</a:t>
            </a:r>
          </a:p>
          <a:p>
            <a:pPr algn="l"/>
            <a:r>
              <a:rPr lang="en-AU" sz="1400" b="1" noProof="1" smtClean="0">
                <a:latin typeface="Courier New" pitchFamily="49" charset="0"/>
                <a:cs typeface="Courier New" pitchFamily="49" charset="0"/>
              </a:rPr>
              <a:t>Kevin      Mourgos   1999-05-07</a:t>
            </a:r>
          </a:p>
          <a:p>
            <a:pPr algn="l"/>
            <a:r>
              <a:rPr lang="en-AU" sz="1400" b="1" noProof="1" smtClean="0">
                <a:latin typeface="Courier New" pitchFamily="49" charset="0"/>
                <a:cs typeface="Courier New" pitchFamily="49" charset="0"/>
              </a:rPr>
              <a:t>Peter      Vargas    1999-05-07</a:t>
            </a:r>
          </a:p>
          <a:p>
            <a:pPr algn="l"/>
            <a:r>
              <a:rPr lang="en-AU" sz="1400" b="1" noProof="1" smtClean="0">
                <a:latin typeface="Courier New" pitchFamily="49" charset="0"/>
                <a:cs typeface="Courier New" pitchFamily="49" charset="0"/>
              </a:rPr>
              <a:t>Kimberely  Grant     1999-05-07</a:t>
            </a:r>
          </a:p>
          <a:p>
            <a:pPr algn="l"/>
            <a:endParaRPr lang="en-AU" sz="1400" b="1" noProof="1" smtClean="0">
              <a:latin typeface="Courier New" pitchFamily="49" charset="0"/>
              <a:cs typeface="Courier New" pitchFamily="49" charset="0"/>
            </a:endParaRPr>
          </a:p>
          <a:p>
            <a:pPr algn="l"/>
            <a:r>
              <a:rPr lang="en-AU" sz="1400" b="1" noProof="1" smtClean="0">
                <a:latin typeface="Courier New" pitchFamily="49" charset="0"/>
                <a:cs typeface="Courier New" pitchFamily="49" charset="0"/>
              </a:rPr>
              <a:t>(3 row(s) affected)</a:t>
            </a:r>
            <a:endParaRPr lang="en-US" sz="1400" b="1" noProof="1" smtClean="0">
              <a:latin typeface="Courier New" pitchFamily="49" charset="0"/>
              <a:cs typeface="Courier New" pitchFamily="49" charset="0"/>
            </a:endParaRPr>
          </a:p>
        </p:txBody>
      </p:sp>
      <p:sp>
        <p:nvSpPr>
          <p:cNvPr id="8" name="Rectangle 5"/>
          <p:cNvSpPr>
            <a:spLocks noChangeArrowheads="1"/>
          </p:cNvSpPr>
          <p:nvPr/>
        </p:nvSpPr>
        <p:spPr bwMode="auto">
          <a:xfrm>
            <a:off x="5029200" y="3200400"/>
            <a:ext cx="1143000" cy="6858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9" name="Content Placeholder 2"/>
          <p:cNvSpPr>
            <a:spLocks noGrp="1"/>
          </p:cNvSpPr>
          <p:nvPr>
            <p:ph idx="1"/>
          </p:nvPr>
        </p:nvSpPr>
        <p:spPr>
          <a:xfrm>
            <a:off x="285750" y="4405312"/>
            <a:ext cx="8705850" cy="2300288"/>
          </a:xfrm>
        </p:spPr>
        <p:txBody>
          <a:bodyPr/>
          <a:lstStyle/>
          <a:p>
            <a:r>
              <a:rPr lang="en-US" dirty="0" smtClean="0"/>
              <a:t>Date values are format sensitive. The most widely </a:t>
            </a:r>
            <a:r>
              <a:rPr lang="en-US" dirty="0" err="1" smtClean="0"/>
              <a:t>recognised</a:t>
            </a:r>
            <a:r>
              <a:rPr lang="en-US" dirty="0" smtClean="0"/>
              <a:t> format is </a:t>
            </a:r>
            <a:r>
              <a:rPr lang="en-US" b="1" dirty="0" smtClean="0"/>
              <a:t>YYYY-MM-DD</a:t>
            </a:r>
          </a:p>
          <a:p>
            <a:pPr lvl="1"/>
            <a:r>
              <a:rPr lang="en-US" b="1" dirty="0" smtClean="0"/>
              <a:t>DD-MMM-YYYY</a:t>
            </a:r>
            <a:r>
              <a:rPr lang="en-US" dirty="0" smtClean="0"/>
              <a:t> format also works, e.g. 01-JAN-2010</a:t>
            </a:r>
          </a:p>
          <a:p>
            <a:pPr lvl="1"/>
            <a:r>
              <a:rPr lang="en-US" dirty="0" smtClean="0"/>
              <a:t>This differs in some other RDBMSs – always test carefully</a:t>
            </a:r>
          </a:p>
          <a:p>
            <a:pPr lvl="4"/>
            <a:endParaRPr lang="en-AU" sz="1200" dirty="0" smtClean="0"/>
          </a:p>
          <a:p>
            <a:r>
              <a:rPr lang="en-AU" dirty="0" smtClean="0"/>
              <a:t>Date values must also be enclosed in single quotes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Comparison Operators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Comparison operators are used to specify criteria in the conditions of a WHERE clause</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Different data types allow for the use of different comparison operators – e.g. using &lt; or &gt; between two numerical data types makes sense, but using it between two chars does not</a:t>
            </a:r>
            <a:endParaRPr lang="en-AU" dirty="0"/>
          </a:p>
        </p:txBody>
      </p:sp>
      <p:graphicFrame>
        <p:nvGraphicFramePr>
          <p:cNvPr id="4" name="Table 3"/>
          <p:cNvGraphicFramePr>
            <a:graphicFrameLocks noGrp="1"/>
          </p:cNvGraphicFramePr>
          <p:nvPr/>
        </p:nvGraphicFramePr>
        <p:xfrm>
          <a:off x="1905000" y="2057400"/>
          <a:ext cx="5334000" cy="2987040"/>
        </p:xfrm>
        <a:graphic>
          <a:graphicData uri="http://schemas.openxmlformats.org/drawingml/2006/table">
            <a:tbl>
              <a:tblPr firstRow="1" bandRow="1">
                <a:tableStyleId>{5C22544A-7EE6-4342-B048-85BDC9FD1C3A}</a:tableStyleId>
              </a:tblPr>
              <a:tblGrid>
                <a:gridCol w="1684419"/>
                <a:gridCol w="3649581"/>
              </a:tblGrid>
              <a:tr h="286706">
                <a:tc>
                  <a:txBody>
                    <a:bodyPr/>
                    <a:lstStyle/>
                    <a:p>
                      <a:r>
                        <a:rPr lang="en-AU" sz="2200" b="1" dirty="0" smtClean="0"/>
                        <a:t>Operator</a:t>
                      </a:r>
                      <a:endParaRPr lang="en-AU" sz="22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r>
                        <a:rPr lang="en-AU" sz="2200" b="1" dirty="0" smtClean="0"/>
                        <a:t>Description</a:t>
                      </a:r>
                      <a:endParaRPr lang="en-AU" sz="22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252726">
                <a:tc>
                  <a:txBody>
                    <a:bodyPr/>
                    <a:lstStyle/>
                    <a:p>
                      <a:pPr algn="ctr"/>
                      <a:r>
                        <a:rPr lang="en-AU" sz="2200" b="1" dirty="0" smtClean="0"/>
                        <a:t>=</a:t>
                      </a:r>
                      <a:endParaRPr lang="en-AU" sz="2200" b="1" dirty="0"/>
                    </a:p>
                  </a:txBody>
                  <a:tcPr>
                    <a:lnL w="12700" cap="flat" cmpd="sng" algn="ctr">
                      <a:solidFill>
                        <a:schemeClr val="tx1"/>
                      </a:solidFill>
                      <a:prstDash val="solid"/>
                      <a:round/>
                      <a:headEnd type="none" w="med" len="med"/>
                      <a:tailEnd type="none" w="med" len="med"/>
                    </a:lnL>
                  </a:tcPr>
                </a:tc>
                <a:tc>
                  <a:txBody>
                    <a:bodyPr/>
                    <a:lstStyle/>
                    <a:p>
                      <a:r>
                        <a:rPr lang="en-AU" sz="2200" dirty="0" smtClean="0"/>
                        <a:t>equal to</a:t>
                      </a:r>
                      <a:endParaRPr lang="en-AU" sz="2200" dirty="0"/>
                    </a:p>
                  </a:txBody>
                  <a:tcPr>
                    <a:lnR w="12700" cap="flat" cmpd="sng" algn="ctr">
                      <a:solidFill>
                        <a:schemeClr val="tx1"/>
                      </a:solidFill>
                      <a:prstDash val="solid"/>
                      <a:round/>
                      <a:headEnd type="none" w="med" len="med"/>
                      <a:tailEnd type="none" w="med" len="med"/>
                    </a:lnR>
                  </a:tcPr>
                </a:tc>
              </a:tr>
              <a:tr h="286706">
                <a:tc>
                  <a:txBody>
                    <a:bodyPr/>
                    <a:lstStyle/>
                    <a:p>
                      <a:pPr algn="ctr"/>
                      <a:r>
                        <a:rPr lang="en-AU" sz="2200" b="1" dirty="0" smtClean="0"/>
                        <a:t>!=</a:t>
                      </a:r>
                      <a:r>
                        <a:rPr lang="en-AU" sz="2200" b="0" dirty="0" smtClean="0"/>
                        <a:t> or</a:t>
                      </a:r>
                      <a:r>
                        <a:rPr lang="en-AU" sz="2200" b="0" baseline="0" dirty="0" smtClean="0"/>
                        <a:t> </a:t>
                      </a:r>
                      <a:r>
                        <a:rPr lang="en-AU" sz="2200" b="1" baseline="0" dirty="0" smtClean="0"/>
                        <a:t>&lt;&gt;</a:t>
                      </a:r>
                      <a:endParaRPr lang="en-AU" sz="2200" b="1" dirty="0"/>
                    </a:p>
                  </a:txBody>
                  <a:tcPr>
                    <a:lnL w="12700" cap="flat" cmpd="sng" algn="ctr">
                      <a:solidFill>
                        <a:schemeClr val="tx1"/>
                      </a:solidFill>
                      <a:prstDash val="solid"/>
                      <a:round/>
                      <a:headEnd type="none" w="med" len="med"/>
                      <a:tailEnd type="none" w="med" len="med"/>
                    </a:lnL>
                  </a:tcPr>
                </a:tc>
                <a:tc>
                  <a:txBody>
                    <a:bodyPr/>
                    <a:lstStyle/>
                    <a:p>
                      <a:r>
                        <a:rPr lang="en-AU" sz="2200" dirty="0" smtClean="0"/>
                        <a:t>not equal to</a:t>
                      </a:r>
                      <a:endParaRPr lang="en-AU" sz="2200" dirty="0"/>
                    </a:p>
                  </a:txBody>
                  <a:tcPr>
                    <a:lnR w="12700" cap="flat" cmpd="sng" algn="ctr">
                      <a:solidFill>
                        <a:schemeClr val="tx1"/>
                      </a:solidFill>
                      <a:prstDash val="solid"/>
                      <a:round/>
                      <a:headEnd type="none" w="med" len="med"/>
                      <a:tailEnd type="none" w="med" len="med"/>
                    </a:lnR>
                  </a:tcPr>
                </a:tc>
              </a:tr>
              <a:tr h="252726">
                <a:tc>
                  <a:txBody>
                    <a:bodyPr/>
                    <a:lstStyle/>
                    <a:p>
                      <a:pPr algn="ctr"/>
                      <a:r>
                        <a:rPr lang="en-AU" sz="2200" b="1" dirty="0" smtClean="0"/>
                        <a:t>&gt;</a:t>
                      </a:r>
                      <a:endParaRPr lang="en-AU" sz="2200" b="1" dirty="0"/>
                    </a:p>
                  </a:txBody>
                  <a:tcPr>
                    <a:lnL w="12700" cap="flat" cmpd="sng" algn="ctr">
                      <a:solidFill>
                        <a:schemeClr val="tx1"/>
                      </a:solidFill>
                      <a:prstDash val="solid"/>
                      <a:round/>
                      <a:headEnd type="none" w="med" len="med"/>
                      <a:tailEnd type="none" w="med" len="med"/>
                    </a:lnL>
                  </a:tcPr>
                </a:tc>
                <a:tc>
                  <a:txBody>
                    <a:bodyPr/>
                    <a:lstStyle/>
                    <a:p>
                      <a:r>
                        <a:rPr lang="en-AU" sz="2200" dirty="0" smtClean="0"/>
                        <a:t>greater than</a:t>
                      </a:r>
                      <a:endParaRPr lang="en-AU" sz="2200" dirty="0"/>
                    </a:p>
                  </a:txBody>
                  <a:tcPr>
                    <a:lnR w="12700" cap="flat" cmpd="sng" algn="ctr">
                      <a:solidFill>
                        <a:schemeClr val="tx1"/>
                      </a:solidFill>
                      <a:prstDash val="solid"/>
                      <a:round/>
                      <a:headEnd type="none" w="med" len="med"/>
                      <a:tailEnd type="none" w="med" len="med"/>
                    </a:lnR>
                  </a:tcPr>
                </a:tc>
              </a:tr>
              <a:tr h="252726">
                <a:tc>
                  <a:txBody>
                    <a:bodyPr/>
                    <a:lstStyle/>
                    <a:p>
                      <a:pPr algn="ctr"/>
                      <a:r>
                        <a:rPr lang="en-AU" sz="2200" b="1" dirty="0" smtClean="0"/>
                        <a:t>&lt;</a:t>
                      </a:r>
                      <a:endParaRPr lang="en-AU" sz="2200" b="1" dirty="0"/>
                    </a:p>
                  </a:txBody>
                  <a:tcPr>
                    <a:lnL w="12700" cap="flat" cmpd="sng" algn="ctr">
                      <a:solidFill>
                        <a:schemeClr val="tx1"/>
                      </a:solidFill>
                      <a:prstDash val="solid"/>
                      <a:round/>
                      <a:headEnd type="none" w="med" len="med"/>
                      <a:tailEnd type="none" w="med" len="med"/>
                    </a:lnL>
                  </a:tcPr>
                </a:tc>
                <a:tc>
                  <a:txBody>
                    <a:bodyPr/>
                    <a:lstStyle/>
                    <a:p>
                      <a:r>
                        <a:rPr lang="en-AU" sz="2200" dirty="0" smtClean="0"/>
                        <a:t>less than</a:t>
                      </a:r>
                      <a:endParaRPr lang="en-AU" sz="2200" dirty="0"/>
                    </a:p>
                  </a:txBody>
                  <a:tcPr>
                    <a:lnR w="12700" cap="flat" cmpd="sng" algn="ctr">
                      <a:solidFill>
                        <a:schemeClr val="tx1"/>
                      </a:solidFill>
                      <a:prstDash val="solid"/>
                      <a:round/>
                      <a:headEnd type="none" w="med" len="med"/>
                      <a:tailEnd type="none" w="med" len="med"/>
                    </a:lnR>
                  </a:tcPr>
                </a:tc>
              </a:tr>
              <a:tr h="286706">
                <a:tc>
                  <a:txBody>
                    <a:bodyPr/>
                    <a:lstStyle/>
                    <a:p>
                      <a:pPr algn="ctr"/>
                      <a:r>
                        <a:rPr lang="en-AU" sz="2200" b="1" dirty="0" smtClean="0"/>
                        <a:t>&gt;=</a:t>
                      </a:r>
                      <a:endParaRPr lang="en-AU" sz="2200" b="1" dirty="0"/>
                    </a:p>
                  </a:txBody>
                  <a:tcPr>
                    <a:lnL w="12700" cap="flat" cmpd="sng" algn="ctr">
                      <a:solidFill>
                        <a:schemeClr val="tx1"/>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200" dirty="0" smtClean="0"/>
                        <a:t>greater than</a:t>
                      </a:r>
                      <a:r>
                        <a:rPr lang="en-AU" sz="2200" baseline="0" dirty="0" smtClean="0"/>
                        <a:t> o</a:t>
                      </a:r>
                      <a:r>
                        <a:rPr lang="en-AU" sz="2200" dirty="0" smtClean="0"/>
                        <a:t>r equal to</a:t>
                      </a:r>
                      <a:endParaRPr lang="en-AU" sz="2200" dirty="0"/>
                    </a:p>
                  </a:txBody>
                  <a:tcPr>
                    <a:lnR w="12700" cap="flat" cmpd="sng" algn="ctr">
                      <a:solidFill>
                        <a:schemeClr val="tx1"/>
                      </a:solidFill>
                      <a:prstDash val="solid"/>
                      <a:round/>
                      <a:headEnd type="none" w="med" len="med"/>
                      <a:tailEnd type="none" w="med" len="med"/>
                    </a:lnR>
                  </a:tcPr>
                </a:tc>
              </a:tr>
              <a:tr h="286706">
                <a:tc>
                  <a:txBody>
                    <a:bodyPr/>
                    <a:lstStyle/>
                    <a:p>
                      <a:pPr algn="ctr"/>
                      <a:r>
                        <a:rPr lang="en-AU" sz="2200" b="1" dirty="0" smtClean="0"/>
                        <a:t>&lt;=</a:t>
                      </a:r>
                      <a:endParaRPr lang="en-AU" sz="22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2200" dirty="0" smtClean="0"/>
                        <a:t>less than</a:t>
                      </a:r>
                      <a:r>
                        <a:rPr lang="en-AU" sz="2200" baseline="0" dirty="0" smtClean="0"/>
                        <a:t> o</a:t>
                      </a:r>
                      <a:r>
                        <a:rPr lang="en-AU" sz="2200" dirty="0" smtClean="0"/>
                        <a:t>r equal to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p:txBody>
          <a:bodyPr/>
          <a:lstStyle/>
          <a:p>
            <a:pPr eaLnBrk="1" hangingPunct="1"/>
            <a:r>
              <a:rPr lang="en-AU" dirty="0" smtClean="0"/>
              <a:t>Using Comparison Operators</a:t>
            </a:r>
          </a:p>
        </p:txBody>
      </p:sp>
      <p:sp>
        <p:nvSpPr>
          <p:cNvPr id="28679" name="Rectangle 3"/>
          <p:cNvSpPr>
            <a:spLocks noChangeArrowheads="1"/>
          </p:cNvSpPr>
          <p:nvPr/>
        </p:nvSpPr>
        <p:spPr bwMode="auto">
          <a:xfrm>
            <a:off x="990600" y="1905000"/>
            <a:ext cx="3810000" cy="990600"/>
          </a:xfrm>
          <a:prstGeom prst="rect">
            <a:avLst/>
          </a:prstGeom>
          <a:solidFill>
            <a:srgbClr val="CCFFCC"/>
          </a:solidFill>
          <a:ln w="19050" algn="ctr">
            <a:solidFill>
              <a:schemeClr val="tx1"/>
            </a:solidFill>
            <a:miter lim="800000"/>
            <a:headEnd/>
            <a:tailEnd/>
          </a:ln>
        </p:spPr>
        <p:txBody>
          <a:bodyPr wrap="none" anchor="ctr"/>
          <a:lstStyle/>
          <a:p>
            <a:pPr algn="l"/>
            <a:r>
              <a:rPr lang="en-US" sz="2000" b="1" dirty="0" smtClean="0">
                <a:solidFill>
                  <a:srgbClr val="000000"/>
                </a:solidFill>
                <a:latin typeface="Courier New" pitchFamily="49" charset="0"/>
                <a:cs typeface="Courier New" pitchFamily="49" charset="0"/>
              </a:rPr>
              <a:t>SELECT </a:t>
            </a:r>
            <a:r>
              <a:rPr lang="en-US" sz="2000" b="1" dirty="0" err="1" smtClean="0">
                <a:solidFill>
                  <a:srgbClr val="000000"/>
                </a:solidFill>
                <a:latin typeface="Courier New" pitchFamily="49" charset="0"/>
                <a:cs typeface="Courier New" pitchFamily="49" charset="0"/>
              </a:rPr>
              <a:t>last_name</a:t>
            </a:r>
            <a:r>
              <a:rPr lang="en-US" sz="2000" b="1" dirty="0" smtClean="0">
                <a:solidFill>
                  <a:srgbClr val="000000"/>
                </a:solidFill>
                <a:latin typeface="Courier New" pitchFamily="49" charset="0"/>
                <a:cs typeface="Courier New" pitchFamily="49" charset="0"/>
              </a:rPr>
              <a:t>, salary</a:t>
            </a:r>
          </a:p>
          <a:p>
            <a:pPr algn="l"/>
            <a:r>
              <a:rPr lang="en-US" sz="2000" b="1" dirty="0" smtClean="0">
                <a:solidFill>
                  <a:srgbClr val="000000"/>
                </a:solidFill>
                <a:latin typeface="Courier New" pitchFamily="49" charset="0"/>
                <a:cs typeface="Courier New" pitchFamily="49" charset="0"/>
              </a:rPr>
              <a:t>FROM   employee</a:t>
            </a:r>
          </a:p>
          <a:p>
            <a:pPr algn="l"/>
            <a:r>
              <a:rPr lang="en-US" sz="2000" b="1" dirty="0" smtClean="0">
                <a:solidFill>
                  <a:srgbClr val="000000"/>
                </a:solidFill>
                <a:latin typeface="Courier New" pitchFamily="49" charset="0"/>
                <a:cs typeface="Courier New" pitchFamily="49" charset="0"/>
              </a:rPr>
              <a:t>WHERE  salary &gt;= 15000;</a:t>
            </a:r>
          </a:p>
        </p:txBody>
      </p:sp>
      <p:sp>
        <p:nvSpPr>
          <p:cNvPr id="24584" name="Rectangle 5"/>
          <p:cNvSpPr>
            <a:spLocks noChangeArrowheads="1"/>
          </p:cNvSpPr>
          <p:nvPr/>
        </p:nvSpPr>
        <p:spPr bwMode="auto">
          <a:xfrm>
            <a:off x="990600" y="2514600"/>
            <a:ext cx="3429000" cy="381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9" name="Rectangle 8"/>
          <p:cNvSpPr/>
          <p:nvPr/>
        </p:nvSpPr>
        <p:spPr>
          <a:xfrm>
            <a:off x="1710179" y="762000"/>
            <a:ext cx="6080511" cy="830997"/>
          </a:xfrm>
          <a:prstGeom prst="rect">
            <a:avLst/>
          </a:prstGeom>
        </p:spPr>
        <p:txBody>
          <a:bodyPr wrap="none">
            <a:spAutoFit/>
          </a:bodyPr>
          <a:lstStyle/>
          <a:p>
            <a:r>
              <a:rPr lang="en-AU" b="1" dirty="0" smtClean="0">
                <a:cs typeface="Courier New" pitchFamily="49" charset="0"/>
              </a:rPr>
              <a:t>“Only show me the details of employees</a:t>
            </a:r>
          </a:p>
          <a:p>
            <a:r>
              <a:rPr lang="en-AU" b="1" dirty="0" smtClean="0">
                <a:cs typeface="Courier New" pitchFamily="49" charset="0"/>
              </a:rPr>
              <a:t>with a salary of at least 15 000”</a:t>
            </a:r>
          </a:p>
        </p:txBody>
      </p:sp>
      <p:sp>
        <p:nvSpPr>
          <p:cNvPr id="10" name="Rectangle 9"/>
          <p:cNvSpPr>
            <a:spLocks noChangeArrowheads="1"/>
          </p:cNvSpPr>
          <p:nvPr/>
        </p:nvSpPr>
        <p:spPr bwMode="auto">
          <a:xfrm>
            <a:off x="5486400" y="1905000"/>
            <a:ext cx="2514600" cy="1905000"/>
          </a:xfrm>
          <a:prstGeom prst="rect">
            <a:avLst/>
          </a:prstGeom>
          <a:solidFill>
            <a:schemeClr val="accent1">
              <a:alpha val="0"/>
            </a:schemeClr>
          </a:solidFill>
          <a:ln w="19050" algn="ctr">
            <a:solidFill>
              <a:schemeClr val="tx1"/>
            </a:solidFill>
            <a:miter lim="800000"/>
            <a:headEnd/>
            <a:tailEnd/>
          </a:ln>
        </p:spPr>
        <p:txBody>
          <a:bodyPr wrap="none" anchor="ctr"/>
          <a:lstStyle/>
          <a:p>
            <a:pPr algn="l"/>
            <a:r>
              <a:rPr lang="en-AU" sz="1600" b="1" noProof="1" smtClean="0">
                <a:latin typeface="Courier New" pitchFamily="49" charset="0"/>
                <a:cs typeface="Courier New" pitchFamily="49" charset="0"/>
              </a:rPr>
              <a:t>last_name salary</a:t>
            </a:r>
          </a:p>
          <a:p>
            <a:pPr algn="l"/>
            <a:r>
              <a:rPr lang="en-AU" sz="1600" b="1" noProof="1" smtClean="0">
                <a:latin typeface="Courier New" pitchFamily="49" charset="0"/>
                <a:cs typeface="Courier New" pitchFamily="49" charset="0"/>
              </a:rPr>
              <a:t>--------- --------</a:t>
            </a:r>
          </a:p>
          <a:p>
            <a:pPr algn="l"/>
            <a:r>
              <a:rPr lang="en-AU" sz="1600" b="1" noProof="1" smtClean="0">
                <a:latin typeface="Courier New" pitchFamily="49" charset="0"/>
                <a:cs typeface="Courier New" pitchFamily="49" charset="0"/>
              </a:rPr>
              <a:t>King      24000.00</a:t>
            </a:r>
          </a:p>
          <a:p>
            <a:pPr algn="l"/>
            <a:r>
              <a:rPr lang="en-AU" sz="1600" b="1" noProof="1" smtClean="0">
                <a:latin typeface="Courier New" pitchFamily="49" charset="0"/>
                <a:cs typeface="Courier New" pitchFamily="49" charset="0"/>
              </a:rPr>
              <a:t>Kochhar   17000.00</a:t>
            </a:r>
          </a:p>
          <a:p>
            <a:pPr algn="l"/>
            <a:r>
              <a:rPr lang="en-AU" sz="1600" b="1" noProof="1" smtClean="0">
                <a:latin typeface="Courier New" pitchFamily="49" charset="0"/>
                <a:cs typeface="Courier New" pitchFamily="49" charset="0"/>
              </a:rPr>
              <a:t>De Haan   17000.00</a:t>
            </a:r>
          </a:p>
          <a:p>
            <a:pPr algn="l"/>
            <a:endParaRPr lang="en-AU" sz="1600" b="1" noProof="1" smtClean="0">
              <a:latin typeface="Courier New" pitchFamily="49" charset="0"/>
              <a:cs typeface="Courier New" pitchFamily="49" charset="0"/>
            </a:endParaRPr>
          </a:p>
          <a:p>
            <a:pPr algn="l"/>
            <a:r>
              <a:rPr lang="en-AU" sz="1600" b="1" noProof="1" smtClean="0">
                <a:latin typeface="Courier New" pitchFamily="49" charset="0"/>
                <a:cs typeface="Courier New" pitchFamily="49" charset="0"/>
              </a:rPr>
              <a:t>(3 row(s) affected)</a:t>
            </a:r>
            <a:endParaRPr lang="en-US" sz="1600" b="1" noProof="1" smtClean="0">
              <a:latin typeface="Courier New" pitchFamily="49" charset="0"/>
              <a:cs typeface="Courier New" pitchFamily="49" charset="0"/>
            </a:endParaRPr>
          </a:p>
        </p:txBody>
      </p:sp>
      <p:sp>
        <p:nvSpPr>
          <p:cNvPr id="13" name="Rectangle 5"/>
          <p:cNvSpPr>
            <a:spLocks noChangeArrowheads="1"/>
          </p:cNvSpPr>
          <p:nvPr/>
        </p:nvSpPr>
        <p:spPr bwMode="auto">
          <a:xfrm>
            <a:off x="6781800" y="2438400"/>
            <a:ext cx="1066800" cy="762000"/>
          </a:xfrm>
          <a:prstGeom prst="rect">
            <a:avLst/>
          </a:prstGeom>
          <a:solidFill>
            <a:schemeClr val="accent1">
              <a:alpha val="0"/>
            </a:schemeClr>
          </a:solidFill>
          <a:ln w="25400" algn="ctr">
            <a:solidFill>
              <a:srgbClr val="FF0000"/>
            </a:solidFill>
            <a:prstDash val="dash"/>
            <a:miter lim="800000"/>
            <a:headEnd/>
            <a:tailEnd/>
          </a:ln>
        </p:spPr>
        <p:txBody>
          <a:bodyPr wrap="none" anchor="ctr"/>
          <a:lstStyle/>
          <a:p>
            <a:endParaRPr lang="en-US"/>
          </a:p>
        </p:txBody>
      </p:sp>
      <p:sp>
        <p:nvSpPr>
          <p:cNvPr id="14" name="Content Placeholder 2"/>
          <p:cNvSpPr>
            <a:spLocks noGrp="1"/>
          </p:cNvSpPr>
          <p:nvPr>
            <p:ph idx="1"/>
          </p:nvPr>
        </p:nvSpPr>
        <p:spPr>
          <a:xfrm>
            <a:off x="228600" y="4648200"/>
            <a:ext cx="8820150" cy="1995488"/>
          </a:xfrm>
        </p:spPr>
        <p:txBody>
          <a:bodyPr/>
          <a:lstStyle/>
          <a:p>
            <a:r>
              <a:rPr lang="en-AU" dirty="0" smtClean="0"/>
              <a:t>Do not put quote marks around numeric values (</a:t>
            </a:r>
            <a:r>
              <a:rPr lang="en-AU" dirty="0" err="1" smtClean="0"/>
              <a:t>int</a:t>
            </a:r>
            <a:r>
              <a:rPr lang="en-AU" dirty="0" smtClean="0"/>
              <a:t>, float, etc)</a:t>
            </a:r>
          </a:p>
          <a:p>
            <a:pPr lvl="1"/>
            <a:r>
              <a:rPr lang="en-AU" dirty="0" smtClean="0"/>
              <a:t>If you do, they will be interpreted as characters not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P spid="10" grpId="0" animBg="1"/>
      <p:bldP spid="13" grpId="0" animBg="1"/>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Comparison Operators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Comparisons are a big part of SQL, and hence there are some other comparison operators we can use to help us out</a:t>
            </a:r>
          </a:p>
        </p:txBody>
      </p:sp>
      <p:graphicFrame>
        <p:nvGraphicFramePr>
          <p:cNvPr id="4" name="Table 3"/>
          <p:cNvGraphicFramePr>
            <a:graphicFrameLocks noGrp="1"/>
          </p:cNvGraphicFramePr>
          <p:nvPr/>
        </p:nvGraphicFramePr>
        <p:xfrm>
          <a:off x="838200" y="2057844"/>
          <a:ext cx="7543800" cy="2895600"/>
        </p:xfrm>
        <a:graphic>
          <a:graphicData uri="http://schemas.openxmlformats.org/drawingml/2006/table">
            <a:tbl>
              <a:tblPr firstRow="1" bandRow="1">
                <a:tableStyleId>{5C22544A-7EE6-4342-B048-85BDC9FD1C3A}</a:tableStyleId>
              </a:tblPr>
              <a:tblGrid>
                <a:gridCol w="3429000"/>
                <a:gridCol w="4114800"/>
              </a:tblGrid>
              <a:tr h="286706">
                <a:tc>
                  <a:txBody>
                    <a:bodyPr/>
                    <a:lstStyle/>
                    <a:p>
                      <a:r>
                        <a:rPr lang="en-AU" sz="2200" b="1" dirty="0" smtClean="0">
                          <a:latin typeface="+mn-lt"/>
                        </a:rPr>
                        <a:t>Operator</a:t>
                      </a:r>
                      <a:endParaRPr lang="en-AU" sz="2200" b="1"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r>
                        <a:rPr lang="en-AU" sz="2200" b="1" dirty="0" smtClean="0">
                          <a:latin typeface="+mn-lt"/>
                        </a:rPr>
                        <a:t>Description</a:t>
                      </a:r>
                      <a:endParaRPr lang="en-AU" sz="2200" b="1" dirty="0">
                        <a:latin typeface="+mn-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252726">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BETWEEN</a:t>
                      </a:r>
                      <a:r>
                        <a:rPr kumimoji="0" lang="en-US" sz="2200" b="0" i="0" u="none" strike="noStrike" cap="none" normalizeH="0" baseline="0" dirty="0" smtClean="0">
                          <a:ln>
                            <a:noFill/>
                          </a:ln>
                          <a:solidFill>
                            <a:srgbClr val="000000"/>
                          </a:solidFill>
                          <a:effectLst/>
                          <a:latin typeface="+mn-lt"/>
                        </a:rPr>
                        <a:t> ... </a:t>
                      </a:r>
                      <a:r>
                        <a:rPr kumimoji="0" lang="en-US" sz="2200" b="1" i="0" u="none" strike="noStrike" cap="none" normalizeH="0" baseline="0" dirty="0" smtClean="0">
                          <a:ln>
                            <a:noFill/>
                          </a:ln>
                          <a:solidFill>
                            <a:srgbClr val="000000"/>
                          </a:solidFill>
                          <a:effectLst/>
                          <a:latin typeface="+mn-lt"/>
                        </a:rPr>
                        <a:t>AND</a:t>
                      </a:r>
                      <a:r>
                        <a:rPr kumimoji="0" lang="en-US" sz="2200" b="0" i="0" u="none" strike="noStrike" cap="none" normalizeH="0" baseline="0" dirty="0" smtClean="0">
                          <a:ln>
                            <a:noFill/>
                          </a:ln>
                          <a:solidFill>
                            <a:srgbClr val="000000"/>
                          </a:solidFill>
                          <a:effectLst/>
                          <a:latin typeface="+mn-lt"/>
                        </a:rPr>
                        <a:t> ...</a:t>
                      </a:r>
                      <a:endParaRPr kumimoji="0" lang="en-AU" sz="2200" b="0" i="0" u="none" strike="noStrike" cap="none" normalizeH="0" baseline="0" dirty="0" smtClean="0">
                        <a:ln>
                          <a:noFill/>
                        </a:ln>
                        <a:solidFill>
                          <a:srgbClr val="000000"/>
                        </a:solidFill>
                        <a:effectLst/>
                        <a:latin typeface="+mn-lt"/>
                      </a:endParaRP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dirty="0" smtClean="0">
                          <a:ln>
                            <a:noFill/>
                          </a:ln>
                          <a:solidFill>
                            <a:srgbClr val="000000"/>
                          </a:solidFill>
                          <a:effectLst/>
                          <a:latin typeface="+mn-lt"/>
                        </a:rPr>
                        <a:t>between two values (inclusive)</a:t>
                      </a:r>
                      <a:endParaRPr kumimoji="0" lang="en-AU" sz="2200" b="0" i="0" u="none" strike="noStrike" cap="none" normalizeH="0" baseline="0" dirty="0" smtClean="0">
                        <a:ln>
                          <a:noFill/>
                        </a:ln>
                        <a:solidFill>
                          <a:srgbClr val="000000"/>
                        </a:solidFill>
                        <a:effectLst/>
                        <a:latin typeface="+mn-lt"/>
                      </a:endParaRPr>
                    </a:p>
                  </a:txBody>
                  <a:tcPr horzOverflow="overflow">
                    <a:lnR w="12700" cap="flat" cmpd="sng" algn="ctr">
                      <a:solidFill>
                        <a:schemeClr val="tx1"/>
                      </a:solidFill>
                      <a:prstDash val="solid"/>
                      <a:round/>
                      <a:headEnd type="none" w="med" len="med"/>
                      <a:tailEnd type="none" w="med" len="med"/>
                    </a:lnR>
                  </a:tcPr>
                </a:tc>
              </a:tr>
              <a:tr h="28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1" i="0" u="none" strike="noStrike" cap="none" normalizeH="0" baseline="0" dirty="0" smtClean="0">
                          <a:ln>
                            <a:noFill/>
                          </a:ln>
                          <a:solidFill>
                            <a:srgbClr val="000000"/>
                          </a:solidFill>
                          <a:effectLst/>
                          <a:latin typeface="+mn-lt"/>
                        </a:rPr>
                        <a:t>IN (</a:t>
                      </a:r>
                      <a:r>
                        <a:rPr kumimoji="0" lang="en-US" sz="2200" b="0" i="0" u="none" strike="noStrike" cap="none" normalizeH="0" baseline="0" dirty="0" smtClean="0">
                          <a:ln>
                            <a:noFill/>
                          </a:ln>
                          <a:solidFill>
                            <a:srgbClr val="000000"/>
                          </a:solidFill>
                          <a:effectLst/>
                          <a:latin typeface="+mn-lt"/>
                        </a:rPr>
                        <a:t>val1, val2, </a:t>
                      </a:r>
                      <a:r>
                        <a:rPr kumimoji="0" lang="en-US" sz="2200" b="0" i="0" u="none" strike="noStrike" cap="none" normalizeH="0" baseline="0" dirty="0" err="1" smtClean="0">
                          <a:ln>
                            <a:noFill/>
                          </a:ln>
                          <a:solidFill>
                            <a:srgbClr val="000000"/>
                          </a:solidFill>
                          <a:effectLst/>
                          <a:latin typeface="+mn-lt"/>
                        </a:rPr>
                        <a:t>valn</a:t>
                      </a:r>
                      <a:r>
                        <a:rPr kumimoji="0" lang="en-US" sz="2200" b="1" i="0" u="none" strike="noStrike" cap="none" normalizeH="0" baseline="0" dirty="0" smtClean="0">
                          <a:ln>
                            <a:noFill/>
                          </a:ln>
                          <a:solidFill>
                            <a:srgbClr val="000000"/>
                          </a:solidFill>
                          <a:effectLst/>
                          <a:latin typeface="+mn-lt"/>
                        </a:rPr>
                        <a:t>)</a:t>
                      </a:r>
                      <a:endParaRPr kumimoji="0" lang="en-AU" sz="2200" b="1" i="0" u="none" strike="noStrike" cap="none" normalizeH="0" baseline="0" dirty="0" smtClean="0">
                        <a:ln>
                          <a:noFill/>
                        </a:ln>
                        <a:solidFill>
                          <a:srgbClr val="000000"/>
                        </a:solidFill>
                        <a:effectLst/>
                        <a:latin typeface="+mn-lt"/>
                      </a:endParaRP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0" i="0" u="none" strike="noStrike" cap="none" normalizeH="0" baseline="0" dirty="0" smtClean="0">
                          <a:ln>
                            <a:noFill/>
                          </a:ln>
                          <a:solidFill>
                            <a:srgbClr val="000000"/>
                          </a:solidFill>
                          <a:effectLst/>
                          <a:latin typeface="+mn-lt"/>
                        </a:rPr>
                        <a:t>match any of a list of values </a:t>
                      </a:r>
                      <a:endParaRPr kumimoji="0" lang="en-AU" sz="2200" b="0" i="0" u="none" strike="noStrike" cap="none" normalizeH="0" baseline="0" dirty="0" smtClean="0">
                        <a:ln>
                          <a:noFill/>
                        </a:ln>
                        <a:solidFill>
                          <a:schemeClr val="tx1"/>
                        </a:solidFill>
                        <a:effectLst/>
                        <a:latin typeface="+mn-lt"/>
                      </a:endParaRPr>
                    </a:p>
                  </a:txBody>
                  <a:tcPr horzOverflow="overflow">
                    <a:lnR w="12700" cap="flat" cmpd="sng" algn="ctr">
                      <a:solidFill>
                        <a:schemeClr val="tx1"/>
                      </a:solidFill>
                      <a:prstDash val="solid"/>
                      <a:round/>
                      <a:headEnd type="none" w="med" len="med"/>
                      <a:tailEnd type="none" w="med" len="med"/>
                    </a:lnR>
                  </a:tcPr>
                </a:tc>
              </a:tr>
              <a:tr h="252726">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1" i="0" u="none" strike="noStrike" cap="none" normalizeH="0" baseline="0" dirty="0" smtClean="0">
                          <a:ln>
                            <a:noFill/>
                          </a:ln>
                          <a:solidFill>
                            <a:srgbClr val="000000"/>
                          </a:solidFill>
                          <a:effectLst/>
                          <a:latin typeface="+mn-lt"/>
                        </a:rPr>
                        <a:t>LIKE</a:t>
                      </a:r>
                      <a:endParaRPr kumimoji="0" lang="en-AU" sz="2200" b="1" i="0" u="none" strike="noStrike" cap="none" normalizeH="0" baseline="0" dirty="0" smtClean="0">
                        <a:ln>
                          <a:noFill/>
                        </a:ln>
                        <a:solidFill>
                          <a:srgbClr val="000000"/>
                        </a:solidFill>
                        <a:effectLst/>
                        <a:latin typeface="+mn-lt"/>
                      </a:endParaRP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0" i="0" u="none" strike="noStrike" cap="none" normalizeH="0" baseline="0" dirty="0" smtClean="0">
                          <a:ln>
                            <a:noFill/>
                          </a:ln>
                          <a:solidFill>
                            <a:srgbClr val="000000"/>
                          </a:solidFill>
                          <a:effectLst/>
                          <a:latin typeface="+mn-lt"/>
                          <a:cs typeface="Tahoma" pitchFamily="34" charset="0"/>
                        </a:rPr>
                        <a:t>match a character pattern </a:t>
                      </a:r>
                      <a:endParaRPr kumimoji="0" lang="en-AU" sz="2200" b="0" i="0" u="none" strike="noStrike" cap="none" normalizeH="0" baseline="0" dirty="0" smtClean="0">
                        <a:ln>
                          <a:noFill/>
                        </a:ln>
                        <a:solidFill>
                          <a:srgbClr val="000000"/>
                        </a:solidFill>
                        <a:effectLst/>
                        <a:latin typeface="+mn-lt"/>
                        <a:cs typeface="Tahoma" pitchFamily="34" charset="0"/>
                      </a:endParaRPr>
                    </a:p>
                  </a:txBody>
                  <a:tcPr horzOverflow="overflow">
                    <a:lnR w="12700" cap="flat" cmpd="sng" algn="ctr">
                      <a:solidFill>
                        <a:schemeClr val="tx1"/>
                      </a:solidFill>
                      <a:prstDash val="solid"/>
                      <a:round/>
                      <a:headEnd type="none" w="med" len="med"/>
                      <a:tailEnd type="none" w="med" len="med"/>
                    </a:lnR>
                  </a:tcPr>
                </a:tc>
              </a:tr>
              <a:tr h="2527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1" i="0" u="none" strike="noStrike" cap="none" normalizeH="0" baseline="0" dirty="0" smtClean="0">
                          <a:ln>
                            <a:noFill/>
                          </a:ln>
                          <a:solidFill>
                            <a:schemeClr val="tx1"/>
                          </a:solidFill>
                          <a:effectLst/>
                          <a:latin typeface="+mn-lt"/>
                        </a:rPr>
                        <a:t>IS NULL</a:t>
                      </a:r>
                    </a:p>
                  </a:txBody>
                  <a:tcPr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0" i="0" u="none" strike="noStrike" cap="none" normalizeH="0" baseline="0" dirty="0" smtClean="0">
                          <a:ln>
                            <a:noFill/>
                          </a:ln>
                          <a:solidFill>
                            <a:srgbClr val="000000"/>
                          </a:solidFill>
                          <a:effectLst/>
                          <a:latin typeface="+mn-lt"/>
                        </a:rPr>
                        <a:t>is a null value?</a:t>
                      </a:r>
                      <a:endParaRPr kumimoji="0" lang="en-US" sz="2200" b="0" i="0" u="none" strike="noStrike" cap="none" normalizeH="0" baseline="0" dirty="0" smtClean="0">
                        <a:ln>
                          <a:noFill/>
                        </a:ln>
                        <a:solidFill>
                          <a:schemeClr val="tx1"/>
                        </a:solidFill>
                        <a:effectLst/>
                        <a:latin typeface="+mn-lt"/>
                      </a:endParaRPr>
                    </a:p>
                  </a:txBody>
                  <a:tcPr horzOverflow="overflow">
                    <a:lnR w="12700" cap="flat" cmpd="sng" algn="ctr">
                      <a:solidFill>
                        <a:schemeClr val="tx1"/>
                      </a:solidFill>
                      <a:prstDash val="solid"/>
                      <a:round/>
                      <a:headEnd type="none" w="med" len="med"/>
                      <a:tailEnd type="none" w="med" len="med"/>
                    </a:lnR>
                  </a:tcPr>
                </a:tc>
              </a:tr>
              <a:tr h="286706">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AU" sz="2200" b="1" i="0" u="none" strike="noStrike" cap="none" normalizeH="0" baseline="0" dirty="0" smtClean="0">
                          <a:ln>
                            <a:noFill/>
                          </a:ln>
                          <a:solidFill>
                            <a:schemeClr val="tx1"/>
                          </a:solidFill>
                          <a:effectLst/>
                          <a:latin typeface="+mn-lt"/>
                        </a:rPr>
                        <a:t>IS NOT NULL</a:t>
                      </a:r>
                      <a:endParaRPr kumimoji="0" lang="en-US" sz="2200" b="1"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20000"/>
                        </a:lnSpc>
                        <a:spcBef>
                          <a:spcPct val="60000"/>
                        </a:spcBef>
                        <a:spcAft>
                          <a:spcPct val="0"/>
                        </a:spcAft>
                        <a:buClrTx/>
                        <a:buSzTx/>
                        <a:buFontTx/>
                        <a:buNone/>
                        <a:tabLst/>
                      </a:pPr>
                      <a:r>
                        <a:rPr kumimoji="0" lang="en-US" sz="2200" b="0" i="0" u="none" strike="noStrike" cap="none" normalizeH="0" baseline="0" dirty="0" smtClean="0">
                          <a:ln>
                            <a:noFill/>
                          </a:ln>
                          <a:solidFill>
                            <a:srgbClr val="000000"/>
                          </a:solidFill>
                          <a:effectLst/>
                          <a:latin typeface="+mn-lt"/>
                        </a:rPr>
                        <a:t>is not a null value?</a:t>
                      </a:r>
                      <a:endParaRPr kumimoji="0" lang="en-US" sz="2200" b="0" i="0" u="none" strike="noStrike" cap="none" normalizeH="0" baseline="0" dirty="0" smtClean="0">
                        <a:ln>
                          <a:noFill/>
                        </a:ln>
                        <a:solidFill>
                          <a:schemeClr val="tx1"/>
                        </a:solidFill>
                        <a:effectLst/>
                        <a:latin typeface="+mn-lt"/>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5385</TotalTime>
  <Words>5609</Words>
  <Application>Microsoft Office PowerPoint</Application>
  <PresentationFormat>On-screen Show (4:3)</PresentationFormat>
  <Paragraphs>957</Paragraphs>
  <Slides>43</Slides>
  <Notes>28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ecu_ppt4_blue</vt:lpstr>
      <vt:lpstr>CSG1207/CSI5135  Systems and Database Design</vt:lpstr>
      <vt:lpstr>Objectives</vt:lpstr>
      <vt:lpstr>Limiting Retrieved Rows via the WHERE Clause</vt:lpstr>
      <vt:lpstr>Limiting Retrieved Rows via the WHERE Clause</vt:lpstr>
      <vt:lpstr>Limiting Retrieved Rows via the WHERE Clause</vt:lpstr>
      <vt:lpstr>Dates in the WHERE Clause</vt:lpstr>
      <vt:lpstr>Comparison Operators</vt:lpstr>
      <vt:lpstr>Using Comparison Operators</vt:lpstr>
      <vt:lpstr>More Comparison Operators</vt:lpstr>
      <vt:lpstr>Using BETWEEN</vt:lpstr>
      <vt:lpstr>Using IN</vt:lpstr>
      <vt:lpstr>Using LIKE</vt:lpstr>
      <vt:lpstr>Using LIKE (% operator)</vt:lpstr>
      <vt:lpstr>Using LIKE (_ operator)</vt:lpstr>
      <vt:lpstr>Using LIKE ([range] operator)</vt:lpstr>
      <vt:lpstr>Using LIKE ([^range] operator)</vt:lpstr>
      <vt:lpstr>LIKE Test/Summary</vt:lpstr>
      <vt:lpstr>Using IS NULL</vt:lpstr>
      <vt:lpstr>Logical Operators</vt:lpstr>
      <vt:lpstr>Using AND</vt:lpstr>
      <vt:lpstr>Using OR</vt:lpstr>
      <vt:lpstr>Using OR …when you can use IN</vt:lpstr>
      <vt:lpstr>Using NOT</vt:lpstr>
      <vt:lpstr>Using NOT within Other Comparison Operators</vt:lpstr>
      <vt:lpstr>Logical Operator Order of Precedence</vt:lpstr>
      <vt:lpstr>Logical Operator Order of Precedence</vt:lpstr>
      <vt:lpstr>Logical Operator Order of Precedence</vt:lpstr>
      <vt:lpstr>Time for a break?</vt:lpstr>
      <vt:lpstr>The ORDER BY clause</vt:lpstr>
      <vt:lpstr>The ORDER BY clause</vt:lpstr>
      <vt:lpstr>The ORDER BY clause</vt:lpstr>
      <vt:lpstr>Using TOP to Limit Returned Rows</vt:lpstr>
      <vt:lpstr>Using TOP to Limit Returned Rows</vt:lpstr>
      <vt:lpstr>Data Types in SQL Server 2008</vt:lpstr>
      <vt:lpstr>Character (aka String) Data Types</vt:lpstr>
      <vt:lpstr>Number Data Types</vt:lpstr>
      <vt:lpstr>Integer Data Types</vt:lpstr>
      <vt:lpstr>Decimal Data Types</vt:lpstr>
      <vt:lpstr>DECIMAL/NUMERIC Precision and Scale</vt:lpstr>
      <vt:lpstr>Date/Time Data Types</vt:lpstr>
      <vt:lpstr>Miscellaneous Data Types</vt:lpstr>
      <vt:lpstr>Data Type Selection Considerations</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6</dc:title>
  <dc:creator>C Bolan, J Xiao, G Baatard</dc:creator>
  <cp:lastModifiedBy>Greg Baatard</cp:lastModifiedBy>
  <cp:revision>411</cp:revision>
  <dcterms:created xsi:type="dcterms:W3CDTF">2001-07-23T01:56:31Z</dcterms:created>
  <dcterms:modified xsi:type="dcterms:W3CDTF">2014-11-28T02:45:35Z</dcterms:modified>
</cp:coreProperties>
</file>