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25"/>
  </p:notesMasterIdLst>
  <p:handoutMasterIdLst>
    <p:handoutMasterId r:id="rId26"/>
  </p:handoutMasterIdLst>
  <p:sldIdLst>
    <p:sldId id="256" r:id="rId2"/>
    <p:sldId id="503" r:id="rId3"/>
    <p:sldId id="586" r:id="rId4"/>
    <p:sldId id="637" r:id="rId5"/>
    <p:sldId id="638" r:id="rId6"/>
    <p:sldId id="639" r:id="rId7"/>
    <p:sldId id="640" r:id="rId8"/>
    <p:sldId id="651" r:id="rId9"/>
    <p:sldId id="652" r:id="rId10"/>
    <p:sldId id="641" r:id="rId11"/>
    <p:sldId id="642" r:id="rId12"/>
    <p:sldId id="653" r:id="rId13"/>
    <p:sldId id="643" r:id="rId14"/>
    <p:sldId id="644" r:id="rId15"/>
    <p:sldId id="645" r:id="rId16"/>
    <p:sldId id="646" r:id="rId17"/>
    <p:sldId id="647" r:id="rId18"/>
    <p:sldId id="648" r:id="rId19"/>
    <p:sldId id="662" r:id="rId20"/>
    <p:sldId id="663" r:id="rId21"/>
    <p:sldId id="664" r:id="rId22"/>
    <p:sldId id="649" r:id="rId23"/>
    <p:sldId id="658" r:id="rId24"/>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autoAdjust="0"/>
    <p:restoredTop sz="84114" autoAdjust="0"/>
  </p:normalViewPr>
  <p:slideViewPr>
    <p:cSldViewPr>
      <p:cViewPr>
        <p:scale>
          <a:sx n="75" d="100"/>
          <a:sy n="75" d="100"/>
        </p:scale>
        <p:origin x="-2580" y="-804"/>
      </p:cViewPr>
      <p:guideLst>
        <p:guide orient="horz" pos="2160"/>
        <p:guide pos="2880"/>
      </p:guideLst>
    </p:cSldViewPr>
  </p:slideViewPr>
  <p:outlineViewPr>
    <p:cViewPr>
      <p:scale>
        <a:sx n="100" d="100"/>
        <a:sy n="100" d="100"/>
      </p:scale>
      <p:origin x="0" y="678312"/>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4159066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30173593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dirty="0" smtClean="0"/>
              <a:t> </a:t>
            </a:r>
          </a:p>
          <a:p>
            <a:pPr eaLnBrk="1" hangingPunct="1"/>
            <a:r>
              <a:rPr lang="en-AU" dirty="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http://msdn.microsoft.com/en-gb/library/ms188336.aspx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10</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Of course, you</a:t>
            </a:r>
            <a:r>
              <a:rPr lang="en-AU" baseline="0" dirty="0" smtClean="0"/>
              <a:t> could also replicate this using a simple </a:t>
            </a:r>
            <a:r>
              <a:rPr lang="en-AU" baseline="0" dirty="0" err="1" smtClean="0"/>
              <a:t>subquery</a:t>
            </a:r>
            <a:r>
              <a:rPr lang="en-AU" baseline="0" dirty="0" smtClean="0"/>
              <a:t>…</a:t>
            </a:r>
          </a:p>
          <a:p>
            <a:r>
              <a:rPr lang="en-AU" sz="1200" kern="1200" dirty="0" smtClean="0">
                <a:solidFill>
                  <a:schemeClr val="tx1"/>
                </a:solidFill>
                <a:latin typeface="Times New Roman" pitchFamily="18" charset="0"/>
                <a:ea typeface="+mn-ea"/>
                <a:cs typeface="+mn-cs"/>
              </a:rPr>
              <a:t>SELECT </a:t>
            </a:r>
            <a:r>
              <a:rPr lang="en-AU" sz="1200" kern="1200" dirty="0" err="1" smtClean="0">
                <a:solidFill>
                  <a:schemeClr val="tx1"/>
                </a:solidFill>
                <a:latin typeface="Times New Roman" pitchFamily="18" charset="0"/>
                <a:ea typeface="+mn-ea"/>
                <a:cs typeface="+mn-cs"/>
              </a:rPr>
              <a:t>employee_id</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last_name</a:t>
            </a:r>
            <a:endParaRPr lang="en-AU" sz="1200" kern="1200" dirty="0" smtClean="0">
              <a:solidFill>
                <a:schemeClr val="tx1"/>
              </a:solidFill>
              <a:latin typeface="Times New Roman" pitchFamily="18" charset="0"/>
              <a:ea typeface="+mn-ea"/>
              <a:cs typeface="+mn-cs"/>
            </a:endParaRPr>
          </a:p>
          <a:p>
            <a:r>
              <a:rPr lang="en-AU" sz="1200" kern="1200" dirty="0" smtClean="0">
                <a:solidFill>
                  <a:schemeClr val="tx1"/>
                </a:solidFill>
                <a:latin typeface="Times New Roman" pitchFamily="18" charset="0"/>
                <a:ea typeface="+mn-ea"/>
                <a:cs typeface="+mn-cs"/>
              </a:rPr>
              <a:t>FROM employee</a:t>
            </a:r>
          </a:p>
          <a:p>
            <a:r>
              <a:rPr lang="en-US" sz="1200" kern="1200" dirty="0" smtClean="0">
                <a:solidFill>
                  <a:schemeClr val="tx1"/>
                </a:solidFill>
                <a:latin typeface="Times New Roman" pitchFamily="18" charset="0"/>
                <a:ea typeface="+mn-ea"/>
                <a:cs typeface="+mn-cs"/>
              </a:rPr>
              <a:t>WHERE </a:t>
            </a:r>
            <a:r>
              <a:rPr lang="en-US" sz="1200" kern="1200" dirty="0" err="1" smtClean="0">
                <a:solidFill>
                  <a:schemeClr val="tx1"/>
                </a:solidFill>
                <a:latin typeface="Times New Roman" pitchFamily="18" charset="0"/>
                <a:ea typeface="+mn-ea"/>
                <a:cs typeface="+mn-cs"/>
              </a:rPr>
              <a:t>employee_id</a:t>
            </a:r>
            <a:r>
              <a:rPr lang="en-US" sz="1200" kern="1200" dirty="0" smtClean="0">
                <a:solidFill>
                  <a:schemeClr val="tx1"/>
                </a:solidFill>
                <a:latin typeface="Times New Roman" pitchFamily="18" charset="0"/>
                <a:ea typeface="+mn-ea"/>
                <a:cs typeface="+mn-cs"/>
              </a:rPr>
              <a:t> IN ( SELECT DISTINCT </a:t>
            </a:r>
            <a:r>
              <a:rPr lang="en-US" sz="1200" kern="1200" dirty="0" err="1" smtClean="0">
                <a:solidFill>
                  <a:schemeClr val="tx1"/>
                </a:solidFill>
                <a:latin typeface="Times New Roman" pitchFamily="18" charset="0"/>
                <a:ea typeface="+mn-ea"/>
                <a:cs typeface="+mn-cs"/>
              </a:rPr>
              <a:t>manager_id</a:t>
            </a:r>
            <a:r>
              <a:rPr lang="en-US" sz="1200" kern="1200" dirty="0" smtClean="0">
                <a:solidFill>
                  <a:schemeClr val="tx1"/>
                </a:solidFill>
                <a:latin typeface="Times New Roman" pitchFamily="18" charset="0"/>
                <a:ea typeface="+mn-ea"/>
                <a:cs typeface="+mn-cs"/>
              </a:rPr>
              <a:t> FROM employee );</a:t>
            </a:r>
          </a:p>
          <a:p>
            <a:endParaRPr lang="en-US" sz="1200" kern="1200" dirty="0" smtClean="0">
              <a:solidFill>
                <a:schemeClr val="tx1"/>
              </a:solidFill>
              <a:latin typeface="Times New Roman" pitchFamily="18" charset="0"/>
              <a:ea typeface="+mn-ea"/>
              <a:cs typeface="+mn-cs"/>
            </a:endParaRPr>
          </a:p>
          <a:p>
            <a:r>
              <a:rPr lang="en-US" sz="1200" kern="1200" dirty="0" smtClean="0">
                <a:solidFill>
                  <a:schemeClr val="tx1"/>
                </a:solidFill>
                <a:latin typeface="Times New Roman" pitchFamily="18" charset="0"/>
                <a:ea typeface="+mn-ea"/>
                <a:cs typeface="+mn-cs"/>
              </a:rPr>
              <a:t>Or you could use a correlated subquery</a:t>
            </a:r>
            <a:r>
              <a:rPr lang="en-US" sz="1200" kern="1200" baseline="0" dirty="0" smtClean="0">
                <a:solidFill>
                  <a:schemeClr val="tx1"/>
                </a:solidFill>
                <a:latin typeface="Times New Roman" pitchFamily="18" charset="0"/>
                <a:ea typeface="+mn-ea"/>
                <a:cs typeface="+mn-cs"/>
              </a:rPr>
              <a:t> that uses COUNT…</a:t>
            </a:r>
            <a:br>
              <a:rPr lang="en-US" sz="1200" kern="1200" baseline="0" dirty="0" smtClean="0">
                <a:solidFill>
                  <a:schemeClr val="tx1"/>
                </a:solidFill>
                <a:latin typeface="Times New Roman" pitchFamily="18" charset="0"/>
                <a:ea typeface="+mn-ea"/>
                <a:cs typeface="+mn-cs"/>
              </a:rPr>
            </a:br>
            <a:r>
              <a:rPr lang="en-AU" sz="1200" kern="1200" dirty="0" smtClean="0">
                <a:solidFill>
                  <a:schemeClr val="tx1"/>
                </a:solidFill>
                <a:latin typeface="Times New Roman" pitchFamily="18" charset="0"/>
                <a:ea typeface="+mn-ea"/>
                <a:cs typeface="+mn-cs"/>
              </a:rPr>
              <a:t>SELECT </a:t>
            </a:r>
            <a:r>
              <a:rPr lang="en-AU" sz="1200" kern="1200" dirty="0" err="1" smtClean="0">
                <a:solidFill>
                  <a:schemeClr val="tx1"/>
                </a:solidFill>
                <a:latin typeface="Times New Roman" pitchFamily="18" charset="0"/>
                <a:ea typeface="+mn-ea"/>
                <a:cs typeface="+mn-cs"/>
              </a:rPr>
              <a:t>employee_id</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last_name</a:t>
            </a:r>
            <a:endParaRPr lang="en-AU" sz="1200" kern="1200" dirty="0" smtClean="0">
              <a:solidFill>
                <a:schemeClr val="tx1"/>
              </a:solidFill>
              <a:latin typeface="Times New Roman" pitchFamily="18" charset="0"/>
              <a:ea typeface="+mn-ea"/>
              <a:cs typeface="+mn-cs"/>
            </a:endParaRPr>
          </a:p>
          <a:p>
            <a:r>
              <a:rPr lang="en-AU" sz="1200" kern="1200" dirty="0" smtClean="0">
                <a:solidFill>
                  <a:schemeClr val="tx1"/>
                </a:solidFill>
                <a:latin typeface="Times New Roman" pitchFamily="18" charset="0"/>
                <a:ea typeface="+mn-ea"/>
                <a:cs typeface="+mn-cs"/>
              </a:rPr>
              <a:t>FROM employee AS e</a:t>
            </a:r>
          </a:p>
          <a:p>
            <a:r>
              <a:rPr lang="en-AU" sz="1200" kern="1200" dirty="0" smtClean="0">
                <a:solidFill>
                  <a:schemeClr val="tx1"/>
                </a:solidFill>
                <a:latin typeface="Times New Roman" pitchFamily="18" charset="0"/>
                <a:ea typeface="+mn-ea"/>
                <a:cs typeface="+mn-cs"/>
              </a:rPr>
              <a:t>WHERE 0 &lt; ( SELECT COUNT(*)</a:t>
            </a:r>
          </a:p>
          <a:p>
            <a:r>
              <a:rPr lang="en-AU" sz="1200" kern="1200" dirty="0" smtClean="0">
                <a:solidFill>
                  <a:schemeClr val="tx1"/>
                </a:solidFill>
                <a:latin typeface="Times New Roman" pitchFamily="18" charset="0"/>
                <a:ea typeface="+mn-ea"/>
                <a:cs typeface="+mn-cs"/>
              </a:rPr>
              <a:t>            FROM employee</a:t>
            </a:r>
          </a:p>
          <a:p>
            <a:r>
              <a:rPr lang="en-AU" sz="1200" kern="1200" dirty="0" smtClean="0">
                <a:solidFill>
                  <a:schemeClr val="tx1"/>
                </a:solidFill>
                <a:latin typeface="Times New Roman" pitchFamily="18" charset="0"/>
                <a:ea typeface="+mn-ea"/>
                <a:cs typeface="+mn-cs"/>
              </a:rPr>
              <a:t>            WHERE </a:t>
            </a:r>
            <a:r>
              <a:rPr lang="en-AU" sz="1200" kern="1200" dirty="0" err="1" smtClean="0">
                <a:solidFill>
                  <a:schemeClr val="tx1"/>
                </a:solidFill>
                <a:latin typeface="Times New Roman" pitchFamily="18" charset="0"/>
                <a:ea typeface="+mn-ea"/>
                <a:cs typeface="+mn-cs"/>
              </a:rPr>
              <a:t>manager_id</a:t>
            </a:r>
            <a:r>
              <a:rPr lang="en-AU" sz="1200" kern="1200" dirty="0" smtClean="0">
                <a:solidFill>
                  <a:schemeClr val="tx1"/>
                </a:solidFill>
                <a:latin typeface="Times New Roman" pitchFamily="18" charset="0"/>
                <a:ea typeface="+mn-ea"/>
                <a:cs typeface="+mn-cs"/>
              </a:rPr>
              <a:t> = </a:t>
            </a:r>
            <a:r>
              <a:rPr lang="en-AU" sz="1200" kern="1200" dirty="0" err="1" smtClean="0">
                <a:solidFill>
                  <a:schemeClr val="tx1"/>
                </a:solidFill>
                <a:latin typeface="Times New Roman" pitchFamily="18" charset="0"/>
                <a:ea typeface="+mn-ea"/>
                <a:cs typeface="+mn-cs"/>
              </a:rPr>
              <a:t>e.employee_id</a:t>
            </a:r>
            <a:r>
              <a:rPr lang="en-AU" sz="1200" kern="1200" dirty="0" smtClean="0">
                <a:solidFill>
                  <a:schemeClr val="tx1"/>
                </a:solidFill>
                <a:latin typeface="Times New Roman" pitchFamily="18" charset="0"/>
                <a:ea typeface="+mn-ea"/>
                <a:cs typeface="+mn-cs"/>
              </a:rPr>
              <a:t> );</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too can easily</a:t>
            </a:r>
            <a:r>
              <a:rPr lang="en-AU" baseline="0" dirty="0" smtClean="0"/>
              <a:t> be done in other ways.  One example is…</a:t>
            </a:r>
          </a:p>
          <a:p>
            <a:r>
              <a:rPr lang="en-AU" sz="1200" kern="1200" dirty="0" smtClean="0">
                <a:solidFill>
                  <a:schemeClr val="tx1"/>
                </a:solidFill>
                <a:latin typeface="Times New Roman" pitchFamily="18" charset="0"/>
                <a:ea typeface="+mn-ea"/>
                <a:cs typeface="+mn-cs"/>
              </a:rPr>
              <a:t>SELECT </a:t>
            </a:r>
            <a:r>
              <a:rPr lang="en-AU" sz="1200" kern="1200" dirty="0" err="1" smtClean="0">
                <a:solidFill>
                  <a:schemeClr val="tx1"/>
                </a:solidFill>
                <a:latin typeface="Times New Roman" pitchFamily="18" charset="0"/>
                <a:ea typeface="+mn-ea"/>
                <a:cs typeface="+mn-cs"/>
              </a:rPr>
              <a:t>d.department_id</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d.department_name</a:t>
            </a:r>
            <a:endParaRPr lang="en-AU" sz="1200" kern="1200" dirty="0" smtClean="0">
              <a:solidFill>
                <a:schemeClr val="tx1"/>
              </a:solidFill>
              <a:latin typeface="Times New Roman" pitchFamily="18" charset="0"/>
              <a:ea typeface="+mn-ea"/>
              <a:cs typeface="+mn-cs"/>
            </a:endParaRPr>
          </a:p>
          <a:p>
            <a:r>
              <a:rPr lang="en-US" sz="1200" kern="1200" dirty="0" smtClean="0">
                <a:solidFill>
                  <a:schemeClr val="tx1"/>
                </a:solidFill>
                <a:latin typeface="Times New Roman" pitchFamily="18" charset="0"/>
                <a:ea typeface="+mn-ea"/>
                <a:cs typeface="+mn-cs"/>
              </a:rPr>
              <a:t>FROM employee AS e RIGHT OUTER JOIN department AS d</a:t>
            </a:r>
          </a:p>
          <a:p>
            <a:r>
              <a:rPr lang="en-AU" sz="1200" kern="1200" dirty="0" smtClean="0">
                <a:solidFill>
                  <a:schemeClr val="tx1"/>
                </a:solidFill>
                <a:latin typeface="Times New Roman" pitchFamily="18" charset="0"/>
                <a:ea typeface="+mn-ea"/>
                <a:cs typeface="+mn-cs"/>
              </a:rPr>
              <a:t>ON </a:t>
            </a:r>
            <a:r>
              <a:rPr lang="en-AU" sz="1200" kern="1200" dirty="0" err="1" smtClean="0">
                <a:solidFill>
                  <a:schemeClr val="tx1"/>
                </a:solidFill>
                <a:latin typeface="Times New Roman" pitchFamily="18" charset="0"/>
                <a:ea typeface="+mn-ea"/>
                <a:cs typeface="+mn-cs"/>
              </a:rPr>
              <a:t>e.department_id</a:t>
            </a:r>
            <a:r>
              <a:rPr lang="en-AU" sz="1200" kern="1200" dirty="0" smtClean="0">
                <a:solidFill>
                  <a:schemeClr val="tx1"/>
                </a:solidFill>
                <a:latin typeface="Times New Roman" pitchFamily="18" charset="0"/>
                <a:ea typeface="+mn-ea"/>
                <a:cs typeface="+mn-cs"/>
              </a:rPr>
              <a:t> = </a:t>
            </a:r>
            <a:r>
              <a:rPr lang="en-AU" sz="1200" kern="1200" dirty="0" err="1" smtClean="0">
                <a:solidFill>
                  <a:schemeClr val="tx1"/>
                </a:solidFill>
                <a:latin typeface="Times New Roman" pitchFamily="18" charset="0"/>
                <a:ea typeface="+mn-ea"/>
                <a:cs typeface="+mn-cs"/>
              </a:rPr>
              <a:t>d.department_id</a:t>
            </a:r>
            <a:endParaRPr lang="en-AU" sz="1200" kern="1200" dirty="0" smtClean="0">
              <a:solidFill>
                <a:schemeClr val="tx1"/>
              </a:solidFill>
              <a:latin typeface="Times New Roman" pitchFamily="18" charset="0"/>
              <a:ea typeface="+mn-ea"/>
              <a:cs typeface="+mn-cs"/>
            </a:endParaRPr>
          </a:p>
          <a:p>
            <a:r>
              <a:rPr lang="en-AU" sz="1200" kern="1200" dirty="0" smtClean="0">
                <a:solidFill>
                  <a:schemeClr val="tx1"/>
                </a:solidFill>
                <a:latin typeface="Times New Roman" pitchFamily="18" charset="0"/>
                <a:ea typeface="+mn-ea"/>
                <a:cs typeface="+mn-cs"/>
              </a:rPr>
              <a:t>WHERE </a:t>
            </a:r>
            <a:r>
              <a:rPr lang="en-AU" sz="1200" kern="1200" dirty="0" err="1" smtClean="0">
                <a:solidFill>
                  <a:schemeClr val="tx1"/>
                </a:solidFill>
                <a:latin typeface="Times New Roman" pitchFamily="18" charset="0"/>
                <a:ea typeface="+mn-ea"/>
                <a:cs typeface="+mn-cs"/>
              </a:rPr>
              <a:t>e.department_id</a:t>
            </a:r>
            <a:r>
              <a:rPr lang="en-AU" sz="1200" kern="1200" dirty="0" smtClean="0">
                <a:solidFill>
                  <a:schemeClr val="tx1"/>
                </a:solidFill>
                <a:latin typeface="Times New Roman" pitchFamily="18" charset="0"/>
                <a:ea typeface="+mn-ea"/>
                <a:cs typeface="+mn-cs"/>
              </a:rPr>
              <a:t> IS NULL</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extLst>
      <p:ext uri="{BB962C8B-B14F-4D97-AF65-F5344CB8AC3E}">
        <p14:creationId xmlns:p14="http://schemas.microsoft.com/office/powerpoint/2010/main" val="2939036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Indexes are something used/managed by the server as needed.  You do not need to incorporate them into your SQL queries in any way.  If an appropriate index exists, it will be used.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14</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Create - http://msdn.microsoft.com/en-gb/library/ms188783.aspx</a:t>
            </a:r>
          </a:p>
          <a:p>
            <a:r>
              <a:rPr lang="en-AU" dirty="0" smtClean="0"/>
              <a:t>Alter - http://msdn.microsoft.com/en-gb/library/ms188388.aspx</a:t>
            </a:r>
          </a:p>
          <a:p>
            <a:r>
              <a:rPr lang="en-AU" dirty="0" smtClean="0"/>
              <a:t>Drop - http://msdn.microsoft.com/en-gb/library/ms176118.aspx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15</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16</a:t>
            </a:fld>
            <a:endParaRPr lang="en-AU"/>
          </a:p>
        </p:txBody>
      </p:sp>
    </p:spTree>
    <p:extLst>
      <p:ext uri="{BB962C8B-B14F-4D97-AF65-F5344CB8AC3E}">
        <p14:creationId xmlns:p14="http://schemas.microsoft.com/office/powerpoint/2010/main" val="1656830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http://www.1keydata.com/sql/sql-index.html</a:t>
            </a:r>
          </a:p>
          <a:p>
            <a:r>
              <a:rPr lang="en-AU" dirty="0" smtClean="0"/>
              <a:t>http://www.sql-server-performance.com/tips/optimizing_indexes_general_p1.aspx</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17</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So,</a:t>
            </a:r>
            <a:r>
              <a:rPr lang="en-AU" baseline="0" dirty="0" smtClean="0"/>
              <a:t> by storing an ordered copy of a column, you can make it much easier for the server to match things in where clauses – e.g. if you added an index to the salary column in the employee table, matching where clauses involving the column (checking for more than, less than, between, etc) would be quicker – it’s all in order, so the server can determine what needs to be searched.  It finds matches in the index, then uses the pointer to the rest of the row to do whatever else it needs to do.</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For some extra</a:t>
            </a:r>
            <a:r>
              <a:rPr lang="en-AU" baseline="0" dirty="0" smtClean="0"/>
              <a:t> reading about indexes, see http://odetocode.com/articles/70.aspx</a:t>
            </a:r>
          </a:p>
          <a:p>
            <a:r>
              <a:rPr lang="en-AU" baseline="0" dirty="0" smtClean="0"/>
              <a:t>It’s a bit old, talking about SQL Server 2000, but the concepts of indexes are explained well.</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19</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a:t>
            </a:fld>
            <a:endParaRPr lang="en-AU"/>
          </a:p>
        </p:txBody>
      </p:sp>
    </p:spTree>
    <p:extLst>
      <p:ext uri="{BB962C8B-B14F-4D97-AF65-F5344CB8AC3E}">
        <p14:creationId xmlns:p14="http://schemas.microsoft.com/office/powerpoint/2010/main" val="3224710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http://msdn.microsoft.com/en-us/library/ms188783.aspx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20</a:t>
            </a:fld>
            <a:endParaRPr lang="en-AU"/>
          </a:p>
        </p:txBody>
      </p:sp>
    </p:spTree>
    <p:extLst>
      <p:ext uri="{BB962C8B-B14F-4D97-AF65-F5344CB8AC3E}">
        <p14:creationId xmlns:p14="http://schemas.microsoft.com/office/powerpoint/2010/main" val="3085542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clustered index essentially</a:t>
            </a:r>
            <a:r>
              <a:rPr lang="en-AU" baseline="0" dirty="0" smtClean="0"/>
              <a:t> defines the order in which the table rows are physically stored.</a:t>
            </a:r>
          </a:p>
          <a:p>
            <a:endParaRPr lang="en-AU" baseline="0" dirty="0" smtClean="0"/>
          </a:p>
          <a:p>
            <a:r>
              <a:rPr lang="en-AU" baseline="0" dirty="0" smtClean="0"/>
              <a:t>In order to create a clustered index on a column that isn’t the primary key, you need to specify the primary key constraint as being </a:t>
            </a:r>
            <a:r>
              <a:rPr lang="en-AU" baseline="0" dirty="0" err="1" smtClean="0"/>
              <a:t>unclustered</a:t>
            </a:r>
            <a:r>
              <a:rPr lang="en-AU" baseline="0" smtClean="0"/>
              <a:t>.</a:t>
            </a:r>
            <a:endParaRPr lang="en-AU" baseline="0"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21</a:t>
            </a:fld>
            <a:endParaRPr lang="en-AU"/>
          </a:p>
        </p:txBody>
      </p:sp>
    </p:spTree>
    <p:extLst>
      <p:ext uri="{BB962C8B-B14F-4D97-AF65-F5344CB8AC3E}">
        <p14:creationId xmlns:p14="http://schemas.microsoft.com/office/powerpoint/2010/main" val="3899611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All the databases we’ve been using in this unit have relatively few rows of data – 20 employees in the company database, etc.</a:t>
            </a:r>
          </a:p>
          <a:p>
            <a:r>
              <a:rPr lang="en-AU" dirty="0" smtClean="0"/>
              <a:t>Hence, all of our queries execute almost instantly regardless of indexes.</a:t>
            </a:r>
          </a:p>
          <a:p>
            <a:endParaRPr lang="en-AU" dirty="0" smtClean="0"/>
          </a:p>
          <a:p>
            <a:r>
              <a:rPr lang="en-AU" dirty="0" smtClean="0"/>
              <a:t>However, in the real world it</a:t>
            </a:r>
            <a:r>
              <a:rPr lang="en-AU" baseline="0" dirty="0" smtClean="0"/>
              <a:t> is possible for a table to have tens of thousands or even millions of rows of data, and there may be tens, hundreds, or more people using the database simultaneously.  Indexes are extremely important in these situations.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22</a:t>
            </a:fld>
            <a:endParaRPr lang="en-AU"/>
          </a:p>
        </p:txBody>
      </p:sp>
    </p:spTree>
    <p:extLst>
      <p:ext uri="{BB962C8B-B14F-4D97-AF65-F5344CB8AC3E}">
        <p14:creationId xmlns:p14="http://schemas.microsoft.com/office/powerpoint/2010/main" val="805126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23</a:t>
            </a:fld>
            <a:endParaRPr lang="en-AU"/>
          </a:p>
        </p:txBody>
      </p:sp>
    </p:spTree>
    <p:extLst>
      <p:ext uri="{BB962C8B-B14F-4D97-AF65-F5344CB8AC3E}">
        <p14:creationId xmlns:p14="http://schemas.microsoft.com/office/powerpoint/2010/main" val="1697045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a:t>
            </a:fld>
            <a:endParaRPr lang="en-AU"/>
          </a:p>
        </p:txBody>
      </p:sp>
    </p:spTree>
    <p:extLst>
      <p:ext uri="{BB962C8B-B14F-4D97-AF65-F5344CB8AC3E}">
        <p14:creationId xmlns:p14="http://schemas.microsoft.com/office/powerpoint/2010/main" val="162667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4</a:t>
            </a:fld>
            <a:endParaRPr lang="en-AU"/>
          </a:p>
        </p:txBody>
      </p:sp>
    </p:spTree>
    <p:extLst>
      <p:ext uri="{BB962C8B-B14F-4D97-AF65-F5344CB8AC3E}">
        <p14:creationId xmlns:p14="http://schemas.microsoft.com/office/powerpoint/2010/main" val="304645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5</a:t>
            </a:fld>
            <a:endParaRPr lang="en-AU"/>
          </a:p>
        </p:txBody>
      </p:sp>
    </p:spTree>
    <p:extLst>
      <p:ext uri="{BB962C8B-B14F-4D97-AF65-F5344CB8AC3E}">
        <p14:creationId xmlns:p14="http://schemas.microsoft.com/office/powerpoint/2010/main" val="32092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table alias</a:t>
            </a:r>
            <a:r>
              <a:rPr lang="en-AU" baseline="0" dirty="0" smtClean="0"/>
              <a:t> is needed to distinguish the tables, since both the outer and subquery refer to the employee table.  Hence an alias is needed to specify that you are referring to the outer version.  Much like a self-join.</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7</a:t>
            </a:fld>
            <a:endParaRPr lang="en-AU"/>
          </a:p>
        </p:txBody>
      </p:sp>
    </p:spTree>
    <p:extLst>
      <p:ext uri="{BB962C8B-B14F-4D97-AF65-F5344CB8AC3E}">
        <p14:creationId xmlns:p14="http://schemas.microsoft.com/office/powerpoint/2010/main" val="2935700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Again, the</a:t>
            </a:r>
            <a:r>
              <a:rPr lang="en-AU" baseline="0" dirty="0" smtClean="0"/>
              <a:t> subquery needs to be executed for each employee, counting the number of entries for the current employee in the </a:t>
            </a:r>
            <a:r>
              <a:rPr lang="en-AU" baseline="0" dirty="0" err="1" smtClean="0"/>
              <a:t>job_history</a:t>
            </a:r>
            <a:r>
              <a:rPr lang="en-AU" baseline="0" dirty="0" smtClean="0"/>
              <a:t> table.</a:t>
            </a:r>
          </a:p>
          <a:p>
            <a:endParaRPr lang="en-AU" baseline="0" dirty="0" smtClean="0"/>
          </a:p>
          <a:p>
            <a:r>
              <a:rPr lang="en-AU" baseline="0" dirty="0" smtClean="0"/>
              <a:t>Note that this query can also be done without a </a:t>
            </a:r>
            <a:r>
              <a:rPr lang="en-AU" baseline="0" dirty="0" err="1" smtClean="0"/>
              <a:t>subquery</a:t>
            </a:r>
            <a:r>
              <a:rPr lang="en-AU" baseline="0" dirty="0" smtClean="0"/>
              <a:t> by using a join, group by and having:</a:t>
            </a:r>
          </a:p>
          <a:p>
            <a:r>
              <a:rPr lang="en-AU" sz="1200" kern="1200" dirty="0" smtClean="0">
                <a:solidFill>
                  <a:schemeClr val="tx1"/>
                </a:solidFill>
                <a:latin typeface="Times New Roman" pitchFamily="18" charset="0"/>
                <a:ea typeface="+mn-ea"/>
                <a:cs typeface="+mn-cs"/>
              </a:rPr>
              <a:t>SELECT </a:t>
            </a:r>
            <a:r>
              <a:rPr lang="en-AU" sz="1200" kern="1200" dirty="0" err="1" smtClean="0">
                <a:solidFill>
                  <a:schemeClr val="tx1"/>
                </a:solidFill>
                <a:latin typeface="Times New Roman" pitchFamily="18" charset="0"/>
                <a:ea typeface="+mn-ea"/>
                <a:cs typeface="+mn-cs"/>
              </a:rPr>
              <a:t>e.employee_id</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last_name</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e.job_id</a:t>
            </a:r>
            <a:endParaRPr lang="en-AU" sz="1200" kern="1200" dirty="0" smtClean="0">
              <a:solidFill>
                <a:schemeClr val="tx1"/>
              </a:solidFill>
              <a:latin typeface="Times New Roman" pitchFamily="18" charset="0"/>
              <a:ea typeface="+mn-ea"/>
              <a:cs typeface="+mn-cs"/>
            </a:endParaRPr>
          </a:p>
          <a:p>
            <a:r>
              <a:rPr lang="en-AU" sz="1200" kern="1200" dirty="0" smtClean="0">
                <a:solidFill>
                  <a:schemeClr val="tx1"/>
                </a:solidFill>
                <a:latin typeface="Times New Roman" pitchFamily="18" charset="0"/>
                <a:ea typeface="+mn-ea"/>
                <a:cs typeface="+mn-cs"/>
              </a:rPr>
              <a:t>FROM </a:t>
            </a:r>
            <a:r>
              <a:rPr lang="en-AU" sz="1200" kern="1200" dirty="0" err="1" smtClean="0">
                <a:solidFill>
                  <a:schemeClr val="tx1"/>
                </a:solidFill>
                <a:latin typeface="Times New Roman" pitchFamily="18" charset="0"/>
                <a:ea typeface="+mn-ea"/>
                <a:cs typeface="+mn-cs"/>
              </a:rPr>
              <a:t>job_history</a:t>
            </a:r>
            <a:r>
              <a:rPr lang="en-AU" sz="1200" kern="1200" dirty="0" smtClean="0">
                <a:solidFill>
                  <a:schemeClr val="tx1"/>
                </a:solidFill>
                <a:latin typeface="Times New Roman" pitchFamily="18" charset="0"/>
                <a:ea typeface="+mn-ea"/>
                <a:cs typeface="+mn-cs"/>
              </a:rPr>
              <a:t> AS j JOIN employee AS e on </a:t>
            </a:r>
            <a:r>
              <a:rPr lang="en-AU" sz="1200" kern="1200" dirty="0" err="1" smtClean="0">
                <a:solidFill>
                  <a:schemeClr val="tx1"/>
                </a:solidFill>
                <a:latin typeface="Times New Roman" pitchFamily="18" charset="0"/>
                <a:ea typeface="+mn-ea"/>
                <a:cs typeface="+mn-cs"/>
              </a:rPr>
              <a:t>j.employee_id</a:t>
            </a:r>
            <a:r>
              <a:rPr lang="en-AU" sz="1200" kern="1200" dirty="0" smtClean="0">
                <a:solidFill>
                  <a:schemeClr val="tx1"/>
                </a:solidFill>
                <a:latin typeface="Times New Roman" pitchFamily="18" charset="0"/>
                <a:ea typeface="+mn-ea"/>
                <a:cs typeface="+mn-cs"/>
              </a:rPr>
              <a:t> = </a:t>
            </a:r>
            <a:r>
              <a:rPr lang="en-AU" sz="1200" kern="1200" dirty="0" err="1" smtClean="0">
                <a:solidFill>
                  <a:schemeClr val="tx1"/>
                </a:solidFill>
                <a:latin typeface="Times New Roman" pitchFamily="18" charset="0"/>
                <a:ea typeface="+mn-ea"/>
                <a:cs typeface="+mn-cs"/>
              </a:rPr>
              <a:t>e.employee_id</a:t>
            </a:r>
            <a:endParaRPr lang="en-AU" sz="1200" kern="1200" dirty="0" smtClean="0">
              <a:solidFill>
                <a:schemeClr val="tx1"/>
              </a:solidFill>
              <a:latin typeface="Times New Roman" pitchFamily="18" charset="0"/>
              <a:ea typeface="+mn-ea"/>
              <a:cs typeface="+mn-cs"/>
            </a:endParaRPr>
          </a:p>
          <a:p>
            <a:r>
              <a:rPr lang="en-AU" sz="1200" kern="1200" dirty="0" smtClean="0">
                <a:solidFill>
                  <a:schemeClr val="tx1"/>
                </a:solidFill>
                <a:latin typeface="Times New Roman" pitchFamily="18" charset="0"/>
                <a:ea typeface="+mn-ea"/>
                <a:cs typeface="+mn-cs"/>
              </a:rPr>
              <a:t>GROUP BY </a:t>
            </a:r>
            <a:r>
              <a:rPr lang="en-AU" sz="1200" kern="1200" dirty="0" err="1" smtClean="0">
                <a:solidFill>
                  <a:schemeClr val="tx1"/>
                </a:solidFill>
                <a:latin typeface="Times New Roman" pitchFamily="18" charset="0"/>
                <a:ea typeface="+mn-ea"/>
                <a:cs typeface="+mn-cs"/>
              </a:rPr>
              <a:t>e.employee_id</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last_name</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e.job_id</a:t>
            </a:r>
            <a:endParaRPr lang="en-AU" sz="1200" kern="1200" dirty="0" smtClean="0">
              <a:solidFill>
                <a:schemeClr val="tx1"/>
              </a:solidFill>
              <a:latin typeface="Times New Roman" pitchFamily="18" charset="0"/>
              <a:ea typeface="+mn-ea"/>
              <a:cs typeface="+mn-cs"/>
            </a:endParaRPr>
          </a:p>
          <a:p>
            <a:r>
              <a:rPr lang="en-AU" sz="1200" kern="1200" dirty="0" smtClean="0">
                <a:solidFill>
                  <a:schemeClr val="tx1"/>
                </a:solidFill>
                <a:latin typeface="Times New Roman" pitchFamily="18" charset="0"/>
                <a:ea typeface="+mn-ea"/>
                <a:cs typeface="+mn-cs"/>
              </a:rPr>
              <a:t>HAVING COUNT(*) &gt;= 2</a:t>
            </a:r>
          </a:p>
          <a:p>
            <a:endParaRPr lang="en-AU" sz="1200" kern="1200" dirty="0" smtClean="0">
              <a:solidFill>
                <a:schemeClr val="tx1"/>
              </a:solidFill>
              <a:latin typeface="Times New Roman" pitchFamily="18" charset="0"/>
              <a:ea typeface="+mn-ea"/>
              <a:cs typeface="+mn-cs"/>
            </a:endParaRPr>
          </a:p>
          <a:p>
            <a:r>
              <a:rPr lang="en-AU" sz="1200" kern="1200" dirty="0" smtClean="0">
                <a:solidFill>
                  <a:schemeClr val="tx1"/>
                </a:solidFill>
                <a:latin typeface="Times New Roman" pitchFamily="18" charset="0"/>
                <a:ea typeface="+mn-ea"/>
                <a:cs typeface="+mn-cs"/>
              </a:rPr>
              <a:t>As well as not requiring a </a:t>
            </a:r>
            <a:r>
              <a:rPr lang="en-AU" sz="1200" kern="1200" dirty="0" err="1" smtClean="0">
                <a:solidFill>
                  <a:schemeClr val="tx1"/>
                </a:solidFill>
                <a:latin typeface="Times New Roman" pitchFamily="18" charset="0"/>
                <a:ea typeface="+mn-ea"/>
                <a:cs typeface="+mn-cs"/>
              </a:rPr>
              <a:t>subquery</a:t>
            </a:r>
            <a:r>
              <a:rPr lang="en-AU" sz="1200" kern="1200" dirty="0" smtClean="0">
                <a:solidFill>
                  <a:schemeClr val="tx1"/>
                </a:solidFill>
                <a:latin typeface="Times New Roman" pitchFamily="18" charset="0"/>
                <a:ea typeface="+mn-ea"/>
                <a:cs typeface="+mn-cs"/>
              </a:rPr>
              <a:t> to be run for</a:t>
            </a:r>
            <a:r>
              <a:rPr lang="en-AU" sz="1200" kern="1200" baseline="0" dirty="0" smtClean="0">
                <a:solidFill>
                  <a:schemeClr val="tx1"/>
                </a:solidFill>
                <a:latin typeface="Times New Roman" pitchFamily="18" charset="0"/>
                <a:ea typeface="+mn-ea"/>
                <a:cs typeface="+mn-cs"/>
              </a:rPr>
              <a:t> each row, this version also allows the number of job changes to be included in the results by including the COUNT(*) in the select list.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11</a:t>
            </a:r>
          </a:p>
          <a:p>
            <a:pPr eaLnBrk="1" hangingPunct="1"/>
            <a:endParaRPr lang="en-AU" sz="1400" dirty="0" smtClean="0">
              <a:ea typeface="ＭＳ Ｐゴシック" pitchFamily="34" charset="-128"/>
            </a:endParaRPr>
          </a:p>
          <a:p>
            <a:pPr eaLnBrk="1" hangingPunct="1"/>
            <a:r>
              <a:rPr lang="en-AU" sz="2800" dirty="0" smtClean="0"/>
              <a:t>Correlated Sub-queries and Indexes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EXISTS and NOT EXISTS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Correlated </a:t>
            </a:r>
            <a:r>
              <a:rPr lang="en-AU" dirty="0" err="1" smtClean="0"/>
              <a:t>subqueries</a:t>
            </a:r>
            <a:r>
              <a:rPr lang="en-AU" dirty="0" smtClean="0"/>
              <a:t> are often written such that the aim of the inner query is to </a:t>
            </a:r>
            <a:r>
              <a:rPr lang="en-AU" i="1" dirty="0" smtClean="0"/>
              <a:t>determine if something exists</a:t>
            </a:r>
          </a:p>
          <a:p>
            <a:pPr lvl="1"/>
            <a:r>
              <a:rPr lang="en-AU" dirty="0" smtClean="0"/>
              <a:t>i.e. to test if the </a:t>
            </a:r>
            <a:r>
              <a:rPr lang="en-AU" dirty="0" err="1" smtClean="0"/>
              <a:t>subquery</a:t>
            </a:r>
            <a:r>
              <a:rPr lang="en-AU" dirty="0" smtClean="0"/>
              <a:t> returns </a:t>
            </a:r>
            <a:r>
              <a:rPr lang="en-AU" i="1" dirty="0" smtClean="0"/>
              <a:t>any</a:t>
            </a:r>
            <a:r>
              <a:rPr lang="en-AU" dirty="0" smtClean="0"/>
              <a:t> rows of data</a:t>
            </a:r>
          </a:p>
          <a:p>
            <a:pPr lvl="1"/>
            <a:endParaRPr lang="en-AU" dirty="0" smtClean="0"/>
          </a:p>
          <a:p>
            <a:r>
              <a:rPr lang="en-AU" dirty="0" smtClean="0"/>
              <a:t>The EXISTS operator tests for the </a:t>
            </a:r>
            <a:r>
              <a:rPr lang="en-AU" i="1" dirty="0" smtClean="0"/>
              <a:t>existence</a:t>
            </a:r>
            <a:r>
              <a:rPr lang="en-AU" dirty="0" smtClean="0"/>
              <a:t> of returned rows in a </a:t>
            </a:r>
            <a:r>
              <a:rPr lang="en-AU" dirty="0" err="1" smtClean="0"/>
              <a:t>subquery</a:t>
            </a:r>
            <a:r>
              <a:rPr lang="en-AU" dirty="0" smtClean="0"/>
              <a:t>.</a:t>
            </a:r>
          </a:p>
          <a:p>
            <a:pPr lvl="1"/>
            <a:r>
              <a:rPr lang="en-AU" dirty="0" smtClean="0"/>
              <a:t>If the </a:t>
            </a:r>
            <a:r>
              <a:rPr lang="en-AU" dirty="0" err="1" smtClean="0"/>
              <a:t>subquery</a:t>
            </a:r>
            <a:r>
              <a:rPr lang="en-AU" dirty="0" smtClean="0"/>
              <a:t> returns any rows of data, EXISTS is true</a:t>
            </a:r>
          </a:p>
          <a:p>
            <a:pPr lvl="1"/>
            <a:r>
              <a:rPr lang="en-AU" dirty="0" smtClean="0"/>
              <a:t>If nothing is returned, EXISTS is false</a:t>
            </a:r>
          </a:p>
          <a:p>
            <a:endParaRPr lang="en-AU" dirty="0" smtClean="0"/>
          </a:p>
          <a:p>
            <a:r>
              <a:rPr lang="en-AU" dirty="0" smtClean="0"/>
              <a:t>NOT EXISTS reverses this:</a:t>
            </a:r>
          </a:p>
          <a:p>
            <a:pPr lvl="1"/>
            <a:r>
              <a:rPr lang="en-AU" dirty="0" smtClean="0"/>
              <a:t>If the </a:t>
            </a:r>
            <a:r>
              <a:rPr lang="en-AU" dirty="0" err="1" smtClean="0"/>
              <a:t>subquery</a:t>
            </a:r>
            <a:r>
              <a:rPr lang="en-AU" dirty="0" smtClean="0"/>
              <a:t> returns any rows of data, NOT EXISTS is false</a:t>
            </a:r>
          </a:p>
          <a:p>
            <a:pPr lvl="1"/>
            <a:r>
              <a:rPr lang="en-AU" dirty="0" smtClean="0"/>
              <a:t>If nothing is true, NOT EXISTS is true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EXISTS Example</a:t>
            </a:r>
            <a:endParaRPr lang="en-AU" dirty="0"/>
          </a:p>
        </p:txBody>
      </p:sp>
      <p:sp>
        <p:nvSpPr>
          <p:cNvPr id="4" name="Content Placeholder 2"/>
          <p:cNvSpPr txBox="1">
            <a:spLocks/>
          </p:cNvSpPr>
          <p:nvPr/>
        </p:nvSpPr>
        <p:spPr bwMode="auto">
          <a:xfrm>
            <a:off x="0" y="2971800"/>
            <a:ext cx="91440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The </a:t>
            </a:r>
            <a:r>
              <a:rPr kumimoji="0" lang="en-AU" sz="2200" b="0" i="0" u="none" strike="noStrike" kern="0" cap="none" spc="0" normalizeH="0" baseline="0" noProof="0" dirty="0" err="1" smtClean="0">
                <a:ln>
                  <a:noFill/>
                </a:ln>
                <a:solidFill>
                  <a:schemeClr val="tx1"/>
                </a:solidFill>
                <a:effectLst/>
                <a:uLnTx/>
                <a:uFillTx/>
                <a:latin typeface="+mn-lt"/>
                <a:ea typeface="ＭＳ Ｐゴシック" pitchFamily="-65" charset="-128"/>
              </a:rPr>
              <a:t>subquery</a:t>
            </a: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 tests if the</a:t>
            </a:r>
            <a:r>
              <a:rPr kumimoji="0" lang="en-AU" sz="2200" b="0" i="0" u="none" strike="noStrike" kern="0" cap="none" spc="0" normalizeH="0" noProof="0" dirty="0" smtClean="0">
                <a:ln>
                  <a:noFill/>
                </a:ln>
                <a:solidFill>
                  <a:schemeClr val="tx1"/>
                </a:solidFill>
                <a:effectLst/>
                <a:uLnTx/>
                <a:uFillTx/>
                <a:latin typeface="+mn-lt"/>
                <a:ea typeface="ＭＳ Ｐゴシック" pitchFamily="-65" charset="-128"/>
              </a:rPr>
              <a:t> employee id being examined in the outer query appears as a manager id</a:t>
            </a:r>
          </a:p>
          <a:p>
            <a:pPr marL="1727200" lvl="4" indent="-355600" algn="l" eaLnBrk="0" hangingPunct="0">
              <a:spcBef>
                <a:spcPct val="20000"/>
              </a:spcBef>
              <a:buClr>
                <a:schemeClr val="bg2"/>
              </a:buClr>
              <a:buFontTx/>
              <a:buChar char="–"/>
            </a:pPr>
            <a:endParaRPr lang="en-AU" sz="1600" kern="0" dirty="0" smtClean="0">
              <a:latin typeface="+mn-lt"/>
              <a:ea typeface="ＭＳ Ｐゴシック" pitchFamily="-65" charset="-128"/>
            </a:endParaRPr>
          </a:p>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r>
              <a:rPr kumimoji="0" lang="en-AU" sz="2200" b="0" i="0" u="none" strike="noStrike" kern="0" cap="none" spc="0" normalizeH="0" noProof="0" dirty="0" smtClean="0">
                <a:ln>
                  <a:noFill/>
                </a:ln>
                <a:solidFill>
                  <a:schemeClr val="tx1"/>
                </a:solidFill>
                <a:effectLst/>
                <a:uLnTx/>
                <a:uFillTx/>
                <a:latin typeface="+mn-lt"/>
                <a:ea typeface="ＭＳ Ｐゴシック" pitchFamily="-65" charset="-128"/>
              </a:rPr>
              <a:t>since we’re only testing if it </a:t>
            </a:r>
            <a:r>
              <a:rPr lang="en-AU" sz="2200" kern="0" dirty="0" smtClean="0">
                <a:latin typeface="+mn-lt"/>
                <a:ea typeface="ＭＳ Ｐゴシック" pitchFamily="-65" charset="-128"/>
              </a:rPr>
              <a:t>exists, what it </a:t>
            </a:r>
          </a:p>
          <a:p>
            <a:pPr marL="355600" marR="0" lvl="1" indent="-355600" algn="l" defTabSz="914400" rtl="0" eaLnBrk="0" fontAlgn="base" latinLnBrk="0" hangingPunct="0">
              <a:lnSpc>
                <a:spcPct val="100000"/>
              </a:lnSpc>
              <a:spcBef>
                <a:spcPct val="20000"/>
              </a:spcBef>
              <a:spcAft>
                <a:spcPct val="0"/>
              </a:spcAft>
              <a:buClr>
                <a:schemeClr val="bg2"/>
              </a:buClr>
              <a:buSzTx/>
              <a:tabLst/>
              <a:defRPr/>
            </a:pPr>
            <a:r>
              <a:rPr lang="en-AU" sz="2200" kern="0" dirty="0" smtClean="0">
                <a:latin typeface="+mn-lt"/>
                <a:ea typeface="ＭＳ Ｐゴシック" pitchFamily="-65" charset="-128"/>
              </a:rPr>
              <a:t>	actually returns is irrelevant in this case </a:t>
            </a:r>
          </a:p>
          <a:p>
            <a:pPr marL="355600" marR="0" lvl="1" indent="-355600" algn="l" defTabSz="914400" rtl="0" eaLnBrk="0" fontAlgn="base" latinLnBrk="0" hangingPunct="0">
              <a:lnSpc>
                <a:spcPct val="100000"/>
              </a:lnSpc>
              <a:spcBef>
                <a:spcPct val="20000"/>
              </a:spcBef>
              <a:spcAft>
                <a:spcPct val="0"/>
              </a:spcAft>
              <a:buClr>
                <a:schemeClr val="bg2"/>
              </a:buClr>
              <a:buSzTx/>
              <a:tabLst/>
              <a:defRPr/>
            </a:pPr>
            <a:r>
              <a:rPr lang="en-AU" sz="2200" kern="0" dirty="0" smtClean="0">
                <a:latin typeface="+mn-lt"/>
                <a:ea typeface="ＭＳ Ｐゴシック" pitchFamily="-65" charset="-128"/>
              </a:rPr>
              <a:t>	(hence the ‘whatever’ instead of a column)</a:t>
            </a:r>
            <a:endParaRPr kumimoji="0" lang="en-AU" sz="2200" b="0" i="0" u="none" strike="noStrike" kern="0" cap="none" spc="0" normalizeH="0" noProof="0" dirty="0" smtClean="0">
              <a:ln>
                <a:noFill/>
              </a:ln>
              <a:solidFill>
                <a:schemeClr val="tx1"/>
              </a:solidFill>
              <a:effectLst/>
              <a:uLnTx/>
              <a:uFillTx/>
              <a:latin typeface="+mn-lt"/>
              <a:ea typeface="ＭＳ Ｐゴシック" pitchFamily="-65" charset="-128"/>
            </a:endParaRPr>
          </a:p>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endParaRPr kumimoji="0" lang="en-AU" sz="1600" b="0" i="0" u="none" strike="noStrike" kern="0" cap="none" spc="0" normalizeH="0" baseline="0" noProof="0" dirty="0" smtClean="0">
              <a:ln>
                <a:noFill/>
              </a:ln>
              <a:solidFill>
                <a:schemeClr val="tx1"/>
              </a:solidFill>
              <a:effectLst/>
              <a:uLnTx/>
              <a:uFillTx/>
              <a:latin typeface="+mn-lt"/>
              <a:ea typeface="ＭＳ Ｐゴシック" pitchFamily="-65" charset="-128"/>
            </a:endParaRPr>
          </a:p>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Outer query is simply getting the id </a:t>
            </a:r>
            <a:r>
              <a:rPr lang="en-AU" sz="2200" kern="0" dirty="0" smtClean="0">
                <a:latin typeface="+mn-lt"/>
                <a:ea typeface="ＭＳ Ｐゴシック" pitchFamily="-65" charset="-128"/>
              </a:rPr>
              <a:t>and name</a:t>
            </a:r>
          </a:p>
          <a:p>
            <a:pPr marL="355600" marR="0" lvl="1" indent="-355600" algn="l" defTabSz="914400" rtl="0" eaLnBrk="0" fontAlgn="base" latinLnBrk="0" hangingPunct="0">
              <a:lnSpc>
                <a:spcPct val="100000"/>
              </a:lnSpc>
              <a:spcBef>
                <a:spcPct val="20000"/>
              </a:spcBef>
              <a:spcAft>
                <a:spcPct val="0"/>
              </a:spcAft>
              <a:buClr>
                <a:schemeClr val="bg2"/>
              </a:buClr>
              <a:buSzTx/>
              <a:tabLst/>
              <a:defRPr/>
            </a:pPr>
            <a:r>
              <a:rPr lang="en-AU" sz="2200" kern="0" dirty="0" smtClean="0">
                <a:latin typeface="+mn-lt"/>
                <a:ea typeface="ＭＳ Ｐゴシック" pitchFamily="-65" charset="-128"/>
              </a:rPr>
              <a:t>	of employees and using </a:t>
            </a: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EXISTS in the</a:t>
            </a:r>
            <a:r>
              <a:rPr kumimoji="0" lang="en-AU" sz="2200" b="0" i="0" u="none" strike="noStrike" kern="0" cap="none" spc="0" normalizeH="0" noProof="0" dirty="0" smtClean="0">
                <a:ln>
                  <a:noFill/>
                </a:ln>
                <a:solidFill>
                  <a:schemeClr val="tx1"/>
                </a:solidFill>
                <a:effectLst/>
                <a:uLnTx/>
                <a:uFillTx/>
                <a:latin typeface="+mn-lt"/>
                <a:ea typeface="ＭＳ Ｐゴシック" pitchFamily="-65" charset="-128"/>
              </a:rPr>
              <a:t> </a:t>
            </a:r>
          </a:p>
          <a:p>
            <a:pPr marL="355600" marR="0" lvl="1" indent="-355600" algn="l" defTabSz="914400" rtl="0" eaLnBrk="0" fontAlgn="base" latinLnBrk="0" hangingPunct="0">
              <a:lnSpc>
                <a:spcPct val="100000"/>
              </a:lnSpc>
              <a:spcBef>
                <a:spcPct val="20000"/>
              </a:spcBef>
              <a:spcAft>
                <a:spcPct val="0"/>
              </a:spcAft>
              <a:buClr>
                <a:schemeClr val="bg2"/>
              </a:buClr>
              <a:buSzTx/>
              <a:tabLst/>
              <a:defRPr/>
            </a:pPr>
            <a:r>
              <a:rPr lang="en-AU" sz="2200" kern="0" dirty="0" smtClean="0">
                <a:latin typeface="+mn-lt"/>
                <a:ea typeface="ＭＳ Ｐゴシック" pitchFamily="-65" charset="-128"/>
              </a:rPr>
              <a:t>	</a:t>
            </a:r>
            <a:r>
              <a:rPr kumimoji="0" lang="en-AU" sz="2200" b="0" i="0" u="none" strike="noStrike" kern="0" cap="none" spc="0" normalizeH="0" noProof="0" dirty="0" smtClean="0">
                <a:ln>
                  <a:noFill/>
                </a:ln>
                <a:solidFill>
                  <a:schemeClr val="tx1"/>
                </a:solidFill>
                <a:effectLst/>
                <a:uLnTx/>
                <a:uFillTx/>
                <a:latin typeface="+mn-lt"/>
                <a:ea typeface="ＭＳ Ｐゴシック" pitchFamily="-65" charset="-128"/>
              </a:rPr>
              <a:t>WHERE clause</a:t>
            </a:r>
            <a:endParaRPr kumimoji="0" lang="en-AU" sz="2200" b="0" i="0" u="none" strike="noStrike" kern="0" cap="none" spc="0" normalizeH="0" baseline="0" noProof="0" dirty="0">
              <a:ln>
                <a:noFill/>
              </a:ln>
              <a:solidFill>
                <a:schemeClr val="tx1"/>
              </a:solidFill>
              <a:effectLst/>
              <a:uLnTx/>
              <a:uFillTx/>
              <a:latin typeface="+mn-lt"/>
              <a:ea typeface="ＭＳ Ｐゴシック" pitchFamily="-65" charset="-128"/>
            </a:endParaRPr>
          </a:p>
        </p:txBody>
      </p:sp>
      <p:sp>
        <p:nvSpPr>
          <p:cNvPr id="5" name="Rectangle 4"/>
          <p:cNvSpPr/>
          <p:nvPr/>
        </p:nvSpPr>
        <p:spPr>
          <a:xfrm>
            <a:off x="1066800" y="1371600"/>
            <a:ext cx="70104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employee_id</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last_name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 AS e</a:t>
            </a:r>
          </a:p>
          <a:p>
            <a:pPr algn="l" eaLnBrk="0" hangingPunct="0">
              <a:tabLst>
                <a:tab pos="1200150" algn="l"/>
              </a:tabLst>
              <a:defRPr/>
            </a:pPr>
            <a:r>
              <a:rPr lang="en-US" sz="1800" b="1" dirty="0" smtClean="0">
                <a:solidFill>
                  <a:srgbClr val="000000"/>
                </a:solidFill>
                <a:latin typeface="Courier New" pitchFamily="49" charset="0"/>
              </a:rPr>
              <a:t>WHERE EXISTS ( SELECT 'whatever'</a:t>
            </a:r>
          </a:p>
          <a:p>
            <a:pPr algn="l" eaLnBrk="0" hangingPunct="0">
              <a:tabLst>
                <a:tab pos="1200150" algn="l"/>
              </a:tabLst>
              <a:defRPr/>
            </a:pPr>
            <a:r>
              <a:rPr lang="en-US" sz="1800" b="1" dirty="0" smtClean="0">
                <a:solidFill>
                  <a:srgbClr val="000000"/>
                </a:solidFill>
                <a:latin typeface="Courier New" pitchFamily="49" charset="0"/>
              </a:rPr>
              <a:t>               FROM employee</a:t>
            </a:r>
          </a:p>
          <a:p>
            <a:pPr algn="l" eaLnBrk="0" hangingPunct="0">
              <a:tabLst>
                <a:tab pos="1200150" algn="l"/>
              </a:tabLst>
              <a:defRPr/>
            </a:pPr>
            <a:r>
              <a:rPr lang="en-US" sz="1800" b="1" dirty="0" smtClean="0">
                <a:solidFill>
                  <a:srgbClr val="000000"/>
                </a:solidFill>
                <a:latin typeface="Courier New" pitchFamily="49" charset="0"/>
              </a:rPr>
              <a:t>               WHERE </a:t>
            </a:r>
            <a:r>
              <a:rPr lang="en-US" sz="1800" b="1" dirty="0" err="1" smtClean="0">
                <a:solidFill>
                  <a:srgbClr val="000000"/>
                </a:solidFill>
                <a:latin typeface="Courier New" pitchFamily="49" charset="0"/>
              </a:rPr>
              <a:t>manager_id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e.employee_id</a:t>
            </a:r>
            <a:r>
              <a:rPr lang="en-US" sz="1800" b="1" dirty="0" smtClean="0">
                <a:solidFill>
                  <a:srgbClr val="000000"/>
                </a:solidFill>
                <a:latin typeface="Courier New" pitchFamily="49" charset="0"/>
              </a:rPr>
              <a:t> );</a:t>
            </a:r>
          </a:p>
        </p:txBody>
      </p:sp>
      <p:sp>
        <p:nvSpPr>
          <p:cNvPr id="6" name="Rectangle 5"/>
          <p:cNvSpPr>
            <a:spLocks noChangeArrowheads="1"/>
          </p:cNvSpPr>
          <p:nvPr/>
        </p:nvSpPr>
        <p:spPr bwMode="auto">
          <a:xfrm>
            <a:off x="0" y="914400"/>
            <a:ext cx="91440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“Find all employees who have at least one person reporting to them</a:t>
            </a:r>
            <a:r>
              <a:rPr lang="en-US" sz="1800" b="1" dirty="0" smtClean="0">
                <a:latin typeface="Arial" charset="0"/>
              </a:rPr>
              <a:t>.”</a:t>
            </a:r>
            <a:endParaRPr lang="en-US" sz="1800" b="1" dirty="0">
              <a:latin typeface="Arial" charset="0"/>
            </a:endParaRPr>
          </a:p>
        </p:txBody>
      </p:sp>
      <p:sp>
        <p:nvSpPr>
          <p:cNvPr id="7" name="Rectangle 6"/>
          <p:cNvSpPr>
            <a:spLocks noChangeArrowheads="1"/>
          </p:cNvSpPr>
          <p:nvPr/>
        </p:nvSpPr>
        <p:spPr bwMode="auto">
          <a:xfrm>
            <a:off x="6400800" y="35814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8" name="Rectangle 7"/>
          <p:cNvSpPr>
            <a:spLocks noChangeArrowheads="1"/>
          </p:cNvSpPr>
          <p:nvPr/>
        </p:nvSpPr>
        <p:spPr bwMode="auto">
          <a:xfrm>
            <a:off x="6400800" y="3948113"/>
            <a:ext cx="2438400" cy="2605087"/>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employee_id last_name</a:t>
            </a:r>
          </a:p>
          <a:p>
            <a:pPr marL="457200" indent="-457200" algn="l"/>
            <a:r>
              <a:rPr lang="en-AU" sz="1400" b="1" noProof="1" smtClean="0">
                <a:latin typeface="Courier New" pitchFamily="49" charset="0"/>
                <a:cs typeface="Courier New" pitchFamily="49" charset="0"/>
              </a:rPr>
              <a:t>----------- ----------</a:t>
            </a:r>
          </a:p>
          <a:p>
            <a:pPr marL="457200" indent="-457200" algn="l"/>
            <a:r>
              <a:rPr lang="en-AU" sz="1400" b="1" noProof="1" smtClean="0">
                <a:latin typeface="Courier New" pitchFamily="49" charset="0"/>
                <a:cs typeface="Courier New" pitchFamily="49" charset="0"/>
              </a:rPr>
              <a:t>1           King</a:t>
            </a:r>
          </a:p>
          <a:p>
            <a:pPr marL="457200" indent="-457200" algn="l"/>
            <a:r>
              <a:rPr lang="en-AU" sz="1400" b="1" noProof="1" smtClean="0">
                <a:latin typeface="Courier New" pitchFamily="49" charset="0"/>
                <a:cs typeface="Courier New" pitchFamily="49" charset="0"/>
              </a:rPr>
              <a:t>2           Kochhar</a:t>
            </a:r>
          </a:p>
          <a:p>
            <a:pPr marL="457200" indent="-457200" algn="l"/>
            <a:r>
              <a:rPr lang="en-AU" sz="1400" b="1" noProof="1" smtClean="0">
                <a:latin typeface="Courier New" pitchFamily="49" charset="0"/>
                <a:cs typeface="Courier New" pitchFamily="49" charset="0"/>
              </a:rPr>
              <a:t>3           De Haan</a:t>
            </a:r>
          </a:p>
          <a:p>
            <a:pPr marL="457200" indent="-457200" algn="l"/>
            <a:r>
              <a:rPr lang="en-AU" sz="1400" b="1" noProof="1" smtClean="0">
                <a:latin typeface="Courier New" pitchFamily="49" charset="0"/>
                <a:cs typeface="Courier New" pitchFamily="49" charset="0"/>
              </a:rPr>
              <a:t>4           Hunold</a:t>
            </a:r>
          </a:p>
          <a:p>
            <a:pPr marL="457200" indent="-457200" algn="l"/>
            <a:r>
              <a:rPr lang="en-AU" sz="1400" b="1" noProof="1" smtClean="0">
                <a:latin typeface="Courier New" pitchFamily="49" charset="0"/>
                <a:cs typeface="Courier New" pitchFamily="49" charset="0"/>
              </a:rPr>
              <a:t>7           Mourgos</a:t>
            </a:r>
          </a:p>
          <a:p>
            <a:pPr marL="457200" indent="-457200" algn="l"/>
            <a:r>
              <a:rPr lang="en-AU" sz="1400" b="1" noProof="1" smtClean="0">
                <a:latin typeface="Courier New" pitchFamily="49" charset="0"/>
                <a:cs typeface="Courier New" pitchFamily="49" charset="0"/>
              </a:rPr>
              <a:t>12          Zlotkey</a:t>
            </a:r>
          </a:p>
          <a:p>
            <a:pPr marL="457200" indent="-457200" algn="l"/>
            <a:r>
              <a:rPr lang="en-AU" sz="1400" b="1" noProof="1" smtClean="0">
                <a:latin typeface="Courier New" pitchFamily="49" charset="0"/>
                <a:cs typeface="Courier New" pitchFamily="49" charset="0"/>
              </a:rPr>
              <a:t>17          Hartstein</a:t>
            </a:r>
          </a:p>
          <a:p>
            <a:pPr marL="457200" indent="-457200" algn="l"/>
            <a:r>
              <a:rPr lang="en-AU" sz="1400" b="1" noProof="1" smtClean="0">
                <a:latin typeface="Courier New" pitchFamily="49" charset="0"/>
                <a:cs typeface="Courier New" pitchFamily="49" charset="0"/>
              </a:rPr>
              <a:t>19          Higgins</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(8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EXISTS Example</a:t>
            </a:r>
            <a:endParaRPr lang="en-AU" dirty="0"/>
          </a:p>
        </p:txBody>
      </p:sp>
      <p:sp>
        <p:nvSpPr>
          <p:cNvPr id="4" name="Content Placeholder 2"/>
          <p:cNvSpPr txBox="1">
            <a:spLocks/>
          </p:cNvSpPr>
          <p:nvPr/>
        </p:nvSpPr>
        <p:spPr bwMode="auto">
          <a:xfrm>
            <a:off x="304800" y="2971800"/>
            <a:ext cx="83820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The </a:t>
            </a:r>
            <a:r>
              <a:rPr kumimoji="0" lang="en-AU" sz="2200" b="0" i="0" u="none" strike="noStrike" kern="0" cap="none" spc="0" normalizeH="0" baseline="0" noProof="0" dirty="0" err="1" smtClean="0">
                <a:ln>
                  <a:noFill/>
                </a:ln>
                <a:solidFill>
                  <a:schemeClr val="tx1"/>
                </a:solidFill>
                <a:effectLst/>
                <a:uLnTx/>
                <a:uFillTx/>
                <a:latin typeface="+mn-lt"/>
                <a:ea typeface="ＭＳ Ｐゴシック" pitchFamily="-65" charset="-128"/>
              </a:rPr>
              <a:t>subquery</a:t>
            </a:r>
            <a:r>
              <a:rPr kumimoji="0" lang="en-AU" sz="2200" b="0" i="0" u="none" strike="noStrike" kern="0" cap="none" spc="0" normalizeH="0" baseline="0" noProof="0" dirty="0" smtClean="0">
                <a:ln>
                  <a:noFill/>
                </a:ln>
                <a:solidFill>
                  <a:schemeClr val="tx1"/>
                </a:solidFill>
                <a:effectLst/>
                <a:uLnTx/>
                <a:uFillTx/>
                <a:latin typeface="+mn-lt"/>
                <a:ea typeface="ＭＳ Ｐゴシック" pitchFamily="-65" charset="-128"/>
              </a:rPr>
              <a:t> tests if there</a:t>
            </a:r>
            <a:r>
              <a:rPr kumimoji="0" lang="en-AU" sz="2200" b="0" i="0" u="none" strike="noStrike" kern="0" cap="none" spc="0" normalizeH="0" noProof="0" dirty="0" smtClean="0">
                <a:ln>
                  <a:noFill/>
                </a:ln>
                <a:solidFill>
                  <a:schemeClr val="tx1"/>
                </a:solidFill>
                <a:effectLst/>
                <a:uLnTx/>
                <a:uFillTx/>
                <a:latin typeface="+mn-lt"/>
                <a:ea typeface="ＭＳ Ｐゴシック" pitchFamily="-65" charset="-128"/>
              </a:rPr>
              <a:t> are any employees in the current department</a:t>
            </a:r>
          </a:p>
          <a:p>
            <a:pPr marL="355600" marR="0" lvl="1" indent="-355600" algn="l" defTabSz="914400" rtl="0" eaLnBrk="0" fontAlgn="base" latinLnBrk="0" hangingPunct="0">
              <a:lnSpc>
                <a:spcPct val="100000"/>
              </a:lnSpc>
              <a:spcBef>
                <a:spcPct val="20000"/>
              </a:spcBef>
              <a:spcAft>
                <a:spcPct val="0"/>
              </a:spcAft>
              <a:buClr>
                <a:schemeClr val="bg2"/>
              </a:buClr>
              <a:buSzTx/>
              <a:buFontTx/>
              <a:buChar char="–"/>
              <a:tabLst/>
              <a:defRPr/>
            </a:pPr>
            <a:endParaRPr lang="en-AU" sz="2200" kern="0" dirty="0" smtClean="0">
              <a:latin typeface="+mn-lt"/>
              <a:ea typeface="ＭＳ Ｐゴシック" pitchFamily="-65" charset="-128"/>
            </a:endParaRPr>
          </a:p>
          <a:p>
            <a:pPr marL="355600" lvl="1" indent="-355600" algn="l" eaLnBrk="0" hangingPunct="0">
              <a:spcBef>
                <a:spcPct val="20000"/>
              </a:spcBef>
              <a:buClr>
                <a:schemeClr val="bg2"/>
              </a:buClr>
              <a:buFontTx/>
              <a:buChar char="–"/>
              <a:defRPr/>
            </a:pPr>
            <a:r>
              <a:rPr lang="en-AU" sz="2200" kern="0" dirty="0" smtClean="0">
                <a:ea typeface="ＭＳ Ｐゴシック" pitchFamily="-65" charset="-128"/>
              </a:rPr>
              <a:t>Outer query is simply getting the id and name of departments and using NOT EXISTS in the WHERE clause</a:t>
            </a:r>
          </a:p>
        </p:txBody>
      </p:sp>
      <p:sp>
        <p:nvSpPr>
          <p:cNvPr id="5" name="Rectangle 4"/>
          <p:cNvSpPr/>
          <p:nvPr/>
        </p:nvSpPr>
        <p:spPr>
          <a:xfrm>
            <a:off x="457200" y="1371600"/>
            <a:ext cx="82296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department_id</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department_name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department AS d</a:t>
            </a:r>
          </a:p>
          <a:p>
            <a:pPr algn="l" eaLnBrk="0" hangingPunct="0">
              <a:tabLst>
                <a:tab pos="1200150" algn="l"/>
              </a:tabLst>
              <a:defRPr/>
            </a:pPr>
            <a:r>
              <a:rPr lang="en-US" sz="1800" b="1" dirty="0" smtClean="0">
                <a:solidFill>
                  <a:srgbClr val="000000"/>
                </a:solidFill>
                <a:latin typeface="Courier New" pitchFamily="49" charset="0"/>
              </a:rPr>
              <a:t>WHERE NOT EXISTS ( SELECT 'whatever'</a:t>
            </a:r>
          </a:p>
          <a:p>
            <a:pPr algn="l" eaLnBrk="0" hangingPunct="0">
              <a:tabLst>
                <a:tab pos="1200150" algn="l"/>
              </a:tabLst>
              <a:defRPr/>
            </a:pPr>
            <a:r>
              <a:rPr lang="en-US" sz="1800" b="1" dirty="0" smtClean="0">
                <a:solidFill>
                  <a:srgbClr val="000000"/>
                </a:solidFill>
                <a:latin typeface="Courier New" pitchFamily="49" charset="0"/>
              </a:rPr>
              <a:t>                   FROM employee</a:t>
            </a:r>
          </a:p>
          <a:p>
            <a:pPr algn="l" eaLnBrk="0" hangingPunct="0">
              <a:tabLst>
                <a:tab pos="1200150" algn="l"/>
              </a:tabLst>
              <a:defRPr/>
            </a:pPr>
            <a:r>
              <a:rPr lang="en-US" sz="1800" b="1" dirty="0" smtClean="0">
                <a:solidFill>
                  <a:srgbClr val="000000"/>
                </a:solidFill>
                <a:latin typeface="Courier New" pitchFamily="49" charset="0"/>
              </a:rPr>
              <a:t>                   WHERE </a:t>
            </a:r>
            <a:r>
              <a:rPr lang="en-US" sz="1800" b="1" dirty="0" err="1" smtClean="0">
                <a:solidFill>
                  <a:srgbClr val="000000"/>
                </a:solidFill>
                <a:latin typeface="Courier New" pitchFamily="49" charset="0"/>
              </a:rPr>
              <a:t>department_id</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d.department_id</a:t>
            </a:r>
            <a:r>
              <a:rPr lang="en-US" sz="1800" b="1" dirty="0" smtClean="0">
                <a:solidFill>
                  <a:srgbClr val="000000"/>
                </a:solidFill>
                <a:latin typeface="Courier New" pitchFamily="49" charset="0"/>
              </a:rPr>
              <a:t> );</a:t>
            </a:r>
          </a:p>
        </p:txBody>
      </p:sp>
      <p:sp>
        <p:nvSpPr>
          <p:cNvPr id="6" name="Rectangle 5"/>
          <p:cNvSpPr>
            <a:spLocks noChangeArrowheads="1"/>
          </p:cNvSpPr>
          <p:nvPr/>
        </p:nvSpPr>
        <p:spPr bwMode="auto">
          <a:xfrm>
            <a:off x="0" y="914400"/>
            <a:ext cx="91440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“Find all departments that do not have any employees</a:t>
            </a:r>
            <a:r>
              <a:rPr lang="en-US" sz="1800" b="1" dirty="0" smtClean="0">
                <a:latin typeface="Arial" charset="0"/>
              </a:rPr>
              <a:t>.”</a:t>
            </a:r>
            <a:endParaRPr lang="en-US" sz="1800" b="1" dirty="0">
              <a:latin typeface="Arial" charset="0"/>
            </a:endParaRPr>
          </a:p>
        </p:txBody>
      </p:sp>
      <p:sp>
        <p:nvSpPr>
          <p:cNvPr id="7" name="Rectangle 6"/>
          <p:cNvSpPr>
            <a:spLocks noChangeArrowheads="1"/>
          </p:cNvSpPr>
          <p:nvPr/>
        </p:nvSpPr>
        <p:spPr bwMode="auto">
          <a:xfrm>
            <a:off x="3124200" y="49530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8" name="Rectangle 7"/>
          <p:cNvSpPr>
            <a:spLocks noChangeArrowheads="1"/>
          </p:cNvSpPr>
          <p:nvPr/>
        </p:nvSpPr>
        <p:spPr bwMode="auto">
          <a:xfrm>
            <a:off x="3124200" y="5319713"/>
            <a:ext cx="3276600" cy="1233487"/>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department_id department_name</a:t>
            </a:r>
          </a:p>
          <a:p>
            <a:pPr marL="457200" indent="-457200" algn="l"/>
            <a:r>
              <a:rPr lang="en-AU" sz="1400" b="1" noProof="1" smtClean="0">
                <a:latin typeface="Courier New" pitchFamily="49" charset="0"/>
                <a:cs typeface="Courier New" pitchFamily="49" charset="0"/>
              </a:rPr>
              <a:t>------------- ---------------</a:t>
            </a:r>
          </a:p>
          <a:p>
            <a:pPr algn="l"/>
            <a:r>
              <a:rPr lang="en-AU" sz="1400" b="1" noProof="1" smtClean="0">
                <a:latin typeface="Courier New" pitchFamily="49" charset="0"/>
                <a:cs typeface="Courier New" pitchFamily="49" charset="0"/>
              </a:rPr>
              <a:t>80            Contracting</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(1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EXISTS and NOT EXISTS vs. Other Methods</a:t>
            </a:r>
            <a:endParaRPr lang="en-AU" dirty="0"/>
          </a:p>
        </p:txBody>
      </p:sp>
      <p:sp>
        <p:nvSpPr>
          <p:cNvPr id="3" name="Content Placeholder 2"/>
          <p:cNvSpPr>
            <a:spLocks noGrp="1"/>
          </p:cNvSpPr>
          <p:nvPr>
            <p:ph idx="1"/>
          </p:nvPr>
        </p:nvSpPr>
        <p:spPr/>
        <p:txBody>
          <a:bodyPr/>
          <a:lstStyle/>
          <a:p>
            <a:r>
              <a:rPr lang="en-AU" dirty="0" smtClean="0"/>
              <a:t>Much of the time, what can be achieved with EXISTS and NOT EXISTS can also be achieved with other SQL code:</a:t>
            </a:r>
          </a:p>
          <a:p>
            <a:pPr lvl="1"/>
            <a:r>
              <a:rPr lang="en-AU" dirty="0" smtClean="0"/>
              <a:t>This includes the use of joins, simple </a:t>
            </a:r>
            <a:r>
              <a:rPr lang="en-AU" dirty="0" err="1" smtClean="0"/>
              <a:t>subqueries</a:t>
            </a:r>
            <a:r>
              <a:rPr lang="en-AU" dirty="0" smtClean="0"/>
              <a:t>, </a:t>
            </a:r>
            <a:r>
              <a:rPr lang="en-AU" dirty="0" err="1" smtClean="0"/>
              <a:t>subqueries</a:t>
            </a:r>
            <a:r>
              <a:rPr lang="en-AU" dirty="0" smtClean="0"/>
              <a:t> using ANY, ALL and IN, checking for IS NULL, etc</a:t>
            </a:r>
          </a:p>
          <a:p>
            <a:pPr lvl="1"/>
            <a:r>
              <a:rPr lang="en-AU" dirty="0" smtClean="0"/>
              <a:t>Alternative versions of both previous examples are provided in the notes beneath the slides</a:t>
            </a:r>
          </a:p>
          <a:p>
            <a:pPr lvl="1"/>
            <a:endParaRPr lang="en-AU" dirty="0" smtClean="0"/>
          </a:p>
          <a:p>
            <a:r>
              <a:rPr lang="en-AU" dirty="0" smtClean="0"/>
              <a:t>Being able to achieve results in more than one way is a big part of SQL’s flexibility.  Remember to consider…</a:t>
            </a:r>
          </a:p>
          <a:p>
            <a:pPr lvl="1"/>
            <a:r>
              <a:rPr lang="en-AU" dirty="0" smtClean="0"/>
              <a:t>Which way is more readable?</a:t>
            </a:r>
          </a:p>
          <a:p>
            <a:pPr lvl="1"/>
            <a:r>
              <a:rPr lang="en-AU" dirty="0" smtClean="0"/>
              <a:t>Which way is more reliable (works in all circumstances)?</a:t>
            </a:r>
          </a:p>
          <a:p>
            <a:pPr lvl="1"/>
            <a:r>
              <a:rPr lang="en-AU" dirty="0" smtClean="0"/>
              <a:t>Which way does not rely on proprietary T-SQL features?</a:t>
            </a:r>
          </a:p>
          <a:p>
            <a:pPr lvl="1"/>
            <a:r>
              <a:rPr lang="en-AU" dirty="0" smtClean="0"/>
              <a:t>Which way is more efficient / faster to execute?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Indexes</a:t>
            </a:r>
            <a:endParaRPr lang="en-AU" dirty="0"/>
          </a:p>
        </p:txBody>
      </p:sp>
      <p:sp>
        <p:nvSpPr>
          <p:cNvPr id="3" name="Content Placeholder 2"/>
          <p:cNvSpPr>
            <a:spLocks noGrp="1"/>
          </p:cNvSpPr>
          <p:nvPr>
            <p:ph idx="1"/>
          </p:nvPr>
        </p:nvSpPr>
        <p:spPr/>
        <p:txBody>
          <a:bodyPr/>
          <a:lstStyle/>
          <a:p>
            <a:r>
              <a:rPr lang="en-AU" dirty="0" smtClean="0"/>
              <a:t>An index is a database object that can be created to speed up the retrieval of rows (and hence execution</a:t>
            </a:r>
            <a:r>
              <a:rPr lang="en-AU" dirty="0"/>
              <a:t> </a:t>
            </a:r>
            <a:r>
              <a:rPr lang="en-AU" dirty="0" smtClean="0"/>
              <a:t>of queries)</a:t>
            </a:r>
          </a:p>
          <a:p>
            <a:pPr lvl="1"/>
            <a:endParaRPr lang="en-AU" dirty="0" smtClean="0"/>
          </a:p>
          <a:p>
            <a:r>
              <a:rPr lang="en-AU" dirty="0" smtClean="0"/>
              <a:t>Similar to the index in a book, which can be used to rapidly locate the desired page/topic</a:t>
            </a:r>
          </a:p>
          <a:p>
            <a:pPr lvl="1"/>
            <a:r>
              <a:rPr lang="en-AU" dirty="0" smtClean="0"/>
              <a:t>An index in SQL allows the server to rapidly find the piece of memory in which the row data is stored</a:t>
            </a:r>
          </a:p>
          <a:p>
            <a:pPr lvl="1"/>
            <a:endParaRPr lang="en-AU" dirty="0" smtClean="0"/>
          </a:p>
          <a:p>
            <a:r>
              <a:rPr lang="en-AU" dirty="0" smtClean="0"/>
              <a:t>When you define a primary key or unique constraint, the server automatically creates an index for the column(s)</a:t>
            </a:r>
          </a:p>
          <a:p>
            <a:pPr lvl="1"/>
            <a:r>
              <a:rPr lang="en-AU" dirty="0" smtClean="0"/>
              <a:t>This makes sense, since such columns are likely to be used in queries, since they allow rows to be uniquely identified</a:t>
            </a:r>
          </a:p>
          <a:p>
            <a:pPr lvl="1"/>
            <a:r>
              <a:rPr lang="en-AU" dirty="0" smtClean="0"/>
              <a:t>Hence, being able to utilise such columns with greater efficiency is desirable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Index Creation and Deletion</a:t>
            </a:r>
            <a:endParaRPr lang="en-AU" dirty="0"/>
          </a:p>
        </p:txBody>
      </p:sp>
      <p:sp>
        <p:nvSpPr>
          <p:cNvPr id="3" name="Content Placeholder 2"/>
          <p:cNvSpPr>
            <a:spLocks noGrp="1"/>
          </p:cNvSpPr>
          <p:nvPr>
            <p:ph idx="1"/>
          </p:nvPr>
        </p:nvSpPr>
        <p:spPr/>
        <p:txBody>
          <a:bodyPr/>
          <a:lstStyle/>
          <a:p>
            <a:r>
              <a:rPr lang="en-AU" dirty="0" smtClean="0"/>
              <a:t>Basic syntax is quite simple:</a:t>
            </a:r>
          </a:p>
          <a:p>
            <a:pPr lvl="2"/>
            <a:endParaRPr lang="en-AU" dirty="0" smtClean="0"/>
          </a:p>
          <a:p>
            <a:pPr lvl="2"/>
            <a:endParaRPr lang="en-AU" dirty="0" smtClean="0"/>
          </a:p>
          <a:p>
            <a:pPr lvl="3"/>
            <a:endParaRPr lang="en-AU" dirty="0" smtClean="0"/>
          </a:p>
          <a:p>
            <a:pPr lvl="1"/>
            <a:endParaRPr lang="en-AU" dirty="0" smtClean="0"/>
          </a:p>
          <a:p>
            <a:pPr lvl="1"/>
            <a:r>
              <a:rPr lang="en-AU" dirty="0" smtClean="0"/>
              <a:t>Advanced syntax allows for many more optional parts</a:t>
            </a:r>
          </a:p>
          <a:p>
            <a:pPr lvl="1"/>
            <a:r>
              <a:rPr lang="en-AU" dirty="0" smtClean="0"/>
              <a:t>ALTER INDEX command also exists</a:t>
            </a:r>
          </a:p>
          <a:p>
            <a:pPr lvl="1"/>
            <a:r>
              <a:rPr lang="en-AU" dirty="0" smtClean="0"/>
              <a:t>For our purposes, the basic syntax is sufficient</a:t>
            </a:r>
          </a:p>
          <a:p>
            <a:pPr lvl="1"/>
            <a:endParaRPr lang="en-AU" dirty="0" smtClean="0"/>
          </a:p>
          <a:p>
            <a:r>
              <a:rPr lang="en-AU" dirty="0" smtClean="0"/>
              <a:t>Example:</a:t>
            </a:r>
            <a:endParaRPr lang="en-AU" dirty="0"/>
          </a:p>
        </p:txBody>
      </p:sp>
      <p:sp>
        <p:nvSpPr>
          <p:cNvPr id="4" name="Rectangle 3"/>
          <p:cNvSpPr/>
          <p:nvPr/>
        </p:nvSpPr>
        <p:spPr>
          <a:xfrm>
            <a:off x="457200" y="1447800"/>
            <a:ext cx="82296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INDEX </a:t>
            </a:r>
            <a:r>
              <a:rPr lang="en-US" sz="1800" b="1" dirty="0" err="1" smtClean="0">
                <a:solidFill>
                  <a:srgbClr val="000000"/>
                </a:solidFill>
                <a:latin typeface="Courier New" pitchFamily="49" charset="0"/>
              </a:rPr>
              <a:t>index_name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ON {</a:t>
            </a:r>
            <a:r>
              <a:rPr lang="en-US" sz="1800" b="1" dirty="0" err="1" smtClean="0">
                <a:solidFill>
                  <a:srgbClr val="000000"/>
                </a:solidFill>
                <a:latin typeface="Courier New" pitchFamily="49" charset="0"/>
              </a:rPr>
              <a:t>table_name</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view_name</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   (column1 [ASC|DESC] [, column2 [ASC|DESC]...);</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DROP INDEX {</a:t>
            </a:r>
            <a:r>
              <a:rPr lang="en-US" sz="1800" b="1" dirty="0" err="1" smtClean="0">
                <a:solidFill>
                  <a:srgbClr val="000000"/>
                </a:solidFill>
                <a:latin typeface="Courier New" pitchFamily="49" charset="0"/>
              </a:rPr>
              <a:t>table_name</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view_name</a:t>
            </a:r>
            <a:r>
              <a:rPr lang="en-US" sz="1800" b="1" dirty="0" smtClean="0">
                <a:solidFill>
                  <a:srgbClr val="000000"/>
                </a:solidFill>
                <a:latin typeface="Courier New" pitchFamily="49" charset="0"/>
              </a:rPr>
              <a:t>}.</a:t>
            </a:r>
            <a:r>
              <a:rPr lang="en-US" sz="1800" b="1" dirty="0" err="1" smtClean="0">
                <a:solidFill>
                  <a:srgbClr val="000000"/>
                </a:solidFill>
                <a:latin typeface="Courier New" pitchFamily="49" charset="0"/>
              </a:rPr>
              <a:t>index_name</a:t>
            </a:r>
            <a:r>
              <a:rPr lang="en-US" sz="1800" b="1" dirty="0" smtClean="0">
                <a:solidFill>
                  <a:srgbClr val="000000"/>
                </a:solidFill>
                <a:latin typeface="Courier New" pitchFamily="49" charset="0"/>
              </a:rPr>
              <a:t>;</a:t>
            </a:r>
          </a:p>
        </p:txBody>
      </p:sp>
      <p:sp>
        <p:nvSpPr>
          <p:cNvPr id="5" name="Rectangle 4"/>
          <p:cNvSpPr/>
          <p:nvPr/>
        </p:nvSpPr>
        <p:spPr>
          <a:xfrm>
            <a:off x="457200" y="5029200"/>
            <a:ext cx="8229600" cy="1219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INDEX </a:t>
            </a:r>
            <a:r>
              <a:rPr lang="en-US" sz="1800" b="1" dirty="0" err="1" smtClean="0">
                <a:solidFill>
                  <a:srgbClr val="000000"/>
                </a:solidFill>
                <a:latin typeface="Courier New" pitchFamily="49" charset="0"/>
              </a:rPr>
              <a:t>last_name_index</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ON employee(</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DROP INDEX </a:t>
            </a:r>
            <a:r>
              <a:rPr lang="en-US" sz="1800" b="1" dirty="0" err="1" smtClean="0">
                <a:solidFill>
                  <a:srgbClr val="000000"/>
                </a:solidFill>
                <a:latin typeface="Courier New" pitchFamily="49" charset="0"/>
              </a:rPr>
              <a:t>employee.last_name_index</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Viewing Indexes </a:t>
            </a:r>
            <a:r>
              <a:rPr lang="en-AU" smtClean="0"/>
              <a:t>in SSMS</a:t>
            </a:r>
            <a:endParaRPr lang="en-AU" dirty="0"/>
          </a:p>
        </p:txBody>
      </p:sp>
      <p:sp>
        <p:nvSpPr>
          <p:cNvPr id="3" name="Content Placeholder 2"/>
          <p:cNvSpPr>
            <a:spLocks noGrp="1"/>
          </p:cNvSpPr>
          <p:nvPr>
            <p:ph idx="1"/>
          </p:nvPr>
        </p:nvSpPr>
        <p:spPr/>
        <p:txBody>
          <a:bodyPr/>
          <a:lstStyle/>
          <a:p>
            <a:r>
              <a:rPr lang="en-AU" dirty="0" smtClean="0"/>
              <a:t>Indexes can be found in the Indexes folder of the table to which they apply</a:t>
            </a:r>
          </a:p>
          <a:p>
            <a:r>
              <a:rPr lang="en-AU" dirty="0"/>
              <a:t>T</a:t>
            </a:r>
            <a:r>
              <a:rPr lang="en-AU" dirty="0" smtClean="0"/>
              <a:t>he automatically created ones are there too</a:t>
            </a:r>
            <a:endParaRPr lang="en-AU" dirty="0"/>
          </a:p>
        </p:txBody>
      </p:sp>
      <p:pic>
        <p:nvPicPr>
          <p:cNvPr id="1026" name="Picture 2"/>
          <p:cNvPicPr>
            <a:picLocks noChangeAspect="1" noChangeArrowheads="1"/>
          </p:cNvPicPr>
          <p:nvPr/>
        </p:nvPicPr>
        <p:blipFill>
          <a:blip r:embed="rId3" cstate="print"/>
          <a:srcRect/>
          <a:stretch>
            <a:fillRect/>
          </a:stretch>
        </p:blipFill>
        <p:spPr bwMode="auto">
          <a:xfrm>
            <a:off x="2057400" y="2438400"/>
            <a:ext cx="5218588" cy="397192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Create an Index</a:t>
            </a:r>
            <a:endParaRPr lang="en-AU" dirty="0"/>
          </a:p>
        </p:txBody>
      </p:sp>
      <p:sp>
        <p:nvSpPr>
          <p:cNvPr id="3" name="Content Placeholder 2"/>
          <p:cNvSpPr>
            <a:spLocks noGrp="1"/>
          </p:cNvSpPr>
          <p:nvPr>
            <p:ph idx="1"/>
          </p:nvPr>
        </p:nvSpPr>
        <p:spPr/>
        <p:txBody>
          <a:bodyPr/>
          <a:lstStyle/>
          <a:p>
            <a:r>
              <a:rPr lang="en-AU" dirty="0" smtClean="0"/>
              <a:t>If a query involves searching (e.g. a WHERE clause) in an unindexed column, each row must be examined</a:t>
            </a:r>
          </a:p>
          <a:p>
            <a:pPr lvl="1"/>
            <a:r>
              <a:rPr lang="en-AU" dirty="0" smtClean="0"/>
              <a:t>This is known as a table scan</a:t>
            </a:r>
          </a:p>
          <a:p>
            <a:pPr lvl="1"/>
            <a:r>
              <a:rPr lang="en-AU" dirty="0" smtClean="0"/>
              <a:t>The more rows there are, the longer this takes</a:t>
            </a:r>
          </a:p>
          <a:p>
            <a:endParaRPr lang="en-AU" dirty="0" smtClean="0"/>
          </a:p>
          <a:p>
            <a:r>
              <a:rPr lang="en-AU" dirty="0" smtClean="0"/>
              <a:t>If an index exists for the column, the server will utilise it to speed up the search</a:t>
            </a:r>
          </a:p>
          <a:p>
            <a:endParaRPr lang="en-AU" dirty="0" smtClean="0"/>
          </a:p>
          <a:p>
            <a:r>
              <a:rPr lang="en-AU" dirty="0" smtClean="0"/>
              <a:t>A table scan is much like reading a whole book to find references to a topic, rather than looking it up in the index</a:t>
            </a:r>
          </a:p>
          <a:p>
            <a:endParaRPr lang="en-AU" dirty="0" smtClean="0"/>
          </a:p>
          <a:p>
            <a:r>
              <a:rPr lang="en-AU" dirty="0" smtClean="0"/>
              <a:t>If indexes speed things up, why not create them for every column?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Create an Index</a:t>
            </a:r>
            <a:endParaRPr lang="en-AU" dirty="0"/>
          </a:p>
        </p:txBody>
      </p:sp>
      <p:sp>
        <p:nvSpPr>
          <p:cNvPr id="3" name="Content Placeholder 2"/>
          <p:cNvSpPr>
            <a:spLocks noGrp="1"/>
          </p:cNvSpPr>
          <p:nvPr>
            <p:ph idx="1"/>
          </p:nvPr>
        </p:nvSpPr>
        <p:spPr>
          <a:xfrm>
            <a:off x="285750" y="1000125"/>
            <a:ext cx="8629650" cy="5643563"/>
          </a:xfrm>
        </p:spPr>
        <p:txBody>
          <a:bodyPr/>
          <a:lstStyle/>
          <a:p>
            <a:pPr marL="342900" lvl="1" indent="-342900">
              <a:buClr>
                <a:srgbClr val="2D2D8A"/>
              </a:buClr>
              <a:buFontTx/>
              <a:buChar char="•"/>
            </a:pPr>
            <a:r>
              <a:rPr lang="en-AU" sz="2400" dirty="0" smtClean="0"/>
              <a:t>Each index is essentially </a:t>
            </a:r>
            <a:r>
              <a:rPr lang="en-AU" sz="2400" i="1" dirty="0" smtClean="0"/>
              <a:t>storing all of the data </a:t>
            </a:r>
            <a:r>
              <a:rPr lang="en-AU" sz="2400" dirty="0" smtClean="0"/>
              <a:t>from the column, in either ascending or descending order, along with a pointer to where the rest of the associated row is located</a:t>
            </a:r>
          </a:p>
          <a:p>
            <a:pPr lvl="1"/>
            <a:r>
              <a:rPr lang="en-AU" dirty="0" smtClean="0"/>
              <a:t>This means that it is much quicker/easier to match WHERE clauses that involve things like &lt;, &gt;, =, BETWEEN, </a:t>
            </a:r>
            <a:r>
              <a:rPr lang="en-AU" dirty="0" err="1" smtClean="0"/>
              <a:t>etc</a:t>
            </a:r>
            <a:endParaRPr lang="en-AU" dirty="0" smtClean="0"/>
          </a:p>
          <a:p>
            <a:pPr lvl="1"/>
            <a:endParaRPr lang="en-AU" dirty="0" smtClean="0"/>
          </a:p>
          <a:p>
            <a:r>
              <a:rPr lang="en-AU" dirty="0" smtClean="0"/>
              <a:t>So again, why not create an index for every column?</a:t>
            </a:r>
          </a:p>
          <a:p>
            <a:pPr lvl="1"/>
            <a:r>
              <a:rPr lang="en-AU" dirty="0" smtClean="0"/>
              <a:t>Disk space – while not so much a problem these days, storing another copy of each column doubles the size of a database</a:t>
            </a:r>
          </a:p>
          <a:p>
            <a:pPr lvl="1"/>
            <a:endParaRPr lang="en-AU" dirty="0" smtClean="0"/>
          </a:p>
          <a:p>
            <a:pPr lvl="1"/>
            <a:r>
              <a:rPr lang="en-AU" dirty="0" smtClean="0"/>
              <a:t>Indexes slow down the modification (INSERT, UPDATE and DELETE) of data, since whenever data is modified, all associated indexes also need to be kept up to date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Index Example</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Imagine a “member” table with a “</a:t>
            </a:r>
            <a:r>
              <a:rPr lang="en-AU" dirty="0" err="1" smtClean="0"/>
              <a:t>date_of_birth</a:t>
            </a:r>
            <a:r>
              <a:rPr lang="en-AU" dirty="0" smtClean="0"/>
              <a:t>” column</a:t>
            </a:r>
          </a:p>
          <a:p>
            <a:pPr lvl="1"/>
            <a:r>
              <a:rPr lang="en-AU" dirty="0" smtClean="0"/>
              <a:t>The database involves several queries which use this column, e.g. To find members over or under a certain age</a:t>
            </a:r>
            <a:endParaRPr lang="en-AU" dirty="0"/>
          </a:p>
        </p:txBody>
      </p:sp>
      <p:sp>
        <p:nvSpPr>
          <p:cNvPr id="5" name="Rectangle 6"/>
          <p:cNvSpPr>
            <a:spLocks noChangeArrowheads="1"/>
          </p:cNvSpPr>
          <p:nvPr/>
        </p:nvSpPr>
        <p:spPr bwMode="auto">
          <a:xfrm>
            <a:off x="428116" y="3409890"/>
            <a:ext cx="1978107" cy="646973"/>
          </a:xfrm>
          <a:prstGeom prst="rect">
            <a:avLst/>
          </a:prstGeom>
          <a:noFill/>
          <a:ln w="9525">
            <a:noFill/>
            <a:miter lim="800000"/>
            <a:headEnd/>
            <a:tailEnd/>
          </a:ln>
        </p:spPr>
        <p:txBody>
          <a:bodyPr wrap="none" lIns="92075" tIns="46038" rIns="92075" bIns="46038">
            <a:spAutoFit/>
          </a:bodyPr>
          <a:lstStyle/>
          <a:p>
            <a:pPr eaLnBrk="0" hangingPunct="0"/>
            <a:r>
              <a:rPr lang="en-US" sz="1800" b="1" dirty="0" smtClean="0">
                <a:latin typeface="Courier New" pitchFamily="49" charset="0"/>
                <a:cs typeface="Courier New" pitchFamily="49" charset="0"/>
              </a:rPr>
              <a:t>MEMBER Table </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(no index)</a:t>
            </a:r>
            <a:endParaRPr lang="en-US" sz="1800" b="1" dirty="0">
              <a:latin typeface="Courier New" pitchFamily="49" charset="0"/>
              <a:cs typeface="Courier New" pitchFamily="49" charset="0"/>
            </a:endParaRPr>
          </a:p>
        </p:txBody>
      </p:sp>
      <p:sp>
        <p:nvSpPr>
          <p:cNvPr id="6" name="Rectangle 5"/>
          <p:cNvSpPr>
            <a:spLocks noChangeArrowheads="1"/>
          </p:cNvSpPr>
          <p:nvPr/>
        </p:nvSpPr>
        <p:spPr bwMode="auto">
          <a:xfrm>
            <a:off x="0" y="2286000"/>
            <a:ext cx="91440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“Find all members born between Jan 1, 1980 and Jun 30, 1980</a:t>
            </a:r>
            <a:r>
              <a:rPr lang="en-US" sz="1800" b="1" dirty="0" smtClean="0">
                <a:latin typeface="Arial" charset="0"/>
              </a:rPr>
              <a:t>.”</a:t>
            </a:r>
            <a:endParaRPr lang="en-US" sz="1800" b="1" dirty="0">
              <a:latin typeface="Arial" charset="0"/>
            </a:endParaRPr>
          </a:p>
        </p:txBody>
      </p:sp>
      <p:pic>
        <p:nvPicPr>
          <p:cNvPr id="1027" name="Picture 3"/>
          <p:cNvPicPr>
            <a:picLocks noChangeAspect="1" noChangeArrowheads="1"/>
          </p:cNvPicPr>
          <p:nvPr/>
        </p:nvPicPr>
        <p:blipFill>
          <a:blip r:embed="rId3" cstate="print"/>
          <a:srcRect/>
          <a:stretch>
            <a:fillRect/>
          </a:stretch>
        </p:blipFill>
        <p:spPr bwMode="auto">
          <a:xfrm>
            <a:off x="228600" y="4095690"/>
            <a:ext cx="2363651" cy="2519628"/>
          </a:xfrm>
          <a:prstGeom prst="rect">
            <a:avLst/>
          </a:prstGeom>
          <a:noFill/>
          <a:ln w="19050">
            <a:solidFill>
              <a:schemeClr val="accent6"/>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533784" y="4114800"/>
            <a:ext cx="2381616" cy="2514600"/>
          </a:xfrm>
          <a:prstGeom prst="rect">
            <a:avLst/>
          </a:prstGeom>
          <a:noFill/>
          <a:ln w="19050">
            <a:solidFill>
              <a:schemeClr val="accent6"/>
            </a:solidFill>
            <a:miter lim="800000"/>
            <a:headEnd/>
            <a:tailEnd/>
          </a:ln>
          <a:effectLst/>
        </p:spPr>
      </p:pic>
      <p:sp>
        <p:nvSpPr>
          <p:cNvPr id="9" name="Rectangle 6"/>
          <p:cNvSpPr>
            <a:spLocks noChangeArrowheads="1"/>
          </p:cNvSpPr>
          <p:nvPr/>
        </p:nvSpPr>
        <p:spPr bwMode="auto">
          <a:xfrm>
            <a:off x="6794561" y="3429000"/>
            <a:ext cx="1978106" cy="646973"/>
          </a:xfrm>
          <a:prstGeom prst="rect">
            <a:avLst/>
          </a:prstGeom>
          <a:noFill/>
          <a:ln w="9525">
            <a:noFill/>
            <a:miter lim="800000"/>
            <a:headEnd/>
            <a:tailEnd/>
          </a:ln>
        </p:spPr>
        <p:txBody>
          <a:bodyPr wrap="none" lIns="92075" tIns="46038" rIns="92075" bIns="46038">
            <a:spAutoFit/>
          </a:bodyPr>
          <a:lstStyle/>
          <a:p>
            <a:pPr eaLnBrk="0" hangingPunct="0"/>
            <a:r>
              <a:rPr lang="en-US" sz="1800" b="1" dirty="0" smtClean="0">
                <a:latin typeface="Courier New" pitchFamily="49" charset="0"/>
                <a:cs typeface="Courier New" pitchFamily="49" charset="0"/>
              </a:rPr>
              <a:t>Date of Birth</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(INDEX)</a:t>
            </a:r>
            <a:endParaRPr lang="en-US" sz="1800" b="1" dirty="0">
              <a:latin typeface="Courier New" pitchFamily="49" charset="0"/>
              <a:cs typeface="Courier New" pitchFamily="49" charset="0"/>
            </a:endParaRPr>
          </a:p>
        </p:txBody>
      </p:sp>
      <p:sp>
        <p:nvSpPr>
          <p:cNvPr id="10" name="Rectangle 9"/>
          <p:cNvSpPr/>
          <p:nvPr/>
        </p:nvSpPr>
        <p:spPr>
          <a:xfrm>
            <a:off x="2570728" y="4267200"/>
            <a:ext cx="401072" cy="400110"/>
          </a:xfrm>
          <a:prstGeom prst="rect">
            <a:avLst/>
          </a:prstGeom>
        </p:spPr>
        <p:txBody>
          <a:bodyPr wrap="none">
            <a:spAutoFit/>
          </a:bodyPr>
          <a:lstStyle/>
          <a:p>
            <a:r>
              <a:rPr lang="en-AU" sz="2000" b="1" dirty="0" smtClean="0">
                <a:solidFill>
                  <a:srgbClr val="00B050"/>
                </a:solidFill>
                <a:latin typeface="Courier New" pitchFamily="49" charset="0"/>
                <a:cs typeface="Courier New" pitchFamily="49" charset="0"/>
                <a:sym typeface="Wingdings" pitchFamily="2" charset="2"/>
              </a:rPr>
              <a:t></a:t>
            </a:r>
            <a:endParaRPr lang="en-AU" b="1" dirty="0">
              <a:solidFill>
                <a:srgbClr val="00B050"/>
              </a:solidFill>
              <a:latin typeface="Courier New" pitchFamily="49" charset="0"/>
              <a:cs typeface="Courier New" pitchFamily="49" charset="0"/>
            </a:endParaRPr>
          </a:p>
        </p:txBody>
      </p:sp>
      <p:sp>
        <p:nvSpPr>
          <p:cNvPr id="11" name="Rectangle 10"/>
          <p:cNvSpPr/>
          <p:nvPr/>
        </p:nvSpPr>
        <p:spPr>
          <a:xfrm>
            <a:off x="2570729" y="4495800"/>
            <a:ext cx="401071" cy="400110"/>
          </a:xfrm>
          <a:prstGeom prst="rect">
            <a:avLst/>
          </a:prstGeom>
        </p:spPr>
        <p:txBody>
          <a:bodyPr wrap="none">
            <a:spAutoFit/>
          </a:bodyPr>
          <a:lstStyle/>
          <a:p>
            <a:r>
              <a:rPr lang="en-AU" sz="2000" b="1" dirty="0" smtClean="0">
                <a:solidFill>
                  <a:srgbClr val="FF0000"/>
                </a:solidFill>
                <a:latin typeface="Courier New" pitchFamily="49" charset="0"/>
                <a:cs typeface="Courier New" pitchFamily="49" charset="0"/>
                <a:sym typeface="Wingdings" pitchFamily="2" charset="2"/>
              </a:rPr>
              <a:t></a:t>
            </a:r>
            <a:endParaRPr lang="en-AU" b="1" dirty="0">
              <a:solidFill>
                <a:srgbClr val="FF0000"/>
              </a:solidFill>
              <a:latin typeface="Courier New" pitchFamily="49" charset="0"/>
              <a:cs typeface="Courier New" pitchFamily="49" charset="0"/>
            </a:endParaRPr>
          </a:p>
        </p:txBody>
      </p:sp>
      <p:sp>
        <p:nvSpPr>
          <p:cNvPr id="12" name="Rectangle 11"/>
          <p:cNvSpPr/>
          <p:nvPr/>
        </p:nvSpPr>
        <p:spPr>
          <a:xfrm>
            <a:off x="2570729" y="4724400"/>
            <a:ext cx="401071" cy="400110"/>
          </a:xfrm>
          <a:prstGeom prst="rect">
            <a:avLst/>
          </a:prstGeom>
        </p:spPr>
        <p:txBody>
          <a:bodyPr wrap="none">
            <a:spAutoFit/>
          </a:bodyPr>
          <a:lstStyle/>
          <a:p>
            <a:r>
              <a:rPr lang="en-AU" sz="2000" b="1" dirty="0" smtClean="0">
                <a:solidFill>
                  <a:srgbClr val="FF0000"/>
                </a:solidFill>
                <a:latin typeface="Courier New" pitchFamily="49" charset="0"/>
                <a:cs typeface="Courier New" pitchFamily="49" charset="0"/>
                <a:sym typeface="Wingdings" pitchFamily="2" charset="2"/>
              </a:rPr>
              <a:t></a:t>
            </a:r>
            <a:endParaRPr lang="en-AU" b="1" dirty="0">
              <a:solidFill>
                <a:srgbClr val="FF0000"/>
              </a:solidFill>
              <a:latin typeface="Courier New" pitchFamily="49" charset="0"/>
              <a:cs typeface="Courier New" pitchFamily="49" charset="0"/>
            </a:endParaRPr>
          </a:p>
        </p:txBody>
      </p:sp>
      <p:sp>
        <p:nvSpPr>
          <p:cNvPr id="13" name="Rectangle 12"/>
          <p:cNvSpPr/>
          <p:nvPr/>
        </p:nvSpPr>
        <p:spPr>
          <a:xfrm>
            <a:off x="2570729" y="5162490"/>
            <a:ext cx="401071" cy="400110"/>
          </a:xfrm>
          <a:prstGeom prst="rect">
            <a:avLst/>
          </a:prstGeom>
        </p:spPr>
        <p:txBody>
          <a:bodyPr wrap="none">
            <a:spAutoFit/>
          </a:bodyPr>
          <a:lstStyle/>
          <a:p>
            <a:r>
              <a:rPr lang="en-AU" sz="2000" b="1" dirty="0" smtClean="0">
                <a:solidFill>
                  <a:srgbClr val="FF0000"/>
                </a:solidFill>
                <a:latin typeface="Courier New" pitchFamily="49" charset="0"/>
                <a:cs typeface="Courier New" pitchFamily="49" charset="0"/>
                <a:sym typeface="Wingdings" pitchFamily="2" charset="2"/>
              </a:rPr>
              <a:t></a:t>
            </a:r>
            <a:endParaRPr lang="en-AU" b="1" dirty="0">
              <a:solidFill>
                <a:srgbClr val="FF0000"/>
              </a:solidFill>
              <a:latin typeface="Courier New" pitchFamily="49" charset="0"/>
              <a:cs typeface="Courier New" pitchFamily="49" charset="0"/>
            </a:endParaRPr>
          </a:p>
        </p:txBody>
      </p:sp>
      <p:sp>
        <p:nvSpPr>
          <p:cNvPr id="14" name="Rectangle 13"/>
          <p:cNvSpPr/>
          <p:nvPr/>
        </p:nvSpPr>
        <p:spPr>
          <a:xfrm>
            <a:off x="2570729" y="5391090"/>
            <a:ext cx="401071" cy="400110"/>
          </a:xfrm>
          <a:prstGeom prst="rect">
            <a:avLst/>
          </a:prstGeom>
        </p:spPr>
        <p:txBody>
          <a:bodyPr wrap="none">
            <a:spAutoFit/>
          </a:bodyPr>
          <a:lstStyle/>
          <a:p>
            <a:r>
              <a:rPr lang="en-AU" sz="2000" b="1" dirty="0" smtClean="0">
                <a:solidFill>
                  <a:srgbClr val="FF0000"/>
                </a:solidFill>
                <a:latin typeface="Courier New" pitchFamily="49" charset="0"/>
                <a:cs typeface="Courier New" pitchFamily="49" charset="0"/>
                <a:sym typeface="Wingdings" pitchFamily="2" charset="2"/>
              </a:rPr>
              <a:t></a:t>
            </a:r>
            <a:endParaRPr lang="en-AU" b="1" dirty="0">
              <a:solidFill>
                <a:srgbClr val="FF0000"/>
              </a:solidFill>
              <a:latin typeface="Courier New" pitchFamily="49" charset="0"/>
              <a:cs typeface="Courier New" pitchFamily="49" charset="0"/>
            </a:endParaRPr>
          </a:p>
        </p:txBody>
      </p:sp>
      <p:sp>
        <p:nvSpPr>
          <p:cNvPr id="15" name="Rectangle 14"/>
          <p:cNvSpPr/>
          <p:nvPr/>
        </p:nvSpPr>
        <p:spPr>
          <a:xfrm>
            <a:off x="2570729" y="6076890"/>
            <a:ext cx="401071" cy="400110"/>
          </a:xfrm>
          <a:prstGeom prst="rect">
            <a:avLst/>
          </a:prstGeom>
        </p:spPr>
        <p:txBody>
          <a:bodyPr wrap="none">
            <a:spAutoFit/>
          </a:bodyPr>
          <a:lstStyle/>
          <a:p>
            <a:r>
              <a:rPr lang="en-AU" sz="2000" b="1" dirty="0" smtClean="0">
                <a:solidFill>
                  <a:srgbClr val="FF0000"/>
                </a:solidFill>
                <a:latin typeface="Courier New" pitchFamily="49" charset="0"/>
                <a:cs typeface="Courier New" pitchFamily="49" charset="0"/>
                <a:sym typeface="Wingdings" pitchFamily="2" charset="2"/>
              </a:rPr>
              <a:t></a:t>
            </a:r>
            <a:endParaRPr lang="en-AU" b="1" dirty="0">
              <a:solidFill>
                <a:srgbClr val="FF0000"/>
              </a:solidFill>
              <a:latin typeface="Courier New" pitchFamily="49" charset="0"/>
              <a:cs typeface="Courier New" pitchFamily="49" charset="0"/>
            </a:endParaRPr>
          </a:p>
        </p:txBody>
      </p:sp>
      <p:sp>
        <p:nvSpPr>
          <p:cNvPr id="16" name="Rectangle 15"/>
          <p:cNvSpPr/>
          <p:nvPr/>
        </p:nvSpPr>
        <p:spPr>
          <a:xfrm>
            <a:off x="2570729" y="6305490"/>
            <a:ext cx="401071" cy="400110"/>
          </a:xfrm>
          <a:prstGeom prst="rect">
            <a:avLst/>
          </a:prstGeom>
        </p:spPr>
        <p:txBody>
          <a:bodyPr wrap="none">
            <a:spAutoFit/>
          </a:bodyPr>
          <a:lstStyle/>
          <a:p>
            <a:r>
              <a:rPr lang="en-AU" sz="2000" b="1" dirty="0" smtClean="0">
                <a:solidFill>
                  <a:srgbClr val="FF0000"/>
                </a:solidFill>
                <a:latin typeface="Courier New" pitchFamily="49" charset="0"/>
                <a:cs typeface="Courier New" pitchFamily="49" charset="0"/>
                <a:sym typeface="Wingdings" pitchFamily="2" charset="2"/>
              </a:rPr>
              <a:t></a:t>
            </a:r>
            <a:endParaRPr lang="en-AU" b="1" dirty="0">
              <a:solidFill>
                <a:srgbClr val="FF0000"/>
              </a:solidFill>
              <a:latin typeface="Courier New" pitchFamily="49" charset="0"/>
              <a:cs typeface="Courier New" pitchFamily="49" charset="0"/>
            </a:endParaRPr>
          </a:p>
        </p:txBody>
      </p:sp>
      <p:sp>
        <p:nvSpPr>
          <p:cNvPr id="17" name="Rectangle 16"/>
          <p:cNvSpPr/>
          <p:nvPr/>
        </p:nvSpPr>
        <p:spPr>
          <a:xfrm>
            <a:off x="2570729" y="4945890"/>
            <a:ext cx="401071" cy="400110"/>
          </a:xfrm>
          <a:prstGeom prst="rect">
            <a:avLst/>
          </a:prstGeom>
        </p:spPr>
        <p:txBody>
          <a:bodyPr wrap="none">
            <a:spAutoFit/>
          </a:bodyPr>
          <a:lstStyle/>
          <a:p>
            <a:r>
              <a:rPr lang="en-AU" sz="2000" b="1" dirty="0" smtClean="0">
                <a:solidFill>
                  <a:srgbClr val="FF0000"/>
                </a:solidFill>
                <a:latin typeface="Courier New" pitchFamily="49" charset="0"/>
                <a:cs typeface="Courier New" pitchFamily="49" charset="0"/>
                <a:sym typeface="Wingdings" pitchFamily="2" charset="2"/>
              </a:rPr>
              <a:t></a:t>
            </a:r>
            <a:endParaRPr lang="en-AU" b="1" dirty="0">
              <a:solidFill>
                <a:srgbClr val="FF0000"/>
              </a:solidFill>
              <a:latin typeface="Courier New" pitchFamily="49" charset="0"/>
              <a:cs typeface="Courier New" pitchFamily="49" charset="0"/>
            </a:endParaRPr>
          </a:p>
        </p:txBody>
      </p:sp>
      <p:sp>
        <p:nvSpPr>
          <p:cNvPr id="18" name="Rectangle 17"/>
          <p:cNvSpPr/>
          <p:nvPr/>
        </p:nvSpPr>
        <p:spPr>
          <a:xfrm>
            <a:off x="2570728" y="5619690"/>
            <a:ext cx="401072" cy="400110"/>
          </a:xfrm>
          <a:prstGeom prst="rect">
            <a:avLst/>
          </a:prstGeom>
        </p:spPr>
        <p:txBody>
          <a:bodyPr wrap="none">
            <a:spAutoFit/>
          </a:bodyPr>
          <a:lstStyle/>
          <a:p>
            <a:r>
              <a:rPr lang="en-AU" sz="2000" b="1" dirty="0" smtClean="0">
                <a:solidFill>
                  <a:srgbClr val="00B050"/>
                </a:solidFill>
                <a:latin typeface="Courier New" pitchFamily="49" charset="0"/>
                <a:cs typeface="Courier New" pitchFamily="49" charset="0"/>
                <a:sym typeface="Wingdings" pitchFamily="2" charset="2"/>
              </a:rPr>
              <a:t></a:t>
            </a:r>
            <a:endParaRPr lang="en-AU" b="1" dirty="0">
              <a:solidFill>
                <a:srgbClr val="00B050"/>
              </a:solidFill>
              <a:latin typeface="Courier New" pitchFamily="49" charset="0"/>
              <a:cs typeface="Courier New" pitchFamily="49" charset="0"/>
            </a:endParaRPr>
          </a:p>
        </p:txBody>
      </p:sp>
      <p:sp>
        <p:nvSpPr>
          <p:cNvPr id="19" name="Rectangle 18"/>
          <p:cNvSpPr/>
          <p:nvPr/>
        </p:nvSpPr>
        <p:spPr>
          <a:xfrm>
            <a:off x="2570728" y="5848290"/>
            <a:ext cx="401072" cy="400110"/>
          </a:xfrm>
          <a:prstGeom prst="rect">
            <a:avLst/>
          </a:prstGeom>
        </p:spPr>
        <p:txBody>
          <a:bodyPr wrap="none">
            <a:spAutoFit/>
          </a:bodyPr>
          <a:lstStyle/>
          <a:p>
            <a:r>
              <a:rPr lang="en-AU" sz="2000" b="1" dirty="0" smtClean="0">
                <a:solidFill>
                  <a:srgbClr val="00B050"/>
                </a:solidFill>
                <a:latin typeface="Courier New" pitchFamily="49" charset="0"/>
                <a:cs typeface="Courier New" pitchFamily="49" charset="0"/>
                <a:sym typeface="Wingdings" pitchFamily="2" charset="2"/>
              </a:rPr>
              <a:t></a:t>
            </a:r>
            <a:endParaRPr lang="en-AU" b="1" dirty="0">
              <a:solidFill>
                <a:srgbClr val="00B050"/>
              </a:solidFill>
              <a:latin typeface="Courier New" pitchFamily="49" charset="0"/>
              <a:cs typeface="Courier New" pitchFamily="49" charset="0"/>
            </a:endParaRPr>
          </a:p>
        </p:txBody>
      </p:sp>
      <p:sp>
        <p:nvSpPr>
          <p:cNvPr id="23" name="Rectangle 22"/>
          <p:cNvSpPr/>
          <p:nvPr/>
        </p:nvSpPr>
        <p:spPr>
          <a:xfrm>
            <a:off x="6152129" y="5181600"/>
            <a:ext cx="401072" cy="400110"/>
          </a:xfrm>
          <a:prstGeom prst="rect">
            <a:avLst/>
          </a:prstGeom>
        </p:spPr>
        <p:txBody>
          <a:bodyPr wrap="none">
            <a:spAutoFit/>
          </a:bodyPr>
          <a:lstStyle/>
          <a:p>
            <a:r>
              <a:rPr lang="en-AU" sz="2000" b="1" dirty="0" smtClean="0">
                <a:solidFill>
                  <a:srgbClr val="00B050"/>
                </a:solidFill>
                <a:latin typeface="Courier New" pitchFamily="49" charset="0"/>
                <a:cs typeface="Courier New" pitchFamily="49" charset="0"/>
                <a:sym typeface="Wingdings" pitchFamily="2" charset="2"/>
              </a:rPr>
              <a:t></a:t>
            </a:r>
            <a:endParaRPr lang="en-AU" b="1" dirty="0">
              <a:solidFill>
                <a:srgbClr val="00B050"/>
              </a:solidFill>
              <a:latin typeface="Courier New" pitchFamily="49" charset="0"/>
              <a:cs typeface="Courier New" pitchFamily="49" charset="0"/>
            </a:endParaRPr>
          </a:p>
        </p:txBody>
      </p:sp>
      <p:sp>
        <p:nvSpPr>
          <p:cNvPr id="24" name="Rectangle 23"/>
          <p:cNvSpPr/>
          <p:nvPr/>
        </p:nvSpPr>
        <p:spPr>
          <a:xfrm>
            <a:off x="6152129" y="5410200"/>
            <a:ext cx="401072" cy="400110"/>
          </a:xfrm>
          <a:prstGeom prst="rect">
            <a:avLst/>
          </a:prstGeom>
        </p:spPr>
        <p:txBody>
          <a:bodyPr wrap="none">
            <a:spAutoFit/>
          </a:bodyPr>
          <a:lstStyle/>
          <a:p>
            <a:r>
              <a:rPr lang="en-AU" sz="2000" b="1" dirty="0" smtClean="0">
                <a:solidFill>
                  <a:srgbClr val="00B050"/>
                </a:solidFill>
                <a:latin typeface="Courier New" pitchFamily="49" charset="0"/>
                <a:cs typeface="Courier New" pitchFamily="49" charset="0"/>
                <a:sym typeface="Wingdings" pitchFamily="2" charset="2"/>
              </a:rPr>
              <a:t></a:t>
            </a:r>
            <a:endParaRPr lang="en-AU" b="1" dirty="0">
              <a:solidFill>
                <a:srgbClr val="00B050"/>
              </a:solidFill>
              <a:latin typeface="Courier New" pitchFamily="49" charset="0"/>
              <a:cs typeface="Courier New" pitchFamily="49" charset="0"/>
            </a:endParaRPr>
          </a:p>
        </p:txBody>
      </p:sp>
      <p:sp>
        <p:nvSpPr>
          <p:cNvPr id="28" name="Rectangle 27"/>
          <p:cNvSpPr/>
          <p:nvPr/>
        </p:nvSpPr>
        <p:spPr>
          <a:xfrm>
            <a:off x="6152128" y="5638800"/>
            <a:ext cx="401072" cy="400110"/>
          </a:xfrm>
          <a:prstGeom prst="rect">
            <a:avLst/>
          </a:prstGeom>
        </p:spPr>
        <p:txBody>
          <a:bodyPr wrap="none">
            <a:spAutoFit/>
          </a:bodyPr>
          <a:lstStyle/>
          <a:p>
            <a:r>
              <a:rPr lang="en-AU" sz="2000" b="1" dirty="0" smtClean="0">
                <a:solidFill>
                  <a:srgbClr val="00B050"/>
                </a:solidFill>
                <a:latin typeface="Courier New" pitchFamily="49" charset="0"/>
                <a:cs typeface="Courier New" pitchFamily="49" charset="0"/>
                <a:sym typeface="Wingdings" pitchFamily="2" charset="2"/>
              </a:rPr>
              <a:t></a:t>
            </a:r>
            <a:endParaRPr lang="en-AU" b="1" dirty="0">
              <a:solidFill>
                <a:srgbClr val="00B050"/>
              </a:solidFill>
              <a:latin typeface="Courier New" pitchFamily="49" charset="0"/>
              <a:cs typeface="Courier New" pitchFamily="49" charset="0"/>
            </a:endParaRPr>
          </a:p>
        </p:txBody>
      </p:sp>
      <p:sp>
        <p:nvSpPr>
          <p:cNvPr id="30" name="Rectangle 29"/>
          <p:cNvSpPr/>
          <p:nvPr/>
        </p:nvSpPr>
        <p:spPr>
          <a:xfrm>
            <a:off x="152400" y="2615625"/>
            <a:ext cx="8839200" cy="584775"/>
          </a:xfrm>
          <a:prstGeom prst="rect">
            <a:avLst/>
          </a:prstGeom>
        </p:spPr>
        <p:txBody>
          <a:bodyPr wrap="square">
            <a:spAutoFit/>
          </a:bodyPr>
          <a:lstStyle/>
          <a:p>
            <a:r>
              <a:rPr lang="en-AU" sz="1600" b="1" dirty="0" smtClean="0">
                <a:latin typeface="Courier New" pitchFamily="49" charset="0"/>
                <a:cs typeface="Courier New" pitchFamily="49" charset="0"/>
              </a:rPr>
              <a:t>SELECT * FROM member </a:t>
            </a:r>
          </a:p>
          <a:p>
            <a:r>
              <a:rPr lang="en-AU" sz="1600" b="1" dirty="0" smtClean="0">
                <a:latin typeface="Courier New" pitchFamily="49" charset="0"/>
                <a:cs typeface="Courier New" pitchFamily="49" charset="0"/>
              </a:rPr>
              <a:t>WHERE </a:t>
            </a:r>
            <a:r>
              <a:rPr lang="en-AU" sz="1600" b="1" dirty="0" err="1" smtClean="0">
                <a:latin typeface="Courier New" pitchFamily="49" charset="0"/>
                <a:cs typeface="Courier New" pitchFamily="49" charset="0"/>
              </a:rPr>
              <a:t>date_of_birth</a:t>
            </a:r>
            <a:r>
              <a:rPr lang="en-AU" sz="1600" b="1" dirty="0" smtClean="0">
                <a:latin typeface="Courier New" pitchFamily="49" charset="0"/>
                <a:cs typeface="Courier New" pitchFamily="49" charset="0"/>
              </a:rPr>
              <a:t> BETWEEN '01-JAN-1980' AND '30-JUN-1980';</a:t>
            </a:r>
            <a:endParaRPr lang="en-AU" sz="1600" b="1" dirty="0">
              <a:latin typeface="Courier New" pitchFamily="49" charset="0"/>
              <a:cs typeface="Courier New" pitchFamily="49" charset="0"/>
            </a:endParaRPr>
          </a:p>
        </p:txBody>
      </p:sp>
      <p:sp>
        <p:nvSpPr>
          <p:cNvPr id="31" name="Content Placeholder 2"/>
          <p:cNvSpPr txBox="1">
            <a:spLocks/>
          </p:cNvSpPr>
          <p:nvPr/>
        </p:nvSpPr>
        <p:spPr bwMode="auto">
          <a:xfrm>
            <a:off x="3048000" y="3429000"/>
            <a:ext cx="31242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0" fontAlgn="base" latinLnBrk="0" hangingPunct="0">
              <a:lnSpc>
                <a:spcPct val="100000"/>
              </a:lnSpc>
              <a:spcBef>
                <a:spcPct val="20000"/>
              </a:spcBef>
              <a:spcAft>
                <a:spcPct val="0"/>
              </a:spcAft>
              <a:buClr>
                <a:srgbClr val="2D2D8A"/>
              </a:buClr>
              <a:buSzTx/>
              <a:tabLst/>
              <a:defRPr/>
            </a:pPr>
            <a:r>
              <a:rPr lang="en-AU" sz="1800" kern="0" dirty="0" smtClean="0">
                <a:latin typeface="+mn-lt"/>
                <a:ea typeface="ＭＳ Ｐゴシック" pitchFamily="-65" charset="-128"/>
              </a:rPr>
              <a:t>With no index, </a:t>
            </a:r>
            <a:r>
              <a:rPr lang="en-AU" sz="1800" kern="0" dirty="0" err="1" smtClean="0">
                <a:latin typeface="+mn-lt"/>
                <a:ea typeface="ＭＳ Ｐゴシック" pitchFamily="-65" charset="-128"/>
              </a:rPr>
              <a:t>DoBs</a:t>
            </a:r>
            <a:r>
              <a:rPr lang="en-AU" sz="1800" kern="0" dirty="0" smtClean="0">
                <a:latin typeface="+mn-lt"/>
                <a:ea typeface="ＭＳ Ｐゴシック" pitchFamily="-65" charset="-128"/>
              </a:rPr>
              <a:t> are unordered and each row must be checked in order to execute the query – slow</a:t>
            </a:r>
          </a:p>
          <a:p>
            <a:pPr marR="0" lvl="0" algn="l" defTabSz="914400" rtl="0" eaLnBrk="0" fontAlgn="base" latinLnBrk="0" hangingPunct="0">
              <a:lnSpc>
                <a:spcPct val="100000"/>
              </a:lnSpc>
              <a:spcBef>
                <a:spcPct val="20000"/>
              </a:spcBef>
              <a:spcAft>
                <a:spcPct val="0"/>
              </a:spcAft>
              <a:buClr>
                <a:srgbClr val="2D2D8A"/>
              </a:buClr>
              <a:buSzTx/>
              <a:tabLst/>
              <a:defRPr/>
            </a:pPr>
            <a:endParaRPr kumimoji="0" lang="en-AU" sz="1800" b="0" i="0" u="none" strike="noStrike" kern="0" cap="none" spc="0" normalizeH="0" baseline="0" noProof="0" dirty="0" smtClean="0">
              <a:ln>
                <a:noFill/>
              </a:ln>
              <a:solidFill>
                <a:schemeClr val="tx1"/>
              </a:solidFill>
              <a:effectLst/>
              <a:uLnTx/>
              <a:uFillTx/>
              <a:latin typeface="+mn-lt"/>
              <a:ea typeface="ＭＳ Ｐゴシック" pitchFamily="-65" charset="-128"/>
            </a:endParaRPr>
          </a:p>
          <a:p>
            <a:pPr marR="0" lvl="0" algn="r" defTabSz="914400" rtl="0" eaLnBrk="0" fontAlgn="base" latinLnBrk="0" hangingPunct="0">
              <a:lnSpc>
                <a:spcPct val="100000"/>
              </a:lnSpc>
              <a:spcBef>
                <a:spcPct val="20000"/>
              </a:spcBef>
              <a:spcAft>
                <a:spcPct val="0"/>
              </a:spcAft>
              <a:buClr>
                <a:srgbClr val="2D2D8A"/>
              </a:buClr>
              <a:buSzTx/>
              <a:tabLst/>
              <a:defRPr/>
            </a:pPr>
            <a:r>
              <a:rPr lang="en-AU" sz="1800" kern="0" dirty="0" smtClean="0">
                <a:latin typeface="+mn-lt"/>
                <a:ea typeface="ＭＳ Ｐゴシック" pitchFamily="-65" charset="-128"/>
              </a:rPr>
              <a:t>With an index on the </a:t>
            </a:r>
            <a:r>
              <a:rPr lang="en-AU" sz="1800" kern="0" dirty="0" err="1" smtClean="0">
                <a:latin typeface="+mn-lt"/>
                <a:ea typeface="ＭＳ Ｐゴシック" pitchFamily="-65" charset="-128"/>
              </a:rPr>
              <a:t>DoB</a:t>
            </a:r>
            <a:r>
              <a:rPr lang="en-AU" sz="1800" kern="0" dirty="0" smtClean="0">
                <a:latin typeface="+mn-lt"/>
                <a:ea typeface="ＭＳ Ｐゴシック" pitchFamily="-65" charset="-128"/>
              </a:rPr>
              <a:t> column, an ordered version exists.  The index can be searched quickly to find the values that match the clause</a:t>
            </a:r>
            <a:endParaRPr kumimoji="0" lang="en-AU" sz="1800" b="0" i="0" u="none" strike="noStrike" kern="0" cap="none" spc="0" normalizeH="0" baseline="0" noProof="0" dirty="0">
              <a:ln>
                <a:noFill/>
              </a:ln>
              <a:solidFill>
                <a:schemeClr val="tx1"/>
              </a:solidFill>
              <a:effectLst/>
              <a:uLnTx/>
              <a:uFillTx/>
              <a:latin typeface="+mn-lt"/>
              <a:ea typeface="ＭＳ Ｐゴシック" pitchFamily="-65"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fade">
                                      <p:cBhvr>
                                        <p:cTn id="19" dur="500"/>
                                        <p:tgtEl>
                                          <p:spTgt spid="10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28"/>
                                        </p:tgtEl>
                                        <p:attrNameLst>
                                          <p:attrName>style.visibility</p:attrName>
                                        </p:attrNameLst>
                                      </p:cBhvr>
                                      <p:to>
                                        <p:strVal val="visible"/>
                                      </p:to>
                                    </p:set>
                                    <p:animEffect transition="in" filter="fade">
                                      <p:cBhvr>
                                        <p:cTn id="71" dur="500"/>
                                        <p:tgtEl>
                                          <p:spTgt spid="10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p:bldP spid="14" grpId="0"/>
      <p:bldP spid="15" grpId="0"/>
      <p:bldP spid="16" grpId="0"/>
      <p:bldP spid="17" grpId="0"/>
      <p:bldP spid="18" grpId="0"/>
      <p:bldP spid="19" grpId="0"/>
      <p:bldP spid="23" grpId="0"/>
      <p:bldP spid="24" grpId="0"/>
      <p:bldP spid="2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r>
              <a:rPr lang="en-US" dirty="0" smtClean="0"/>
              <a:t>After completing this lesson, you should be able to do the following: </a:t>
            </a:r>
          </a:p>
          <a:p>
            <a:endParaRPr lang="en-US" dirty="0" smtClean="0"/>
          </a:p>
          <a:p>
            <a:pPr lvl="1" eaLnBrk="1" hangingPunct="1">
              <a:lnSpc>
                <a:spcPct val="90000"/>
              </a:lnSpc>
            </a:pPr>
            <a:r>
              <a:rPr lang="en-AU" sz="2000" dirty="0" smtClean="0">
                <a:cs typeface="Tahoma" pitchFamily="34" charset="0"/>
              </a:rPr>
              <a:t>Write correlated subqueries</a:t>
            </a:r>
          </a:p>
          <a:p>
            <a:pPr lvl="1" eaLnBrk="1" hangingPunct="1">
              <a:lnSpc>
                <a:spcPct val="90000"/>
              </a:lnSpc>
            </a:pPr>
            <a:endParaRPr lang="en-AU" sz="2000" dirty="0" smtClean="0">
              <a:cs typeface="Tahoma" pitchFamily="34" charset="0"/>
            </a:endParaRPr>
          </a:p>
          <a:p>
            <a:pPr lvl="1" eaLnBrk="1" hangingPunct="1">
              <a:lnSpc>
                <a:spcPct val="90000"/>
              </a:lnSpc>
            </a:pPr>
            <a:r>
              <a:rPr lang="en-AU" sz="2000" dirty="0" smtClean="0">
                <a:cs typeface="Tahoma" pitchFamily="34" charset="0"/>
              </a:rPr>
              <a:t>Use the EXISTS and NOT EXISTS operators</a:t>
            </a:r>
          </a:p>
          <a:p>
            <a:pPr lvl="1" eaLnBrk="1" hangingPunct="1">
              <a:lnSpc>
                <a:spcPct val="90000"/>
              </a:lnSpc>
            </a:pPr>
            <a:endParaRPr lang="en-AU" sz="2000" dirty="0" smtClean="0">
              <a:cs typeface="Tahoma" pitchFamily="34" charset="0"/>
            </a:endParaRPr>
          </a:p>
          <a:p>
            <a:pPr lvl="1" eaLnBrk="1" hangingPunct="1">
              <a:lnSpc>
                <a:spcPct val="90000"/>
              </a:lnSpc>
            </a:pPr>
            <a:r>
              <a:rPr lang="en-AU" sz="2000" dirty="0" smtClean="0">
                <a:cs typeface="Tahoma" pitchFamily="34" charset="0"/>
              </a:rPr>
              <a:t>Create and maintain indexes</a:t>
            </a:r>
          </a:p>
          <a:p>
            <a:pPr lvl="1" eaLnBrk="1" hangingPunct="1">
              <a:lnSpc>
                <a:spcPct val="90000"/>
              </a:lnSpc>
            </a:pPr>
            <a:endParaRPr lang="en-AU" sz="2000" dirty="0">
              <a:cs typeface="Tahoma" pitchFamily="34" charset="0"/>
            </a:endParaRPr>
          </a:p>
          <a:p>
            <a:pPr lvl="1" eaLnBrk="1" hangingPunct="1">
              <a:lnSpc>
                <a:spcPct val="90000"/>
              </a:lnSpc>
            </a:pPr>
            <a:r>
              <a:rPr lang="en-AU" sz="2000" dirty="0" smtClean="0">
                <a:cs typeface="Tahoma" pitchFamily="34" charset="0"/>
              </a:rPr>
              <a:t>Know when to create indexes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Clustered Indexes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Normal, non-clustered, indexes store the content of the index key (one or more columns), and a pointer to where the rest of the data can be found</a:t>
            </a:r>
          </a:p>
          <a:p>
            <a:pPr lvl="1"/>
            <a:r>
              <a:rPr lang="en-AU" dirty="0" smtClean="0"/>
              <a:t>Once matching keys are found, pointer directs query to data</a:t>
            </a:r>
          </a:p>
          <a:p>
            <a:endParaRPr lang="en-AU" dirty="0"/>
          </a:p>
          <a:p>
            <a:r>
              <a:rPr lang="en-AU" dirty="0" smtClean="0"/>
              <a:t>A clustered index stores the index key, and the rest of the data in the table – every column in a row</a:t>
            </a:r>
          </a:p>
          <a:p>
            <a:pPr lvl="1"/>
            <a:r>
              <a:rPr lang="en-AU" dirty="0" smtClean="0"/>
              <a:t>Essentially, the entire table ordered by the index key</a:t>
            </a:r>
          </a:p>
          <a:p>
            <a:pPr lvl="1"/>
            <a:r>
              <a:rPr lang="en-AU" dirty="0" smtClean="0"/>
              <a:t>This represents the physical storage of the table</a:t>
            </a:r>
          </a:p>
          <a:p>
            <a:pPr lvl="1"/>
            <a:r>
              <a:rPr lang="en-AU" dirty="0" smtClean="0"/>
              <a:t>No need to follow a pointer to the rest of the data, it’s all there</a:t>
            </a:r>
          </a:p>
          <a:p>
            <a:endParaRPr lang="en-AU" dirty="0"/>
          </a:p>
          <a:p>
            <a:r>
              <a:rPr lang="en-AU" dirty="0" smtClean="0"/>
              <a:t>While a normal index is like the index of a book, a clustered index is like a </a:t>
            </a:r>
            <a:r>
              <a:rPr lang="en-AU" i="1" dirty="0" smtClean="0"/>
              <a:t>phone book </a:t>
            </a:r>
            <a:r>
              <a:rPr lang="en-AU" dirty="0" smtClean="0"/>
              <a:t>– an ordered set of data</a:t>
            </a:r>
          </a:p>
        </p:txBody>
      </p:sp>
    </p:spTree>
    <p:extLst>
      <p:ext uri="{BB962C8B-B14F-4D97-AF65-F5344CB8AC3E}">
        <p14:creationId xmlns:p14="http://schemas.microsoft.com/office/powerpoint/2010/main" val="264275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Clustered Indexes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Syntax is the same, with the word “CLUSTERED” in it:</a:t>
            </a:r>
          </a:p>
          <a:p>
            <a:endParaRPr lang="en-AU" dirty="0"/>
          </a:p>
          <a:p>
            <a:endParaRPr lang="en-AU" dirty="0" smtClean="0"/>
          </a:p>
          <a:p>
            <a:endParaRPr lang="en-AU" dirty="0"/>
          </a:p>
          <a:p>
            <a:r>
              <a:rPr lang="en-AU" dirty="0"/>
              <a:t>A clustered index will automatically be created by the server, using the primary key as the index key</a:t>
            </a:r>
          </a:p>
          <a:p>
            <a:pPr lvl="1"/>
            <a:r>
              <a:rPr lang="en-AU" dirty="0"/>
              <a:t>Can only have one clustered index per </a:t>
            </a:r>
            <a:r>
              <a:rPr lang="en-AU" dirty="0" smtClean="0"/>
              <a:t>table</a:t>
            </a:r>
            <a:endParaRPr lang="en-AU" dirty="0"/>
          </a:p>
          <a:p>
            <a:endParaRPr lang="en-AU" dirty="0" smtClean="0"/>
          </a:p>
          <a:p>
            <a:r>
              <a:rPr lang="en-AU" dirty="0" smtClean="0"/>
              <a:t>If a column other than the primary key is used in most queries, a clustered index for that column may be better</a:t>
            </a:r>
          </a:p>
          <a:p>
            <a:pPr lvl="1"/>
            <a:r>
              <a:rPr lang="en-AU" dirty="0" smtClean="0"/>
              <a:t>You can still create a non-clustered index for the primary key</a:t>
            </a:r>
          </a:p>
          <a:p>
            <a:pPr lvl="1"/>
            <a:endParaRPr lang="en-AU" dirty="0"/>
          </a:p>
          <a:p>
            <a:r>
              <a:rPr lang="en-AU" dirty="0" smtClean="0"/>
              <a:t>Overheads of maintaining the index can be significant</a:t>
            </a:r>
            <a:endParaRPr lang="en-AU" dirty="0"/>
          </a:p>
        </p:txBody>
      </p:sp>
      <p:sp>
        <p:nvSpPr>
          <p:cNvPr id="4" name="Rectangle 3"/>
          <p:cNvSpPr/>
          <p:nvPr/>
        </p:nvSpPr>
        <p:spPr>
          <a:xfrm>
            <a:off x="457200" y="1447800"/>
            <a:ext cx="82296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CLUSTERED INDEX </a:t>
            </a:r>
            <a:r>
              <a:rPr lang="en-US" sz="1800" b="1" dirty="0" err="1" smtClean="0">
                <a:solidFill>
                  <a:srgbClr val="000000"/>
                </a:solidFill>
                <a:latin typeface="Courier New" pitchFamily="49" charset="0"/>
              </a:rPr>
              <a:t>index_name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ON {</a:t>
            </a:r>
            <a:r>
              <a:rPr lang="en-US" sz="1800" b="1" dirty="0" err="1" smtClean="0">
                <a:solidFill>
                  <a:srgbClr val="000000"/>
                </a:solidFill>
                <a:latin typeface="Courier New" pitchFamily="49" charset="0"/>
              </a:rPr>
              <a:t>table_name</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view_name</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   (column1 [ASC|DESC] [, column2 [ASC|DESC]...);</a:t>
            </a:r>
          </a:p>
        </p:txBody>
      </p:sp>
    </p:spTree>
    <p:extLst>
      <p:ext uri="{BB962C8B-B14F-4D97-AF65-F5344CB8AC3E}">
        <p14:creationId xmlns:p14="http://schemas.microsoft.com/office/powerpoint/2010/main" val="399018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Create an Index</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Creating indexes must balance the benefits of efficiency </a:t>
            </a:r>
          </a:p>
          <a:p>
            <a:endParaRPr lang="en-AU" dirty="0" smtClean="0"/>
          </a:p>
          <a:p>
            <a:r>
              <a:rPr lang="en-AU" dirty="0" smtClean="0"/>
              <a:t>General guidelines and considerations include:</a:t>
            </a:r>
          </a:p>
          <a:p>
            <a:pPr lvl="4"/>
            <a:endParaRPr lang="en-AU" sz="1200" dirty="0" smtClean="0"/>
          </a:p>
          <a:p>
            <a:pPr lvl="1"/>
            <a:r>
              <a:rPr lang="en-AU" dirty="0" smtClean="0"/>
              <a:t>Indexes are more efficient on columns that are not often modified (less time spend maintaining the index)</a:t>
            </a:r>
          </a:p>
          <a:p>
            <a:pPr lvl="4"/>
            <a:endParaRPr lang="en-AU" dirty="0" smtClean="0"/>
          </a:p>
          <a:p>
            <a:pPr lvl="1"/>
            <a:r>
              <a:rPr lang="en-AU" dirty="0" smtClean="0"/>
              <a:t>Indexes are best made on columns that are frequently used in WHERE clauses, joins conditions, etc</a:t>
            </a:r>
          </a:p>
          <a:p>
            <a:pPr lvl="4"/>
            <a:endParaRPr lang="en-AU" dirty="0" smtClean="0"/>
          </a:p>
          <a:p>
            <a:pPr lvl="1"/>
            <a:r>
              <a:rPr lang="en-AU" dirty="0" smtClean="0"/>
              <a:t>Integer-based columns which don’t take much storage space are good for indexes, as are short columns with few duplicates</a:t>
            </a:r>
          </a:p>
          <a:p>
            <a:pPr lvl="4"/>
            <a:endParaRPr lang="en-AU" dirty="0" smtClean="0"/>
          </a:p>
          <a:p>
            <a:pPr lvl="1"/>
            <a:r>
              <a:rPr lang="en-AU" dirty="0" smtClean="0"/>
              <a:t>Indexes are most useful in large tables where most queries are expected to retrieve only a small subset of rows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Using correlated subqueries, which refer to the outer query and are executed for each row examined by the outer query</a:t>
            </a:r>
          </a:p>
          <a:p>
            <a:endParaRPr lang="en-AU" dirty="0" smtClean="0"/>
          </a:p>
          <a:p>
            <a:r>
              <a:rPr lang="en-AU" dirty="0" smtClean="0"/>
              <a:t>Using EXISTS and NOT EXISTS to determine the existence of subquery results and utilise it in WHERE clauses</a:t>
            </a:r>
          </a:p>
          <a:p>
            <a:endParaRPr lang="en-AU" dirty="0" smtClean="0"/>
          </a:p>
          <a:p>
            <a:r>
              <a:rPr lang="en-AU" dirty="0" smtClean="0"/>
              <a:t>Using indexes to speed up the retrieval of data in tables</a:t>
            </a:r>
          </a:p>
          <a:p>
            <a:endParaRPr lang="en-AU" dirty="0" smtClean="0"/>
          </a:p>
          <a:p>
            <a:r>
              <a:rPr lang="en-AU" dirty="0" smtClean="0"/>
              <a:t>Pros, cons and considerations of indexes – when to use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Review of Subqueries</a:t>
            </a:r>
            <a:endParaRPr lang="en-AU" dirty="0"/>
          </a:p>
        </p:txBody>
      </p:sp>
      <p:sp>
        <p:nvSpPr>
          <p:cNvPr id="3" name="Content Placeholder 2"/>
          <p:cNvSpPr>
            <a:spLocks noGrp="1"/>
          </p:cNvSpPr>
          <p:nvPr>
            <p:ph idx="1"/>
          </p:nvPr>
        </p:nvSpPr>
        <p:spPr/>
        <p:txBody>
          <a:bodyPr/>
          <a:lstStyle/>
          <a:p>
            <a:pPr eaLnBrk="1" hangingPunct="1"/>
            <a:r>
              <a:rPr lang="en-US" dirty="0" smtClean="0"/>
              <a:t>Subqueries involve embedding a SELECT statement (i.e., a query) in another SQL statement</a:t>
            </a:r>
          </a:p>
          <a:p>
            <a:pPr lvl="4" eaLnBrk="1" hangingPunct="1"/>
            <a:endParaRPr lang="en-US" dirty="0" smtClean="0"/>
          </a:p>
          <a:p>
            <a:pPr lvl="1" eaLnBrk="1" hangingPunct="1"/>
            <a:r>
              <a:rPr lang="en-US" dirty="0" smtClean="0"/>
              <a:t>The subquery is executed first, retrieving one or more values</a:t>
            </a:r>
          </a:p>
          <a:p>
            <a:pPr lvl="4" eaLnBrk="1" hangingPunct="1"/>
            <a:endParaRPr lang="en-US" dirty="0" smtClean="0"/>
          </a:p>
          <a:p>
            <a:pPr lvl="1" eaLnBrk="1" hangingPunct="1"/>
            <a:r>
              <a:rPr lang="en-US" dirty="0" smtClean="0"/>
              <a:t>The value(s) are used by the outer query</a:t>
            </a:r>
          </a:p>
          <a:p>
            <a:pPr lvl="4" eaLnBrk="1" hangingPunct="1"/>
            <a:endParaRPr lang="en-US" dirty="0" smtClean="0"/>
          </a:p>
          <a:p>
            <a:pPr lvl="1" eaLnBrk="1" hangingPunct="1"/>
            <a:r>
              <a:rPr lang="en-US" dirty="0" smtClean="0"/>
              <a:t>Allows for the creation of queries which </a:t>
            </a:r>
            <a:r>
              <a:rPr lang="en-US" dirty="0" err="1" smtClean="0"/>
              <a:t>utilise</a:t>
            </a:r>
            <a:r>
              <a:rPr lang="en-US" dirty="0" smtClean="0"/>
              <a:t> data already in the database in WHERE criteria, etc</a:t>
            </a:r>
            <a:endParaRPr lang="en-AU" dirty="0"/>
          </a:p>
        </p:txBody>
      </p:sp>
      <p:sp>
        <p:nvSpPr>
          <p:cNvPr id="4" name="Rectangle 3"/>
          <p:cNvSpPr/>
          <p:nvPr/>
        </p:nvSpPr>
        <p:spPr>
          <a:xfrm>
            <a:off x="533400" y="4724400"/>
            <a:ext cx="8077200" cy="16764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nchorCtr="0"/>
          <a:lstStyle/>
          <a:p>
            <a:pPr algn="ctr"/>
            <a:r>
              <a:rPr lang="en-AU" sz="1800" b="1" dirty="0" smtClean="0"/>
              <a:t>Main / Outer Query:</a:t>
            </a:r>
          </a:p>
          <a:p>
            <a:r>
              <a:rPr lang="en-AU" sz="1800" b="1" dirty="0" smtClean="0">
                <a:latin typeface="Courier New" pitchFamily="49" charset="0"/>
                <a:cs typeface="Courier New" pitchFamily="49" charset="0"/>
              </a:rPr>
              <a:t>SELECT</a:t>
            </a:r>
            <a:r>
              <a:rPr lang="en-AU" sz="1800" dirty="0" smtClean="0">
                <a:latin typeface="Courier New" pitchFamily="49" charset="0"/>
                <a:cs typeface="Courier New" pitchFamily="49" charset="0"/>
              </a:rPr>
              <a:t> </a:t>
            </a:r>
            <a:r>
              <a:rPr lang="en-AU" sz="1800" dirty="0" err="1" smtClean="0">
                <a:latin typeface="Courier New" pitchFamily="49" charset="0"/>
                <a:cs typeface="Courier New" pitchFamily="49" charset="0"/>
              </a:rPr>
              <a:t>last_name</a:t>
            </a:r>
            <a:r>
              <a:rPr lang="en-AU" sz="1800" dirty="0" smtClean="0">
                <a:latin typeface="Courier New" pitchFamily="49" charset="0"/>
                <a:cs typeface="Courier New" pitchFamily="49" charset="0"/>
              </a:rPr>
              <a:t>, salary </a:t>
            </a:r>
            <a:r>
              <a:rPr lang="en-AU" sz="1800" b="1" dirty="0" smtClean="0">
                <a:latin typeface="Courier New" pitchFamily="49" charset="0"/>
                <a:cs typeface="Courier New" pitchFamily="49" charset="0"/>
              </a:rPr>
              <a:t>FROM</a:t>
            </a:r>
            <a:r>
              <a:rPr lang="en-AU" sz="1800" dirty="0" smtClean="0">
                <a:latin typeface="Courier New" pitchFamily="49" charset="0"/>
                <a:cs typeface="Courier New" pitchFamily="49" charset="0"/>
              </a:rPr>
              <a:t> employee </a:t>
            </a:r>
            <a:r>
              <a:rPr lang="en-AU" sz="1800" b="1" dirty="0" smtClean="0">
                <a:latin typeface="Courier New" pitchFamily="49" charset="0"/>
                <a:cs typeface="Courier New" pitchFamily="49" charset="0"/>
              </a:rPr>
              <a:t>WHERE</a:t>
            </a:r>
            <a:r>
              <a:rPr lang="en-AU" sz="1800" dirty="0" smtClean="0">
                <a:latin typeface="Courier New" pitchFamily="49" charset="0"/>
                <a:cs typeface="Courier New" pitchFamily="49" charset="0"/>
              </a:rPr>
              <a:t> salary &gt;</a:t>
            </a:r>
          </a:p>
          <a:p>
            <a:pPr algn="ctr"/>
            <a:endParaRPr lang="en-AU" sz="1800" dirty="0" smtClean="0"/>
          </a:p>
        </p:txBody>
      </p:sp>
      <p:sp>
        <p:nvSpPr>
          <p:cNvPr id="5" name="Rectangle 4"/>
          <p:cNvSpPr/>
          <p:nvPr/>
        </p:nvSpPr>
        <p:spPr>
          <a:xfrm>
            <a:off x="697230" y="5486400"/>
            <a:ext cx="7673340" cy="762000"/>
          </a:xfrm>
          <a:prstGeom prst="rect">
            <a:avLst/>
          </a:prstGeom>
          <a:solidFill>
            <a:schemeClr val="accent2">
              <a:lumMod val="20000"/>
              <a:lumOff val="80000"/>
            </a:schemeClr>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AU" sz="1800" b="1" dirty="0" smtClean="0"/>
              <a:t>Sub / Inner Query:</a:t>
            </a:r>
          </a:p>
          <a:p>
            <a:r>
              <a:rPr lang="en-AU" sz="1800" b="1" dirty="0" smtClean="0">
                <a:latin typeface="Courier New" pitchFamily="49" charset="0"/>
                <a:cs typeface="Courier New" pitchFamily="49" charset="0"/>
              </a:rPr>
              <a:t>SELECT</a:t>
            </a:r>
            <a:r>
              <a:rPr lang="en-AU" sz="1800" dirty="0" smtClean="0">
                <a:latin typeface="Courier New" pitchFamily="49" charset="0"/>
                <a:cs typeface="Courier New" pitchFamily="49" charset="0"/>
              </a:rPr>
              <a:t> salary </a:t>
            </a:r>
            <a:r>
              <a:rPr lang="en-AU" sz="1800" b="1" dirty="0" smtClean="0">
                <a:latin typeface="Courier New" pitchFamily="49" charset="0"/>
                <a:cs typeface="Courier New" pitchFamily="49" charset="0"/>
              </a:rPr>
              <a:t>FROM</a:t>
            </a:r>
            <a:r>
              <a:rPr lang="en-AU" sz="1800" dirty="0" smtClean="0">
                <a:latin typeface="Courier New" pitchFamily="49" charset="0"/>
                <a:cs typeface="Courier New" pitchFamily="49" charset="0"/>
              </a:rPr>
              <a:t> employee </a:t>
            </a:r>
            <a:r>
              <a:rPr lang="en-AU" sz="1800" b="1" dirty="0" smtClean="0">
                <a:latin typeface="Courier New" pitchFamily="49" charset="0"/>
                <a:cs typeface="Courier New" pitchFamily="49" charset="0"/>
              </a:rPr>
              <a:t>WHERE</a:t>
            </a:r>
            <a:r>
              <a:rPr lang="en-AU" sz="1800" dirty="0" smtClean="0">
                <a:latin typeface="Courier New" pitchFamily="49" charset="0"/>
                <a:cs typeface="Courier New" pitchFamily="49" charset="0"/>
              </a:rPr>
              <a:t> </a:t>
            </a:r>
            <a:r>
              <a:rPr lang="en-AU" sz="1800" dirty="0" err="1">
                <a:latin typeface="Courier New" pitchFamily="49" charset="0"/>
                <a:cs typeface="Courier New" pitchFamily="49" charset="0"/>
              </a:rPr>
              <a:t>employee_id</a:t>
            </a:r>
            <a:r>
              <a:rPr lang="en-AU" sz="1800" dirty="0">
                <a:latin typeface="Courier New" pitchFamily="49" charset="0"/>
                <a:cs typeface="Courier New" pitchFamily="49" charset="0"/>
              </a:rPr>
              <a:t> = </a:t>
            </a:r>
            <a:r>
              <a:rPr lang="en-US" sz="1800" dirty="0" smtClean="0">
                <a:solidFill>
                  <a:srgbClr val="000000"/>
                </a:solidFill>
                <a:latin typeface="Courier New" pitchFamily="49" charset="0"/>
              </a:rPr>
              <a:t>15</a:t>
            </a:r>
            <a:endParaRPr lang="en-AU"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Subqueries &amp; Correlated Subqueries</a:t>
            </a:r>
            <a:endParaRPr lang="en-AU" dirty="0"/>
          </a:p>
        </p:txBody>
      </p:sp>
      <p:sp>
        <p:nvSpPr>
          <p:cNvPr id="3" name="Content Placeholder 2"/>
          <p:cNvSpPr>
            <a:spLocks noGrp="1"/>
          </p:cNvSpPr>
          <p:nvPr>
            <p:ph idx="1"/>
          </p:nvPr>
        </p:nvSpPr>
        <p:spPr/>
        <p:txBody>
          <a:bodyPr/>
          <a:lstStyle/>
          <a:p>
            <a:r>
              <a:rPr lang="en-AU" dirty="0" smtClean="0"/>
              <a:t>In Module 10, all subqueries were:</a:t>
            </a:r>
          </a:p>
          <a:p>
            <a:pPr lvl="1"/>
            <a:r>
              <a:rPr lang="en-AU" i="1" dirty="0" smtClean="0"/>
              <a:t>Independent</a:t>
            </a:r>
            <a:r>
              <a:rPr lang="en-AU" dirty="0" smtClean="0"/>
              <a:t> from the main query</a:t>
            </a:r>
          </a:p>
          <a:p>
            <a:pPr lvl="4"/>
            <a:endParaRPr lang="en-AU" dirty="0" smtClean="0"/>
          </a:p>
          <a:p>
            <a:pPr lvl="1"/>
            <a:r>
              <a:rPr lang="en-AU" i="1" dirty="0" smtClean="0"/>
              <a:t>Executed once only</a:t>
            </a:r>
            <a:r>
              <a:rPr lang="en-AU" dirty="0" smtClean="0"/>
              <a:t>; before the outer query</a:t>
            </a:r>
          </a:p>
          <a:p>
            <a:pPr lvl="1"/>
            <a:endParaRPr lang="en-AU" dirty="0" smtClean="0"/>
          </a:p>
          <a:p>
            <a:pPr lvl="3"/>
            <a:endParaRPr lang="en-AU" dirty="0" smtClean="0"/>
          </a:p>
          <a:p>
            <a:r>
              <a:rPr lang="en-AU" b="1" dirty="0" smtClean="0"/>
              <a:t>Correlated subqueries </a:t>
            </a:r>
            <a:r>
              <a:rPr lang="en-AU" dirty="0" smtClean="0"/>
              <a:t>change these two attributes</a:t>
            </a:r>
          </a:p>
          <a:p>
            <a:pPr lvl="3"/>
            <a:endParaRPr lang="en-AU" dirty="0" smtClean="0"/>
          </a:p>
          <a:p>
            <a:pPr lvl="1"/>
            <a:endParaRPr lang="en-AU" dirty="0" smtClean="0"/>
          </a:p>
          <a:p>
            <a:r>
              <a:rPr lang="en-AU" dirty="0" smtClean="0"/>
              <a:t>Correlated subqueries </a:t>
            </a:r>
            <a:r>
              <a:rPr lang="en-AU" b="1" dirty="0" smtClean="0"/>
              <a:t>reference the outer query</a:t>
            </a:r>
            <a:r>
              <a:rPr lang="en-AU" dirty="0" smtClean="0"/>
              <a:t>, hence:</a:t>
            </a:r>
          </a:p>
          <a:p>
            <a:pPr lvl="1"/>
            <a:r>
              <a:rPr lang="en-AU" dirty="0" smtClean="0"/>
              <a:t>They are </a:t>
            </a:r>
            <a:r>
              <a:rPr lang="en-AU" i="1" dirty="0" smtClean="0"/>
              <a:t>linked to the outer query</a:t>
            </a:r>
          </a:p>
          <a:p>
            <a:pPr lvl="4"/>
            <a:endParaRPr lang="en-AU" dirty="0" smtClean="0"/>
          </a:p>
          <a:p>
            <a:pPr lvl="1"/>
            <a:r>
              <a:rPr lang="en-AU" dirty="0" smtClean="0"/>
              <a:t>They are </a:t>
            </a:r>
            <a:r>
              <a:rPr lang="en-AU" i="1" dirty="0" smtClean="0"/>
              <a:t>executed multiple times</a:t>
            </a:r>
            <a:r>
              <a:rPr lang="en-AU" dirty="0" smtClean="0"/>
              <a:t>; once for each row of the outer query</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Correlated Subqueries</a:t>
            </a:r>
            <a:endParaRPr lang="en-AU" dirty="0"/>
          </a:p>
        </p:txBody>
      </p:sp>
      <p:sp>
        <p:nvSpPr>
          <p:cNvPr id="3" name="Content Placeholder 2"/>
          <p:cNvSpPr>
            <a:spLocks noGrp="1"/>
          </p:cNvSpPr>
          <p:nvPr>
            <p:ph idx="1"/>
          </p:nvPr>
        </p:nvSpPr>
        <p:spPr/>
        <p:txBody>
          <a:bodyPr/>
          <a:lstStyle/>
          <a:p>
            <a:r>
              <a:rPr lang="en-AU" dirty="0" smtClean="0"/>
              <a:t>Overview of syntax:</a:t>
            </a:r>
          </a:p>
          <a:p>
            <a:endParaRPr lang="en-AU" dirty="0" smtClean="0"/>
          </a:p>
          <a:p>
            <a:endParaRPr lang="en-AU" dirty="0" smtClean="0"/>
          </a:p>
          <a:p>
            <a:endParaRPr lang="en-AU" dirty="0" smtClean="0"/>
          </a:p>
          <a:p>
            <a:endParaRPr lang="en-AU" dirty="0" smtClean="0"/>
          </a:p>
          <a:p>
            <a:endParaRPr lang="en-AU" dirty="0" smtClean="0"/>
          </a:p>
          <a:p>
            <a:pPr lvl="1"/>
            <a:r>
              <a:rPr lang="en-AU" dirty="0" smtClean="0"/>
              <a:t>This is just an example/overview of the syntax, illustrating the concepts involved</a:t>
            </a:r>
          </a:p>
          <a:p>
            <a:pPr lvl="1"/>
            <a:endParaRPr lang="en-AU" dirty="0" smtClean="0"/>
          </a:p>
          <a:p>
            <a:pPr lvl="1"/>
            <a:r>
              <a:rPr lang="en-AU" dirty="0" smtClean="0"/>
              <a:t>The subquery references a column in the outer query</a:t>
            </a:r>
          </a:p>
          <a:p>
            <a:pPr lvl="1"/>
            <a:endParaRPr lang="en-AU" dirty="0" smtClean="0"/>
          </a:p>
          <a:p>
            <a:pPr lvl="1"/>
            <a:r>
              <a:rPr lang="en-AU" dirty="0" smtClean="0"/>
              <a:t>Table in the outer column given a table alias to facilitate this</a:t>
            </a:r>
            <a:endParaRPr lang="en-AU" dirty="0"/>
          </a:p>
        </p:txBody>
      </p:sp>
      <p:sp>
        <p:nvSpPr>
          <p:cNvPr id="5" name="Rectangle 4"/>
          <p:cNvSpPr/>
          <p:nvPr/>
        </p:nvSpPr>
        <p:spPr>
          <a:xfrm>
            <a:off x="990600" y="1524000"/>
            <a:ext cx="7086600" cy="1938992"/>
          </a:xfrm>
          <a:prstGeom prst="rect">
            <a:avLst/>
          </a:prstGeom>
          <a:solidFill>
            <a:schemeClr val="bg1"/>
          </a:solidFill>
          <a:ln>
            <a:solidFill>
              <a:schemeClr val="tx1"/>
            </a:solidFill>
          </a:ln>
        </p:spPr>
        <p:txBody>
          <a:bodyPr wrap="square">
            <a:spAutoFit/>
          </a:bodyPr>
          <a:lstStyle/>
          <a:p>
            <a:pPr algn="l"/>
            <a:r>
              <a:rPr lang="en-AU" sz="2000" b="1" dirty="0" smtClean="0">
                <a:latin typeface="Courier New" pitchFamily="49" charset="0"/>
                <a:cs typeface="Courier New" pitchFamily="49" charset="0"/>
              </a:rPr>
              <a:t>SELECT </a:t>
            </a:r>
            <a:r>
              <a:rPr lang="en-AU" sz="2000" dirty="0" err="1" smtClean="0">
                <a:latin typeface="Courier New" pitchFamily="49" charset="0"/>
                <a:cs typeface="Courier New" pitchFamily="49" charset="0"/>
              </a:rPr>
              <a:t>select_list</a:t>
            </a:r>
            <a:endParaRPr lang="en-AU" sz="2000" dirty="0" smtClean="0">
              <a:latin typeface="Courier New" pitchFamily="49" charset="0"/>
              <a:cs typeface="Courier New" pitchFamily="49" charset="0"/>
            </a:endParaRPr>
          </a:p>
          <a:p>
            <a:pPr algn="l"/>
            <a:r>
              <a:rPr lang="en-AU" sz="2000" b="1" dirty="0" smtClean="0">
                <a:latin typeface="Courier New" pitchFamily="49" charset="0"/>
                <a:cs typeface="Courier New" pitchFamily="49" charset="0"/>
              </a:rPr>
              <a:t>FROM   </a:t>
            </a:r>
            <a:r>
              <a:rPr lang="en-AU" sz="2000" dirty="0" smtClean="0">
                <a:latin typeface="Courier New" pitchFamily="49" charset="0"/>
                <a:cs typeface="Courier New" pitchFamily="49" charset="0"/>
              </a:rPr>
              <a:t>table </a:t>
            </a:r>
            <a:r>
              <a:rPr lang="en-AU" sz="2000" b="1" dirty="0" smtClean="0">
                <a:latin typeface="Courier New" pitchFamily="49" charset="0"/>
                <a:cs typeface="Courier New" pitchFamily="49" charset="0"/>
              </a:rPr>
              <a:t>AS</a:t>
            </a:r>
            <a:r>
              <a:rPr lang="en-AU" sz="2000" dirty="0" smtClean="0">
                <a:latin typeface="Courier New" pitchFamily="49" charset="0"/>
                <a:cs typeface="Courier New" pitchFamily="49" charset="0"/>
              </a:rPr>
              <a:t> </a:t>
            </a:r>
            <a:r>
              <a:rPr lang="en-AU" sz="2000" dirty="0" err="1" smtClean="0">
                <a:latin typeface="Courier New" pitchFamily="49" charset="0"/>
                <a:cs typeface="Courier New" pitchFamily="49" charset="0"/>
              </a:rPr>
              <a:t>tbl_alias</a:t>
            </a:r>
            <a:endParaRPr lang="en-AU" sz="2000" dirty="0" smtClean="0">
              <a:latin typeface="Courier New" pitchFamily="49" charset="0"/>
              <a:cs typeface="Courier New" pitchFamily="49" charset="0"/>
            </a:endParaRPr>
          </a:p>
          <a:p>
            <a:pPr algn="l"/>
            <a:r>
              <a:rPr lang="en-AU" sz="2000" b="1" dirty="0" smtClean="0">
                <a:latin typeface="Courier New" pitchFamily="49" charset="0"/>
                <a:cs typeface="Courier New" pitchFamily="49" charset="0"/>
              </a:rPr>
              <a:t>WHERE  </a:t>
            </a:r>
            <a:r>
              <a:rPr lang="en-AU" sz="2000" dirty="0" err="1" smtClean="0">
                <a:latin typeface="Courier New" pitchFamily="49" charset="0"/>
                <a:cs typeface="Courier New" pitchFamily="49" charset="0"/>
              </a:rPr>
              <a:t>expr</a:t>
            </a:r>
            <a:r>
              <a:rPr lang="en-AU" sz="2000" dirty="0" smtClean="0">
                <a:latin typeface="Courier New" pitchFamily="49" charset="0"/>
                <a:cs typeface="Courier New" pitchFamily="49" charset="0"/>
              </a:rPr>
              <a:t> </a:t>
            </a:r>
            <a:r>
              <a:rPr lang="en-AU" sz="2000" i="1" dirty="0" smtClean="0">
                <a:latin typeface="Courier New" pitchFamily="49" charset="0"/>
                <a:cs typeface="Courier New" pitchFamily="49" charset="0"/>
              </a:rPr>
              <a:t>operator</a:t>
            </a:r>
          </a:p>
          <a:p>
            <a:pPr algn="l"/>
            <a:r>
              <a:rPr lang="en-AU" sz="2000" b="1" dirty="0" smtClean="0">
                <a:latin typeface="Courier New" pitchFamily="49" charset="0"/>
                <a:cs typeface="Courier New" pitchFamily="49" charset="0"/>
              </a:rPr>
              <a:t> 		( SELECT </a:t>
            </a:r>
            <a:r>
              <a:rPr lang="en-AU" sz="2000" dirty="0" err="1" smtClean="0">
                <a:latin typeface="Courier New" pitchFamily="49" charset="0"/>
                <a:cs typeface="Courier New" pitchFamily="49" charset="0"/>
              </a:rPr>
              <a:t>select_list</a:t>
            </a:r>
            <a:endParaRPr lang="en-AU" sz="2000" dirty="0" smtClean="0">
              <a:latin typeface="Courier New" pitchFamily="49" charset="0"/>
              <a:cs typeface="Courier New" pitchFamily="49" charset="0"/>
            </a:endParaRPr>
          </a:p>
          <a:p>
            <a:pPr algn="l"/>
            <a:r>
              <a:rPr lang="en-AU" sz="2000" b="1" dirty="0" smtClean="0">
                <a:latin typeface="Courier New" pitchFamily="49" charset="0"/>
                <a:cs typeface="Courier New" pitchFamily="49" charset="0"/>
              </a:rPr>
              <a:t>		  FROM   </a:t>
            </a:r>
            <a:r>
              <a:rPr lang="en-AU" sz="2000" dirty="0" smtClean="0">
                <a:latin typeface="Courier New" pitchFamily="49" charset="0"/>
                <a:cs typeface="Courier New" pitchFamily="49" charset="0"/>
              </a:rPr>
              <a:t>table</a:t>
            </a:r>
          </a:p>
          <a:p>
            <a:pPr algn="l"/>
            <a:r>
              <a:rPr lang="en-AU" sz="2000" b="1" dirty="0" smtClean="0">
                <a:latin typeface="Courier New" pitchFamily="49" charset="0"/>
                <a:cs typeface="Courier New" pitchFamily="49" charset="0"/>
              </a:rPr>
              <a:t>		  WHERE  </a:t>
            </a:r>
            <a:r>
              <a:rPr lang="en-AU" sz="2000" dirty="0" err="1" smtClean="0">
                <a:latin typeface="Courier New" pitchFamily="49" charset="0"/>
                <a:cs typeface="Courier New" pitchFamily="49" charset="0"/>
              </a:rPr>
              <a:t>expr</a:t>
            </a:r>
            <a:r>
              <a:rPr lang="en-AU" sz="2000" dirty="0" smtClean="0">
                <a:latin typeface="Courier New" pitchFamily="49" charset="0"/>
                <a:cs typeface="Courier New" pitchFamily="49" charset="0"/>
              </a:rPr>
              <a:t> = </a:t>
            </a:r>
            <a:r>
              <a:rPr lang="en-AU" sz="2000" dirty="0" err="1" smtClean="0">
                <a:latin typeface="Courier New" pitchFamily="49" charset="0"/>
                <a:cs typeface="Courier New" pitchFamily="49" charset="0"/>
              </a:rPr>
              <a:t>tbl_alias.expr</a:t>
            </a:r>
            <a:r>
              <a:rPr lang="en-AU" sz="2000" b="1" dirty="0" smtClean="0">
                <a:latin typeface="Courier New" pitchFamily="49" charset="0"/>
                <a:cs typeface="Courier New" pitchFamily="49" charset="0"/>
              </a:rPr>
              <a:t> );</a:t>
            </a:r>
          </a:p>
        </p:txBody>
      </p:sp>
      <p:cxnSp>
        <p:nvCxnSpPr>
          <p:cNvPr id="7" name="Straight Connector 6"/>
          <p:cNvCxnSpPr/>
          <p:nvPr/>
        </p:nvCxnSpPr>
        <p:spPr>
          <a:xfrm>
            <a:off x="3505200" y="2209800"/>
            <a:ext cx="1371600" cy="0"/>
          </a:xfrm>
          <a:prstGeom prst="line">
            <a:avLst/>
          </a:prstGeom>
          <a:ln w="19050">
            <a:solidFill>
              <a:srgbClr val="C00000"/>
            </a:solidFill>
            <a:prstDash val="dash"/>
          </a:ln>
        </p:spPr>
        <p:style>
          <a:lnRef idx="1">
            <a:schemeClr val="accent6"/>
          </a:lnRef>
          <a:fillRef idx="0">
            <a:schemeClr val="accent6"/>
          </a:fillRef>
          <a:effectRef idx="0">
            <a:schemeClr val="accent6"/>
          </a:effectRef>
          <a:fontRef idx="minor">
            <a:schemeClr val="tx1"/>
          </a:fontRef>
        </p:style>
      </p:cxnSp>
      <p:cxnSp>
        <p:nvCxnSpPr>
          <p:cNvPr id="8" name="Straight Connector 7"/>
          <p:cNvCxnSpPr/>
          <p:nvPr/>
        </p:nvCxnSpPr>
        <p:spPr>
          <a:xfrm>
            <a:off x="5334000" y="3429000"/>
            <a:ext cx="1371600" cy="0"/>
          </a:xfrm>
          <a:prstGeom prst="line">
            <a:avLst/>
          </a:prstGeom>
          <a:ln w="19050">
            <a:solidFill>
              <a:srgbClr val="C00000"/>
            </a:solidFill>
            <a:prstDash val="dash"/>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Correlated Subquery Example</a:t>
            </a:r>
            <a:endParaRPr lang="en-AU" dirty="0"/>
          </a:p>
        </p:txBody>
      </p:sp>
      <p:sp>
        <p:nvSpPr>
          <p:cNvPr id="3" name="Content Placeholder 2"/>
          <p:cNvSpPr>
            <a:spLocks noGrp="1"/>
          </p:cNvSpPr>
          <p:nvPr>
            <p:ph idx="1"/>
          </p:nvPr>
        </p:nvSpPr>
        <p:spPr>
          <a:xfrm>
            <a:off x="76200" y="3810000"/>
            <a:ext cx="4648200" cy="2833688"/>
          </a:xfrm>
        </p:spPr>
        <p:txBody>
          <a:bodyPr/>
          <a:lstStyle/>
          <a:p>
            <a:pPr marL="355600" lvl="1" indent="-355600"/>
            <a:r>
              <a:rPr lang="en-AU" dirty="0" smtClean="0"/>
              <a:t>The subquery refers to the </a:t>
            </a:r>
            <a:r>
              <a:rPr lang="en-AU" dirty="0" err="1" smtClean="0"/>
              <a:t>department_id</a:t>
            </a:r>
            <a:r>
              <a:rPr lang="en-AU" dirty="0" smtClean="0"/>
              <a:t> in the outer query, via the table alias “e”</a:t>
            </a:r>
          </a:p>
          <a:p>
            <a:pPr marL="355600" lvl="1" indent="-355600"/>
            <a:endParaRPr lang="en-AU" dirty="0" smtClean="0"/>
          </a:p>
          <a:p>
            <a:pPr marL="355600" lvl="1" indent="-355600"/>
            <a:r>
              <a:rPr lang="en-AU" dirty="0" smtClean="0"/>
              <a:t>As the outer query checks each row against the WHERE clause, the subquery is executed</a:t>
            </a:r>
            <a:endParaRPr lang="en-AU" dirty="0"/>
          </a:p>
        </p:txBody>
      </p:sp>
      <p:sp>
        <p:nvSpPr>
          <p:cNvPr id="4" name="Rectangle 3"/>
          <p:cNvSpPr/>
          <p:nvPr/>
        </p:nvSpPr>
        <p:spPr>
          <a:xfrm>
            <a:off x="228600" y="1371600"/>
            <a:ext cx="8686800" cy="1752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salary, </a:t>
            </a:r>
            <a:r>
              <a:rPr lang="en-AU" sz="1800" b="1" dirty="0" err="1" smtClean="0">
                <a:solidFill>
                  <a:srgbClr val="000000"/>
                </a:solidFill>
                <a:latin typeface="Courier New" pitchFamily="49" charset="0"/>
              </a:rPr>
              <a:t>department_id</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FROM employee AS e</a:t>
            </a:r>
          </a:p>
          <a:p>
            <a:pPr algn="l" eaLnBrk="0" hangingPunct="0">
              <a:tabLst>
                <a:tab pos="1200150" algn="l"/>
              </a:tabLst>
              <a:defRPr/>
            </a:pPr>
            <a:r>
              <a:rPr lang="en-AU" sz="1800" b="1" dirty="0" smtClean="0">
                <a:solidFill>
                  <a:srgbClr val="000000"/>
                </a:solidFill>
                <a:latin typeface="Courier New" pitchFamily="49" charset="0"/>
              </a:rPr>
              <a:t>WHERE salary &gt;</a:t>
            </a:r>
          </a:p>
          <a:p>
            <a:pPr algn="l" eaLnBrk="0" hangingPunct="0">
              <a:tabLst>
                <a:tab pos="1200150" algn="l"/>
              </a:tabLst>
              <a:defRPr/>
            </a:pPr>
            <a:r>
              <a:rPr lang="en-AU" sz="1800" b="1" dirty="0" smtClean="0">
                <a:solidFill>
                  <a:srgbClr val="000000"/>
                </a:solidFill>
                <a:latin typeface="Courier New" pitchFamily="49" charset="0"/>
              </a:rPr>
              <a:t>	( SELECT AVG(salary)</a:t>
            </a:r>
          </a:p>
          <a:p>
            <a:pPr algn="l" eaLnBrk="0" hangingPunct="0">
              <a:tabLst>
                <a:tab pos="1200150" algn="l"/>
              </a:tabLst>
              <a:defRPr/>
            </a:pPr>
            <a:r>
              <a:rPr lang="en-AU" sz="1800" b="1" dirty="0" smtClean="0">
                <a:solidFill>
                  <a:srgbClr val="000000"/>
                </a:solidFill>
                <a:latin typeface="Courier New" pitchFamily="49" charset="0"/>
              </a:rPr>
              <a:t> 	  FROM employee</a:t>
            </a: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smtClean="0">
                <a:solidFill>
                  <a:srgbClr val="000000"/>
                </a:solidFill>
                <a:latin typeface="Courier New" pitchFamily="49" charset="0"/>
              </a:rPr>
              <a:t>department_id</a:t>
            </a:r>
            <a:r>
              <a:rPr lang="en-AU" sz="1800" b="1" dirty="0" smtClean="0">
                <a:solidFill>
                  <a:srgbClr val="000000"/>
                </a:solidFill>
                <a:latin typeface="Courier New" pitchFamily="49" charset="0"/>
              </a:rPr>
              <a:t> = </a:t>
            </a:r>
            <a:r>
              <a:rPr lang="en-AU" sz="1800" b="1" dirty="0" err="1" smtClean="0">
                <a:solidFill>
                  <a:srgbClr val="000000"/>
                </a:solidFill>
                <a:latin typeface="Courier New" pitchFamily="49" charset="0"/>
              </a:rPr>
              <a:t>e.department_id</a:t>
            </a:r>
            <a:r>
              <a:rPr lang="en-AU" sz="1800" b="1" dirty="0" smtClean="0">
                <a:solidFill>
                  <a:srgbClr val="000000"/>
                </a:solidFill>
                <a:latin typeface="Courier New" pitchFamily="49" charset="0"/>
              </a:rPr>
              <a:t> );</a:t>
            </a:r>
          </a:p>
        </p:txBody>
      </p:sp>
      <p:sp>
        <p:nvSpPr>
          <p:cNvPr id="5" name="Rectangle 4"/>
          <p:cNvSpPr>
            <a:spLocks noChangeArrowheads="1"/>
          </p:cNvSpPr>
          <p:nvPr/>
        </p:nvSpPr>
        <p:spPr bwMode="auto">
          <a:xfrm>
            <a:off x="0" y="914400"/>
            <a:ext cx="91440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a:t>
            </a:r>
            <a:r>
              <a:rPr lang="en-AU" sz="1800" b="1" dirty="0" smtClean="0"/>
              <a:t>Find all employees who earn more than the average salary in their department</a:t>
            </a:r>
            <a:r>
              <a:rPr lang="en-US" sz="1800" b="1" dirty="0" smtClean="0">
                <a:latin typeface="Arial" charset="0"/>
              </a:rPr>
              <a:t>.”</a:t>
            </a:r>
            <a:endParaRPr lang="en-US" sz="1800" b="1" dirty="0">
              <a:latin typeface="Arial" charset="0"/>
            </a:endParaRPr>
          </a:p>
        </p:txBody>
      </p:sp>
      <p:sp>
        <p:nvSpPr>
          <p:cNvPr id="6" name="Rectangle 6"/>
          <p:cNvSpPr>
            <a:spLocks noChangeArrowheads="1"/>
          </p:cNvSpPr>
          <p:nvPr/>
        </p:nvSpPr>
        <p:spPr bwMode="auto">
          <a:xfrm>
            <a:off x="4800600" y="34290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7" name="Rectangle 6"/>
          <p:cNvSpPr>
            <a:spLocks noChangeArrowheads="1"/>
          </p:cNvSpPr>
          <p:nvPr/>
        </p:nvSpPr>
        <p:spPr bwMode="auto">
          <a:xfrm>
            <a:off x="4800600" y="3795713"/>
            <a:ext cx="4114800" cy="2452687"/>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salary     department_id</a:t>
            </a:r>
          </a:p>
          <a:p>
            <a:pPr marL="457200" indent="-457200" algn="l"/>
            <a:r>
              <a:rPr lang="en-AU" sz="1400" b="1" noProof="1" smtClean="0">
                <a:latin typeface="Courier New" pitchFamily="49" charset="0"/>
                <a:cs typeface="Courier New" pitchFamily="49" charset="0"/>
              </a:rPr>
              <a:t>------------ ---------- -------------</a:t>
            </a:r>
          </a:p>
          <a:p>
            <a:pPr marL="457200" indent="-457200" algn="l"/>
            <a:r>
              <a:rPr lang="en-AU" sz="1400" b="1" noProof="1" smtClean="0">
                <a:latin typeface="Courier New" pitchFamily="49" charset="0"/>
                <a:cs typeface="Courier New" pitchFamily="49" charset="0"/>
              </a:rPr>
              <a:t>Hartstein    13000.00   20</a:t>
            </a:r>
          </a:p>
          <a:p>
            <a:pPr marL="457200" indent="-457200" algn="l"/>
            <a:r>
              <a:rPr lang="en-AU" sz="1400" b="1" noProof="1" smtClean="0">
                <a:latin typeface="Courier New" pitchFamily="49" charset="0"/>
                <a:cs typeface="Courier New" pitchFamily="49" charset="0"/>
              </a:rPr>
              <a:t>Mourgos      6000.00    30</a:t>
            </a:r>
          </a:p>
          <a:p>
            <a:pPr marL="457200" indent="-457200" algn="l"/>
            <a:r>
              <a:rPr lang="en-AU" sz="1400" b="1" noProof="1" smtClean="0">
                <a:latin typeface="Courier New" pitchFamily="49" charset="0"/>
                <a:cs typeface="Courier New" pitchFamily="49" charset="0"/>
              </a:rPr>
              <a:t>Hunold       9000.00    40</a:t>
            </a:r>
          </a:p>
          <a:p>
            <a:pPr marL="457200" indent="-457200" algn="l"/>
            <a:r>
              <a:rPr lang="en-AU" sz="1400" b="1" noProof="1" smtClean="0">
                <a:latin typeface="Courier New" pitchFamily="49" charset="0"/>
                <a:cs typeface="Courier New" pitchFamily="49" charset="0"/>
              </a:rPr>
              <a:t>Zlotkey      10500.00   50</a:t>
            </a:r>
          </a:p>
          <a:p>
            <a:pPr marL="457200" indent="-457200" algn="l"/>
            <a:r>
              <a:rPr lang="en-AU" sz="1400" b="1" noProof="1" smtClean="0">
                <a:latin typeface="Courier New" pitchFamily="49" charset="0"/>
                <a:cs typeface="Courier New" pitchFamily="49" charset="0"/>
              </a:rPr>
              <a:t>Abel         11000.00   50</a:t>
            </a:r>
          </a:p>
          <a:p>
            <a:pPr marL="457200" indent="-457200" algn="l"/>
            <a:r>
              <a:rPr lang="en-AU" sz="1400" b="1" noProof="1" smtClean="0">
                <a:latin typeface="Courier New" pitchFamily="49" charset="0"/>
                <a:cs typeface="Courier New" pitchFamily="49" charset="0"/>
              </a:rPr>
              <a:t>King         24000.00   60</a:t>
            </a:r>
          </a:p>
          <a:p>
            <a:pPr marL="457200" indent="-457200" algn="l"/>
            <a:r>
              <a:rPr lang="en-AU" sz="1400" b="1" noProof="1" smtClean="0">
                <a:latin typeface="Courier New" pitchFamily="49" charset="0"/>
                <a:cs typeface="Courier New" pitchFamily="49" charset="0"/>
              </a:rPr>
              <a:t>Higgins      12000.00   70</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(7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Alternative Solution using a View and a Join</a:t>
            </a:r>
            <a:endParaRPr lang="en-AU" dirty="0"/>
          </a:p>
        </p:txBody>
      </p:sp>
      <p:sp>
        <p:nvSpPr>
          <p:cNvPr id="4" name="Rectangle 3"/>
          <p:cNvSpPr/>
          <p:nvPr/>
        </p:nvSpPr>
        <p:spPr>
          <a:xfrm>
            <a:off x="228600" y="914400"/>
            <a:ext cx="8686800" cy="2895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CREATE VIEW </a:t>
            </a:r>
            <a:r>
              <a:rPr lang="en-AU" sz="1800" b="1" dirty="0" err="1" smtClean="0">
                <a:solidFill>
                  <a:srgbClr val="000000"/>
                </a:solidFill>
                <a:latin typeface="Courier New" pitchFamily="49" charset="0"/>
              </a:rPr>
              <a:t>dept_average</a:t>
            </a:r>
            <a:r>
              <a:rPr lang="en-AU" sz="1800" b="1" dirty="0" smtClean="0">
                <a:solidFill>
                  <a:srgbClr val="000000"/>
                </a:solidFill>
                <a:latin typeface="Courier New" pitchFamily="49" charset="0"/>
              </a:rPr>
              <a:t> </a:t>
            </a:r>
          </a:p>
          <a:p>
            <a:pPr algn="l" eaLnBrk="0" hangingPunct="0">
              <a:tabLst>
                <a:tab pos="1200150" algn="l"/>
              </a:tabLst>
              <a:defRPr/>
            </a:pPr>
            <a:r>
              <a:rPr lang="en-AU" sz="1800" b="1" dirty="0" smtClean="0">
                <a:solidFill>
                  <a:srgbClr val="000000"/>
                </a:solidFill>
                <a:latin typeface="Courier New" pitchFamily="49" charset="0"/>
              </a:rPr>
              <a:t>AS SELECT </a:t>
            </a:r>
            <a:r>
              <a:rPr lang="en-AU" sz="1800" b="1" dirty="0" err="1" smtClean="0">
                <a:solidFill>
                  <a:srgbClr val="000000"/>
                </a:solidFill>
                <a:latin typeface="Courier New" pitchFamily="49" charset="0"/>
              </a:rPr>
              <a:t>department_id</a:t>
            </a:r>
            <a:r>
              <a:rPr lang="en-AU" sz="1800" b="1" dirty="0" smtClean="0">
                <a:solidFill>
                  <a:srgbClr val="000000"/>
                </a:solidFill>
                <a:latin typeface="Courier New" pitchFamily="49" charset="0"/>
              </a:rPr>
              <a:t>, AVG(salary) AS </a:t>
            </a:r>
            <a:r>
              <a:rPr lang="en-AU" sz="1800" b="1" dirty="0" err="1" smtClean="0">
                <a:solidFill>
                  <a:srgbClr val="000000"/>
                </a:solidFill>
                <a:latin typeface="Courier New" pitchFamily="49" charset="0"/>
              </a:rPr>
              <a:t>dept_avg</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FROM employee</a:t>
            </a:r>
          </a:p>
          <a:p>
            <a:pPr algn="l" eaLnBrk="0" hangingPunct="0">
              <a:tabLst>
                <a:tab pos="1200150" algn="l"/>
              </a:tabLst>
              <a:defRPr/>
            </a:pPr>
            <a:r>
              <a:rPr lang="en-AU" sz="1800" b="1" dirty="0" smtClean="0">
                <a:solidFill>
                  <a:srgbClr val="000000"/>
                </a:solidFill>
                <a:latin typeface="Courier New" pitchFamily="49" charset="0"/>
              </a:rPr>
              <a:t>   GROUP BY </a:t>
            </a:r>
            <a:r>
              <a:rPr lang="en-AU" sz="1800" b="1" dirty="0" err="1" smtClean="0">
                <a:solidFill>
                  <a:srgbClr val="000000"/>
                </a:solidFill>
                <a:latin typeface="Courier New" pitchFamily="49" charset="0"/>
              </a:rPr>
              <a:t>department_id</a:t>
            </a:r>
            <a:r>
              <a:rPr lang="en-AU" sz="1800" b="1" dirty="0" smtClean="0">
                <a:solidFill>
                  <a:srgbClr val="000000"/>
                </a:solidFill>
                <a:latin typeface="Courier New" pitchFamily="49" charset="0"/>
              </a:rPr>
              <a:t>;</a:t>
            </a:r>
          </a:p>
          <a:p>
            <a:pPr algn="l" eaLnBrk="0" hangingPunct="0">
              <a:tabLst>
                <a:tab pos="1200150" algn="l"/>
              </a:tabLst>
              <a:defRPr/>
            </a:pPr>
            <a:endParaRPr lang="en-AU" sz="12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GO</a:t>
            </a:r>
          </a:p>
          <a:p>
            <a:pPr algn="l" eaLnBrk="0" hangingPunct="0">
              <a:tabLst>
                <a:tab pos="1200150" algn="l"/>
              </a:tabLst>
              <a:defRPr/>
            </a:pPr>
            <a:endParaRPr lang="en-AU" sz="12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salary, </a:t>
            </a:r>
            <a:r>
              <a:rPr lang="en-AU" sz="1800" b="1" dirty="0" err="1" smtClean="0">
                <a:solidFill>
                  <a:srgbClr val="000000"/>
                </a:solidFill>
                <a:latin typeface="Courier New" pitchFamily="49" charset="0"/>
              </a:rPr>
              <a:t>e.department_id</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dept_avg</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FROM employee e JOIN </a:t>
            </a:r>
            <a:r>
              <a:rPr lang="en-AU" sz="1800" b="1" dirty="0" err="1" smtClean="0">
                <a:solidFill>
                  <a:srgbClr val="000000"/>
                </a:solidFill>
                <a:latin typeface="Courier New" pitchFamily="49" charset="0"/>
              </a:rPr>
              <a:t>dept_average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da</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ON </a:t>
            </a:r>
            <a:r>
              <a:rPr lang="en-AU" sz="1800" b="1" dirty="0" err="1" smtClean="0">
                <a:solidFill>
                  <a:srgbClr val="000000"/>
                </a:solidFill>
                <a:latin typeface="Courier New" pitchFamily="49" charset="0"/>
              </a:rPr>
              <a:t>e.department_id</a:t>
            </a:r>
            <a:r>
              <a:rPr lang="en-AU" sz="1800" b="1" dirty="0" smtClean="0">
                <a:solidFill>
                  <a:srgbClr val="000000"/>
                </a:solidFill>
                <a:latin typeface="Courier New" pitchFamily="49" charset="0"/>
              </a:rPr>
              <a:t> = </a:t>
            </a:r>
            <a:r>
              <a:rPr lang="en-AU" sz="1800" b="1" dirty="0" err="1" smtClean="0">
                <a:solidFill>
                  <a:srgbClr val="000000"/>
                </a:solidFill>
                <a:latin typeface="Courier New" pitchFamily="49" charset="0"/>
              </a:rPr>
              <a:t>da.department_id</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WHERE </a:t>
            </a:r>
            <a:r>
              <a:rPr lang="en-AU" sz="1800" b="1" dirty="0" err="1" smtClean="0">
                <a:solidFill>
                  <a:srgbClr val="000000"/>
                </a:solidFill>
                <a:latin typeface="Courier New" pitchFamily="49" charset="0"/>
              </a:rPr>
              <a:t>e.salary</a:t>
            </a:r>
            <a:r>
              <a:rPr lang="en-AU" sz="1800" b="1" dirty="0" smtClean="0">
                <a:solidFill>
                  <a:srgbClr val="000000"/>
                </a:solidFill>
                <a:latin typeface="Courier New" pitchFamily="49" charset="0"/>
              </a:rPr>
              <a:t> &gt; </a:t>
            </a:r>
            <a:r>
              <a:rPr lang="en-AU" sz="1800" b="1" dirty="0" err="1" smtClean="0">
                <a:solidFill>
                  <a:srgbClr val="000000"/>
                </a:solidFill>
                <a:latin typeface="Courier New" pitchFamily="49" charset="0"/>
              </a:rPr>
              <a:t>da.dept_avg</a:t>
            </a:r>
            <a:r>
              <a:rPr lang="en-AU" sz="1800" b="1" dirty="0" smtClean="0">
                <a:solidFill>
                  <a:srgbClr val="000000"/>
                </a:solidFill>
                <a:latin typeface="Courier New" pitchFamily="49" charset="0"/>
              </a:rPr>
              <a:t>;</a:t>
            </a:r>
          </a:p>
        </p:txBody>
      </p:sp>
      <p:sp>
        <p:nvSpPr>
          <p:cNvPr id="5" name="Rectangle 6"/>
          <p:cNvSpPr>
            <a:spLocks noChangeArrowheads="1"/>
          </p:cNvSpPr>
          <p:nvPr/>
        </p:nvSpPr>
        <p:spPr bwMode="auto">
          <a:xfrm>
            <a:off x="3429000" y="38862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5"/>
          <p:cNvSpPr>
            <a:spLocks noChangeArrowheads="1"/>
          </p:cNvSpPr>
          <p:nvPr/>
        </p:nvSpPr>
        <p:spPr bwMode="auto">
          <a:xfrm>
            <a:off x="3429000" y="4252913"/>
            <a:ext cx="5486400" cy="2452687"/>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salary     department_id dept_avg</a:t>
            </a:r>
          </a:p>
          <a:p>
            <a:pPr marL="457200" indent="-457200" algn="l"/>
            <a:r>
              <a:rPr lang="en-AU" sz="1400" b="1" noProof="1" smtClean="0">
                <a:latin typeface="Courier New" pitchFamily="49" charset="0"/>
                <a:cs typeface="Courier New" pitchFamily="49" charset="0"/>
              </a:rPr>
              <a:t>------------ ---------- ------------- ------------</a:t>
            </a:r>
          </a:p>
          <a:p>
            <a:pPr marL="457200" indent="-457200" algn="l"/>
            <a:r>
              <a:rPr lang="en-AU" sz="1400" b="1" noProof="1" smtClean="0">
                <a:latin typeface="Courier New" pitchFamily="49" charset="0"/>
                <a:cs typeface="Courier New" pitchFamily="49" charset="0"/>
              </a:rPr>
              <a:t>Hartstein    13000.00   20            9500.00</a:t>
            </a:r>
          </a:p>
          <a:p>
            <a:pPr marL="457200" indent="-457200" algn="l"/>
            <a:r>
              <a:rPr lang="en-AU" sz="1400" b="1" noProof="1" smtClean="0">
                <a:latin typeface="Courier New" pitchFamily="49" charset="0"/>
                <a:cs typeface="Courier New" pitchFamily="49" charset="0"/>
              </a:rPr>
              <a:t>Mourgos      6000.00    30            3540.00</a:t>
            </a:r>
          </a:p>
          <a:p>
            <a:pPr marL="457200" indent="-457200" algn="l"/>
            <a:r>
              <a:rPr lang="en-AU" sz="1400" b="1" noProof="1" smtClean="0">
                <a:latin typeface="Courier New" pitchFamily="49" charset="0"/>
                <a:cs typeface="Courier New" pitchFamily="49" charset="0"/>
              </a:rPr>
              <a:t>Hunold       9000.00    40            6400.00</a:t>
            </a:r>
          </a:p>
          <a:p>
            <a:pPr marL="457200" indent="-457200" algn="l"/>
            <a:r>
              <a:rPr lang="en-AU" sz="1400" b="1" noProof="1" smtClean="0">
                <a:latin typeface="Courier New" pitchFamily="49" charset="0"/>
                <a:cs typeface="Courier New" pitchFamily="49" charset="0"/>
              </a:rPr>
              <a:t>Zlotkey      10500.00   50            9833.3333</a:t>
            </a:r>
          </a:p>
          <a:p>
            <a:pPr marL="457200" indent="-457200" algn="l"/>
            <a:r>
              <a:rPr lang="en-AU" sz="1400" b="1" noProof="1" smtClean="0">
                <a:latin typeface="Courier New" pitchFamily="49" charset="0"/>
                <a:cs typeface="Courier New" pitchFamily="49" charset="0"/>
              </a:rPr>
              <a:t>Abel         11000.00   50            9833.3333</a:t>
            </a:r>
          </a:p>
          <a:p>
            <a:pPr marL="457200" indent="-457200" algn="l"/>
            <a:r>
              <a:rPr lang="en-AU" sz="1400" b="1" noProof="1" smtClean="0">
                <a:latin typeface="Courier New" pitchFamily="49" charset="0"/>
                <a:cs typeface="Courier New" pitchFamily="49" charset="0"/>
              </a:rPr>
              <a:t>King         24000.00   60            19333.3333   </a:t>
            </a:r>
          </a:p>
          <a:p>
            <a:pPr marL="457200" indent="-457200" algn="l"/>
            <a:r>
              <a:rPr lang="en-AU" sz="1400" b="1" noProof="1" smtClean="0">
                <a:latin typeface="Courier New" pitchFamily="49" charset="0"/>
                <a:cs typeface="Courier New" pitchFamily="49" charset="0"/>
              </a:rPr>
              <a:t>Higgins      12000.00   70            10000.00</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(7 row(s) affected)</a:t>
            </a:r>
          </a:p>
        </p:txBody>
      </p:sp>
      <p:sp>
        <p:nvSpPr>
          <p:cNvPr id="7" name="Content Placeholder 2"/>
          <p:cNvSpPr>
            <a:spLocks noGrp="1"/>
          </p:cNvSpPr>
          <p:nvPr>
            <p:ph idx="1"/>
          </p:nvPr>
        </p:nvSpPr>
        <p:spPr>
          <a:xfrm>
            <a:off x="76200" y="4252912"/>
            <a:ext cx="3352800" cy="2452688"/>
          </a:xfrm>
        </p:spPr>
        <p:txBody>
          <a:bodyPr/>
          <a:lstStyle/>
          <a:p>
            <a:pPr marL="355600" lvl="1" indent="-355600"/>
            <a:r>
              <a:rPr lang="en-AU" dirty="0" smtClean="0"/>
              <a:t>Creates a view which contains average </a:t>
            </a:r>
            <a:r>
              <a:rPr lang="en-AU" dirty="0" err="1" smtClean="0"/>
              <a:t>sal</a:t>
            </a:r>
            <a:r>
              <a:rPr lang="en-AU" dirty="0" smtClean="0"/>
              <a:t> of each department</a:t>
            </a:r>
          </a:p>
          <a:p>
            <a:pPr marL="755650" lvl="2" indent="-355600"/>
            <a:endParaRPr lang="en-AU" sz="1400" dirty="0" smtClean="0"/>
          </a:p>
          <a:p>
            <a:pPr marL="355600" lvl="1" indent="-355600"/>
            <a:r>
              <a:rPr lang="en-AU" dirty="0" smtClean="0"/>
              <a:t>Uses view in a join with a simple WHERE clause</a:t>
            </a:r>
            <a:endParaRPr lang="en-AU" dirty="0"/>
          </a:p>
        </p:txBody>
      </p:sp>
      <p:sp>
        <p:nvSpPr>
          <p:cNvPr id="8" name="Rectangle 7"/>
          <p:cNvSpPr/>
          <p:nvPr/>
        </p:nvSpPr>
        <p:spPr>
          <a:xfrm>
            <a:off x="1905000" y="990600"/>
            <a:ext cx="17526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9" name="Rectangle 8"/>
          <p:cNvSpPr/>
          <p:nvPr/>
        </p:nvSpPr>
        <p:spPr>
          <a:xfrm>
            <a:off x="3124200" y="2971800"/>
            <a:ext cx="1752600" cy="2286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85750" y="1295400"/>
            <a:ext cx="8572500" cy="5348288"/>
          </a:xfrm>
        </p:spPr>
        <p:txBody>
          <a:bodyPr/>
          <a:lstStyle/>
          <a:p>
            <a:r>
              <a:rPr lang="en-AU" dirty="0" smtClean="0"/>
              <a:t>This query relies upon the </a:t>
            </a:r>
            <a:r>
              <a:rPr lang="en-AU" b="1" dirty="0" err="1" smtClean="0"/>
              <a:t>job_history</a:t>
            </a:r>
            <a:r>
              <a:rPr lang="en-AU" dirty="0" smtClean="0"/>
              <a:t> table, which contains a row for each employee job change</a:t>
            </a:r>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Each row contains an employee id, and details of the job</a:t>
            </a:r>
          </a:p>
          <a:p>
            <a:pPr lvl="1"/>
            <a:r>
              <a:rPr lang="en-AU" dirty="0" smtClean="0"/>
              <a:t>We can assume that whenever an employee changes job, a new row is added to this table with the details of their old job</a:t>
            </a:r>
          </a:p>
        </p:txBody>
      </p:sp>
      <p:sp>
        <p:nvSpPr>
          <p:cNvPr id="2" name="Title 1"/>
          <p:cNvSpPr>
            <a:spLocks noGrp="1"/>
          </p:cNvSpPr>
          <p:nvPr>
            <p:ph type="title"/>
          </p:nvPr>
        </p:nvSpPr>
        <p:spPr/>
        <p:txBody>
          <a:bodyPr/>
          <a:lstStyle/>
          <a:p>
            <a:r>
              <a:rPr lang="en-AU" dirty="0" smtClean="0"/>
              <a:t>Correlated </a:t>
            </a:r>
            <a:r>
              <a:rPr lang="en-AU" dirty="0" err="1" smtClean="0"/>
              <a:t>Subquery</a:t>
            </a:r>
            <a:r>
              <a:rPr lang="en-AU" dirty="0" smtClean="0"/>
              <a:t> Example 2</a:t>
            </a:r>
            <a:endParaRPr lang="en-AU" dirty="0"/>
          </a:p>
        </p:txBody>
      </p:sp>
      <p:sp>
        <p:nvSpPr>
          <p:cNvPr id="5" name="Rectangle 4"/>
          <p:cNvSpPr>
            <a:spLocks noChangeArrowheads="1"/>
          </p:cNvSpPr>
          <p:nvPr/>
        </p:nvSpPr>
        <p:spPr bwMode="auto">
          <a:xfrm>
            <a:off x="0" y="914400"/>
            <a:ext cx="91440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a:t>
            </a:r>
            <a:r>
              <a:rPr lang="en-AU" sz="1800" b="1" dirty="0" smtClean="0"/>
              <a:t>Find all employees who have switched job at least twice</a:t>
            </a:r>
            <a:r>
              <a:rPr lang="en-US" sz="1800" b="1" dirty="0" smtClean="0">
                <a:latin typeface="Arial" charset="0"/>
              </a:rPr>
              <a:t>.”</a:t>
            </a:r>
            <a:endParaRPr lang="en-US" sz="1800" b="1" dirty="0">
              <a:latin typeface="Arial" charset="0"/>
            </a:endParaRPr>
          </a:p>
        </p:txBody>
      </p:sp>
      <p:sp>
        <p:nvSpPr>
          <p:cNvPr id="9" name="Rectangle 6"/>
          <p:cNvSpPr>
            <a:spLocks noChangeArrowheads="1"/>
          </p:cNvSpPr>
          <p:nvPr/>
        </p:nvSpPr>
        <p:spPr bwMode="auto">
          <a:xfrm>
            <a:off x="1600200" y="2209800"/>
            <a:ext cx="1702389" cy="369974"/>
          </a:xfrm>
          <a:prstGeom prst="rect">
            <a:avLst/>
          </a:prstGeom>
          <a:noFill/>
          <a:ln w="9525">
            <a:noFill/>
            <a:miter lim="800000"/>
            <a:headEnd/>
            <a:tailEnd/>
          </a:ln>
        </p:spPr>
        <p:txBody>
          <a:bodyPr wrap="none" lIns="92075" tIns="46038" rIns="92075" bIns="46038">
            <a:spAutoFit/>
          </a:bodyPr>
          <a:lstStyle/>
          <a:p>
            <a:pPr algn="l" eaLnBrk="0" hangingPunct="0"/>
            <a:r>
              <a:rPr lang="en-US" sz="1800" b="1" dirty="0" err="1" smtClean="0">
                <a:latin typeface="Courier New" pitchFamily="49" charset="0"/>
                <a:cs typeface="Courier New" pitchFamily="49" charset="0"/>
              </a:rPr>
              <a:t>job_history</a:t>
            </a:r>
            <a:endParaRPr lang="en-US" sz="1800" b="1" dirty="0">
              <a:latin typeface="Courier New" pitchFamily="49" charset="0"/>
              <a:cs typeface="Courier New" pitchFamily="49"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730" y="2590800"/>
            <a:ext cx="5443870" cy="2438400"/>
          </a:xfrm>
          <a:prstGeom prst="rect">
            <a:avLst/>
          </a:prstGeom>
          <a:solidFill>
            <a:schemeClr val="bg1"/>
          </a:solidFill>
          <a:ln w="9525" algn="ctr">
            <a:solidFill>
              <a:schemeClr val="tx1"/>
            </a:solidFill>
            <a:miter lim="800000"/>
            <a:headEnd/>
            <a:tailEnd/>
          </a:ln>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Correlated </a:t>
            </a:r>
            <a:r>
              <a:rPr lang="en-AU" dirty="0" err="1" smtClean="0"/>
              <a:t>Subquery</a:t>
            </a:r>
            <a:r>
              <a:rPr lang="en-AU" dirty="0" smtClean="0"/>
              <a:t> Example 2</a:t>
            </a:r>
            <a:endParaRPr lang="en-AU" dirty="0"/>
          </a:p>
        </p:txBody>
      </p:sp>
      <p:sp>
        <p:nvSpPr>
          <p:cNvPr id="3" name="Content Placeholder 2"/>
          <p:cNvSpPr>
            <a:spLocks noGrp="1"/>
          </p:cNvSpPr>
          <p:nvPr>
            <p:ph idx="1"/>
          </p:nvPr>
        </p:nvSpPr>
        <p:spPr>
          <a:xfrm>
            <a:off x="0" y="3048000"/>
            <a:ext cx="9144000" cy="3429000"/>
          </a:xfrm>
        </p:spPr>
        <p:txBody>
          <a:bodyPr/>
          <a:lstStyle/>
          <a:p>
            <a:pPr marL="355600" lvl="1" indent="-355600"/>
            <a:r>
              <a:rPr lang="en-AU" dirty="0" smtClean="0"/>
              <a:t>The subquery counts the number of job changes for each employee</a:t>
            </a:r>
          </a:p>
          <a:p>
            <a:pPr marL="355600" lvl="1" indent="-355600"/>
            <a:endParaRPr lang="en-AU" dirty="0" smtClean="0"/>
          </a:p>
          <a:p>
            <a:pPr marL="355600" lvl="1" indent="-355600"/>
            <a:r>
              <a:rPr lang="en-AU" dirty="0" smtClean="0"/>
              <a:t>Outer query only returns rows with 2 or more job changes</a:t>
            </a:r>
          </a:p>
          <a:p>
            <a:pPr marL="355600" lvl="1" indent="-355600"/>
            <a:endParaRPr lang="en-AU" dirty="0" smtClean="0"/>
          </a:p>
          <a:p>
            <a:pPr marL="355600" lvl="1" indent="-355600"/>
            <a:r>
              <a:rPr lang="en-AU" dirty="0" smtClean="0"/>
              <a:t>Notice the use of a table alias to</a:t>
            </a:r>
          </a:p>
          <a:p>
            <a:pPr marL="355600" lvl="1" indent="-355600">
              <a:buNone/>
            </a:pPr>
            <a:r>
              <a:rPr lang="en-AU" dirty="0" smtClean="0"/>
              <a:t>	distinguish the appropriate columns</a:t>
            </a:r>
          </a:p>
          <a:p>
            <a:pPr marL="355600" lvl="1" indent="-355600">
              <a:buNone/>
            </a:pPr>
            <a:r>
              <a:rPr lang="en-AU" dirty="0" smtClean="0"/>
              <a:t>	in both the outer select list and the</a:t>
            </a:r>
          </a:p>
          <a:p>
            <a:pPr marL="355600" lvl="1" indent="-355600">
              <a:buNone/>
            </a:pPr>
            <a:r>
              <a:rPr lang="en-AU" dirty="0" smtClean="0"/>
              <a:t>	WHERE clause of the subquery</a:t>
            </a:r>
            <a:endParaRPr lang="en-AU" dirty="0"/>
          </a:p>
        </p:txBody>
      </p:sp>
      <p:sp>
        <p:nvSpPr>
          <p:cNvPr id="4" name="Rectangle 3"/>
          <p:cNvSpPr/>
          <p:nvPr/>
        </p:nvSpPr>
        <p:spPr>
          <a:xfrm>
            <a:off x="1066800" y="1371600"/>
            <a:ext cx="70104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employee_id</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job_id</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FROM employee AS e </a:t>
            </a:r>
          </a:p>
          <a:p>
            <a:pPr algn="l" eaLnBrk="0" hangingPunct="0">
              <a:tabLst>
                <a:tab pos="1200150" algn="l"/>
              </a:tabLst>
              <a:defRPr/>
            </a:pPr>
            <a:r>
              <a:rPr lang="en-AU" sz="1800" b="1" dirty="0" smtClean="0">
                <a:solidFill>
                  <a:srgbClr val="000000"/>
                </a:solidFill>
                <a:latin typeface="Courier New" pitchFamily="49" charset="0"/>
              </a:rPr>
              <a:t>WHERE 2 &lt;= ( SELECT COUNT(*)</a:t>
            </a:r>
          </a:p>
          <a:p>
            <a:pPr algn="l" eaLnBrk="0" hangingPunct="0">
              <a:tabLst>
                <a:tab pos="1200150" algn="l"/>
              </a:tabLst>
              <a:defRPr/>
            </a:pPr>
            <a:r>
              <a:rPr lang="en-AU" sz="1800" b="1" dirty="0" smtClean="0">
                <a:solidFill>
                  <a:srgbClr val="000000"/>
                </a:solidFill>
                <a:latin typeface="Courier New" pitchFamily="49" charset="0"/>
              </a:rPr>
              <a:t>             FROM </a:t>
            </a:r>
            <a:r>
              <a:rPr lang="en-AU" sz="1800" b="1" dirty="0" err="1" smtClean="0">
                <a:solidFill>
                  <a:srgbClr val="000000"/>
                </a:solidFill>
                <a:latin typeface="Courier New" pitchFamily="49" charset="0"/>
              </a:rPr>
              <a:t>job_history</a:t>
            </a:r>
            <a:r>
              <a:rPr lang="en-AU" sz="1800" b="1" dirty="0" smtClean="0">
                <a:solidFill>
                  <a:srgbClr val="000000"/>
                </a:solidFill>
                <a:latin typeface="Courier New" pitchFamily="49" charset="0"/>
              </a:rPr>
              <a:t> </a:t>
            </a: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smtClean="0">
                <a:solidFill>
                  <a:srgbClr val="000000"/>
                </a:solidFill>
                <a:latin typeface="Courier New" pitchFamily="49" charset="0"/>
              </a:rPr>
              <a:t>employee_id</a:t>
            </a:r>
            <a:r>
              <a:rPr lang="en-AU" sz="1800" b="1" dirty="0" smtClean="0">
                <a:solidFill>
                  <a:srgbClr val="000000"/>
                </a:solidFill>
                <a:latin typeface="Courier New" pitchFamily="49" charset="0"/>
              </a:rPr>
              <a:t> = </a:t>
            </a:r>
            <a:r>
              <a:rPr lang="en-AU" sz="1800" b="1" dirty="0" err="1" smtClean="0">
                <a:solidFill>
                  <a:srgbClr val="000000"/>
                </a:solidFill>
                <a:latin typeface="Courier New" pitchFamily="49" charset="0"/>
              </a:rPr>
              <a:t>e.employee_id</a:t>
            </a:r>
            <a:r>
              <a:rPr lang="en-AU" sz="1800" b="1" dirty="0" smtClean="0">
                <a:solidFill>
                  <a:srgbClr val="000000"/>
                </a:solidFill>
                <a:latin typeface="Courier New" pitchFamily="49" charset="0"/>
              </a:rPr>
              <a:t> );</a:t>
            </a:r>
          </a:p>
        </p:txBody>
      </p:sp>
      <p:sp>
        <p:nvSpPr>
          <p:cNvPr id="5" name="Rectangle 4"/>
          <p:cNvSpPr>
            <a:spLocks noChangeArrowheads="1"/>
          </p:cNvSpPr>
          <p:nvPr/>
        </p:nvSpPr>
        <p:spPr bwMode="auto">
          <a:xfrm>
            <a:off x="0" y="914400"/>
            <a:ext cx="9144000" cy="328424"/>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a:t>
            </a:r>
            <a:r>
              <a:rPr lang="en-AU" sz="1800" b="1" dirty="0" smtClean="0"/>
              <a:t>Find all employees who have switched job at least twice</a:t>
            </a:r>
            <a:r>
              <a:rPr lang="en-US" sz="1800" b="1" dirty="0" smtClean="0">
                <a:latin typeface="Arial" charset="0"/>
              </a:rPr>
              <a:t>.”</a:t>
            </a:r>
            <a:endParaRPr lang="en-US" sz="1800" b="1" dirty="0">
              <a:latin typeface="Arial" charset="0"/>
            </a:endParaRPr>
          </a:p>
        </p:txBody>
      </p:sp>
      <p:sp>
        <p:nvSpPr>
          <p:cNvPr id="6" name="Rectangle 6"/>
          <p:cNvSpPr>
            <a:spLocks noChangeArrowheads="1"/>
          </p:cNvSpPr>
          <p:nvPr/>
        </p:nvSpPr>
        <p:spPr bwMode="auto">
          <a:xfrm>
            <a:off x="5105400" y="44196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7" name="Rectangle 6"/>
          <p:cNvSpPr>
            <a:spLocks noChangeArrowheads="1"/>
          </p:cNvSpPr>
          <p:nvPr/>
        </p:nvSpPr>
        <p:spPr bwMode="auto">
          <a:xfrm>
            <a:off x="5105400" y="4786313"/>
            <a:ext cx="3657600" cy="1538287"/>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employee_id last_name   job_id</a:t>
            </a:r>
          </a:p>
          <a:p>
            <a:pPr marL="457200" indent="-457200" algn="l"/>
            <a:r>
              <a:rPr lang="en-AU" sz="1400" b="1" noProof="1" smtClean="0">
                <a:latin typeface="Courier New" pitchFamily="49" charset="0"/>
                <a:cs typeface="Courier New" pitchFamily="49" charset="0"/>
              </a:rPr>
              <a:t>----------- ----------- ---------</a:t>
            </a:r>
          </a:p>
          <a:p>
            <a:pPr marL="457200" indent="-457200" algn="l"/>
            <a:r>
              <a:rPr lang="en-AU" sz="1400" b="1" noProof="1" smtClean="0">
                <a:latin typeface="Courier New" pitchFamily="49" charset="0"/>
                <a:cs typeface="Courier New" pitchFamily="49" charset="0"/>
              </a:rPr>
              <a:t>2           Kochhar     AD_VP</a:t>
            </a:r>
          </a:p>
          <a:p>
            <a:pPr marL="457200" indent="-457200" algn="l"/>
            <a:r>
              <a:rPr lang="en-AU" sz="1400" b="1" noProof="1" smtClean="0">
                <a:latin typeface="Courier New" pitchFamily="49" charset="0"/>
                <a:cs typeface="Courier New" pitchFamily="49" charset="0"/>
              </a:rPr>
              <a:t>14          Taylor      SA_REP</a:t>
            </a:r>
          </a:p>
          <a:p>
            <a:pPr marL="457200" indent="-457200" algn="l"/>
            <a:r>
              <a:rPr lang="en-AU" sz="1400" b="1" noProof="1" smtClean="0">
                <a:latin typeface="Courier New" pitchFamily="49" charset="0"/>
                <a:cs typeface="Courier New" pitchFamily="49" charset="0"/>
              </a:rPr>
              <a:t>16          Whalen      AD_ASST</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(3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9197</TotalTime>
  <Words>2581</Words>
  <Application>Microsoft Office PowerPoint</Application>
  <PresentationFormat>On-screen Show (4:3)</PresentationFormat>
  <Paragraphs>397</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ecu_ppt4_blue</vt:lpstr>
      <vt:lpstr>CSG1207/CSI5135  Systems and Database Design</vt:lpstr>
      <vt:lpstr>Objectives</vt:lpstr>
      <vt:lpstr>Review of Subqueries</vt:lpstr>
      <vt:lpstr>Subqueries &amp; Correlated Subqueries</vt:lpstr>
      <vt:lpstr>Correlated Subqueries</vt:lpstr>
      <vt:lpstr>Correlated Subquery Example</vt:lpstr>
      <vt:lpstr>Alternative Solution using a View and a Join</vt:lpstr>
      <vt:lpstr>Correlated Subquery Example 2</vt:lpstr>
      <vt:lpstr>Correlated Subquery Example 2</vt:lpstr>
      <vt:lpstr>EXISTS and NOT EXISTS</vt:lpstr>
      <vt:lpstr>EXISTS Example</vt:lpstr>
      <vt:lpstr>NOT EXISTS Example</vt:lpstr>
      <vt:lpstr>EXISTS and NOT EXISTS vs. Other Methods</vt:lpstr>
      <vt:lpstr>Indexes</vt:lpstr>
      <vt:lpstr>Index Creation and Deletion</vt:lpstr>
      <vt:lpstr>Viewing Indexes in SSMS</vt:lpstr>
      <vt:lpstr>When to Create an Index</vt:lpstr>
      <vt:lpstr>When to Create an Index</vt:lpstr>
      <vt:lpstr>Index Example</vt:lpstr>
      <vt:lpstr>Clustered Indexes</vt:lpstr>
      <vt:lpstr>Clustered Indexes</vt:lpstr>
      <vt:lpstr>When to Create an Index</vt:lpstr>
      <vt:lpstr>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11</dc:title>
  <dc:creator>C Bolan, J Xiao, G Baatard</dc:creator>
  <cp:lastModifiedBy>Greg Baatard</cp:lastModifiedBy>
  <cp:revision>767</cp:revision>
  <dcterms:created xsi:type="dcterms:W3CDTF">2001-07-23T01:56:31Z</dcterms:created>
  <dcterms:modified xsi:type="dcterms:W3CDTF">2014-11-28T02:52:18Z</dcterms:modified>
</cp:coreProperties>
</file>