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7" r:id="rId10"/>
    <p:sldId id="318" r:id="rId11"/>
    <p:sldId id="319" r:id="rId12"/>
    <p:sldId id="324" r:id="rId13"/>
    <p:sldId id="326" r:id="rId14"/>
    <p:sldId id="327" r:id="rId15"/>
    <p:sldId id="302" r:id="rId16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76" autoAdjust="0"/>
  </p:normalViewPr>
  <p:slideViewPr>
    <p:cSldViewPr>
      <p:cViewPr varScale="1">
        <p:scale>
          <a:sx n="57" d="100"/>
          <a:sy n="57" d="100"/>
        </p:scale>
        <p:origin x="67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B414E92-CBD2-4370-8746-213F940738AC}" type="datetime1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DDE7B9-5C6E-455E-9038-4292D944E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37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DE7B9-5C6E-455E-9038-4292D944EE9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DE7B9-5C6E-455E-9038-4292D944EE9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2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9857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083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075" y="0"/>
            <a:ext cx="2128838" cy="616585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37287" cy="616585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094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7741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97501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279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2640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903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501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70779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9659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wirl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6288"/>
            <a:ext cx="5638800" cy="608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text styles</a:t>
            </a:r>
          </a:p>
          <a:p>
            <a:pPr lvl="1"/>
            <a:r>
              <a:rPr lang="en-AU" altLang="en-US" dirty="0" smtClean="0"/>
              <a:t>Second level</a:t>
            </a:r>
          </a:p>
          <a:p>
            <a:pPr lvl="2"/>
            <a:r>
              <a:rPr lang="en-AU" altLang="en-US" dirty="0" smtClean="0"/>
              <a:t>Third level</a:t>
            </a:r>
          </a:p>
          <a:p>
            <a:pPr lvl="3"/>
            <a:r>
              <a:rPr lang="en-AU" altLang="en-US" dirty="0" smtClean="0"/>
              <a:t>Fourth level</a:t>
            </a:r>
          </a:p>
          <a:p>
            <a:pPr lvl="4"/>
            <a:r>
              <a:rPr lang="en-AU" altLang="en-US" dirty="0" smtClean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8123238" cy="715963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696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Heading Goes Here</a:t>
            </a:r>
          </a:p>
        </p:txBody>
      </p:sp>
      <p:pic>
        <p:nvPicPr>
          <p:cNvPr id="1030" name="Picture 15" descr="ECU_AUS_logo_C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0"/>
            <a:ext cx="101441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 Light" panose="020F0302020204030204" pitchFamily="34" charset="0"/>
          <a:ea typeface="ＭＳ Ｐゴシック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2116137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CSP2104 Object-Oriented Programming in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bri Light" panose="020F0302020204030204" pitchFamily="34" charset="0"/>
              </a:rPr>
              <a:t>Module </a:t>
            </a:r>
            <a:r>
              <a:rPr lang="en-US" altLang="en-US" dirty="0"/>
              <a:t>3</a:t>
            </a:r>
            <a:endParaRPr lang="en-US" altLang="en-US" dirty="0" smtClean="0">
              <a:latin typeface="Calibri Light" panose="020F0302020204030204" pitchFamily="34" charset="0"/>
            </a:endParaRPr>
          </a:p>
          <a:p>
            <a:pPr eaLnBrk="1" hangingPunct="1"/>
            <a:r>
              <a:rPr lang="en-US" altLang="en-US" dirty="0" smtClean="0">
                <a:latin typeface="Calibri Light" panose="020F0302020204030204" pitchFamily="34" charset="0"/>
              </a:rPr>
              <a:t>Making Decisions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the Conditional Operator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conditional operator is represented by a ?</a:t>
            </a:r>
          </a:p>
          <a:p>
            <a:r>
              <a:rPr lang="en-AU" dirty="0" smtClean="0"/>
              <a:t>Provides a concise way to express two conditional statements</a:t>
            </a:r>
          </a:p>
          <a:p>
            <a:pPr lvl="1"/>
            <a:r>
              <a:rPr lang="en-AU" dirty="0" smtClean="0"/>
              <a:t>Example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Could be instead</a:t>
            </a:r>
          </a:p>
          <a:p>
            <a:pPr marL="457200" lvl="1" indent="0">
              <a:buNone/>
            </a:pPr>
            <a:endParaRPr lang="en-AU" dirty="0" smtClean="0"/>
          </a:p>
          <a:p>
            <a:r>
              <a:rPr lang="en-AU" dirty="0" smtClean="0"/>
              <a:t>A more complex example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656143" y="3236822"/>
            <a:ext cx="3853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if</a:t>
            </a:r>
            <a:r>
              <a:rPr lang="en-AU" dirty="0" smtClean="0">
                <a:latin typeface="Lucida Console" panose="020B0609040504020204" pitchFamily="49" charset="0"/>
              </a:rPr>
              <a:t> (</a:t>
            </a:r>
            <a:r>
              <a:rPr lang="en-AU" dirty="0" err="1" smtClean="0">
                <a:latin typeface="Lucida Console" panose="020B0609040504020204" pitchFamily="49" charset="0"/>
              </a:rPr>
              <a:t>driverAge</a:t>
            </a:r>
            <a:r>
              <a:rPr lang="en-AU" dirty="0" smtClean="0">
                <a:latin typeface="Lucida Console" panose="020B0609040504020204" pitchFamily="49" charset="0"/>
              </a:rPr>
              <a:t> &lt; 26)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insurancePremium</a:t>
            </a:r>
            <a:r>
              <a:rPr lang="en-AU" dirty="0" smtClean="0">
                <a:latin typeface="Lucida Console" panose="020B0609040504020204" pitchFamily="49" charset="0"/>
              </a:rPr>
              <a:t> = 250;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else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insurancePremium</a:t>
            </a:r>
            <a:r>
              <a:rPr lang="en-AU" dirty="0" smtClean="0">
                <a:latin typeface="Lucida Console" panose="020B0609040504020204" pitchFamily="49" charset="0"/>
              </a:rPr>
              <a:t> = 185;</a:t>
            </a:r>
            <a:endParaRPr lang="en-AU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2093" y="4841963"/>
            <a:ext cx="6042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latin typeface="Lucida Console" panose="020B0609040504020204" pitchFamily="49" charset="0"/>
              </a:rPr>
              <a:t>driverAge</a:t>
            </a:r>
            <a:r>
              <a:rPr lang="en-AU" dirty="0" smtClean="0">
                <a:latin typeface="Lucida Console" panose="020B0609040504020204" pitchFamily="49" charset="0"/>
              </a:rPr>
              <a:t> &lt; 26 ? </a:t>
            </a:r>
            <a:r>
              <a:rPr lang="en-AU" dirty="0" err="1" smtClean="0">
                <a:latin typeface="Lucida Console" panose="020B0609040504020204" pitchFamily="49" charset="0"/>
              </a:rPr>
              <a:t>insurancePremium</a:t>
            </a:r>
            <a:r>
              <a:rPr lang="en-AU" dirty="0" smtClean="0">
                <a:latin typeface="Lucida Console" panose="020B0609040504020204" pitchFamily="49" charset="0"/>
              </a:rPr>
              <a:t> = 250 : </a:t>
            </a:r>
          </a:p>
          <a:p>
            <a:r>
              <a:rPr lang="en-AU" dirty="0" err="1" smtClean="0">
                <a:latin typeface="Lucida Console" panose="020B0609040504020204" pitchFamily="49" charset="0"/>
              </a:rPr>
              <a:t>insurancePremium</a:t>
            </a:r>
            <a:r>
              <a:rPr lang="en-AU" dirty="0" smtClean="0">
                <a:latin typeface="Lucida Console" panose="020B0609040504020204" pitchFamily="49" charset="0"/>
              </a:rPr>
              <a:t> = 185;</a:t>
            </a:r>
            <a:endParaRPr lang="en-AU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6088650"/>
            <a:ext cx="701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(a &gt; b ? a : b)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 is greater” </a:t>
            </a:r>
            <a:r>
              <a:rPr lang="en-AU" dirty="0" smtClean="0">
                <a:latin typeface="Lucida Console" panose="020B0609040504020204" pitchFamily="49" charset="0"/>
              </a:rPr>
              <a:t>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  <a:endParaRPr lang="en-AU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669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the Logical AND </a:t>
            </a:r>
            <a:r>
              <a:rPr lang="en-AU" dirty="0" err="1" smtClean="0"/>
              <a:t>and</a:t>
            </a:r>
            <a:r>
              <a:rPr lang="en-AU" dirty="0" smtClean="0"/>
              <a:t> OR Operators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5184353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When you must test multiple conditions before executing a statement, you can always use a series of</a:t>
            </a:r>
            <a:r>
              <a:rPr lang="en-AU" sz="2400" dirty="0" smtClean="0">
                <a:latin typeface="Lucida Console" panose="020B0609040504020204" pitchFamily="49" charset="0"/>
              </a:rPr>
              <a:t> if </a:t>
            </a:r>
            <a:r>
              <a:rPr lang="en-AU" dirty="0" smtClean="0"/>
              <a:t>statements</a:t>
            </a:r>
          </a:p>
          <a:p>
            <a:pPr lvl="1"/>
            <a:r>
              <a:rPr lang="en-AU" dirty="0" smtClean="0"/>
              <a:t>However, C++ provides convenient shortcuts for testing multiple conditions – the logical AND </a:t>
            </a:r>
            <a:r>
              <a:rPr lang="en-AU" dirty="0" err="1" smtClean="0"/>
              <a:t>and</a:t>
            </a:r>
            <a:r>
              <a:rPr lang="en-AU" dirty="0" smtClean="0"/>
              <a:t> the logical OR operators</a:t>
            </a:r>
          </a:p>
          <a:p>
            <a:r>
              <a:rPr lang="en-AU" dirty="0" smtClean="0"/>
              <a:t>An if statement can contain a logical AND</a:t>
            </a:r>
          </a:p>
          <a:p>
            <a:pPr lvl="1"/>
            <a:r>
              <a:rPr lang="en-AU" dirty="0" smtClean="0"/>
              <a:t>Created by typing &amp;&amp; between two Boolean expressions</a:t>
            </a:r>
          </a:p>
          <a:p>
            <a:pPr marL="457200" lvl="1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if (expression1 &amp;&amp; expression2)</a:t>
            </a:r>
          </a:p>
          <a:p>
            <a:pPr marL="457200" lvl="1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	{ action if both true }</a:t>
            </a:r>
          </a:p>
          <a:p>
            <a:r>
              <a:rPr lang="en-AU" dirty="0" smtClean="0"/>
              <a:t>An if statement can contain a logical OR</a:t>
            </a:r>
          </a:p>
          <a:p>
            <a:pPr lvl="1"/>
            <a:r>
              <a:rPr lang="en-AU" dirty="0" smtClean="0"/>
              <a:t>Created by typing || between two Boolean expressions</a:t>
            </a:r>
          </a:p>
          <a:p>
            <a:pPr marL="457200" lvl="1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if (expression1 || expression2)</a:t>
            </a:r>
          </a:p>
          <a:p>
            <a:pPr marL="457200" lvl="1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	{ action if at least one is true }</a:t>
            </a:r>
          </a:p>
        </p:txBody>
      </p:sp>
    </p:spTree>
    <p:extLst>
      <p:ext uri="{BB962C8B-B14F-4D97-AF65-F5344CB8AC3E}">
        <p14:creationId xmlns:p14="http://schemas.microsoft.com/office/powerpoint/2010/main" val="196337199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Combining AND </a:t>
            </a:r>
            <a:r>
              <a:rPr lang="en-AU" dirty="0" err="1" smtClean="0"/>
              <a:t>and</a:t>
            </a:r>
            <a:r>
              <a:rPr lang="en-AU" dirty="0" smtClean="0"/>
              <a:t> OR Selections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727969"/>
          </a:xfrm>
        </p:spPr>
        <p:txBody>
          <a:bodyPr/>
          <a:lstStyle/>
          <a:p>
            <a:r>
              <a:rPr lang="en-AU" dirty="0" smtClean="0"/>
              <a:t>AND takes precedence over OR</a:t>
            </a:r>
          </a:p>
          <a:p>
            <a:r>
              <a:rPr lang="en-AU" dirty="0" smtClean="0"/>
              <a:t>Use () to help remove ambiguity in the result of mixed logical switch expressions</a:t>
            </a:r>
          </a:p>
          <a:p>
            <a:r>
              <a:rPr lang="en-AU" dirty="0" smtClean="0"/>
              <a:t>Example:</a:t>
            </a:r>
            <a:endParaRPr lang="en-AU" dirty="0" smtClean="0"/>
          </a:p>
          <a:p>
            <a:pPr lvl="1"/>
            <a:r>
              <a:rPr lang="en-AU" dirty="0" smtClean="0"/>
              <a:t>Students must pass 1 quiz (either quiz1 or quiz2) AND their </a:t>
            </a:r>
            <a:r>
              <a:rPr lang="en-AU" dirty="0" err="1" smtClean="0"/>
              <a:t>finalExam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960055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Making Decisions with Structure Fields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Works exactly the same as using normal variables in the statement</a:t>
            </a:r>
          </a:p>
          <a:p>
            <a:r>
              <a:rPr lang="en-AU" dirty="0" smtClean="0"/>
              <a:t>Be sure to declare and instantiate the object first</a:t>
            </a:r>
          </a:p>
        </p:txBody>
      </p:sp>
    </p:spTree>
    <p:extLst>
      <p:ext uri="{BB962C8B-B14F-4D97-AF65-F5344CB8AC3E}">
        <p14:creationId xmlns:p14="http://schemas.microsoft.com/office/powerpoint/2010/main" val="244808787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Making Decisions with Structure Fields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47434" y="975494"/>
            <a:ext cx="805701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latin typeface="Lucida Console" panose="020B0609040504020204" pitchFamily="49" charset="0"/>
              </a:rPr>
              <a:t>#include 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err="1" smtClean="0">
                <a:latin typeface="Lucida Console" panose="020B0609040504020204" pitchFamily="49" charset="0"/>
              </a:rPr>
              <a:t>std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struct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AU" sz="1400" dirty="0" err="1" smtClean="0">
                <a:latin typeface="Lucida Console" panose="020B0609040504020204" pitchFamily="49" charset="0"/>
              </a:rPr>
              <a:t>BaseballPlayer</a:t>
            </a:r>
            <a:r>
              <a:rPr lang="en-AU" sz="1400" dirty="0" smtClean="0">
                <a:latin typeface="Lucida Console" panose="020B0609040504020204" pitchFamily="49" charset="0"/>
              </a:rPr>
              <a:t> {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err="1" smtClean="0">
                <a:latin typeface="Lucida Console" panose="020B0609040504020204" pitchFamily="49" charset="0"/>
              </a:rPr>
              <a:t>playerNumber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err="1" smtClean="0">
                <a:latin typeface="Lucida Console" panose="020B0609040504020204" pitchFamily="49" charset="0"/>
              </a:rPr>
              <a:t>numberOfHits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400" dirty="0" smtClean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BaseballPlayer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AU" sz="1400" dirty="0" err="1" smtClean="0">
                <a:latin typeface="Lucida Console" panose="020B0609040504020204" pitchFamily="49" charset="0"/>
              </a:rPr>
              <a:t>ourShortStop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const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int</a:t>
            </a:r>
            <a:r>
              <a:rPr lang="en-AU" sz="1400" dirty="0" smtClean="0">
                <a:latin typeface="Lucida Console" panose="020B0609040504020204" pitchFamily="49" charset="0"/>
              </a:rPr>
              <a:t> LOW_HITS = 5;</a:t>
            </a:r>
          </a:p>
          <a:p>
            <a:pPr lvl="1"/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const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int</a:t>
            </a:r>
            <a:r>
              <a:rPr lang="en-AU" sz="1400" dirty="0" smtClean="0">
                <a:latin typeface="Lucida Console" panose="020B0609040504020204" pitchFamily="49" charset="0"/>
              </a:rPr>
              <a:t> HIGH_HITS = 20;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“Enter baseball player’s number: “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cin</a:t>
            </a:r>
            <a:r>
              <a:rPr lang="en-AU" sz="1400" dirty="0" smtClean="0">
                <a:latin typeface="Lucida Console" panose="020B0609040504020204" pitchFamily="49" charset="0"/>
              </a:rPr>
              <a:t> &gt;&gt; </a:t>
            </a:r>
            <a:r>
              <a:rPr lang="en-AU" sz="1400" dirty="0" err="1" smtClean="0">
                <a:latin typeface="Lucida Console" panose="020B0609040504020204" pitchFamily="49" charset="0"/>
              </a:rPr>
              <a:t>ourShortStop.playerNumber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“Enter number of hits: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cin</a:t>
            </a:r>
            <a:r>
              <a:rPr lang="en-AU" sz="1400" dirty="0" smtClean="0">
                <a:latin typeface="Lucida Console" panose="020B0609040504020204" pitchFamily="49" charset="0"/>
              </a:rPr>
              <a:t> &gt;&gt; </a:t>
            </a:r>
            <a:r>
              <a:rPr lang="en-AU" sz="1400" dirty="0" err="1" smtClean="0">
                <a:latin typeface="Lucida Console" panose="020B0609040504020204" pitchFamily="49" charset="0"/>
              </a:rPr>
              <a:t>ourShortStop.numberOfHits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“Player number #”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ourShortStop.playerNumber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 with “</a:t>
            </a:r>
            <a:r>
              <a:rPr lang="en-AU" sz="1400" dirty="0" smtClean="0">
                <a:latin typeface="Lucida Console" panose="020B0609040504020204" pitchFamily="49" charset="0"/>
              </a:rPr>
              <a:t> &lt;&lt;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ourShortStop.numberOfHits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 hits”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if</a:t>
            </a:r>
            <a:r>
              <a:rPr lang="en-AU" sz="1400" dirty="0" smtClean="0">
                <a:latin typeface="Lucida Console" panose="020B0609040504020204" pitchFamily="49" charset="0"/>
              </a:rPr>
              <a:t> (</a:t>
            </a:r>
            <a:r>
              <a:rPr lang="en-AU" sz="1400" dirty="0" err="1" smtClean="0">
                <a:latin typeface="Lucida Console" panose="020B0609040504020204" pitchFamily="49" charset="0"/>
              </a:rPr>
              <a:t>outShortStop.numberOfHits</a:t>
            </a:r>
            <a:r>
              <a:rPr lang="en-AU" sz="1400" dirty="0" smtClean="0">
                <a:latin typeface="Lucida Console" panose="020B0609040504020204" pitchFamily="49" charset="0"/>
              </a:rPr>
              <a:t> &lt;= LOW_HITS)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“Player is performing poorly”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else</a:t>
            </a:r>
          </a:p>
          <a:p>
            <a:pPr lvl="2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if</a:t>
            </a:r>
            <a:r>
              <a:rPr lang="en-AU" sz="1400" dirty="0" smtClean="0">
                <a:latin typeface="Lucida Console" panose="020B0609040504020204" pitchFamily="49" charset="0"/>
              </a:rPr>
              <a:t> (</a:t>
            </a:r>
            <a:r>
              <a:rPr lang="en-AU" sz="1400" dirty="0" err="1" smtClean="0">
                <a:latin typeface="Lucida Console" panose="020B0609040504020204" pitchFamily="49" charset="0"/>
              </a:rPr>
              <a:t>ourShortStop.numberOfHits</a:t>
            </a:r>
            <a:r>
              <a:rPr lang="en-AU" sz="1400" dirty="0" smtClean="0">
                <a:latin typeface="Lucida Console" panose="020B0609040504020204" pitchFamily="49" charset="0"/>
              </a:rPr>
              <a:t> &lt;= HIGH_HITS)</a:t>
            </a:r>
          </a:p>
          <a:p>
            <a:pPr lvl="3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“Player is doing well”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else</a:t>
            </a:r>
          </a:p>
          <a:p>
            <a:pPr lvl="3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“Wow!”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system(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“pause”</a:t>
            </a:r>
            <a:r>
              <a:rPr lang="en-AU" sz="1400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sz="1400" dirty="0" smtClean="0">
                <a:latin typeface="Lucida Console" panose="020B0609040504020204" pitchFamily="49" charset="0"/>
              </a:rPr>
              <a:t> 0;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836208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aips.net.au/wp-content/uploads/2011/06/ECU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2011363"/>
            <a:ext cx="3810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80513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 the Agenda…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 the </a:t>
            </a:r>
            <a:r>
              <a:rPr lang="en-AU" sz="2400" dirty="0" smtClean="0">
                <a:latin typeface="Lucida Console" panose="020B0609040504020204" pitchFamily="49" charset="0"/>
              </a:rPr>
              <a:t>if</a:t>
            </a:r>
            <a:r>
              <a:rPr lang="en-AU" dirty="0" smtClean="0"/>
              <a:t> and </a:t>
            </a:r>
            <a:r>
              <a:rPr lang="en-AU" sz="2400" dirty="0" smtClean="0">
                <a:latin typeface="Lucida Console" panose="020B0609040504020204" pitchFamily="49" charset="0"/>
              </a:rPr>
              <a:t>if-else</a:t>
            </a:r>
            <a:r>
              <a:rPr lang="en-AU" dirty="0" smtClean="0"/>
              <a:t> statements</a:t>
            </a:r>
          </a:p>
          <a:p>
            <a:r>
              <a:rPr lang="en-AU" dirty="0" smtClean="0"/>
              <a:t>Use nested </a:t>
            </a:r>
            <a:r>
              <a:rPr lang="en-AU" sz="2400" dirty="0" smtClean="0">
                <a:latin typeface="Lucida Console" panose="020B0609040504020204" pitchFamily="49" charset="0"/>
              </a:rPr>
              <a:t>if</a:t>
            </a:r>
            <a:r>
              <a:rPr lang="en-AU" dirty="0" smtClean="0"/>
              <a:t> statements</a:t>
            </a:r>
          </a:p>
          <a:p>
            <a:r>
              <a:rPr lang="en-AU" dirty="0" smtClean="0"/>
              <a:t>Avoid common pitfalls with</a:t>
            </a:r>
            <a:r>
              <a:rPr lang="en-AU" sz="2400" dirty="0" smtClean="0">
                <a:latin typeface="Lucida Console" panose="020B0609040504020204" pitchFamily="49" charset="0"/>
              </a:rPr>
              <a:t> if</a:t>
            </a:r>
            <a:r>
              <a:rPr lang="en-AU" sz="2400" dirty="0" smtClean="0"/>
              <a:t> </a:t>
            </a:r>
            <a:r>
              <a:rPr lang="en-AU" dirty="0" smtClean="0"/>
              <a:t>statements</a:t>
            </a:r>
          </a:p>
          <a:p>
            <a:r>
              <a:rPr lang="en-AU" dirty="0" smtClean="0"/>
              <a:t>Use the </a:t>
            </a:r>
            <a:r>
              <a:rPr lang="en-AU" sz="2400" dirty="0" smtClean="0">
                <a:latin typeface="Lucida Console" panose="020B0609040504020204" pitchFamily="49" charset="0"/>
              </a:rPr>
              <a:t>switch</a:t>
            </a:r>
            <a:r>
              <a:rPr lang="en-AU" sz="2400" dirty="0" smtClean="0"/>
              <a:t> </a:t>
            </a:r>
            <a:r>
              <a:rPr lang="en-AU" dirty="0" smtClean="0"/>
              <a:t>statement</a:t>
            </a:r>
          </a:p>
          <a:p>
            <a:r>
              <a:rPr lang="en-AU" dirty="0" smtClean="0"/>
              <a:t>Use the conditional operator</a:t>
            </a:r>
          </a:p>
          <a:p>
            <a:r>
              <a:rPr lang="en-AU" dirty="0" smtClean="0"/>
              <a:t>Use the logical AND </a:t>
            </a:r>
            <a:r>
              <a:rPr lang="en-AU" dirty="0" err="1" smtClean="0"/>
              <a:t>and</a:t>
            </a:r>
            <a:r>
              <a:rPr lang="en-AU" dirty="0" smtClean="0"/>
              <a:t> the logical OR</a:t>
            </a:r>
          </a:p>
          <a:p>
            <a:r>
              <a:rPr lang="en-AU" dirty="0" smtClean="0"/>
              <a:t>Make decisions with structure fields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0053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the if Statement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C++ supports all standard control structures</a:t>
            </a:r>
          </a:p>
          <a:p>
            <a:pPr lvl="1"/>
            <a:r>
              <a:rPr lang="en-AU" dirty="0" smtClean="0"/>
              <a:t>if statement</a:t>
            </a:r>
          </a:p>
          <a:p>
            <a:pPr lvl="1"/>
            <a:r>
              <a:rPr lang="en-AU" dirty="0" smtClean="0"/>
              <a:t>if-else statement</a:t>
            </a:r>
          </a:p>
          <a:p>
            <a:pPr lvl="1"/>
            <a:r>
              <a:rPr lang="en-AU" dirty="0" smtClean="0"/>
              <a:t>switch statement</a:t>
            </a:r>
          </a:p>
          <a:p>
            <a:pPr lvl="1"/>
            <a:r>
              <a:rPr lang="en-AU" dirty="0" smtClean="0"/>
              <a:t>Conditional operators</a:t>
            </a:r>
          </a:p>
          <a:p>
            <a:r>
              <a:rPr lang="en-AU" dirty="0" smtClean="0"/>
              <a:t>You can combine decisions using the logical AND </a:t>
            </a:r>
            <a:r>
              <a:rPr lang="en-AU" dirty="0" err="1" smtClean="0"/>
              <a:t>and</a:t>
            </a:r>
            <a:r>
              <a:rPr lang="en-AU" dirty="0" smtClean="0"/>
              <a:t> OR operators</a:t>
            </a:r>
          </a:p>
          <a:p>
            <a:r>
              <a:rPr lang="en-AU" dirty="0" smtClean="0"/>
              <a:t>The Single-Alternative if</a:t>
            </a:r>
          </a:p>
          <a:p>
            <a:pPr lvl="1"/>
            <a:r>
              <a:rPr lang="en-AU" dirty="0" smtClean="0"/>
              <a:t>if: primary C++ selection structure statement used to perform a single-alternative selection</a:t>
            </a:r>
          </a:p>
          <a:p>
            <a:pPr lvl="1"/>
            <a:r>
              <a:rPr lang="en-AU" dirty="0" smtClean="0"/>
              <a:t>Syntax:</a:t>
            </a:r>
          </a:p>
          <a:p>
            <a:pPr lvl="2"/>
            <a:r>
              <a:rPr lang="en-AU" dirty="0" smtClean="0"/>
              <a:t>if (Boolean expression)</a:t>
            </a:r>
          </a:p>
          <a:p>
            <a:pPr marL="1371600" lvl="3" indent="0">
              <a:buNone/>
            </a:pPr>
            <a:r>
              <a:rPr lang="en-AU" dirty="0" smtClean="0"/>
              <a:t>{action if true}</a:t>
            </a:r>
          </a:p>
          <a:p>
            <a:pPr marL="1371600" lvl="3" indent="0">
              <a:buNone/>
            </a:pPr>
            <a:r>
              <a:rPr lang="en-AU" dirty="0" smtClean="0"/>
              <a:t>else {expression};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734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the if Statement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500" dirty="0" smtClean="0">
                <a:latin typeface="Lucida Console" panose="020B0609040504020204" pitchFamily="49" charset="0"/>
              </a:rPr>
              <a:t>#include </a:t>
            </a:r>
            <a:r>
              <a:rPr lang="en-AU" sz="15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sz="1500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sz="15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AU" sz="15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sz="1500" dirty="0" smtClean="0">
                <a:latin typeface="Lucida Console" panose="020B0609040504020204" pitchFamily="49" charset="0"/>
              </a:rPr>
              <a:t> </a:t>
            </a:r>
            <a:r>
              <a:rPr lang="en-AU" sz="15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sz="1500" dirty="0" smtClean="0">
                <a:latin typeface="Lucida Console" panose="020B0609040504020204" pitchFamily="49" charset="0"/>
              </a:rPr>
              <a:t> </a:t>
            </a:r>
            <a:r>
              <a:rPr lang="en-AU" sz="1500" dirty="0" err="1" smtClean="0">
                <a:latin typeface="Lucida Console" panose="020B0609040504020204" pitchFamily="49" charset="0"/>
              </a:rPr>
              <a:t>std</a:t>
            </a:r>
            <a:r>
              <a:rPr lang="en-AU" sz="15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5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500" dirty="0" smtClean="0">
                <a:latin typeface="Lucida Console" panose="020B0609040504020204" pitchFamily="49" charset="0"/>
              </a:rPr>
              <a:t> main() {</a:t>
            </a:r>
          </a:p>
          <a:p>
            <a:pPr marL="400050" lvl="1" indent="0">
              <a:buNone/>
            </a:pPr>
            <a:r>
              <a:rPr lang="en-AU" sz="15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500" dirty="0" smtClean="0">
                <a:latin typeface="Lucida Console" panose="020B0609040504020204" pitchFamily="49" charset="0"/>
              </a:rPr>
              <a:t> </a:t>
            </a:r>
            <a:r>
              <a:rPr lang="en-AU" sz="1500" dirty="0" err="1" smtClean="0">
                <a:latin typeface="Lucida Console" panose="020B0609040504020204" pitchFamily="49" charset="0"/>
              </a:rPr>
              <a:t>driverAge</a:t>
            </a:r>
            <a:r>
              <a:rPr lang="en-AU" sz="1500" dirty="0" smtClean="0">
                <a:latin typeface="Lucida Console" panose="020B0609040504020204" pitchFamily="49" charset="0"/>
              </a:rPr>
              <a:t>, </a:t>
            </a:r>
            <a:r>
              <a:rPr lang="en-AU" sz="1500" dirty="0" err="1" smtClean="0">
                <a:latin typeface="Lucida Console" panose="020B0609040504020204" pitchFamily="49" charset="0"/>
              </a:rPr>
              <a:t>numTickets</a:t>
            </a:r>
            <a:r>
              <a:rPr lang="en-AU" sz="1500" dirty="0" smtClean="0">
                <a:latin typeface="Lucida Console" panose="020B060904050402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AU" sz="15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double</a:t>
            </a:r>
            <a:r>
              <a:rPr lang="en-AU" sz="1500" dirty="0" smtClean="0">
                <a:latin typeface="Lucida Console" panose="020B0609040504020204" pitchFamily="49" charset="0"/>
              </a:rPr>
              <a:t> </a:t>
            </a:r>
            <a:r>
              <a:rPr lang="en-AU" sz="1500" dirty="0" err="1" smtClean="0">
                <a:latin typeface="Lucida Console" panose="020B0609040504020204" pitchFamily="49" charset="0"/>
              </a:rPr>
              <a:t>premiumDue</a:t>
            </a:r>
            <a:r>
              <a:rPr lang="en-AU" sz="1500" dirty="0" smtClean="0">
                <a:latin typeface="Lucida Console" panose="020B0609040504020204" pitchFamily="49" charset="0"/>
              </a:rPr>
              <a:t> = 75.32;</a:t>
            </a:r>
          </a:p>
          <a:p>
            <a:pPr marL="400050" lvl="1" indent="0">
              <a:buNone/>
            </a:pPr>
            <a:r>
              <a:rPr lang="en-AU" sz="1500" dirty="0" err="1" smtClean="0">
                <a:latin typeface="Lucida Console" panose="020B0609040504020204" pitchFamily="49" charset="0"/>
              </a:rPr>
              <a:t>cout</a:t>
            </a:r>
            <a:r>
              <a:rPr lang="en-AU" sz="1500" dirty="0" smtClean="0">
                <a:latin typeface="Lucida Console" panose="020B0609040504020204" pitchFamily="49" charset="0"/>
              </a:rPr>
              <a:t> &lt;&lt; </a:t>
            </a:r>
            <a:r>
              <a:rPr lang="en-AU" sz="15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“Enter driver’s age: “</a:t>
            </a:r>
            <a:r>
              <a:rPr lang="en-AU" sz="1500" dirty="0" smtClean="0">
                <a:latin typeface="Lucida Console" panose="020B060904050402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AU" sz="1500" dirty="0" err="1" smtClean="0">
                <a:latin typeface="Lucida Console" panose="020B0609040504020204" pitchFamily="49" charset="0"/>
              </a:rPr>
              <a:t>cin</a:t>
            </a:r>
            <a:r>
              <a:rPr lang="en-AU" sz="1500" dirty="0" smtClean="0">
                <a:latin typeface="Lucida Console" panose="020B0609040504020204" pitchFamily="49" charset="0"/>
              </a:rPr>
              <a:t> &gt;&gt; </a:t>
            </a:r>
            <a:r>
              <a:rPr lang="en-AU" sz="1500" dirty="0" err="1" smtClean="0">
                <a:latin typeface="Lucida Console" panose="020B0609040504020204" pitchFamily="49" charset="0"/>
              </a:rPr>
              <a:t>driverAge</a:t>
            </a:r>
            <a:r>
              <a:rPr lang="en-AU" sz="1500" dirty="0" smtClean="0">
                <a:latin typeface="Lucida Console" panose="020B060904050402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AU" sz="1500" dirty="0" err="1" smtClean="0">
                <a:latin typeface="Lucida Console" panose="020B0609040504020204" pitchFamily="49" charset="0"/>
              </a:rPr>
              <a:t>cout</a:t>
            </a:r>
            <a:r>
              <a:rPr lang="en-AU" sz="1500" dirty="0" smtClean="0">
                <a:latin typeface="Lucida Console" panose="020B0609040504020204" pitchFamily="49" charset="0"/>
              </a:rPr>
              <a:t> &lt;&lt; </a:t>
            </a:r>
            <a:r>
              <a:rPr lang="en-AU" sz="15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“Enter traffic tickets issued: “</a:t>
            </a:r>
            <a:r>
              <a:rPr lang="en-AU" sz="1500" dirty="0" smtClean="0">
                <a:latin typeface="Lucida Console" panose="020B060904050402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AU" sz="1500" dirty="0" err="1" smtClean="0">
                <a:latin typeface="Lucida Console" panose="020B0609040504020204" pitchFamily="49" charset="0"/>
              </a:rPr>
              <a:t>cin</a:t>
            </a:r>
            <a:r>
              <a:rPr lang="en-AU" sz="1500" dirty="0" smtClean="0">
                <a:latin typeface="Lucida Console" panose="020B0609040504020204" pitchFamily="49" charset="0"/>
              </a:rPr>
              <a:t> &gt;&gt; </a:t>
            </a:r>
            <a:r>
              <a:rPr lang="en-AU" sz="1500" dirty="0" err="1" smtClean="0">
                <a:latin typeface="Lucida Console" panose="020B0609040504020204" pitchFamily="49" charset="0"/>
              </a:rPr>
              <a:t>numTickets</a:t>
            </a:r>
            <a:r>
              <a:rPr lang="en-AU" sz="1500" dirty="0" smtClean="0">
                <a:latin typeface="Lucida Console" panose="020B060904050402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AU" sz="15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if</a:t>
            </a:r>
            <a:r>
              <a:rPr lang="en-AU" sz="1500" dirty="0" smtClean="0">
                <a:latin typeface="Lucida Console" panose="020B0609040504020204" pitchFamily="49" charset="0"/>
              </a:rPr>
              <a:t> (</a:t>
            </a:r>
            <a:r>
              <a:rPr lang="en-AU" sz="1500" dirty="0" err="1" smtClean="0">
                <a:latin typeface="Lucida Console" panose="020B0609040504020204" pitchFamily="49" charset="0"/>
              </a:rPr>
              <a:t>driverAge</a:t>
            </a:r>
            <a:r>
              <a:rPr lang="en-AU" sz="1500" dirty="0" smtClean="0">
                <a:latin typeface="Lucida Console" panose="020B0609040504020204" pitchFamily="49" charset="0"/>
              </a:rPr>
              <a:t> &lt; 26)</a:t>
            </a:r>
          </a:p>
          <a:p>
            <a:pPr marL="400050" lvl="1" indent="0">
              <a:buNone/>
            </a:pPr>
            <a:r>
              <a:rPr lang="en-AU" sz="1500" dirty="0">
                <a:latin typeface="Lucida Console" panose="020B0609040504020204" pitchFamily="49" charset="0"/>
              </a:rPr>
              <a:t>	</a:t>
            </a:r>
            <a:r>
              <a:rPr lang="en-AU" sz="1500" dirty="0" err="1" smtClean="0">
                <a:latin typeface="Lucida Console" panose="020B0609040504020204" pitchFamily="49" charset="0"/>
              </a:rPr>
              <a:t>premiumDue</a:t>
            </a:r>
            <a:r>
              <a:rPr lang="en-AU" sz="1500" dirty="0" smtClean="0">
                <a:latin typeface="Lucida Console" panose="020B0609040504020204" pitchFamily="49" charset="0"/>
              </a:rPr>
              <a:t> += 100;</a:t>
            </a:r>
          </a:p>
          <a:p>
            <a:pPr marL="400050" lvl="1" indent="0">
              <a:buNone/>
            </a:pPr>
            <a:r>
              <a:rPr lang="en-AU" sz="15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if</a:t>
            </a:r>
            <a:r>
              <a:rPr lang="en-AU" sz="1500" dirty="0" smtClean="0">
                <a:latin typeface="Lucida Console" panose="020B0609040504020204" pitchFamily="49" charset="0"/>
              </a:rPr>
              <a:t> (</a:t>
            </a:r>
            <a:r>
              <a:rPr lang="en-AU" sz="1500" dirty="0" err="1" smtClean="0">
                <a:latin typeface="Lucida Console" panose="020B0609040504020204" pitchFamily="49" charset="0"/>
              </a:rPr>
              <a:t>driverAge</a:t>
            </a:r>
            <a:r>
              <a:rPr lang="en-AU" sz="1500" dirty="0" smtClean="0">
                <a:latin typeface="Lucida Console" panose="020B0609040504020204" pitchFamily="49" charset="0"/>
              </a:rPr>
              <a:t> &gt; 50)</a:t>
            </a:r>
          </a:p>
          <a:p>
            <a:pPr marL="400050" lvl="1" indent="0">
              <a:buNone/>
            </a:pPr>
            <a:r>
              <a:rPr lang="en-AU" sz="1500" dirty="0" smtClean="0">
                <a:latin typeface="Lucida Console" panose="020B0609040504020204" pitchFamily="49" charset="0"/>
              </a:rPr>
              <a:t>	</a:t>
            </a:r>
            <a:r>
              <a:rPr lang="en-AU" sz="1500" dirty="0" err="1" smtClean="0">
                <a:latin typeface="Lucida Console" panose="020B0609040504020204" pitchFamily="49" charset="0"/>
              </a:rPr>
              <a:t>premiumDue</a:t>
            </a:r>
            <a:r>
              <a:rPr lang="en-AU" sz="1500" dirty="0" smtClean="0">
                <a:latin typeface="Lucida Console" panose="020B0609040504020204" pitchFamily="49" charset="0"/>
              </a:rPr>
              <a:t> -= 50;</a:t>
            </a:r>
          </a:p>
          <a:p>
            <a:pPr marL="400050" lvl="1" indent="0">
              <a:buNone/>
            </a:pPr>
            <a:r>
              <a:rPr lang="en-AU" sz="15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if</a:t>
            </a:r>
            <a:r>
              <a:rPr lang="en-AU" sz="1500" dirty="0" smtClean="0">
                <a:latin typeface="Lucida Console" panose="020B0609040504020204" pitchFamily="49" charset="0"/>
              </a:rPr>
              <a:t> (</a:t>
            </a:r>
            <a:r>
              <a:rPr lang="en-AU" sz="1500" dirty="0" err="1" smtClean="0">
                <a:latin typeface="Lucida Console" panose="020B0609040504020204" pitchFamily="49" charset="0"/>
              </a:rPr>
              <a:t>numTickets</a:t>
            </a:r>
            <a:r>
              <a:rPr lang="en-AU" sz="1500" dirty="0" smtClean="0">
                <a:latin typeface="Lucida Console" panose="020B0609040504020204" pitchFamily="49" charset="0"/>
              </a:rPr>
              <a:t> == 2)</a:t>
            </a:r>
          </a:p>
          <a:p>
            <a:pPr marL="400050" lvl="1" indent="0">
              <a:buNone/>
            </a:pPr>
            <a:r>
              <a:rPr lang="en-AU" sz="1500" dirty="0">
                <a:latin typeface="Lucida Console" panose="020B0609040504020204" pitchFamily="49" charset="0"/>
              </a:rPr>
              <a:t>	</a:t>
            </a:r>
            <a:r>
              <a:rPr lang="en-AU" sz="1500" dirty="0" err="1" smtClean="0">
                <a:latin typeface="Lucida Console" panose="020B0609040504020204" pitchFamily="49" charset="0"/>
              </a:rPr>
              <a:t>premiumDue</a:t>
            </a:r>
            <a:r>
              <a:rPr lang="en-AU" sz="1500" dirty="0" smtClean="0">
                <a:latin typeface="Lucida Console" panose="020B0609040504020204" pitchFamily="49" charset="0"/>
              </a:rPr>
              <a:t> += 60.25;</a:t>
            </a:r>
          </a:p>
          <a:p>
            <a:pPr marL="400050" lvl="1" indent="0">
              <a:buNone/>
            </a:pPr>
            <a:r>
              <a:rPr lang="en-AU" sz="1500" dirty="0" err="1" smtClean="0">
                <a:latin typeface="Lucida Console" panose="020B0609040504020204" pitchFamily="49" charset="0"/>
              </a:rPr>
              <a:t>cout</a:t>
            </a:r>
            <a:r>
              <a:rPr lang="en-AU" sz="1500" dirty="0" smtClean="0">
                <a:latin typeface="Lucida Console" panose="020B0609040504020204" pitchFamily="49" charset="0"/>
              </a:rPr>
              <a:t> &lt;&lt; </a:t>
            </a:r>
            <a:r>
              <a:rPr lang="en-AU" sz="15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“Premium due is: “ </a:t>
            </a:r>
            <a:r>
              <a:rPr lang="en-AU" sz="1500" dirty="0" smtClean="0">
                <a:latin typeface="Lucida Console" panose="020B0609040504020204" pitchFamily="49" charset="0"/>
              </a:rPr>
              <a:t>&lt;&lt; </a:t>
            </a:r>
            <a:r>
              <a:rPr lang="en-AU" sz="1500" dirty="0" err="1" smtClean="0">
                <a:latin typeface="Lucida Console" panose="020B0609040504020204" pitchFamily="49" charset="0"/>
              </a:rPr>
              <a:t>premiumDue</a:t>
            </a:r>
            <a:r>
              <a:rPr lang="en-AU" sz="1500" dirty="0" smtClean="0">
                <a:latin typeface="Lucida Console" panose="020B0609040504020204" pitchFamily="49" charset="0"/>
              </a:rPr>
              <a:t> &lt;&lt; </a:t>
            </a:r>
            <a:r>
              <a:rPr lang="en-AU" sz="1500" dirty="0" err="1" smtClean="0">
                <a:latin typeface="Lucida Console" panose="020B0609040504020204" pitchFamily="49" charset="0"/>
              </a:rPr>
              <a:t>endl</a:t>
            </a:r>
            <a:r>
              <a:rPr lang="en-AU" sz="1500" dirty="0" smtClean="0">
                <a:latin typeface="Lucida Console" panose="020B060904050402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AU" sz="1500" dirty="0" smtClean="0">
                <a:latin typeface="Lucida Console" panose="020B0609040504020204" pitchFamily="49" charset="0"/>
              </a:rPr>
              <a:t>system(</a:t>
            </a:r>
            <a:r>
              <a:rPr lang="en-AU" sz="15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“pause”</a:t>
            </a:r>
            <a:r>
              <a:rPr lang="en-AU" sz="1500" dirty="0" smtClean="0">
                <a:latin typeface="Lucida Console" panose="020B060904050402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AU" sz="15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sz="1500" dirty="0" smtClean="0">
                <a:latin typeface="Lucida Console" panose="020B0609040504020204" pitchFamily="49" charset="0"/>
              </a:rPr>
              <a:t> 0;</a:t>
            </a:r>
          </a:p>
          <a:p>
            <a:pPr marL="0" indent="0">
              <a:buNone/>
            </a:pPr>
            <a:r>
              <a:rPr lang="en-AU" sz="1500" dirty="0">
                <a:latin typeface="Lucida Console" panose="020B0609040504020204" pitchFamily="49" charset="0"/>
              </a:rPr>
              <a:t>}</a:t>
            </a:r>
            <a:endParaRPr lang="en-AU" sz="15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125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Single-Alternative if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151905"/>
          </a:xfrm>
        </p:spPr>
        <p:txBody>
          <a:bodyPr/>
          <a:lstStyle/>
          <a:p>
            <a:r>
              <a:rPr lang="en-AU" dirty="0" smtClean="0"/>
              <a:t>Note how these two blocks of near identical code differ on output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861046"/>
            <a:ext cx="2663527" cy="2597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900" y="3705128"/>
            <a:ext cx="2289300" cy="27561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8313" y="2504799"/>
            <a:ext cx="3853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if </a:t>
            </a:r>
            <a:r>
              <a:rPr lang="en-AU" dirty="0" smtClean="0">
                <a:latin typeface="Lucida Console" panose="020B0609040504020204" pitchFamily="49" charset="0"/>
              </a:rPr>
              <a:t>(</a:t>
            </a:r>
            <a:r>
              <a:rPr lang="en-AU" dirty="0" err="1" smtClean="0">
                <a:latin typeface="Lucida Console" panose="020B0609040504020204" pitchFamily="49" charset="0"/>
              </a:rPr>
              <a:t>driverAge</a:t>
            </a:r>
            <a:r>
              <a:rPr lang="en-AU" dirty="0" smtClean="0">
                <a:latin typeface="Lucida Console" panose="020B0609040504020204" pitchFamily="49" charset="0"/>
              </a:rPr>
              <a:t> &lt; 26)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smtClean="0">
                <a:latin typeface="Lucida Console" panose="020B0609040504020204" pitchFamily="49" charset="0"/>
              </a:rPr>
              <a:t>{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premiumDue</a:t>
            </a:r>
            <a:r>
              <a:rPr lang="en-AU" dirty="0" smtClean="0">
                <a:latin typeface="Lucida Console" panose="020B0609040504020204" pitchFamily="49" charset="0"/>
              </a:rPr>
              <a:t> += 100;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“Young driver”;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  <a:endParaRPr lang="en-AU" dirty="0" smtClean="0"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2504799"/>
            <a:ext cx="3853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if </a:t>
            </a:r>
            <a:r>
              <a:rPr lang="en-AU" dirty="0" smtClean="0">
                <a:latin typeface="Lucida Console" panose="020B0609040504020204" pitchFamily="49" charset="0"/>
              </a:rPr>
              <a:t>(</a:t>
            </a:r>
            <a:r>
              <a:rPr lang="en-AU" dirty="0" err="1" smtClean="0">
                <a:latin typeface="Lucida Console" panose="020B0609040504020204" pitchFamily="49" charset="0"/>
              </a:rPr>
              <a:t>driverAge</a:t>
            </a:r>
            <a:r>
              <a:rPr lang="en-AU" dirty="0" smtClean="0">
                <a:latin typeface="Lucida Console" panose="020B0609040504020204" pitchFamily="49" charset="0"/>
              </a:rPr>
              <a:t> &lt; 26)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premiumDue</a:t>
            </a:r>
            <a:r>
              <a:rPr lang="en-AU" dirty="0" smtClean="0">
                <a:latin typeface="Lucida Console" panose="020B0609040504020204" pitchFamily="49" charset="0"/>
              </a:rPr>
              <a:t> += 100;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“Young driver”;</a:t>
            </a:r>
          </a:p>
        </p:txBody>
      </p:sp>
    </p:spTree>
    <p:extLst>
      <p:ext uri="{BB962C8B-B14F-4D97-AF65-F5344CB8AC3E}">
        <p14:creationId xmlns:p14="http://schemas.microsoft.com/office/powerpoint/2010/main" val="1137457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Dual-Alternative if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2304033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Syntax</a:t>
            </a:r>
          </a:p>
          <a:p>
            <a:pPr lvl="1"/>
            <a:r>
              <a:rPr lang="en-AU" dirty="0" smtClean="0"/>
              <a:t>if (Boolean expression) {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smtClean="0"/>
              <a:t>action if true;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smtClean="0"/>
              <a:t>} else { action if false; }</a:t>
            </a:r>
          </a:p>
          <a:p>
            <a:r>
              <a:rPr lang="en-AU" dirty="0" smtClean="0"/>
              <a:t>An else must always follow an if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3068960"/>
            <a:ext cx="4145602" cy="3559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313" y="3602326"/>
            <a:ext cx="483016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Lucida Console" panose="020B0609040504020204" pitchFamily="49" charset="0"/>
              </a:rPr>
              <a:t>#include 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sz="1200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sz="1200" dirty="0" smtClean="0">
                <a:latin typeface="Lucida Console" panose="020B0609040504020204" pitchFamily="49" charset="0"/>
              </a:rPr>
              <a:t> 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sz="1200" dirty="0" smtClean="0">
                <a:latin typeface="Lucida Console" panose="020B0609040504020204" pitchFamily="49" charset="0"/>
              </a:rPr>
              <a:t> </a:t>
            </a:r>
            <a:r>
              <a:rPr lang="en-AU" sz="1200" dirty="0" err="1" smtClean="0">
                <a:latin typeface="Lucida Console" panose="020B0609040504020204" pitchFamily="49" charset="0"/>
              </a:rPr>
              <a:t>std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200" dirty="0" smtClean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char</a:t>
            </a:r>
            <a:r>
              <a:rPr lang="en-AU" sz="1200" dirty="0" smtClean="0">
                <a:latin typeface="Lucida Console" panose="020B0609040504020204" pitchFamily="49" charset="0"/>
              </a:rPr>
              <a:t> </a:t>
            </a:r>
            <a:r>
              <a:rPr lang="en-AU" sz="1200" dirty="0" err="1" smtClean="0">
                <a:latin typeface="Lucida Console" panose="020B0609040504020204" pitchFamily="49" charset="0"/>
              </a:rPr>
              <a:t>genderCode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cout</a:t>
            </a:r>
            <a:r>
              <a:rPr lang="en-AU" sz="1200" dirty="0" smtClean="0">
                <a:latin typeface="Lucida Console" panose="020B0609040504020204" pitchFamily="49" charset="0"/>
              </a:rPr>
              <a:t> &lt;&lt; </a:t>
            </a:r>
            <a:r>
              <a:rPr lang="en-AU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“Enter F for female or M for male: “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cin</a:t>
            </a:r>
            <a:r>
              <a:rPr lang="en-AU" sz="1200" dirty="0" smtClean="0">
                <a:latin typeface="Lucida Console" panose="020B0609040504020204" pitchFamily="49" charset="0"/>
              </a:rPr>
              <a:t> &gt;&gt; </a:t>
            </a:r>
            <a:r>
              <a:rPr lang="en-AU" sz="1200" dirty="0" err="1" smtClean="0">
                <a:latin typeface="Lucida Console" panose="020B0609040504020204" pitchFamily="49" charset="0"/>
              </a:rPr>
              <a:t>genderCode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if</a:t>
            </a:r>
            <a:r>
              <a:rPr lang="en-AU" sz="1200" dirty="0" smtClean="0">
                <a:latin typeface="Lucida Console" panose="020B0609040504020204" pitchFamily="49" charset="0"/>
              </a:rPr>
              <a:t> (</a:t>
            </a:r>
            <a:r>
              <a:rPr lang="en-AU" sz="1200" dirty="0" err="1" smtClean="0">
                <a:latin typeface="Lucida Console" panose="020B0609040504020204" pitchFamily="49" charset="0"/>
              </a:rPr>
              <a:t>genderCode</a:t>
            </a:r>
            <a:r>
              <a:rPr lang="en-AU" sz="1200" dirty="0" smtClean="0">
                <a:latin typeface="Lucida Console" panose="020B0609040504020204" pitchFamily="49" charset="0"/>
              </a:rPr>
              <a:t> == </a:t>
            </a:r>
            <a:r>
              <a:rPr lang="en-AU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‘F’</a:t>
            </a:r>
            <a:r>
              <a:rPr lang="en-AU" sz="1200" dirty="0" smtClean="0">
                <a:latin typeface="Lucida Console" panose="020B0609040504020204" pitchFamily="49" charset="0"/>
              </a:rPr>
              <a:t>)</a:t>
            </a:r>
          </a:p>
          <a:p>
            <a:pPr lvl="2"/>
            <a:r>
              <a:rPr lang="en-AU" sz="1200" dirty="0" err="1" smtClean="0">
                <a:latin typeface="Lucida Console" panose="020B0609040504020204" pitchFamily="49" charset="0"/>
              </a:rPr>
              <a:t>cout</a:t>
            </a:r>
            <a:r>
              <a:rPr lang="en-AU" sz="1200" dirty="0" smtClean="0">
                <a:latin typeface="Lucida Console" panose="020B0609040504020204" pitchFamily="49" charset="0"/>
              </a:rPr>
              <a:t> &lt;&lt; </a:t>
            </a:r>
            <a:r>
              <a:rPr lang="en-AU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“Female” </a:t>
            </a:r>
            <a:r>
              <a:rPr lang="en-AU" sz="1200" dirty="0" smtClean="0">
                <a:latin typeface="Lucida Console" panose="020B0609040504020204" pitchFamily="49" charset="0"/>
              </a:rPr>
              <a:t>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endl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else</a:t>
            </a:r>
          </a:p>
          <a:p>
            <a:pPr lvl="2"/>
            <a:r>
              <a:rPr lang="en-AU" sz="1200" dirty="0" err="1" smtClean="0">
                <a:latin typeface="Lucida Console" panose="020B0609040504020204" pitchFamily="49" charset="0"/>
              </a:rPr>
              <a:t>cout</a:t>
            </a:r>
            <a:r>
              <a:rPr lang="en-AU" sz="1200" dirty="0" smtClean="0">
                <a:latin typeface="Lucida Console" panose="020B0609040504020204" pitchFamily="49" charset="0"/>
              </a:rPr>
              <a:t> &lt;&lt; “Male”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endl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system(</a:t>
            </a:r>
            <a:r>
              <a:rPr lang="en-AU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“pause”</a:t>
            </a:r>
            <a:r>
              <a:rPr lang="en-AU" sz="1200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sz="1200" dirty="0" smtClean="0">
                <a:latin typeface="Lucida Console" panose="020B0609040504020204" pitchFamily="49" charset="0"/>
              </a:rPr>
              <a:t> 0;</a:t>
            </a:r>
          </a:p>
          <a:p>
            <a:r>
              <a:rPr lang="en-AU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9564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a Nested if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2016001"/>
          </a:xfrm>
        </p:spPr>
        <p:txBody>
          <a:bodyPr/>
          <a:lstStyle/>
          <a:p>
            <a:r>
              <a:rPr lang="en-AU" dirty="0" smtClean="0"/>
              <a:t>Nested if</a:t>
            </a:r>
          </a:p>
          <a:p>
            <a:pPr lvl="1"/>
            <a:r>
              <a:rPr lang="en-AU" sz="2000" dirty="0" smtClean="0">
                <a:latin typeface="Lucida Console" panose="020B0609040504020204" pitchFamily="49" charset="0"/>
              </a:rPr>
              <a:t>if</a:t>
            </a:r>
            <a:r>
              <a:rPr lang="en-AU" sz="2000" dirty="0" smtClean="0"/>
              <a:t> </a:t>
            </a:r>
            <a:r>
              <a:rPr lang="en-AU" dirty="0" smtClean="0"/>
              <a:t>structure that rests entirely within another </a:t>
            </a:r>
            <a:r>
              <a:rPr lang="en-AU" sz="2000" dirty="0" smtClean="0">
                <a:latin typeface="Lucida Console" panose="020B0609040504020204" pitchFamily="49" charset="0"/>
              </a:rPr>
              <a:t>if</a:t>
            </a:r>
            <a:r>
              <a:rPr lang="en-AU" sz="2000" dirty="0" smtClean="0"/>
              <a:t> </a:t>
            </a:r>
            <a:r>
              <a:rPr lang="en-AU" dirty="0" smtClean="0"/>
              <a:t>structure</a:t>
            </a:r>
          </a:p>
          <a:p>
            <a:pPr lvl="1"/>
            <a:r>
              <a:rPr lang="en-AU" dirty="0" smtClean="0"/>
              <a:t>Can be within the </a:t>
            </a:r>
            <a:r>
              <a:rPr lang="en-AU" sz="2000" dirty="0" smtClean="0">
                <a:latin typeface="Lucida Console" panose="020B0609040504020204" pitchFamily="49" charset="0"/>
              </a:rPr>
              <a:t>if</a:t>
            </a:r>
            <a:r>
              <a:rPr lang="en-AU" dirty="0" smtClean="0"/>
              <a:t> or the </a:t>
            </a:r>
            <a:r>
              <a:rPr lang="en-AU" sz="2000" dirty="0" smtClean="0">
                <a:latin typeface="Lucida Console" panose="020B0609040504020204" pitchFamily="49" charset="0"/>
              </a:rPr>
              <a:t>else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9407" y="3212976"/>
            <a:ext cx="547938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latin typeface="Lucida Console" panose="020B0609040504020204" pitchFamily="49" charset="0"/>
              </a:rPr>
              <a:t>#include 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err="1" smtClean="0">
                <a:latin typeface="Lucida Console" panose="020B0609040504020204" pitchFamily="49" charset="0"/>
              </a:rPr>
              <a:t>std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400" dirty="0" smtClean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char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err="1" smtClean="0">
                <a:latin typeface="Lucida Console" panose="020B0609040504020204" pitchFamily="49" charset="0"/>
              </a:rPr>
              <a:t>genderCode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“Enter F for female or M for male: “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cin</a:t>
            </a:r>
            <a:r>
              <a:rPr lang="en-AU" sz="1400" dirty="0" smtClean="0">
                <a:latin typeface="Lucida Console" panose="020B0609040504020204" pitchFamily="49" charset="0"/>
              </a:rPr>
              <a:t> &gt;&gt; </a:t>
            </a:r>
            <a:r>
              <a:rPr lang="en-AU" sz="1400" dirty="0" err="1" smtClean="0">
                <a:latin typeface="Lucida Console" panose="020B0609040504020204" pitchFamily="49" charset="0"/>
              </a:rPr>
              <a:t>genderCode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if</a:t>
            </a:r>
            <a:r>
              <a:rPr lang="en-AU" sz="1400" dirty="0" smtClean="0">
                <a:latin typeface="Lucida Console" panose="020B0609040504020204" pitchFamily="49" charset="0"/>
              </a:rPr>
              <a:t> (</a:t>
            </a:r>
            <a:r>
              <a:rPr lang="en-AU" sz="1400" dirty="0" err="1" smtClean="0">
                <a:latin typeface="Lucida Console" panose="020B0609040504020204" pitchFamily="49" charset="0"/>
              </a:rPr>
              <a:t>genderCode</a:t>
            </a:r>
            <a:r>
              <a:rPr lang="en-AU" sz="1400" dirty="0" smtClean="0">
                <a:latin typeface="Lucida Console" panose="020B0609040504020204" pitchFamily="49" charset="0"/>
              </a:rPr>
              <a:t> ==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‘F’</a:t>
            </a:r>
            <a:r>
              <a:rPr lang="en-AU" sz="1400" dirty="0" smtClean="0"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	</a:t>
            </a:r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“Female”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else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	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if</a:t>
            </a:r>
            <a:r>
              <a:rPr lang="en-AU" sz="1400" dirty="0" smtClean="0">
                <a:latin typeface="Lucida Console" panose="020B0609040504020204" pitchFamily="49" charset="0"/>
              </a:rPr>
              <a:t> (</a:t>
            </a:r>
            <a:r>
              <a:rPr lang="en-AU" sz="1400" dirty="0" err="1" smtClean="0">
                <a:latin typeface="Lucida Console" panose="020B0609040504020204" pitchFamily="49" charset="0"/>
              </a:rPr>
              <a:t>genderCode</a:t>
            </a:r>
            <a:r>
              <a:rPr lang="en-AU" sz="1400" dirty="0" smtClean="0">
                <a:latin typeface="Lucida Console" panose="020B0609040504020204" pitchFamily="49" charset="0"/>
              </a:rPr>
              <a:t> ==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‘M’</a:t>
            </a:r>
            <a:r>
              <a:rPr lang="en-AU" sz="1400" dirty="0" smtClean="0"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	</a:t>
            </a:r>
            <a:r>
              <a:rPr lang="en-AU" sz="1400" dirty="0" smtClean="0">
                <a:latin typeface="Lucida Console" panose="020B0609040504020204" pitchFamily="49" charset="0"/>
              </a:rPr>
              <a:t>	</a:t>
            </a:r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“Male”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	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else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	</a:t>
            </a:r>
            <a:r>
              <a:rPr lang="en-AU" sz="1400" dirty="0" smtClean="0">
                <a:latin typeface="Lucida Console" panose="020B0609040504020204" pitchFamily="49" charset="0"/>
              </a:rPr>
              <a:t>	</a:t>
            </a:r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“Invalid code”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system(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“pause”</a:t>
            </a:r>
            <a:r>
              <a:rPr lang="en-AU" sz="1400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sz="1400" dirty="0" smtClean="0">
                <a:latin typeface="Lucida Console" panose="020B0609040504020204" pitchFamily="49" charset="0"/>
              </a:rPr>
              <a:t> 0;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9561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Common Pitfalls with if Statements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Forgetting that C++ comparisons are case sensitive</a:t>
            </a:r>
          </a:p>
          <a:p>
            <a:r>
              <a:rPr lang="en-AU" dirty="0" smtClean="0"/>
              <a:t>Assuming that indentation has a logical purpose</a:t>
            </a:r>
          </a:p>
          <a:p>
            <a:r>
              <a:rPr lang="en-AU" dirty="0" smtClean="0"/>
              <a:t>Adding an unwanted semicolon</a:t>
            </a:r>
          </a:p>
          <a:p>
            <a:r>
              <a:rPr lang="en-AU" dirty="0" smtClean="0"/>
              <a:t>Using = instead of ==</a:t>
            </a:r>
          </a:p>
          <a:p>
            <a:r>
              <a:rPr lang="en-AU" dirty="0" smtClean="0"/>
              <a:t>Making unnecessary comparisons</a:t>
            </a:r>
          </a:p>
          <a:p>
            <a:r>
              <a:rPr lang="en-AU" dirty="0" smtClean="0"/>
              <a:t>Creating unreachable code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391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the switch Statement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727969"/>
          </a:xfrm>
        </p:spPr>
        <p:txBody>
          <a:bodyPr/>
          <a:lstStyle/>
          <a:p>
            <a:r>
              <a:rPr lang="en-AU" dirty="0" smtClean="0"/>
              <a:t>Switch statement</a:t>
            </a:r>
          </a:p>
          <a:p>
            <a:pPr lvl="1"/>
            <a:r>
              <a:rPr lang="en-AU" dirty="0" smtClean="0"/>
              <a:t>Instead of using deep if-else-if-else expressions</a:t>
            </a:r>
          </a:p>
          <a:p>
            <a:pPr lvl="1"/>
            <a:r>
              <a:rPr lang="en-AU" dirty="0" smtClean="0"/>
              <a:t>Less chance of having ‘dead paths’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379351" y="2924944"/>
            <a:ext cx="640752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switch</a:t>
            </a:r>
            <a:r>
              <a:rPr lang="en-AU" dirty="0" smtClean="0">
                <a:latin typeface="Lucida Console" panose="020B0609040504020204" pitchFamily="49" charset="0"/>
              </a:rPr>
              <a:t>(department) {</a:t>
            </a:r>
          </a:p>
          <a:p>
            <a:pPr lvl="1"/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case</a:t>
            </a:r>
            <a:r>
              <a:rPr lang="en-AU" dirty="0" smtClean="0">
                <a:latin typeface="Lucida Console" panose="020B0609040504020204" pitchFamily="49" charset="0"/>
              </a:rPr>
              <a:t> 1:</a:t>
            </a:r>
          </a:p>
          <a:p>
            <a:pPr lvl="2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“Human Resources”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break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case</a:t>
            </a:r>
            <a:r>
              <a:rPr lang="en-AU" dirty="0" smtClean="0">
                <a:latin typeface="Lucida Console" panose="020B0609040504020204" pitchFamily="49" charset="0"/>
              </a:rPr>
              <a:t> 2:</a:t>
            </a:r>
          </a:p>
          <a:p>
            <a:pPr lvl="2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“Sales” </a:t>
            </a:r>
            <a:r>
              <a:rPr lang="en-AU" dirty="0" smtClean="0">
                <a:latin typeface="Lucida Console" panose="020B0609040504020204" pitchFamily="49" charset="0"/>
              </a:rPr>
              <a:t>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break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case</a:t>
            </a:r>
            <a:r>
              <a:rPr lang="en-AU" dirty="0" smtClean="0">
                <a:latin typeface="Lucida Console" panose="020B0609040504020204" pitchFamily="49" charset="0"/>
              </a:rPr>
              <a:t> 3:</a:t>
            </a:r>
          </a:p>
          <a:p>
            <a:pPr lvl="2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“Information Systems” </a:t>
            </a:r>
            <a:r>
              <a:rPr lang="en-AU" dirty="0" smtClean="0">
                <a:latin typeface="Lucida Console" panose="020B0609040504020204" pitchFamily="49" charset="0"/>
              </a:rPr>
              <a:t>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break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default</a:t>
            </a:r>
            <a:r>
              <a:rPr lang="en-AU" dirty="0" smtClean="0">
                <a:latin typeface="Lucida Console" panose="020B0609040504020204" pitchFamily="49" charset="0"/>
              </a:rPr>
              <a:t>:</a:t>
            </a:r>
          </a:p>
          <a:p>
            <a:pPr lvl="2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“No such department”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56977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824</Words>
  <Application>Microsoft Office PowerPoint</Application>
  <PresentationFormat>On-screen Show (4:3)</PresentationFormat>
  <Paragraphs>180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Arial Narrow</vt:lpstr>
      <vt:lpstr>Calibri</vt:lpstr>
      <vt:lpstr>Calibri Light</vt:lpstr>
      <vt:lpstr>Lucida Console</vt:lpstr>
      <vt:lpstr>Default Design</vt:lpstr>
      <vt:lpstr>CSP2104 Object-Oriented Programming in C++</vt:lpstr>
      <vt:lpstr>On the Agenda…</vt:lpstr>
      <vt:lpstr>Using the if Statement</vt:lpstr>
      <vt:lpstr>Using the if Statement</vt:lpstr>
      <vt:lpstr>The Single-Alternative if</vt:lpstr>
      <vt:lpstr>The Dual-Alternative if</vt:lpstr>
      <vt:lpstr>Using a Nested if</vt:lpstr>
      <vt:lpstr>Common Pitfalls with if Statements</vt:lpstr>
      <vt:lpstr>Using the switch Statement</vt:lpstr>
      <vt:lpstr>Using the Conditional Operator</vt:lpstr>
      <vt:lpstr>Using the Logical AND and OR Operators</vt:lpstr>
      <vt:lpstr>Combining AND and OR Selections</vt:lpstr>
      <vt:lpstr>Making Decisions with Structure Fields</vt:lpstr>
      <vt:lpstr>Making Decisions with Structure Fields</vt:lpstr>
      <vt:lpstr>PowerPoint Presentation</vt:lpstr>
    </vt:vector>
  </TitlesOfParts>
  <Company>Edith Cowan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3 - Making Decisions</dc:title>
  <dc:creator>Jovin Sveinbjornsson</dc:creator>
  <cp:keywords>CSP2104</cp:keywords>
  <cp:lastModifiedBy>Martin MASEK</cp:lastModifiedBy>
  <cp:revision>45</cp:revision>
  <dcterms:created xsi:type="dcterms:W3CDTF">2009-09-07T06:19:36Z</dcterms:created>
  <dcterms:modified xsi:type="dcterms:W3CDTF">2017-02-27T23:05:50Z</dcterms:modified>
</cp:coreProperties>
</file>