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5143500" type="screen16x9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31E"/>
    <a:srgbClr val="666666"/>
    <a:srgbClr val="004B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703" autoAdjust="0"/>
  </p:normalViewPr>
  <p:slideViewPr>
    <p:cSldViewPr>
      <p:cViewPr varScale="1">
        <p:scale>
          <a:sx n="77" d="100"/>
          <a:sy n="77" d="100"/>
        </p:scale>
        <p:origin x="-214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A1BCF1-43DE-493A-9044-BD0831D73252}" type="datetimeFigureOut">
              <a:rPr lang="en-US" altLang="en-US"/>
              <a:pPr/>
              <a:t>15/08/16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9439313-4649-4B6F-9073-6EC3DFA69D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63530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39313-4649-4B6F-9073-6EC3DFA69DEA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054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coronalabs.com</a:t>
            </a:r>
            <a:r>
              <a:rPr lang="en-US" dirty="0" smtClean="0"/>
              <a:t>/blog/2011/08/03/tutorial-exploring-</a:t>
            </a:r>
            <a:r>
              <a:rPr lang="en-US" dirty="0" err="1" smtClean="0"/>
              <a:t>json</a:t>
            </a:r>
            <a:r>
              <a:rPr lang="en-US" dirty="0" smtClean="0"/>
              <a:t>-usage-in-corona/</a:t>
            </a:r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www.json.org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docs.coronalabs.com</a:t>
            </a:r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/library/</a:t>
            </a:r>
            <a:r>
              <a:rPr lang="en-US" dirty="0" err="1" smtClean="0"/>
              <a:t>json</a:t>
            </a:r>
            <a:r>
              <a:rPr lang="en-US" dirty="0" smtClean="0"/>
              <a:t>/</a:t>
            </a:r>
            <a:r>
              <a:rPr lang="en-US" dirty="0" err="1" smtClean="0"/>
              <a:t>index.html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/wiki/JSON</a:t>
            </a:r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coronalabs.com</a:t>
            </a:r>
            <a:r>
              <a:rPr lang="en-US" dirty="0" smtClean="0"/>
              <a:t>/blog/2014/10/14/tutorial-saving-and-loading-</a:t>
            </a:r>
            <a:r>
              <a:rPr lang="en-US" dirty="0" err="1" smtClean="0"/>
              <a:t>lua</a:t>
            </a:r>
            <a:r>
              <a:rPr lang="en-US" dirty="0" smtClean="0"/>
              <a:t>-tables-with-</a:t>
            </a:r>
            <a:r>
              <a:rPr lang="en-US" dirty="0" err="1" smtClean="0"/>
              <a:t>json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39313-4649-4B6F-9073-6EC3DFA69DEA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1063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luasqlite.luaforge.net</a:t>
            </a:r>
            <a:r>
              <a:rPr lang="en-US" dirty="0" smtClean="0"/>
              <a:t>/lsqlite3.html</a:t>
            </a:r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docs.coronalabs.com</a:t>
            </a:r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/library/sqlite3/</a:t>
            </a:r>
            <a:r>
              <a:rPr lang="en-US" dirty="0" err="1" smtClean="0"/>
              <a:t>index.html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39313-4649-4B6F-9073-6EC3DFA69DEA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0160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coronalabs.com</a:t>
            </a:r>
            <a:r>
              <a:rPr lang="en-US" dirty="0" smtClean="0"/>
              <a:t>/blog/2012/04/03/tutorial-database-access-in-corona/</a:t>
            </a:r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docs.coronalabs.com</a:t>
            </a:r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/library/sqlite3/</a:t>
            </a:r>
            <a:r>
              <a:rPr lang="en-US" dirty="0" err="1" smtClean="0"/>
              <a:t>index.html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39313-4649-4B6F-9073-6EC3DFA69DEA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0834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85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09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9" y="566738"/>
            <a:ext cx="2160587" cy="4381500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6" y="566738"/>
            <a:ext cx="6329363" cy="4381500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3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275607"/>
            <a:ext cx="8642350" cy="3672632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pic>
        <p:nvPicPr>
          <p:cNvPr id="4" name="Picture 1" descr="SSCI Bann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008" y="4852781"/>
            <a:ext cx="2063750" cy="29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391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149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6" y="1437085"/>
            <a:ext cx="4244975" cy="35111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437085"/>
            <a:ext cx="4244975" cy="35111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2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71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6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3848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966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105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8196"/>
            <a:ext cx="9162000" cy="1227600"/>
          </a:xfrm>
          <a:custGeom>
            <a:avLst/>
            <a:gdLst>
              <a:gd name="connsiteX0" fmla="*/ 0 w 6726903"/>
              <a:gd name="connsiteY0" fmla="*/ 0 h 2294193"/>
              <a:gd name="connsiteX1" fmla="*/ 6726903 w 6726903"/>
              <a:gd name="connsiteY1" fmla="*/ 0 h 2294193"/>
              <a:gd name="connsiteX2" fmla="*/ 6726903 w 6726903"/>
              <a:gd name="connsiteY2" fmla="*/ 2294193 h 2294193"/>
              <a:gd name="connsiteX3" fmla="*/ 0 w 6726903"/>
              <a:gd name="connsiteY3" fmla="*/ 2294193 h 2294193"/>
              <a:gd name="connsiteX4" fmla="*/ 0 w 6726903"/>
              <a:gd name="connsiteY4" fmla="*/ 0 h 2294193"/>
              <a:gd name="connsiteX0" fmla="*/ 0 w 6726903"/>
              <a:gd name="connsiteY0" fmla="*/ 0 h 2294193"/>
              <a:gd name="connsiteX1" fmla="*/ 6726903 w 6726903"/>
              <a:gd name="connsiteY1" fmla="*/ 0 h 2294193"/>
              <a:gd name="connsiteX2" fmla="*/ 6726903 w 6726903"/>
              <a:gd name="connsiteY2" fmla="*/ 2294193 h 2294193"/>
              <a:gd name="connsiteX3" fmla="*/ 770194 w 6726903"/>
              <a:gd name="connsiteY3" fmla="*/ 2056580 h 2294193"/>
              <a:gd name="connsiteX4" fmla="*/ 0 w 6726903"/>
              <a:gd name="connsiteY4" fmla="*/ 0 h 2294193"/>
              <a:gd name="connsiteX0" fmla="*/ 0 w 6612194"/>
              <a:gd name="connsiteY0" fmla="*/ 0 h 2507226"/>
              <a:gd name="connsiteX1" fmla="*/ 6612194 w 6612194"/>
              <a:gd name="connsiteY1" fmla="*/ 213033 h 2507226"/>
              <a:gd name="connsiteX2" fmla="*/ 6612194 w 6612194"/>
              <a:gd name="connsiteY2" fmla="*/ 2507226 h 2507226"/>
              <a:gd name="connsiteX3" fmla="*/ 655485 w 6612194"/>
              <a:gd name="connsiteY3" fmla="*/ 2269613 h 2507226"/>
              <a:gd name="connsiteX4" fmla="*/ 0 w 6612194"/>
              <a:gd name="connsiteY4" fmla="*/ 0 h 2507226"/>
              <a:gd name="connsiteX0" fmla="*/ 0 w 6948129"/>
              <a:gd name="connsiteY0" fmla="*/ 0 h 2507226"/>
              <a:gd name="connsiteX1" fmla="*/ 6948129 w 6948129"/>
              <a:gd name="connsiteY1" fmla="*/ 8194 h 2507226"/>
              <a:gd name="connsiteX2" fmla="*/ 6612194 w 6948129"/>
              <a:gd name="connsiteY2" fmla="*/ 2507226 h 2507226"/>
              <a:gd name="connsiteX3" fmla="*/ 655485 w 6948129"/>
              <a:gd name="connsiteY3" fmla="*/ 2269613 h 2507226"/>
              <a:gd name="connsiteX4" fmla="*/ 0 w 6948129"/>
              <a:gd name="connsiteY4" fmla="*/ 0 h 2507226"/>
              <a:gd name="connsiteX0" fmla="*/ 0 w 6948129"/>
              <a:gd name="connsiteY0" fmla="*/ 0 h 2654710"/>
              <a:gd name="connsiteX1" fmla="*/ 6948129 w 6948129"/>
              <a:gd name="connsiteY1" fmla="*/ 8194 h 2654710"/>
              <a:gd name="connsiteX2" fmla="*/ 6882581 w 6948129"/>
              <a:gd name="connsiteY2" fmla="*/ 2654710 h 2654710"/>
              <a:gd name="connsiteX3" fmla="*/ 655485 w 6948129"/>
              <a:gd name="connsiteY3" fmla="*/ 2269613 h 2654710"/>
              <a:gd name="connsiteX4" fmla="*/ 0 w 6948129"/>
              <a:gd name="connsiteY4" fmla="*/ 0 h 2654710"/>
              <a:gd name="connsiteX0" fmla="*/ 0 w 6882581"/>
              <a:gd name="connsiteY0" fmla="*/ 0 h 2654710"/>
              <a:gd name="connsiteX1" fmla="*/ 6726903 w 6882581"/>
              <a:gd name="connsiteY1" fmla="*/ 57355 h 2654710"/>
              <a:gd name="connsiteX2" fmla="*/ 6882581 w 6882581"/>
              <a:gd name="connsiteY2" fmla="*/ 2654710 h 2654710"/>
              <a:gd name="connsiteX3" fmla="*/ 655485 w 6882581"/>
              <a:gd name="connsiteY3" fmla="*/ 2269613 h 2654710"/>
              <a:gd name="connsiteX4" fmla="*/ 0 w 6882581"/>
              <a:gd name="connsiteY4" fmla="*/ 0 h 2654710"/>
              <a:gd name="connsiteX0" fmla="*/ 0 w 7103806"/>
              <a:gd name="connsiteY0" fmla="*/ 16387 h 2597355"/>
              <a:gd name="connsiteX1" fmla="*/ 6948128 w 7103806"/>
              <a:gd name="connsiteY1" fmla="*/ 0 h 2597355"/>
              <a:gd name="connsiteX2" fmla="*/ 7103806 w 7103806"/>
              <a:gd name="connsiteY2" fmla="*/ 2597355 h 2597355"/>
              <a:gd name="connsiteX3" fmla="*/ 876710 w 7103806"/>
              <a:gd name="connsiteY3" fmla="*/ 2212258 h 2597355"/>
              <a:gd name="connsiteX4" fmla="*/ 0 w 7103806"/>
              <a:gd name="connsiteY4" fmla="*/ 16387 h 2597355"/>
              <a:gd name="connsiteX0" fmla="*/ 0 w 7103806"/>
              <a:gd name="connsiteY0" fmla="*/ 16387 h 2597355"/>
              <a:gd name="connsiteX1" fmla="*/ 6948128 w 7103806"/>
              <a:gd name="connsiteY1" fmla="*/ 0 h 2597355"/>
              <a:gd name="connsiteX2" fmla="*/ 7103806 w 7103806"/>
              <a:gd name="connsiteY2" fmla="*/ 2597355 h 2597355"/>
              <a:gd name="connsiteX3" fmla="*/ 622710 w 7103806"/>
              <a:gd name="connsiteY3" fmla="*/ 2171291 h 2597355"/>
              <a:gd name="connsiteX4" fmla="*/ 0 w 7103806"/>
              <a:gd name="connsiteY4" fmla="*/ 16387 h 2597355"/>
              <a:gd name="connsiteX0" fmla="*/ 0 w 6948128"/>
              <a:gd name="connsiteY0" fmla="*/ 16387 h 2661209"/>
              <a:gd name="connsiteX1" fmla="*/ 6948128 w 6948128"/>
              <a:gd name="connsiteY1" fmla="*/ 0 h 2661209"/>
              <a:gd name="connsiteX2" fmla="*/ 6947711 w 6948128"/>
              <a:gd name="connsiteY2" fmla="*/ 2661209 h 2661209"/>
              <a:gd name="connsiteX3" fmla="*/ 622710 w 6948128"/>
              <a:gd name="connsiteY3" fmla="*/ 2171291 h 2661209"/>
              <a:gd name="connsiteX4" fmla="*/ 0 w 6948128"/>
              <a:gd name="connsiteY4" fmla="*/ 16387 h 2661209"/>
              <a:gd name="connsiteX0" fmla="*/ 0 w 6948128"/>
              <a:gd name="connsiteY0" fmla="*/ 16387 h 2661209"/>
              <a:gd name="connsiteX1" fmla="*/ 6948128 w 6948128"/>
              <a:gd name="connsiteY1" fmla="*/ 0 h 2661209"/>
              <a:gd name="connsiteX2" fmla="*/ 6947711 w 6948128"/>
              <a:gd name="connsiteY2" fmla="*/ 2661209 h 2661209"/>
              <a:gd name="connsiteX3" fmla="*/ 622710 w 6948128"/>
              <a:gd name="connsiteY3" fmla="*/ 2171291 h 2661209"/>
              <a:gd name="connsiteX4" fmla="*/ 0 w 6948128"/>
              <a:gd name="connsiteY4" fmla="*/ 16387 h 2661209"/>
              <a:gd name="connsiteX0" fmla="*/ 0 w 6947711"/>
              <a:gd name="connsiteY0" fmla="*/ 0 h 2644822"/>
              <a:gd name="connsiteX1" fmla="*/ 6941033 w 6947711"/>
              <a:gd name="connsiteY1" fmla="*/ 11992 h 2644822"/>
              <a:gd name="connsiteX2" fmla="*/ 6947711 w 6947711"/>
              <a:gd name="connsiteY2" fmla="*/ 2644822 h 2644822"/>
              <a:gd name="connsiteX3" fmla="*/ 622710 w 6947711"/>
              <a:gd name="connsiteY3" fmla="*/ 2154904 h 2644822"/>
              <a:gd name="connsiteX4" fmla="*/ 0 w 6947711"/>
              <a:gd name="connsiteY4" fmla="*/ 0 h 2644822"/>
              <a:gd name="connsiteX0" fmla="*/ 0 w 6947711"/>
              <a:gd name="connsiteY0" fmla="*/ 2198 h 2647020"/>
              <a:gd name="connsiteX1" fmla="*/ 6941033 w 6947711"/>
              <a:gd name="connsiteY1" fmla="*/ 0 h 2647020"/>
              <a:gd name="connsiteX2" fmla="*/ 6947711 w 6947711"/>
              <a:gd name="connsiteY2" fmla="*/ 2647020 h 2647020"/>
              <a:gd name="connsiteX3" fmla="*/ 622710 w 6947711"/>
              <a:gd name="connsiteY3" fmla="*/ 2157102 h 2647020"/>
              <a:gd name="connsiteX4" fmla="*/ 0 w 6947711"/>
              <a:gd name="connsiteY4" fmla="*/ 2198 h 2647020"/>
              <a:gd name="connsiteX0" fmla="*/ 0 w 6968997"/>
              <a:gd name="connsiteY0" fmla="*/ 0 h 2659011"/>
              <a:gd name="connsiteX1" fmla="*/ 6962319 w 6968997"/>
              <a:gd name="connsiteY1" fmla="*/ 11991 h 2659011"/>
              <a:gd name="connsiteX2" fmla="*/ 6968997 w 6968997"/>
              <a:gd name="connsiteY2" fmla="*/ 2659011 h 2659011"/>
              <a:gd name="connsiteX3" fmla="*/ 643996 w 6968997"/>
              <a:gd name="connsiteY3" fmla="*/ 2169093 h 2659011"/>
              <a:gd name="connsiteX4" fmla="*/ 0 w 6968997"/>
              <a:gd name="connsiteY4" fmla="*/ 0 h 2659011"/>
              <a:gd name="connsiteX0" fmla="*/ 0 w 6968997"/>
              <a:gd name="connsiteY0" fmla="*/ 2199 h 2661210"/>
              <a:gd name="connsiteX1" fmla="*/ 6933938 w 6968997"/>
              <a:gd name="connsiteY1" fmla="*/ 0 h 2661210"/>
              <a:gd name="connsiteX2" fmla="*/ 6968997 w 6968997"/>
              <a:gd name="connsiteY2" fmla="*/ 2661210 h 2661210"/>
              <a:gd name="connsiteX3" fmla="*/ 643996 w 6968997"/>
              <a:gd name="connsiteY3" fmla="*/ 2171292 h 2661210"/>
              <a:gd name="connsiteX4" fmla="*/ 0 w 6968997"/>
              <a:gd name="connsiteY4" fmla="*/ 2199 h 2661210"/>
              <a:gd name="connsiteX0" fmla="*/ 0 w 6969414"/>
              <a:gd name="connsiteY0" fmla="*/ 2199 h 2661210"/>
              <a:gd name="connsiteX1" fmla="*/ 6969414 w 6969414"/>
              <a:gd name="connsiteY1" fmla="*/ 0 h 2661210"/>
              <a:gd name="connsiteX2" fmla="*/ 6968997 w 6969414"/>
              <a:gd name="connsiteY2" fmla="*/ 2661210 h 2661210"/>
              <a:gd name="connsiteX3" fmla="*/ 643996 w 6969414"/>
              <a:gd name="connsiteY3" fmla="*/ 2171292 h 2661210"/>
              <a:gd name="connsiteX4" fmla="*/ 0 w 6969414"/>
              <a:gd name="connsiteY4" fmla="*/ 2199 h 2661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69414" h="2661210">
                <a:moveTo>
                  <a:pt x="0" y="2199"/>
                </a:moveTo>
                <a:lnTo>
                  <a:pt x="6969414" y="0"/>
                </a:lnTo>
                <a:lnTo>
                  <a:pt x="6968997" y="2661210"/>
                </a:lnTo>
                <a:lnTo>
                  <a:pt x="643996" y="2171292"/>
                </a:lnTo>
                <a:lnTo>
                  <a:pt x="0" y="2199"/>
                </a:lnTo>
                <a:close/>
              </a:path>
            </a:pathLst>
          </a:custGeom>
          <a:gradFill flip="none" rotWithShape="1">
            <a:gsLst>
              <a:gs pos="0">
                <a:srgbClr val="7A2025"/>
              </a:gs>
              <a:gs pos="100000">
                <a:srgbClr val="B5243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36688"/>
            <a:ext cx="8642350" cy="351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87313"/>
            <a:ext cx="69850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pic>
        <p:nvPicPr>
          <p:cNvPr id="1031" name="Picture 13" descr="ECU_AUS_logo_C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-3175"/>
            <a:ext cx="912812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/>
          <a:ea typeface="MS PGothic" panose="020B0600070205080204" pitchFamily="34" charset="-128"/>
          <a:cs typeface="Arial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pitchFamily="-65" charset="-128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ronalabs.com/blog/2012/04/03/tutorial-database-access-in-corona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ronalabs.com/blog/2014/10/14/tutorial-saving-and-loading-lua-tables-with-js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CSP2108: Introduction to Mobile Applications Development</a:t>
            </a:r>
          </a:p>
        </p:txBody>
      </p:sp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79862"/>
            <a:ext cx="6398479" cy="64923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Module </a:t>
            </a:r>
            <a:r>
              <a:rPr lang="en-US" altLang="en-US" dirty="0" smtClean="0"/>
              <a:t>10: </a:t>
            </a:r>
            <a:r>
              <a:rPr lang="en-US" altLang="en-US" dirty="0" smtClean="0"/>
              <a:t>Data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 in Corona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JSON is good for small, simple data storage</a:t>
            </a:r>
          </a:p>
          <a:p>
            <a:r>
              <a:rPr lang="en-US" sz="2800" dirty="0" smtClean="0"/>
              <a:t>SQLite is better for larger, more complicated data needs</a:t>
            </a:r>
          </a:p>
          <a:p>
            <a:r>
              <a:rPr lang="en-US" sz="2800" dirty="0" smtClean="0"/>
              <a:t>Provides for</a:t>
            </a:r>
          </a:p>
          <a:p>
            <a:pPr lvl="1"/>
            <a:r>
              <a:rPr lang="en-US" sz="2400" dirty="0" smtClean="0"/>
              <a:t>multiple tables (database tables – not </a:t>
            </a:r>
            <a:r>
              <a:rPr lang="en-US" sz="2400" dirty="0" err="1" smtClean="0"/>
              <a:t>Lua</a:t>
            </a:r>
            <a:r>
              <a:rPr lang="en-US" sz="2400" dirty="0" smtClean="0"/>
              <a:t> tables)</a:t>
            </a:r>
          </a:p>
          <a:p>
            <a:pPr lvl="1"/>
            <a:r>
              <a:rPr lang="en-US" sz="2400" dirty="0" smtClean="0"/>
              <a:t>creation, insertion, deletion, updates</a:t>
            </a:r>
          </a:p>
          <a:p>
            <a:pPr lvl="1"/>
            <a:r>
              <a:rPr lang="en-US" sz="2400" dirty="0" smtClean="0"/>
              <a:t>queries, </a:t>
            </a:r>
            <a:r>
              <a:rPr lang="en-US" sz="2400" dirty="0" err="1" smtClean="0"/>
              <a:t>etc</a:t>
            </a:r>
            <a:endParaRPr lang="en-US" sz="2400" dirty="0" smtClean="0"/>
          </a:p>
          <a:p>
            <a:pPr lvl="1"/>
            <a:r>
              <a:rPr lang="en-US" sz="2400" dirty="0" smtClean="0"/>
              <a:t>in short – all the relational database functions</a:t>
            </a:r>
          </a:p>
        </p:txBody>
      </p:sp>
    </p:spTree>
    <p:extLst>
      <p:ext uri="{BB962C8B-B14F-4D97-AF65-F5344CB8AC3E}">
        <p14:creationId xmlns:p14="http://schemas.microsoft.com/office/powerpoint/2010/main" val="3667132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SQL?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(Structured Query Language) is a database language for </a:t>
            </a:r>
            <a:r>
              <a:rPr lang="en-US" i="1" dirty="0" smtClean="0"/>
              <a:t>relational </a:t>
            </a:r>
            <a:r>
              <a:rPr lang="en-US" dirty="0" smtClean="0"/>
              <a:t>databases</a:t>
            </a:r>
          </a:p>
          <a:p>
            <a:r>
              <a:rPr lang="en-US" dirty="0" smtClean="0"/>
              <a:t>Beyond the scope of this unit (and therefore non-examinable)</a:t>
            </a:r>
          </a:p>
          <a:p>
            <a:r>
              <a:rPr lang="en-US" dirty="0" smtClean="0"/>
              <a:t>We briefly look at this to give you an idea what can be done, especially if you already know 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587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What is a relational database?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Relational databases consist of a number of </a:t>
            </a:r>
            <a:r>
              <a:rPr lang="en-US" sz="2000" i="1" dirty="0" smtClean="0"/>
              <a:t>tables</a:t>
            </a:r>
            <a:endParaRPr lang="en-US" sz="2000" dirty="0" smtClean="0"/>
          </a:p>
          <a:p>
            <a:r>
              <a:rPr lang="en-US" sz="2000" dirty="0" smtClean="0"/>
              <a:t>A table is like a rectangular grid with rows and columns</a:t>
            </a:r>
          </a:p>
          <a:p>
            <a:r>
              <a:rPr lang="en-US" sz="2000" dirty="0" smtClean="0"/>
              <a:t>Each row (tuple) contains data about some entity, like a person, or a bank account</a:t>
            </a:r>
          </a:p>
          <a:p>
            <a:r>
              <a:rPr lang="en-US" sz="2000" dirty="0" smtClean="0"/>
              <a:t>Each column (attribute) corresponds to one specific piece of data, like a person’s height, or a bank account’s balance</a:t>
            </a:r>
          </a:p>
          <a:p>
            <a:r>
              <a:rPr lang="en-US" sz="2000" dirty="0" smtClean="0"/>
              <a:t>Related data from different tables can be picked out and combined together to answer questions of interest e.g. What is the average bank balance of males versus females?</a:t>
            </a:r>
          </a:p>
        </p:txBody>
      </p:sp>
    </p:spTree>
    <p:extLst>
      <p:ext uri="{BB962C8B-B14F-4D97-AF65-F5344CB8AC3E}">
        <p14:creationId xmlns:p14="http://schemas.microsoft.com/office/powerpoint/2010/main" val="3491710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rest of these slides are based on the </a:t>
            </a:r>
            <a:r>
              <a:rPr lang="en-US" dirty="0"/>
              <a:t>tutorial found at </a:t>
            </a:r>
            <a:r>
              <a:rPr lang="en-US" dirty="0">
                <a:hlinkClick r:id="rId2"/>
              </a:rPr>
              <a:t>https://coronalabs.com/blog/2012/04/03/tutorial-database-access-in-corona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code can be found in a Corona project on Blackboard.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804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database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2019" b="-1425"/>
          <a:stretch/>
        </p:blipFill>
        <p:spPr>
          <a:xfrm>
            <a:off x="251520" y="1275606"/>
            <a:ext cx="8642350" cy="1702118"/>
          </a:xfrm>
        </p:spPr>
      </p:pic>
      <p:sp>
        <p:nvSpPr>
          <p:cNvPr id="5" name="TextBox 4"/>
          <p:cNvSpPr txBox="1"/>
          <p:nvPr/>
        </p:nvSpPr>
        <p:spPr>
          <a:xfrm>
            <a:off x="5868144" y="3219822"/>
            <a:ext cx="2448272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Opens or creates a </a:t>
            </a:r>
            <a:r>
              <a:rPr lang="en-US" dirty="0" err="1" smtClean="0"/>
              <a:t>db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4644008" y="2787774"/>
            <a:ext cx="1224136" cy="6167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84168" y="1059582"/>
            <a:ext cx="2448272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Remember: can’t write to resource directory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5508104" y="1521247"/>
            <a:ext cx="576064" cy="8344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27584" y="4155926"/>
            <a:ext cx="2448272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db</a:t>
            </a:r>
            <a:r>
              <a:rPr lang="en-US" dirty="0" smtClean="0"/>
              <a:t> will be nil if there is an error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3" idx="0"/>
          </p:cNvCxnSpPr>
          <p:nvPr/>
        </p:nvCxnSpPr>
        <p:spPr>
          <a:xfrm flipH="1" flipV="1">
            <a:off x="1187624" y="2715766"/>
            <a:ext cx="864096" cy="144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98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table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6107" b="-9622"/>
          <a:stretch/>
        </p:blipFill>
        <p:spPr>
          <a:xfrm>
            <a:off x="323528" y="1419622"/>
            <a:ext cx="8642350" cy="567373"/>
          </a:xfrm>
        </p:spPr>
      </p:pic>
      <p:sp>
        <p:nvSpPr>
          <p:cNvPr id="5" name="TextBox 4"/>
          <p:cNvSpPr txBox="1"/>
          <p:nvPr/>
        </p:nvSpPr>
        <p:spPr>
          <a:xfrm>
            <a:off x="251520" y="2859782"/>
            <a:ext cx="439248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dbErrorCode</a:t>
            </a:r>
            <a:r>
              <a:rPr lang="en-US" dirty="0" smtClean="0"/>
              <a:t> will be 0 if there is no error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H="1" flipV="1">
            <a:off x="755576" y="1779662"/>
            <a:ext cx="1692188" cy="1080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59832" y="3651870"/>
            <a:ext cx="5400600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SQL command as a string</a:t>
            </a:r>
          </a:p>
          <a:p>
            <a:r>
              <a:rPr lang="en-US" dirty="0" smtClean="0"/>
              <a:t>Table name is test</a:t>
            </a:r>
          </a:p>
          <a:p>
            <a:r>
              <a:rPr lang="en-US" dirty="0" smtClean="0"/>
              <a:t>Columns are id, name, description, website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flipH="1" flipV="1">
            <a:off x="5436096" y="1635646"/>
            <a:ext cx="324036" cy="2016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015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a row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1222" b="-24"/>
          <a:stretch/>
        </p:blipFill>
        <p:spPr>
          <a:xfrm>
            <a:off x="179512" y="1275606"/>
            <a:ext cx="8642350" cy="499828"/>
          </a:xfrm>
        </p:spPr>
      </p:pic>
      <p:sp>
        <p:nvSpPr>
          <p:cNvPr id="5" name="TextBox 4"/>
          <p:cNvSpPr txBox="1"/>
          <p:nvPr/>
        </p:nvSpPr>
        <p:spPr>
          <a:xfrm>
            <a:off x="3059832" y="3651870"/>
            <a:ext cx="54006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id will be filled in automatically, starting from 1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H="1" flipV="1">
            <a:off x="3563888" y="1491630"/>
            <a:ext cx="2196244" cy="2160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12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Rows from a </a:t>
            </a:r>
            <a:r>
              <a:rPr lang="en-US" dirty="0" err="1" smtClean="0"/>
              <a:t>Lua</a:t>
            </a:r>
            <a:r>
              <a:rPr lang="en-US" dirty="0" smtClean="0"/>
              <a:t> table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706" r="-1320"/>
          <a:stretch/>
        </p:blipFill>
        <p:spPr>
          <a:xfrm>
            <a:off x="251520" y="1203598"/>
            <a:ext cx="6336957" cy="3672632"/>
          </a:xfrm>
        </p:spPr>
      </p:pic>
      <p:sp>
        <p:nvSpPr>
          <p:cNvPr id="5" name="TextBox 4"/>
          <p:cNvSpPr txBox="1"/>
          <p:nvPr/>
        </p:nvSpPr>
        <p:spPr>
          <a:xfrm>
            <a:off x="4716016" y="1491630"/>
            <a:ext cx="4176464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Note there will be two tuples with the name “John Doe” now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2627784" y="1779662"/>
            <a:ext cx="2088232" cy="351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776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a tuple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4280" b="-4732"/>
          <a:stretch/>
        </p:blipFill>
        <p:spPr>
          <a:xfrm>
            <a:off x="323528" y="1347614"/>
            <a:ext cx="8642350" cy="905095"/>
          </a:xfrm>
        </p:spPr>
      </p:pic>
      <p:sp>
        <p:nvSpPr>
          <p:cNvPr id="5" name="TextBox 4"/>
          <p:cNvSpPr txBox="1"/>
          <p:nvPr/>
        </p:nvSpPr>
        <p:spPr>
          <a:xfrm>
            <a:off x="4355976" y="2571750"/>
            <a:ext cx="41764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“Oscar” will be changed to “Grouch”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H="1" flipV="1">
            <a:off x="5220072" y="1779662"/>
            <a:ext cx="1224136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96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a tuple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4593" b="-1698"/>
          <a:stretch/>
        </p:blipFill>
        <p:spPr>
          <a:xfrm>
            <a:off x="179512" y="1131590"/>
            <a:ext cx="8642350" cy="1350886"/>
          </a:xfrm>
        </p:spPr>
      </p:pic>
      <p:sp>
        <p:nvSpPr>
          <p:cNvPr id="5" name="TextBox 4"/>
          <p:cNvSpPr txBox="1"/>
          <p:nvPr/>
        </p:nvSpPr>
        <p:spPr>
          <a:xfrm>
            <a:off x="4355976" y="2571750"/>
            <a:ext cx="41764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The first “John Doe” will be removed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V="1">
            <a:off x="6444208" y="1851670"/>
            <a:ext cx="864096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04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Topics this week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dirty="0" smtClean="0"/>
              <a:t>JSON</a:t>
            </a:r>
          </a:p>
          <a:p>
            <a:r>
              <a:rPr lang="en-AU" sz="2800" dirty="0" smtClean="0"/>
              <a:t>SQLite</a:t>
            </a:r>
          </a:p>
          <a:p>
            <a:pPr marL="0" indent="0">
              <a:buNone/>
            </a:pPr>
            <a:r>
              <a:rPr lang="en-AU" sz="2800" dirty="0" smtClean="0"/>
              <a:t>For many apps, you will want to store various kinds of data when the app is not running and retrieve it when you need it. Two solutions in Corona : JSON – similar to XML, and SQLite, a relational database. </a:t>
            </a:r>
          </a:p>
        </p:txBody>
      </p:sp>
    </p:spTree>
    <p:extLst>
      <p:ext uri="{BB962C8B-B14F-4D97-AF65-F5344CB8AC3E}">
        <p14:creationId xmlns:p14="http://schemas.microsoft.com/office/powerpoint/2010/main" val="554940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query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515" r="-748"/>
          <a:stretch/>
        </p:blipFill>
        <p:spPr>
          <a:xfrm>
            <a:off x="251520" y="1131590"/>
            <a:ext cx="7350331" cy="3672632"/>
          </a:xfrm>
        </p:spPr>
      </p:pic>
      <p:sp>
        <p:nvSpPr>
          <p:cNvPr id="5" name="TextBox 4"/>
          <p:cNvSpPr txBox="1"/>
          <p:nvPr/>
        </p:nvSpPr>
        <p:spPr>
          <a:xfrm>
            <a:off x="6372200" y="3075806"/>
            <a:ext cx="2592288" cy="1477328"/>
          </a:xfrm>
          <a:prstGeom prst="rect">
            <a:avLst/>
          </a:prstGeom>
          <a:solidFill>
            <a:srgbClr val="FFA31E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Output is</a:t>
            </a:r>
          </a:p>
          <a:p>
            <a:endParaRPr lang="en-US" dirty="0"/>
          </a:p>
          <a:p>
            <a:r>
              <a:rPr lang="en-US" dirty="0" smtClean="0"/>
              <a:t>Row </a:t>
            </a:r>
            <a:r>
              <a:rPr lang="en-US" dirty="0"/>
              <a:t>2 : John Doe</a:t>
            </a:r>
          </a:p>
          <a:p>
            <a:r>
              <a:rPr lang="pl-PL" dirty="0" err="1" smtClean="0"/>
              <a:t>Row</a:t>
            </a:r>
            <a:r>
              <a:rPr lang="pl-PL" dirty="0" smtClean="0"/>
              <a:t> </a:t>
            </a:r>
            <a:r>
              <a:rPr lang="pl-PL" dirty="0"/>
              <a:t>3 : </a:t>
            </a:r>
            <a:r>
              <a:rPr lang="pl-PL" dirty="0" err="1"/>
              <a:t>Grouch</a:t>
            </a:r>
            <a:endParaRPr lang="pl-PL" dirty="0"/>
          </a:p>
          <a:p>
            <a:r>
              <a:rPr lang="pl-PL" dirty="0" err="1" smtClean="0"/>
              <a:t>Row</a:t>
            </a:r>
            <a:r>
              <a:rPr lang="pl-PL" dirty="0" smtClean="0"/>
              <a:t> </a:t>
            </a:r>
            <a:r>
              <a:rPr lang="pl-PL" dirty="0"/>
              <a:t>4 : Oscar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91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3409" b="-2610"/>
          <a:stretch/>
        </p:blipFill>
        <p:spPr>
          <a:xfrm>
            <a:off x="323528" y="1131590"/>
            <a:ext cx="8642350" cy="3093530"/>
          </a:xfrm>
        </p:spPr>
      </p:pic>
      <p:sp>
        <p:nvSpPr>
          <p:cNvPr id="5" name="TextBox 4"/>
          <p:cNvSpPr txBox="1"/>
          <p:nvPr/>
        </p:nvSpPr>
        <p:spPr>
          <a:xfrm>
            <a:off x="4355976" y="2571750"/>
            <a:ext cx="4176464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Close when no longer needed.</a:t>
            </a:r>
          </a:p>
          <a:p>
            <a:r>
              <a:rPr lang="en-US" smtClean="0"/>
              <a:t>This technique makes </a:t>
            </a:r>
            <a:r>
              <a:rPr lang="en-US" dirty="0" smtClean="0"/>
              <a:t>sure the </a:t>
            </a:r>
            <a:r>
              <a:rPr lang="en-US" dirty="0" err="1" smtClean="0"/>
              <a:t>db</a:t>
            </a:r>
            <a:r>
              <a:rPr lang="en-US" dirty="0" smtClean="0"/>
              <a:t> is closed when the app has finished.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13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Object Notation</a:t>
            </a:r>
          </a:p>
          <a:p>
            <a:r>
              <a:rPr lang="en-US" dirty="0" smtClean="0"/>
              <a:t>A human-readable, easy to parse, text-based data interchange format</a:t>
            </a:r>
          </a:p>
          <a:p>
            <a:r>
              <a:rPr lang="en-US" dirty="0" smtClean="0"/>
              <a:t>Quite similar syntax to </a:t>
            </a:r>
            <a:r>
              <a:rPr lang="en-US" dirty="0" err="1" smtClean="0"/>
              <a:t>Lua</a:t>
            </a:r>
            <a:r>
              <a:rPr lang="en-US" dirty="0" smtClean="0"/>
              <a:t> tables</a:t>
            </a:r>
          </a:p>
          <a:p>
            <a:r>
              <a:rPr lang="en-US" dirty="0" smtClean="0"/>
              <a:t>Easy to convert between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39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Two structures</a:t>
            </a:r>
          </a:p>
          <a:p>
            <a:pPr lvl="1"/>
            <a:r>
              <a:rPr lang="en-US" sz="1800" dirty="0" smtClean="0"/>
              <a:t>object : unordered set of name-value pairs</a:t>
            </a:r>
          </a:p>
          <a:p>
            <a:pPr lvl="1"/>
            <a:r>
              <a:rPr lang="en-US" sz="1800" dirty="0" smtClean="0"/>
              <a:t>array : ordered collection of values</a:t>
            </a:r>
          </a:p>
          <a:p>
            <a:r>
              <a:rPr lang="en-US" sz="2000" dirty="0" smtClean="0"/>
              <a:t>Values</a:t>
            </a:r>
          </a:p>
          <a:p>
            <a:pPr lvl="1"/>
            <a:r>
              <a:rPr lang="en-US" sz="1800" dirty="0" smtClean="0"/>
              <a:t>strings (in double-quotes)</a:t>
            </a:r>
          </a:p>
          <a:p>
            <a:pPr lvl="1"/>
            <a:r>
              <a:rPr lang="en-US" sz="1800" dirty="0" smtClean="0"/>
              <a:t>numbers</a:t>
            </a:r>
          </a:p>
          <a:p>
            <a:pPr lvl="1"/>
            <a:r>
              <a:rPr lang="en-US" sz="1800" dirty="0" smtClean="0"/>
              <a:t>objects</a:t>
            </a:r>
          </a:p>
          <a:p>
            <a:pPr lvl="1"/>
            <a:r>
              <a:rPr lang="en-US" sz="1800" dirty="0" smtClean="0"/>
              <a:t>arrays</a:t>
            </a:r>
          </a:p>
          <a:p>
            <a:pPr lvl="1"/>
            <a:r>
              <a:rPr lang="en-US" sz="1800" dirty="0" smtClean="0"/>
              <a:t>true/false/null</a:t>
            </a:r>
          </a:p>
          <a:p>
            <a:r>
              <a:rPr lang="en-US" sz="2200" dirty="0" smtClean="0"/>
              <a:t>Can be nested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3833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object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5799" r="-5942"/>
          <a:stretch/>
        </p:blipFill>
        <p:spPr>
          <a:xfrm>
            <a:off x="323528" y="1275606"/>
            <a:ext cx="2661792" cy="3672632"/>
          </a:xfrm>
        </p:spPr>
      </p:pic>
      <p:sp>
        <p:nvSpPr>
          <p:cNvPr id="5" name="TextBox 4"/>
          <p:cNvSpPr txBox="1"/>
          <p:nvPr/>
        </p:nvSpPr>
        <p:spPr>
          <a:xfrm>
            <a:off x="107504" y="987574"/>
            <a:ext cx="4320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https://</a:t>
            </a:r>
            <a:r>
              <a:rPr lang="en-US" sz="1600" dirty="0" err="1"/>
              <a:t>en.wikipedia.org</a:t>
            </a:r>
            <a:r>
              <a:rPr lang="en-US" sz="1600" dirty="0"/>
              <a:t>/wiki/JSON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95936" y="1491630"/>
            <a:ext cx="2592288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“address” is a name</a:t>
            </a:r>
          </a:p>
          <a:p>
            <a:r>
              <a:rPr lang="en-US" smtClean="0"/>
              <a:t>its value is an object with 4 name/value pairs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115616" y="1779662"/>
            <a:ext cx="288032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44008" y="2787774"/>
            <a:ext cx="3312368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phoneNumbers</a:t>
            </a:r>
            <a:r>
              <a:rPr lang="en-US" dirty="0" smtClean="0"/>
              <a:t>” is a name</a:t>
            </a:r>
          </a:p>
          <a:p>
            <a:r>
              <a:rPr lang="en-US" dirty="0" smtClean="0"/>
              <a:t>its value is an array with 3 objects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 flipV="1">
            <a:off x="1187624" y="2859782"/>
            <a:ext cx="3456384" cy="389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35896" y="4083918"/>
            <a:ext cx="3312368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“children” is a name</a:t>
            </a:r>
          </a:p>
          <a:p>
            <a:r>
              <a:rPr lang="en-US" dirty="0" smtClean="0"/>
              <a:t>its value is an empty array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2" idx="1"/>
          </p:cNvCxnSpPr>
          <p:nvPr/>
        </p:nvCxnSpPr>
        <p:spPr>
          <a:xfrm flipH="1">
            <a:off x="1043608" y="4407084"/>
            <a:ext cx="2592288" cy="180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758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Corona table to JSON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176" r="-1834"/>
          <a:stretch/>
        </p:blipFill>
        <p:spPr>
          <a:xfrm>
            <a:off x="323528" y="1203598"/>
            <a:ext cx="4769607" cy="3672632"/>
          </a:xfrm>
        </p:spPr>
      </p:pic>
      <p:sp>
        <p:nvSpPr>
          <p:cNvPr id="5" name="TextBox 4"/>
          <p:cNvSpPr txBox="1"/>
          <p:nvPr/>
        </p:nvSpPr>
        <p:spPr>
          <a:xfrm>
            <a:off x="5292080" y="1563638"/>
            <a:ext cx="33843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Converting to JSON is easy.</a:t>
            </a:r>
          </a:p>
          <a:p>
            <a:endParaRPr lang="en-US" dirty="0"/>
          </a:p>
          <a:p>
            <a:r>
              <a:rPr lang="en-US" dirty="0" err="1" smtClean="0"/>
              <a:t>json.encode</a:t>
            </a:r>
            <a:r>
              <a:rPr lang="en-US" dirty="0" smtClean="0"/>
              <a:t>() converts a table to a string.</a:t>
            </a:r>
          </a:p>
          <a:p>
            <a:endParaRPr lang="en-US" dirty="0" smtClean="0"/>
          </a:p>
          <a:p>
            <a:r>
              <a:rPr lang="en-US" dirty="0" smtClean="0"/>
              <a:t>The string can then be written to a file, or sent over a network.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091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to Corona table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806" r="-1607"/>
          <a:stretch/>
        </p:blipFill>
        <p:spPr>
          <a:xfrm>
            <a:off x="179512" y="1275382"/>
            <a:ext cx="7336819" cy="3672632"/>
          </a:xfrm>
        </p:spPr>
      </p:pic>
      <p:sp>
        <p:nvSpPr>
          <p:cNvPr id="5" name="TextBox 4"/>
          <p:cNvSpPr txBox="1"/>
          <p:nvPr/>
        </p:nvSpPr>
        <p:spPr>
          <a:xfrm>
            <a:off x="6876256" y="3723878"/>
            <a:ext cx="2088232" cy="923330"/>
          </a:xfrm>
          <a:prstGeom prst="rect">
            <a:avLst/>
          </a:prstGeom>
          <a:solidFill>
            <a:srgbClr val="FFA31E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Utility function – see source on Blackboard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3203848" y="4185543"/>
            <a:ext cx="3672408" cy="1864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476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Input file and output for JSON example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773" r="-2239"/>
          <a:stretch/>
        </p:blipFill>
        <p:spPr>
          <a:xfrm>
            <a:off x="251520" y="1347614"/>
            <a:ext cx="3756235" cy="3672632"/>
          </a:xfrm>
        </p:spPr>
      </p:pic>
      <p:sp>
        <p:nvSpPr>
          <p:cNvPr id="5" name="TextBox 4"/>
          <p:cNvSpPr txBox="1"/>
          <p:nvPr/>
        </p:nvSpPr>
        <p:spPr>
          <a:xfrm>
            <a:off x="4788024" y="1347614"/>
            <a:ext cx="4176464" cy="375487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table: 0x60800007f640 {</a:t>
            </a:r>
          </a:p>
          <a:p>
            <a:pPr lvl="1"/>
            <a:r>
              <a:rPr lang="en-US" sz="1400" dirty="0" smtClean="0"/>
              <a:t>[</a:t>
            </a:r>
            <a:r>
              <a:rPr lang="en-US" sz="1400" dirty="0"/>
              <a:t>1] =&gt; table: 0x60800007f640 {</a:t>
            </a:r>
          </a:p>
          <a:p>
            <a:pPr lvl="2"/>
            <a:r>
              <a:rPr lang="en-US" sz="1400" dirty="0" smtClean="0"/>
              <a:t>[</a:t>
            </a:r>
            <a:r>
              <a:rPr lang="en-US" sz="1400" dirty="0"/>
              <a:t>year] =&gt; 1896</a:t>
            </a:r>
          </a:p>
          <a:p>
            <a:pPr lvl="2"/>
            <a:r>
              <a:rPr lang="en-US" sz="1400" dirty="0" smtClean="0"/>
              <a:t>[</a:t>
            </a:r>
            <a:r>
              <a:rPr lang="en-US" sz="1400" dirty="0"/>
              <a:t>city] =&gt; "</a:t>
            </a:r>
            <a:r>
              <a:rPr lang="en-US" sz="1400" dirty="0" smtClean="0"/>
              <a:t>Athens”</a:t>
            </a:r>
            <a:endParaRPr lang="en-US" sz="1400" dirty="0"/>
          </a:p>
          <a:p>
            <a:pPr lvl="2"/>
            <a:r>
              <a:rPr lang="en-US" sz="1400" dirty="0" smtClean="0"/>
              <a:t>[</a:t>
            </a:r>
            <a:r>
              <a:rPr lang="en-US" sz="1400" dirty="0"/>
              <a:t>country] =&gt; "</a:t>
            </a:r>
            <a:r>
              <a:rPr lang="en-US" sz="1400" dirty="0" smtClean="0"/>
              <a:t>Greece”</a:t>
            </a:r>
            <a:endParaRPr lang="en-US" sz="1400" dirty="0"/>
          </a:p>
          <a:p>
            <a:pPr lvl="1"/>
            <a:r>
              <a:rPr lang="en-US" sz="1400" dirty="0" smtClean="0"/>
              <a:t>}</a:t>
            </a:r>
            <a:endParaRPr lang="en-US" sz="1400" dirty="0"/>
          </a:p>
          <a:p>
            <a:pPr lvl="1"/>
            <a:r>
              <a:rPr lang="en-US" sz="1400" dirty="0" smtClean="0"/>
              <a:t>[</a:t>
            </a:r>
            <a:r>
              <a:rPr lang="en-US" sz="1400" dirty="0"/>
              <a:t>2] =&gt; table: 0x60800007f640 {</a:t>
            </a:r>
          </a:p>
          <a:p>
            <a:pPr lvl="2"/>
            <a:r>
              <a:rPr lang="en-US" sz="1400" dirty="0" smtClean="0"/>
              <a:t>[</a:t>
            </a:r>
            <a:r>
              <a:rPr lang="en-US" sz="1400" dirty="0"/>
              <a:t>year] =&gt; 1900</a:t>
            </a:r>
          </a:p>
          <a:p>
            <a:pPr lvl="2"/>
            <a:r>
              <a:rPr lang="en-US" sz="1400" dirty="0" smtClean="0"/>
              <a:t>[</a:t>
            </a:r>
            <a:r>
              <a:rPr lang="en-US" sz="1400" dirty="0"/>
              <a:t>city] =&gt; "</a:t>
            </a:r>
            <a:r>
              <a:rPr lang="en-US" sz="1400" dirty="0" smtClean="0"/>
              <a:t>Paris”</a:t>
            </a:r>
            <a:endParaRPr lang="en-US" sz="1400" dirty="0"/>
          </a:p>
          <a:p>
            <a:pPr lvl="2"/>
            <a:r>
              <a:rPr lang="en-US" sz="1400" dirty="0" smtClean="0"/>
              <a:t>[</a:t>
            </a:r>
            <a:r>
              <a:rPr lang="en-US" sz="1400" dirty="0"/>
              <a:t>country] =&gt; "</a:t>
            </a:r>
            <a:r>
              <a:rPr lang="en-US" sz="1400" dirty="0" smtClean="0"/>
              <a:t>France”</a:t>
            </a:r>
            <a:endParaRPr lang="en-US" sz="1400" dirty="0"/>
          </a:p>
          <a:p>
            <a:pPr lvl="1"/>
            <a:r>
              <a:rPr lang="en-US" sz="1400" dirty="0" smtClean="0"/>
              <a:t>}</a:t>
            </a:r>
            <a:endParaRPr lang="en-US" sz="1400" dirty="0"/>
          </a:p>
          <a:p>
            <a:pPr lvl="1"/>
            <a:r>
              <a:rPr lang="en-US" sz="1400" dirty="0" smtClean="0"/>
              <a:t>[</a:t>
            </a:r>
            <a:r>
              <a:rPr lang="en-US" sz="1400" dirty="0"/>
              <a:t>3] =&gt; table: 0x60800007f640 {</a:t>
            </a:r>
          </a:p>
          <a:p>
            <a:pPr lvl="2"/>
            <a:r>
              <a:rPr lang="en-US" sz="1400" dirty="0" smtClean="0"/>
              <a:t>[</a:t>
            </a:r>
            <a:r>
              <a:rPr lang="en-US" sz="1400" dirty="0"/>
              <a:t>year] =&gt; 1904</a:t>
            </a:r>
          </a:p>
          <a:p>
            <a:pPr lvl="2"/>
            <a:r>
              <a:rPr lang="en-US" sz="1400" dirty="0" smtClean="0"/>
              <a:t>[</a:t>
            </a:r>
            <a:r>
              <a:rPr lang="en-US" sz="1400" dirty="0"/>
              <a:t>city] =&gt; "St </a:t>
            </a:r>
            <a:r>
              <a:rPr lang="en-US" sz="1400" dirty="0" smtClean="0"/>
              <a:t>Louis”</a:t>
            </a:r>
            <a:endParaRPr lang="en-US" sz="1400" dirty="0"/>
          </a:p>
          <a:p>
            <a:pPr lvl="2"/>
            <a:r>
              <a:rPr lang="en-US" sz="1400" dirty="0" smtClean="0"/>
              <a:t>[</a:t>
            </a:r>
            <a:r>
              <a:rPr lang="en-US" sz="1400" dirty="0"/>
              <a:t>country] =&gt; "</a:t>
            </a:r>
            <a:r>
              <a:rPr lang="en-US" sz="1400" dirty="0" smtClean="0"/>
              <a:t>USA”</a:t>
            </a:r>
            <a:endParaRPr lang="en-US" sz="1400" dirty="0"/>
          </a:p>
          <a:p>
            <a:pPr lvl="1"/>
            <a:r>
              <a:rPr lang="en-US" sz="1400" dirty="0" smtClean="0"/>
              <a:t>}</a:t>
            </a:r>
            <a:endParaRPr lang="en-US" sz="1400" dirty="0"/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619672" y="267494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995936" y="267494"/>
            <a:ext cx="1080120" cy="1728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171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use for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There’s </a:t>
            </a:r>
            <a:r>
              <a:rPr lang="en-US" dirty="0"/>
              <a:t>a tutorial at </a:t>
            </a:r>
            <a:r>
              <a:rPr lang="en-US" dirty="0">
                <a:hlinkClick r:id="rId2"/>
              </a:rPr>
              <a:t>https://coronalabs.com/blog/2014/10/14/tutorial-saving-and-loading-lua-tables-with-json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that shows how you could use JSON to store settings for your app, including default settings when the app first starts. Check it out.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25851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45630</TotalTime>
  <Words>950</Words>
  <Application>Microsoft Macintosh PowerPoint</Application>
  <PresentationFormat>On-screen Show (16:9)</PresentationFormat>
  <Paragraphs>128</Paragraphs>
  <Slides>21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Default Design</vt:lpstr>
      <vt:lpstr>CSP2108: Introduction to Mobile Applications Development</vt:lpstr>
      <vt:lpstr>Topics this week</vt:lpstr>
      <vt:lpstr>JSON</vt:lpstr>
      <vt:lpstr>JSON basics</vt:lpstr>
      <vt:lpstr>JSON object example</vt:lpstr>
      <vt:lpstr>Corona table to JSON</vt:lpstr>
      <vt:lpstr>JSON to Corona table</vt:lpstr>
      <vt:lpstr>Input file and output for JSON example</vt:lpstr>
      <vt:lpstr>Example use for JSON</vt:lpstr>
      <vt:lpstr>SQLite in Corona</vt:lpstr>
      <vt:lpstr>What is SQL?</vt:lpstr>
      <vt:lpstr>What is a relational database?</vt:lpstr>
      <vt:lpstr>Example</vt:lpstr>
      <vt:lpstr>Creating a database</vt:lpstr>
      <vt:lpstr>Creating a table</vt:lpstr>
      <vt:lpstr>Inserting a row</vt:lpstr>
      <vt:lpstr>Rows from a Lua table</vt:lpstr>
      <vt:lpstr>Updating a tuple</vt:lpstr>
      <vt:lpstr>Deleting a tuple</vt:lpstr>
      <vt:lpstr>A query</vt:lpstr>
      <vt:lpstr>Closing</vt:lpstr>
    </vt:vector>
  </TitlesOfParts>
  <Company>Edith Cowan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Tu Ly</dc:creator>
  <cp:lastModifiedBy>Philip Hingston</cp:lastModifiedBy>
  <cp:revision>262</cp:revision>
  <dcterms:created xsi:type="dcterms:W3CDTF">2009-09-07T06:18:52Z</dcterms:created>
  <dcterms:modified xsi:type="dcterms:W3CDTF">2016-08-15T06:56:28Z</dcterms:modified>
</cp:coreProperties>
</file>