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8" r:id="rId2"/>
    <p:sldId id="261" r:id="rId3"/>
    <p:sldId id="262" r:id="rId4"/>
    <p:sldId id="263" r:id="rId5"/>
    <p:sldId id="264" r:id="rId6"/>
    <p:sldId id="265" r:id="rId7"/>
    <p:sldId id="323" r:id="rId8"/>
    <p:sldId id="324" r:id="rId9"/>
    <p:sldId id="267" r:id="rId10"/>
    <p:sldId id="305" r:id="rId11"/>
    <p:sldId id="306" r:id="rId12"/>
    <p:sldId id="307" r:id="rId13"/>
    <p:sldId id="308" r:id="rId14"/>
    <p:sldId id="309" r:id="rId15"/>
    <p:sldId id="322" r:id="rId16"/>
    <p:sldId id="271" r:id="rId17"/>
    <p:sldId id="325" r:id="rId18"/>
    <p:sldId id="320" r:id="rId19"/>
    <p:sldId id="321" r:id="rId20"/>
    <p:sldId id="326" r:id="rId21"/>
    <p:sldId id="273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276" r:id="rId32"/>
    <p:sldId id="277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91" r:id="rId43"/>
    <p:sldId id="292" r:id="rId44"/>
    <p:sldId id="293" r:id="rId45"/>
    <p:sldId id="294" r:id="rId46"/>
    <p:sldId id="295" r:id="rId47"/>
    <p:sldId id="297" r:id="rId48"/>
    <p:sldId id="327" r:id="rId49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004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02E1D-D616-4E84-931F-D45990D35326}" type="datetimeFigureOut">
              <a:rPr lang="en-US" smtClean="0"/>
              <a:pPr/>
              <a:t>10/16/2014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6843A-A1FE-42C0-96D0-1D320269F0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69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3BACD5-BD55-4B79-B4F4-1803FCC0531E}" type="slidenum">
              <a:rPr lang="en-AU" smtClean="0"/>
              <a:pPr/>
              <a:t>1</a:t>
            </a:fld>
            <a:endParaRPr lang="en-AU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6843A-A1FE-42C0-96D0-1D320269F00A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755650"/>
            <a:ext cx="2160587" cy="58420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755650"/>
            <a:ext cx="6329363" cy="584200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916113"/>
            <a:ext cx="864235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736600"/>
            <a:ext cx="9144000" cy="1079500"/>
          </a:xfrm>
          <a:prstGeom prst="rect">
            <a:avLst/>
          </a:prstGeom>
          <a:solidFill>
            <a:srgbClr val="004B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55650"/>
            <a:ext cx="86423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pic>
        <p:nvPicPr>
          <p:cNvPr id="1029" name="Picture 13" descr="ECU_AUS_logo_C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172450" y="0"/>
            <a:ext cx="979488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1" name="Text Box 17"/>
          <p:cNvSpPr txBox="1">
            <a:spLocks noChangeArrowheads="1"/>
          </p:cNvSpPr>
          <p:nvPr userDrawn="1"/>
        </p:nvSpPr>
        <p:spPr bwMode="auto">
          <a:xfrm>
            <a:off x="107950" y="377825"/>
            <a:ext cx="53832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1200" dirty="0" smtClean="0">
                <a:solidFill>
                  <a:srgbClr val="666666"/>
                </a:solidFill>
                <a:latin typeface="Arial Narrow" pitchFamily="34" charset="0"/>
              </a:rPr>
              <a:t>School of Computer and Security Science</a:t>
            </a:r>
            <a:endParaRPr lang="en-AU" sz="1200" dirty="0">
              <a:solidFill>
                <a:srgbClr val="666666"/>
              </a:solidFill>
              <a:latin typeface="Arial Narrow" pitchFamily="34" charset="0"/>
            </a:endParaRPr>
          </a:p>
        </p:txBody>
      </p:sp>
      <p:sp>
        <p:nvSpPr>
          <p:cNvPr id="1043" name="Text Box 19"/>
          <p:cNvSpPr txBox="1">
            <a:spLocks noChangeArrowheads="1"/>
          </p:cNvSpPr>
          <p:nvPr userDrawn="1"/>
        </p:nvSpPr>
        <p:spPr bwMode="auto">
          <a:xfrm>
            <a:off x="107950" y="115888"/>
            <a:ext cx="538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1600" b="1">
                <a:solidFill>
                  <a:srgbClr val="666666"/>
                </a:solidFill>
                <a:latin typeface="Arial Narrow" pitchFamily="34" charset="0"/>
              </a:rPr>
              <a:t>Edith Cowan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/>
          <a:ea typeface="MS PGothic" pitchFamily="34" charset="-128"/>
          <a:cs typeface="ＭＳ Ｐゴシック" pitchFamily="-65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MS PGothic" pitchFamily="34" charset="-128"/>
          <a:cs typeface="ＭＳ Ｐゴシック" pitchFamily="-65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MS PGothic" pitchFamily="34" charset="-128"/>
          <a:cs typeface="ＭＳ Ｐゴシック" pitchFamily="-65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MS PGothic" pitchFamily="34" charset="-128"/>
          <a:cs typeface="ＭＳ Ｐゴシック" pitchFamily="-65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MS PGothic" pitchFamily="34" charset="-128"/>
          <a:cs typeface="ＭＳ Ｐゴシック" pitchFamily="-65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hyperlink" Target="http://search.dilbert.com/search?p=R&amp;srid=S3-USWSD02&amp;lbc=dilbert&amp;w=Information%20Security&amp;url=http://dilbert.com/strips/comic/2004-01-11/&amp;rk=5&amp;uid=181245421&amp;sid=2&amp;ts=custom&amp;rsc=L-yy9PPGpjuWdAtk&amp;method=and&amp;isort=date&amp;view=list&amp;filter=type:comi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692150"/>
            <a:ext cx="7772400" cy="1470025"/>
          </a:xfrm>
        </p:spPr>
        <p:txBody>
          <a:bodyPr/>
          <a:lstStyle/>
          <a:p>
            <a:pPr eaLnBrk="1" hangingPunct="1"/>
            <a:r>
              <a:rPr lang="en-AU" smtClean="0"/>
              <a:t>Network and Internet Security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492896"/>
            <a:ext cx="6400800" cy="1752600"/>
          </a:xfrm>
        </p:spPr>
        <p:txBody>
          <a:bodyPr/>
          <a:lstStyle/>
          <a:p>
            <a:pPr eaLnBrk="1" hangingPunct="1"/>
            <a:r>
              <a:rPr lang="en-AU" dirty="0" smtClean="0"/>
              <a:t>Computer Security</a:t>
            </a:r>
          </a:p>
        </p:txBody>
      </p:sp>
      <p:pic>
        <p:nvPicPr>
          <p:cNvPr id="2054" name="Picture 6" descr="http://smoothbuild.com/wp-content/uploads/2011/11/7-Simple-Steps-t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3968" y="3212976"/>
            <a:ext cx="4559829" cy="34198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Address Resolution </a:t>
            </a:r>
            <a:r>
              <a:rPr lang="en-US" sz="4000" dirty="0" smtClean="0"/>
              <a:t>Protocol (ARP) </a:t>
            </a:r>
            <a:r>
              <a:rPr lang="en-US" sz="4000" dirty="0"/>
              <a:t>Spoofing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ARP links a MAC address with an IP address</a:t>
            </a:r>
          </a:p>
          <a:p>
            <a:r>
              <a:rPr lang="en-AU" sz="2800" dirty="0"/>
              <a:t>When one host using IP on a LAN is trying to contact another it needs the MAC address </a:t>
            </a:r>
            <a:endParaRPr lang="en-US" sz="3000" dirty="0" smtClean="0"/>
          </a:p>
          <a:p>
            <a:r>
              <a:rPr lang="en-US" sz="3000" dirty="0" smtClean="0"/>
              <a:t>When a host </a:t>
            </a:r>
            <a:r>
              <a:rPr lang="en-US" sz="3000" dirty="0" smtClean="0"/>
              <a:t>on a LAN asks </a:t>
            </a:r>
            <a:endParaRPr lang="en-US" sz="3000" dirty="0" smtClean="0"/>
          </a:p>
          <a:p>
            <a:pPr>
              <a:buNone/>
            </a:pPr>
            <a:r>
              <a:rPr lang="en-US" sz="3000" dirty="0" smtClean="0"/>
              <a:t>			“Who has IP address </a:t>
            </a:r>
            <a:r>
              <a:rPr lang="en-US" sz="3000" dirty="0" err="1" smtClean="0"/>
              <a:t>x.x.x.x</a:t>
            </a:r>
            <a:r>
              <a:rPr lang="en-US" sz="3000" dirty="0" smtClean="0"/>
              <a:t>?”</a:t>
            </a:r>
          </a:p>
          <a:p>
            <a:r>
              <a:rPr lang="en-US" sz="3000" dirty="0" smtClean="0"/>
              <a:t>The attacker can reply with</a:t>
            </a:r>
          </a:p>
          <a:p>
            <a:pPr>
              <a:buNone/>
            </a:pPr>
            <a:r>
              <a:rPr lang="en-US" sz="3000" dirty="0" smtClean="0"/>
              <a:t>			 “</a:t>
            </a:r>
            <a:r>
              <a:rPr lang="en-US" sz="3000" dirty="0" err="1" smtClean="0"/>
              <a:t>x.x.x.x</a:t>
            </a:r>
            <a:r>
              <a:rPr lang="en-US" sz="3000" dirty="0" smtClean="0"/>
              <a:t> is at 00:16::::”</a:t>
            </a:r>
          </a:p>
          <a:p>
            <a:r>
              <a:rPr lang="en-US" sz="3000" dirty="0" smtClean="0"/>
              <a:t>Traffic </a:t>
            </a:r>
            <a:r>
              <a:rPr lang="en-US" sz="3000" dirty="0" smtClean="0"/>
              <a:t>intended for the right recipient will be forwarded to the attacker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photobucket.com/albums/v669/doggf/dos_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284984"/>
            <a:ext cx="397192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Denial of Service (</a:t>
            </a:r>
            <a:r>
              <a:rPr lang="en-US" dirty="0" err="1" smtClean="0"/>
              <a:t>DoS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916113"/>
            <a:ext cx="8642350" cy="1800919"/>
          </a:xfrm>
        </p:spPr>
        <p:txBody>
          <a:bodyPr/>
          <a:lstStyle/>
          <a:p>
            <a:r>
              <a:rPr lang="en-US" dirty="0" smtClean="0"/>
              <a:t>Send a large number of packets to a host</a:t>
            </a:r>
          </a:p>
          <a:p>
            <a:r>
              <a:rPr lang="en-US" dirty="0" smtClean="0"/>
              <a:t>Slows down or crashes the host</a:t>
            </a:r>
          </a:p>
          <a:p>
            <a:r>
              <a:rPr lang="en-US" dirty="0" smtClean="0"/>
              <a:t>Typically associated with </a:t>
            </a:r>
            <a:r>
              <a:rPr lang="en-US" dirty="0" err="1" smtClean="0"/>
              <a:t>botnets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Wireshark</a:t>
            </a:r>
            <a:r>
              <a:rPr lang="en-US" dirty="0" smtClean="0"/>
              <a:t> - Packet Sniffer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and open source packet </a:t>
            </a:r>
            <a:r>
              <a:rPr lang="en-US" dirty="0" err="1" smtClean="0"/>
              <a:t>analyser</a:t>
            </a:r>
            <a:endParaRPr lang="en-US" dirty="0" smtClean="0"/>
          </a:p>
          <a:p>
            <a:r>
              <a:rPr lang="en-US" dirty="0" smtClean="0"/>
              <a:t>Can be used to breach confidentiality of data</a:t>
            </a:r>
            <a:endParaRPr lang="en-US" dirty="0" smtClean="0"/>
          </a:p>
          <a:p>
            <a:r>
              <a:rPr lang="en-US" dirty="0" smtClean="0"/>
              <a:t>Typically used </a:t>
            </a:r>
            <a:r>
              <a:rPr lang="en-US" dirty="0" smtClean="0"/>
              <a:t>for;</a:t>
            </a:r>
          </a:p>
          <a:p>
            <a:pPr lvl="1"/>
            <a:r>
              <a:rPr lang="en-US" dirty="0" smtClean="0"/>
              <a:t>Network troubleshooting</a:t>
            </a:r>
          </a:p>
          <a:p>
            <a:pPr lvl="1"/>
            <a:r>
              <a:rPr lang="en-US" dirty="0" smtClean="0"/>
              <a:t>Network analysis</a:t>
            </a:r>
          </a:p>
          <a:p>
            <a:pPr lvl="1"/>
            <a:r>
              <a:rPr lang="en-US" dirty="0" smtClean="0"/>
              <a:t>Network </a:t>
            </a:r>
            <a:r>
              <a:rPr lang="en-US" dirty="0" smtClean="0"/>
              <a:t>forensics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476672"/>
            <a:ext cx="8642350" cy="1000125"/>
          </a:xfrm>
        </p:spPr>
        <p:txBody>
          <a:bodyPr/>
          <a:lstStyle/>
          <a:p>
            <a:r>
              <a:rPr lang="en-US" dirty="0" err="1" smtClean="0"/>
              <a:t>Wireshark</a:t>
            </a:r>
            <a:endParaRPr lang="en-US" dirty="0"/>
          </a:p>
        </p:txBody>
      </p:sp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50315"/>
            <a:ext cx="7596336" cy="560768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987824" y="1340768"/>
            <a:ext cx="1312862" cy="377825"/>
          </a:xfrm>
          <a:prstGeom prst="rect">
            <a:avLst/>
          </a:prstGeom>
          <a:solidFill>
            <a:srgbClr val="CCF1FF">
              <a:alpha val="79999"/>
            </a:srgb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sym typeface="Wingdings" pitchFamily="2" charset="2"/>
              </a:rPr>
              <a:t> </a:t>
            </a:r>
            <a:r>
              <a:rPr lang="en-US" altLang="zh-TW" sz="2000" b="1" dirty="0">
                <a:solidFill>
                  <a:srgbClr val="FF0000"/>
                </a:solidFill>
              </a:rPr>
              <a:t>menu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5796136" y="2852936"/>
            <a:ext cx="2519362" cy="396875"/>
          </a:xfrm>
          <a:prstGeom prst="rect">
            <a:avLst/>
          </a:prstGeom>
          <a:solidFill>
            <a:srgbClr val="CCF1FF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sym typeface="Wingdings" pitchFamily="2" charset="2"/>
              </a:rPr>
              <a:t> </a:t>
            </a:r>
            <a:r>
              <a:rPr lang="en-US" altLang="zh-TW" sz="2000" b="1" dirty="0">
                <a:solidFill>
                  <a:srgbClr val="FF0000"/>
                </a:solidFill>
              </a:rPr>
              <a:t>packet list pane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651500" y="4941888"/>
            <a:ext cx="2879725" cy="396875"/>
          </a:xfrm>
          <a:prstGeom prst="rect">
            <a:avLst/>
          </a:prstGeom>
          <a:solidFill>
            <a:srgbClr val="CCF1FF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>
                <a:solidFill>
                  <a:srgbClr val="FF0000"/>
                </a:solidFill>
                <a:sym typeface="Wingdings" pitchFamily="2" charset="2"/>
              </a:rPr>
              <a:t> </a:t>
            </a:r>
            <a:r>
              <a:rPr lang="en-US" altLang="zh-TW" sz="2000" b="1">
                <a:solidFill>
                  <a:srgbClr val="FF0000"/>
                </a:solidFill>
              </a:rPr>
              <a:t>packet details pane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364088" y="6021288"/>
            <a:ext cx="2879725" cy="396875"/>
          </a:xfrm>
          <a:prstGeom prst="rect">
            <a:avLst/>
          </a:prstGeom>
          <a:solidFill>
            <a:srgbClr val="CCF1FF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sym typeface="Wingdings" pitchFamily="2" charset="2"/>
              </a:rPr>
              <a:t> </a:t>
            </a:r>
            <a:r>
              <a:rPr lang="en-US" altLang="zh-TW" sz="2000" b="1" dirty="0">
                <a:solidFill>
                  <a:srgbClr val="FF0000"/>
                </a:solidFill>
              </a:rPr>
              <a:t>packet bytes pane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932040" y="6461125"/>
            <a:ext cx="1830387" cy="396875"/>
          </a:xfrm>
          <a:prstGeom prst="rect">
            <a:avLst/>
          </a:prstGeom>
          <a:solidFill>
            <a:srgbClr val="CCF1FF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>
                <a:solidFill>
                  <a:srgbClr val="FF0000"/>
                </a:solidFill>
                <a:sym typeface="Wingdings" pitchFamily="2" charset="2"/>
              </a:rPr>
              <a:t> </a:t>
            </a:r>
            <a:r>
              <a:rPr lang="en-US" altLang="zh-TW" sz="2000" b="1">
                <a:solidFill>
                  <a:srgbClr val="FF0000"/>
                </a:solidFill>
              </a:rPr>
              <a:t>status bar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076056" y="1916832"/>
            <a:ext cx="2160588" cy="396875"/>
          </a:xfrm>
          <a:prstGeom prst="rect">
            <a:avLst/>
          </a:prstGeom>
          <a:solidFill>
            <a:srgbClr val="CCF1FF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sym typeface="Wingdings" pitchFamily="2" charset="2"/>
              </a:rPr>
              <a:t> </a:t>
            </a:r>
            <a:r>
              <a:rPr lang="en-US" altLang="zh-TW" sz="2000" b="1" dirty="0">
                <a:solidFill>
                  <a:srgbClr val="FF0000"/>
                </a:solidFill>
              </a:rPr>
              <a:t>filter toolbar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Knocking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</a:pPr>
            <a:r>
              <a:rPr lang="en-US" dirty="0" smtClean="0"/>
              <a:t>Port knocking is a method to grant remote access to a host without leaving a port constantly open</a:t>
            </a:r>
          </a:p>
          <a:p>
            <a:r>
              <a:rPr lang="en-US" dirty="0" smtClean="0"/>
              <a:t>Server must have a firewall with the knock-daemon listening for a specific TCP/UDP knock sequence</a:t>
            </a:r>
          </a:p>
          <a:p>
            <a:r>
              <a:rPr lang="en-US" dirty="0" smtClean="0"/>
              <a:t>A client will “knock” at particular ports in a particular order to dynamically alter the firewall rule sets…granting remote access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Knocking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500"/>
              </a:spcBef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</a:pPr>
            <a:r>
              <a:rPr lang="en-US" dirty="0" smtClean="0"/>
              <a:t>Fairly secure against brute force attacks since there are 65536</a:t>
            </a:r>
            <a:r>
              <a:rPr lang="en-US" baseline="31000" dirty="0" smtClean="0"/>
              <a:t>k</a:t>
            </a:r>
            <a:r>
              <a:rPr lang="en-US" dirty="0" smtClean="0"/>
              <a:t> combinations, where k is the number of ports knocked</a:t>
            </a:r>
          </a:p>
          <a:p>
            <a:pPr eaLnBrk="1" hangingPunct="1">
              <a:spcBef>
                <a:spcPts val="500"/>
              </a:spcBef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</a:pPr>
            <a:r>
              <a:rPr lang="en-US" dirty="0" smtClean="0"/>
              <a:t>If port knocking daemon dies, the system may have limited or non-existent remote access</a:t>
            </a:r>
          </a:p>
          <a:p>
            <a:pPr eaLnBrk="1" hangingPunct="1">
              <a:spcBef>
                <a:spcPts val="500"/>
              </a:spcBef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</a:pPr>
            <a:r>
              <a:rPr lang="en-US" dirty="0" smtClean="0"/>
              <a:t>Process monitoring daemon can ensure that port knocking daemon is always up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Wired vs. Wireless Networks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z="2800" dirty="0" smtClean="0"/>
              <a:t>Wireless networking </a:t>
            </a:r>
            <a:endParaRPr lang="en-AU" sz="2800" dirty="0" smtClean="0"/>
          </a:p>
          <a:p>
            <a:pPr lvl="1" eaLnBrk="1" hangingPunct="1"/>
            <a:r>
              <a:rPr lang="en-AU" sz="2400" dirty="0" smtClean="0"/>
              <a:t>802.11a/b/g/n</a:t>
            </a:r>
            <a:r>
              <a:rPr lang="en-AU" sz="2400" dirty="0" smtClean="0"/>
              <a:t>, Bluetooth, WiMAX</a:t>
            </a:r>
          </a:p>
          <a:p>
            <a:pPr lvl="1" eaLnBrk="1" hangingPunct="1"/>
            <a:r>
              <a:rPr lang="en-AU" sz="2400" dirty="0" smtClean="0"/>
              <a:t>Convenient</a:t>
            </a:r>
          </a:p>
          <a:p>
            <a:pPr lvl="1" eaLnBrk="1" hangingPunct="1"/>
            <a:r>
              <a:rPr lang="en-AU" sz="2400" dirty="0" smtClean="0"/>
              <a:t>Introduces additional network threats</a:t>
            </a:r>
          </a:p>
          <a:p>
            <a:pPr lvl="1" eaLnBrk="1" hangingPunct="1"/>
            <a:r>
              <a:rPr lang="en-AU" sz="2400" dirty="0" smtClean="0"/>
              <a:t>Traffic interception/injection, theft of bandwidth, network intrusion, </a:t>
            </a:r>
            <a:r>
              <a:rPr lang="en-AU" sz="2400" dirty="0" err="1" smtClean="0"/>
              <a:t>DoS</a:t>
            </a:r>
            <a:endParaRPr lang="en-AU" sz="2400" dirty="0" smtClean="0"/>
          </a:p>
          <a:p>
            <a:pPr eaLnBrk="1" hangingPunct="1"/>
            <a:r>
              <a:rPr lang="en-AU" sz="2800" dirty="0" smtClean="0"/>
              <a:t>You automatically give your attacker ‘access to the wire’ because there is no wire</a:t>
            </a:r>
          </a:p>
          <a:p>
            <a:pPr eaLnBrk="1" hangingPunct="1"/>
            <a:r>
              <a:rPr lang="en-AU" sz="2800" dirty="0" smtClean="0"/>
              <a:t>Puts you at a security disadvantage to start with</a:t>
            </a:r>
          </a:p>
        </p:txBody>
      </p:sp>
      <p:pic>
        <p:nvPicPr>
          <p:cNvPr id="15364" name="Picture 4" descr="j040595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4288" y="2060848"/>
            <a:ext cx="1476375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Legal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Assuming you have no wireless security</a:t>
            </a:r>
          </a:p>
          <a:p>
            <a:r>
              <a:rPr lang="en-US" dirty="0" smtClean="0"/>
              <a:t>If someone uses your wireless network to access and download illegal or inappropriate material, should you be held responsible?</a:t>
            </a:r>
          </a:p>
          <a:p>
            <a:r>
              <a:rPr lang="en-US" dirty="0" smtClean="0"/>
              <a:t>Did you encourage someone to misuse your wireless network?</a:t>
            </a:r>
          </a:p>
          <a:p>
            <a:r>
              <a:rPr lang="en-US" dirty="0" smtClean="0"/>
              <a:t>These issues are increasingly prevalent in the legal/security/network community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Wardriving</a:t>
            </a:r>
            <a:r>
              <a:rPr lang="en-US" dirty="0" smtClean="0"/>
              <a:t> and </a:t>
            </a:r>
            <a:r>
              <a:rPr lang="en-US" dirty="0" err="1" smtClean="0"/>
              <a:t>Warchalking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dirty="0" smtClean="0"/>
              <a:t>Process of driving around searching for and pinpointing wireless networks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GPS devices log locations to post online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Software such as </a:t>
            </a:r>
            <a:r>
              <a:rPr lang="en-US" dirty="0" err="1" smtClean="0"/>
              <a:t>NetStumbler</a:t>
            </a:r>
            <a:r>
              <a:rPr lang="en-US" dirty="0" smtClean="0"/>
              <a:t> for Windows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Use antennas to increase range</a:t>
            </a:r>
          </a:p>
          <a:p>
            <a:pPr>
              <a:lnSpc>
                <a:spcPct val="120000"/>
              </a:lnSpc>
              <a:defRPr/>
            </a:pPr>
            <a:r>
              <a:rPr lang="en-US" dirty="0" err="1" smtClean="0"/>
              <a:t>Warchalking</a:t>
            </a:r>
            <a:r>
              <a:rPr lang="en-US" dirty="0" smtClean="0"/>
              <a:t> involves leaving chalk marks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Wardriving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916113"/>
            <a:ext cx="4681215" cy="4681537"/>
          </a:xfrm>
        </p:spPr>
        <p:txBody>
          <a:bodyPr/>
          <a:lstStyle/>
          <a:p>
            <a:r>
              <a:rPr lang="en-US" dirty="0" err="1" smtClean="0"/>
              <a:t>Netstumbler</a:t>
            </a:r>
            <a:endParaRPr lang="en-US" dirty="0" smtClean="0"/>
          </a:p>
          <a:p>
            <a:r>
              <a:rPr lang="en-US" dirty="0" smtClean="0"/>
              <a:t>Antenna for db gain</a:t>
            </a:r>
          </a:p>
          <a:p>
            <a:r>
              <a:rPr lang="en-US" dirty="0" smtClean="0"/>
              <a:t>Wireless card with monitor mode enabled</a:t>
            </a:r>
          </a:p>
          <a:p>
            <a:r>
              <a:rPr lang="en-US" dirty="0" smtClean="0"/>
              <a:t>Global Positioning System (GPS)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2276872"/>
            <a:ext cx="11049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3338" y="2276872"/>
            <a:ext cx="1490662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264" y="4221088"/>
            <a:ext cx="1905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112" y="3789040"/>
            <a:ext cx="13049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General Security Issues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dirty="0" smtClean="0"/>
              <a:t>Not all networks are the same</a:t>
            </a:r>
          </a:p>
          <a:p>
            <a:pPr eaLnBrk="1" hangingPunct="1">
              <a:lnSpc>
                <a:spcPct val="90000"/>
              </a:lnSpc>
            </a:pPr>
            <a:r>
              <a:rPr lang="en-AU" dirty="0" smtClean="0"/>
              <a:t>Can be different in terms of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smtClean="0"/>
              <a:t>Size/complexity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smtClean="0"/>
              <a:t>Topology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smtClean="0"/>
              <a:t>Protocols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smtClean="0"/>
              <a:t>Number of links to other networks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smtClean="0"/>
              <a:t>Wired/wireless/combinations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smtClean="0"/>
              <a:t>Devices used (switches, hubs, routers)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smtClean="0"/>
              <a:t>Security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371600" y="692150"/>
            <a:ext cx="7772400" cy="1470025"/>
          </a:xfrm>
        </p:spPr>
        <p:txBody>
          <a:bodyPr/>
          <a:lstStyle/>
          <a:p>
            <a:pPr eaLnBrk="1" hangingPunct="1"/>
            <a:r>
              <a:rPr lang="en-AU" dirty="0" smtClean="0"/>
              <a:t>Network Security Countermeasures?</a:t>
            </a:r>
          </a:p>
        </p:txBody>
      </p:sp>
      <p:pic>
        <p:nvPicPr>
          <p:cNvPr id="9220" name="Picture 6" descr="j025089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15025" y="2708275"/>
            <a:ext cx="3036888" cy="309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Firewalls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 firewall is collection of security measures designed to prevent unauthorized access to a networked computer</a:t>
            </a:r>
          </a:p>
          <a:p>
            <a:pPr eaLnBrk="1" hangingPunct="1"/>
            <a:r>
              <a:rPr lang="en-US" sz="2800" dirty="0" smtClean="0"/>
              <a:t>A network firewall is similar to firewalls in building construction, because in both cases they are intended to isolate one "network" or "compartment" from another</a:t>
            </a:r>
            <a:endParaRPr lang="en-AU" sz="2800" dirty="0" smtClean="0"/>
          </a:p>
        </p:txBody>
      </p:sp>
      <p:pic>
        <p:nvPicPr>
          <p:cNvPr id="5" name="Picture 4" descr="Firewall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4703410"/>
            <a:ext cx="4624123" cy="2154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916113"/>
            <a:ext cx="8642350" cy="3097063"/>
          </a:xfrm>
        </p:spPr>
        <p:txBody>
          <a:bodyPr/>
          <a:lstStyle/>
          <a:p>
            <a:r>
              <a:rPr lang="en-US" dirty="0" smtClean="0"/>
              <a:t>A firewall can be used to filter incoming or outgoing traffic based on a predefined set of rules called firewall policies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59832" y="3140968"/>
            <a:ext cx="5832648" cy="3717032"/>
            <a:chOff x="0" y="719278"/>
            <a:chExt cx="9446244" cy="6138722"/>
          </a:xfrm>
        </p:grpSpPr>
        <p:pic>
          <p:nvPicPr>
            <p:cNvPr id="5" name="Picture 4" descr="06-17f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flipH="1">
              <a:off x="3124200" y="2895600"/>
              <a:ext cx="1856236" cy="1578867"/>
            </a:xfrm>
            <a:prstGeom prst="rect">
              <a:avLst/>
            </a:prstGeom>
          </p:spPr>
        </p:pic>
        <p:pic>
          <p:nvPicPr>
            <p:cNvPr id="6" name="Picture 5" descr="6-10a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886200"/>
              <a:ext cx="2353050" cy="1982238"/>
            </a:xfrm>
            <a:prstGeom prst="rect">
              <a:avLst/>
            </a:prstGeom>
          </p:spPr>
        </p:pic>
        <p:sp>
          <p:nvSpPr>
            <p:cNvPr id="7" name="Freeform 6"/>
            <p:cNvSpPr/>
            <p:nvPr/>
          </p:nvSpPr>
          <p:spPr>
            <a:xfrm>
              <a:off x="2133600" y="2208363"/>
              <a:ext cx="4991819" cy="2668438"/>
            </a:xfrm>
            <a:custGeom>
              <a:avLst/>
              <a:gdLst>
                <a:gd name="connsiteX0" fmla="*/ 71887 w 4885427"/>
                <a:gd name="connsiteY0" fmla="*/ 2665563 h 2763329"/>
                <a:gd name="connsiteX1" fmla="*/ 132272 w 4885427"/>
                <a:gd name="connsiteY1" fmla="*/ 2656936 h 2763329"/>
                <a:gd name="connsiteX2" fmla="*/ 1296838 w 4885427"/>
                <a:gd name="connsiteY2" fmla="*/ 2613804 h 2763329"/>
                <a:gd name="connsiteX3" fmla="*/ 2556295 w 4885427"/>
                <a:gd name="connsiteY3" fmla="*/ 1759789 h 2763329"/>
                <a:gd name="connsiteX4" fmla="*/ 4885427 w 4885427"/>
                <a:gd name="connsiteY4" fmla="*/ 0 h 2763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5427" h="2763329">
                  <a:moveTo>
                    <a:pt x="71887" y="2665563"/>
                  </a:moveTo>
                  <a:cubicBezTo>
                    <a:pt x="0" y="2665562"/>
                    <a:pt x="132272" y="2656936"/>
                    <a:pt x="132272" y="2656936"/>
                  </a:cubicBezTo>
                  <a:cubicBezTo>
                    <a:pt x="336430" y="2648310"/>
                    <a:pt x="892834" y="2763329"/>
                    <a:pt x="1296838" y="2613804"/>
                  </a:cubicBezTo>
                  <a:cubicBezTo>
                    <a:pt x="1700842" y="2464280"/>
                    <a:pt x="1958197" y="2195423"/>
                    <a:pt x="2556295" y="1759789"/>
                  </a:cubicBezTo>
                  <a:cubicBezTo>
                    <a:pt x="3154393" y="1324155"/>
                    <a:pt x="4019910" y="662077"/>
                    <a:pt x="4885427" y="0"/>
                  </a:cubicBezTo>
                </a:path>
              </a:pathLst>
            </a:custGeom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1890" y="719278"/>
              <a:ext cx="3334354" cy="518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Trusted internal network</a:t>
              </a:r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33799" y="4724400"/>
              <a:ext cx="1863807" cy="702657"/>
            </a:xfrm>
            <a:prstGeom prst="rect">
              <a:avLst/>
            </a:prstGeom>
            <a:noFill/>
            <a:scene3d>
              <a:camera prst="perspectiveHeroicExtremeLeftFacing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Firewall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09799" y="1600200"/>
              <a:ext cx="2281883" cy="518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Firewall policies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5995" y="4572000"/>
              <a:ext cx="1587337" cy="88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 smtClean="0"/>
                <a:t>Untrusted</a:t>
              </a:r>
              <a:r>
                <a:rPr lang="en-US" sz="1600" dirty="0" smtClean="0"/>
                <a:t> </a:t>
              </a:r>
            </a:p>
            <a:p>
              <a:pPr algn="ctr"/>
              <a:r>
                <a:rPr lang="en-US" sz="1600" dirty="0" smtClean="0"/>
                <a:t>Internet</a:t>
              </a:r>
            </a:p>
          </p:txBody>
        </p:sp>
        <p:pic>
          <p:nvPicPr>
            <p:cNvPr id="12" name="Picture 11" descr="06-10b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4000" y="5227317"/>
              <a:ext cx="1740412" cy="1630683"/>
            </a:xfrm>
            <a:prstGeom prst="rect">
              <a:avLst/>
            </a:prstGeom>
          </p:spPr>
        </p:pic>
        <p:pic>
          <p:nvPicPr>
            <p:cNvPr id="13" name="Picture 12" descr="06-10e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3600" y="1219200"/>
              <a:ext cx="2563373" cy="1770892"/>
            </a:xfrm>
            <a:prstGeom prst="rect">
              <a:avLst/>
            </a:prstGeom>
          </p:spPr>
        </p:pic>
        <p:pic>
          <p:nvPicPr>
            <p:cNvPr id="14" name="Picture 13" descr="06-10c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90800" y="1981200"/>
              <a:ext cx="2170180" cy="2749302"/>
            </a:xfrm>
            <a:prstGeom prst="rect">
              <a:avLst/>
            </a:prstGeom>
          </p:spPr>
        </p:pic>
        <p:pic>
          <p:nvPicPr>
            <p:cNvPr id="15" name="Picture 14" descr="06-17f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flipH="1">
              <a:off x="5105400" y="3352800"/>
              <a:ext cx="1856236" cy="157886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 Policy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firewall can determine how to handle packets based on 1 of 3 rules</a:t>
            </a:r>
          </a:p>
          <a:p>
            <a:pPr lvl="1"/>
            <a:r>
              <a:rPr lang="en-US" dirty="0" smtClean="0"/>
              <a:t>Accept – allowed through firewall to destination</a:t>
            </a:r>
          </a:p>
          <a:p>
            <a:pPr lvl="1"/>
            <a:r>
              <a:rPr lang="en-US" dirty="0" smtClean="0"/>
              <a:t>Drop – not allowed through firewall with no notification sent to source</a:t>
            </a:r>
          </a:p>
          <a:p>
            <a:pPr lvl="1"/>
            <a:r>
              <a:rPr lang="en-US" dirty="0" smtClean="0"/>
              <a:t>Reject – not allowed through firewall with notification sent to source informing that the packet was rejected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 Blacklist vs. </a:t>
            </a:r>
            <a:r>
              <a:rPr lang="en-US" dirty="0" err="1" smtClean="0"/>
              <a:t>Whitelist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Blacklist approach</a:t>
            </a:r>
          </a:p>
          <a:p>
            <a:pPr lvl="1"/>
            <a:r>
              <a:rPr lang="en-US" sz="2000" dirty="0" smtClean="0"/>
              <a:t>All packets are allowed through except those that fit the rules defined specifically in a blacklist. </a:t>
            </a:r>
          </a:p>
          <a:p>
            <a:pPr lvl="1"/>
            <a:r>
              <a:rPr lang="en-US" sz="2000" dirty="0" smtClean="0"/>
              <a:t>This type of configuration is more flexible in ensuring that service to the internal network is not disrupted by the firewall, but is naïve from a security perspective in that it assumes the network administrator can enumerate all of the properties of malicious traffic.</a:t>
            </a:r>
          </a:p>
          <a:p>
            <a:r>
              <a:rPr lang="en-US" dirty="0" err="1" smtClean="0"/>
              <a:t>Whitelist</a:t>
            </a:r>
            <a:r>
              <a:rPr lang="en-US" dirty="0" smtClean="0"/>
              <a:t> approach</a:t>
            </a:r>
          </a:p>
          <a:p>
            <a:pPr lvl="1"/>
            <a:r>
              <a:rPr lang="en-US" sz="2000" dirty="0" smtClean="0"/>
              <a:t>A safer approach to defining a firewall rule set is the default-deny policy, in which packets are dropped or rejected unless they are specifically allowed by the firewall.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Stateless firewall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firewall</a:t>
            </a:r>
          </a:p>
          <a:p>
            <a:r>
              <a:rPr lang="en-US" dirty="0" smtClean="0"/>
              <a:t>Application firewall</a:t>
            </a:r>
          </a:p>
          <a:p>
            <a:r>
              <a:rPr lang="en-US" dirty="0" smtClean="0"/>
              <a:t>Circuit level gateway</a:t>
            </a:r>
          </a:p>
          <a:p>
            <a:r>
              <a:rPr lang="en-US" dirty="0" smtClean="0"/>
              <a:t>Personal firewall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5362" name="Picture 2" descr="http://net.portalmie.com/wp-content/uploads/2010/08/09/o-que-e-um-firewall/firewa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2120" y="4005064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Firewall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stateless firewall doesn’t maintain any state with respect to the packets it is processing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87624" y="3501008"/>
            <a:ext cx="7118176" cy="3204592"/>
            <a:chOff x="152400" y="1800999"/>
            <a:chExt cx="8236212" cy="4443963"/>
          </a:xfrm>
        </p:grpSpPr>
        <p:pic>
          <p:nvPicPr>
            <p:cNvPr id="5" name="Picture 4" descr="06-17f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flipH="1">
              <a:off x="4191000" y="3657600"/>
              <a:ext cx="1856236" cy="1578867"/>
            </a:xfrm>
            <a:prstGeom prst="rect">
              <a:avLst/>
            </a:prstGeom>
          </p:spPr>
        </p:pic>
        <p:cxnSp>
          <p:nvCxnSpPr>
            <p:cNvPr id="6" name="Straight Connector 5"/>
            <p:cNvCxnSpPr>
              <a:stCxn id="16" idx="2"/>
            </p:cNvCxnSpPr>
            <p:nvPr/>
          </p:nvCxnSpPr>
          <p:spPr>
            <a:xfrm rot="5400000">
              <a:off x="4914900" y="3782199"/>
              <a:ext cx="152400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 descr="05-01c.w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5200" y="1828800"/>
              <a:ext cx="914400" cy="2019718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152400" y="1800999"/>
              <a:ext cx="1981200" cy="2700293"/>
              <a:chOff x="152400" y="228600"/>
              <a:chExt cx="1981200" cy="2700293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52400" y="228600"/>
                <a:ext cx="1981200" cy="266700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72047" y="2133601"/>
                <a:ext cx="1929808" cy="7952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Trusted internal</a:t>
                </a:r>
              </a:p>
              <a:p>
                <a:pPr algn="ctr"/>
                <a:r>
                  <a:rPr lang="en-US" sz="1600" dirty="0" smtClean="0"/>
                  <a:t>network</a:t>
                </a:r>
                <a:endParaRPr lang="en-US" sz="1600" dirty="0"/>
              </a:p>
            </p:txBody>
          </p:sp>
        </p:grpSp>
        <p:pic>
          <p:nvPicPr>
            <p:cNvPr id="9" name="Picture 8" descr="05-01a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2286000"/>
              <a:ext cx="1162050" cy="115570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809750" y="2104211"/>
              <a:ext cx="535305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 flipV="1">
              <a:off x="1809750" y="2791598"/>
              <a:ext cx="535305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343150" y="1800999"/>
              <a:ext cx="914400" cy="533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SYN</a:t>
              </a:r>
            </a:p>
            <a:p>
              <a:pPr algn="ctr"/>
              <a:r>
                <a:rPr lang="en-US" sz="8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Seq</a:t>
              </a:r>
              <a:r>
                <a:rPr lang="en-US" sz="800" dirty="0" smtClean="0">
                  <a:solidFill>
                    <a:schemeClr val="tx1"/>
                  </a:solidFill>
                  <a:latin typeface="Arial"/>
                  <a:cs typeface="Arial"/>
                </a:rPr>
                <a:t> = x</a:t>
              </a: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Arial"/>
                  <a:cs typeface="Arial"/>
                </a:rPr>
                <a:t>Port=80</a:t>
              </a:r>
              <a:endParaRPr lang="en-US" sz="8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43150" y="2486799"/>
              <a:ext cx="9144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SYN-ACK</a:t>
              </a:r>
            </a:p>
            <a:p>
              <a:pPr algn="ctr"/>
              <a:r>
                <a:rPr lang="en-US" sz="8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Seq</a:t>
              </a:r>
              <a:r>
                <a:rPr lang="en-US" sz="800" dirty="0" smtClean="0">
                  <a:solidFill>
                    <a:schemeClr val="tx1"/>
                  </a:solidFill>
                  <a:latin typeface="Arial"/>
                  <a:cs typeface="Arial"/>
                </a:rPr>
                <a:t> = y</a:t>
              </a:r>
            </a:p>
            <a:p>
              <a:pPr algn="ctr"/>
              <a:r>
                <a:rPr lang="en-US" sz="8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Ack</a:t>
              </a:r>
              <a:r>
                <a:rPr lang="en-US" sz="800" dirty="0" smtClean="0">
                  <a:solidFill>
                    <a:schemeClr val="tx1"/>
                  </a:solidFill>
                  <a:latin typeface="Arial"/>
                  <a:cs typeface="Arial"/>
                </a:rPr>
                <a:t> = x + 1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809750" y="3552011"/>
              <a:ext cx="535305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343150" y="3248799"/>
              <a:ext cx="9144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ACK</a:t>
              </a:r>
            </a:p>
            <a:p>
              <a:pPr algn="ctr"/>
              <a:r>
                <a:rPr lang="en-US" sz="8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Seq</a:t>
              </a:r>
              <a:r>
                <a:rPr lang="en-US" sz="800" dirty="0" smtClean="0">
                  <a:solidFill>
                    <a:schemeClr val="tx1"/>
                  </a:solidFill>
                  <a:latin typeface="Arial"/>
                  <a:cs typeface="Arial"/>
                </a:rPr>
                <a:t> = x + 1</a:t>
              </a:r>
            </a:p>
            <a:p>
              <a:pPr algn="ctr"/>
              <a:r>
                <a:rPr lang="en-US" sz="8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Ack</a:t>
              </a:r>
              <a:r>
                <a:rPr lang="en-US" sz="800" dirty="0" smtClean="0">
                  <a:solidFill>
                    <a:schemeClr val="tx1"/>
                  </a:solidFill>
                  <a:latin typeface="Arial"/>
                  <a:cs typeface="Arial"/>
                </a:rPr>
                <a:t> = y + 1</a:t>
              </a:r>
              <a:endParaRPr lang="en-US" sz="8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00600" y="1877199"/>
              <a:ext cx="381000" cy="1828800"/>
            </a:xfrm>
            <a:prstGeom prst="rect">
              <a:avLst/>
            </a:prstGeom>
            <a:solidFill>
              <a:srgbClr val="DDDDDD">
                <a:alpha val="6588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66999" y="5449670"/>
              <a:ext cx="5721613" cy="79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Allow outbound SYN packets, destination port=80 </a:t>
              </a:r>
            </a:p>
            <a:p>
              <a:r>
                <a:rPr lang="en-US" sz="1600" dirty="0" smtClean="0"/>
                <a:t>Allow inbound SYN-ACK packets, source port=80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2000" y="2486799"/>
              <a:ext cx="851909" cy="464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Client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70620" y="3821669"/>
              <a:ext cx="950385" cy="464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Server</a:t>
              </a:r>
              <a:endParaRPr lang="en-US" sz="1600" dirty="0"/>
            </a:p>
          </p:txBody>
        </p:sp>
        <p:pic>
          <p:nvPicPr>
            <p:cNvPr id="20" name="Picture 19" descr="06-11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0" y="2292925"/>
              <a:ext cx="1292355" cy="116129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124200" y="4267200"/>
              <a:ext cx="1070100" cy="464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Firewall</a:t>
              </a:r>
              <a:endParaRPr 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Firewalls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firewalls maintain tables containing information on each active connection</a:t>
            </a:r>
          </a:p>
          <a:p>
            <a:pPr lvl="1"/>
            <a:r>
              <a:rPr lang="en-US" dirty="0" smtClean="0"/>
              <a:t>IP addresses</a:t>
            </a:r>
          </a:p>
          <a:p>
            <a:pPr lvl="1"/>
            <a:r>
              <a:rPr lang="en-US" dirty="0" smtClean="0"/>
              <a:t>Ports</a:t>
            </a:r>
          </a:p>
          <a:p>
            <a:pPr lvl="1"/>
            <a:r>
              <a:rPr lang="en-US" dirty="0" smtClean="0"/>
              <a:t>Sequence numbers of packets</a:t>
            </a:r>
          </a:p>
          <a:p>
            <a:r>
              <a:rPr lang="en-US" dirty="0" smtClean="0"/>
              <a:t>Reduces the required computational processing power to handle </a:t>
            </a:r>
            <a:r>
              <a:rPr lang="en-US" dirty="0" err="1" smtClean="0"/>
              <a:t>rulesets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vs. </a:t>
            </a:r>
            <a:r>
              <a:rPr lang="en-US" dirty="0" err="1" smtClean="0"/>
              <a:t>Stateful</a:t>
            </a:r>
            <a:r>
              <a:rPr lang="en-US" dirty="0" smtClean="0"/>
              <a:t> Firewall Table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512" y="1988840"/>
          <a:ext cx="8820475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4095"/>
                <a:gridCol w="1764095"/>
                <a:gridCol w="1764095"/>
                <a:gridCol w="1980523"/>
                <a:gridCol w="1547667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STATELESS</a:t>
                      </a:r>
                      <a:r>
                        <a:rPr lang="en-US" baseline="0" dirty="0" smtClean="0"/>
                        <a:t> FIREWALL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Source IP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Source Port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Destination IP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Destination Port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Action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10.1.1.50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10.1.1.60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10.1.1.20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Deny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Deny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9512" y="4509120"/>
          <a:ext cx="8820475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4095"/>
                <a:gridCol w="1764095"/>
                <a:gridCol w="1764095"/>
                <a:gridCol w="1980523"/>
                <a:gridCol w="1547667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STATEFUL</a:t>
                      </a:r>
                      <a:r>
                        <a:rPr lang="en-US" baseline="0" dirty="0" smtClean="0"/>
                        <a:t> FIREWALL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Source IP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Source Port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Destination IP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Destination Port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State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10.1.1.2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10.1.1.50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Established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10.1.1.60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10.1.1.35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Established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10.1.1.4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10.1.1.20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Established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10.1.1.90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10.1.1.2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Established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Firewall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Controls inputs, outputs and access to or from an application or service</a:t>
            </a:r>
          </a:p>
          <a:p>
            <a:r>
              <a:rPr lang="en-US" dirty="0" smtClean="0"/>
              <a:t>Network based or host based</a:t>
            </a:r>
          </a:p>
          <a:p>
            <a:r>
              <a:rPr lang="en-US" dirty="0" smtClean="0"/>
              <a:t>Popular application firewalls include</a:t>
            </a:r>
          </a:p>
          <a:p>
            <a:pPr lvl="1"/>
            <a:r>
              <a:rPr lang="en-US" dirty="0" err="1" smtClean="0"/>
              <a:t>WinGate</a:t>
            </a:r>
            <a:endParaRPr lang="en-US" dirty="0" smtClean="0"/>
          </a:p>
          <a:p>
            <a:pPr lvl="1"/>
            <a:r>
              <a:rPr lang="en-US" dirty="0" err="1" smtClean="0"/>
              <a:t>ModSecurity</a:t>
            </a:r>
            <a:endParaRPr lang="en-US" dirty="0" smtClean="0"/>
          </a:p>
          <a:p>
            <a:r>
              <a:rPr lang="en-US" dirty="0" smtClean="0"/>
              <a:t>Allows logging and monitor of traffic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TCP/IP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mtClean="0"/>
              <a:t>Transmission Control Protocol / Internet Protocol</a:t>
            </a:r>
          </a:p>
          <a:p>
            <a:pPr eaLnBrk="1" hangingPunct="1"/>
            <a:r>
              <a:rPr lang="en-AU" smtClean="0"/>
              <a:t>A set of protocols to allow hosts to communicate and transmit data over the Internet.</a:t>
            </a:r>
          </a:p>
          <a:p>
            <a:pPr eaLnBrk="1" hangingPunct="1"/>
            <a:r>
              <a:rPr lang="en-AU" smtClean="0"/>
              <a:t>E.g. A web browser may use TCP/IP to communicate with a server. The server may use TCP/IP to transmit HTML data.</a:t>
            </a:r>
          </a:p>
          <a:p>
            <a:pPr eaLnBrk="1" hangingPunct="1"/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Level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Examines IP address and port information</a:t>
            </a:r>
          </a:p>
          <a:p>
            <a:pPr eaLnBrk="1" hangingPunct="1"/>
            <a:r>
              <a:rPr lang="en-AU" dirty="0" smtClean="0"/>
              <a:t>Once connections are verified they simply pass bytes through</a:t>
            </a:r>
          </a:p>
          <a:p>
            <a:pPr eaLnBrk="1" hangingPunct="1"/>
            <a:r>
              <a:rPr lang="en-AU" dirty="0" smtClean="0"/>
              <a:t>Used by DSL routers – Network Address Translation</a:t>
            </a:r>
          </a:p>
          <a:p>
            <a:pPr eaLnBrk="1" hangingPunct="1"/>
            <a:r>
              <a:rPr lang="en-AU" dirty="0" smtClean="0"/>
              <a:t>Gateway communicates directly with 3</a:t>
            </a:r>
            <a:r>
              <a:rPr lang="en-AU" baseline="30000" dirty="0" smtClean="0"/>
              <a:t>rd</a:t>
            </a:r>
            <a:r>
              <a:rPr lang="en-AU" dirty="0" smtClean="0"/>
              <a:t> party hosts on behalf of internal LAN hosts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Software/Personal Firewalls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z="2800" dirty="0" smtClean="0"/>
              <a:t>The defining characteristics of this type of firewall is that they are software that runs directly on the systems that is being protected</a:t>
            </a:r>
          </a:p>
          <a:p>
            <a:pPr eaLnBrk="1" hangingPunct="1"/>
            <a:r>
              <a:rPr lang="en-AU" sz="2800" dirty="0" smtClean="0"/>
              <a:t>As opposed to network firewalls that typically act as a form of perimeter defence</a:t>
            </a:r>
          </a:p>
          <a:p>
            <a:pPr eaLnBrk="1" hangingPunct="1"/>
            <a:r>
              <a:rPr lang="en-AU" sz="2800" dirty="0" smtClean="0"/>
              <a:t>Most personal firewalls</a:t>
            </a:r>
          </a:p>
          <a:p>
            <a:pPr lvl="1" eaLnBrk="1" hangingPunct="1"/>
            <a:r>
              <a:rPr lang="en-AU" sz="2400" dirty="0" smtClean="0"/>
              <a:t>Control incoming connections (ingress filtering)</a:t>
            </a:r>
          </a:p>
          <a:p>
            <a:pPr lvl="1" eaLnBrk="1" hangingPunct="1"/>
            <a:r>
              <a:rPr lang="en-AU" sz="2400" dirty="0" smtClean="0"/>
              <a:t>Control outward communication (egress filtering)</a:t>
            </a:r>
          </a:p>
          <a:p>
            <a:pPr lvl="1" eaLnBrk="1" hangingPunct="1"/>
            <a:r>
              <a:rPr lang="en-AU" sz="2400" dirty="0" smtClean="0"/>
              <a:t>Verifying applications (hashing executables)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Personal Firewalls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Some personal firewalls also integrate anti-virus and content filtering features</a:t>
            </a:r>
          </a:p>
          <a:p>
            <a:pPr eaLnBrk="1" hangingPunct="1"/>
            <a:r>
              <a:rPr lang="en-AU" dirty="0" smtClean="0"/>
              <a:t>Examples include</a:t>
            </a:r>
          </a:p>
          <a:p>
            <a:pPr lvl="1" eaLnBrk="1" hangingPunct="1"/>
            <a:r>
              <a:rPr lang="en-AU" dirty="0" err="1" smtClean="0"/>
              <a:t>Comodo</a:t>
            </a:r>
            <a:r>
              <a:rPr lang="en-AU" dirty="0" smtClean="0"/>
              <a:t> Internet Security</a:t>
            </a:r>
          </a:p>
          <a:p>
            <a:pPr lvl="1" eaLnBrk="1" hangingPunct="1"/>
            <a:r>
              <a:rPr lang="en-AU" dirty="0" err="1" smtClean="0"/>
              <a:t>Bitdefender</a:t>
            </a:r>
            <a:r>
              <a:rPr lang="en-AU" dirty="0" smtClean="0"/>
              <a:t> Internet Security</a:t>
            </a:r>
          </a:p>
          <a:p>
            <a:pPr lvl="1" eaLnBrk="1" hangingPunct="1"/>
            <a:r>
              <a:rPr lang="en-AU" dirty="0" err="1" smtClean="0"/>
              <a:t>Zonealarm</a:t>
            </a:r>
            <a:r>
              <a:rPr lang="en-AU" dirty="0" smtClean="0"/>
              <a:t> Firewall</a:t>
            </a:r>
          </a:p>
          <a:p>
            <a:pPr lvl="1" eaLnBrk="1" hangingPunct="1"/>
            <a:r>
              <a:rPr lang="en-AU" dirty="0" smtClean="0"/>
              <a:t>Norton Internet Security</a:t>
            </a:r>
          </a:p>
          <a:p>
            <a:pPr eaLnBrk="1" hangingPunct="1"/>
            <a:r>
              <a:rPr lang="en-AU" dirty="0" smtClean="0"/>
              <a:t>Are commonly packaged with anti-virus, phishing detection, ad blocking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Intrusion Detection </a:t>
            </a:r>
            <a:r>
              <a:rPr lang="en-AU" dirty="0" smtClean="0"/>
              <a:t>Systems (IDS)</a:t>
            </a:r>
            <a:endParaRPr lang="en-AU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Detect and react to attacks on a network</a:t>
            </a:r>
          </a:p>
          <a:p>
            <a:pPr eaLnBrk="1" hangingPunct="1"/>
            <a:r>
              <a:rPr lang="en-AU" dirty="0" smtClean="0"/>
              <a:t>Intrusion Detection</a:t>
            </a:r>
          </a:p>
          <a:p>
            <a:pPr lvl="1" eaLnBrk="1" hangingPunct="1"/>
            <a:r>
              <a:rPr lang="en-GB" dirty="0" smtClean="0"/>
              <a:t>The identification through intrusion signatures and report of intrusion activities</a:t>
            </a:r>
          </a:p>
          <a:p>
            <a:pPr eaLnBrk="1" hangingPunct="1"/>
            <a:r>
              <a:rPr lang="en-AU" dirty="0" smtClean="0"/>
              <a:t>Intrusion Prevention</a:t>
            </a:r>
          </a:p>
          <a:p>
            <a:pPr lvl="1" eaLnBrk="1" hangingPunct="1"/>
            <a:r>
              <a:rPr lang="en-GB" altLang="ko-KR" dirty="0" smtClean="0">
                <a:ea typeface="굴림" pitchFamily="50" charset="-127"/>
              </a:rPr>
              <a:t>The process of both detecting intrusion activities and managing automatic responsive actions throughout the network</a:t>
            </a:r>
          </a:p>
          <a:p>
            <a:pPr lvl="1" eaLnBrk="1" hangingPunct="1"/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Rule Based IDS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Rules identify the types of actions that match certain known profiles for an intrusion attack</a:t>
            </a:r>
            <a:endParaRPr lang="en-AU" sz="2800" dirty="0" smtClean="0"/>
          </a:p>
          <a:p>
            <a:pPr eaLnBrk="1" hangingPunct="1"/>
            <a:r>
              <a:rPr lang="en-AU" sz="2800" dirty="0" smtClean="0"/>
              <a:t>Signatures must be kept up-to-date, in much the same way as anti-virus software</a:t>
            </a:r>
          </a:p>
          <a:p>
            <a:pPr eaLnBrk="1" hangingPunct="1"/>
            <a:r>
              <a:rPr lang="en-AU" sz="2800" dirty="0" smtClean="0"/>
              <a:t>Susceptible to new un-documented attacks</a:t>
            </a:r>
          </a:p>
          <a:p>
            <a:pPr eaLnBrk="1" hangingPunct="1"/>
            <a:r>
              <a:rPr lang="en-AU" sz="2800" dirty="0" smtClean="0"/>
              <a:t>Attacker could also disguise or conceal the attack by varying it slightly so that it does not match a known signature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Anomaly (Statistical) Based IDS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 profile is built, which is a statistical representation of the typical ways that a user acts or a host is used “what is considered normal”</a:t>
            </a:r>
          </a:p>
          <a:p>
            <a:pPr eaLnBrk="1" hangingPunct="1"/>
            <a:r>
              <a:rPr lang="en-AU" sz="2800" dirty="0" smtClean="0"/>
              <a:t>Thresholds are set to determine what is abnormal</a:t>
            </a:r>
          </a:p>
          <a:p>
            <a:pPr eaLnBrk="1" hangingPunct="1"/>
            <a:r>
              <a:rPr lang="en-AU" sz="2800" dirty="0" smtClean="0"/>
              <a:t>A careful attacker might be able to draw out an attack so that the thresholds are not reached</a:t>
            </a:r>
          </a:p>
          <a:p>
            <a:pPr eaLnBrk="1" hangingPunct="1"/>
            <a:r>
              <a:rPr lang="en-AU" sz="2800" dirty="0" smtClean="0"/>
              <a:t>What if an attacker can slowly change the IDS’ view of what is normal?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Honeypots/Honeynets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dirty="0" smtClean="0"/>
              <a:t>Countermeasure based on deception</a:t>
            </a:r>
          </a:p>
          <a:p>
            <a:pPr eaLnBrk="1" hangingPunct="1">
              <a:lnSpc>
                <a:spcPct val="90000"/>
              </a:lnSpc>
            </a:pPr>
            <a:r>
              <a:rPr lang="en-AU" dirty="0" err="1" smtClean="0"/>
              <a:t>Honeypot</a:t>
            </a:r>
            <a:r>
              <a:rPr lang="en-AU" dirty="0" smtClean="0"/>
              <a:t> / </a:t>
            </a:r>
            <a:r>
              <a:rPr lang="en-AU" dirty="0" err="1" smtClean="0"/>
              <a:t>Honeynet</a:t>
            </a:r>
            <a:r>
              <a:rPr lang="en-AU" dirty="0" smtClean="0"/>
              <a:t> simulates a system or an entire network</a:t>
            </a:r>
          </a:p>
          <a:p>
            <a:pPr eaLnBrk="1" hangingPunct="1">
              <a:lnSpc>
                <a:spcPct val="90000"/>
              </a:lnSpc>
            </a:pPr>
            <a:r>
              <a:rPr lang="en-AU" dirty="0" smtClean="0"/>
              <a:t>Attacker is lured into the </a:t>
            </a:r>
            <a:r>
              <a:rPr lang="en-AU" dirty="0" err="1" smtClean="0"/>
              <a:t>honeypot</a:t>
            </a:r>
            <a:r>
              <a:rPr lang="en-AU" dirty="0" smtClean="0"/>
              <a:t> thinking that it is a computer system or 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err="1" smtClean="0"/>
              <a:t>Honeypot</a:t>
            </a:r>
            <a:r>
              <a:rPr lang="en-AU" dirty="0" smtClean="0"/>
              <a:t> provides the responses that the attacker would expect to see if they were attacking a real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smtClean="0"/>
              <a:t>Success depends on deceptive capabilities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Virtual Private </a:t>
            </a:r>
            <a:r>
              <a:rPr lang="en-AU" dirty="0" smtClean="0"/>
              <a:t>Networks (VPN)</a:t>
            </a:r>
            <a:endParaRPr lang="en-AU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Allows a host to communicate with other hosts as if it were directly part of the network</a:t>
            </a:r>
          </a:p>
          <a:p>
            <a:pPr eaLnBrk="1" hangingPunct="1"/>
            <a:r>
              <a:rPr lang="en-AU" dirty="0" smtClean="0"/>
              <a:t>Used </a:t>
            </a:r>
            <a:r>
              <a:rPr lang="en-AU" dirty="0" smtClean="0"/>
              <a:t>to provide a </a:t>
            </a:r>
            <a:r>
              <a:rPr lang="en-AU" dirty="0" smtClean="0"/>
              <a:t>secure connection over </a:t>
            </a:r>
            <a:r>
              <a:rPr lang="en-AU" dirty="0" smtClean="0"/>
              <a:t>an un-trusted network (the Internet)</a:t>
            </a:r>
          </a:p>
          <a:p>
            <a:pPr eaLnBrk="1" hangingPunct="1"/>
            <a:r>
              <a:rPr lang="en-AU" dirty="0" smtClean="0"/>
              <a:t>Cheaper </a:t>
            </a:r>
            <a:r>
              <a:rPr lang="en-AU" dirty="0" smtClean="0"/>
              <a:t>alternative to leased lines, dedicated lines </a:t>
            </a:r>
            <a:r>
              <a:rPr lang="en-AU" dirty="0" err="1" smtClean="0"/>
              <a:t>etc</a:t>
            </a:r>
            <a:endParaRPr lang="en-AU" dirty="0" smtClean="0"/>
          </a:p>
          <a:p>
            <a:pPr eaLnBrk="1" hangingPunct="1"/>
            <a:r>
              <a:rPr lang="en-AU" dirty="0" smtClean="0"/>
              <a:t>Provides confidentiality and authentication</a:t>
            </a:r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Some Uses for VPNs</a:t>
            </a:r>
          </a:p>
        </p:txBody>
      </p: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684213" y="1916113"/>
            <a:ext cx="7416800" cy="2095500"/>
            <a:chOff x="431" y="1071"/>
            <a:chExt cx="4672" cy="1320"/>
          </a:xfrm>
        </p:grpSpPr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431" y="1072"/>
              <a:ext cx="1542" cy="1047"/>
              <a:chOff x="431" y="1072"/>
              <a:chExt cx="1542" cy="1047"/>
            </a:xfrm>
          </p:grpSpPr>
          <p:sp>
            <p:nvSpPr>
              <p:cNvPr id="29733" name="Text Box 9"/>
              <p:cNvSpPr txBox="1">
                <a:spLocks noChangeArrowheads="1"/>
              </p:cNvSpPr>
              <p:nvPr/>
            </p:nvSpPr>
            <p:spPr bwMode="auto">
              <a:xfrm>
                <a:off x="431" y="1072"/>
                <a:ext cx="363" cy="231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en-AU"/>
                  <a:t>PC</a:t>
                </a:r>
              </a:p>
            </p:txBody>
          </p:sp>
          <p:sp>
            <p:nvSpPr>
              <p:cNvPr id="29734" name="Text Box 10"/>
              <p:cNvSpPr txBox="1">
                <a:spLocks noChangeArrowheads="1"/>
              </p:cNvSpPr>
              <p:nvPr/>
            </p:nvSpPr>
            <p:spPr bwMode="auto">
              <a:xfrm>
                <a:off x="431" y="1344"/>
                <a:ext cx="363" cy="231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en-AU"/>
                  <a:t>PC</a:t>
                </a:r>
              </a:p>
            </p:txBody>
          </p:sp>
          <p:sp>
            <p:nvSpPr>
              <p:cNvPr id="29735" name="Text Box 11"/>
              <p:cNvSpPr txBox="1">
                <a:spLocks noChangeArrowheads="1"/>
              </p:cNvSpPr>
              <p:nvPr/>
            </p:nvSpPr>
            <p:spPr bwMode="auto">
              <a:xfrm>
                <a:off x="431" y="1616"/>
                <a:ext cx="363" cy="231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en-AU"/>
                  <a:t>PC</a:t>
                </a:r>
              </a:p>
            </p:txBody>
          </p:sp>
          <p:sp>
            <p:nvSpPr>
              <p:cNvPr id="29736" name="Text Box 12"/>
              <p:cNvSpPr txBox="1">
                <a:spLocks noChangeArrowheads="1"/>
              </p:cNvSpPr>
              <p:nvPr/>
            </p:nvSpPr>
            <p:spPr bwMode="auto">
              <a:xfrm>
                <a:off x="431" y="1888"/>
                <a:ext cx="363" cy="231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en-AU"/>
                  <a:t>PC</a:t>
                </a:r>
              </a:p>
            </p:txBody>
          </p:sp>
          <p:sp>
            <p:nvSpPr>
              <p:cNvPr id="29737" name="Text Box 13"/>
              <p:cNvSpPr txBox="1">
                <a:spLocks noChangeArrowheads="1"/>
              </p:cNvSpPr>
              <p:nvPr/>
            </p:nvSpPr>
            <p:spPr bwMode="auto">
              <a:xfrm>
                <a:off x="1202" y="1389"/>
                <a:ext cx="771" cy="363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en-AU"/>
                  <a:t>VPN Gateway</a:t>
                </a:r>
              </a:p>
            </p:txBody>
          </p:sp>
          <p:cxnSp>
            <p:nvCxnSpPr>
              <p:cNvPr id="29738" name="AutoShape 14"/>
              <p:cNvCxnSpPr>
                <a:cxnSpLocks noChangeShapeType="1"/>
                <a:stCxn id="29733" idx="3"/>
                <a:endCxn id="29737" idx="1"/>
              </p:cNvCxnSpPr>
              <p:nvPr/>
            </p:nvCxnSpPr>
            <p:spPr bwMode="auto">
              <a:xfrm>
                <a:off x="794" y="1188"/>
                <a:ext cx="408" cy="38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9739" name="AutoShape 15"/>
              <p:cNvCxnSpPr>
                <a:cxnSpLocks noChangeShapeType="1"/>
                <a:stCxn id="29734" idx="3"/>
                <a:endCxn id="29737" idx="1"/>
              </p:cNvCxnSpPr>
              <p:nvPr/>
            </p:nvCxnSpPr>
            <p:spPr bwMode="auto">
              <a:xfrm>
                <a:off x="794" y="1460"/>
                <a:ext cx="408" cy="11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9740" name="AutoShape 16"/>
              <p:cNvCxnSpPr>
                <a:cxnSpLocks noChangeShapeType="1"/>
                <a:stCxn id="29735" idx="3"/>
                <a:endCxn id="29737" idx="1"/>
              </p:cNvCxnSpPr>
              <p:nvPr/>
            </p:nvCxnSpPr>
            <p:spPr bwMode="auto">
              <a:xfrm flipV="1">
                <a:off x="794" y="1571"/>
                <a:ext cx="408" cy="16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9741" name="AutoShape 17"/>
              <p:cNvCxnSpPr>
                <a:cxnSpLocks noChangeShapeType="1"/>
                <a:stCxn id="29736" idx="3"/>
                <a:endCxn id="29737" idx="1"/>
              </p:cNvCxnSpPr>
              <p:nvPr/>
            </p:nvCxnSpPr>
            <p:spPr bwMode="auto">
              <a:xfrm flipV="1">
                <a:off x="794" y="1571"/>
                <a:ext cx="408" cy="43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4" name="Group 19"/>
            <p:cNvGrpSpPr>
              <a:grpSpLocks/>
            </p:cNvGrpSpPr>
            <p:nvPr/>
          </p:nvGrpSpPr>
          <p:grpSpPr bwMode="auto">
            <a:xfrm flipH="1">
              <a:off x="3560" y="1071"/>
              <a:ext cx="1542" cy="1047"/>
              <a:chOff x="431" y="1072"/>
              <a:chExt cx="1542" cy="1047"/>
            </a:xfrm>
          </p:grpSpPr>
          <p:sp>
            <p:nvSpPr>
              <p:cNvPr id="29724" name="Text Box 20"/>
              <p:cNvSpPr txBox="1">
                <a:spLocks noChangeArrowheads="1"/>
              </p:cNvSpPr>
              <p:nvPr/>
            </p:nvSpPr>
            <p:spPr bwMode="auto">
              <a:xfrm>
                <a:off x="431" y="1072"/>
                <a:ext cx="363" cy="231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en-AU"/>
                  <a:t>PC</a:t>
                </a:r>
              </a:p>
            </p:txBody>
          </p:sp>
          <p:sp>
            <p:nvSpPr>
              <p:cNvPr id="29725" name="Text Box 21"/>
              <p:cNvSpPr txBox="1">
                <a:spLocks noChangeArrowheads="1"/>
              </p:cNvSpPr>
              <p:nvPr/>
            </p:nvSpPr>
            <p:spPr bwMode="auto">
              <a:xfrm>
                <a:off x="431" y="1344"/>
                <a:ext cx="363" cy="231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en-AU"/>
                  <a:t>PC</a:t>
                </a:r>
              </a:p>
            </p:txBody>
          </p:sp>
          <p:sp>
            <p:nvSpPr>
              <p:cNvPr id="29726" name="Text Box 22"/>
              <p:cNvSpPr txBox="1">
                <a:spLocks noChangeArrowheads="1"/>
              </p:cNvSpPr>
              <p:nvPr/>
            </p:nvSpPr>
            <p:spPr bwMode="auto">
              <a:xfrm>
                <a:off x="431" y="1616"/>
                <a:ext cx="363" cy="231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en-AU"/>
                  <a:t>PC</a:t>
                </a:r>
              </a:p>
            </p:txBody>
          </p:sp>
          <p:sp>
            <p:nvSpPr>
              <p:cNvPr id="29727" name="Text Box 23"/>
              <p:cNvSpPr txBox="1">
                <a:spLocks noChangeArrowheads="1"/>
              </p:cNvSpPr>
              <p:nvPr/>
            </p:nvSpPr>
            <p:spPr bwMode="auto">
              <a:xfrm>
                <a:off x="431" y="1888"/>
                <a:ext cx="363" cy="231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en-AU"/>
                  <a:t>PC</a:t>
                </a:r>
              </a:p>
            </p:txBody>
          </p:sp>
          <p:sp>
            <p:nvSpPr>
              <p:cNvPr id="29728" name="Text Box 24"/>
              <p:cNvSpPr txBox="1">
                <a:spLocks noChangeArrowheads="1"/>
              </p:cNvSpPr>
              <p:nvPr/>
            </p:nvSpPr>
            <p:spPr bwMode="auto">
              <a:xfrm>
                <a:off x="1202" y="1389"/>
                <a:ext cx="771" cy="363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en-AU"/>
                  <a:t>VPN Gateway</a:t>
                </a:r>
              </a:p>
            </p:txBody>
          </p:sp>
          <p:cxnSp>
            <p:nvCxnSpPr>
              <p:cNvPr id="29729" name="AutoShape 25"/>
              <p:cNvCxnSpPr>
                <a:cxnSpLocks noChangeShapeType="1"/>
                <a:stCxn id="29724" idx="3"/>
                <a:endCxn id="29728" idx="1"/>
              </p:cNvCxnSpPr>
              <p:nvPr/>
            </p:nvCxnSpPr>
            <p:spPr bwMode="auto">
              <a:xfrm>
                <a:off x="794" y="1188"/>
                <a:ext cx="408" cy="38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9730" name="AutoShape 26"/>
              <p:cNvCxnSpPr>
                <a:cxnSpLocks noChangeShapeType="1"/>
                <a:stCxn id="29725" idx="3"/>
                <a:endCxn id="29728" idx="1"/>
              </p:cNvCxnSpPr>
              <p:nvPr/>
            </p:nvCxnSpPr>
            <p:spPr bwMode="auto">
              <a:xfrm>
                <a:off x="794" y="1460"/>
                <a:ext cx="408" cy="11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9731" name="AutoShape 27"/>
              <p:cNvCxnSpPr>
                <a:cxnSpLocks noChangeShapeType="1"/>
                <a:stCxn id="29726" idx="3"/>
                <a:endCxn id="29728" idx="1"/>
              </p:cNvCxnSpPr>
              <p:nvPr/>
            </p:nvCxnSpPr>
            <p:spPr bwMode="auto">
              <a:xfrm flipV="1">
                <a:off x="794" y="1571"/>
                <a:ext cx="408" cy="16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9732" name="AutoShape 28"/>
              <p:cNvCxnSpPr>
                <a:cxnSpLocks noChangeShapeType="1"/>
                <a:stCxn id="29727" idx="3"/>
                <a:endCxn id="29728" idx="1"/>
              </p:cNvCxnSpPr>
              <p:nvPr/>
            </p:nvCxnSpPr>
            <p:spPr bwMode="auto">
              <a:xfrm flipV="1">
                <a:off x="794" y="1571"/>
                <a:ext cx="408" cy="43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9719" name="AutoShape 29"/>
            <p:cNvSpPr>
              <a:spLocks noChangeArrowheads="1"/>
            </p:cNvSpPr>
            <p:nvPr/>
          </p:nvSpPr>
          <p:spPr bwMode="auto">
            <a:xfrm>
              <a:off x="2064" y="1071"/>
              <a:ext cx="1407" cy="998"/>
            </a:xfrm>
            <a:prstGeom prst="star16">
              <a:avLst>
                <a:gd name="adj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9720" name="AutoShape 30"/>
            <p:cNvSpPr>
              <a:spLocks noChangeArrowheads="1"/>
            </p:cNvSpPr>
            <p:nvPr/>
          </p:nvSpPr>
          <p:spPr bwMode="auto">
            <a:xfrm>
              <a:off x="1973" y="1389"/>
              <a:ext cx="1587" cy="272"/>
            </a:xfrm>
            <a:prstGeom prst="leftRightArrow">
              <a:avLst>
                <a:gd name="adj1" fmla="val 50000"/>
                <a:gd name="adj2" fmla="val 116691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9721" name="Text Box 31"/>
            <p:cNvSpPr txBox="1">
              <a:spLocks noChangeArrowheads="1"/>
            </p:cNvSpPr>
            <p:nvPr/>
          </p:nvSpPr>
          <p:spPr bwMode="auto">
            <a:xfrm>
              <a:off x="2290" y="143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sz="1400"/>
                <a:t>VPN Tunnel</a:t>
              </a:r>
            </a:p>
          </p:txBody>
        </p:sp>
        <p:sp>
          <p:nvSpPr>
            <p:cNvPr id="29722" name="Text Box 57"/>
            <p:cNvSpPr txBox="1">
              <a:spLocks noChangeArrowheads="1"/>
            </p:cNvSpPr>
            <p:nvPr/>
          </p:nvSpPr>
          <p:spPr bwMode="auto">
            <a:xfrm>
              <a:off x="2336" y="1616"/>
              <a:ext cx="953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sz="1400"/>
                <a:t>Untrusted Network</a:t>
              </a:r>
            </a:p>
          </p:txBody>
        </p:sp>
        <p:sp>
          <p:nvSpPr>
            <p:cNvPr id="29723" name="Text Box 58"/>
            <p:cNvSpPr txBox="1">
              <a:spLocks noChangeArrowheads="1"/>
            </p:cNvSpPr>
            <p:nvPr/>
          </p:nvSpPr>
          <p:spPr bwMode="auto">
            <a:xfrm>
              <a:off x="431" y="2160"/>
              <a:ext cx="4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/>
                <a:t>Site to Site VPN</a:t>
              </a:r>
            </a:p>
          </p:txBody>
        </p:sp>
      </p:grpSp>
      <p:grpSp>
        <p:nvGrpSpPr>
          <p:cNvPr id="5" name="Group 87"/>
          <p:cNvGrpSpPr>
            <a:grpSpLocks/>
          </p:cNvGrpSpPr>
          <p:nvPr/>
        </p:nvGrpSpPr>
        <p:grpSpPr bwMode="auto">
          <a:xfrm>
            <a:off x="684213" y="4221163"/>
            <a:ext cx="7416800" cy="2095500"/>
            <a:chOff x="431" y="2432"/>
            <a:chExt cx="4672" cy="1320"/>
          </a:xfrm>
        </p:grpSpPr>
        <p:grpSp>
          <p:nvGrpSpPr>
            <p:cNvPr id="6" name="Group 61"/>
            <p:cNvGrpSpPr>
              <a:grpSpLocks/>
            </p:cNvGrpSpPr>
            <p:nvPr/>
          </p:nvGrpSpPr>
          <p:grpSpPr bwMode="auto">
            <a:xfrm>
              <a:off x="431" y="2433"/>
              <a:ext cx="1542" cy="1047"/>
              <a:chOff x="431" y="1072"/>
              <a:chExt cx="1542" cy="1047"/>
            </a:xfrm>
          </p:grpSpPr>
          <p:sp>
            <p:nvSpPr>
              <p:cNvPr id="29708" name="Text Box 62"/>
              <p:cNvSpPr txBox="1">
                <a:spLocks noChangeArrowheads="1"/>
              </p:cNvSpPr>
              <p:nvPr/>
            </p:nvSpPr>
            <p:spPr bwMode="auto">
              <a:xfrm>
                <a:off x="431" y="1072"/>
                <a:ext cx="363" cy="231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en-AU"/>
                  <a:t>PC</a:t>
                </a:r>
              </a:p>
            </p:txBody>
          </p:sp>
          <p:sp>
            <p:nvSpPr>
              <p:cNvPr id="29709" name="Text Box 63"/>
              <p:cNvSpPr txBox="1">
                <a:spLocks noChangeArrowheads="1"/>
              </p:cNvSpPr>
              <p:nvPr/>
            </p:nvSpPr>
            <p:spPr bwMode="auto">
              <a:xfrm>
                <a:off x="431" y="1344"/>
                <a:ext cx="363" cy="231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en-AU"/>
                  <a:t>PC</a:t>
                </a:r>
              </a:p>
            </p:txBody>
          </p:sp>
          <p:sp>
            <p:nvSpPr>
              <p:cNvPr id="29710" name="Text Box 64"/>
              <p:cNvSpPr txBox="1">
                <a:spLocks noChangeArrowheads="1"/>
              </p:cNvSpPr>
              <p:nvPr/>
            </p:nvSpPr>
            <p:spPr bwMode="auto">
              <a:xfrm>
                <a:off x="431" y="1616"/>
                <a:ext cx="363" cy="231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en-AU"/>
                  <a:t>PC</a:t>
                </a:r>
              </a:p>
            </p:txBody>
          </p:sp>
          <p:sp>
            <p:nvSpPr>
              <p:cNvPr id="29711" name="Text Box 65"/>
              <p:cNvSpPr txBox="1">
                <a:spLocks noChangeArrowheads="1"/>
              </p:cNvSpPr>
              <p:nvPr/>
            </p:nvSpPr>
            <p:spPr bwMode="auto">
              <a:xfrm>
                <a:off x="431" y="1888"/>
                <a:ext cx="363" cy="231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en-AU"/>
                  <a:t>PC</a:t>
                </a:r>
              </a:p>
            </p:txBody>
          </p:sp>
          <p:sp>
            <p:nvSpPr>
              <p:cNvPr id="29712" name="Text Box 66"/>
              <p:cNvSpPr txBox="1">
                <a:spLocks noChangeArrowheads="1"/>
              </p:cNvSpPr>
              <p:nvPr/>
            </p:nvSpPr>
            <p:spPr bwMode="auto">
              <a:xfrm>
                <a:off x="1202" y="1389"/>
                <a:ext cx="771" cy="363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en-AU"/>
                  <a:t>VPN Gateway</a:t>
                </a:r>
              </a:p>
            </p:txBody>
          </p:sp>
          <p:cxnSp>
            <p:nvCxnSpPr>
              <p:cNvPr id="29713" name="AutoShape 67"/>
              <p:cNvCxnSpPr>
                <a:cxnSpLocks noChangeShapeType="1"/>
                <a:stCxn id="29708" idx="3"/>
                <a:endCxn id="29712" idx="1"/>
              </p:cNvCxnSpPr>
              <p:nvPr/>
            </p:nvCxnSpPr>
            <p:spPr bwMode="auto">
              <a:xfrm>
                <a:off x="794" y="1188"/>
                <a:ext cx="408" cy="38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9714" name="AutoShape 68"/>
              <p:cNvCxnSpPr>
                <a:cxnSpLocks noChangeShapeType="1"/>
                <a:stCxn id="29709" idx="3"/>
                <a:endCxn id="29712" idx="1"/>
              </p:cNvCxnSpPr>
              <p:nvPr/>
            </p:nvCxnSpPr>
            <p:spPr bwMode="auto">
              <a:xfrm>
                <a:off x="794" y="1460"/>
                <a:ext cx="408" cy="11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9715" name="AutoShape 69"/>
              <p:cNvCxnSpPr>
                <a:cxnSpLocks noChangeShapeType="1"/>
                <a:stCxn id="29710" idx="3"/>
                <a:endCxn id="29712" idx="1"/>
              </p:cNvCxnSpPr>
              <p:nvPr/>
            </p:nvCxnSpPr>
            <p:spPr bwMode="auto">
              <a:xfrm flipV="1">
                <a:off x="794" y="1571"/>
                <a:ext cx="408" cy="16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9716" name="AutoShape 70"/>
              <p:cNvCxnSpPr>
                <a:cxnSpLocks noChangeShapeType="1"/>
                <a:stCxn id="29711" idx="3"/>
                <a:endCxn id="29712" idx="1"/>
              </p:cNvCxnSpPr>
              <p:nvPr/>
            </p:nvCxnSpPr>
            <p:spPr bwMode="auto">
              <a:xfrm flipV="1">
                <a:off x="794" y="1571"/>
                <a:ext cx="408" cy="43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9702" name="Text Box 73"/>
            <p:cNvSpPr txBox="1">
              <a:spLocks noChangeArrowheads="1"/>
            </p:cNvSpPr>
            <p:nvPr/>
          </p:nvSpPr>
          <p:spPr bwMode="auto">
            <a:xfrm flipH="1">
              <a:off x="3833" y="2750"/>
              <a:ext cx="363" cy="23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en-AU"/>
                <a:t>PC</a:t>
              </a:r>
            </a:p>
          </p:txBody>
        </p:sp>
        <p:sp>
          <p:nvSpPr>
            <p:cNvPr id="29703" name="AutoShape 81"/>
            <p:cNvSpPr>
              <a:spLocks noChangeArrowheads="1"/>
            </p:cNvSpPr>
            <p:nvPr/>
          </p:nvSpPr>
          <p:spPr bwMode="auto">
            <a:xfrm>
              <a:off x="2064" y="2432"/>
              <a:ext cx="1407" cy="998"/>
            </a:xfrm>
            <a:prstGeom prst="star16">
              <a:avLst>
                <a:gd name="adj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9704" name="AutoShape 82"/>
            <p:cNvSpPr>
              <a:spLocks noChangeArrowheads="1"/>
            </p:cNvSpPr>
            <p:nvPr/>
          </p:nvSpPr>
          <p:spPr bwMode="auto">
            <a:xfrm>
              <a:off x="1973" y="2750"/>
              <a:ext cx="1860" cy="272"/>
            </a:xfrm>
            <a:prstGeom prst="leftRightArrow">
              <a:avLst>
                <a:gd name="adj1" fmla="val 50000"/>
                <a:gd name="adj2" fmla="val 136765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9705" name="Text Box 83"/>
            <p:cNvSpPr txBox="1">
              <a:spLocks noChangeArrowheads="1"/>
            </p:cNvSpPr>
            <p:nvPr/>
          </p:nvSpPr>
          <p:spPr bwMode="auto">
            <a:xfrm>
              <a:off x="2290" y="279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sz="1400"/>
                <a:t>VPN Tunnel</a:t>
              </a:r>
            </a:p>
          </p:txBody>
        </p:sp>
        <p:sp>
          <p:nvSpPr>
            <p:cNvPr id="29706" name="Text Box 84"/>
            <p:cNvSpPr txBox="1">
              <a:spLocks noChangeArrowheads="1"/>
            </p:cNvSpPr>
            <p:nvPr/>
          </p:nvSpPr>
          <p:spPr bwMode="auto">
            <a:xfrm>
              <a:off x="2336" y="2977"/>
              <a:ext cx="953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sz="1400"/>
                <a:t>Untrusted Network</a:t>
              </a:r>
            </a:p>
          </p:txBody>
        </p:sp>
        <p:sp>
          <p:nvSpPr>
            <p:cNvPr id="29707" name="Text Box 85"/>
            <p:cNvSpPr txBox="1">
              <a:spLocks noChangeArrowheads="1"/>
            </p:cNvSpPr>
            <p:nvPr/>
          </p:nvSpPr>
          <p:spPr bwMode="auto">
            <a:xfrm>
              <a:off x="431" y="3521"/>
              <a:ext cx="4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/>
                <a:t>Host to Site VPN (Road Warrior configuration)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VPN Tunnelling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smtClean="0"/>
              <a:t>Common VPN protocols include</a:t>
            </a:r>
          </a:p>
          <a:p>
            <a:pPr lvl="1" eaLnBrk="1" hangingPunct="1">
              <a:lnSpc>
                <a:spcPct val="90000"/>
              </a:lnSpc>
            </a:pPr>
            <a:r>
              <a:rPr lang="en-AU" smtClean="0"/>
              <a:t>IPSEC</a:t>
            </a:r>
          </a:p>
          <a:p>
            <a:pPr lvl="1" eaLnBrk="1" hangingPunct="1">
              <a:lnSpc>
                <a:spcPct val="90000"/>
              </a:lnSpc>
            </a:pPr>
            <a:r>
              <a:rPr lang="en-AU" smtClean="0"/>
              <a:t>PPTP (Point to point Tunnelling Protocol)</a:t>
            </a:r>
          </a:p>
          <a:p>
            <a:pPr lvl="1" eaLnBrk="1" hangingPunct="1">
              <a:lnSpc>
                <a:spcPct val="90000"/>
              </a:lnSpc>
            </a:pPr>
            <a:r>
              <a:rPr lang="en-AU" smtClean="0"/>
              <a:t>L2TP (Layer 2 Tunnelling Protocol)</a:t>
            </a:r>
          </a:p>
          <a:p>
            <a:pPr eaLnBrk="1" hangingPunct="1">
              <a:lnSpc>
                <a:spcPct val="90000"/>
              </a:lnSpc>
            </a:pPr>
            <a:r>
              <a:rPr lang="en-AU" smtClean="0"/>
              <a:t>VPNs work by establishing encrypted, authenticated tunnels between end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AU" smtClean="0"/>
              <a:t>PPTP authenticates by the use of </a:t>
            </a:r>
            <a:r>
              <a:rPr lang="en-AU" u="sng" smtClean="0"/>
              <a:t>passwords</a:t>
            </a:r>
          </a:p>
          <a:p>
            <a:pPr lvl="1" eaLnBrk="1" hangingPunct="1">
              <a:lnSpc>
                <a:spcPct val="90000"/>
              </a:lnSpc>
            </a:pPr>
            <a:r>
              <a:rPr lang="en-AU" smtClean="0"/>
              <a:t>IPSEC can authenticate using shared secrets (passwords/secret keys), but is mainly geared towards the use of certificates on clients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Lack of Security in TCP/IP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TCP/IP was not created with security in mind</a:t>
            </a:r>
          </a:p>
          <a:p>
            <a:pPr eaLnBrk="1" hangingPunct="1"/>
            <a:r>
              <a:rPr lang="en-AU" dirty="0" smtClean="0"/>
              <a:t>No strong authentication of packets</a:t>
            </a:r>
          </a:p>
          <a:p>
            <a:pPr lvl="1" eaLnBrk="1" hangingPunct="1"/>
            <a:r>
              <a:rPr lang="en-AU" sz="2400" dirty="0" smtClean="0"/>
              <a:t>Vulnerable to packet spoofing/modification/fabrication</a:t>
            </a:r>
          </a:p>
          <a:p>
            <a:pPr eaLnBrk="1" hangingPunct="1"/>
            <a:r>
              <a:rPr lang="en-AU" dirty="0" smtClean="0"/>
              <a:t>No encryption of packets</a:t>
            </a:r>
          </a:p>
          <a:p>
            <a:pPr lvl="1" eaLnBrk="1" hangingPunct="1"/>
            <a:r>
              <a:rPr lang="en-AU" sz="2400" dirty="0" smtClean="0"/>
              <a:t>Vulnerable to interception</a:t>
            </a:r>
          </a:p>
          <a:p>
            <a:pPr eaLnBrk="1" hangingPunct="1"/>
            <a:r>
              <a:rPr lang="en-AU" dirty="0" smtClean="0"/>
              <a:t>Other </a:t>
            </a:r>
            <a:r>
              <a:rPr lang="en-AU" dirty="0" smtClean="0"/>
              <a:t>aspects can also be exploited</a:t>
            </a:r>
          </a:p>
          <a:p>
            <a:pPr lvl="1" eaLnBrk="1" hangingPunct="1"/>
            <a:r>
              <a:rPr lang="en-AU" sz="2400" dirty="0" err="1" smtClean="0"/>
              <a:t>E.g</a:t>
            </a:r>
            <a:r>
              <a:rPr lang="en-AU" sz="2400" dirty="0" smtClean="0"/>
              <a:t> </a:t>
            </a:r>
            <a:r>
              <a:rPr lang="en-AU" sz="2400" dirty="0" smtClean="0"/>
              <a:t>TCP Handshaking sometimes exploited in </a:t>
            </a:r>
            <a:r>
              <a:rPr lang="en-AU" sz="2400" dirty="0" err="1" smtClean="0"/>
              <a:t>DoS</a:t>
            </a:r>
            <a:r>
              <a:rPr lang="en-AU" sz="2400" dirty="0" smtClean="0"/>
              <a:t> </a:t>
            </a:r>
            <a:r>
              <a:rPr lang="en-AU" sz="2400" dirty="0" smtClean="0"/>
              <a:t>attacks</a:t>
            </a:r>
            <a:endParaRPr lang="en-A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SSL/TLS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Protocols such as Secure Sockets Layer (SSL) and Transport Layer Security (TLS) also allow the creation of encrypted tunnels</a:t>
            </a:r>
          </a:p>
          <a:p>
            <a:pPr lvl="1" eaLnBrk="1" hangingPunct="1"/>
            <a:r>
              <a:rPr lang="en-AU" dirty="0" smtClean="0"/>
              <a:t>SSL 2.0 → SSL 3.0 → TLS 1.0</a:t>
            </a:r>
          </a:p>
          <a:p>
            <a:pPr lvl="1" eaLnBrk="1" hangingPunct="1"/>
            <a:r>
              <a:rPr lang="en-AU" dirty="0" smtClean="0"/>
              <a:t>Confidentiality is achieved through the use of encryption, authenticity through the use of certificates and message integrity through the use of HMACs</a:t>
            </a:r>
          </a:p>
          <a:p>
            <a:pPr lvl="1" eaLnBrk="1" hangingPunct="1"/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Uses of TLS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mtClean="0"/>
              <a:t>Secure channel between web browser and web client</a:t>
            </a:r>
          </a:p>
          <a:p>
            <a:pPr lvl="1" eaLnBrk="1" hangingPunct="1"/>
            <a:r>
              <a:rPr lang="en-AU" smtClean="0"/>
              <a:t>Internet banking, transfer of online credit card payments and other sensitive information</a:t>
            </a:r>
          </a:p>
          <a:p>
            <a:pPr eaLnBrk="1" hangingPunct="1"/>
            <a:r>
              <a:rPr lang="en-AU" smtClean="0"/>
              <a:t>Secure channel between mail clients and servers</a:t>
            </a:r>
          </a:p>
          <a:p>
            <a:pPr lvl="1" eaLnBrk="1" hangingPunct="1"/>
            <a:r>
              <a:rPr lang="en-AU" smtClean="0"/>
              <a:t>Prevents snooping and eavesdropping (between the mail server and client anyway)</a:t>
            </a:r>
          </a:p>
          <a:p>
            <a:pPr eaLnBrk="1" hangingPunct="1"/>
            <a:r>
              <a:rPr lang="en-AU" smtClean="0"/>
              <a:t>Also used in some VPN products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620713"/>
            <a:ext cx="7772400" cy="1470025"/>
          </a:xfrm>
        </p:spPr>
        <p:txBody>
          <a:bodyPr/>
          <a:lstStyle/>
          <a:p>
            <a:pPr eaLnBrk="1" hangingPunct="1"/>
            <a:r>
              <a:rPr lang="en-AU" smtClean="0"/>
              <a:t>Internet Security Issues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852738"/>
            <a:ext cx="6400800" cy="1752600"/>
          </a:xfrm>
        </p:spPr>
        <p:txBody>
          <a:bodyPr/>
          <a:lstStyle/>
          <a:p>
            <a:pPr eaLnBrk="1" hangingPunct="1"/>
            <a:r>
              <a:rPr lang="en-AU" smtClean="0"/>
              <a:t>Internet and WWW security</a:t>
            </a:r>
          </a:p>
        </p:txBody>
      </p:sp>
      <p:pic>
        <p:nvPicPr>
          <p:cNvPr id="35844" name="Picture 6" descr="j019525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2781300"/>
            <a:ext cx="2952750" cy="284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Usage Logging and Auditing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mtClean="0"/>
              <a:t>Many organisations have an interest in using logging and auditing to detect misuse of the Internet and WWW</a:t>
            </a:r>
          </a:p>
          <a:p>
            <a:pPr eaLnBrk="1" hangingPunct="1"/>
            <a:r>
              <a:rPr lang="en-AU" smtClean="0"/>
              <a:t>Aside from improving performance and reducing costs through caching, proxy servers are in a good position to log WWW usage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Proxy Servers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sz="2800" smtClean="0"/>
              <a:t>To do something ‘by proxy’ means to have someone to something on your behalf</a:t>
            </a:r>
          </a:p>
          <a:p>
            <a:pPr eaLnBrk="1" hangingPunct="1">
              <a:lnSpc>
                <a:spcPct val="90000"/>
              </a:lnSpc>
            </a:pPr>
            <a:r>
              <a:rPr lang="en-AU" sz="2800" smtClean="0"/>
              <a:t>A web proxy fetches web pages on behalf of a web client and returns those pages to the client</a:t>
            </a:r>
          </a:p>
          <a:p>
            <a:pPr eaLnBrk="1" hangingPunct="1">
              <a:lnSpc>
                <a:spcPct val="90000"/>
              </a:lnSpc>
            </a:pPr>
            <a:r>
              <a:rPr lang="en-AU" sz="2800" smtClean="0"/>
              <a:t>Such proxies can cache (keep a local copy of) frequently used pages in order to improve performance and reduce network traffic costs</a:t>
            </a:r>
          </a:p>
          <a:p>
            <a:pPr eaLnBrk="1" hangingPunct="1">
              <a:lnSpc>
                <a:spcPct val="90000"/>
              </a:lnSpc>
            </a:pPr>
            <a:r>
              <a:rPr lang="en-AU" sz="2800" smtClean="0"/>
              <a:t>Proxy servers are also in a good position to filter web content or log web accesses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Content Filtering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sz="2800" smtClean="0"/>
              <a:t>Could be done for a number of reasons</a:t>
            </a:r>
          </a:p>
          <a:p>
            <a:pPr lvl="1" eaLnBrk="1" hangingPunct="1">
              <a:lnSpc>
                <a:spcPct val="80000"/>
              </a:lnSpc>
            </a:pPr>
            <a:r>
              <a:rPr lang="en-AU" sz="2400" smtClean="0"/>
              <a:t>To filter out objectionable content</a:t>
            </a:r>
          </a:p>
          <a:p>
            <a:pPr lvl="1" eaLnBrk="1" hangingPunct="1">
              <a:lnSpc>
                <a:spcPct val="80000"/>
              </a:lnSpc>
            </a:pPr>
            <a:r>
              <a:rPr lang="en-AU" sz="2400" smtClean="0"/>
              <a:t>To enforce organisational policies</a:t>
            </a:r>
          </a:p>
          <a:p>
            <a:pPr lvl="1" eaLnBrk="1" hangingPunct="1">
              <a:lnSpc>
                <a:spcPct val="80000"/>
              </a:lnSpc>
            </a:pPr>
            <a:r>
              <a:rPr lang="en-AU" sz="2400" smtClean="0"/>
              <a:t>To filter out advertisements, web bugs, cookies etc</a:t>
            </a:r>
          </a:p>
          <a:p>
            <a:pPr lvl="1" eaLnBrk="1" hangingPunct="1">
              <a:lnSpc>
                <a:spcPct val="80000"/>
              </a:lnSpc>
            </a:pPr>
            <a:r>
              <a:rPr lang="en-AU" sz="2400" smtClean="0"/>
              <a:t>Can save bandwidth and help to preserve privacy</a:t>
            </a:r>
          </a:p>
          <a:p>
            <a:pPr eaLnBrk="1" hangingPunct="1">
              <a:lnSpc>
                <a:spcPct val="80000"/>
              </a:lnSpc>
            </a:pPr>
            <a:r>
              <a:rPr lang="en-AU" sz="2800" smtClean="0"/>
              <a:t>Can be done by proxy servers</a:t>
            </a:r>
          </a:p>
          <a:p>
            <a:pPr eaLnBrk="1" hangingPunct="1">
              <a:lnSpc>
                <a:spcPct val="80000"/>
              </a:lnSpc>
            </a:pPr>
            <a:r>
              <a:rPr lang="en-AU" sz="2800" smtClean="0"/>
              <a:t>Several approaches</a:t>
            </a:r>
          </a:p>
          <a:p>
            <a:pPr lvl="1" eaLnBrk="1" hangingPunct="1">
              <a:lnSpc>
                <a:spcPct val="80000"/>
              </a:lnSpc>
            </a:pPr>
            <a:r>
              <a:rPr lang="en-AU" sz="2000" smtClean="0"/>
              <a:t>By IP address – A site may share IP addresses with legitimate sites</a:t>
            </a:r>
          </a:p>
          <a:p>
            <a:pPr lvl="1" eaLnBrk="1" hangingPunct="1">
              <a:lnSpc>
                <a:spcPct val="80000"/>
              </a:lnSpc>
            </a:pPr>
            <a:r>
              <a:rPr lang="en-AU" sz="2000" smtClean="0"/>
              <a:t>By keyword – May lead to unintentional blocking.  Blocking the word ‘sex’ may block the “Essex Cricket Club” site</a:t>
            </a:r>
          </a:p>
          <a:p>
            <a:pPr lvl="1" eaLnBrk="1" hangingPunct="1">
              <a:lnSpc>
                <a:spcPct val="80000"/>
              </a:lnSpc>
            </a:pPr>
            <a:r>
              <a:rPr lang="en-AU" sz="2000" smtClean="0"/>
              <a:t>By URL – Websites can often change their locations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Proxy Logs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mtClean="0"/>
              <a:t>Proxy servers can keep detailed logs of accesses to websites</a:t>
            </a:r>
          </a:p>
          <a:p>
            <a:pPr eaLnBrk="1" hangingPunct="1"/>
            <a:r>
              <a:rPr lang="en-AU" smtClean="0"/>
              <a:t>These logs can be very useful for detecting cases of misuse of the WWW</a:t>
            </a:r>
          </a:p>
          <a:p>
            <a:pPr eaLnBrk="1" hangingPunct="1"/>
            <a:r>
              <a:rPr lang="en-AU" smtClean="0"/>
              <a:t>Often log file analysis tools are required due to large number of records stored in log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Interception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dirty="0" smtClean="0"/>
              <a:t>Emails are very vulnerable to interception</a:t>
            </a:r>
          </a:p>
          <a:p>
            <a:pPr eaLnBrk="1" hangingPunct="1">
              <a:lnSpc>
                <a:spcPct val="90000"/>
              </a:lnSpc>
            </a:pPr>
            <a:r>
              <a:rPr lang="en-AU" dirty="0" smtClean="0"/>
              <a:t>In transit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smtClean="0"/>
              <a:t>Most emails are sent in plain text</a:t>
            </a:r>
          </a:p>
          <a:p>
            <a:pPr eaLnBrk="1" hangingPunct="1">
              <a:lnSpc>
                <a:spcPct val="90000"/>
              </a:lnSpc>
            </a:pPr>
            <a:r>
              <a:rPr lang="en-AU" dirty="0" smtClean="0"/>
              <a:t>From </a:t>
            </a:r>
            <a:r>
              <a:rPr lang="en-AU" dirty="0" smtClean="0"/>
              <a:t>the mail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smtClean="0"/>
              <a:t>Email servers could be compromised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smtClean="0"/>
              <a:t>Individual passwords and accounts could be compromised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smtClean="0"/>
              <a:t>Server backups could also be targeted</a:t>
            </a:r>
          </a:p>
          <a:p>
            <a:pPr eaLnBrk="1" hangingPunct="1">
              <a:lnSpc>
                <a:spcPct val="90000"/>
              </a:lnSpc>
            </a:pPr>
            <a:r>
              <a:rPr lang="en-AU" dirty="0" smtClean="0"/>
              <a:t>From a local machine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smtClean="0"/>
              <a:t>Cached copies of mails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nuary 11, 2004">
            <a:hlinkClick r:id="rId2" tooltip="January 11, 2004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2643182"/>
            <a:ext cx="6096000" cy="27336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IPv6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IP Version 6 has been suggested as a solution to a number of problems</a:t>
            </a:r>
          </a:p>
          <a:p>
            <a:pPr lvl="1" eaLnBrk="1" hangingPunct="1"/>
            <a:r>
              <a:rPr lang="en-AU" dirty="0" smtClean="0"/>
              <a:t>IP address space exhaustion (128 bit address as opposed to 32 bit addresses)</a:t>
            </a:r>
          </a:p>
          <a:p>
            <a:pPr lvl="1" eaLnBrk="1" hangingPunct="1"/>
            <a:r>
              <a:rPr lang="en-AU" dirty="0" smtClean="0"/>
              <a:t>Encryption </a:t>
            </a:r>
            <a:r>
              <a:rPr lang="en-AU" dirty="0" smtClean="0"/>
              <a:t>of packet data </a:t>
            </a:r>
            <a:endParaRPr lang="en-AU" dirty="0" smtClean="0"/>
          </a:p>
          <a:p>
            <a:pPr lvl="1" eaLnBrk="1" hangingPunct="1"/>
            <a:r>
              <a:rPr lang="en-AU" dirty="0" smtClean="0"/>
              <a:t>Cryptographic </a:t>
            </a:r>
            <a:r>
              <a:rPr lang="en-AU" dirty="0" smtClean="0"/>
              <a:t>authentication of headers</a:t>
            </a:r>
          </a:p>
          <a:p>
            <a:pPr lvl="1" eaLnBrk="1" hangingPunct="1"/>
            <a:r>
              <a:rPr lang="en-AU" dirty="0" smtClean="0"/>
              <a:t>IPv6 seen by many as the answer to many of the inherent problems of </a:t>
            </a:r>
            <a:r>
              <a:rPr lang="en-AU" dirty="0" smtClean="0"/>
              <a:t>IPv4</a:t>
            </a:r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371600" y="692150"/>
            <a:ext cx="7772400" cy="1470025"/>
          </a:xfrm>
        </p:spPr>
        <p:txBody>
          <a:bodyPr/>
          <a:lstStyle/>
          <a:p>
            <a:pPr eaLnBrk="1" hangingPunct="1"/>
            <a:r>
              <a:rPr lang="en-AU" smtClean="0"/>
              <a:t>Network Security Concerns</a:t>
            </a:r>
          </a:p>
        </p:txBody>
      </p:sp>
      <p:pic>
        <p:nvPicPr>
          <p:cNvPr id="9220" name="Picture 6" descr="j025089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15025" y="2708275"/>
            <a:ext cx="3036888" cy="309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4000" smtClean="0"/>
              <a:t>Scanning, Probing and Discovery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z="2800" smtClean="0"/>
              <a:t>Often a pre-cursor to an attack</a:t>
            </a:r>
          </a:p>
          <a:p>
            <a:pPr eaLnBrk="1" hangingPunct="1"/>
            <a:r>
              <a:rPr lang="en-AU" sz="2800" smtClean="0"/>
              <a:t>An attacker might perform some reconnaissance before committing to a full attack</a:t>
            </a:r>
          </a:p>
          <a:p>
            <a:pPr lvl="1" eaLnBrk="1" hangingPunct="1"/>
            <a:r>
              <a:rPr lang="en-AU" sz="2400" smtClean="0"/>
              <a:t>Tip: if you have logged an attack and cannot determine its source due to IP spoofing or the attack being launched from compromised machines, look in the logs for prior recon attempts</a:t>
            </a:r>
          </a:p>
          <a:p>
            <a:pPr eaLnBrk="1" hangingPunct="1"/>
            <a:r>
              <a:rPr lang="en-AU" sz="2800" smtClean="0"/>
              <a:t>Tools can be used to map the structure of a network, to identify systems and devices on the network and to automatically locate exploitable vulnerabilities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Scanning Tools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dirty="0" err="1" smtClean="0"/>
              <a:t>Nmap</a:t>
            </a:r>
            <a:r>
              <a:rPr lang="en-AU" dirty="0" smtClean="0"/>
              <a:t> (www.nmap.org)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smtClean="0"/>
              <a:t>Powerful and free security scanner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smtClean="0"/>
              <a:t>Can discover hosts and services on a network</a:t>
            </a:r>
          </a:p>
          <a:p>
            <a:pPr eaLnBrk="1" hangingPunct="1">
              <a:lnSpc>
                <a:spcPct val="90000"/>
              </a:lnSpc>
            </a:pPr>
            <a:r>
              <a:rPr lang="en-AU" dirty="0" err="1" smtClean="0"/>
              <a:t>Nessus</a:t>
            </a:r>
            <a:r>
              <a:rPr lang="en-AU" dirty="0" smtClean="0"/>
              <a:t> (www.tenable.com)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smtClean="0"/>
              <a:t>Powerful </a:t>
            </a:r>
            <a:r>
              <a:rPr lang="en-AU" dirty="0" smtClean="0"/>
              <a:t>network </a:t>
            </a:r>
            <a:r>
              <a:rPr lang="en-AU" dirty="0" smtClean="0"/>
              <a:t>vulnerability scanner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smtClean="0"/>
              <a:t>60</a:t>
            </a:r>
            <a:r>
              <a:rPr lang="en-AU" dirty="0" smtClean="0"/>
              <a:t>000</a:t>
            </a:r>
            <a:r>
              <a:rPr lang="en-AU" dirty="0" smtClean="0"/>
              <a:t>+ plugins are currently </a:t>
            </a:r>
            <a:r>
              <a:rPr lang="en-AU" dirty="0" smtClean="0"/>
              <a:t>available</a:t>
            </a:r>
          </a:p>
          <a:p>
            <a:pPr lvl="2" eaLnBrk="1" hangingPunct="1">
              <a:lnSpc>
                <a:spcPct val="90000"/>
              </a:lnSpc>
            </a:pPr>
            <a:r>
              <a:rPr lang="en-AU" dirty="0" smtClean="0"/>
              <a:t>Plugins are small programs designed to discover a specific flaw</a:t>
            </a:r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Packet Spoofing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sz="2800" dirty="0" smtClean="0"/>
              <a:t>Spoofing refers to the act of faking the source IP address of a packet or email to conceal the identity of the sender</a:t>
            </a:r>
          </a:p>
          <a:p>
            <a:pPr eaLnBrk="1" hangingPunct="1">
              <a:lnSpc>
                <a:spcPct val="90000"/>
              </a:lnSpc>
            </a:pPr>
            <a:r>
              <a:rPr lang="en-AU" sz="2800" dirty="0" smtClean="0"/>
              <a:t>Packet spoofing is a major network security issue</a:t>
            </a:r>
          </a:p>
          <a:p>
            <a:pPr eaLnBrk="1" hangingPunct="1">
              <a:lnSpc>
                <a:spcPct val="90000"/>
              </a:lnSpc>
            </a:pPr>
            <a:r>
              <a:rPr lang="en-AU" sz="2800" dirty="0" smtClean="0"/>
              <a:t>Often source addresses are used to authenticate packets</a:t>
            </a:r>
          </a:p>
          <a:p>
            <a:pPr eaLnBrk="1" hangingPunct="1">
              <a:lnSpc>
                <a:spcPct val="90000"/>
              </a:lnSpc>
            </a:pPr>
            <a:r>
              <a:rPr lang="en-AU" sz="2800" dirty="0" smtClean="0"/>
              <a:t>Do not assume that the source address is a true indication of the real origins of a packet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2132</Words>
  <Application>Microsoft Office PowerPoint</Application>
  <PresentationFormat>On-screen Show (4:3)</PresentationFormat>
  <Paragraphs>344</Paragraphs>
  <Slides>48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Default Design</vt:lpstr>
      <vt:lpstr>Network and Internet Security</vt:lpstr>
      <vt:lpstr>General Security Issues</vt:lpstr>
      <vt:lpstr>TCP/IP</vt:lpstr>
      <vt:lpstr>Lack of Security in TCP/IP</vt:lpstr>
      <vt:lpstr>IPv6</vt:lpstr>
      <vt:lpstr>Network Security Concerns</vt:lpstr>
      <vt:lpstr>Scanning, Probing and Discovery</vt:lpstr>
      <vt:lpstr>Scanning Tools</vt:lpstr>
      <vt:lpstr>Packet Spoofing</vt:lpstr>
      <vt:lpstr>Address Resolution Protocol (ARP) Spoofing</vt:lpstr>
      <vt:lpstr>Denial of Service (DoS)</vt:lpstr>
      <vt:lpstr>Wireshark - Packet Sniffer</vt:lpstr>
      <vt:lpstr>Wireshark</vt:lpstr>
      <vt:lpstr>Port Knocking</vt:lpstr>
      <vt:lpstr>Port Knocking cont…</vt:lpstr>
      <vt:lpstr>Wired vs. Wireless Networks</vt:lpstr>
      <vt:lpstr>Wireless Legal Issues</vt:lpstr>
      <vt:lpstr>Wardriving and Warchalking</vt:lpstr>
      <vt:lpstr>Wardriving Tools</vt:lpstr>
      <vt:lpstr>Network Security Countermeasures?</vt:lpstr>
      <vt:lpstr>Firewalls</vt:lpstr>
      <vt:lpstr>Firewall Policies</vt:lpstr>
      <vt:lpstr>Firewall Policy Actions</vt:lpstr>
      <vt:lpstr>Firewall Blacklist vs. Whitelist</vt:lpstr>
      <vt:lpstr>Firewall Types</vt:lpstr>
      <vt:lpstr>Stateless Firewall</vt:lpstr>
      <vt:lpstr>Stateful Firewalls</vt:lpstr>
      <vt:lpstr>Stateless vs. Stateful Firewall Table</vt:lpstr>
      <vt:lpstr>Application Firewall</vt:lpstr>
      <vt:lpstr>Circuit Level Gateway</vt:lpstr>
      <vt:lpstr>Software/Personal Firewalls</vt:lpstr>
      <vt:lpstr>Personal Firewalls</vt:lpstr>
      <vt:lpstr>Intrusion Detection Systems (IDS)</vt:lpstr>
      <vt:lpstr>Rule Based IDS</vt:lpstr>
      <vt:lpstr>Anomaly (Statistical) Based IDS</vt:lpstr>
      <vt:lpstr>Honeypots/Honeynets</vt:lpstr>
      <vt:lpstr>Virtual Private Networks (VPN)</vt:lpstr>
      <vt:lpstr>Some Uses for VPNs</vt:lpstr>
      <vt:lpstr>VPN Tunnelling</vt:lpstr>
      <vt:lpstr>SSL/TLS</vt:lpstr>
      <vt:lpstr>Uses of TLS</vt:lpstr>
      <vt:lpstr>Internet Security Issues</vt:lpstr>
      <vt:lpstr>Usage Logging and Auditing</vt:lpstr>
      <vt:lpstr>Proxy Servers</vt:lpstr>
      <vt:lpstr>Content Filtering</vt:lpstr>
      <vt:lpstr>Proxy Logs</vt:lpstr>
      <vt:lpstr>Interception</vt:lpstr>
      <vt:lpstr>PowerPoint Presentation</vt:lpstr>
    </vt:vector>
  </TitlesOfParts>
  <Company>Edith Cowan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 Ly</dc:creator>
  <cp:lastModifiedBy>silver</cp:lastModifiedBy>
  <cp:revision>38</cp:revision>
  <dcterms:created xsi:type="dcterms:W3CDTF">2009-09-07T06:18:52Z</dcterms:created>
  <dcterms:modified xsi:type="dcterms:W3CDTF">2014-10-16T07:54:54Z</dcterms:modified>
</cp:coreProperties>
</file>