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03" autoAdjust="0"/>
  </p:normalViewPr>
  <p:slideViewPr>
    <p:cSldViewPr>
      <p:cViewPr varScale="1">
        <p:scale>
          <a:sx n="94" d="100"/>
          <a:sy n="94" d="100"/>
        </p:scale>
        <p:origin x="-168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A1BCF1-43DE-493A-9044-BD0831D73252}" type="datetimeFigureOut">
              <a:rPr lang="en-US" altLang="en-US"/>
              <a:pPr/>
              <a:t>23/07/16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39313-4649-4B6F-9073-6EC3DFA69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docs.coronalabs.com</a:t>
            </a:r>
            <a:r>
              <a:rPr lang="en-US" dirty="0" smtClean="0"/>
              <a:t>/guide/physics/</a:t>
            </a:r>
            <a:r>
              <a:rPr lang="en-US" dirty="0" err="1" smtClean="0"/>
              <a:t>physicsSetup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 text </a:t>
            </a:r>
            <a:r>
              <a:rPr lang="en-US" dirty="0" err="1" smtClean="0"/>
              <a:t>pp</a:t>
            </a:r>
            <a:r>
              <a:rPr lang="en-US" dirty="0" smtClean="0"/>
              <a:t> 79-83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37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sets up gravity to match the up-down orientation of the device, relative to portrait</a:t>
            </a:r>
            <a:r>
              <a:rPr lang="en-US" baseline="0" dirty="0" smtClean="0"/>
              <a:t>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94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566738"/>
            <a:ext cx="2160587" cy="43815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566738"/>
            <a:ext cx="6329363" cy="43815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72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pic>
        <p:nvPicPr>
          <p:cNvPr id="4" name="Picture 1" descr="SSCI 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08" y="4852781"/>
            <a:ext cx="2063750" cy="2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6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0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8196"/>
            <a:ext cx="9162000" cy="1227600"/>
          </a:xfrm>
          <a:custGeom>
            <a:avLst/>
            <a:gdLst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0 w 6726903"/>
              <a:gd name="connsiteY3" fmla="*/ 2294193 h 2294193"/>
              <a:gd name="connsiteX4" fmla="*/ 0 w 6726903"/>
              <a:gd name="connsiteY4" fmla="*/ 0 h 2294193"/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770194 w 6726903"/>
              <a:gd name="connsiteY3" fmla="*/ 2056580 h 2294193"/>
              <a:gd name="connsiteX4" fmla="*/ 0 w 6726903"/>
              <a:gd name="connsiteY4" fmla="*/ 0 h 2294193"/>
              <a:gd name="connsiteX0" fmla="*/ 0 w 6612194"/>
              <a:gd name="connsiteY0" fmla="*/ 0 h 2507226"/>
              <a:gd name="connsiteX1" fmla="*/ 6612194 w 6612194"/>
              <a:gd name="connsiteY1" fmla="*/ 213033 h 2507226"/>
              <a:gd name="connsiteX2" fmla="*/ 6612194 w 6612194"/>
              <a:gd name="connsiteY2" fmla="*/ 2507226 h 2507226"/>
              <a:gd name="connsiteX3" fmla="*/ 655485 w 6612194"/>
              <a:gd name="connsiteY3" fmla="*/ 2269613 h 2507226"/>
              <a:gd name="connsiteX4" fmla="*/ 0 w 6612194"/>
              <a:gd name="connsiteY4" fmla="*/ 0 h 2507226"/>
              <a:gd name="connsiteX0" fmla="*/ 0 w 6948129"/>
              <a:gd name="connsiteY0" fmla="*/ 0 h 2507226"/>
              <a:gd name="connsiteX1" fmla="*/ 6948129 w 6948129"/>
              <a:gd name="connsiteY1" fmla="*/ 8194 h 2507226"/>
              <a:gd name="connsiteX2" fmla="*/ 6612194 w 6948129"/>
              <a:gd name="connsiteY2" fmla="*/ 2507226 h 2507226"/>
              <a:gd name="connsiteX3" fmla="*/ 655485 w 6948129"/>
              <a:gd name="connsiteY3" fmla="*/ 2269613 h 2507226"/>
              <a:gd name="connsiteX4" fmla="*/ 0 w 6948129"/>
              <a:gd name="connsiteY4" fmla="*/ 0 h 2507226"/>
              <a:gd name="connsiteX0" fmla="*/ 0 w 6948129"/>
              <a:gd name="connsiteY0" fmla="*/ 0 h 2654710"/>
              <a:gd name="connsiteX1" fmla="*/ 6948129 w 6948129"/>
              <a:gd name="connsiteY1" fmla="*/ 8194 h 2654710"/>
              <a:gd name="connsiteX2" fmla="*/ 6882581 w 6948129"/>
              <a:gd name="connsiteY2" fmla="*/ 2654710 h 2654710"/>
              <a:gd name="connsiteX3" fmla="*/ 655485 w 6948129"/>
              <a:gd name="connsiteY3" fmla="*/ 2269613 h 2654710"/>
              <a:gd name="connsiteX4" fmla="*/ 0 w 6948129"/>
              <a:gd name="connsiteY4" fmla="*/ 0 h 2654710"/>
              <a:gd name="connsiteX0" fmla="*/ 0 w 6882581"/>
              <a:gd name="connsiteY0" fmla="*/ 0 h 2654710"/>
              <a:gd name="connsiteX1" fmla="*/ 6726903 w 6882581"/>
              <a:gd name="connsiteY1" fmla="*/ 57355 h 2654710"/>
              <a:gd name="connsiteX2" fmla="*/ 6882581 w 6882581"/>
              <a:gd name="connsiteY2" fmla="*/ 2654710 h 2654710"/>
              <a:gd name="connsiteX3" fmla="*/ 655485 w 6882581"/>
              <a:gd name="connsiteY3" fmla="*/ 2269613 h 2654710"/>
              <a:gd name="connsiteX4" fmla="*/ 0 w 6882581"/>
              <a:gd name="connsiteY4" fmla="*/ 0 h 2654710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876710 w 7103806"/>
              <a:gd name="connsiteY3" fmla="*/ 2212258 h 2597355"/>
              <a:gd name="connsiteX4" fmla="*/ 0 w 7103806"/>
              <a:gd name="connsiteY4" fmla="*/ 16387 h 2597355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622710 w 7103806"/>
              <a:gd name="connsiteY3" fmla="*/ 2171291 h 2597355"/>
              <a:gd name="connsiteX4" fmla="*/ 0 w 7103806"/>
              <a:gd name="connsiteY4" fmla="*/ 16387 h 2597355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7711"/>
              <a:gd name="connsiteY0" fmla="*/ 0 h 2644822"/>
              <a:gd name="connsiteX1" fmla="*/ 6941033 w 6947711"/>
              <a:gd name="connsiteY1" fmla="*/ 11992 h 2644822"/>
              <a:gd name="connsiteX2" fmla="*/ 6947711 w 6947711"/>
              <a:gd name="connsiteY2" fmla="*/ 2644822 h 2644822"/>
              <a:gd name="connsiteX3" fmla="*/ 622710 w 6947711"/>
              <a:gd name="connsiteY3" fmla="*/ 2154904 h 2644822"/>
              <a:gd name="connsiteX4" fmla="*/ 0 w 6947711"/>
              <a:gd name="connsiteY4" fmla="*/ 0 h 2644822"/>
              <a:gd name="connsiteX0" fmla="*/ 0 w 6947711"/>
              <a:gd name="connsiteY0" fmla="*/ 2198 h 2647020"/>
              <a:gd name="connsiteX1" fmla="*/ 6941033 w 6947711"/>
              <a:gd name="connsiteY1" fmla="*/ 0 h 2647020"/>
              <a:gd name="connsiteX2" fmla="*/ 6947711 w 6947711"/>
              <a:gd name="connsiteY2" fmla="*/ 2647020 h 2647020"/>
              <a:gd name="connsiteX3" fmla="*/ 622710 w 6947711"/>
              <a:gd name="connsiteY3" fmla="*/ 2157102 h 2647020"/>
              <a:gd name="connsiteX4" fmla="*/ 0 w 6947711"/>
              <a:gd name="connsiteY4" fmla="*/ 2198 h 2647020"/>
              <a:gd name="connsiteX0" fmla="*/ 0 w 6968997"/>
              <a:gd name="connsiteY0" fmla="*/ 0 h 2659011"/>
              <a:gd name="connsiteX1" fmla="*/ 6962319 w 6968997"/>
              <a:gd name="connsiteY1" fmla="*/ 11991 h 2659011"/>
              <a:gd name="connsiteX2" fmla="*/ 6968997 w 6968997"/>
              <a:gd name="connsiteY2" fmla="*/ 2659011 h 2659011"/>
              <a:gd name="connsiteX3" fmla="*/ 643996 w 6968997"/>
              <a:gd name="connsiteY3" fmla="*/ 2169093 h 2659011"/>
              <a:gd name="connsiteX4" fmla="*/ 0 w 6968997"/>
              <a:gd name="connsiteY4" fmla="*/ 0 h 2659011"/>
              <a:gd name="connsiteX0" fmla="*/ 0 w 6968997"/>
              <a:gd name="connsiteY0" fmla="*/ 2199 h 2661210"/>
              <a:gd name="connsiteX1" fmla="*/ 6933938 w 6968997"/>
              <a:gd name="connsiteY1" fmla="*/ 0 h 2661210"/>
              <a:gd name="connsiteX2" fmla="*/ 6968997 w 6968997"/>
              <a:gd name="connsiteY2" fmla="*/ 2661210 h 2661210"/>
              <a:gd name="connsiteX3" fmla="*/ 643996 w 6968997"/>
              <a:gd name="connsiteY3" fmla="*/ 2171292 h 2661210"/>
              <a:gd name="connsiteX4" fmla="*/ 0 w 6968997"/>
              <a:gd name="connsiteY4" fmla="*/ 2199 h 2661210"/>
              <a:gd name="connsiteX0" fmla="*/ 0 w 6969414"/>
              <a:gd name="connsiteY0" fmla="*/ 2199 h 2661210"/>
              <a:gd name="connsiteX1" fmla="*/ 6969414 w 6969414"/>
              <a:gd name="connsiteY1" fmla="*/ 0 h 2661210"/>
              <a:gd name="connsiteX2" fmla="*/ 6968997 w 6969414"/>
              <a:gd name="connsiteY2" fmla="*/ 2661210 h 2661210"/>
              <a:gd name="connsiteX3" fmla="*/ 643996 w 6969414"/>
              <a:gd name="connsiteY3" fmla="*/ 2171292 h 2661210"/>
              <a:gd name="connsiteX4" fmla="*/ 0 w 6969414"/>
              <a:gd name="connsiteY4" fmla="*/ 2199 h 26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414" h="2661210">
                <a:moveTo>
                  <a:pt x="0" y="2199"/>
                </a:moveTo>
                <a:lnTo>
                  <a:pt x="6969414" y="0"/>
                </a:lnTo>
                <a:lnTo>
                  <a:pt x="6968997" y="2661210"/>
                </a:lnTo>
                <a:lnTo>
                  <a:pt x="643996" y="2171292"/>
                </a:lnTo>
                <a:lnTo>
                  <a:pt x="0" y="2199"/>
                </a:lnTo>
                <a:close/>
              </a:path>
            </a:pathLst>
          </a:custGeom>
          <a:gradFill flip="none" rotWithShape="1">
            <a:gsLst>
              <a:gs pos="0">
                <a:srgbClr val="7A2025"/>
              </a:gs>
              <a:gs pos="100000">
                <a:srgbClr val="B5243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36688"/>
            <a:ext cx="86423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7313"/>
            <a:ext cx="6985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31" name="Picture 13" descr="ECU_AUS_logo_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-3175"/>
            <a:ext cx="9128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coronalabs.com/guide/physics/physicsBodies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CSP2108: Introduction to Mobile Applications Development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9862"/>
            <a:ext cx="6398479" cy="649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Week </a:t>
            </a:r>
            <a:r>
              <a:rPr lang="en-US" altLang="en-US" dirty="0" smtClean="0"/>
              <a:t>7: Physics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options – draw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Very useful for debugging</a:t>
            </a:r>
          </a:p>
          <a:p>
            <a:r>
              <a:rPr lang="en-US" sz="2800" dirty="0" err="1" smtClean="0"/>
              <a:t>physics.setDrawMode</a:t>
            </a:r>
            <a:r>
              <a:rPr lang="en-US" sz="2800" dirty="0" smtClean="0"/>
              <a:t>(m)</a:t>
            </a:r>
          </a:p>
          <a:p>
            <a:pPr lvl="1"/>
            <a:r>
              <a:rPr lang="en-US" sz="2400" dirty="0" smtClean="0"/>
              <a:t>“normal” – objects displayed as normal</a:t>
            </a:r>
          </a:p>
          <a:p>
            <a:pPr lvl="1"/>
            <a:r>
              <a:rPr lang="en-US" sz="2400" dirty="0" smtClean="0"/>
              <a:t>“debug” – object outlines used for collisions are shown instead</a:t>
            </a:r>
          </a:p>
          <a:p>
            <a:pPr lvl="1"/>
            <a:r>
              <a:rPr lang="en-US" sz="2400" dirty="0" smtClean="0"/>
              <a:t>“hybrid” – both are shown</a:t>
            </a:r>
          </a:p>
          <a:p>
            <a:r>
              <a:rPr lang="en-US" sz="2800" dirty="0" smtClean="0"/>
              <a:t>There are more options – read about them in the Corona docs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911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 blackboard you can find a simple demo app called Tumble</a:t>
            </a:r>
          </a:p>
          <a:p>
            <a:r>
              <a:rPr lang="en-US" sz="2800" dirty="0" smtClean="0"/>
              <a:t>Download and unzip it and open it in Corona</a:t>
            </a:r>
          </a:p>
          <a:p>
            <a:r>
              <a:rPr lang="en-US" sz="2800" dirty="0" smtClean="0"/>
              <a:t>You can’t test it in the simulator (it uses gravity)</a:t>
            </a:r>
          </a:p>
          <a:p>
            <a:r>
              <a:rPr lang="en-US" sz="2800" dirty="0" smtClean="0"/>
              <a:t>Download the </a:t>
            </a:r>
            <a:r>
              <a:rPr lang="en-US" sz="2800" dirty="0" err="1" smtClean="0"/>
              <a:t>apk</a:t>
            </a:r>
            <a:r>
              <a:rPr lang="en-US" sz="2800" dirty="0" smtClean="0"/>
              <a:t> an install on an android device to test it.</a:t>
            </a:r>
          </a:p>
          <a:p>
            <a:r>
              <a:rPr lang="en-US" sz="2800" dirty="0" smtClean="0"/>
              <a:t>We’ll examine the code.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669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Tumble code walk-through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29" r="-1957"/>
          <a:stretch/>
        </p:blipFill>
        <p:spPr>
          <a:xfrm>
            <a:off x="539552" y="1203598"/>
            <a:ext cx="2688816" cy="3672632"/>
          </a:xfrm>
        </p:spPr>
      </p:pic>
      <p:sp>
        <p:nvSpPr>
          <p:cNvPr id="5" name="TextBox 4"/>
          <p:cNvSpPr txBox="1"/>
          <p:nvPr/>
        </p:nvSpPr>
        <p:spPr>
          <a:xfrm>
            <a:off x="3779912" y="1275606"/>
            <a:ext cx="5040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Here’s how it looks in the simulator.</a:t>
            </a:r>
          </a:p>
          <a:p>
            <a:r>
              <a:rPr lang="en-US" dirty="0" smtClean="0"/>
              <a:t>There is a square “room” containing a number of green “gems”.</a:t>
            </a:r>
          </a:p>
          <a:p>
            <a:r>
              <a:rPr lang="en-US" dirty="0" smtClean="0"/>
              <a:t>At the start, they are at the top of the screen, and then they fall under gravity towards the bottom.</a:t>
            </a:r>
          </a:p>
          <a:p>
            <a:r>
              <a:rPr lang="en-US" dirty="0" smtClean="0"/>
              <a:t>They bounce off each other and off the walls.</a:t>
            </a:r>
          </a:p>
          <a:p>
            <a:r>
              <a:rPr lang="en-US" dirty="0" smtClean="0"/>
              <a:t>After a while, they stop moving and look like this.</a:t>
            </a:r>
          </a:p>
          <a:p>
            <a:r>
              <a:rPr lang="en-US" dirty="0" smtClean="0"/>
              <a:t>On a real device, you can tilt the device to change the direction of gravity, making the gems start falling about and bouncing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0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Tumble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11" r="-1104"/>
          <a:stretch/>
        </p:blipFill>
        <p:spPr>
          <a:xfrm>
            <a:off x="323528" y="1275606"/>
            <a:ext cx="4850677" cy="3672632"/>
          </a:xfrm>
        </p:spPr>
      </p:pic>
      <p:sp>
        <p:nvSpPr>
          <p:cNvPr id="5" name="TextBox 4"/>
          <p:cNvSpPr txBox="1"/>
          <p:nvPr/>
        </p:nvSpPr>
        <p:spPr>
          <a:xfrm>
            <a:off x="5364088" y="1779662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function that runs when the app starts.</a:t>
            </a:r>
          </a:p>
          <a:p>
            <a:r>
              <a:rPr lang="en-US" dirty="0" smtClean="0"/>
              <a:t>It gets ready for accelerometer events, </a:t>
            </a:r>
            <a:r>
              <a:rPr lang="en-US" dirty="0" err="1" smtClean="0"/>
              <a:t>initialises</a:t>
            </a:r>
            <a:r>
              <a:rPr lang="en-US" dirty="0" smtClean="0"/>
              <a:t> the physics engine, then creates and inserts the walls of the room and the gems.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Tumble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3017" b="-3240"/>
          <a:stretch/>
        </p:blipFill>
        <p:spPr>
          <a:xfrm>
            <a:off x="251520" y="1275606"/>
            <a:ext cx="8642350" cy="1796680"/>
          </a:xfrm>
        </p:spPr>
      </p:pic>
      <p:sp>
        <p:nvSpPr>
          <p:cNvPr id="5" name="TextBox 4"/>
          <p:cNvSpPr txBox="1"/>
          <p:nvPr/>
        </p:nvSpPr>
        <p:spPr>
          <a:xfrm>
            <a:off x="3059832" y="2283718"/>
            <a:ext cx="39604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Here’s where the listener is installed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363838"/>
            <a:ext cx="7353300" cy="16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8024" y="3651870"/>
            <a:ext cx="39604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And here’s the 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2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Tumbler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926" b="-5926"/>
          <a:stretch>
            <a:fillRect/>
          </a:stretch>
        </p:blipFill>
        <p:spPr>
          <a:xfrm>
            <a:off x="179512" y="1563639"/>
            <a:ext cx="4608512" cy="1958422"/>
          </a:xfrm>
        </p:spPr>
      </p:pic>
      <p:sp>
        <p:nvSpPr>
          <p:cNvPr id="5" name="TextBox 4"/>
          <p:cNvSpPr txBox="1"/>
          <p:nvPr/>
        </p:nvSpPr>
        <p:spPr>
          <a:xfrm>
            <a:off x="4932040" y="1347614"/>
            <a:ext cx="3816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the physics engine is set up.</a:t>
            </a:r>
          </a:p>
          <a:p>
            <a:r>
              <a:rPr lang="en-US" b="1" dirty="0" smtClean="0"/>
              <a:t>gravity</a:t>
            </a:r>
            <a:r>
              <a:rPr lang="en-US" dirty="0" smtClean="0"/>
              <a:t> is a constant defined earlier, which is more than the default, making things fall faster than normal.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Tumbler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774" b="-2774"/>
          <a:stretch>
            <a:fillRect/>
          </a:stretch>
        </p:blipFill>
        <p:spPr>
          <a:xfrm>
            <a:off x="250825" y="1275607"/>
            <a:ext cx="7116792" cy="3024335"/>
          </a:xfrm>
        </p:spPr>
      </p:pic>
      <p:sp>
        <p:nvSpPr>
          <p:cNvPr id="5" name="TextBox 4"/>
          <p:cNvSpPr txBox="1"/>
          <p:nvPr/>
        </p:nvSpPr>
        <p:spPr>
          <a:xfrm>
            <a:off x="539552" y="437195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other walls are added in the same way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2139702"/>
            <a:ext cx="252028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Each wall is created as a display object, and then included in the physics, with its own friction and elasticity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99992" y="3075806"/>
            <a:ext cx="180020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Making objects physical : properties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physics.addBody</a:t>
            </a:r>
            <a:r>
              <a:rPr lang="en-US" dirty="0" smtClean="0"/>
              <a:t>(object, {properties})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density (water = 1.0). Mass = area x density</a:t>
            </a:r>
          </a:p>
          <a:p>
            <a:pPr lvl="1"/>
            <a:r>
              <a:rPr lang="en-US" dirty="0" smtClean="0"/>
              <a:t>friction (0 = none, 1 = lots)</a:t>
            </a:r>
          </a:p>
          <a:p>
            <a:pPr lvl="1"/>
            <a:r>
              <a:rPr lang="en-US" dirty="0" smtClean="0"/>
              <a:t>bounce : how much energy retained after collision (1.0 no loss, &gt;0.3 is bouncy)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42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Making objects physical : </a:t>
            </a:r>
            <a:r>
              <a:rPr lang="en-US" sz="3200" dirty="0" err="1" smtClean="0"/>
              <a:t>bodyType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bodyType</a:t>
            </a:r>
            <a:endParaRPr lang="en-US" sz="2400" dirty="0" smtClean="0"/>
          </a:p>
          <a:p>
            <a:pPr lvl="1"/>
            <a:r>
              <a:rPr lang="en-US" sz="2000" dirty="0" smtClean="0"/>
              <a:t>dynamic : full physics, including gravity, collisions</a:t>
            </a:r>
          </a:p>
          <a:p>
            <a:pPr lvl="1"/>
            <a:r>
              <a:rPr lang="en-US" sz="2000" dirty="0" smtClean="0"/>
              <a:t>static : no velocity</a:t>
            </a:r>
          </a:p>
          <a:p>
            <a:pPr lvl="1"/>
            <a:r>
              <a:rPr lang="en-US" sz="2000" dirty="0" smtClean="0"/>
              <a:t>kinematic : velocity but no gravity</a:t>
            </a:r>
          </a:p>
          <a:p>
            <a:r>
              <a:rPr lang="en-US" sz="2400" dirty="0" smtClean="0"/>
              <a:t>Collisions</a:t>
            </a:r>
          </a:p>
          <a:p>
            <a:pPr lvl="1"/>
            <a:r>
              <a:rPr lang="en-US" sz="2000" dirty="0" smtClean="0"/>
              <a:t>only occur where at least one body is dynamic</a:t>
            </a:r>
          </a:p>
          <a:p>
            <a:r>
              <a:rPr lang="en-US" sz="2400" dirty="0" smtClean="0"/>
              <a:t>Either</a:t>
            </a:r>
          </a:p>
          <a:p>
            <a:pPr lvl="1"/>
            <a:r>
              <a:rPr lang="en-US" sz="2000" dirty="0" err="1" smtClean="0"/>
              <a:t>physics.addBody</a:t>
            </a:r>
            <a:r>
              <a:rPr lang="en-US" sz="2000" dirty="0" smtClean="0"/>
              <a:t>(object, “static”, {properties} ), or</a:t>
            </a:r>
          </a:p>
          <a:p>
            <a:pPr lvl="1"/>
            <a:r>
              <a:rPr lang="en-US" sz="2000" dirty="0" err="1" smtClean="0"/>
              <a:t>physics.addBody</a:t>
            </a:r>
            <a:r>
              <a:rPr lang="en-US" sz="2000" dirty="0" smtClean="0"/>
              <a:t>(object, {properties}); </a:t>
            </a:r>
            <a:r>
              <a:rPr lang="en-US" sz="2000" dirty="0" err="1" smtClean="0"/>
              <a:t>object.bodyType</a:t>
            </a:r>
            <a:r>
              <a:rPr lang="en-US" sz="2000" dirty="0" smtClean="0"/>
              <a:t> = “static”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837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Making objects physical : body shapes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you use </a:t>
            </a:r>
            <a:r>
              <a:rPr lang="en-US" sz="2400" dirty="0" err="1" smtClean="0"/>
              <a:t>physics.addBody</a:t>
            </a:r>
            <a:r>
              <a:rPr lang="en-US" sz="2400" dirty="0" smtClean="0"/>
              <a:t>(), a rectangular bounding box is created and used for collisions</a:t>
            </a:r>
          </a:p>
          <a:p>
            <a:r>
              <a:rPr lang="en-US" sz="2400" dirty="0" smtClean="0"/>
              <a:t>You can change this, e.g.</a:t>
            </a:r>
          </a:p>
          <a:p>
            <a:pPr lvl="1"/>
            <a:r>
              <a:rPr lang="en-US" sz="2000" dirty="0" smtClean="0"/>
              <a:t>set the </a:t>
            </a:r>
            <a:r>
              <a:rPr lang="en-US" sz="2000" b="1" dirty="0" smtClean="0"/>
              <a:t>radius</a:t>
            </a:r>
            <a:r>
              <a:rPr lang="en-US" sz="2000" dirty="0" smtClean="0"/>
              <a:t> property to get a circular body</a:t>
            </a:r>
          </a:p>
          <a:p>
            <a:pPr lvl="1"/>
            <a:r>
              <a:rPr lang="en-US" sz="2000" dirty="0" smtClean="0"/>
              <a:t>define a polygon and use it as the </a:t>
            </a:r>
            <a:r>
              <a:rPr lang="en-US" sz="2000" b="1" dirty="0" smtClean="0"/>
              <a:t>shape</a:t>
            </a:r>
            <a:r>
              <a:rPr lang="en-US" sz="2000" dirty="0" smtClean="0"/>
              <a:t> property to get a convex polygon body</a:t>
            </a:r>
          </a:p>
          <a:p>
            <a:pPr lvl="1"/>
            <a:r>
              <a:rPr lang="en-US" sz="2000" dirty="0" smtClean="0"/>
              <a:t>for other options, see the guide in the Corona docs at Docs / Guides / Physics / </a:t>
            </a:r>
            <a:r>
              <a:rPr lang="en-US" sz="2000" dirty="0"/>
              <a:t>Physics </a:t>
            </a:r>
            <a:r>
              <a:rPr lang="en-US" sz="2000" dirty="0" smtClean="0"/>
              <a:t>Bodies ( </a:t>
            </a:r>
            <a:r>
              <a:rPr lang="en-US" sz="2000" dirty="0">
                <a:hlinkClick r:id="rId2"/>
              </a:rPr>
              <a:t>https://docs.coronalabs.com/guide/physics/physicsBodies/</a:t>
            </a:r>
            <a:r>
              <a:rPr lang="en-US" sz="2000" dirty="0" smtClean="0">
                <a:hlinkClick r:id="rId2"/>
              </a:rPr>
              <a:t>index.html</a:t>
            </a:r>
            <a:r>
              <a:rPr lang="en-US" sz="2000" dirty="0" smtClean="0"/>
              <a:t>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239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 this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Sensors</a:t>
            </a:r>
          </a:p>
          <a:p>
            <a:r>
              <a:rPr lang="en-AU" sz="2800" dirty="0" smtClean="0"/>
              <a:t>Physics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55494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Tumbler : the gems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009" b="-3493"/>
          <a:stretch/>
        </p:blipFill>
        <p:spPr>
          <a:xfrm>
            <a:off x="179512" y="1347614"/>
            <a:ext cx="8642350" cy="2026331"/>
          </a:xfrm>
        </p:spPr>
      </p:pic>
      <p:sp>
        <p:nvSpPr>
          <p:cNvPr id="5" name="TextBox 4"/>
          <p:cNvSpPr txBox="1"/>
          <p:nvPr/>
        </p:nvSpPr>
        <p:spPr>
          <a:xfrm>
            <a:off x="4355976" y="3723878"/>
            <a:ext cx="2160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Using circle bodies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1275606"/>
            <a:ext cx="266429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Stop gems falling asleep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43808" y="1563638"/>
            <a:ext cx="201622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80112" y="2715766"/>
            <a:ext cx="2016224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5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 for Tumbler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there’s more 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15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 : simple local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66" b="-3404"/>
          <a:stretch/>
        </p:blipFill>
        <p:spPr>
          <a:xfrm>
            <a:off x="251520" y="1347614"/>
            <a:ext cx="8642350" cy="19722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0" y="4011910"/>
            <a:ext cx="4203700" cy="850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6096" y="3003798"/>
            <a:ext cx="288032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event listener (note the self parameter)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4155926"/>
            <a:ext cx="288032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it to each object (gems also)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98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 : simple global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056" b="-13"/>
          <a:stretch/>
        </p:blipFill>
        <p:spPr>
          <a:xfrm>
            <a:off x="179512" y="1203598"/>
            <a:ext cx="8642350" cy="18372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230528"/>
            <a:ext cx="7683500" cy="190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9872" y="2571750"/>
            <a:ext cx="572412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Create a global event listener (note no self parameter)</a:t>
            </a:r>
          </a:p>
          <a:p>
            <a:r>
              <a:rPr lang="en-US" dirty="0" smtClean="0"/>
              <a:t>object1 and object2 can be in any order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722698"/>
            <a:ext cx="376474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Register global collision 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08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 can be complicated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 in Corona docs at Docs / Guides / Physics / Collision Detection</a:t>
            </a:r>
          </a:p>
          <a:p>
            <a:r>
              <a:rPr lang="en-US" dirty="0" smtClean="0"/>
              <a:t>Pre- and post- collision events can be used to control collisions, get more information (e.g. forces)</a:t>
            </a:r>
          </a:p>
          <a:p>
            <a:r>
              <a:rPr lang="en-US" dirty="0" smtClean="0"/>
              <a:t>Filtering can be done to control which collisions are reported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21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can be set up as “sensors”, so that they don’t interact with other objects, but collision events are generated when other objects pass through them</a:t>
            </a:r>
          </a:p>
          <a:p>
            <a:r>
              <a:rPr lang="en-US" sz="2800" dirty="0" err="1" smtClean="0"/>
              <a:t>physics.addBody</a:t>
            </a:r>
            <a:r>
              <a:rPr lang="en-US" sz="2800" dirty="0" smtClean="0"/>
              <a:t>(object, “static”, {</a:t>
            </a:r>
            <a:r>
              <a:rPr lang="en-US" sz="2800" dirty="0" err="1" smtClean="0"/>
              <a:t>isSensor</a:t>
            </a:r>
            <a:r>
              <a:rPr lang="en-US" sz="2800" dirty="0" smtClean="0"/>
              <a:t> = true})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16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bodies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methods to manipulated bodies</a:t>
            </a:r>
          </a:p>
          <a:p>
            <a:pPr lvl="1"/>
            <a:r>
              <a:rPr lang="en-US" sz="2000" dirty="0" err="1"/>
              <a:t>o</a:t>
            </a:r>
            <a:r>
              <a:rPr lang="en-US" sz="2000" dirty="0" err="1" smtClean="0"/>
              <a:t>bject.setLinearVelocity</a:t>
            </a:r>
            <a:r>
              <a:rPr lang="en-US" sz="2000" dirty="0" smtClean="0"/>
              <a:t>( 2, 4 ) – x and y in pixels per second</a:t>
            </a:r>
          </a:p>
          <a:p>
            <a:pPr lvl="1"/>
            <a:r>
              <a:rPr lang="en-US" sz="2000" dirty="0" err="1" smtClean="0"/>
              <a:t>object.applyForce</a:t>
            </a:r>
            <a:r>
              <a:rPr lang="en-US" sz="2000" dirty="0" smtClean="0"/>
              <a:t>( 500, 2000, </a:t>
            </a:r>
            <a:r>
              <a:rPr lang="en-US" sz="2000" dirty="0" err="1" smtClean="0"/>
              <a:t>object.x</a:t>
            </a:r>
            <a:r>
              <a:rPr lang="en-US" sz="2000" dirty="0" smtClean="0"/>
              <a:t>, </a:t>
            </a:r>
            <a:r>
              <a:rPr lang="en-US" sz="2000" dirty="0" err="1" smtClean="0"/>
              <a:t>object.y</a:t>
            </a:r>
            <a:r>
              <a:rPr lang="en-US" sz="2000" dirty="0" smtClean="0"/>
              <a:t> ) – push the object. If applied off </a:t>
            </a:r>
            <a:r>
              <a:rPr lang="en-US" sz="2000" dirty="0" err="1" smtClean="0"/>
              <a:t>centre</a:t>
            </a:r>
            <a:r>
              <a:rPr lang="en-US" sz="2000" dirty="0" smtClean="0"/>
              <a:t>, the object will rotate</a:t>
            </a:r>
          </a:p>
          <a:p>
            <a:pPr lvl="1"/>
            <a:r>
              <a:rPr lang="en-US" sz="2000" dirty="0" err="1" smtClean="0"/>
              <a:t>object.applyLinearImpulse</a:t>
            </a:r>
            <a:r>
              <a:rPr lang="en-US" sz="2000" dirty="0" smtClean="0"/>
              <a:t>( 60, 20, </a:t>
            </a:r>
            <a:r>
              <a:rPr lang="en-US" sz="2000" dirty="0" err="1" smtClean="0"/>
              <a:t>object.x</a:t>
            </a:r>
            <a:r>
              <a:rPr lang="en-US" sz="2000" dirty="0" smtClean="0"/>
              <a:t>, </a:t>
            </a:r>
            <a:r>
              <a:rPr lang="en-US" sz="2000" dirty="0" err="1" smtClean="0"/>
              <a:t>object.y</a:t>
            </a:r>
            <a:r>
              <a:rPr lang="en-US" sz="2000" dirty="0" smtClean="0"/>
              <a:t> ) – similar but gives a one-off shove</a:t>
            </a:r>
          </a:p>
          <a:p>
            <a:pPr lvl="1"/>
            <a:r>
              <a:rPr lang="en-US" sz="2000" dirty="0" err="1" smtClean="0"/>
              <a:t>object.applyTorque</a:t>
            </a:r>
            <a:r>
              <a:rPr lang="en-US" sz="2000" dirty="0" smtClean="0"/>
              <a:t>(2) – applies a rotational force</a:t>
            </a:r>
          </a:p>
          <a:p>
            <a:pPr lvl="1"/>
            <a:r>
              <a:rPr lang="en-US" sz="2000" dirty="0" smtClean="0"/>
              <a:t>. . .</a:t>
            </a:r>
          </a:p>
          <a:p>
            <a:r>
              <a:rPr lang="en-US" sz="2000" dirty="0" smtClean="0"/>
              <a:t>Don’t use these in a collision listener. (If you must, use a time delay)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2383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more things to explore, such as jointed objects</a:t>
            </a:r>
          </a:p>
          <a:p>
            <a:r>
              <a:rPr lang="en-US" dirty="0" smtClean="0"/>
              <a:t>See the Corona Docs at Docs / Guides / Physics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4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physics engine</a:t>
            </a:r>
            <a:r>
              <a:rPr lang="en-US" dirty="0" smtClean="0"/>
              <a:t> is a library that carries out the calculations needed to simulate movement and interaction of objects according to physical laws</a:t>
            </a:r>
          </a:p>
          <a:p>
            <a:r>
              <a:rPr lang="en-US" dirty="0" smtClean="0"/>
              <a:t>Handles things like </a:t>
            </a:r>
          </a:p>
          <a:p>
            <a:pPr lvl="1"/>
            <a:r>
              <a:rPr lang="en-US" dirty="0" smtClean="0"/>
              <a:t>rigid and soft-body dynamics</a:t>
            </a:r>
          </a:p>
          <a:p>
            <a:pPr lvl="1"/>
            <a:r>
              <a:rPr lang="en-US" dirty="0" smtClean="0"/>
              <a:t>collisions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9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Corona uses Box2D</a:t>
            </a:r>
          </a:p>
          <a:p>
            <a:r>
              <a:rPr lang="en-US" dirty="0"/>
              <a:t>A</a:t>
            </a:r>
            <a:r>
              <a:rPr lang="en-US" dirty="0" smtClean="0"/>
              <a:t>n open source library often used for games</a:t>
            </a:r>
          </a:p>
          <a:p>
            <a:r>
              <a:rPr lang="en-US" dirty="0" smtClean="0"/>
              <a:t>Calculates rigid body dynamics, with</a:t>
            </a:r>
          </a:p>
          <a:p>
            <a:pPr lvl="1"/>
            <a:r>
              <a:rPr lang="en-US" dirty="0" smtClean="0"/>
              <a:t>bodies composed of polygons, circles</a:t>
            </a:r>
          </a:p>
          <a:p>
            <a:pPr lvl="1"/>
            <a:r>
              <a:rPr lang="en-US" dirty="0" smtClean="0"/>
              <a:t>joined by joints</a:t>
            </a:r>
          </a:p>
          <a:p>
            <a:pPr lvl="1"/>
            <a:r>
              <a:rPr lang="en-US" dirty="0" smtClean="0"/>
              <a:t>include gravity, frictions, restitution (bouncing)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7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Box2D in Corona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Display Objects in Corona can have “physics” added</a:t>
            </a:r>
          </a:p>
          <a:p>
            <a:r>
              <a:rPr lang="en-US" sz="2800" dirty="0" smtClean="0"/>
              <a:t>All objects made physical can then automatically interact/move/collide/bounce off each other</a:t>
            </a:r>
          </a:p>
          <a:p>
            <a:r>
              <a:rPr lang="en-US" sz="2800" dirty="0" smtClean="0"/>
              <a:t>Uses a coordinate system with</a:t>
            </a:r>
          </a:p>
          <a:p>
            <a:pPr lvl="1"/>
            <a:r>
              <a:rPr lang="en-US" sz="2400" dirty="0" smtClean="0"/>
              <a:t>0,0 in the top left</a:t>
            </a:r>
          </a:p>
          <a:p>
            <a:pPr lvl="1"/>
            <a:r>
              <a:rPr lang="en-US" sz="2400" dirty="0" smtClean="0"/>
              <a:t>1 pixel = 1/30 of a meter</a:t>
            </a:r>
          </a:p>
          <a:p>
            <a:pPr lvl="1"/>
            <a:r>
              <a:rPr lang="en-US" sz="2400" dirty="0" smtClean="0"/>
              <a:t>angles in degrees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654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and stopping physics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927" r="-1513"/>
          <a:stretch/>
        </p:blipFill>
        <p:spPr>
          <a:xfrm>
            <a:off x="1932164" y="1275607"/>
            <a:ext cx="5310074" cy="3672632"/>
          </a:xfrm>
        </p:spPr>
      </p:pic>
    </p:spTree>
    <p:extLst>
      <p:ext uri="{BB962C8B-B14F-4D97-AF65-F5344CB8AC3E}">
        <p14:creationId xmlns:p14="http://schemas.microsoft.com/office/powerpoint/2010/main" val="42434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options - sleeping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physics.start</a:t>
            </a:r>
            <a:r>
              <a:rPr lang="en-US" sz="2800" dirty="0" smtClean="0"/>
              <a:t>(true) – prevent objects from “sleeping” when inactive</a:t>
            </a:r>
          </a:p>
          <a:p>
            <a:r>
              <a:rPr lang="en-US" sz="2800" dirty="0" smtClean="0"/>
              <a:t>saves CPU – but objects don’t respond to gravity unless in a collision</a:t>
            </a:r>
          </a:p>
          <a:p>
            <a:r>
              <a:rPr lang="en-US" sz="2800" dirty="0" smtClean="0"/>
              <a:t>default is false</a:t>
            </a:r>
          </a:p>
          <a:p>
            <a:r>
              <a:rPr lang="en-US" sz="2800" dirty="0" smtClean="0"/>
              <a:t>individual objects can be prevented from sleeping (</a:t>
            </a:r>
            <a:r>
              <a:rPr lang="en-US" sz="2800" dirty="0" err="1" smtClean="0"/>
              <a:t>object.isSleepingAllowed</a:t>
            </a:r>
            <a:r>
              <a:rPr lang="en-US" sz="2800" dirty="0" smtClean="0"/>
              <a:t> = false)</a:t>
            </a:r>
          </a:p>
        </p:txBody>
      </p:sp>
    </p:spTree>
    <p:extLst>
      <p:ext uri="{BB962C8B-B14F-4D97-AF65-F5344CB8AC3E}">
        <p14:creationId xmlns:p14="http://schemas.microsoft.com/office/powerpoint/2010/main" val="77189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options - 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and y components of gravity can be set </a:t>
            </a:r>
          </a:p>
          <a:p>
            <a:r>
              <a:rPr lang="en-US" dirty="0" smtClean="0"/>
              <a:t>default is (0, 9.8) ms</a:t>
            </a:r>
            <a:r>
              <a:rPr lang="en-US" baseline="30000" dirty="0" smtClean="0"/>
              <a:t>-2</a:t>
            </a:r>
          </a:p>
          <a:p>
            <a:r>
              <a:rPr lang="en-US" dirty="0" err="1" smtClean="0"/>
              <a:t>physics.setGravity</a:t>
            </a:r>
            <a:r>
              <a:rPr lang="en-US" dirty="0" smtClean="0"/>
              <a:t>(x, 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6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options -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physics.setScale</a:t>
            </a:r>
            <a:r>
              <a:rPr lang="en-US" dirty="0" smtClean="0"/>
              <a:t>(s)</a:t>
            </a:r>
          </a:p>
          <a:p>
            <a:r>
              <a:rPr lang="en-US" dirty="0" smtClean="0"/>
              <a:t>default is 30 : 30 pixels is about 1 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264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50248</TotalTime>
  <Words>1082</Words>
  <Application>Microsoft Macintosh PowerPoint</Application>
  <PresentationFormat>On-screen Show (16:9)</PresentationFormat>
  <Paragraphs>127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Design</vt:lpstr>
      <vt:lpstr>CSP2108: Introduction to Mobile Applications Development</vt:lpstr>
      <vt:lpstr>Topics this week</vt:lpstr>
      <vt:lpstr>Physics Engines</vt:lpstr>
      <vt:lpstr>Box2D</vt:lpstr>
      <vt:lpstr>Box2D in Corona</vt:lpstr>
      <vt:lpstr>Starting and stopping physics</vt:lpstr>
      <vt:lpstr>Physics options - sleeping</vt:lpstr>
      <vt:lpstr>physics options - gravity</vt:lpstr>
      <vt:lpstr>physics options - scale</vt:lpstr>
      <vt:lpstr>physics options – draw mode</vt:lpstr>
      <vt:lpstr>An example program</vt:lpstr>
      <vt:lpstr>Tumble code walk-through</vt:lpstr>
      <vt:lpstr>Tumble</vt:lpstr>
      <vt:lpstr>Tumble</vt:lpstr>
      <vt:lpstr>Tumbler</vt:lpstr>
      <vt:lpstr>Tumbler</vt:lpstr>
      <vt:lpstr>Making objects physical : properties</vt:lpstr>
      <vt:lpstr>Making objects physical : bodyType</vt:lpstr>
      <vt:lpstr>Making objects physical : body shapes</vt:lpstr>
      <vt:lpstr>Tumbler : the gems</vt:lpstr>
      <vt:lpstr>That’s it for Tumbler</vt:lpstr>
      <vt:lpstr>Collisions : simple local</vt:lpstr>
      <vt:lpstr>Collisions : simple global</vt:lpstr>
      <vt:lpstr>Collisions can be complicated</vt:lpstr>
      <vt:lpstr>Sensors</vt:lpstr>
      <vt:lpstr>Controlling bodies</vt:lpstr>
      <vt:lpstr>Still more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Philip Hingston</cp:lastModifiedBy>
  <cp:revision>247</cp:revision>
  <dcterms:created xsi:type="dcterms:W3CDTF">2009-09-07T06:18:52Z</dcterms:created>
  <dcterms:modified xsi:type="dcterms:W3CDTF">2016-07-27T00:30:41Z</dcterms:modified>
</cp:coreProperties>
</file>