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7" r:id="rId1"/>
  </p:sldMasterIdLst>
  <p:notesMasterIdLst>
    <p:notesMasterId r:id="rId43"/>
  </p:notesMasterIdLst>
  <p:handoutMasterIdLst>
    <p:handoutMasterId r:id="rId44"/>
  </p:handoutMasterIdLst>
  <p:sldIdLst>
    <p:sldId id="256" r:id="rId2"/>
    <p:sldId id="291" r:id="rId3"/>
    <p:sldId id="303" r:id="rId4"/>
    <p:sldId id="344" r:id="rId5"/>
    <p:sldId id="345" r:id="rId6"/>
    <p:sldId id="348" r:id="rId7"/>
    <p:sldId id="346" r:id="rId8"/>
    <p:sldId id="349" r:id="rId9"/>
    <p:sldId id="350" r:id="rId10"/>
    <p:sldId id="351" r:id="rId11"/>
    <p:sldId id="384" r:id="rId12"/>
    <p:sldId id="360" r:id="rId13"/>
    <p:sldId id="352" r:id="rId14"/>
    <p:sldId id="353" r:id="rId15"/>
    <p:sldId id="354" r:id="rId16"/>
    <p:sldId id="361" r:id="rId17"/>
    <p:sldId id="355" r:id="rId18"/>
    <p:sldId id="356" r:id="rId19"/>
    <p:sldId id="366" r:id="rId20"/>
    <p:sldId id="365" r:id="rId21"/>
    <p:sldId id="367" r:id="rId22"/>
    <p:sldId id="357" r:id="rId23"/>
    <p:sldId id="368" r:id="rId24"/>
    <p:sldId id="380" r:id="rId25"/>
    <p:sldId id="359" r:id="rId26"/>
    <p:sldId id="362" r:id="rId27"/>
    <p:sldId id="363" r:id="rId28"/>
    <p:sldId id="364" r:id="rId29"/>
    <p:sldId id="381" r:id="rId30"/>
    <p:sldId id="382" r:id="rId31"/>
    <p:sldId id="383" r:id="rId32"/>
    <p:sldId id="370" r:id="rId33"/>
    <p:sldId id="372" r:id="rId34"/>
    <p:sldId id="371" r:id="rId35"/>
    <p:sldId id="373" r:id="rId36"/>
    <p:sldId id="374" r:id="rId37"/>
    <p:sldId id="375" r:id="rId38"/>
    <p:sldId id="376" r:id="rId39"/>
    <p:sldId id="377" r:id="rId40"/>
    <p:sldId id="378" r:id="rId41"/>
    <p:sldId id="292" r:id="rId42"/>
  </p:sldIdLst>
  <p:sldSz cx="9144000" cy="6858000" type="screen4x3"/>
  <p:notesSz cx="6731000" cy="9856788"/>
  <p:defaultTextStyle>
    <a:defPPr>
      <a:defRPr lang="en-AU"/>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Baatard" initials="G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3" autoAdjust="0"/>
    <p:restoredTop sz="91047" autoAdjust="0"/>
  </p:normalViewPr>
  <p:slideViewPr>
    <p:cSldViewPr>
      <p:cViewPr varScale="1">
        <p:scale>
          <a:sx n="118" d="100"/>
          <a:sy n="118" d="100"/>
        </p:scale>
        <p:origin x="-1350" y="-90"/>
      </p:cViewPr>
      <p:guideLst>
        <p:guide orient="horz" pos="2160"/>
        <p:guide pos="2880"/>
      </p:guideLst>
    </p:cSldViewPr>
  </p:slideViewPr>
  <p:outlineViewPr>
    <p:cViewPr>
      <p:scale>
        <a:sx n="100" d="100"/>
        <a:sy n="100"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41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slide" Target="slides/slide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endParaRPr lang="en-US"/>
          </a:p>
        </p:txBody>
      </p:sp>
      <p:sp>
        <p:nvSpPr>
          <p:cNvPr id="41987" name="Rectangle 3"/>
          <p:cNvSpPr>
            <a:spLocks noGrp="1" noChangeArrowheads="1"/>
          </p:cNvSpPr>
          <p:nvPr>
            <p:ph type="dt" sz="quarter" idx="1"/>
          </p:nvPr>
        </p:nvSpPr>
        <p:spPr bwMode="auto">
          <a:xfrm>
            <a:off x="3814763" y="0"/>
            <a:ext cx="2916237"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41988" name="Rectangle 4"/>
          <p:cNvSpPr>
            <a:spLocks noGrp="1" noChangeArrowheads="1"/>
          </p:cNvSpPr>
          <p:nvPr>
            <p:ph type="ftr" sz="quarter" idx="2"/>
          </p:nvPr>
        </p:nvSpPr>
        <p:spPr bwMode="auto">
          <a:xfrm>
            <a:off x="0" y="9364663"/>
            <a:ext cx="29162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endParaRPr lang="en-US"/>
          </a:p>
        </p:txBody>
      </p:sp>
      <p:sp>
        <p:nvSpPr>
          <p:cNvPr id="41989" name="Rectangle 5"/>
          <p:cNvSpPr>
            <a:spLocks noGrp="1" noChangeArrowheads="1"/>
          </p:cNvSpPr>
          <p:nvPr>
            <p:ph type="sldNum" sz="quarter" idx="3"/>
          </p:nvPr>
        </p:nvSpPr>
        <p:spPr bwMode="auto">
          <a:xfrm>
            <a:off x="3814763" y="9364663"/>
            <a:ext cx="2916237"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2E65A06D-C4BB-44A6-A051-DE0C4A50490B}" type="slidenum">
              <a:rPr lang="en-AU"/>
              <a:pPr/>
              <a:t>‹#›</a:t>
            </a:fld>
            <a:endParaRPr lang="en-AU"/>
          </a:p>
        </p:txBody>
      </p:sp>
    </p:spTree>
    <p:extLst>
      <p:ext uri="{BB962C8B-B14F-4D97-AF65-F5344CB8AC3E}">
        <p14:creationId xmlns:p14="http://schemas.microsoft.com/office/powerpoint/2010/main" val="48059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endParaRPr lang="en-US"/>
          </a:p>
        </p:txBody>
      </p:sp>
      <p:sp>
        <p:nvSpPr>
          <p:cNvPr id="38915" name="Rectangle 3"/>
          <p:cNvSpPr>
            <a:spLocks noGrp="1" noChangeArrowheads="1"/>
          </p:cNvSpPr>
          <p:nvPr>
            <p:ph type="dt" idx="1"/>
          </p:nvPr>
        </p:nvSpPr>
        <p:spPr bwMode="auto">
          <a:xfrm>
            <a:off x="3814763" y="0"/>
            <a:ext cx="2916237"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52228" name="Rectangle 4"/>
          <p:cNvSpPr>
            <a:spLocks noGrp="1" noRot="1" noChangeAspect="1" noChangeArrowheads="1" noTextEdit="1"/>
          </p:cNvSpPr>
          <p:nvPr>
            <p:ph type="sldImg" idx="2"/>
          </p:nvPr>
        </p:nvSpPr>
        <p:spPr bwMode="auto">
          <a:xfrm>
            <a:off x="901700" y="739775"/>
            <a:ext cx="4927600" cy="3695700"/>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896938" y="4681538"/>
            <a:ext cx="4937125" cy="4435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8918" name="Rectangle 6"/>
          <p:cNvSpPr>
            <a:spLocks noGrp="1" noChangeArrowheads="1"/>
          </p:cNvSpPr>
          <p:nvPr>
            <p:ph type="ftr" sz="quarter" idx="4"/>
          </p:nvPr>
        </p:nvSpPr>
        <p:spPr bwMode="auto">
          <a:xfrm>
            <a:off x="0" y="9364663"/>
            <a:ext cx="29162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endParaRPr lang="en-US"/>
          </a:p>
        </p:txBody>
      </p:sp>
      <p:sp>
        <p:nvSpPr>
          <p:cNvPr id="38919" name="Rectangle 7"/>
          <p:cNvSpPr>
            <a:spLocks noGrp="1" noChangeArrowheads="1"/>
          </p:cNvSpPr>
          <p:nvPr>
            <p:ph type="sldNum" sz="quarter" idx="5"/>
          </p:nvPr>
        </p:nvSpPr>
        <p:spPr bwMode="auto">
          <a:xfrm>
            <a:off x="3814763" y="9364663"/>
            <a:ext cx="2916237"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CB7AEB2E-5CC0-4160-BF18-AB10A56A5B5B}" type="slidenum">
              <a:rPr lang="en-AU"/>
              <a:pPr/>
              <a:t>‹#›</a:t>
            </a:fld>
            <a:endParaRPr lang="en-AU"/>
          </a:p>
        </p:txBody>
      </p:sp>
    </p:spTree>
    <p:extLst>
      <p:ext uri="{BB962C8B-B14F-4D97-AF65-F5344CB8AC3E}">
        <p14:creationId xmlns:p14="http://schemas.microsoft.com/office/powerpoint/2010/main" val="17989170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81927ED-503C-4A4D-A30B-BB277EA49BE1}" type="slidenum">
              <a:rPr lang="en-AU"/>
              <a:pPr/>
              <a:t>1</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AU" smtClean="0"/>
              <a:t> </a:t>
            </a:r>
          </a:p>
          <a:p>
            <a:pPr eaLnBrk="1" hangingPunct="1"/>
            <a:r>
              <a:rPr lang="en-AU"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We’ve included a Teacher#</a:t>
            </a:r>
            <a:r>
              <a:rPr lang="en-AU" baseline="0" dirty="0" smtClean="0"/>
              <a:t> foreign key in the Class entity for the sake of completeness, but it isn’t relevant in this example.  Assume that it is referencing the primary key of a Teacher entity not shown in the diagram.</a:t>
            </a:r>
          </a:p>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10</a:t>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Each flight only departs from</a:t>
            </a:r>
            <a:r>
              <a:rPr lang="en-AU" baseline="0" dirty="0" smtClean="0"/>
              <a:t> one airport and only lands at one airport, but an airport can have many flights departing from it, and many flights landing at it.</a:t>
            </a:r>
          </a:p>
          <a:p>
            <a:endParaRPr lang="en-AU" baseline="0" dirty="0" smtClean="0"/>
          </a:p>
          <a:p>
            <a:r>
              <a:rPr lang="en-AU" baseline="0" dirty="0" smtClean="0"/>
              <a:t>Each group may have many members, and each group must have one leader.  Each student must be a member of a group, and each student may be the leader of </a:t>
            </a:r>
            <a:r>
              <a:rPr lang="en-AU" baseline="0" smtClean="0"/>
              <a:t>a group.</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11</a:t>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We’re assuming some simplified things here, such as employees only working in one department, each department having one manager, and each employee only having one mentor...  </a:t>
            </a:r>
          </a:p>
          <a:p>
            <a:endParaRPr lang="en-AU" dirty="0" smtClean="0"/>
          </a:p>
          <a:p>
            <a:r>
              <a:rPr lang="en-AU" dirty="0" smtClean="0"/>
              <a:t>Without these assumptions, we would</a:t>
            </a:r>
            <a:r>
              <a:rPr lang="en-AU" baseline="0" dirty="0" smtClean="0"/>
              <a:t> have some M:M relationships – we know how to resolve these (see last week), but it’s easier to illustrate these new concepts if we avoid them for the time being.</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12</a:t>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We’re assuming some simplified things here, such as employees only working in one department, each department having one manager, and each employee only having one mentor...  </a:t>
            </a:r>
          </a:p>
          <a:p>
            <a:endParaRPr lang="en-AU" dirty="0" smtClean="0"/>
          </a:p>
          <a:p>
            <a:r>
              <a:rPr lang="en-AU" dirty="0" smtClean="0"/>
              <a:t>Without these assumptions, we would</a:t>
            </a:r>
            <a:r>
              <a:rPr lang="en-AU" baseline="0" dirty="0" smtClean="0"/>
              <a:t> have some M:M relationships – we know how to resolve these (see last week), but it’s easier to illustrate these new concepts if we avoid them for the time being.</a:t>
            </a:r>
          </a:p>
          <a:p>
            <a:endParaRPr lang="en-AU" baseline="0" dirty="0" smtClean="0"/>
          </a:p>
          <a:p>
            <a:r>
              <a:rPr lang="en-AU" baseline="0" dirty="0" smtClean="0"/>
              <a:t>The cardinality here is saying that employees may not be the mentor of any other employees, and that some employees may not have a mentor.</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13</a:t>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14</a:t>
            </a:fld>
            <a:endParaRPr lang="en-AU"/>
          </a:p>
        </p:txBody>
      </p:sp>
    </p:spTree>
    <p:extLst>
      <p:ext uri="{BB962C8B-B14F-4D97-AF65-F5344CB8AC3E}">
        <p14:creationId xmlns:p14="http://schemas.microsoft.com/office/powerpoint/2010/main" val="2438335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Create intermediary entity</a:t>
            </a:r>
            <a:r>
              <a:rPr lang="en-AU" baseline="0" dirty="0" smtClean="0"/>
              <a:t> </a:t>
            </a:r>
            <a:r>
              <a:rPr lang="en-AU" dirty="0" smtClean="0"/>
              <a:t>between the original entities, split and flip the relationships”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15</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16</a:t>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17</a:t>
            </a:fld>
            <a:endParaRPr lang="en-AU"/>
          </a:p>
        </p:txBody>
      </p:sp>
    </p:spTree>
    <p:extLst>
      <p:ext uri="{BB962C8B-B14F-4D97-AF65-F5344CB8AC3E}">
        <p14:creationId xmlns:p14="http://schemas.microsoft.com/office/powerpoint/2010/main" val="3507307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Obviously, this is a simplified example that emphasises the common attributes…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18</a:t>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Obviously, this is a simplified example that emphasises the common attributes…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19</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2</a:t>
            </a:fld>
            <a:endParaRPr lang="en-AU"/>
          </a:p>
        </p:txBody>
      </p:sp>
    </p:spTree>
    <p:extLst>
      <p:ext uri="{BB962C8B-B14F-4D97-AF65-F5344CB8AC3E}">
        <p14:creationId xmlns:p14="http://schemas.microsoft.com/office/powerpoint/2010/main" val="2477566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Obviously, this is a simplified example that emphasises the common attributes…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21</a:t>
            </a:fld>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We wont cover all the possibilities of </a:t>
            </a:r>
            <a:r>
              <a:rPr lang="en-AU" dirty="0" err="1" smtClean="0"/>
              <a:t>supertypes</a:t>
            </a:r>
            <a:r>
              <a:rPr lang="en-AU" baseline="0" dirty="0" smtClean="0"/>
              <a:t> and subtypes, but please read the readings and links if you’re interested in exploring it further.  Such things are best implemented in object oriented databases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22</a:t>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Obviously, this is a simplified example that emphasises the common attributes…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23</a:t>
            </a:fld>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Unfortunately, there are several different definitions of what a data dictionary is, in different</a:t>
            </a:r>
            <a:r>
              <a:rPr lang="en-AU" baseline="0" dirty="0" smtClean="0"/>
              <a:t> contexts of computing.  In this unit, and database design in general, a data dictionary </a:t>
            </a:r>
            <a:r>
              <a:rPr lang="en-AU" baseline="0" smtClean="0"/>
              <a:t>is what we are covering now.</a:t>
            </a:r>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30</a:t>
            </a:fld>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Often, standard query commands such as SELECT will be included in the “DML” subset of the language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32</a:t>
            </a:fld>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In order of appearance…</a:t>
            </a:r>
          </a:p>
          <a:p>
            <a:r>
              <a:rPr lang="en-AU" dirty="0" smtClean="0"/>
              <a:t>Column</a:t>
            </a:r>
            <a:r>
              <a:rPr lang="en-AU" baseline="0" dirty="0" smtClean="0"/>
              <a:t> names</a:t>
            </a:r>
            <a:br>
              <a:rPr lang="en-AU" baseline="0" dirty="0" smtClean="0"/>
            </a:br>
            <a:r>
              <a:rPr lang="en-AU" baseline="0" dirty="0" smtClean="0"/>
              <a:t>Column data types (most of these are quite simple to understand – look for a list in your book or online if not)</a:t>
            </a:r>
          </a:p>
          <a:p>
            <a:r>
              <a:rPr lang="en-AU" baseline="0" dirty="0" smtClean="0"/>
              <a:t>Column properties (in this example, the only other property is “not null” on some fields, indicating they cannot be empty)</a:t>
            </a:r>
          </a:p>
          <a:p>
            <a:r>
              <a:rPr lang="en-AU" baseline="0" dirty="0" smtClean="0"/>
              <a:t>Constraints (just a primary key - the </a:t>
            </a:r>
            <a:r>
              <a:rPr lang="en-AU" baseline="0" dirty="0" err="1" smtClean="0"/>
              <a:t>StudentID</a:t>
            </a:r>
            <a:r>
              <a:rPr lang="en-AU" baseline="0" dirty="0" smtClean="0"/>
              <a:t> field)</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36</a:t>
            </a:fld>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With what we learnt today about self-referencing relationships, we can easily see the value/potential</a:t>
            </a:r>
            <a:r>
              <a:rPr lang="en-AU" baseline="0" dirty="0" smtClean="0"/>
              <a:t> need for a foreign key within its own table.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38</a:t>
            </a:fld>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AU" dirty="0" smtClean="0"/>
              <a:t>These two tables are fairly</a:t>
            </a:r>
            <a:r>
              <a:rPr lang="en-AU" baseline="0" dirty="0" smtClean="0"/>
              <a:t> simple – nothing much new here.</a:t>
            </a:r>
          </a:p>
          <a:p>
            <a:r>
              <a:rPr lang="en-AU" baseline="0" dirty="0" smtClean="0"/>
              <a:t>The “TEXT” data type lets you store multiple lines of text, pretty much an unlimited amount.</a:t>
            </a:r>
          </a:p>
          <a:p>
            <a:endParaRPr lang="en-AU" baseline="0" dirty="0" smtClean="0"/>
          </a:p>
          <a:p>
            <a:r>
              <a:rPr lang="en-AU" baseline="0" dirty="0" smtClean="0"/>
              <a:t>If you’re wondering about the difference between CHAR and VARCHAR, here it is:  CHAR will always assign a set amount of memory to store the data, based on the length of the field and regardless of the actual data that needs to be stored.</a:t>
            </a:r>
          </a:p>
          <a:p>
            <a:endParaRPr lang="en-AU" baseline="0" dirty="0" smtClean="0"/>
          </a:p>
          <a:p>
            <a:r>
              <a:rPr lang="en-AU" baseline="0" dirty="0" smtClean="0"/>
              <a:t>Hence, if you make a field CHAR(50) it will put aside enough memory/space to store 50 characters for every row added to the table.  Even if you only put 1 character in it, or 10 characters, etc.  However, since the memory size is fixed, it is faster to access.</a:t>
            </a:r>
          </a:p>
          <a:p>
            <a:endParaRPr lang="en-AU" baseline="0" dirty="0" smtClean="0"/>
          </a:p>
          <a:p>
            <a:r>
              <a:rPr lang="en-AU" baseline="0" dirty="0" smtClean="0"/>
              <a:t>VARCHAR will only use as much memory as it needs, depending on the data stored in the field in each row.  The maximum length specified works as normal, but if you make a field of VARCHAR(50) and only store 1 character in it, it will only take up the memory/space to store one character.  This is more efficient on memory space, but slower.</a:t>
            </a:r>
          </a:p>
          <a:p>
            <a:endParaRPr lang="en-AU" baseline="0" dirty="0" smtClean="0"/>
          </a:p>
          <a:p>
            <a:r>
              <a:rPr lang="en-AU" baseline="0" dirty="0" smtClean="0"/>
              <a:t>What does that mean to you?  Generally, if you know for sure of have a pretty solid idea of the length of the content that will go into a field, use a CHAR of appropriate length – e.g. we know that Unit Codes will always be 7 digits long, so we can use a char and not waste any space…. If you don’t know, e.g. the Unit Title, use a VARCHAR.</a:t>
            </a:r>
          </a:p>
        </p:txBody>
      </p:sp>
      <p:sp>
        <p:nvSpPr>
          <p:cNvPr id="4" name="Slide Number Placeholder 3"/>
          <p:cNvSpPr>
            <a:spLocks noGrp="1"/>
          </p:cNvSpPr>
          <p:nvPr>
            <p:ph type="sldNum" sz="quarter" idx="10"/>
          </p:nvPr>
        </p:nvSpPr>
        <p:spPr/>
        <p:txBody>
          <a:bodyPr/>
          <a:lstStyle/>
          <a:p>
            <a:fld id="{CB7AEB2E-5CC0-4160-BF18-AB10A56A5B5B}" type="slidenum">
              <a:rPr lang="en-AU" smtClean="0"/>
              <a:pPr/>
              <a:t>39</a:t>
            </a:fld>
            <a:endParaRPr lang="en-A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a:t>
            </a:r>
            <a:r>
              <a:rPr lang="en-AU" baseline="0" dirty="0" smtClean="0"/>
              <a:t> IDENTITY property is how you create an auto-incrementing field in this implementation of SQL.</a:t>
            </a:r>
          </a:p>
          <a:p>
            <a:r>
              <a:rPr lang="en-AU" baseline="0" dirty="0" smtClean="0"/>
              <a:t>While it would be possible to store Year as a DATETIME, which would allow for more specific date-related manipulation, I’m using SMALLINT (-32000 or so to 32000 or so) in this example.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40</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3</a:t>
            </a:fld>
            <a:endParaRPr lang="en-AU"/>
          </a:p>
        </p:txBody>
      </p:sp>
    </p:spTree>
    <p:extLst>
      <p:ext uri="{BB962C8B-B14F-4D97-AF65-F5344CB8AC3E}">
        <p14:creationId xmlns:p14="http://schemas.microsoft.com/office/powerpoint/2010/main" val="1042997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Start jotting down the</a:t>
            </a:r>
            <a:r>
              <a:rPr lang="en-AU" baseline="0" dirty="0" smtClean="0"/>
              <a:t> entities you identify as we go through these details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4</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5</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Lets</a:t>
            </a:r>
            <a:r>
              <a:rPr lang="en-AU" baseline="0" dirty="0" smtClean="0"/>
              <a:t> just map out all the relationships we identified for now – no need to resolve M:M or show attributes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6</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Now lets turn this model into</a:t>
            </a:r>
            <a:r>
              <a:rPr lang="en-AU" baseline="0" dirty="0" smtClean="0"/>
              <a:t> something more meaningful and refined.</a:t>
            </a:r>
          </a:p>
          <a:p>
            <a:r>
              <a:rPr lang="en-AU" baseline="0" dirty="0" smtClean="0"/>
              <a:t>All of the following assumptions influence the cardinality in our diagram:</a:t>
            </a:r>
          </a:p>
          <a:p>
            <a:pPr>
              <a:buFont typeface="Arial" charset="0"/>
              <a:buChar char="•"/>
            </a:pPr>
            <a:r>
              <a:rPr lang="en-AU" baseline="0" dirty="0" smtClean="0"/>
              <a:t> Courses can have no students in them, but a student must be enrolled in a course</a:t>
            </a:r>
          </a:p>
          <a:p>
            <a:pPr>
              <a:buFont typeface="Arial" charset="0"/>
              <a:buChar char="•"/>
            </a:pPr>
            <a:r>
              <a:rPr lang="en-AU" baseline="0" dirty="0" smtClean="0"/>
              <a:t> Courses can have no units in them (e.g. new course)</a:t>
            </a:r>
          </a:p>
          <a:p>
            <a:pPr>
              <a:buFont typeface="Arial" charset="0"/>
              <a:buChar char="•"/>
            </a:pPr>
            <a:r>
              <a:rPr lang="en-AU" baseline="0" dirty="0" smtClean="0"/>
              <a:t> All units must be in at least one course</a:t>
            </a:r>
          </a:p>
          <a:p>
            <a:pPr>
              <a:buFont typeface="Arial" charset="0"/>
              <a:buChar char="•"/>
            </a:pPr>
            <a:r>
              <a:rPr lang="en-AU" baseline="0" dirty="0" smtClean="0"/>
              <a:t> Some staff may not coordinate any units, but all units need a staff member to coordinate them</a:t>
            </a:r>
          </a:p>
          <a:p>
            <a:pPr>
              <a:buFont typeface="Arial" charset="0"/>
              <a:buChar char="•"/>
            </a:pPr>
            <a:r>
              <a:rPr lang="en-AU" baseline="0" dirty="0" smtClean="0"/>
              <a:t> </a:t>
            </a:r>
            <a:r>
              <a:rPr lang="en-AU" sz="1200" kern="1200" baseline="0" dirty="0" smtClean="0">
                <a:solidFill>
                  <a:schemeClr val="tx1"/>
                </a:solidFill>
                <a:latin typeface="Times New Roman" pitchFamily="18" charset="0"/>
                <a:ea typeface="+mn-ea"/>
                <a:cs typeface="+mn-cs"/>
              </a:rPr>
              <a:t>Some staff may not coordinate any courses, but all units need at least one staff member to coordinate them</a:t>
            </a:r>
          </a:p>
          <a:p>
            <a:pPr>
              <a:buFont typeface="Arial" charset="0"/>
              <a:buChar char="•"/>
            </a:pPr>
            <a:r>
              <a:rPr lang="en-AU" sz="1200" kern="1200" baseline="0" dirty="0" smtClean="0">
                <a:solidFill>
                  <a:schemeClr val="tx1"/>
                </a:solidFill>
                <a:latin typeface="Times New Roman" pitchFamily="18" charset="0"/>
                <a:ea typeface="+mn-ea"/>
                <a:cs typeface="+mn-cs"/>
              </a:rPr>
              <a:t> Units must have at least one activity, and each activity must be for a unit</a:t>
            </a:r>
          </a:p>
          <a:p>
            <a:pPr>
              <a:buFont typeface="Arial" charset="0"/>
              <a:buChar char="•"/>
            </a:pPr>
            <a:r>
              <a:rPr lang="en-AU" baseline="0" dirty="0" smtClean="0"/>
              <a:t> Some staff may not deliver any activities, but each activity must be delivered by a staff member</a:t>
            </a:r>
          </a:p>
          <a:p>
            <a:pPr>
              <a:buFont typeface="Arial" charset="0"/>
              <a:buChar char="•"/>
            </a:pPr>
            <a:r>
              <a:rPr lang="en-AU" baseline="0" dirty="0" smtClean="0"/>
              <a:t> Units may not have any students enrolled in them, and some students may not be enrolled in any units</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 Activities may not have any students enrolled in them, and some students may not be enrolled in any activities</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endParaRPr lang="en-AU" baseline="0" dirty="0" smtClean="0"/>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n-AU" baseline="0" dirty="0" smtClean="0"/>
              <a:t>We won’t worry about showing attributes in this example.</a:t>
            </a:r>
          </a:p>
        </p:txBody>
      </p:sp>
      <p:sp>
        <p:nvSpPr>
          <p:cNvPr id="4" name="Slide Number Placeholder 3"/>
          <p:cNvSpPr>
            <a:spLocks noGrp="1"/>
          </p:cNvSpPr>
          <p:nvPr>
            <p:ph type="sldNum" sz="quarter" idx="10"/>
          </p:nvPr>
        </p:nvSpPr>
        <p:spPr/>
        <p:txBody>
          <a:bodyPr/>
          <a:lstStyle/>
          <a:p>
            <a:fld id="{CB7AEB2E-5CC0-4160-BF18-AB10A56A5B5B}" type="slidenum">
              <a:rPr lang="en-AU" smtClean="0"/>
              <a:pPr/>
              <a:t>7</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8</a:t>
            </a:fld>
            <a:endParaRPr lang="en-AU"/>
          </a:p>
        </p:txBody>
      </p:sp>
    </p:spTree>
    <p:extLst>
      <p:ext uri="{BB962C8B-B14F-4D97-AF65-F5344CB8AC3E}">
        <p14:creationId xmlns:p14="http://schemas.microsoft.com/office/powerpoint/2010/main" val="3586281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9</a:t>
            </a:fld>
            <a:endParaRPr lang="en-AU"/>
          </a:p>
        </p:txBody>
      </p:sp>
    </p:spTree>
    <p:extLst>
      <p:ext uri="{BB962C8B-B14F-4D97-AF65-F5344CB8AC3E}">
        <p14:creationId xmlns:p14="http://schemas.microsoft.com/office/powerpoint/2010/main" val="218086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b="1">
                <a:solidFill>
                  <a:schemeClr val="accent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9075" y="0"/>
            <a:ext cx="2128838" cy="6165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0"/>
            <a:ext cx="6237287" cy="6165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none" baseline="0">
                <a:solidFill>
                  <a:schemeClr val="accent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swirl.png"/>
          <p:cNvPicPr>
            <a:picLocks noChangeAspect="1"/>
          </p:cNvPicPr>
          <p:nvPr/>
        </p:nvPicPr>
        <p:blipFill>
          <a:blip r:embed="rId13" cstate="print"/>
          <a:srcRect/>
          <a:stretch>
            <a:fillRect/>
          </a:stretch>
        </p:blipFill>
        <p:spPr bwMode="auto">
          <a:xfrm>
            <a:off x="0" y="776288"/>
            <a:ext cx="5638800" cy="6081712"/>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85750" y="1000125"/>
            <a:ext cx="8572500" cy="564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34" name="Rectangle 10"/>
          <p:cNvSpPr>
            <a:spLocks noChangeArrowheads="1"/>
          </p:cNvSpPr>
          <p:nvPr/>
        </p:nvSpPr>
        <p:spPr bwMode="auto">
          <a:xfrm>
            <a:off x="0" y="0"/>
            <a:ext cx="8123238" cy="715963"/>
          </a:xfrm>
          <a:prstGeom prst="rect">
            <a:avLst/>
          </a:prstGeom>
          <a:solidFill>
            <a:srgbClr val="004B85"/>
          </a:solidFill>
          <a:ln w="9525">
            <a:noFill/>
            <a:miter lim="800000"/>
            <a:headEnd/>
            <a:tailEnd/>
          </a:ln>
          <a:effectLst/>
        </p:spPr>
        <p:txBody>
          <a:bodyPr wrap="none" anchor="ctr"/>
          <a:lstStyle/>
          <a:p>
            <a:endParaRPr lang="en-US"/>
          </a:p>
        </p:txBody>
      </p:sp>
      <p:sp>
        <p:nvSpPr>
          <p:cNvPr id="1029" name="Rectangle 2"/>
          <p:cNvSpPr>
            <a:spLocks noGrp="1" noChangeArrowheads="1"/>
          </p:cNvSpPr>
          <p:nvPr>
            <p:ph type="title"/>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smtClean="0"/>
              <a:t>Heading Goes Here</a:t>
            </a:r>
          </a:p>
        </p:txBody>
      </p:sp>
      <p:pic>
        <p:nvPicPr>
          <p:cNvPr id="1030" name="Picture 15" descr="ECU_AUS_logo_C"/>
          <p:cNvPicPr>
            <a:picLocks noChangeAspect="1" noChangeArrowheads="1"/>
          </p:cNvPicPr>
          <p:nvPr/>
        </p:nvPicPr>
        <p:blipFill>
          <a:blip r:embed="rId14" cstate="print"/>
          <a:srcRect/>
          <a:stretch>
            <a:fillRect/>
          </a:stretch>
        </p:blipFill>
        <p:spPr bwMode="auto">
          <a:xfrm>
            <a:off x="8129588" y="0"/>
            <a:ext cx="1014412" cy="750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hdr="0"/>
  <p:txStyles>
    <p:titleStyle>
      <a:lvl1pPr algn="l" rtl="0" eaLnBrk="0" fontAlgn="base" hangingPunct="0">
        <a:spcBef>
          <a:spcPct val="0"/>
        </a:spcBef>
        <a:spcAft>
          <a:spcPct val="0"/>
        </a:spcAft>
        <a:defRPr sz="3000">
          <a:solidFill>
            <a:schemeClr val="bg1"/>
          </a:solidFill>
          <a:latin typeface="Arial Narrow"/>
          <a:ea typeface="ＭＳ Ｐゴシック" pitchFamily="-65" charset="-128"/>
          <a:cs typeface="+mj-cs"/>
        </a:defRPr>
      </a:lvl1pPr>
      <a:lvl2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2pPr>
      <a:lvl3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3pPr>
      <a:lvl4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4pPr>
      <a:lvl5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5pPr>
      <a:lvl6pPr marL="457200" algn="l" rtl="0" eaLnBrk="1" fontAlgn="base" hangingPunct="1">
        <a:spcBef>
          <a:spcPct val="0"/>
        </a:spcBef>
        <a:spcAft>
          <a:spcPct val="0"/>
        </a:spcAft>
        <a:defRPr sz="3200">
          <a:solidFill>
            <a:schemeClr val="bg1"/>
          </a:solidFill>
          <a:latin typeface="Arial" pitchFamily="-65" charset="0"/>
        </a:defRPr>
      </a:lvl6pPr>
      <a:lvl7pPr marL="914400" algn="l" rtl="0" eaLnBrk="1" fontAlgn="base" hangingPunct="1">
        <a:spcBef>
          <a:spcPct val="0"/>
        </a:spcBef>
        <a:spcAft>
          <a:spcPct val="0"/>
        </a:spcAft>
        <a:defRPr sz="3200">
          <a:solidFill>
            <a:schemeClr val="bg1"/>
          </a:solidFill>
          <a:latin typeface="Arial" pitchFamily="-65" charset="0"/>
        </a:defRPr>
      </a:lvl7pPr>
      <a:lvl8pPr marL="1371600" algn="l" rtl="0" eaLnBrk="1" fontAlgn="base" hangingPunct="1">
        <a:spcBef>
          <a:spcPct val="0"/>
        </a:spcBef>
        <a:spcAft>
          <a:spcPct val="0"/>
        </a:spcAft>
        <a:defRPr sz="3200">
          <a:solidFill>
            <a:schemeClr val="bg1"/>
          </a:solidFill>
          <a:latin typeface="Arial" pitchFamily="-65" charset="0"/>
        </a:defRPr>
      </a:lvl8pPr>
      <a:lvl9pPr marL="1828800" algn="l" rtl="0" eaLnBrk="1" fontAlgn="base" hangingPunct="1">
        <a:spcBef>
          <a:spcPct val="0"/>
        </a:spcBef>
        <a:spcAft>
          <a:spcPct val="0"/>
        </a:spcAft>
        <a:defRPr sz="3200">
          <a:solidFill>
            <a:schemeClr val="bg1"/>
          </a:solidFill>
          <a:latin typeface="Arial" pitchFamily="-65" charset="0"/>
        </a:defRPr>
      </a:lvl9pPr>
    </p:titleStyle>
    <p:bodyStyle>
      <a:lvl1pPr marL="342900" indent="-342900" algn="l" rtl="0" eaLnBrk="0" fontAlgn="base" hangingPunct="0">
        <a:spcBef>
          <a:spcPct val="20000"/>
        </a:spcBef>
        <a:spcAft>
          <a:spcPct val="0"/>
        </a:spcAft>
        <a:buClr>
          <a:srgbClr val="2D2D8A"/>
        </a:buClr>
        <a:buChar char="•"/>
        <a:defRPr sz="2400">
          <a:solidFill>
            <a:schemeClr val="tx1"/>
          </a:solidFill>
          <a:latin typeface="+mn-lt"/>
          <a:ea typeface="ＭＳ Ｐゴシック" pitchFamily="-65" charset="-128"/>
          <a:cs typeface="+mn-cs"/>
        </a:defRPr>
      </a:lvl1pPr>
      <a:lvl2pPr marL="742950" indent="-285750" algn="l" rtl="0" eaLnBrk="0" fontAlgn="base" hangingPunct="0">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lr>
          <a:srgbClr val="2D2D8A"/>
        </a:buClr>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lr>
          <a:srgbClr val="2D2D8A"/>
        </a:buClr>
        <a:buChar char="»"/>
        <a:defRPr>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eaLnBrk="1" hangingPunct="1">
              <a:defRPr/>
            </a:pPr>
            <a:r>
              <a:rPr lang="en-AU" smtClean="0"/>
              <a:t>CSG1207/CSI5135 </a:t>
            </a:r>
            <a:r>
              <a:rPr lang="en-AU" dirty="0" smtClean="0"/>
              <a:t/>
            </a:r>
            <a:br>
              <a:rPr lang="en-AU" dirty="0" smtClean="0"/>
            </a:br>
            <a:r>
              <a:rPr lang="en-AU" dirty="0" smtClean="0"/>
              <a:t>Systems and Database Design</a:t>
            </a:r>
          </a:p>
        </p:txBody>
      </p:sp>
      <p:sp>
        <p:nvSpPr>
          <p:cNvPr id="2051" name="Rectangle 3"/>
          <p:cNvSpPr>
            <a:spLocks noGrp="1" noChangeArrowheads="1"/>
          </p:cNvSpPr>
          <p:nvPr>
            <p:ph type="subTitle" idx="1"/>
          </p:nvPr>
        </p:nvSpPr>
        <p:spPr>
          <a:xfrm>
            <a:off x="457200" y="3886200"/>
            <a:ext cx="8229600" cy="1752600"/>
          </a:xfrm>
        </p:spPr>
        <p:txBody>
          <a:bodyPr/>
          <a:lstStyle/>
          <a:p>
            <a:pPr eaLnBrk="1" hangingPunct="1"/>
            <a:r>
              <a:rPr lang="en-AU" dirty="0" smtClean="0">
                <a:ea typeface="ＭＳ Ｐゴシック" pitchFamily="34" charset="-128"/>
              </a:rPr>
              <a:t>Lecture 04</a:t>
            </a:r>
          </a:p>
          <a:p>
            <a:pPr eaLnBrk="1" hangingPunct="1"/>
            <a:endParaRPr lang="en-AU" sz="1400" dirty="0" smtClean="0">
              <a:ea typeface="ＭＳ Ｐゴシック" pitchFamily="34" charset="-128"/>
            </a:endParaRPr>
          </a:p>
          <a:p>
            <a:pPr eaLnBrk="1" hangingPunct="1"/>
            <a:r>
              <a:rPr lang="en-AU" sz="3600" dirty="0" smtClean="0"/>
              <a:t>Enhanced ER Modelling &amp;  </a:t>
            </a:r>
          </a:p>
          <a:p>
            <a:pPr eaLnBrk="1" hangingPunct="1"/>
            <a:r>
              <a:rPr lang="en-AU" sz="3600" dirty="0" smtClean="0"/>
              <a:t>Introduction to SQL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Multiple Relationships</a:t>
            </a:r>
            <a:endParaRPr lang="en-AU" dirty="0"/>
          </a:p>
        </p:txBody>
      </p:sp>
      <p:sp>
        <p:nvSpPr>
          <p:cNvPr id="3" name="Content Placeholder 2"/>
          <p:cNvSpPr>
            <a:spLocks noGrp="1"/>
          </p:cNvSpPr>
          <p:nvPr>
            <p:ph idx="1"/>
          </p:nvPr>
        </p:nvSpPr>
        <p:spPr/>
        <p:txBody>
          <a:bodyPr/>
          <a:lstStyle/>
          <a:p>
            <a:r>
              <a:rPr lang="en-AU" dirty="0" smtClean="0"/>
              <a:t>Imagine a </a:t>
            </a:r>
            <a:r>
              <a:rPr lang="en-AU" i="1" dirty="0" smtClean="0"/>
              <a:t>primary school </a:t>
            </a:r>
            <a:r>
              <a:rPr lang="en-AU" dirty="0" smtClean="0"/>
              <a:t>database:</a:t>
            </a:r>
          </a:p>
          <a:p>
            <a:pPr lvl="1"/>
            <a:r>
              <a:rPr lang="en-AU" dirty="0" smtClean="0"/>
              <a:t>Each Class (e.g. “Year 6”) has multiple students</a:t>
            </a:r>
          </a:p>
          <a:p>
            <a:pPr lvl="1"/>
            <a:r>
              <a:rPr lang="en-AU" dirty="0" smtClean="0"/>
              <a:t>Each Class has a Head Boy</a:t>
            </a:r>
          </a:p>
          <a:p>
            <a:pPr lvl="1"/>
            <a:r>
              <a:rPr lang="en-AU" dirty="0" smtClean="0"/>
              <a:t>Each Class has a Head Girl</a:t>
            </a:r>
          </a:p>
          <a:p>
            <a:pPr lvl="4"/>
            <a:endParaRPr lang="en-AU" sz="1400" dirty="0" smtClean="0"/>
          </a:p>
          <a:p>
            <a:pPr lvl="1"/>
            <a:r>
              <a:rPr lang="en-AU" dirty="0" smtClean="0"/>
              <a:t>Each year must have a head boy and a head girl, but it is of course not required that each student is a head boy or girl</a:t>
            </a:r>
          </a:p>
          <a:p>
            <a:pPr lvl="1">
              <a:buNone/>
            </a:pPr>
            <a:endParaRPr lang="en-AU" sz="2400" dirty="0" smtClean="0"/>
          </a:p>
          <a:p>
            <a:pPr lvl="1">
              <a:buNone/>
            </a:pPr>
            <a:endParaRPr lang="en-AU" sz="2800" dirty="0" smtClean="0"/>
          </a:p>
          <a:p>
            <a:pPr lvl="1">
              <a:buNone/>
            </a:pPr>
            <a:endParaRPr lang="en-AU" dirty="0" smtClean="0"/>
          </a:p>
          <a:p>
            <a:pPr lvl="1">
              <a:buNone/>
            </a:pPr>
            <a:endParaRPr lang="en-AU" sz="2800" dirty="0" smtClean="0"/>
          </a:p>
          <a:p>
            <a:pPr lvl="1">
              <a:buNone/>
            </a:pPr>
            <a:endParaRPr lang="en-AU" sz="2400" dirty="0" smtClean="0"/>
          </a:p>
          <a:p>
            <a:r>
              <a:rPr lang="en-AU" dirty="0" smtClean="0"/>
              <a:t>When multiple relationships exist, it is important to give FKs meaningful names, and consider naming the relationships</a:t>
            </a:r>
            <a:endParaRPr lang="en-AU" dirty="0"/>
          </a:p>
        </p:txBody>
      </p:sp>
      <p:cxnSp>
        <p:nvCxnSpPr>
          <p:cNvPr id="8" name="Straight Connector 7"/>
          <p:cNvCxnSpPr/>
          <p:nvPr/>
        </p:nvCxnSpPr>
        <p:spPr>
          <a:xfrm rot="10800000" flipH="1" flipV="1">
            <a:off x="3124200" y="4267200"/>
            <a:ext cx="28956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a:off x="5791200" y="42672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10" name="Straight Connector 9"/>
          <p:cNvCxnSpPr/>
          <p:nvPr/>
        </p:nvCxnSpPr>
        <p:spPr>
          <a:xfrm flipV="1">
            <a:off x="5791200" y="41148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11" name="1:1"/>
          <p:cNvCxnSpPr/>
          <p:nvPr/>
        </p:nvCxnSpPr>
        <p:spPr>
          <a:xfrm>
            <a:off x="3124200" y="4800600"/>
            <a:ext cx="28956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4" name="Entity"/>
          <p:cNvSpPr/>
          <p:nvPr/>
        </p:nvSpPr>
        <p:spPr>
          <a:xfrm>
            <a:off x="1371600" y="3810000"/>
            <a:ext cx="1752600" cy="19050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dirty="0" smtClean="0"/>
              <a:t>Class</a:t>
            </a:r>
          </a:p>
        </p:txBody>
      </p:sp>
      <p:sp>
        <p:nvSpPr>
          <p:cNvPr id="6" name="Entity"/>
          <p:cNvSpPr/>
          <p:nvPr/>
        </p:nvSpPr>
        <p:spPr>
          <a:xfrm>
            <a:off x="6019800" y="3810000"/>
            <a:ext cx="1752600" cy="19050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smtClean="0"/>
              <a:t>Student</a:t>
            </a:r>
          </a:p>
        </p:txBody>
      </p:sp>
      <p:cxnSp>
        <p:nvCxnSpPr>
          <p:cNvPr id="17" name="1:1"/>
          <p:cNvCxnSpPr/>
          <p:nvPr/>
        </p:nvCxnSpPr>
        <p:spPr>
          <a:xfrm>
            <a:off x="3124200" y="5334000"/>
            <a:ext cx="28956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18" name="TextBox 17"/>
          <p:cNvSpPr txBox="1"/>
          <p:nvPr/>
        </p:nvSpPr>
        <p:spPr>
          <a:xfrm>
            <a:off x="3276600" y="3962400"/>
            <a:ext cx="1676400" cy="369332"/>
          </a:xfrm>
          <a:prstGeom prst="rect">
            <a:avLst/>
          </a:prstGeom>
          <a:noFill/>
        </p:spPr>
        <p:txBody>
          <a:bodyPr wrap="square" rtlCol="0">
            <a:spAutoFit/>
          </a:bodyPr>
          <a:lstStyle/>
          <a:p>
            <a:r>
              <a:rPr lang="en-AU" sz="1800" dirty="0" smtClean="0">
                <a:solidFill>
                  <a:schemeClr val="bg2"/>
                </a:solidFill>
              </a:rPr>
              <a:t>Students</a:t>
            </a:r>
            <a:endParaRPr lang="en-AU" sz="1800" dirty="0">
              <a:solidFill>
                <a:schemeClr val="bg2"/>
              </a:solidFill>
            </a:endParaRPr>
          </a:p>
        </p:txBody>
      </p:sp>
      <p:sp>
        <p:nvSpPr>
          <p:cNvPr id="19" name="TextBox 18"/>
          <p:cNvSpPr txBox="1"/>
          <p:nvPr/>
        </p:nvSpPr>
        <p:spPr>
          <a:xfrm>
            <a:off x="3352800" y="4507468"/>
            <a:ext cx="1676400" cy="369332"/>
          </a:xfrm>
          <a:prstGeom prst="rect">
            <a:avLst/>
          </a:prstGeom>
          <a:noFill/>
        </p:spPr>
        <p:txBody>
          <a:bodyPr wrap="square" rtlCol="0">
            <a:spAutoFit/>
          </a:bodyPr>
          <a:lstStyle/>
          <a:p>
            <a:r>
              <a:rPr lang="en-AU" sz="1800" dirty="0" smtClean="0">
                <a:solidFill>
                  <a:schemeClr val="bg2"/>
                </a:solidFill>
              </a:rPr>
              <a:t>Head Boy</a:t>
            </a:r>
            <a:endParaRPr lang="en-AU" sz="1800" dirty="0">
              <a:solidFill>
                <a:schemeClr val="bg2"/>
              </a:solidFill>
            </a:endParaRPr>
          </a:p>
        </p:txBody>
      </p:sp>
      <p:sp>
        <p:nvSpPr>
          <p:cNvPr id="20" name="TextBox 19"/>
          <p:cNvSpPr txBox="1"/>
          <p:nvPr/>
        </p:nvSpPr>
        <p:spPr>
          <a:xfrm>
            <a:off x="3352800" y="5040868"/>
            <a:ext cx="1676400" cy="369332"/>
          </a:xfrm>
          <a:prstGeom prst="rect">
            <a:avLst/>
          </a:prstGeom>
          <a:noFill/>
        </p:spPr>
        <p:txBody>
          <a:bodyPr wrap="square" rtlCol="0">
            <a:spAutoFit/>
          </a:bodyPr>
          <a:lstStyle/>
          <a:p>
            <a:r>
              <a:rPr lang="en-AU" sz="1800" dirty="0" smtClean="0">
                <a:solidFill>
                  <a:schemeClr val="bg2"/>
                </a:solidFill>
              </a:rPr>
              <a:t>Head Girl</a:t>
            </a:r>
            <a:endParaRPr lang="en-AU" sz="1800" dirty="0">
              <a:solidFill>
                <a:schemeClr val="bg2"/>
              </a:solidFill>
            </a:endParaRPr>
          </a:p>
        </p:txBody>
      </p:sp>
      <p:sp>
        <p:nvSpPr>
          <p:cNvPr id="21" name="TextBox 20"/>
          <p:cNvSpPr txBox="1"/>
          <p:nvPr/>
        </p:nvSpPr>
        <p:spPr>
          <a:xfrm>
            <a:off x="0" y="3810000"/>
            <a:ext cx="1371600" cy="1477328"/>
          </a:xfrm>
          <a:prstGeom prst="rect">
            <a:avLst/>
          </a:prstGeom>
          <a:noFill/>
        </p:spPr>
        <p:txBody>
          <a:bodyPr wrap="square" rtlCol="0">
            <a:spAutoFit/>
          </a:bodyPr>
          <a:lstStyle/>
          <a:p>
            <a:pPr algn="r"/>
            <a:r>
              <a:rPr lang="en-AU" sz="1800" b="1" u="sng" dirty="0" smtClean="0"/>
              <a:t>Year#</a:t>
            </a:r>
          </a:p>
          <a:p>
            <a:pPr algn="r"/>
            <a:r>
              <a:rPr lang="en-AU" sz="1800" i="1" dirty="0" smtClean="0"/>
              <a:t>Teacher#</a:t>
            </a:r>
          </a:p>
          <a:p>
            <a:pPr algn="r"/>
            <a:r>
              <a:rPr lang="en-AU" sz="1800" dirty="0" smtClean="0"/>
              <a:t>Room</a:t>
            </a:r>
          </a:p>
          <a:p>
            <a:pPr algn="r"/>
            <a:r>
              <a:rPr lang="en-AU" sz="1800" i="1" dirty="0" err="1" smtClean="0"/>
              <a:t>HeadBoy</a:t>
            </a:r>
            <a:endParaRPr lang="en-AU" sz="1800" i="1" dirty="0" smtClean="0"/>
          </a:p>
          <a:p>
            <a:pPr algn="r"/>
            <a:r>
              <a:rPr lang="en-AU" sz="1800" i="1" dirty="0" err="1" smtClean="0"/>
              <a:t>HeadGirl</a:t>
            </a:r>
            <a:endParaRPr lang="en-AU" sz="1800" i="1" dirty="0"/>
          </a:p>
        </p:txBody>
      </p:sp>
      <p:sp>
        <p:nvSpPr>
          <p:cNvPr id="22" name="TextBox 21"/>
          <p:cNvSpPr txBox="1"/>
          <p:nvPr/>
        </p:nvSpPr>
        <p:spPr>
          <a:xfrm>
            <a:off x="7772400" y="3810000"/>
            <a:ext cx="1371600" cy="1754326"/>
          </a:xfrm>
          <a:prstGeom prst="rect">
            <a:avLst/>
          </a:prstGeom>
          <a:noFill/>
        </p:spPr>
        <p:txBody>
          <a:bodyPr wrap="square" rtlCol="0">
            <a:spAutoFit/>
          </a:bodyPr>
          <a:lstStyle/>
          <a:p>
            <a:pPr algn="l"/>
            <a:r>
              <a:rPr lang="en-AU" sz="1800" b="1" u="sng" dirty="0" smtClean="0"/>
              <a:t>Student#</a:t>
            </a:r>
          </a:p>
          <a:p>
            <a:pPr algn="l"/>
            <a:r>
              <a:rPr lang="en-AU" sz="1800" dirty="0" smtClean="0"/>
              <a:t>Name</a:t>
            </a:r>
          </a:p>
          <a:p>
            <a:pPr algn="l"/>
            <a:r>
              <a:rPr lang="en-AU" sz="1800" dirty="0" smtClean="0"/>
              <a:t>Address</a:t>
            </a:r>
          </a:p>
          <a:p>
            <a:pPr algn="l"/>
            <a:r>
              <a:rPr lang="en-AU" sz="1800" dirty="0" err="1" smtClean="0"/>
              <a:t>DoB</a:t>
            </a:r>
            <a:endParaRPr lang="en-AU" sz="1800" dirty="0" smtClean="0"/>
          </a:p>
          <a:p>
            <a:pPr algn="l"/>
            <a:r>
              <a:rPr lang="en-AU" sz="1800" i="1" dirty="0" smtClean="0"/>
              <a:t>Year#</a:t>
            </a:r>
          </a:p>
          <a:p>
            <a:pPr algn="l"/>
            <a:endParaRPr lang="en-AU" sz="1800" dirty="0"/>
          </a:p>
        </p:txBody>
      </p:sp>
      <p:sp>
        <p:nvSpPr>
          <p:cNvPr id="23" name="Oval 22"/>
          <p:cNvSpPr/>
          <p:nvPr/>
        </p:nvSpPr>
        <p:spPr>
          <a:xfrm>
            <a:off x="3200400" y="5203200"/>
            <a:ext cx="228600" cy="2286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sp>
        <p:nvSpPr>
          <p:cNvPr id="24" name="Oval 23"/>
          <p:cNvSpPr/>
          <p:nvPr/>
        </p:nvSpPr>
        <p:spPr>
          <a:xfrm>
            <a:off x="3200400" y="4690800"/>
            <a:ext cx="228600" cy="2286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cxnSp>
        <p:nvCxnSpPr>
          <p:cNvPr id="25" name="1:1"/>
          <p:cNvCxnSpPr/>
          <p:nvPr/>
        </p:nvCxnSpPr>
        <p:spPr>
          <a:xfrm rot="5400000" flipH="1" flipV="1">
            <a:off x="5638800" y="4800600"/>
            <a:ext cx="3048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27" name="1:1"/>
          <p:cNvCxnSpPr/>
          <p:nvPr/>
        </p:nvCxnSpPr>
        <p:spPr>
          <a:xfrm rot="5400000" flipH="1" flipV="1">
            <a:off x="5638800" y="5334000"/>
            <a:ext cx="3048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29" name="1:1"/>
          <p:cNvCxnSpPr/>
          <p:nvPr/>
        </p:nvCxnSpPr>
        <p:spPr>
          <a:xfrm rot="5400000" flipH="1" flipV="1">
            <a:off x="3200400" y="4267200"/>
            <a:ext cx="3048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31" name="Oval 30"/>
          <p:cNvSpPr/>
          <p:nvPr/>
        </p:nvSpPr>
        <p:spPr>
          <a:xfrm>
            <a:off x="5562600" y="4152000"/>
            <a:ext cx="228600" cy="2286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3" grpId="0" animBg="1"/>
      <p:bldP spid="24"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Multiple Relationships</a:t>
            </a:r>
            <a:endParaRPr lang="en-AU" dirty="0"/>
          </a:p>
        </p:txBody>
      </p:sp>
      <p:sp>
        <p:nvSpPr>
          <p:cNvPr id="3" name="Content Placeholder 2"/>
          <p:cNvSpPr>
            <a:spLocks noGrp="1"/>
          </p:cNvSpPr>
          <p:nvPr>
            <p:ph idx="1"/>
          </p:nvPr>
        </p:nvSpPr>
        <p:spPr>
          <a:xfrm>
            <a:off x="285750" y="1000125"/>
            <a:ext cx="8858250" cy="5643563"/>
          </a:xfrm>
        </p:spPr>
        <p:txBody>
          <a:bodyPr/>
          <a:lstStyle/>
          <a:p>
            <a:r>
              <a:rPr lang="en-AU" dirty="0" smtClean="0"/>
              <a:t>Other examples of multiple relationship scenarios:</a:t>
            </a:r>
          </a:p>
          <a:p>
            <a:endParaRPr lang="en-AU" dirty="0" smtClean="0"/>
          </a:p>
          <a:p>
            <a:pPr lvl="1"/>
            <a:r>
              <a:rPr lang="en-AU" dirty="0" smtClean="0"/>
              <a:t>“A flight departs from one airport and lands at another”</a:t>
            </a:r>
            <a:endParaRPr lang="en-AU" sz="2400" dirty="0"/>
          </a:p>
          <a:p>
            <a:pPr lvl="1"/>
            <a:endParaRPr lang="en-AU" sz="2400" dirty="0" smtClean="0"/>
          </a:p>
          <a:p>
            <a:pPr lvl="1"/>
            <a:endParaRPr lang="en-AU" sz="2400" dirty="0"/>
          </a:p>
          <a:p>
            <a:pPr lvl="1"/>
            <a:endParaRPr lang="en-AU" sz="2400" dirty="0" smtClean="0"/>
          </a:p>
          <a:p>
            <a:pPr lvl="1"/>
            <a:endParaRPr lang="en-AU" sz="2400" dirty="0" smtClean="0"/>
          </a:p>
          <a:p>
            <a:pPr lvl="2"/>
            <a:endParaRPr lang="en-AU" dirty="0"/>
          </a:p>
          <a:p>
            <a:pPr lvl="1"/>
            <a:r>
              <a:rPr lang="en-AU" sz="2400" dirty="0" smtClean="0"/>
              <a:t>“Groups can have many students and must have a leader”</a:t>
            </a:r>
            <a:endParaRPr lang="en-AU" sz="2400" dirty="0"/>
          </a:p>
          <a:p>
            <a:pPr lvl="1"/>
            <a:endParaRPr lang="en-AU" sz="2400" dirty="0" smtClean="0"/>
          </a:p>
          <a:p>
            <a:pPr lvl="1"/>
            <a:endParaRPr lang="en-AU" sz="2400" dirty="0"/>
          </a:p>
          <a:p>
            <a:pPr lvl="1"/>
            <a:endParaRPr lang="en-AU" sz="2400" dirty="0" smtClean="0"/>
          </a:p>
          <a:p>
            <a:pPr lvl="1"/>
            <a:endParaRPr lang="en-AU" sz="2400" dirty="0"/>
          </a:p>
          <a:p>
            <a:pPr lvl="1"/>
            <a:endParaRPr lang="en-AU" sz="2400" dirty="0" smtClean="0"/>
          </a:p>
          <a:p>
            <a:pPr lvl="1"/>
            <a:endParaRPr lang="en-AU" dirty="0" smtClean="0"/>
          </a:p>
        </p:txBody>
      </p:sp>
      <p:sp>
        <p:nvSpPr>
          <p:cNvPr id="4" name="Entity"/>
          <p:cNvSpPr/>
          <p:nvPr/>
        </p:nvSpPr>
        <p:spPr>
          <a:xfrm>
            <a:off x="1905000" y="2362200"/>
            <a:ext cx="1219200" cy="12192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dirty="0" smtClean="0"/>
              <a:t>Flight</a:t>
            </a:r>
          </a:p>
        </p:txBody>
      </p:sp>
      <p:sp>
        <p:nvSpPr>
          <p:cNvPr id="6" name="Entity"/>
          <p:cNvSpPr/>
          <p:nvPr/>
        </p:nvSpPr>
        <p:spPr>
          <a:xfrm>
            <a:off x="6019800" y="2362200"/>
            <a:ext cx="1219200" cy="12192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smtClean="0"/>
              <a:t>Airport</a:t>
            </a:r>
          </a:p>
        </p:txBody>
      </p:sp>
      <p:sp>
        <p:nvSpPr>
          <p:cNvPr id="18" name="TextBox 17"/>
          <p:cNvSpPr txBox="1"/>
          <p:nvPr/>
        </p:nvSpPr>
        <p:spPr>
          <a:xfrm>
            <a:off x="3581400" y="2385409"/>
            <a:ext cx="1676400" cy="369332"/>
          </a:xfrm>
          <a:prstGeom prst="rect">
            <a:avLst/>
          </a:prstGeom>
          <a:noFill/>
        </p:spPr>
        <p:txBody>
          <a:bodyPr wrap="square" rtlCol="0">
            <a:spAutoFit/>
          </a:bodyPr>
          <a:lstStyle/>
          <a:p>
            <a:r>
              <a:rPr lang="en-AU" sz="1800" dirty="0" smtClean="0">
                <a:solidFill>
                  <a:schemeClr val="bg2"/>
                </a:solidFill>
              </a:rPr>
              <a:t>Departure</a:t>
            </a:r>
            <a:endParaRPr lang="en-AU" sz="1800" dirty="0">
              <a:solidFill>
                <a:schemeClr val="bg2"/>
              </a:solidFill>
            </a:endParaRPr>
          </a:p>
        </p:txBody>
      </p:sp>
      <p:sp>
        <p:nvSpPr>
          <p:cNvPr id="19" name="TextBox 18"/>
          <p:cNvSpPr txBox="1"/>
          <p:nvPr/>
        </p:nvSpPr>
        <p:spPr>
          <a:xfrm>
            <a:off x="3581400" y="2942517"/>
            <a:ext cx="1676400" cy="369332"/>
          </a:xfrm>
          <a:prstGeom prst="rect">
            <a:avLst/>
          </a:prstGeom>
          <a:noFill/>
        </p:spPr>
        <p:txBody>
          <a:bodyPr wrap="square" rtlCol="0">
            <a:spAutoFit/>
          </a:bodyPr>
          <a:lstStyle/>
          <a:p>
            <a:r>
              <a:rPr lang="en-AU" sz="1800" dirty="0" smtClean="0">
                <a:solidFill>
                  <a:schemeClr val="bg2"/>
                </a:solidFill>
              </a:rPr>
              <a:t>Landing</a:t>
            </a:r>
            <a:endParaRPr lang="en-AU" sz="1800" dirty="0">
              <a:solidFill>
                <a:schemeClr val="bg2"/>
              </a:solidFill>
            </a:endParaRPr>
          </a:p>
        </p:txBody>
      </p:sp>
      <p:sp>
        <p:nvSpPr>
          <p:cNvPr id="21" name="TextBox 20"/>
          <p:cNvSpPr txBox="1"/>
          <p:nvPr/>
        </p:nvSpPr>
        <p:spPr>
          <a:xfrm>
            <a:off x="0" y="2362200"/>
            <a:ext cx="1905000" cy="923330"/>
          </a:xfrm>
          <a:prstGeom prst="rect">
            <a:avLst/>
          </a:prstGeom>
          <a:noFill/>
        </p:spPr>
        <p:txBody>
          <a:bodyPr wrap="square" rtlCol="0">
            <a:spAutoFit/>
          </a:bodyPr>
          <a:lstStyle/>
          <a:p>
            <a:pPr algn="r"/>
            <a:r>
              <a:rPr lang="en-AU" sz="1800" b="1" u="sng" dirty="0" err="1" smtClean="0"/>
              <a:t>FlightNum</a:t>
            </a:r>
            <a:endParaRPr lang="en-AU" sz="1800" b="1" u="sng" dirty="0" smtClean="0"/>
          </a:p>
          <a:p>
            <a:pPr algn="r"/>
            <a:r>
              <a:rPr lang="en-AU" sz="1800" i="1" dirty="0" err="1"/>
              <a:t>DepartureAirport</a:t>
            </a:r>
            <a:endParaRPr lang="en-AU" sz="1800" i="1" dirty="0"/>
          </a:p>
          <a:p>
            <a:pPr algn="r"/>
            <a:r>
              <a:rPr lang="en-AU" sz="1800" i="1" dirty="0" err="1" smtClean="0"/>
              <a:t>LandingAirport</a:t>
            </a:r>
            <a:endParaRPr lang="en-AU" sz="1800" i="1" dirty="0" smtClean="0"/>
          </a:p>
        </p:txBody>
      </p:sp>
      <p:sp>
        <p:nvSpPr>
          <p:cNvPr id="22" name="TextBox 21"/>
          <p:cNvSpPr txBox="1"/>
          <p:nvPr/>
        </p:nvSpPr>
        <p:spPr>
          <a:xfrm>
            <a:off x="7239000" y="2362200"/>
            <a:ext cx="1600200" cy="923330"/>
          </a:xfrm>
          <a:prstGeom prst="rect">
            <a:avLst/>
          </a:prstGeom>
          <a:noFill/>
        </p:spPr>
        <p:txBody>
          <a:bodyPr wrap="square" rtlCol="0">
            <a:spAutoFit/>
          </a:bodyPr>
          <a:lstStyle/>
          <a:p>
            <a:pPr algn="l"/>
            <a:r>
              <a:rPr lang="en-AU" sz="1800" b="1" u="sng" dirty="0" err="1" smtClean="0"/>
              <a:t>AirportID</a:t>
            </a:r>
            <a:endParaRPr lang="en-AU" sz="1800" b="1" u="sng" dirty="0" smtClean="0"/>
          </a:p>
          <a:p>
            <a:pPr algn="l"/>
            <a:r>
              <a:rPr lang="en-AU" sz="1800" dirty="0" smtClean="0"/>
              <a:t>Name</a:t>
            </a:r>
          </a:p>
          <a:p>
            <a:pPr algn="l"/>
            <a:r>
              <a:rPr lang="en-AU" sz="1800" dirty="0" smtClean="0"/>
              <a:t>Coordinates</a:t>
            </a:r>
            <a:endParaRPr lang="en-AU" sz="1800" dirty="0"/>
          </a:p>
        </p:txBody>
      </p:sp>
      <p:grpSp>
        <p:nvGrpSpPr>
          <p:cNvPr id="7" name="Group 6"/>
          <p:cNvGrpSpPr/>
          <p:nvPr/>
        </p:nvGrpSpPr>
        <p:grpSpPr>
          <a:xfrm rot="10800000">
            <a:off x="3124200" y="2590800"/>
            <a:ext cx="2895600" cy="304800"/>
            <a:chOff x="3124200" y="2590800"/>
            <a:chExt cx="2895600" cy="304800"/>
          </a:xfrm>
        </p:grpSpPr>
        <p:cxnSp>
          <p:nvCxnSpPr>
            <p:cNvPr id="8" name="Straight Connector 7"/>
            <p:cNvCxnSpPr/>
            <p:nvPr/>
          </p:nvCxnSpPr>
          <p:spPr>
            <a:xfrm rot="10800000" flipH="1" flipV="1">
              <a:off x="3124200" y="2743200"/>
              <a:ext cx="28956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a:off x="5791200" y="27432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10" name="Straight Connector 9"/>
            <p:cNvCxnSpPr/>
            <p:nvPr/>
          </p:nvCxnSpPr>
          <p:spPr>
            <a:xfrm flipV="1">
              <a:off x="5791200" y="25908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29" name="1:1"/>
            <p:cNvCxnSpPr/>
            <p:nvPr/>
          </p:nvCxnSpPr>
          <p:spPr>
            <a:xfrm rot="5400000" flipH="1" flipV="1">
              <a:off x="3200400" y="2743200"/>
              <a:ext cx="3048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31" name="Oval 30"/>
            <p:cNvSpPr/>
            <p:nvPr/>
          </p:nvSpPr>
          <p:spPr>
            <a:xfrm>
              <a:off x="5562600" y="2628000"/>
              <a:ext cx="228600" cy="2286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grpSp>
      <p:grpSp>
        <p:nvGrpSpPr>
          <p:cNvPr id="5" name="Group 4"/>
          <p:cNvGrpSpPr/>
          <p:nvPr/>
        </p:nvGrpSpPr>
        <p:grpSpPr>
          <a:xfrm rot="10800000">
            <a:off x="3124200" y="3133130"/>
            <a:ext cx="2895600" cy="304800"/>
            <a:chOff x="3124200" y="3133130"/>
            <a:chExt cx="2895600" cy="304800"/>
          </a:xfrm>
        </p:grpSpPr>
        <p:cxnSp>
          <p:nvCxnSpPr>
            <p:cNvPr id="28" name="Straight Connector 27"/>
            <p:cNvCxnSpPr/>
            <p:nvPr/>
          </p:nvCxnSpPr>
          <p:spPr>
            <a:xfrm rot="10800000" flipH="1" flipV="1">
              <a:off x="3124200" y="3285530"/>
              <a:ext cx="28956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30" name="Straight Connector 29"/>
            <p:cNvCxnSpPr/>
            <p:nvPr/>
          </p:nvCxnSpPr>
          <p:spPr>
            <a:xfrm>
              <a:off x="5791200" y="328553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32" name="Straight Connector 31"/>
            <p:cNvCxnSpPr/>
            <p:nvPr/>
          </p:nvCxnSpPr>
          <p:spPr>
            <a:xfrm flipV="1">
              <a:off x="5791200" y="313313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33" name="1:1"/>
            <p:cNvCxnSpPr/>
            <p:nvPr/>
          </p:nvCxnSpPr>
          <p:spPr>
            <a:xfrm rot="5400000" flipH="1" flipV="1">
              <a:off x="3200400" y="3285530"/>
              <a:ext cx="3048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34" name="Oval 33"/>
            <p:cNvSpPr/>
            <p:nvPr/>
          </p:nvSpPr>
          <p:spPr>
            <a:xfrm>
              <a:off x="5562600" y="3170330"/>
              <a:ext cx="228600" cy="2286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grpSp>
      <p:cxnSp>
        <p:nvCxnSpPr>
          <p:cNvPr id="35" name="Straight Connector 34"/>
          <p:cNvCxnSpPr/>
          <p:nvPr/>
        </p:nvCxnSpPr>
        <p:spPr>
          <a:xfrm rot="10800000" flipH="1" flipV="1">
            <a:off x="3124200" y="5334000"/>
            <a:ext cx="28956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36" name="Straight Connector 35"/>
          <p:cNvCxnSpPr/>
          <p:nvPr/>
        </p:nvCxnSpPr>
        <p:spPr>
          <a:xfrm>
            <a:off x="5791200" y="53340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37" name="Straight Connector 36"/>
          <p:cNvCxnSpPr/>
          <p:nvPr/>
        </p:nvCxnSpPr>
        <p:spPr>
          <a:xfrm flipV="1">
            <a:off x="5791200" y="51816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38" name="Entity"/>
          <p:cNvSpPr/>
          <p:nvPr/>
        </p:nvSpPr>
        <p:spPr>
          <a:xfrm>
            <a:off x="1905000" y="4953000"/>
            <a:ext cx="1219200" cy="12192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dirty="0" smtClean="0"/>
              <a:t>Group</a:t>
            </a:r>
          </a:p>
        </p:txBody>
      </p:sp>
      <p:sp>
        <p:nvSpPr>
          <p:cNvPr id="39" name="Entity"/>
          <p:cNvSpPr/>
          <p:nvPr/>
        </p:nvSpPr>
        <p:spPr>
          <a:xfrm>
            <a:off x="6019800" y="4953000"/>
            <a:ext cx="1219200" cy="12192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smtClean="0"/>
              <a:t>Student</a:t>
            </a:r>
          </a:p>
        </p:txBody>
      </p:sp>
      <p:sp>
        <p:nvSpPr>
          <p:cNvPr id="40" name="TextBox 39"/>
          <p:cNvSpPr txBox="1"/>
          <p:nvPr/>
        </p:nvSpPr>
        <p:spPr>
          <a:xfrm>
            <a:off x="3505200" y="4976209"/>
            <a:ext cx="1828800" cy="369332"/>
          </a:xfrm>
          <a:prstGeom prst="rect">
            <a:avLst/>
          </a:prstGeom>
          <a:noFill/>
        </p:spPr>
        <p:txBody>
          <a:bodyPr wrap="square" rtlCol="0">
            <a:spAutoFit/>
          </a:bodyPr>
          <a:lstStyle/>
          <a:p>
            <a:r>
              <a:rPr lang="en-AU" sz="1800" dirty="0" smtClean="0">
                <a:solidFill>
                  <a:schemeClr val="bg2"/>
                </a:solidFill>
              </a:rPr>
              <a:t>Member</a:t>
            </a:r>
            <a:endParaRPr lang="en-AU" sz="1800" dirty="0">
              <a:solidFill>
                <a:schemeClr val="bg2"/>
              </a:solidFill>
            </a:endParaRPr>
          </a:p>
        </p:txBody>
      </p:sp>
      <p:sp>
        <p:nvSpPr>
          <p:cNvPr id="41" name="TextBox 40"/>
          <p:cNvSpPr txBox="1"/>
          <p:nvPr/>
        </p:nvSpPr>
        <p:spPr>
          <a:xfrm>
            <a:off x="3581400" y="5533317"/>
            <a:ext cx="1676400" cy="369332"/>
          </a:xfrm>
          <a:prstGeom prst="rect">
            <a:avLst/>
          </a:prstGeom>
          <a:noFill/>
        </p:spPr>
        <p:txBody>
          <a:bodyPr wrap="square" rtlCol="0">
            <a:spAutoFit/>
          </a:bodyPr>
          <a:lstStyle/>
          <a:p>
            <a:r>
              <a:rPr lang="en-AU" sz="1800" dirty="0" smtClean="0">
                <a:solidFill>
                  <a:schemeClr val="bg2"/>
                </a:solidFill>
              </a:rPr>
              <a:t>Leader</a:t>
            </a:r>
            <a:endParaRPr lang="en-AU" sz="1800" dirty="0">
              <a:solidFill>
                <a:schemeClr val="bg2"/>
              </a:solidFill>
            </a:endParaRPr>
          </a:p>
        </p:txBody>
      </p:sp>
      <p:sp>
        <p:nvSpPr>
          <p:cNvPr id="42" name="TextBox 41"/>
          <p:cNvSpPr txBox="1"/>
          <p:nvPr/>
        </p:nvSpPr>
        <p:spPr>
          <a:xfrm>
            <a:off x="0" y="4953000"/>
            <a:ext cx="1905000" cy="923330"/>
          </a:xfrm>
          <a:prstGeom prst="rect">
            <a:avLst/>
          </a:prstGeom>
          <a:noFill/>
        </p:spPr>
        <p:txBody>
          <a:bodyPr wrap="square" rtlCol="0">
            <a:spAutoFit/>
          </a:bodyPr>
          <a:lstStyle/>
          <a:p>
            <a:pPr algn="r"/>
            <a:r>
              <a:rPr lang="en-AU" sz="1800" b="1" u="sng" dirty="0" err="1" smtClean="0"/>
              <a:t>GroupNum</a:t>
            </a:r>
            <a:endParaRPr lang="en-AU" sz="1800" b="1" u="sng" dirty="0" smtClean="0"/>
          </a:p>
          <a:p>
            <a:pPr algn="r"/>
            <a:r>
              <a:rPr lang="en-AU" sz="1800" dirty="0" smtClean="0"/>
              <a:t>Name</a:t>
            </a:r>
          </a:p>
          <a:p>
            <a:pPr algn="r"/>
            <a:r>
              <a:rPr lang="en-AU" sz="1800" i="1" dirty="0" smtClean="0"/>
              <a:t>Leader</a:t>
            </a:r>
            <a:endParaRPr lang="en-AU" sz="1800" i="1" dirty="0"/>
          </a:p>
        </p:txBody>
      </p:sp>
      <p:sp>
        <p:nvSpPr>
          <p:cNvPr id="43" name="TextBox 42"/>
          <p:cNvSpPr txBox="1"/>
          <p:nvPr/>
        </p:nvSpPr>
        <p:spPr>
          <a:xfrm>
            <a:off x="7239000" y="4953000"/>
            <a:ext cx="1600200" cy="923330"/>
          </a:xfrm>
          <a:prstGeom prst="rect">
            <a:avLst/>
          </a:prstGeom>
          <a:noFill/>
        </p:spPr>
        <p:txBody>
          <a:bodyPr wrap="square" rtlCol="0">
            <a:spAutoFit/>
          </a:bodyPr>
          <a:lstStyle/>
          <a:p>
            <a:pPr algn="l"/>
            <a:r>
              <a:rPr lang="en-AU" sz="1800" b="1" u="sng" dirty="0" err="1" smtClean="0"/>
              <a:t>StudentNum</a:t>
            </a:r>
            <a:endParaRPr lang="en-AU" sz="1800" b="1" u="sng" dirty="0" smtClean="0"/>
          </a:p>
          <a:p>
            <a:pPr algn="l"/>
            <a:r>
              <a:rPr lang="en-AU" sz="1800" dirty="0" smtClean="0"/>
              <a:t>Name</a:t>
            </a:r>
          </a:p>
          <a:p>
            <a:pPr algn="l"/>
            <a:r>
              <a:rPr lang="en-AU" sz="1800" i="1" dirty="0" err="1" smtClean="0"/>
              <a:t>GroupNum</a:t>
            </a:r>
            <a:endParaRPr lang="en-AU" sz="1800" i="1" dirty="0"/>
          </a:p>
        </p:txBody>
      </p:sp>
      <p:cxnSp>
        <p:nvCxnSpPr>
          <p:cNvPr id="44" name="1:1"/>
          <p:cNvCxnSpPr/>
          <p:nvPr/>
        </p:nvCxnSpPr>
        <p:spPr>
          <a:xfrm rot="5400000" flipH="1" flipV="1">
            <a:off x="3200400" y="5334000"/>
            <a:ext cx="3048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45" name="Oval 44"/>
          <p:cNvSpPr/>
          <p:nvPr/>
        </p:nvSpPr>
        <p:spPr>
          <a:xfrm>
            <a:off x="5562600" y="5218800"/>
            <a:ext cx="228600" cy="2286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cxnSp>
        <p:nvCxnSpPr>
          <p:cNvPr id="46" name="Straight Connector 45"/>
          <p:cNvCxnSpPr/>
          <p:nvPr/>
        </p:nvCxnSpPr>
        <p:spPr>
          <a:xfrm rot="10800000" flipH="1" flipV="1">
            <a:off x="3124200" y="5876330"/>
            <a:ext cx="28956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49" name="1:1"/>
          <p:cNvCxnSpPr/>
          <p:nvPr/>
        </p:nvCxnSpPr>
        <p:spPr>
          <a:xfrm rot="5400000" flipH="1" flipV="1">
            <a:off x="5633357" y="5870383"/>
            <a:ext cx="3048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50" name="Oval 49"/>
          <p:cNvSpPr/>
          <p:nvPr/>
        </p:nvSpPr>
        <p:spPr>
          <a:xfrm>
            <a:off x="3223727" y="5762030"/>
            <a:ext cx="228600" cy="2286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229931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p:bldP spid="41" grpId="0"/>
      <p:bldP spid="42" grpId="0"/>
      <p:bldP spid="43" grpId="0"/>
      <p:bldP spid="45" grpId="0" animBg="1"/>
      <p:bldP spid="5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Self-Referencing Relationships</a:t>
            </a:r>
            <a:endParaRPr lang="en-AU" dirty="0"/>
          </a:p>
        </p:txBody>
      </p:sp>
      <p:sp>
        <p:nvSpPr>
          <p:cNvPr id="3" name="Content Placeholder 2"/>
          <p:cNvSpPr>
            <a:spLocks noGrp="1"/>
          </p:cNvSpPr>
          <p:nvPr>
            <p:ph idx="1"/>
          </p:nvPr>
        </p:nvSpPr>
        <p:spPr/>
        <p:txBody>
          <a:bodyPr/>
          <a:lstStyle/>
          <a:p>
            <a:r>
              <a:rPr lang="en-AU" dirty="0" smtClean="0"/>
              <a:t>A company database, with departments and employees</a:t>
            </a:r>
          </a:p>
          <a:p>
            <a:pPr lvl="1"/>
            <a:r>
              <a:rPr lang="en-AU" dirty="0" smtClean="0"/>
              <a:t>One department may have multiple employees</a:t>
            </a:r>
          </a:p>
          <a:p>
            <a:pPr lvl="1"/>
            <a:r>
              <a:rPr lang="en-AU" dirty="0" smtClean="0"/>
              <a:t>Each department also has a department manager</a:t>
            </a:r>
          </a:p>
          <a:p>
            <a:pPr lvl="4"/>
            <a:endParaRPr lang="en-AU" dirty="0" smtClean="0"/>
          </a:p>
          <a:p>
            <a:pPr lvl="1"/>
            <a:r>
              <a:rPr lang="en-AU" dirty="0" smtClean="0"/>
              <a:t>Employees may also mentor other</a:t>
            </a:r>
          </a:p>
          <a:p>
            <a:pPr lvl="1">
              <a:buNone/>
            </a:pPr>
            <a:r>
              <a:rPr lang="en-AU" dirty="0" smtClean="0"/>
              <a:t>	employees in a 1:M way</a:t>
            </a:r>
          </a:p>
          <a:p>
            <a:pPr lvl="4"/>
            <a:endParaRPr lang="en-AU" dirty="0" smtClean="0"/>
          </a:p>
          <a:p>
            <a:r>
              <a:rPr lang="en-AU" dirty="0" smtClean="0"/>
              <a:t>This is a self-referencing</a:t>
            </a:r>
          </a:p>
          <a:p>
            <a:pPr>
              <a:buNone/>
            </a:pPr>
            <a:r>
              <a:rPr lang="en-AU" dirty="0" smtClean="0"/>
              <a:t>	relationship</a:t>
            </a:r>
          </a:p>
          <a:p>
            <a:pPr>
              <a:buNone/>
            </a:pPr>
            <a:endParaRPr lang="en-AU" dirty="0" smtClean="0"/>
          </a:p>
          <a:p>
            <a:r>
              <a:rPr lang="en-AU" dirty="0" smtClean="0"/>
              <a:t>Employee has a recursive</a:t>
            </a:r>
          </a:p>
          <a:p>
            <a:pPr>
              <a:buNone/>
            </a:pPr>
            <a:r>
              <a:rPr lang="en-AU" dirty="0" smtClean="0"/>
              <a:t>	relationship with itself</a:t>
            </a:r>
            <a:endParaRPr lang="en-AU" dirty="0"/>
          </a:p>
        </p:txBody>
      </p:sp>
      <p:cxnSp>
        <p:nvCxnSpPr>
          <p:cNvPr id="6" name="Straight Connector 5"/>
          <p:cNvCxnSpPr/>
          <p:nvPr/>
        </p:nvCxnSpPr>
        <p:spPr>
          <a:xfrm rot="5400000">
            <a:off x="5867400" y="41148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7" name="Straight Connector 6"/>
          <p:cNvCxnSpPr/>
          <p:nvPr/>
        </p:nvCxnSpPr>
        <p:spPr>
          <a:xfrm rot="5400000">
            <a:off x="6286501" y="4533899"/>
            <a:ext cx="228599"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8" name="Straight Connector 7"/>
          <p:cNvCxnSpPr/>
          <p:nvPr/>
        </p:nvCxnSpPr>
        <p:spPr>
          <a:xfrm rot="16200000" flipH="1">
            <a:off x="6438903" y="4533901"/>
            <a:ext cx="228597" cy="152398"/>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9" name="TextBox 8"/>
          <p:cNvSpPr txBox="1"/>
          <p:nvPr/>
        </p:nvSpPr>
        <p:spPr>
          <a:xfrm>
            <a:off x="4953000" y="3758625"/>
            <a:ext cx="1524000" cy="584775"/>
          </a:xfrm>
          <a:prstGeom prst="rect">
            <a:avLst/>
          </a:prstGeom>
          <a:noFill/>
        </p:spPr>
        <p:txBody>
          <a:bodyPr wrap="square" rtlCol="0">
            <a:spAutoFit/>
          </a:bodyPr>
          <a:lstStyle/>
          <a:p>
            <a:pPr algn="r"/>
            <a:r>
              <a:rPr lang="en-AU" sz="1600" dirty="0" smtClean="0">
                <a:solidFill>
                  <a:schemeClr val="bg2"/>
                </a:solidFill>
              </a:rPr>
              <a:t>Employee works in Dept</a:t>
            </a:r>
            <a:endParaRPr lang="en-AU" sz="1600" dirty="0">
              <a:solidFill>
                <a:schemeClr val="bg2"/>
              </a:solidFill>
            </a:endParaRPr>
          </a:p>
        </p:txBody>
      </p:sp>
      <p:cxnSp>
        <p:nvCxnSpPr>
          <p:cNvPr id="19" name="Straight Connector 18"/>
          <p:cNvCxnSpPr/>
          <p:nvPr/>
        </p:nvCxnSpPr>
        <p:spPr>
          <a:xfrm rot="5400000">
            <a:off x="6477000" y="4114800"/>
            <a:ext cx="1219201"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20" name="TextBox 19"/>
          <p:cNvSpPr txBox="1"/>
          <p:nvPr/>
        </p:nvSpPr>
        <p:spPr>
          <a:xfrm>
            <a:off x="7086600" y="3758625"/>
            <a:ext cx="1676400" cy="584775"/>
          </a:xfrm>
          <a:prstGeom prst="rect">
            <a:avLst/>
          </a:prstGeom>
          <a:noFill/>
        </p:spPr>
        <p:txBody>
          <a:bodyPr wrap="square" rtlCol="0">
            <a:spAutoFit/>
          </a:bodyPr>
          <a:lstStyle/>
          <a:p>
            <a:pPr algn="l"/>
            <a:r>
              <a:rPr lang="en-AU" sz="1600" dirty="0" smtClean="0">
                <a:solidFill>
                  <a:schemeClr val="bg2"/>
                </a:solidFill>
              </a:rPr>
              <a:t>Employee manages Dept</a:t>
            </a:r>
            <a:endParaRPr lang="en-AU" sz="1600" dirty="0">
              <a:solidFill>
                <a:schemeClr val="bg2"/>
              </a:solidFill>
            </a:endParaRPr>
          </a:p>
        </p:txBody>
      </p:sp>
      <p:sp>
        <p:nvSpPr>
          <p:cNvPr id="25" name="TextBox 24"/>
          <p:cNvSpPr txBox="1"/>
          <p:nvPr/>
        </p:nvSpPr>
        <p:spPr>
          <a:xfrm>
            <a:off x="7620000" y="2438400"/>
            <a:ext cx="1371600" cy="1077218"/>
          </a:xfrm>
          <a:prstGeom prst="rect">
            <a:avLst/>
          </a:prstGeom>
          <a:noFill/>
        </p:spPr>
        <p:txBody>
          <a:bodyPr wrap="square" rtlCol="0">
            <a:spAutoFit/>
          </a:bodyPr>
          <a:lstStyle/>
          <a:p>
            <a:pPr algn="l"/>
            <a:r>
              <a:rPr lang="en-AU" sz="1600" b="1" u="sng" dirty="0" smtClean="0"/>
              <a:t>Dept#</a:t>
            </a:r>
          </a:p>
          <a:p>
            <a:pPr algn="l"/>
            <a:r>
              <a:rPr lang="en-AU" sz="1600" dirty="0" err="1" smtClean="0"/>
              <a:t>DeptName</a:t>
            </a:r>
            <a:endParaRPr lang="en-AU" sz="1600" dirty="0" smtClean="0"/>
          </a:p>
          <a:p>
            <a:pPr algn="l"/>
            <a:r>
              <a:rPr lang="en-AU" sz="1600" i="1" dirty="0" smtClean="0"/>
              <a:t>Manager</a:t>
            </a:r>
          </a:p>
          <a:p>
            <a:pPr algn="l"/>
            <a:endParaRPr lang="en-AU" sz="1600" dirty="0"/>
          </a:p>
        </p:txBody>
      </p:sp>
      <p:sp>
        <p:nvSpPr>
          <p:cNvPr id="26" name="TextBox 25"/>
          <p:cNvSpPr txBox="1"/>
          <p:nvPr/>
        </p:nvSpPr>
        <p:spPr>
          <a:xfrm>
            <a:off x="7620000" y="4731603"/>
            <a:ext cx="1371600" cy="1569660"/>
          </a:xfrm>
          <a:prstGeom prst="rect">
            <a:avLst/>
          </a:prstGeom>
          <a:noFill/>
        </p:spPr>
        <p:txBody>
          <a:bodyPr wrap="square" rtlCol="0">
            <a:spAutoFit/>
          </a:bodyPr>
          <a:lstStyle/>
          <a:p>
            <a:pPr algn="l"/>
            <a:r>
              <a:rPr lang="en-AU" sz="1600" b="1" u="sng" dirty="0" smtClean="0"/>
              <a:t>Employee#</a:t>
            </a:r>
          </a:p>
          <a:p>
            <a:pPr algn="l"/>
            <a:r>
              <a:rPr lang="en-AU" sz="1600" dirty="0" err="1" smtClean="0"/>
              <a:t>EmpName</a:t>
            </a:r>
            <a:endParaRPr lang="en-AU" sz="1600" dirty="0" smtClean="0"/>
          </a:p>
          <a:p>
            <a:pPr algn="l"/>
            <a:r>
              <a:rPr lang="en-AU" sz="1600" dirty="0" err="1" smtClean="0"/>
              <a:t>DoB</a:t>
            </a:r>
            <a:endParaRPr lang="en-AU" sz="1600" dirty="0" smtClean="0"/>
          </a:p>
          <a:p>
            <a:pPr algn="l"/>
            <a:r>
              <a:rPr lang="en-AU" sz="1600" dirty="0" smtClean="0"/>
              <a:t>Gender</a:t>
            </a:r>
          </a:p>
          <a:p>
            <a:pPr algn="l"/>
            <a:r>
              <a:rPr lang="en-AU" sz="1600" i="1" dirty="0" smtClean="0"/>
              <a:t>Dept#</a:t>
            </a:r>
          </a:p>
          <a:p>
            <a:pPr algn="l"/>
            <a:r>
              <a:rPr lang="en-AU" sz="1600" i="1" dirty="0" smtClean="0"/>
              <a:t>Mentor</a:t>
            </a:r>
          </a:p>
        </p:txBody>
      </p:sp>
      <p:sp>
        <p:nvSpPr>
          <p:cNvPr id="27" name="Arc 26"/>
          <p:cNvSpPr/>
          <p:nvPr/>
        </p:nvSpPr>
        <p:spPr>
          <a:xfrm rot="19888052" flipH="1">
            <a:off x="5281150" y="5222821"/>
            <a:ext cx="1119133" cy="1212957"/>
          </a:xfrm>
          <a:prstGeom prst="arc">
            <a:avLst>
              <a:gd name="adj1" fmla="val 14389736"/>
              <a:gd name="adj2" fmla="val 8957511"/>
            </a:avLst>
          </a:prstGeom>
          <a:ln w="28575">
            <a:solidFill>
              <a:schemeClr val="tx1"/>
            </a:solidFill>
          </a:ln>
        </p:spPr>
        <p:style>
          <a:lnRef idx="1">
            <a:schemeClr val="accent6"/>
          </a:lnRef>
          <a:fillRef idx="0">
            <a:schemeClr val="accent6"/>
          </a:fillRef>
          <a:effectRef idx="0">
            <a:schemeClr val="accent6"/>
          </a:effectRef>
          <a:fontRef idx="minor">
            <a:schemeClr val="tx1"/>
          </a:fontRef>
        </p:style>
        <p:txBody>
          <a:bodyPr anchor="ctr"/>
          <a:lstStyle/>
          <a:p>
            <a:endParaRPr lang="en-US"/>
          </a:p>
        </p:txBody>
      </p:sp>
      <p:grpSp>
        <p:nvGrpSpPr>
          <p:cNvPr id="10" name="Group 31"/>
          <p:cNvGrpSpPr/>
          <p:nvPr/>
        </p:nvGrpSpPr>
        <p:grpSpPr>
          <a:xfrm>
            <a:off x="5715000" y="5076000"/>
            <a:ext cx="152401" cy="304801"/>
            <a:chOff x="5715000" y="5105401"/>
            <a:chExt cx="152401" cy="304801"/>
          </a:xfrm>
        </p:grpSpPr>
        <p:cxnSp>
          <p:nvCxnSpPr>
            <p:cNvPr id="28" name="Straight Connector 27"/>
            <p:cNvCxnSpPr/>
            <p:nvPr/>
          </p:nvCxnSpPr>
          <p:spPr>
            <a:xfrm rot="10800000" flipV="1">
              <a:off x="5715000" y="5105401"/>
              <a:ext cx="152400" cy="152397"/>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29" name="Straight Connector 28"/>
            <p:cNvCxnSpPr/>
            <p:nvPr/>
          </p:nvCxnSpPr>
          <p:spPr>
            <a:xfrm rot="16200000" flipH="1">
              <a:off x="5715000" y="5257800"/>
              <a:ext cx="152402" cy="152401"/>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sp>
        <p:nvSpPr>
          <p:cNvPr id="33" name="TextBox 32"/>
          <p:cNvSpPr txBox="1"/>
          <p:nvPr/>
        </p:nvSpPr>
        <p:spPr>
          <a:xfrm>
            <a:off x="3810000" y="5638800"/>
            <a:ext cx="1524000" cy="338554"/>
          </a:xfrm>
          <a:prstGeom prst="rect">
            <a:avLst/>
          </a:prstGeom>
          <a:noFill/>
        </p:spPr>
        <p:txBody>
          <a:bodyPr wrap="square" rtlCol="0">
            <a:spAutoFit/>
          </a:bodyPr>
          <a:lstStyle/>
          <a:p>
            <a:pPr algn="r"/>
            <a:r>
              <a:rPr lang="en-AU" sz="1600" dirty="0" smtClean="0">
                <a:solidFill>
                  <a:schemeClr val="bg2"/>
                </a:solidFill>
              </a:rPr>
              <a:t>Mentors</a:t>
            </a:r>
            <a:endParaRPr lang="en-AU" sz="1600" dirty="0">
              <a:solidFill>
                <a:schemeClr val="bg2"/>
              </a:solidFill>
            </a:endParaRPr>
          </a:p>
        </p:txBody>
      </p:sp>
      <p:sp>
        <p:nvSpPr>
          <p:cNvPr id="5" name="Entity"/>
          <p:cNvSpPr/>
          <p:nvPr/>
        </p:nvSpPr>
        <p:spPr>
          <a:xfrm>
            <a:off x="5867400" y="4724400"/>
            <a:ext cx="1752600" cy="11430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smtClean="0"/>
              <a:t>Employee</a:t>
            </a:r>
          </a:p>
        </p:txBody>
      </p:sp>
      <p:sp>
        <p:nvSpPr>
          <p:cNvPr id="4" name="Entity"/>
          <p:cNvSpPr/>
          <p:nvPr/>
        </p:nvSpPr>
        <p:spPr>
          <a:xfrm>
            <a:off x="5867400" y="2438400"/>
            <a:ext cx="1752600" cy="11430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dirty="0" smtClean="0"/>
              <a:t>Department</a:t>
            </a:r>
          </a:p>
        </p:txBody>
      </p:sp>
      <p:sp>
        <p:nvSpPr>
          <p:cNvPr id="23" name="Oval 22"/>
          <p:cNvSpPr/>
          <p:nvPr/>
        </p:nvSpPr>
        <p:spPr>
          <a:xfrm>
            <a:off x="6400800" y="43434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cxnSp>
        <p:nvCxnSpPr>
          <p:cNvPr id="30" name="1:1"/>
          <p:cNvCxnSpPr/>
          <p:nvPr/>
        </p:nvCxnSpPr>
        <p:spPr>
          <a:xfrm>
            <a:off x="6400800" y="37338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36" name="1:1"/>
          <p:cNvCxnSpPr/>
          <p:nvPr/>
        </p:nvCxnSpPr>
        <p:spPr>
          <a:xfrm>
            <a:off x="7010400" y="45720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38" name="Oval 37"/>
          <p:cNvSpPr/>
          <p:nvPr/>
        </p:nvSpPr>
        <p:spPr>
          <a:xfrm>
            <a:off x="7010400" y="36576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41" name="Oval 40"/>
          <p:cNvSpPr/>
          <p:nvPr/>
        </p:nvSpPr>
        <p:spPr>
          <a:xfrm>
            <a:off x="5562600" y="51816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42" name="Oval 41"/>
          <p:cNvSpPr/>
          <p:nvPr/>
        </p:nvSpPr>
        <p:spPr>
          <a:xfrm>
            <a:off x="6324600" y="59436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0" grpId="0"/>
      <p:bldP spid="27" grpId="0" animBg="1"/>
      <p:bldP spid="33" grpId="0"/>
      <p:bldP spid="23" grpId="0" animBg="1"/>
      <p:bldP spid="38" grpId="0" animBg="1"/>
      <p:bldP spid="41" grpId="0"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Self-Referencing Relationships</a:t>
            </a:r>
            <a:endParaRPr lang="en-AU" dirty="0"/>
          </a:p>
        </p:txBody>
      </p:sp>
      <p:sp>
        <p:nvSpPr>
          <p:cNvPr id="3" name="Content Placeholder 2"/>
          <p:cNvSpPr>
            <a:spLocks noGrp="1"/>
          </p:cNvSpPr>
          <p:nvPr>
            <p:ph idx="1"/>
          </p:nvPr>
        </p:nvSpPr>
        <p:spPr/>
        <p:txBody>
          <a:bodyPr/>
          <a:lstStyle/>
          <a:p>
            <a:r>
              <a:rPr lang="en-AU" dirty="0" smtClean="0"/>
              <a:t>It is important to give the foreign key which establishes a self-referencing relationship a </a:t>
            </a:r>
            <a:r>
              <a:rPr lang="en-AU" i="1" dirty="0" smtClean="0"/>
              <a:t>meaningful name</a:t>
            </a:r>
          </a:p>
          <a:p>
            <a:pPr lvl="4"/>
            <a:endParaRPr lang="en-AU" sz="1400" dirty="0" smtClean="0"/>
          </a:p>
          <a:p>
            <a:pPr lvl="1"/>
            <a:r>
              <a:rPr lang="en-AU" dirty="0" smtClean="0"/>
              <a:t>You cannot reuse the name of </a:t>
            </a:r>
          </a:p>
          <a:p>
            <a:pPr lvl="1">
              <a:buNone/>
            </a:pPr>
            <a:r>
              <a:rPr lang="en-AU" dirty="0" smtClean="0"/>
              <a:t>	the Primary Key (Why not?)</a:t>
            </a:r>
          </a:p>
          <a:p>
            <a:pPr lvl="4"/>
            <a:endParaRPr lang="en-AU" sz="1400" dirty="0" smtClean="0"/>
          </a:p>
          <a:p>
            <a:pPr lvl="1"/>
            <a:r>
              <a:rPr lang="en-AU" dirty="0" smtClean="0"/>
              <a:t>Something like “Employee#_2”</a:t>
            </a:r>
          </a:p>
          <a:p>
            <a:pPr lvl="1">
              <a:buNone/>
            </a:pPr>
            <a:r>
              <a:rPr lang="en-AU" dirty="0" smtClean="0"/>
              <a:t>	is not meaningful</a:t>
            </a:r>
          </a:p>
          <a:p>
            <a:pPr>
              <a:buNone/>
            </a:pPr>
            <a:endParaRPr lang="en-AU" sz="1400" dirty="0" smtClean="0"/>
          </a:p>
          <a:p>
            <a:pPr lvl="1"/>
            <a:r>
              <a:rPr lang="en-AU" dirty="0" smtClean="0"/>
              <a:t>Make sure that the name</a:t>
            </a:r>
          </a:p>
          <a:p>
            <a:pPr lvl="1">
              <a:buNone/>
            </a:pPr>
            <a:r>
              <a:rPr lang="en-AU" dirty="0" smtClean="0"/>
              <a:t>	reflects the nature of the</a:t>
            </a:r>
          </a:p>
          <a:p>
            <a:pPr lvl="1">
              <a:buNone/>
            </a:pPr>
            <a:r>
              <a:rPr lang="en-AU" dirty="0" smtClean="0"/>
              <a:t>	relationship</a:t>
            </a:r>
          </a:p>
          <a:p>
            <a:pPr lvl="1">
              <a:buNone/>
            </a:pPr>
            <a:endParaRPr lang="en-AU" dirty="0" smtClean="0"/>
          </a:p>
          <a:p>
            <a:pPr lvl="1"/>
            <a:r>
              <a:rPr lang="en-AU" dirty="0" smtClean="0"/>
              <a:t>Consider naming the</a:t>
            </a:r>
          </a:p>
          <a:p>
            <a:pPr lvl="1">
              <a:buNone/>
            </a:pPr>
            <a:r>
              <a:rPr lang="en-AU" dirty="0" smtClean="0"/>
              <a:t>	relationship as well</a:t>
            </a:r>
            <a:endParaRPr lang="en-AU" dirty="0"/>
          </a:p>
        </p:txBody>
      </p:sp>
      <p:sp>
        <p:nvSpPr>
          <p:cNvPr id="34" name="Rectangle 33"/>
          <p:cNvSpPr/>
          <p:nvPr/>
        </p:nvSpPr>
        <p:spPr>
          <a:xfrm>
            <a:off x="7620000" y="6019800"/>
            <a:ext cx="838200" cy="228600"/>
          </a:xfrm>
          <a:prstGeom prst="rect">
            <a:avLst/>
          </a:prstGeom>
          <a:noFill/>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cxnSp>
        <p:nvCxnSpPr>
          <p:cNvPr id="21" name="Straight Connector 20"/>
          <p:cNvCxnSpPr/>
          <p:nvPr/>
        </p:nvCxnSpPr>
        <p:spPr>
          <a:xfrm rot="5400000">
            <a:off x="5867400" y="41148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22" name="Straight Connector 21"/>
          <p:cNvCxnSpPr/>
          <p:nvPr/>
        </p:nvCxnSpPr>
        <p:spPr>
          <a:xfrm rot="5400000">
            <a:off x="6286501" y="4533899"/>
            <a:ext cx="228599"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23" name="Straight Connector 22"/>
          <p:cNvCxnSpPr/>
          <p:nvPr/>
        </p:nvCxnSpPr>
        <p:spPr>
          <a:xfrm rot="16200000" flipH="1">
            <a:off x="6438903" y="4533901"/>
            <a:ext cx="228597" cy="152398"/>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24" name="TextBox 23"/>
          <p:cNvSpPr txBox="1"/>
          <p:nvPr/>
        </p:nvSpPr>
        <p:spPr>
          <a:xfrm>
            <a:off x="4953000" y="3758625"/>
            <a:ext cx="1524000" cy="584775"/>
          </a:xfrm>
          <a:prstGeom prst="rect">
            <a:avLst/>
          </a:prstGeom>
          <a:noFill/>
        </p:spPr>
        <p:txBody>
          <a:bodyPr wrap="square" rtlCol="0">
            <a:spAutoFit/>
          </a:bodyPr>
          <a:lstStyle/>
          <a:p>
            <a:pPr algn="r"/>
            <a:r>
              <a:rPr lang="en-AU" sz="1600" dirty="0" smtClean="0">
                <a:solidFill>
                  <a:schemeClr val="bg2"/>
                </a:solidFill>
              </a:rPr>
              <a:t>Employee works in Dept</a:t>
            </a:r>
            <a:endParaRPr lang="en-AU" sz="1600" dirty="0">
              <a:solidFill>
                <a:schemeClr val="bg2"/>
              </a:solidFill>
            </a:endParaRPr>
          </a:p>
        </p:txBody>
      </p:sp>
      <p:cxnSp>
        <p:nvCxnSpPr>
          <p:cNvPr id="30" name="Straight Connector 29"/>
          <p:cNvCxnSpPr/>
          <p:nvPr/>
        </p:nvCxnSpPr>
        <p:spPr>
          <a:xfrm rot="5400000">
            <a:off x="6477000" y="4114800"/>
            <a:ext cx="1219201"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31" name="TextBox 30"/>
          <p:cNvSpPr txBox="1"/>
          <p:nvPr/>
        </p:nvSpPr>
        <p:spPr>
          <a:xfrm>
            <a:off x="7086600" y="3758625"/>
            <a:ext cx="1676400" cy="584775"/>
          </a:xfrm>
          <a:prstGeom prst="rect">
            <a:avLst/>
          </a:prstGeom>
          <a:noFill/>
        </p:spPr>
        <p:txBody>
          <a:bodyPr wrap="square" rtlCol="0">
            <a:spAutoFit/>
          </a:bodyPr>
          <a:lstStyle/>
          <a:p>
            <a:pPr algn="l"/>
            <a:r>
              <a:rPr lang="en-AU" sz="1600" dirty="0" smtClean="0">
                <a:solidFill>
                  <a:schemeClr val="bg2"/>
                </a:solidFill>
              </a:rPr>
              <a:t>Employee manages Dept</a:t>
            </a:r>
            <a:endParaRPr lang="en-AU" sz="1600" dirty="0">
              <a:solidFill>
                <a:schemeClr val="bg2"/>
              </a:solidFill>
            </a:endParaRPr>
          </a:p>
        </p:txBody>
      </p:sp>
      <p:sp>
        <p:nvSpPr>
          <p:cNvPr id="35" name="TextBox 34"/>
          <p:cNvSpPr txBox="1"/>
          <p:nvPr/>
        </p:nvSpPr>
        <p:spPr>
          <a:xfrm>
            <a:off x="7620000" y="2438400"/>
            <a:ext cx="1371600" cy="1077218"/>
          </a:xfrm>
          <a:prstGeom prst="rect">
            <a:avLst/>
          </a:prstGeom>
          <a:noFill/>
        </p:spPr>
        <p:txBody>
          <a:bodyPr wrap="square" rtlCol="0">
            <a:spAutoFit/>
          </a:bodyPr>
          <a:lstStyle/>
          <a:p>
            <a:pPr algn="l"/>
            <a:r>
              <a:rPr lang="en-AU" sz="1600" b="1" u="sng" dirty="0" smtClean="0"/>
              <a:t>Dept#</a:t>
            </a:r>
          </a:p>
          <a:p>
            <a:pPr algn="l"/>
            <a:r>
              <a:rPr lang="en-AU" sz="1600" dirty="0" err="1" smtClean="0"/>
              <a:t>DeptName</a:t>
            </a:r>
            <a:endParaRPr lang="en-AU" sz="1600" dirty="0" smtClean="0"/>
          </a:p>
          <a:p>
            <a:pPr algn="l"/>
            <a:r>
              <a:rPr lang="en-AU" sz="1600" i="1" dirty="0" smtClean="0"/>
              <a:t>Manager</a:t>
            </a:r>
          </a:p>
          <a:p>
            <a:pPr algn="l"/>
            <a:endParaRPr lang="en-AU" sz="1600" dirty="0"/>
          </a:p>
        </p:txBody>
      </p:sp>
      <p:sp>
        <p:nvSpPr>
          <p:cNvPr id="36" name="TextBox 35"/>
          <p:cNvSpPr txBox="1"/>
          <p:nvPr/>
        </p:nvSpPr>
        <p:spPr>
          <a:xfrm>
            <a:off x="7620000" y="4731603"/>
            <a:ext cx="1371600" cy="1569660"/>
          </a:xfrm>
          <a:prstGeom prst="rect">
            <a:avLst/>
          </a:prstGeom>
          <a:noFill/>
        </p:spPr>
        <p:txBody>
          <a:bodyPr wrap="square" rtlCol="0">
            <a:spAutoFit/>
          </a:bodyPr>
          <a:lstStyle/>
          <a:p>
            <a:pPr algn="l"/>
            <a:r>
              <a:rPr lang="en-AU" sz="1600" b="1" u="sng" dirty="0" smtClean="0"/>
              <a:t>Employee#</a:t>
            </a:r>
          </a:p>
          <a:p>
            <a:pPr algn="l"/>
            <a:r>
              <a:rPr lang="en-AU" sz="1600" dirty="0" err="1" smtClean="0"/>
              <a:t>EmpName</a:t>
            </a:r>
            <a:endParaRPr lang="en-AU" sz="1600" dirty="0" smtClean="0"/>
          </a:p>
          <a:p>
            <a:pPr algn="l"/>
            <a:r>
              <a:rPr lang="en-AU" sz="1600" dirty="0" err="1" smtClean="0"/>
              <a:t>DoB</a:t>
            </a:r>
            <a:endParaRPr lang="en-AU" sz="1600" dirty="0" smtClean="0"/>
          </a:p>
          <a:p>
            <a:pPr algn="l"/>
            <a:r>
              <a:rPr lang="en-AU" sz="1600" dirty="0" smtClean="0"/>
              <a:t>Gender</a:t>
            </a:r>
          </a:p>
          <a:p>
            <a:pPr algn="l"/>
            <a:r>
              <a:rPr lang="en-AU" sz="1600" i="1" dirty="0" smtClean="0"/>
              <a:t>Dept#</a:t>
            </a:r>
          </a:p>
          <a:p>
            <a:pPr algn="l"/>
            <a:r>
              <a:rPr lang="en-AU" sz="1600" i="1" dirty="0" smtClean="0"/>
              <a:t>Mentor</a:t>
            </a:r>
          </a:p>
        </p:txBody>
      </p:sp>
      <p:sp>
        <p:nvSpPr>
          <p:cNvPr id="37" name="Arc 36"/>
          <p:cNvSpPr/>
          <p:nvPr/>
        </p:nvSpPr>
        <p:spPr>
          <a:xfrm rot="19888052" flipH="1">
            <a:off x="5281150" y="5222821"/>
            <a:ext cx="1119133" cy="1212957"/>
          </a:xfrm>
          <a:prstGeom prst="arc">
            <a:avLst>
              <a:gd name="adj1" fmla="val 14389736"/>
              <a:gd name="adj2" fmla="val 8957511"/>
            </a:avLst>
          </a:prstGeom>
          <a:ln w="28575">
            <a:solidFill>
              <a:schemeClr val="tx1"/>
            </a:solidFill>
          </a:ln>
        </p:spPr>
        <p:style>
          <a:lnRef idx="1">
            <a:schemeClr val="accent6"/>
          </a:lnRef>
          <a:fillRef idx="0">
            <a:schemeClr val="accent6"/>
          </a:fillRef>
          <a:effectRef idx="0">
            <a:schemeClr val="accent6"/>
          </a:effectRef>
          <a:fontRef idx="minor">
            <a:schemeClr val="tx1"/>
          </a:fontRef>
        </p:style>
        <p:txBody>
          <a:bodyPr anchor="ctr"/>
          <a:lstStyle/>
          <a:p>
            <a:endParaRPr lang="en-US"/>
          </a:p>
        </p:txBody>
      </p:sp>
      <p:grpSp>
        <p:nvGrpSpPr>
          <p:cNvPr id="38" name="Group 31"/>
          <p:cNvGrpSpPr/>
          <p:nvPr/>
        </p:nvGrpSpPr>
        <p:grpSpPr>
          <a:xfrm>
            <a:off x="5715000" y="5076000"/>
            <a:ext cx="152401" cy="304801"/>
            <a:chOff x="5715000" y="5105401"/>
            <a:chExt cx="152401" cy="304801"/>
          </a:xfrm>
        </p:grpSpPr>
        <p:cxnSp>
          <p:nvCxnSpPr>
            <p:cNvPr id="39" name="Straight Connector 38"/>
            <p:cNvCxnSpPr/>
            <p:nvPr/>
          </p:nvCxnSpPr>
          <p:spPr>
            <a:xfrm rot="10800000" flipV="1">
              <a:off x="5715000" y="5105401"/>
              <a:ext cx="152400" cy="152397"/>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40" name="Straight Connector 39"/>
            <p:cNvCxnSpPr/>
            <p:nvPr/>
          </p:nvCxnSpPr>
          <p:spPr>
            <a:xfrm rot="16200000" flipH="1">
              <a:off x="5715000" y="5257800"/>
              <a:ext cx="152402" cy="152401"/>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sp>
        <p:nvSpPr>
          <p:cNvPr id="41" name="TextBox 40"/>
          <p:cNvSpPr txBox="1"/>
          <p:nvPr/>
        </p:nvSpPr>
        <p:spPr>
          <a:xfrm>
            <a:off x="3810000" y="5638800"/>
            <a:ext cx="1524000" cy="338554"/>
          </a:xfrm>
          <a:prstGeom prst="rect">
            <a:avLst/>
          </a:prstGeom>
          <a:noFill/>
        </p:spPr>
        <p:txBody>
          <a:bodyPr wrap="square" rtlCol="0">
            <a:spAutoFit/>
          </a:bodyPr>
          <a:lstStyle/>
          <a:p>
            <a:pPr algn="r"/>
            <a:r>
              <a:rPr lang="en-AU" sz="1600" dirty="0" smtClean="0">
                <a:solidFill>
                  <a:schemeClr val="bg2"/>
                </a:solidFill>
              </a:rPr>
              <a:t>Mentors</a:t>
            </a:r>
            <a:endParaRPr lang="en-AU" sz="1600" dirty="0">
              <a:solidFill>
                <a:schemeClr val="bg2"/>
              </a:solidFill>
            </a:endParaRPr>
          </a:p>
        </p:txBody>
      </p:sp>
      <p:sp>
        <p:nvSpPr>
          <p:cNvPr id="42" name="Entity"/>
          <p:cNvSpPr/>
          <p:nvPr/>
        </p:nvSpPr>
        <p:spPr>
          <a:xfrm>
            <a:off x="5867400" y="4724400"/>
            <a:ext cx="1752600" cy="11430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smtClean="0"/>
              <a:t>Employee</a:t>
            </a:r>
          </a:p>
        </p:txBody>
      </p:sp>
      <p:sp>
        <p:nvSpPr>
          <p:cNvPr id="43" name="Entity"/>
          <p:cNvSpPr/>
          <p:nvPr/>
        </p:nvSpPr>
        <p:spPr>
          <a:xfrm>
            <a:off x="5867400" y="2438400"/>
            <a:ext cx="1752600" cy="11430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dirty="0" smtClean="0"/>
              <a:t>Department</a:t>
            </a:r>
          </a:p>
        </p:txBody>
      </p:sp>
      <p:sp>
        <p:nvSpPr>
          <p:cNvPr id="44" name="Oval 43"/>
          <p:cNvSpPr/>
          <p:nvPr/>
        </p:nvSpPr>
        <p:spPr>
          <a:xfrm>
            <a:off x="6400800" y="43434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cxnSp>
        <p:nvCxnSpPr>
          <p:cNvPr id="46" name="1:1"/>
          <p:cNvCxnSpPr/>
          <p:nvPr/>
        </p:nvCxnSpPr>
        <p:spPr>
          <a:xfrm>
            <a:off x="6400800" y="37338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47" name="1:1"/>
          <p:cNvCxnSpPr/>
          <p:nvPr/>
        </p:nvCxnSpPr>
        <p:spPr>
          <a:xfrm>
            <a:off x="7010400" y="45720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49" name="Oval 48"/>
          <p:cNvSpPr/>
          <p:nvPr/>
        </p:nvSpPr>
        <p:spPr>
          <a:xfrm>
            <a:off x="7010400" y="36576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50" name="Oval 49"/>
          <p:cNvSpPr/>
          <p:nvPr/>
        </p:nvSpPr>
        <p:spPr>
          <a:xfrm>
            <a:off x="5562600" y="51816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51" name="Oval 50"/>
          <p:cNvSpPr/>
          <p:nvPr/>
        </p:nvSpPr>
        <p:spPr>
          <a:xfrm>
            <a:off x="6324600" y="59436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Self-Referencing Relationships</a:t>
            </a:r>
            <a:endParaRPr lang="en-AU" dirty="0"/>
          </a:p>
        </p:txBody>
      </p:sp>
      <p:sp>
        <p:nvSpPr>
          <p:cNvPr id="3" name="Content Placeholder 2"/>
          <p:cNvSpPr>
            <a:spLocks noGrp="1"/>
          </p:cNvSpPr>
          <p:nvPr>
            <p:ph idx="1"/>
          </p:nvPr>
        </p:nvSpPr>
        <p:spPr/>
        <p:txBody>
          <a:bodyPr/>
          <a:lstStyle/>
          <a:p>
            <a:r>
              <a:rPr lang="en-AU" dirty="0" smtClean="0">
                <a:cs typeface="Times New Roman" pitchFamily="18" charset="0"/>
              </a:rPr>
              <a:t>It is also possible to have a self-referencing </a:t>
            </a:r>
            <a:r>
              <a:rPr lang="en-AU" i="1" dirty="0" smtClean="0">
                <a:cs typeface="Times New Roman" pitchFamily="18" charset="0"/>
              </a:rPr>
              <a:t>many-to-many</a:t>
            </a:r>
            <a:r>
              <a:rPr lang="en-AU" dirty="0" smtClean="0">
                <a:cs typeface="Times New Roman" pitchFamily="18" charset="0"/>
              </a:rPr>
              <a:t> relationship that will require </a:t>
            </a:r>
            <a:r>
              <a:rPr lang="en-AU" i="1" dirty="0" smtClean="0">
                <a:cs typeface="Times New Roman" pitchFamily="18" charset="0"/>
              </a:rPr>
              <a:t>resolution</a:t>
            </a:r>
            <a:r>
              <a:rPr lang="en-AU" dirty="0" smtClean="0">
                <a:cs typeface="Times New Roman" pitchFamily="18" charset="0"/>
              </a:rPr>
              <a:t>.</a:t>
            </a:r>
          </a:p>
          <a:p>
            <a:pPr lvl="4"/>
            <a:endParaRPr lang="en-AU" dirty="0" smtClean="0">
              <a:cs typeface="Times New Roman" pitchFamily="18" charset="0"/>
            </a:endParaRPr>
          </a:p>
          <a:p>
            <a:r>
              <a:rPr lang="en-AU" dirty="0" smtClean="0"/>
              <a:t>Database for friends and their crushes on each other:</a:t>
            </a:r>
          </a:p>
          <a:p>
            <a:pPr lvl="1"/>
            <a:r>
              <a:rPr lang="en-AU" dirty="0" smtClean="0"/>
              <a:t>Each friend may have a crush on many other friends</a:t>
            </a:r>
          </a:p>
          <a:p>
            <a:pPr lvl="1"/>
            <a:r>
              <a:rPr lang="en-AU" dirty="0" smtClean="0"/>
              <a:t>Each friend may be the subject of many crushes</a:t>
            </a:r>
          </a:p>
          <a:p>
            <a:endParaRPr lang="en-AU" dirty="0" smtClean="0"/>
          </a:p>
          <a:p>
            <a:endParaRPr lang="en-AU" sz="2800" dirty="0" smtClean="0"/>
          </a:p>
          <a:p>
            <a:r>
              <a:rPr lang="en-AU" dirty="0" smtClean="0"/>
              <a:t>This is resolved the same</a:t>
            </a:r>
          </a:p>
          <a:p>
            <a:pPr>
              <a:buNone/>
            </a:pPr>
            <a:r>
              <a:rPr lang="en-AU" dirty="0" smtClean="0"/>
              <a:t>	as any other M:M relationship</a:t>
            </a:r>
            <a:endParaRPr lang="en-AU" dirty="0"/>
          </a:p>
        </p:txBody>
      </p:sp>
      <p:sp>
        <p:nvSpPr>
          <p:cNvPr id="5" name="Arc 4"/>
          <p:cNvSpPr/>
          <p:nvPr/>
        </p:nvSpPr>
        <p:spPr>
          <a:xfrm rot="19888052" flipH="1">
            <a:off x="6075598" y="4681171"/>
            <a:ext cx="1066800" cy="1143000"/>
          </a:xfrm>
          <a:prstGeom prst="arc">
            <a:avLst>
              <a:gd name="adj1" fmla="val 14389736"/>
              <a:gd name="adj2" fmla="val 8665742"/>
            </a:avLst>
          </a:prstGeom>
          <a:ln w="28575">
            <a:solidFill>
              <a:schemeClr val="tx1"/>
            </a:solidFill>
          </a:ln>
        </p:spPr>
        <p:style>
          <a:lnRef idx="1">
            <a:schemeClr val="accent6"/>
          </a:lnRef>
          <a:fillRef idx="0">
            <a:schemeClr val="accent6"/>
          </a:fillRef>
          <a:effectRef idx="0">
            <a:schemeClr val="accent6"/>
          </a:effectRef>
          <a:fontRef idx="minor">
            <a:schemeClr val="tx1"/>
          </a:fontRef>
        </p:style>
        <p:txBody>
          <a:bodyPr anchor="ctr"/>
          <a:lstStyle/>
          <a:p>
            <a:endParaRPr lang="en-US"/>
          </a:p>
        </p:txBody>
      </p:sp>
      <p:grpSp>
        <p:nvGrpSpPr>
          <p:cNvPr id="6" name="Group 31"/>
          <p:cNvGrpSpPr/>
          <p:nvPr/>
        </p:nvGrpSpPr>
        <p:grpSpPr>
          <a:xfrm>
            <a:off x="6477000" y="4542600"/>
            <a:ext cx="152401" cy="304801"/>
            <a:chOff x="5715000" y="5105401"/>
            <a:chExt cx="152401" cy="304801"/>
          </a:xfrm>
        </p:grpSpPr>
        <p:cxnSp>
          <p:nvCxnSpPr>
            <p:cNvPr id="7" name="Straight Connector 6"/>
            <p:cNvCxnSpPr/>
            <p:nvPr/>
          </p:nvCxnSpPr>
          <p:spPr>
            <a:xfrm rot="10800000" flipV="1">
              <a:off x="5715000" y="5105401"/>
              <a:ext cx="152400" cy="152397"/>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8" name="Straight Connector 7"/>
            <p:cNvCxnSpPr/>
            <p:nvPr/>
          </p:nvCxnSpPr>
          <p:spPr>
            <a:xfrm rot="16200000" flipH="1">
              <a:off x="5715000" y="5257800"/>
              <a:ext cx="152402" cy="152401"/>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sp>
        <p:nvSpPr>
          <p:cNvPr id="9" name="TextBox 8"/>
          <p:cNvSpPr txBox="1"/>
          <p:nvPr/>
        </p:nvSpPr>
        <p:spPr>
          <a:xfrm>
            <a:off x="5257800" y="5105400"/>
            <a:ext cx="838200" cy="338554"/>
          </a:xfrm>
          <a:prstGeom prst="rect">
            <a:avLst/>
          </a:prstGeom>
          <a:noFill/>
        </p:spPr>
        <p:txBody>
          <a:bodyPr wrap="square" rtlCol="0">
            <a:spAutoFit/>
          </a:bodyPr>
          <a:lstStyle/>
          <a:p>
            <a:pPr algn="r"/>
            <a:r>
              <a:rPr lang="en-AU" sz="1600" dirty="0" smtClean="0">
                <a:solidFill>
                  <a:schemeClr val="bg2"/>
                </a:solidFill>
              </a:rPr>
              <a:t>Crush</a:t>
            </a:r>
            <a:endParaRPr lang="en-AU" sz="1600" dirty="0">
              <a:solidFill>
                <a:schemeClr val="bg2"/>
              </a:solidFill>
            </a:endParaRPr>
          </a:p>
        </p:txBody>
      </p:sp>
      <p:grpSp>
        <p:nvGrpSpPr>
          <p:cNvPr id="11" name="Group 31"/>
          <p:cNvGrpSpPr/>
          <p:nvPr/>
        </p:nvGrpSpPr>
        <p:grpSpPr>
          <a:xfrm rot="16200000">
            <a:off x="7043400" y="5257800"/>
            <a:ext cx="152401" cy="304801"/>
            <a:chOff x="5715000" y="5105401"/>
            <a:chExt cx="152401" cy="304801"/>
          </a:xfrm>
        </p:grpSpPr>
        <p:cxnSp>
          <p:nvCxnSpPr>
            <p:cNvPr id="12" name="Straight Connector 11"/>
            <p:cNvCxnSpPr/>
            <p:nvPr/>
          </p:nvCxnSpPr>
          <p:spPr>
            <a:xfrm rot="10800000" flipV="1">
              <a:off x="5715000" y="5105401"/>
              <a:ext cx="152400" cy="152397"/>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13" name="Straight Connector 12"/>
            <p:cNvCxnSpPr/>
            <p:nvPr/>
          </p:nvCxnSpPr>
          <p:spPr>
            <a:xfrm rot="16200000" flipH="1">
              <a:off x="5715000" y="5257800"/>
              <a:ext cx="152402" cy="152401"/>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sp>
        <p:nvSpPr>
          <p:cNvPr id="10" name="Entity"/>
          <p:cNvSpPr/>
          <p:nvPr/>
        </p:nvSpPr>
        <p:spPr>
          <a:xfrm>
            <a:off x="6629400" y="4191000"/>
            <a:ext cx="1752600" cy="1143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smtClean="0"/>
              <a:t>Friend</a:t>
            </a:r>
          </a:p>
        </p:txBody>
      </p:sp>
      <p:sp>
        <p:nvSpPr>
          <p:cNvPr id="14" name="Oval 13"/>
          <p:cNvSpPr/>
          <p:nvPr/>
        </p:nvSpPr>
        <p:spPr>
          <a:xfrm>
            <a:off x="6324600" y="46482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15" name="Oval 14"/>
          <p:cNvSpPr/>
          <p:nvPr/>
        </p:nvSpPr>
        <p:spPr>
          <a:xfrm>
            <a:off x="7010400" y="54864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Self-Referencing Relationships</a:t>
            </a:r>
            <a:endParaRPr lang="en-AU" dirty="0"/>
          </a:p>
        </p:txBody>
      </p:sp>
      <p:sp>
        <p:nvSpPr>
          <p:cNvPr id="3" name="Content Placeholder 2"/>
          <p:cNvSpPr>
            <a:spLocks noGrp="1"/>
          </p:cNvSpPr>
          <p:nvPr>
            <p:ph idx="1"/>
          </p:nvPr>
        </p:nvSpPr>
        <p:spPr/>
        <p:txBody>
          <a:bodyPr/>
          <a:lstStyle/>
          <a:p>
            <a:r>
              <a:rPr lang="en-AU" dirty="0" smtClean="0"/>
              <a:t>Create intermediary entity...</a:t>
            </a:r>
          </a:p>
          <a:p>
            <a:r>
              <a:rPr lang="en-AU" dirty="0" smtClean="0"/>
              <a:t>Flip the relationships...</a:t>
            </a:r>
          </a:p>
          <a:p>
            <a:r>
              <a:rPr lang="en-AU" dirty="0" smtClean="0"/>
              <a:t>Add appropriate cardinality...</a:t>
            </a:r>
          </a:p>
          <a:p>
            <a:endParaRPr lang="en-AU" dirty="0"/>
          </a:p>
        </p:txBody>
      </p:sp>
      <p:grpSp>
        <p:nvGrpSpPr>
          <p:cNvPr id="5" name="Group 31"/>
          <p:cNvGrpSpPr/>
          <p:nvPr/>
        </p:nvGrpSpPr>
        <p:grpSpPr>
          <a:xfrm>
            <a:off x="4928132" y="2744255"/>
            <a:ext cx="227560" cy="455090"/>
            <a:chOff x="5714988" y="5105396"/>
            <a:chExt cx="152413" cy="304806"/>
          </a:xfrm>
        </p:grpSpPr>
        <p:cxnSp>
          <p:nvCxnSpPr>
            <p:cNvPr id="6" name="Straight Connector 5"/>
            <p:cNvCxnSpPr/>
            <p:nvPr/>
          </p:nvCxnSpPr>
          <p:spPr>
            <a:xfrm rot="10800000" flipV="1">
              <a:off x="5714988" y="5105396"/>
              <a:ext cx="152400" cy="152397"/>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7" name="Straight Connector 6"/>
            <p:cNvCxnSpPr/>
            <p:nvPr/>
          </p:nvCxnSpPr>
          <p:spPr>
            <a:xfrm rot="16200000" flipH="1">
              <a:off x="5715000" y="5257800"/>
              <a:ext cx="152402" cy="152401"/>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sp>
        <p:nvSpPr>
          <p:cNvPr id="8" name="TextBox 7"/>
          <p:cNvSpPr txBox="1"/>
          <p:nvPr/>
        </p:nvSpPr>
        <p:spPr>
          <a:xfrm>
            <a:off x="1219200" y="4956754"/>
            <a:ext cx="1513403" cy="369332"/>
          </a:xfrm>
          <a:prstGeom prst="rect">
            <a:avLst/>
          </a:prstGeom>
          <a:noFill/>
        </p:spPr>
        <p:txBody>
          <a:bodyPr wrap="square" rtlCol="0">
            <a:spAutoFit/>
          </a:bodyPr>
          <a:lstStyle/>
          <a:p>
            <a:pPr algn="r"/>
            <a:r>
              <a:rPr lang="en-AU" sz="1800" dirty="0" smtClean="0">
                <a:solidFill>
                  <a:schemeClr val="bg2"/>
                </a:solidFill>
              </a:rPr>
              <a:t>Crush</a:t>
            </a:r>
            <a:endParaRPr lang="en-AU" sz="1800" dirty="0">
              <a:solidFill>
                <a:schemeClr val="bg2"/>
              </a:solidFill>
            </a:endParaRPr>
          </a:p>
        </p:txBody>
      </p:sp>
      <p:grpSp>
        <p:nvGrpSpPr>
          <p:cNvPr id="9" name="Group 31"/>
          <p:cNvGrpSpPr/>
          <p:nvPr/>
        </p:nvGrpSpPr>
        <p:grpSpPr>
          <a:xfrm rot="16200000">
            <a:off x="6534000" y="4099468"/>
            <a:ext cx="227542" cy="455082"/>
            <a:chOff x="5715000" y="5105401"/>
            <a:chExt cx="152401" cy="304801"/>
          </a:xfrm>
        </p:grpSpPr>
        <p:cxnSp>
          <p:nvCxnSpPr>
            <p:cNvPr id="10" name="Straight Connector 9"/>
            <p:cNvCxnSpPr/>
            <p:nvPr/>
          </p:nvCxnSpPr>
          <p:spPr>
            <a:xfrm rot="10800000" flipV="1">
              <a:off x="5715000" y="5105401"/>
              <a:ext cx="152400" cy="152397"/>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p:nvCxnSpPr>
          <p:spPr>
            <a:xfrm rot="16200000" flipH="1">
              <a:off x="5715000" y="5257800"/>
              <a:ext cx="152402" cy="152401"/>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nvGrpSpPr>
          <p:cNvPr id="16" name="Group 31"/>
          <p:cNvGrpSpPr/>
          <p:nvPr/>
        </p:nvGrpSpPr>
        <p:grpSpPr>
          <a:xfrm rot="6497941">
            <a:off x="2686450" y="3816073"/>
            <a:ext cx="386892" cy="707720"/>
            <a:chOff x="5715000" y="5105401"/>
            <a:chExt cx="259129" cy="474011"/>
          </a:xfrm>
        </p:grpSpPr>
        <p:cxnSp>
          <p:nvCxnSpPr>
            <p:cNvPr id="17" name="Straight Connector 16"/>
            <p:cNvCxnSpPr/>
            <p:nvPr/>
          </p:nvCxnSpPr>
          <p:spPr>
            <a:xfrm rot="10800000" flipV="1">
              <a:off x="5715000" y="5105401"/>
              <a:ext cx="152400" cy="152397"/>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18" name="Straight Connector 17"/>
            <p:cNvCxnSpPr/>
            <p:nvPr/>
          </p:nvCxnSpPr>
          <p:spPr>
            <a:xfrm rot="4302059" flipV="1">
              <a:off x="5688790" y="5294072"/>
              <a:ext cx="363348" cy="207331"/>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nvGrpSpPr>
          <p:cNvPr id="19" name="Group 31"/>
          <p:cNvGrpSpPr/>
          <p:nvPr/>
        </p:nvGrpSpPr>
        <p:grpSpPr>
          <a:xfrm rot="15159547">
            <a:off x="2819797" y="5532339"/>
            <a:ext cx="285266" cy="728841"/>
            <a:chOff x="5715000" y="4922045"/>
            <a:chExt cx="191063" cy="488157"/>
          </a:xfrm>
        </p:grpSpPr>
        <p:cxnSp>
          <p:nvCxnSpPr>
            <p:cNvPr id="20" name="Straight Connector 19"/>
            <p:cNvCxnSpPr/>
            <p:nvPr/>
          </p:nvCxnSpPr>
          <p:spPr>
            <a:xfrm rot="6440453">
              <a:off x="5653687" y="5034558"/>
              <a:ext cx="364889" cy="139863"/>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21" name="Straight Connector 20"/>
            <p:cNvCxnSpPr/>
            <p:nvPr/>
          </p:nvCxnSpPr>
          <p:spPr>
            <a:xfrm rot="16200000" flipH="1">
              <a:off x="5715000" y="5257800"/>
              <a:ext cx="152402" cy="152401"/>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sp>
        <p:nvSpPr>
          <p:cNvPr id="13" name="Rectangle 12"/>
          <p:cNvSpPr/>
          <p:nvPr/>
        </p:nvSpPr>
        <p:spPr>
          <a:xfrm>
            <a:off x="4419600" y="2669923"/>
            <a:ext cx="914400" cy="530477"/>
          </a:xfrm>
          <a:prstGeom prst="rect">
            <a:avLst/>
          </a:prstGeom>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AU"/>
          </a:p>
        </p:txBody>
      </p:sp>
      <p:sp>
        <p:nvSpPr>
          <p:cNvPr id="27" name="Rectangle 26"/>
          <p:cNvSpPr/>
          <p:nvPr/>
        </p:nvSpPr>
        <p:spPr>
          <a:xfrm>
            <a:off x="6324600" y="3886200"/>
            <a:ext cx="914400" cy="769162"/>
          </a:xfrm>
          <a:prstGeom prst="rect">
            <a:avLst/>
          </a:prstGeom>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AU"/>
          </a:p>
        </p:txBody>
      </p:sp>
      <p:sp>
        <p:nvSpPr>
          <p:cNvPr id="4" name="Arc 3"/>
          <p:cNvSpPr/>
          <p:nvPr/>
        </p:nvSpPr>
        <p:spPr>
          <a:xfrm rot="19938363" flipH="1">
            <a:off x="2558610" y="3097519"/>
            <a:ext cx="4234273" cy="3010161"/>
          </a:xfrm>
          <a:prstGeom prst="arc">
            <a:avLst>
              <a:gd name="adj1" fmla="val 13474343"/>
              <a:gd name="adj2" fmla="val 10078490"/>
            </a:avLst>
          </a:prstGeom>
          <a:ln w="28575">
            <a:solidFill>
              <a:schemeClr val="tx1"/>
            </a:solidFill>
          </a:ln>
        </p:spPr>
        <p:style>
          <a:lnRef idx="1">
            <a:schemeClr val="accent6"/>
          </a:lnRef>
          <a:fillRef idx="0">
            <a:schemeClr val="accent6"/>
          </a:fillRef>
          <a:effectRef idx="0">
            <a:schemeClr val="accent6"/>
          </a:effectRef>
          <a:fontRef idx="minor">
            <a:schemeClr val="tx1"/>
          </a:fontRef>
        </p:style>
        <p:txBody>
          <a:bodyPr anchor="ctr"/>
          <a:lstStyle/>
          <a:p>
            <a:endParaRPr lang="en-US"/>
          </a:p>
        </p:txBody>
      </p:sp>
      <p:sp>
        <p:nvSpPr>
          <p:cNvPr id="12" name="Entity"/>
          <p:cNvSpPr/>
          <p:nvPr/>
        </p:nvSpPr>
        <p:spPr>
          <a:xfrm>
            <a:off x="5155687" y="2506686"/>
            <a:ext cx="2616713" cy="170655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b="1" dirty="0" smtClean="0"/>
              <a:t>Friend</a:t>
            </a:r>
            <a:endParaRPr lang="en-AU" sz="2000" b="1" dirty="0" smtClean="0"/>
          </a:p>
        </p:txBody>
      </p:sp>
      <p:sp>
        <p:nvSpPr>
          <p:cNvPr id="15" name="Entity"/>
          <p:cNvSpPr/>
          <p:nvPr/>
        </p:nvSpPr>
        <p:spPr>
          <a:xfrm>
            <a:off x="1752600" y="4297352"/>
            <a:ext cx="2290566" cy="149384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b="1" dirty="0" smtClean="0"/>
              <a:t>Crush</a:t>
            </a:r>
            <a:endParaRPr lang="en-AU" sz="2000" b="1" dirty="0" smtClean="0"/>
          </a:p>
        </p:txBody>
      </p:sp>
      <p:sp>
        <p:nvSpPr>
          <p:cNvPr id="24" name="Oval 23"/>
          <p:cNvSpPr/>
          <p:nvPr/>
        </p:nvSpPr>
        <p:spPr>
          <a:xfrm>
            <a:off x="3051468" y="38862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25" name="Oval 24"/>
          <p:cNvSpPr/>
          <p:nvPr/>
        </p:nvSpPr>
        <p:spPr>
          <a:xfrm>
            <a:off x="3100199" y="59436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cxnSp>
        <p:nvCxnSpPr>
          <p:cNvPr id="26" name="1:1"/>
          <p:cNvCxnSpPr/>
          <p:nvPr/>
        </p:nvCxnSpPr>
        <p:spPr>
          <a:xfrm>
            <a:off x="6553200" y="44958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23" name="1:1"/>
          <p:cNvCxnSpPr/>
          <p:nvPr/>
        </p:nvCxnSpPr>
        <p:spPr>
          <a:xfrm rot="5400000">
            <a:off x="4800600" y="29718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0" presetClass="exit" presetSubtype="0" fill="hold" grpId="0"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0" presetClass="exit" presetSubtype="0" fill="hold" nodeType="with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27" grpId="0" animBg="1"/>
      <p:bldP spid="15" grpId="0" animBg="1"/>
      <p:bldP spid="24"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Self-Referencing Relationships</a:t>
            </a:r>
            <a:endParaRPr lang="en-AU" dirty="0"/>
          </a:p>
        </p:txBody>
      </p:sp>
      <p:sp>
        <p:nvSpPr>
          <p:cNvPr id="3" name="Content Placeholder 2"/>
          <p:cNvSpPr>
            <a:spLocks noGrp="1"/>
          </p:cNvSpPr>
          <p:nvPr>
            <p:ph idx="1"/>
          </p:nvPr>
        </p:nvSpPr>
        <p:spPr/>
        <p:txBody>
          <a:bodyPr/>
          <a:lstStyle/>
          <a:p>
            <a:r>
              <a:rPr lang="en-AU" dirty="0" smtClean="0"/>
              <a:t>Can be redrawn to look like...</a:t>
            </a:r>
          </a:p>
          <a:p>
            <a:endParaRPr lang="en-AU" dirty="0" smtClean="0"/>
          </a:p>
          <a:p>
            <a:endParaRPr lang="en-AU" dirty="0" smtClean="0"/>
          </a:p>
          <a:p>
            <a:r>
              <a:rPr lang="en-AU" dirty="0" smtClean="0"/>
              <a:t>Lets Get Physical!</a:t>
            </a:r>
          </a:p>
          <a:p>
            <a:pPr lvl="1"/>
            <a:r>
              <a:rPr lang="en-AU" dirty="0" smtClean="0"/>
              <a:t>Could also use a compound</a:t>
            </a:r>
          </a:p>
          <a:p>
            <a:pPr marL="354013" lvl="1" indent="0">
              <a:buNone/>
            </a:pPr>
            <a:r>
              <a:rPr lang="en-AU" dirty="0"/>
              <a:t> </a:t>
            </a:r>
            <a:r>
              <a:rPr lang="en-AU" dirty="0" smtClean="0"/>
              <a:t>    primary key in Crush</a:t>
            </a:r>
          </a:p>
          <a:p>
            <a:endParaRPr lang="en-AU" dirty="0" smtClean="0"/>
          </a:p>
          <a:p>
            <a:r>
              <a:rPr lang="en-AU" dirty="0" smtClean="0"/>
              <a:t>Some friends may not have a crush</a:t>
            </a:r>
          </a:p>
          <a:p>
            <a:pPr>
              <a:buNone/>
            </a:pPr>
            <a:r>
              <a:rPr lang="en-AU" dirty="0" smtClean="0"/>
              <a:t>	or be the subject of a crush </a:t>
            </a:r>
            <a:r>
              <a:rPr lang="en-AU" dirty="0" smtClean="0">
                <a:sym typeface="Wingdings" pitchFamily="2" charset="2"/>
              </a:rPr>
              <a:t></a:t>
            </a:r>
          </a:p>
          <a:p>
            <a:pPr lvl="1"/>
            <a:r>
              <a:rPr lang="en-AU" dirty="0" smtClean="0">
                <a:sym typeface="Wingdings" pitchFamily="2" charset="2"/>
              </a:rPr>
              <a:t>Relationships are optional</a:t>
            </a:r>
            <a:endParaRPr lang="en-AU" dirty="0" smtClean="0"/>
          </a:p>
        </p:txBody>
      </p:sp>
      <p:grpSp>
        <p:nvGrpSpPr>
          <p:cNvPr id="5" name="Group 31"/>
          <p:cNvGrpSpPr/>
          <p:nvPr/>
        </p:nvGrpSpPr>
        <p:grpSpPr>
          <a:xfrm rot="5400000">
            <a:off x="7195804" y="4107382"/>
            <a:ext cx="227542" cy="455082"/>
            <a:chOff x="5715000" y="5105401"/>
            <a:chExt cx="152401" cy="304801"/>
          </a:xfrm>
        </p:grpSpPr>
        <p:cxnSp>
          <p:nvCxnSpPr>
            <p:cNvPr id="6" name="Straight Connector 5"/>
            <p:cNvCxnSpPr/>
            <p:nvPr/>
          </p:nvCxnSpPr>
          <p:spPr>
            <a:xfrm rot="10800000" flipV="1">
              <a:off x="5715000" y="5105401"/>
              <a:ext cx="152400" cy="152397"/>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7" name="Straight Connector 6"/>
            <p:cNvCxnSpPr/>
            <p:nvPr/>
          </p:nvCxnSpPr>
          <p:spPr>
            <a:xfrm rot="16200000" flipH="1">
              <a:off x="5715000" y="5257800"/>
              <a:ext cx="152402" cy="152401"/>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nvGrpSpPr>
          <p:cNvPr id="9" name="Group 31"/>
          <p:cNvGrpSpPr/>
          <p:nvPr/>
        </p:nvGrpSpPr>
        <p:grpSpPr>
          <a:xfrm rot="5400000">
            <a:off x="7959922" y="4107382"/>
            <a:ext cx="227542" cy="455082"/>
            <a:chOff x="5715000" y="5105401"/>
            <a:chExt cx="152401" cy="304801"/>
          </a:xfrm>
        </p:grpSpPr>
        <p:cxnSp>
          <p:nvCxnSpPr>
            <p:cNvPr id="10" name="Straight Connector 9"/>
            <p:cNvCxnSpPr/>
            <p:nvPr/>
          </p:nvCxnSpPr>
          <p:spPr>
            <a:xfrm rot="10800000" flipV="1">
              <a:off x="5715000" y="5105401"/>
              <a:ext cx="152400" cy="152397"/>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p:nvCxnSpPr>
          <p:spPr>
            <a:xfrm rot="16200000" flipH="1">
              <a:off x="5715000" y="5257800"/>
              <a:ext cx="152402" cy="152401"/>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cxnSp>
        <p:nvCxnSpPr>
          <p:cNvPr id="22" name="Straight Connector 21"/>
          <p:cNvCxnSpPr/>
          <p:nvPr/>
        </p:nvCxnSpPr>
        <p:spPr>
          <a:xfrm rot="5400000">
            <a:off x="6701034" y="3840152"/>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23" name="Straight Connector 22"/>
          <p:cNvCxnSpPr/>
          <p:nvPr/>
        </p:nvCxnSpPr>
        <p:spPr>
          <a:xfrm rot="5400000">
            <a:off x="7463034" y="3840152"/>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12" name="Entity"/>
          <p:cNvSpPr/>
          <p:nvPr/>
        </p:nvSpPr>
        <p:spPr>
          <a:xfrm>
            <a:off x="6701034" y="1981200"/>
            <a:ext cx="1981200" cy="124935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b="1" dirty="0" smtClean="0"/>
              <a:t>Friend</a:t>
            </a:r>
            <a:endParaRPr lang="en-AU" sz="2000" b="1" dirty="0" smtClean="0"/>
          </a:p>
        </p:txBody>
      </p:sp>
      <p:sp>
        <p:nvSpPr>
          <p:cNvPr id="15" name="Entity"/>
          <p:cNvSpPr/>
          <p:nvPr/>
        </p:nvSpPr>
        <p:spPr>
          <a:xfrm>
            <a:off x="6701034" y="4449752"/>
            <a:ext cx="1985766" cy="126524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b="1" dirty="0" smtClean="0"/>
              <a:t>Crush</a:t>
            </a:r>
            <a:endParaRPr lang="en-AU" sz="2000" b="1" dirty="0" smtClean="0"/>
          </a:p>
        </p:txBody>
      </p:sp>
      <p:sp>
        <p:nvSpPr>
          <p:cNvPr id="24" name="Oval 23"/>
          <p:cNvSpPr/>
          <p:nvPr/>
        </p:nvSpPr>
        <p:spPr>
          <a:xfrm>
            <a:off x="7239000" y="4038600"/>
            <a:ext cx="152400" cy="1524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25" name="Oval 24"/>
          <p:cNvSpPr/>
          <p:nvPr/>
        </p:nvSpPr>
        <p:spPr>
          <a:xfrm>
            <a:off x="8001000" y="4038600"/>
            <a:ext cx="152400" cy="1524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26" name="TextBox 25"/>
          <p:cNvSpPr txBox="1"/>
          <p:nvPr/>
        </p:nvSpPr>
        <p:spPr>
          <a:xfrm>
            <a:off x="4724400" y="1981200"/>
            <a:ext cx="1981200" cy="1477328"/>
          </a:xfrm>
          <a:prstGeom prst="rect">
            <a:avLst/>
          </a:prstGeom>
          <a:noFill/>
        </p:spPr>
        <p:txBody>
          <a:bodyPr wrap="square" rtlCol="0">
            <a:spAutoFit/>
          </a:bodyPr>
          <a:lstStyle/>
          <a:p>
            <a:pPr algn="r"/>
            <a:r>
              <a:rPr lang="en-AU" sz="1800" b="1" u="sng" dirty="0" smtClean="0"/>
              <a:t>Friend#</a:t>
            </a:r>
          </a:p>
          <a:p>
            <a:pPr algn="r"/>
            <a:r>
              <a:rPr lang="en-AU" sz="1800" dirty="0" smtClean="0"/>
              <a:t>Name</a:t>
            </a:r>
          </a:p>
          <a:p>
            <a:pPr algn="r"/>
            <a:r>
              <a:rPr lang="en-AU" sz="1800" dirty="0" smtClean="0"/>
              <a:t>Gender</a:t>
            </a:r>
          </a:p>
          <a:p>
            <a:pPr algn="r"/>
            <a:r>
              <a:rPr lang="en-AU" sz="1800" dirty="0" err="1" smtClean="0"/>
              <a:t>DoB</a:t>
            </a:r>
            <a:endParaRPr lang="en-AU" sz="1800" dirty="0" smtClean="0"/>
          </a:p>
          <a:p>
            <a:pPr algn="r"/>
            <a:r>
              <a:rPr lang="en-AU" sz="1800" dirty="0" smtClean="0"/>
              <a:t>...</a:t>
            </a:r>
            <a:endParaRPr lang="en-AU" sz="1800" dirty="0"/>
          </a:p>
        </p:txBody>
      </p:sp>
      <p:sp>
        <p:nvSpPr>
          <p:cNvPr id="27" name="Entity"/>
          <p:cNvSpPr/>
          <p:nvPr/>
        </p:nvSpPr>
        <p:spPr>
          <a:xfrm>
            <a:off x="6705600" y="1981200"/>
            <a:ext cx="1981200" cy="1249352"/>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b="1" dirty="0" smtClean="0"/>
              <a:t>Friend</a:t>
            </a:r>
            <a:endParaRPr lang="en-AU" sz="2000" b="1" dirty="0" smtClean="0"/>
          </a:p>
        </p:txBody>
      </p:sp>
      <p:sp>
        <p:nvSpPr>
          <p:cNvPr id="28" name="Entity"/>
          <p:cNvSpPr/>
          <p:nvPr/>
        </p:nvSpPr>
        <p:spPr>
          <a:xfrm>
            <a:off x="6705600" y="4449752"/>
            <a:ext cx="1985766" cy="1265248"/>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b="1" dirty="0" smtClean="0"/>
              <a:t>Crush</a:t>
            </a:r>
            <a:endParaRPr lang="en-AU" sz="2000" b="1" dirty="0" smtClean="0"/>
          </a:p>
        </p:txBody>
      </p:sp>
      <p:sp>
        <p:nvSpPr>
          <p:cNvPr id="29" name="TextBox 28"/>
          <p:cNvSpPr txBox="1"/>
          <p:nvPr/>
        </p:nvSpPr>
        <p:spPr>
          <a:xfrm>
            <a:off x="4724400" y="4438471"/>
            <a:ext cx="1981200" cy="923330"/>
          </a:xfrm>
          <a:prstGeom prst="rect">
            <a:avLst/>
          </a:prstGeom>
          <a:noFill/>
        </p:spPr>
        <p:txBody>
          <a:bodyPr wrap="square" rtlCol="0">
            <a:spAutoFit/>
          </a:bodyPr>
          <a:lstStyle/>
          <a:p>
            <a:pPr algn="r"/>
            <a:r>
              <a:rPr lang="en-AU" sz="1800" b="1" u="sng" dirty="0" smtClean="0"/>
              <a:t>Crush#</a:t>
            </a:r>
          </a:p>
          <a:p>
            <a:pPr algn="r"/>
            <a:r>
              <a:rPr lang="en-AU" sz="1800" i="1" dirty="0" err="1" smtClean="0"/>
              <a:t>CrushHolder</a:t>
            </a:r>
            <a:endParaRPr lang="en-AU" sz="1800" i="1" dirty="0" smtClean="0"/>
          </a:p>
          <a:p>
            <a:pPr algn="r"/>
            <a:r>
              <a:rPr lang="en-AU" sz="1800" i="1" dirty="0" err="1" smtClean="0"/>
              <a:t>CrushSubject</a:t>
            </a:r>
            <a:endParaRPr lang="en-AU" sz="1800" i="1" dirty="0" smtClean="0"/>
          </a:p>
        </p:txBody>
      </p:sp>
      <p:cxnSp>
        <p:nvCxnSpPr>
          <p:cNvPr id="32" name="1:1"/>
          <p:cNvCxnSpPr/>
          <p:nvPr/>
        </p:nvCxnSpPr>
        <p:spPr>
          <a:xfrm>
            <a:off x="7239000" y="33882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36" name="1:1"/>
          <p:cNvCxnSpPr/>
          <p:nvPr/>
        </p:nvCxnSpPr>
        <p:spPr>
          <a:xfrm>
            <a:off x="8001000" y="33882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grpId="1"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5" grpId="0" animBg="1"/>
      <p:bldP spid="15" grpId="1" animBg="1"/>
      <p:bldP spid="24" grpId="0" animBg="1"/>
      <p:bldP spid="25" grpId="0" animBg="1"/>
      <p:bldP spid="27" grpId="0" animBg="1"/>
      <p:bldP spid="28" grpId="0" animBg="1"/>
      <p:bldP spid="2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Supertypes</a:t>
            </a:r>
            <a:r>
              <a:rPr lang="en-AU" dirty="0" smtClean="0"/>
              <a:t> and Subtypes</a:t>
            </a:r>
            <a:endParaRPr lang="en-AU" dirty="0"/>
          </a:p>
        </p:txBody>
      </p:sp>
      <p:sp>
        <p:nvSpPr>
          <p:cNvPr id="3" name="Content Placeholder 2"/>
          <p:cNvSpPr>
            <a:spLocks noGrp="1"/>
          </p:cNvSpPr>
          <p:nvPr>
            <p:ph idx="1"/>
          </p:nvPr>
        </p:nvSpPr>
        <p:spPr>
          <a:xfrm>
            <a:off x="285750" y="914400"/>
            <a:ext cx="8705850" cy="5643563"/>
          </a:xfrm>
        </p:spPr>
        <p:txBody>
          <a:bodyPr/>
          <a:lstStyle/>
          <a:p>
            <a:r>
              <a:rPr lang="en-AU" dirty="0" err="1" smtClean="0"/>
              <a:t>Supertypes</a:t>
            </a:r>
            <a:r>
              <a:rPr lang="en-AU" dirty="0" smtClean="0"/>
              <a:t> and subtypes are often overlooked by data modellers, but allow for concise and sophisticated modelling</a:t>
            </a:r>
          </a:p>
          <a:p>
            <a:pPr lvl="4"/>
            <a:endParaRPr lang="en-AU" dirty="0" smtClean="0"/>
          </a:p>
          <a:p>
            <a:r>
              <a:rPr lang="en-AU" dirty="0" smtClean="0"/>
              <a:t>A </a:t>
            </a:r>
            <a:r>
              <a:rPr lang="en-AU" b="1" dirty="0" err="1" smtClean="0"/>
              <a:t>supertype</a:t>
            </a:r>
            <a:r>
              <a:rPr lang="en-AU" dirty="0" smtClean="0"/>
              <a:t> is a </a:t>
            </a:r>
            <a:r>
              <a:rPr lang="en-AU" i="1" dirty="0" smtClean="0"/>
              <a:t>generic entity </a:t>
            </a:r>
            <a:r>
              <a:rPr lang="en-AU" dirty="0" smtClean="0"/>
              <a:t>with a number of </a:t>
            </a:r>
            <a:r>
              <a:rPr lang="en-AU" i="1" dirty="0" smtClean="0"/>
              <a:t>attributes common to all of its subtypes</a:t>
            </a:r>
            <a:endParaRPr lang="en-AU" dirty="0" smtClean="0"/>
          </a:p>
          <a:p>
            <a:pPr lvl="1"/>
            <a:r>
              <a:rPr lang="en-AU" dirty="0" smtClean="0"/>
              <a:t>A </a:t>
            </a:r>
            <a:r>
              <a:rPr lang="en-AU" dirty="0" err="1" smtClean="0"/>
              <a:t>supertype</a:t>
            </a:r>
            <a:r>
              <a:rPr lang="en-AU" dirty="0" smtClean="0"/>
              <a:t> encapsulates numerous subtypes</a:t>
            </a:r>
          </a:p>
          <a:p>
            <a:pPr lvl="1"/>
            <a:r>
              <a:rPr lang="en-AU" dirty="0" smtClean="0"/>
              <a:t>All encapsulated subtypes inherit their </a:t>
            </a:r>
            <a:r>
              <a:rPr lang="en-AU" dirty="0" err="1" smtClean="0"/>
              <a:t>supertype’s</a:t>
            </a:r>
            <a:r>
              <a:rPr lang="en-AU" dirty="0" smtClean="0"/>
              <a:t> attributes</a:t>
            </a:r>
          </a:p>
          <a:p>
            <a:pPr lvl="4"/>
            <a:endParaRPr lang="en-AU" dirty="0" smtClean="0"/>
          </a:p>
          <a:p>
            <a:r>
              <a:rPr lang="en-AU" dirty="0" smtClean="0"/>
              <a:t>A </a:t>
            </a:r>
            <a:r>
              <a:rPr lang="en-AU" b="1" dirty="0" smtClean="0"/>
              <a:t>subtype</a:t>
            </a:r>
            <a:r>
              <a:rPr lang="en-AU" dirty="0" smtClean="0"/>
              <a:t> is a more </a:t>
            </a:r>
            <a:r>
              <a:rPr lang="en-AU" i="1" dirty="0" smtClean="0"/>
              <a:t>specific entity</a:t>
            </a:r>
            <a:r>
              <a:rPr lang="en-AU" dirty="0" smtClean="0"/>
              <a:t>, which has </a:t>
            </a:r>
            <a:r>
              <a:rPr lang="en-AU" i="1" dirty="0" smtClean="0"/>
              <a:t>distinct attributes (and possibly relations) of its own</a:t>
            </a:r>
          </a:p>
          <a:p>
            <a:pPr lvl="1"/>
            <a:r>
              <a:rPr lang="en-AU" dirty="0" smtClean="0"/>
              <a:t>Numerous subtypes inside a single </a:t>
            </a:r>
            <a:r>
              <a:rPr lang="en-AU" dirty="0" err="1" smtClean="0"/>
              <a:t>supertype</a:t>
            </a:r>
            <a:endParaRPr lang="en-AU" dirty="0" smtClean="0"/>
          </a:p>
          <a:p>
            <a:pPr lvl="1"/>
            <a:r>
              <a:rPr lang="en-AU" dirty="0" smtClean="0"/>
              <a:t>Each subtype in a </a:t>
            </a:r>
            <a:r>
              <a:rPr lang="en-AU" dirty="0" err="1" smtClean="0"/>
              <a:t>supertype</a:t>
            </a:r>
            <a:r>
              <a:rPr lang="en-AU" dirty="0" smtClean="0"/>
              <a:t> has attributes distinct from both its parent </a:t>
            </a:r>
            <a:r>
              <a:rPr lang="en-AU" dirty="0" err="1" smtClean="0"/>
              <a:t>supertype</a:t>
            </a:r>
            <a:r>
              <a:rPr lang="en-AU" dirty="0" smtClean="0"/>
              <a:t> and other subtypes in that parent</a:t>
            </a:r>
          </a:p>
          <a:p>
            <a:pPr lvl="4"/>
            <a:endParaRPr lang="en-AU" dirty="0" smtClean="0"/>
          </a:p>
          <a:p>
            <a:r>
              <a:rPr lang="en-AU" dirty="0" smtClean="0"/>
              <a:t>Similar concepts to those in object oriented programming!</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Supertypes</a:t>
            </a:r>
            <a:r>
              <a:rPr lang="en-AU" dirty="0" smtClean="0"/>
              <a:t> and Subtypes</a:t>
            </a:r>
            <a:endParaRPr lang="en-AU" dirty="0"/>
          </a:p>
        </p:txBody>
      </p:sp>
      <p:sp>
        <p:nvSpPr>
          <p:cNvPr id="3" name="Content Placeholder 2"/>
          <p:cNvSpPr>
            <a:spLocks noGrp="1"/>
          </p:cNvSpPr>
          <p:nvPr>
            <p:ph idx="1"/>
          </p:nvPr>
        </p:nvSpPr>
        <p:spPr/>
        <p:txBody>
          <a:bodyPr/>
          <a:lstStyle/>
          <a:p>
            <a:r>
              <a:rPr lang="en-AU" dirty="0" smtClean="0"/>
              <a:t>Instead of this…</a:t>
            </a:r>
          </a:p>
        </p:txBody>
      </p:sp>
      <p:sp>
        <p:nvSpPr>
          <p:cNvPr id="4" name="Entity"/>
          <p:cNvSpPr/>
          <p:nvPr/>
        </p:nvSpPr>
        <p:spPr>
          <a:xfrm>
            <a:off x="3200400" y="1600200"/>
            <a:ext cx="1447800" cy="8382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b="1" dirty="0" smtClean="0"/>
              <a:t>Car</a:t>
            </a:r>
          </a:p>
        </p:txBody>
      </p:sp>
      <p:sp>
        <p:nvSpPr>
          <p:cNvPr id="5" name="TextBox 4"/>
          <p:cNvSpPr txBox="1"/>
          <p:nvPr/>
        </p:nvSpPr>
        <p:spPr>
          <a:xfrm>
            <a:off x="4648200" y="1600200"/>
            <a:ext cx="1600200" cy="2031325"/>
          </a:xfrm>
          <a:prstGeom prst="rect">
            <a:avLst/>
          </a:prstGeom>
          <a:noFill/>
        </p:spPr>
        <p:txBody>
          <a:bodyPr wrap="square" rtlCol="0">
            <a:spAutoFit/>
          </a:bodyPr>
          <a:lstStyle/>
          <a:p>
            <a:pPr algn="l"/>
            <a:r>
              <a:rPr lang="en-AU" sz="1800" b="1" u="sng" dirty="0" smtClean="0"/>
              <a:t>Car#</a:t>
            </a:r>
          </a:p>
          <a:p>
            <a:pPr algn="l"/>
            <a:r>
              <a:rPr lang="en-AU" sz="1800" dirty="0" smtClean="0"/>
              <a:t>Make</a:t>
            </a:r>
          </a:p>
          <a:p>
            <a:pPr algn="l"/>
            <a:r>
              <a:rPr lang="en-AU" sz="1800" dirty="0" smtClean="0"/>
              <a:t>Model</a:t>
            </a:r>
          </a:p>
          <a:p>
            <a:pPr algn="l"/>
            <a:r>
              <a:rPr lang="en-AU" sz="1800" dirty="0" err="1" smtClean="0"/>
              <a:t>TopSpeed</a:t>
            </a:r>
            <a:endParaRPr lang="en-AU" sz="1800" dirty="0" smtClean="0"/>
          </a:p>
          <a:p>
            <a:pPr algn="l"/>
            <a:r>
              <a:rPr lang="en-AU" sz="1800" dirty="0" smtClean="0"/>
              <a:t>Capacity</a:t>
            </a:r>
          </a:p>
          <a:p>
            <a:pPr algn="l"/>
            <a:r>
              <a:rPr lang="en-AU" sz="1800" dirty="0" smtClean="0"/>
              <a:t>Doors</a:t>
            </a:r>
          </a:p>
          <a:p>
            <a:pPr algn="l"/>
            <a:r>
              <a:rPr lang="en-AU" sz="1800" dirty="0" smtClean="0"/>
              <a:t>Transmission</a:t>
            </a:r>
          </a:p>
        </p:txBody>
      </p:sp>
      <p:sp>
        <p:nvSpPr>
          <p:cNvPr id="8" name="Entity"/>
          <p:cNvSpPr/>
          <p:nvPr/>
        </p:nvSpPr>
        <p:spPr>
          <a:xfrm>
            <a:off x="609600" y="4267200"/>
            <a:ext cx="1447800" cy="8382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b="1" dirty="0" smtClean="0"/>
              <a:t>Boat</a:t>
            </a:r>
          </a:p>
        </p:txBody>
      </p:sp>
      <p:sp>
        <p:nvSpPr>
          <p:cNvPr id="9" name="TextBox 8"/>
          <p:cNvSpPr txBox="1"/>
          <p:nvPr/>
        </p:nvSpPr>
        <p:spPr>
          <a:xfrm>
            <a:off x="2057400" y="4267200"/>
            <a:ext cx="1447800" cy="2031325"/>
          </a:xfrm>
          <a:prstGeom prst="rect">
            <a:avLst/>
          </a:prstGeom>
          <a:noFill/>
        </p:spPr>
        <p:txBody>
          <a:bodyPr wrap="square" rtlCol="0">
            <a:spAutoFit/>
          </a:bodyPr>
          <a:lstStyle/>
          <a:p>
            <a:pPr algn="l"/>
            <a:r>
              <a:rPr lang="en-AU" sz="1800" b="1" u="sng" dirty="0" smtClean="0"/>
              <a:t>Boat#</a:t>
            </a:r>
          </a:p>
          <a:p>
            <a:pPr algn="l"/>
            <a:r>
              <a:rPr lang="en-AU" sz="1800" dirty="0" smtClean="0"/>
              <a:t>Make</a:t>
            </a:r>
          </a:p>
          <a:p>
            <a:pPr algn="l"/>
            <a:r>
              <a:rPr lang="en-AU" sz="1800" dirty="0" smtClean="0"/>
              <a:t>Model</a:t>
            </a:r>
          </a:p>
          <a:p>
            <a:pPr algn="l"/>
            <a:r>
              <a:rPr lang="en-AU" sz="1800" dirty="0" err="1" smtClean="0"/>
              <a:t>TopSpeed</a:t>
            </a:r>
            <a:endParaRPr lang="en-AU" sz="1800" dirty="0" smtClean="0"/>
          </a:p>
          <a:p>
            <a:pPr algn="l"/>
            <a:r>
              <a:rPr lang="en-AU" sz="1800" dirty="0" smtClean="0"/>
              <a:t>Capacity</a:t>
            </a:r>
          </a:p>
          <a:p>
            <a:pPr algn="l"/>
            <a:r>
              <a:rPr lang="en-AU" sz="1800" dirty="0" err="1" smtClean="0"/>
              <a:t>HullMaterial</a:t>
            </a:r>
            <a:endParaRPr lang="en-AU" sz="1800" dirty="0" smtClean="0"/>
          </a:p>
          <a:p>
            <a:pPr algn="l"/>
            <a:r>
              <a:rPr lang="en-AU" sz="1800" dirty="0" err="1" smtClean="0"/>
              <a:t>MinDepth</a:t>
            </a:r>
            <a:endParaRPr lang="en-AU" sz="1800" dirty="0" smtClean="0"/>
          </a:p>
        </p:txBody>
      </p:sp>
      <p:sp>
        <p:nvSpPr>
          <p:cNvPr id="10" name="Entity"/>
          <p:cNvSpPr/>
          <p:nvPr/>
        </p:nvSpPr>
        <p:spPr>
          <a:xfrm>
            <a:off x="5638800" y="4267200"/>
            <a:ext cx="1447800" cy="8382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b="1" dirty="0" smtClean="0"/>
              <a:t>Plane</a:t>
            </a:r>
          </a:p>
        </p:txBody>
      </p:sp>
      <p:sp>
        <p:nvSpPr>
          <p:cNvPr id="11" name="TextBox 10"/>
          <p:cNvSpPr txBox="1"/>
          <p:nvPr/>
        </p:nvSpPr>
        <p:spPr>
          <a:xfrm>
            <a:off x="7086600" y="4267200"/>
            <a:ext cx="1447800" cy="2031325"/>
          </a:xfrm>
          <a:prstGeom prst="rect">
            <a:avLst/>
          </a:prstGeom>
          <a:noFill/>
        </p:spPr>
        <p:txBody>
          <a:bodyPr wrap="square" rtlCol="0">
            <a:spAutoFit/>
          </a:bodyPr>
          <a:lstStyle/>
          <a:p>
            <a:pPr algn="l"/>
            <a:r>
              <a:rPr lang="en-AU" sz="1800" b="1" u="sng" dirty="0" smtClean="0"/>
              <a:t>Plane#</a:t>
            </a:r>
          </a:p>
          <a:p>
            <a:pPr algn="l"/>
            <a:r>
              <a:rPr lang="en-AU" sz="1800" dirty="0" smtClean="0"/>
              <a:t>Make</a:t>
            </a:r>
          </a:p>
          <a:p>
            <a:pPr algn="l"/>
            <a:r>
              <a:rPr lang="en-AU" sz="1800" dirty="0" smtClean="0"/>
              <a:t>Model</a:t>
            </a:r>
          </a:p>
          <a:p>
            <a:pPr algn="l"/>
            <a:r>
              <a:rPr lang="en-AU" sz="1800" dirty="0" err="1" smtClean="0"/>
              <a:t>TopSpeed</a:t>
            </a:r>
            <a:endParaRPr lang="en-AU" sz="1800" dirty="0" smtClean="0"/>
          </a:p>
          <a:p>
            <a:pPr algn="l"/>
            <a:r>
              <a:rPr lang="en-AU" sz="1800" dirty="0" smtClean="0"/>
              <a:t>Capacity</a:t>
            </a:r>
          </a:p>
          <a:p>
            <a:pPr algn="l"/>
            <a:r>
              <a:rPr lang="en-AU" sz="1800" dirty="0" smtClean="0"/>
              <a:t>Wingspan</a:t>
            </a:r>
          </a:p>
          <a:p>
            <a:pPr algn="l"/>
            <a:r>
              <a:rPr lang="en-AU" sz="1800" dirty="0" err="1" smtClean="0"/>
              <a:t>MinRunway</a:t>
            </a:r>
            <a:endParaRPr lang="en-AU"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9" grpId="0"/>
      <p:bldP spid="10"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Supertypes</a:t>
            </a:r>
            <a:r>
              <a:rPr lang="en-AU" dirty="0" smtClean="0"/>
              <a:t> and Subtypes</a:t>
            </a:r>
            <a:endParaRPr lang="en-AU" dirty="0"/>
          </a:p>
        </p:txBody>
      </p:sp>
      <p:sp>
        <p:nvSpPr>
          <p:cNvPr id="3" name="Content Placeholder 2"/>
          <p:cNvSpPr>
            <a:spLocks noGrp="1"/>
          </p:cNvSpPr>
          <p:nvPr>
            <p:ph idx="1"/>
          </p:nvPr>
        </p:nvSpPr>
        <p:spPr/>
        <p:txBody>
          <a:bodyPr/>
          <a:lstStyle/>
          <a:p>
            <a:r>
              <a:rPr lang="en-AU" dirty="0" smtClean="0"/>
              <a:t>…You can do this!</a:t>
            </a:r>
          </a:p>
          <a:p>
            <a:endParaRPr lang="en-AU" dirty="0"/>
          </a:p>
        </p:txBody>
      </p:sp>
      <p:sp>
        <p:nvSpPr>
          <p:cNvPr id="14" name="TextBox 13"/>
          <p:cNvSpPr txBox="1"/>
          <p:nvPr/>
        </p:nvSpPr>
        <p:spPr>
          <a:xfrm>
            <a:off x="3810000" y="5678269"/>
            <a:ext cx="1600200" cy="923330"/>
          </a:xfrm>
          <a:prstGeom prst="rect">
            <a:avLst/>
          </a:prstGeom>
          <a:noFill/>
        </p:spPr>
        <p:txBody>
          <a:bodyPr wrap="square" rtlCol="0">
            <a:spAutoFit/>
          </a:bodyPr>
          <a:lstStyle/>
          <a:p>
            <a:pPr algn="l"/>
            <a:r>
              <a:rPr lang="en-AU" sz="1800" b="1" i="1" u="sng" dirty="0" smtClean="0"/>
              <a:t>Vehicle#</a:t>
            </a:r>
          </a:p>
          <a:p>
            <a:pPr algn="l"/>
            <a:r>
              <a:rPr lang="en-AU" sz="1800" dirty="0" smtClean="0"/>
              <a:t>Doors</a:t>
            </a:r>
          </a:p>
          <a:p>
            <a:pPr algn="l"/>
            <a:r>
              <a:rPr lang="en-AU" sz="1800" dirty="0" smtClean="0"/>
              <a:t>Transmission</a:t>
            </a:r>
          </a:p>
        </p:txBody>
      </p:sp>
      <p:sp>
        <p:nvSpPr>
          <p:cNvPr id="16" name="TextBox 15"/>
          <p:cNvSpPr txBox="1"/>
          <p:nvPr/>
        </p:nvSpPr>
        <p:spPr>
          <a:xfrm>
            <a:off x="762000" y="5678269"/>
            <a:ext cx="1447800" cy="923330"/>
          </a:xfrm>
          <a:prstGeom prst="rect">
            <a:avLst/>
          </a:prstGeom>
          <a:noFill/>
        </p:spPr>
        <p:txBody>
          <a:bodyPr wrap="square" rtlCol="0">
            <a:spAutoFit/>
          </a:bodyPr>
          <a:lstStyle/>
          <a:p>
            <a:pPr algn="l"/>
            <a:r>
              <a:rPr lang="en-AU" sz="1800" b="1" i="1" u="sng" dirty="0" smtClean="0"/>
              <a:t>Vehicle#</a:t>
            </a:r>
          </a:p>
          <a:p>
            <a:pPr algn="l"/>
            <a:r>
              <a:rPr lang="en-AU" sz="1800" dirty="0" err="1" smtClean="0"/>
              <a:t>HullMaterial</a:t>
            </a:r>
            <a:endParaRPr lang="en-AU" sz="1800" dirty="0" smtClean="0"/>
          </a:p>
          <a:p>
            <a:pPr algn="l"/>
            <a:r>
              <a:rPr lang="en-AU" sz="1800" dirty="0" err="1" smtClean="0"/>
              <a:t>MinDepth</a:t>
            </a:r>
            <a:endParaRPr lang="en-AU" sz="1800" dirty="0" smtClean="0"/>
          </a:p>
        </p:txBody>
      </p:sp>
      <p:sp>
        <p:nvSpPr>
          <p:cNvPr id="18" name="TextBox 17"/>
          <p:cNvSpPr txBox="1"/>
          <p:nvPr/>
        </p:nvSpPr>
        <p:spPr>
          <a:xfrm>
            <a:off x="6858000" y="5678269"/>
            <a:ext cx="1447800" cy="923330"/>
          </a:xfrm>
          <a:prstGeom prst="rect">
            <a:avLst/>
          </a:prstGeom>
          <a:noFill/>
        </p:spPr>
        <p:txBody>
          <a:bodyPr wrap="square" rtlCol="0">
            <a:spAutoFit/>
          </a:bodyPr>
          <a:lstStyle/>
          <a:p>
            <a:pPr algn="l"/>
            <a:r>
              <a:rPr lang="en-AU" sz="1800" b="1" i="1" u="sng" dirty="0" smtClean="0"/>
              <a:t>Vehicle#</a:t>
            </a:r>
          </a:p>
          <a:p>
            <a:pPr algn="l"/>
            <a:r>
              <a:rPr lang="en-AU" sz="1800" dirty="0" smtClean="0"/>
              <a:t>Wingspan</a:t>
            </a:r>
          </a:p>
          <a:p>
            <a:pPr algn="l"/>
            <a:r>
              <a:rPr lang="en-AU" sz="1800" dirty="0" err="1" smtClean="0"/>
              <a:t>MinRunway</a:t>
            </a:r>
            <a:endParaRPr lang="en-AU" sz="1800" dirty="0" smtClean="0"/>
          </a:p>
        </p:txBody>
      </p:sp>
      <p:sp>
        <p:nvSpPr>
          <p:cNvPr id="20" name="TextBox 19"/>
          <p:cNvSpPr txBox="1"/>
          <p:nvPr/>
        </p:nvSpPr>
        <p:spPr>
          <a:xfrm>
            <a:off x="5257800" y="1828800"/>
            <a:ext cx="1447800" cy="1754326"/>
          </a:xfrm>
          <a:prstGeom prst="rect">
            <a:avLst/>
          </a:prstGeom>
          <a:noFill/>
        </p:spPr>
        <p:txBody>
          <a:bodyPr wrap="square" rtlCol="0">
            <a:spAutoFit/>
          </a:bodyPr>
          <a:lstStyle/>
          <a:p>
            <a:pPr algn="l"/>
            <a:r>
              <a:rPr lang="en-AU" sz="1800" b="1" u="sng" dirty="0" smtClean="0"/>
              <a:t>Vehicle#</a:t>
            </a:r>
          </a:p>
          <a:p>
            <a:pPr algn="l"/>
            <a:r>
              <a:rPr lang="en-AU" sz="1800" dirty="0" smtClean="0"/>
              <a:t>Make</a:t>
            </a:r>
          </a:p>
          <a:p>
            <a:pPr algn="l"/>
            <a:r>
              <a:rPr lang="en-AU" sz="1800" dirty="0" smtClean="0"/>
              <a:t>Model</a:t>
            </a:r>
          </a:p>
          <a:p>
            <a:pPr algn="l"/>
            <a:r>
              <a:rPr lang="en-AU" sz="1800" dirty="0" err="1" smtClean="0"/>
              <a:t>TopSpeed</a:t>
            </a:r>
            <a:endParaRPr lang="en-AU" sz="1800" dirty="0" smtClean="0"/>
          </a:p>
          <a:p>
            <a:pPr algn="l"/>
            <a:r>
              <a:rPr lang="en-AU" sz="1800" dirty="0" smtClean="0"/>
              <a:t>Capacity</a:t>
            </a:r>
          </a:p>
          <a:p>
            <a:pPr algn="l"/>
            <a:endParaRPr lang="en-AU" sz="1800" dirty="0" smtClean="0"/>
          </a:p>
        </p:txBody>
      </p:sp>
      <p:cxnSp>
        <p:nvCxnSpPr>
          <p:cNvPr id="22" name="Straight Connector 21"/>
          <p:cNvCxnSpPr/>
          <p:nvPr/>
        </p:nvCxnSpPr>
        <p:spPr>
          <a:xfrm rot="5400000">
            <a:off x="3942000" y="2973526"/>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23" name="Straight Connector 22"/>
          <p:cNvCxnSpPr/>
          <p:nvPr/>
        </p:nvCxnSpPr>
        <p:spPr>
          <a:xfrm rot="5400000">
            <a:off x="3942000" y="4268926"/>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24" name="Straight Connector 23"/>
          <p:cNvCxnSpPr/>
          <p:nvPr/>
        </p:nvCxnSpPr>
        <p:spPr>
          <a:xfrm rot="10800000" flipV="1">
            <a:off x="1981200" y="3506926"/>
            <a:ext cx="2590800" cy="1446074"/>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27" name="Straight Connector 26"/>
          <p:cNvCxnSpPr/>
          <p:nvPr/>
        </p:nvCxnSpPr>
        <p:spPr>
          <a:xfrm>
            <a:off x="4495800" y="3506926"/>
            <a:ext cx="2590800" cy="1446074"/>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13" name="Entity"/>
          <p:cNvSpPr/>
          <p:nvPr/>
        </p:nvSpPr>
        <p:spPr>
          <a:xfrm>
            <a:off x="3810000" y="4840069"/>
            <a:ext cx="1447800" cy="8382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b="1" dirty="0" smtClean="0"/>
              <a:t>Car</a:t>
            </a:r>
          </a:p>
        </p:txBody>
      </p:sp>
      <p:sp>
        <p:nvSpPr>
          <p:cNvPr id="15" name="Entity"/>
          <p:cNvSpPr/>
          <p:nvPr/>
        </p:nvSpPr>
        <p:spPr>
          <a:xfrm>
            <a:off x="762000" y="4840069"/>
            <a:ext cx="1447800" cy="8382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b="1" dirty="0" smtClean="0"/>
              <a:t>Boat</a:t>
            </a:r>
          </a:p>
        </p:txBody>
      </p:sp>
      <p:sp>
        <p:nvSpPr>
          <p:cNvPr id="17" name="Entity"/>
          <p:cNvSpPr/>
          <p:nvPr/>
        </p:nvSpPr>
        <p:spPr>
          <a:xfrm>
            <a:off x="6858000" y="4840069"/>
            <a:ext cx="1447800" cy="8382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b="1" dirty="0" smtClean="0"/>
              <a:t>Plane</a:t>
            </a:r>
          </a:p>
        </p:txBody>
      </p:sp>
      <p:sp>
        <p:nvSpPr>
          <p:cNvPr id="19" name="Entity"/>
          <p:cNvSpPr/>
          <p:nvPr/>
        </p:nvSpPr>
        <p:spPr>
          <a:xfrm>
            <a:off x="3810000" y="1828800"/>
            <a:ext cx="1447800" cy="8382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b="1" dirty="0" smtClean="0"/>
              <a:t>Vehicle</a:t>
            </a:r>
          </a:p>
        </p:txBody>
      </p:sp>
      <p:sp>
        <p:nvSpPr>
          <p:cNvPr id="21" name="Entity"/>
          <p:cNvSpPr/>
          <p:nvPr/>
        </p:nvSpPr>
        <p:spPr>
          <a:xfrm>
            <a:off x="4320000" y="3354526"/>
            <a:ext cx="457200" cy="457200"/>
          </a:xfrm>
          <a:prstGeom prst="ellipse">
            <a:avLst/>
          </a:prstGeom>
          <a:ln>
            <a:solidFill>
              <a:schemeClr val="accent4"/>
            </a:solidFill>
          </a:ln>
        </p:spPr>
        <p:style>
          <a:lnRef idx="2">
            <a:schemeClr val="accent2"/>
          </a:lnRef>
          <a:fillRef idx="1">
            <a:schemeClr val="lt1"/>
          </a:fillRef>
          <a:effectRef idx="0">
            <a:schemeClr val="accent2"/>
          </a:effectRef>
          <a:fontRef idx="minor">
            <a:schemeClr val="dk1"/>
          </a:fontRef>
        </p:style>
        <p:txBody>
          <a:bodyPr rtlCol="0" anchor="ctr"/>
          <a:lstStyle/>
          <a:p>
            <a:endParaRPr lang="en-AU" sz="2000" b="1" dirty="0" smtClean="0"/>
          </a:p>
        </p:txBody>
      </p:sp>
      <p:sp>
        <p:nvSpPr>
          <p:cNvPr id="31" name="Arc 30"/>
          <p:cNvSpPr/>
          <p:nvPr/>
        </p:nvSpPr>
        <p:spPr>
          <a:xfrm rot="1919437">
            <a:off x="5700312" y="4073124"/>
            <a:ext cx="621268" cy="526701"/>
          </a:xfrm>
          <a:prstGeom prst="arc">
            <a:avLst>
              <a:gd name="adj1" fmla="val 16069476"/>
              <a:gd name="adj2" fmla="val 5428458"/>
            </a:avLst>
          </a:prstGeom>
          <a:ln w="28575">
            <a:solidFill>
              <a:schemeClr val="tx1"/>
            </a:solidFill>
          </a:ln>
        </p:spPr>
        <p:style>
          <a:lnRef idx="1">
            <a:schemeClr val="accent6"/>
          </a:lnRef>
          <a:fillRef idx="0">
            <a:schemeClr val="accent6"/>
          </a:fillRef>
          <a:effectRef idx="0">
            <a:schemeClr val="accent6"/>
          </a:effectRef>
          <a:fontRef idx="minor">
            <a:schemeClr val="tx1"/>
          </a:fontRef>
        </p:style>
        <p:txBody>
          <a:bodyPr anchor="ctr"/>
          <a:lstStyle/>
          <a:p>
            <a:endParaRPr lang="en-US"/>
          </a:p>
        </p:txBody>
      </p:sp>
      <p:sp>
        <p:nvSpPr>
          <p:cNvPr id="32" name="Arc 31"/>
          <p:cNvSpPr/>
          <p:nvPr/>
        </p:nvSpPr>
        <p:spPr>
          <a:xfrm rot="5400000">
            <a:off x="4248000" y="3998015"/>
            <a:ext cx="621268" cy="526701"/>
          </a:xfrm>
          <a:prstGeom prst="arc">
            <a:avLst>
              <a:gd name="adj1" fmla="val 16069476"/>
              <a:gd name="adj2" fmla="val 5428458"/>
            </a:avLst>
          </a:prstGeom>
          <a:ln w="28575">
            <a:solidFill>
              <a:schemeClr val="tx1"/>
            </a:solidFill>
          </a:ln>
        </p:spPr>
        <p:style>
          <a:lnRef idx="1">
            <a:schemeClr val="accent6"/>
          </a:lnRef>
          <a:fillRef idx="0">
            <a:schemeClr val="accent6"/>
          </a:fillRef>
          <a:effectRef idx="0">
            <a:schemeClr val="accent6"/>
          </a:effectRef>
          <a:fontRef idx="minor">
            <a:schemeClr val="tx1"/>
          </a:fontRef>
        </p:style>
        <p:txBody>
          <a:bodyPr anchor="ctr"/>
          <a:lstStyle/>
          <a:p>
            <a:endParaRPr lang="en-US"/>
          </a:p>
        </p:txBody>
      </p:sp>
      <p:sp>
        <p:nvSpPr>
          <p:cNvPr id="34" name="Arc 33"/>
          <p:cNvSpPr/>
          <p:nvPr/>
        </p:nvSpPr>
        <p:spPr>
          <a:xfrm rot="19680563" flipH="1">
            <a:off x="2759344" y="4086975"/>
            <a:ext cx="621268" cy="526701"/>
          </a:xfrm>
          <a:prstGeom prst="arc">
            <a:avLst>
              <a:gd name="adj1" fmla="val 16069476"/>
              <a:gd name="adj2" fmla="val 5428458"/>
            </a:avLst>
          </a:prstGeom>
          <a:ln w="28575">
            <a:solidFill>
              <a:schemeClr val="tx1"/>
            </a:solidFill>
          </a:ln>
        </p:spPr>
        <p:style>
          <a:lnRef idx="1">
            <a:schemeClr val="accent6"/>
          </a:lnRef>
          <a:fillRef idx="0">
            <a:schemeClr val="accent6"/>
          </a:fillRef>
          <a:effectRef idx="0">
            <a:schemeClr val="accent6"/>
          </a:effectRef>
          <a:fontRef idx="minor">
            <a:schemeClr val="tx1"/>
          </a:fontRef>
        </p:style>
        <p:txBody>
          <a:bodyPr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13" grpId="0" animBg="1"/>
      <p:bldP spid="15" grpId="0" animBg="1"/>
      <p:bldP spid="17" grpId="0" animBg="1"/>
      <p:bldP spid="19" grpId="0" animBg="1"/>
      <p:bldP spid="21" grpId="0" animBg="1"/>
      <p:bldP spid="31" grpId="0" animBg="1"/>
      <p:bldP spid="32"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latin typeface="Arial Narrow" pitchFamily="34" charset="0"/>
                <a:ea typeface="ＭＳ Ｐゴシック" pitchFamily="34" charset="-128"/>
              </a:rPr>
              <a:t>Objectives</a:t>
            </a:r>
            <a:endParaRPr lang="en-AU" smtClean="0">
              <a:latin typeface="Arial Narrow" pitchFamily="34" charset="0"/>
              <a:ea typeface="ＭＳ Ｐゴシック" pitchFamily="34" charset="-128"/>
            </a:endParaRPr>
          </a:p>
        </p:txBody>
      </p:sp>
      <p:sp>
        <p:nvSpPr>
          <p:cNvPr id="3075" name="Rectangle 3"/>
          <p:cNvSpPr>
            <a:spLocks noGrp="1" noChangeArrowheads="1"/>
          </p:cNvSpPr>
          <p:nvPr>
            <p:ph idx="1"/>
          </p:nvPr>
        </p:nvSpPr>
        <p:spPr/>
        <p:txBody>
          <a:bodyPr/>
          <a:lstStyle/>
          <a:p>
            <a:pPr eaLnBrk="1" hangingPunct="1">
              <a:lnSpc>
                <a:spcPct val="90000"/>
              </a:lnSpc>
            </a:pPr>
            <a:r>
              <a:rPr lang="en-AU" sz="2800" dirty="0" smtClean="0">
                <a:ea typeface="ＭＳ Ｐゴシック" pitchFamily="34" charset="-128"/>
              </a:rPr>
              <a:t>Upon successful completion of this module, you should be able to</a:t>
            </a:r>
          </a:p>
          <a:p>
            <a:pPr lvl="1" eaLnBrk="1" hangingPunct="1">
              <a:lnSpc>
                <a:spcPct val="90000"/>
              </a:lnSpc>
            </a:pPr>
            <a:r>
              <a:rPr lang="en-US" sz="2400" dirty="0" smtClean="0"/>
              <a:t>Discuss the limitations of the basic E-R modeling and the requirements to model more complex applications using advanced data modeling concepts</a:t>
            </a:r>
          </a:p>
          <a:p>
            <a:pPr lvl="1" eaLnBrk="1" hangingPunct="1">
              <a:lnSpc>
                <a:spcPct val="90000"/>
              </a:lnSpc>
            </a:pPr>
            <a:endParaRPr lang="en-US" sz="2400" dirty="0" smtClean="0"/>
          </a:p>
          <a:p>
            <a:pPr lvl="1" eaLnBrk="1" hangingPunct="1">
              <a:lnSpc>
                <a:spcPct val="90000"/>
              </a:lnSpc>
            </a:pPr>
            <a:r>
              <a:rPr lang="en-US" sz="2400" dirty="0" smtClean="0"/>
              <a:t>Implement main concepts associated with the Advanced E-R model, e.g. multiple relationships</a:t>
            </a:r>
          </a:p>
          <a:p>
            <a:pPr lvl="1" eaLnBrk="1" hangingPunct="1">
              <a:lnSpc>
                <a:spcPct val="90000"/>
              </a:lnSpc>
            </a:pPr>
            <a:endParaRPr lang="en-US" sz="2400" dirty="0" smtClean="0"/>
          </a:p>
          <a:p>
            <a:pPr lvl="1" eaLnBrk="1" hangingPunct="1">
              <a:lnSpc>
                <a:spcPct val="90000"/>
              </a:lnSpc>
            </a:pPr>
            <a:r>
              <a:rPr lang="en-US" sz="2400" dirty="0" smtClean="0"/>
              <a:t>Create and drop tables </a:t>
            </a:r>
          </a:p>
          <a:p>
            <a:pPr lvl="1" eaLnBrk="1" hangingPunct="1">
              <a:lnSpc>
                <a:spcPct val="90000"/>
              </a:lnSpc>
            </a:pPr>
            <a:endParaRPr lang="en-US" sz="2400" dirty="0" smtClean="0"/>
          </a:p>
          <a:p>
            <a:pPr lvl="1" eaLnBrk="1" hangingPunct="1">
              <a:lnSpc>
                <a:spcPct val="90000"/>
              </a:lnSpc>
            </a:pPr>
            <a:r>
              <a:rPr lang="en-US" sz="2400" dirty="0" smtClean="0"/>
              <a:t>Apply constraints to table creation</a:t>
            </a:r>
            <a:endParaRPr lang="en-AU"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Supertypes</a:t>
            </a:r>
            <a:r>
              <a:rPr lang="en-AU" dirty="0" smtClean="0"/>
              <a:t> and Subtypes</a:t>
            </a:r>
            <a:endParaRPr lang="en-AU" dirty="0"/>
          </a:p>
        </p:txBody>
      </p:sp>
      <p:sp>
        <p:nvSpPr>
          <p:cNvPr id="3" name="Content Placeholder 2"/>
          <p:cNvSpPr>
            <a:spLocks noGrp="1"/>
          </p:cNvSpPr>
          <p:nvPr>
            <p:ph idx="1"/>
          </p:nvPr>
        </p:nvSpPr>
        <p:spPr>
          <a:xfrm>
            <a:off x="285750" y="914400"/>
            <a:ext cx="8705850" cy="5643563"/>
          </a:xfrm>
        </p:spPr>
        <p:txBody>
          <a:bodyPr/>
          <a:lstStyle/>
          <a:p>
            <a:r>
              <a:rPr lang="en-AU" dirty="0" smtClean="0"/>
              <a:t>An instance of a subtype is also an instance of the same parent </a:t>
            </a:r>
            <a:r>
              <a:rPr lang="en-AU" dirty="0" err="1" smtClean="0"/>
              <a:t>supertype</a:t>
            </a:r>
            <a:endParaRPr lang="en-AU" dirty="0" smtClean="0"/>
          </a:p>
          <a:p>
            <a:pPr lvl="1"/>
            <a:r>
              <a:rPr lang="en-AU" dirty="0" smtClean="0"/>
              <a:t>Primary key of the </a:t>
            </a:r>
            <a:r>
              <a:rPr lang="en-AU" dirty="0" err="1" smtClean="0"/>
              <a:t>supertype</a:t>
            </a:r>
            <a:r>
              <a:rPr lang="en-AU" dirty="0" smtClean="0"/>
              <a:t> and subtype always the same</a:t>
            </a:r>
          </a:p>
          <a:p>
            <a:endParaRPr lang="en-AU" dirty="0" smtClean="0"/>
          </a:p>
          <a:p>
            <a:r>
              <a:rPr lang="en-AU" dirty="0" smtClean="0"/>
              <a:t>Always 1:0 cardinality between </a:t>
            </a:r>
            <a:r>
              <a:rPr lang="en-AU" dirty="0" err="1" smtClean="0"/>
              <a:t>supertype</a:t>
            </a:r>
            <a:r>
              <a:rPr lang="en-AU" dirty="0" smtClean="0"/>
              <a:t> and subtype – i.e.</a:t>
            </a:r>
          </a:p>
          <a:p>
            <a:pPr lvl="1"/>
            <a:r>
              <a:rPr lang="en-AU" dirty="0" smtClean="0"/>
              <a:t>Instance of </a:t>
            </a:r>
            <a:r>
              <a:rPr lang="en-AU" dirty="0" err="1" smtClean="0"/>
              <a:t>supertype</a:t>
            </a:r>
            <a:r>
              <a:rPr lang="en-AU" dirty="0" smtClean="0"/>
              <a:t> may have no associated subtype instance (i.e. if it does not have any distinct attributes)</a:t>
            </a:r>
          </a:p>
          <a:p>
            <a:pPr lvl="1"/>
            <a:r>
              <a:rPr lang="en-AU" dirty="0" smtClean="0"/>
              <a:t>Every instance of a subtype must have one corresponding instance in the </a:t>
            </a:r>
            <a:r>
              <a:rPr lang="en-AU" dirty="0" err="1" smtClean="0"/>
              <a:t>supertype</a:t>
            </a:r>
            <a:endParaRPr lang="en-AU" dirty="0" smtClean="0"/>
          </a:p>
          <a:p>
            <a:endParaRPr lang="en-AU" dirty="0" smtClean="0"/>
          </a:p>
          <a:p>
            <a:r>
              <a:rPr lang="en-AU" dirty="0" smtClean="0"/>
              <a:t>Relationships on a </a:t>
            </a:r>
            <a:r>
              <a:rPr lang="en-AU" dirty="0" err="1" smtClean="0"/>
              <a:t>supertype</a:t>
            </a:r>
            <a:r>
              <a:rPr lang="en-AU" dirty="0" smtClean="0"/>
              <a:t> apply to all its subtypes</a:t>
            </a:r>
          </a:p>
          <a:p>
            <a:pPr lvl="1"/>
            <a:r>
              <a:rPr lang="en-AU" dirty="0" smtClean="0"/>
              <a:t>Subtypes can have own relationships that apply to them alone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Supertypes</a:t>
            </a:r>
            <a:r>
              <a:rPr lang="en-AU" dirty="0" smtClean="0"/>
              <a:t> and Subtypes</a:t>
            </a:r>
            <a:endParaRPr lang="en-AU" dirty="0"/>
          </a:p>
        </p:txBody>
      </p:sp>
      <p:sp>
        <p:nvSpPr>
          <p:cNvPr id="14" name="TextBox 13"/>
          <p:cNvSpPr txBox="1"/>
          <p:nvPr/>
        </p:nvSpPr>
        <p:spPr>
          <a:xfrm>
            <a:off x="3810000" y="5373469"/>
            <a:ext cx="1447800" cy="646331"/>
          </a:xfrm>
          <a:prstGeom prst="rect">
            <a:avLst/>
          </a:prstGeom>
          <a:noFill/>
        </p:spPr>
        <p:txBody>
          <a:bodyPr wrap="square" rtlCol="0">
            <a:spAutoFit/>
          </a:bodyPr>
          <a:lstStyle/>
          <a:p>
            <a:pPr algn="l"/>
            <a:r>
              <a:rPr lang="en-AU" sz="1800" b="1" i="1" u="sng" dirty="0" smtClean="0"/>
              <a:t>Vehicle#</a:t>
            </a:r>
          </a:p>
          <a:p>
            <a:pPr algn="l"/>
            <a:r>
              <a:rPr lang="en-AU" sz="1800" dirty="0" smtClean="0"/>
              <a:t>Doors</a:t>
            </a:r>
          </a:p>
        </p:txBody>
      </p:sp>
      <p:sp>
        <p:nvSpPr>
          <p:cNvPr id="16" name="TextBox 15"/>
          <p:cNvSpPr txBox="1"/>
          <p:nvPr/>
        </p:nvSpPr>
        <p:spPr>
          <a:xfrm>
            <a:off x="762000" y="5373469"/>
            <a:ext cx="1447800" cy="646331"/>
          </a:xfrm>
          <a:prstGeom prst="rect">
            <a:avLst/>
          </a:prstGeom>
          <a:noFill/>
        </p:spPr>
        <p:txBody>
          <a:bodyPr wrap="square" rtlCol="0">
            <a:spAutoFit/>
          </a:bodyPr>
          <a:lstStyle/>
          <a:p>
            <a:pPr algn="l"/>
            <a:r>
              <a:rPr lang="en-AU" sz="1800" b="1" i="1" u="sng" dirty="0" smtClean="0"/>
              <a:t>Vehicle#</a:t>
            </a:r>
          </a:p>
          <a:p>
            <a:pPr algn="l"/>
            <a:r>
              <a:rPr lang="en-AU" sz="1800" dirty="0" err="1" smtClean="0"/>
              <a:t>HullMaterial</a:t>
            </a:r>
            <a:endParaRPr lang="en-AU" sz="1800" dirty="0" smtClean="0"/>
          </a:p>
        </p:txBody>
      </p:sp>
      <p:sp>
        <p:nvSpPr>
          <p:cNvPr id="18" name="TextBox 17"/>
          <p:cNvSpPr txBox="1"/>
          <p:nvPr/>
        </p:nvSpPr>
        <p:spPr>
          <a:xfrm>
            <a:off x="6858000" y="5373469"/>
            <a:ext cx="1447800" cy="646331"/>
          </a:xfrm>
          <a:prstGeom prst="rect">
            <a:avLst/>
          </a:prstGeom>
          <a:noFill/>
        </p:spPr>
        <p:txBody>
          <a:bodyPr wrap="square" rtlCol="0">
            <a:spAutoFit/>
          </a:bodyPr>
          <a:lstStyle/>
          <a:p>
            <a:pPr algn="l"/>
            <a:r>
              <a:rPr lang="en-AU" sz="1800" b="1" i="1" u="sng" dirty="0" smtClean="0"/>
              <a:t>Vehicle#</a:t>
            </a:r>
          </a:p>
          <a:p>
            <a:pPr algn="l"/>
            <a:r>
              <a:rPr lang="en-AU" sz="1800" dirty="0" smtClean="0"/>
              <a:t>Wingspan</a:t>
            </a:r>
          </a:p>
        </p:txBody>
      </p:sp>
      <p:sp>
        <p:nvSpPr>
          <p:cNvPr id="20" name="TextBox 19"/>
          <p:cNvSpPr txBox="1"/>
          <p:nvPr/>
        </p:nvSpPr>
        <p:spPr>
          <a:xfrm>
            <a:off x="5257800" y="1524000"/>
            <a:ext cx="1447800" cy="1754326"/>
          </a:xfrm>
          <a:prstGeom prst="rect">
            <a:avLst/>
          </a:prstGeom>
          <a:noFill/>
        </p:spPr>
        <p:txBody>
          <a:bodyPr wrap="square" rtlCol="0">
            <a:spAutoFit/>
          </a:bodyPr>
          <a:lstStyle/>
          <a:p>
            <a:pPr algn="l"/>
            <a:r>
              <a:rPr lang="en-AU" sz="1800" b="1" i="1" u="sng" dirty="0" smtClean="0"/>
              <a:t>Vehicle#</a:t>
            </a:r>
          </a:p>
          <a:p>
            <a:pPr algn="l"/>
            <a:r>
              <a:rPr lang="en-AU" sz="1800" dirty="0" smtClean="0"/>
              <a:t>Make</a:t>
            </a:r>
          </a:p>
          <a:p>
            <a:pPr algn="l"/>
            <a:r>
              <a:rPr lang="en-AU" sz="1800" dirty="0" smtClean="0"/>
              <a:t>Model</a:t>
            </a:r>
          </a:p>
          <a:p>
            <a:pPr algn="l"/>
            <a:r>
              <a:rPr lang="en-AU" sz="1800" dirty="0" err="1" smtClean="0"/>
              <a:t>TopSpeed</a:t>
            </a:r>
            <a:endParaRPr lang="en-AU" sz="1800" dirty="0" smtClean="0"/>
          </a:p>
          <a:p>
            <a:pPr algn="l"/>
            <a:r>
              <a:rPr lang="en-AU" sz="1800" dirty="0" smtClean="0"/>
              <a:t>Capacity</a:t>
            </a:r>
          </a:p>
          <a:p>
            <a:pPr algn="l"/>
            <a:endParaRPr lang="en-AU" sz="1800" dirty="0" smtClean="0"/>
          </a:p>
        </p:txBody>
      </p:sp>
      <p:cxnSp>
        <p:nvCxnSpPr>
          <p:cNvPr id="22" name="Straight Connector 21"/>
          <p:cNvCxnSpPr/>
          <p:nvPr/>
        </p:nvCxnSpPr>
        <p:spPr>
          <a:xfrm rot="5400000">
            <a:off x="3942000" y="2668726"/>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23" name="Straight Connector 22"/>
          <p:cNvCxnSpPr/>
          <p:nvPr/>
        </p:nvCxnSpPr>
        <p:spPr>
          <a:xfrm rot="5400000">
            <a:off x="3942000" y="3964126"/>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24" name="Straight Connector 23"/>
          <p:cNvCxnSpPr/>
          <p:nvPr/>
        </p:nvCxnSpPr>
        <p:spPr>
          <a:xfrm rot="10800000" flipV="1">
            <a:off x="1981200" y="3202126"/>
            <a:ext cx="2590800" cy="1446074"/>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27" name="Straight Connector 26"/>
          <p:cNvCxnSpPr/>
          <p:nvPr/>
        </p:nvCxnSpPr>
        <p:spPr>
          <a:xfrm>
            <a:off x="4495800" y="3202126"/>
            <a:ext cx="2590800" cy="1446074"/>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13" name="Entity"/>
          <p:cNvSpPr/>
          <p:nvPr/>
        </p:nvSpPr>
        <p:spPr>
          <a:xfrm>
            <a:off x="3810000" y="4535269"/>
            <a:ext cx="1447800" cy="8382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b="1" dirty="0" smtClean="0"/>
              <a:t>Car</a:t>
            </a:r>
          </a:p>
        </p:txBody>
      </p:sp>
      <p:sp>
        <p:nvSpPr>
          <p:cNvPr id="17" name="Entity"/>
          <p:cNvSpPr/>
          <p:nvPr/>
        </p:nvSpPr>
        <p:spPr>
          <a:xfrm>
            <a:off x="6858000" y="4535269"/>
            <a:ext cx="1447800" cy="8382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b="1" dirty="0" smtClean="0"/>
              <a:t>Plane</a:t>
            </a:r>
          </a:p>
        </p:txBody>
      </p:sp>
      <p:sp>
        <p:nvSpPr>
          <p:cNvPr id="21" name="Entity"/>
          <p:cNvSpPr/>
          <p:nvPr/>
        </p:nvSpPr>
        <p:spPr>
          <a:xfrm>
            <a:off x="4320000" y="3049726"/>
            <a:ext cx="457200" cy="457200"/>
          </a:xfrm>
          <a:prstGeom prst="ellipse">
            <a:avLst/>
          </a:prstGeom>
          <a:ln>
            <a:solidFill>
              <a:schemeClr val="accent4"/>
            </a:solidFill>
          </a:ln>
        </p:spPr>
        <p:style>
          <a:lnRef idx="2">
            <a:schemeClr val="accent2"/>
          </a:lnRef>
          <a:fillRef idx="1">
            <a:schemeClr val="lt1"/>
          </a:fillRef>
          <a:effectRef idx="0">
            <a:schemeClr val="accent2"/>
          </a:effectRef>
          <a:fontRef idx="minor">
            <a:schemeClr val="dk1"/>
          </a:fontRef>
        </p:style>
        <p:txBody>
          <a:bodyPr rtlCol="0" anchor="ctr"/>
          <a:lstStyle/>
          <a:p>
            <a:endParaRPr lang="en-AU" sz="2000" b="1" dirty="0" smtClean="0"/>
          </a:p>
        </p:txBody>
      </p:sp>
      <p:sp>
        <p:nvSpPr>
          <p:cNvPr id="31" name="Arc 30"/>
          <p:cNvSpPr/>
          <p:nvPr/>
        </p:nvSpPr>
        <p:spPr>
          <a:xfrm rot="1919437">
            <a:off x="5700312" y="3768324"/>
            <a:ext cx="621268" cy="526701"/>
          </a:xfrm>
          <a:prstGeom prst="arc">
            <a:avLst>
              <a:gd name="adj1" fmla="val 16069476"/>
              <a:gd name="adj2" fmla="val 5428458"/>
            </a:avLst>
          </a:prstGeom>
          <a:ln w="28575">
            <a:solidFill>
              <a:schemeClr val="tx1"/>
            </a:solidFill>
          </a:ln>
        </p:spPr>
        <p:style>
          <a:lnRef idx="1">
            <a:schemeClr val="accent6"/>
          </a:lnRef>
          <a:fillRef idx="0">
            <a:schemeClr val="accent6"/>
          </a:fillRef>
          <a:effectRef idx="0">
            <a:schemeClr val="accent6"/>
          </a:effectRef>
          <a:fontRef idx="minor">
            <a:schemeClr val="tx1"/>
          </a:fontRef>
        </p:style>
        <p:txBody>
          <a:bodyPr anchor="ctr"/>
          <a:lstStyle/>
          <a:p>
            <a:endParaRPr lang="en-US"/>
          </a:p>
        </p:txBody>
      </p:sp>
      <p:sp>
        <p:nvSpPr>
          <p:cNvPr id="32" name="Arc 31"/>
          <p:cNvSpPr/>
          <p:nvPr/>
        </p:nvSpPr>
        <p:spPr>
          <a:xfrm rot="5400000">
            <a:off x="4248000" y="3693215"/>
            <a:ext cx="621268" cy="526701"/>
          </a:xfrm>
          <a:prstGeom prst="arc">
            <a:avLst>
              <a:gd name="adj1" fmla="val 16069476"/>
              <a:gd name="adj2" fmla="val 5428458"/>
            </a:avLst>
          </a:prstGeom>
          <a:ln w="28575">
            <a:solidFill>
              <a:schemeClr val="tx1"/>
            </a:solidFill>
          </a:ln>
        </p:spPr>
        <p:style>
          <a:lnRef idx="1">
            <a:schemeClr val="accent6"/>
          </a:lnRef>
          <a:fillRef idx="0">
            <a:schemeClr val="accent6"/>
          </a:fillRef>
          <a:effectRef idx="0">
            <a:schemeClr val="accent6"/>
          </a:effectRef>
          <a:fontRef idx="minor">
            <a:schemeClr val="tx1"/>
          </a:fontRef>
        </p:style>
        <p:txBody>
          <a:bodyPr anchor="ctr"/>
          <a:lstStyle/>
          <a:p>
            <a:endParaRPr lang="en-US"/>
          </a:p>
        </p:txBody>
      </p:sp>
      <p:sp>
        <p:nvSpPr>
          <p:cNvPr id="34" name="Arc 33"/>
          <p:cNvSpPr/>
          <p:nvPr/>
        </p:nvSpPr>
        <p:spPr>
          <a:xfrm rot="19680563" flipH="1">
            <a:off x="2759344" y="3782175"/>
            <a:ext cx="621268" cy="526701"/>
          </a:xfrm>
          <a:prstGeom prst="arc">
            <a:avLst>
              <a:gd name="adj1" fmla="val 16069476"/>
              <a:gd name="adj2" fmla="val 5428458"/>
            </a:avLst>
          </a:prstGeom>
          <a:ln w="28575">
            <a:solidFill>
              <a:schemeClr val="tx1"/>
            </a:solidFill>
          </a:ln>
        </p:spPr>
        <p:style>
          <a:lnRef idx="1">
            <a:schemeClr val="accent6"/>
          </a:lnRef>
          <a:fillRef idx="0">
            <a:schemeClr val="accent6"/>
          </a:fillRef>
          <a:effectRef idx="0">
            <a:schemeClr val="accent6"/>
          </a:effectRef>
          <a:fontRef idx="minor">
            <a:schemeClr val="tx1"/>
          </a:fontRef>
        </p:style>
        <p:txBody>
          <a:bodyPr anchor="ctr"/>
          <a:lstStyle/>
          <a:p>
            <a:endParaRPr lang="en-US"/>
          </a:p>
        </p:txBody>
      </p:sp>
      <p:cxnSp>
        <p:nvCxnSpPr>
          <p:cNvPr id="35" name="Straight Connector 34"/>
          <p:cNvCxnSpPr/>
          <p:nvPr/>
        </p:nvCxnSpPr>
        <p:spPr>
          <a:xfrm rot="10800000">
            <a:off x="3200400" y="1905000"/>
            <a:ext cx="685800" cy="1588"/>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38" name="Straight Connector 37"/>
          <p:cNvCxnSpPr/>
          <p:nvPr/>
        </p:nvCxnSpPr>
        <p:spPr>
          <a:xfrm rot="10800000">
            <a:off x="2438400" y="1905000"/>
            <a:ext cx="762000" cy="1588"/>
          </a:xfrm>
          <a:prstGeom prst="line">
            <a:avLst/>
          </a:prstGeom>
          <a:ln w="28575">
            <a:solidFill>
              <a:schemeClr val="accent4"/>
            </a:solidFill>
            <a:prstDash val="dash"/>
          </a:ln>
        </p:spPr>
        <p:style>
          <a:lnRef idx="1">
            <a:schemeClr val="accent6"/>
          </a:lnRef>
          <a:fillRef idx="0">
            <a:schemeClr val="accent6"/>
          </a:fillRef>
          <a:effectRef idx="0">
            <a:schemeClr val="accent6"/>
          </a:effectRef>
          <a:fontRef idx="minor">
            <a:schemeClr val="tx1"/>
          </a:fontRef>
        </p:style>
      </p:cxnSp>
      <p:sp>
        <p:nvSpPr>
          <p:cNvPr id="19" name="Entity"/>
          <p:cNvSpPr/>
          <p:nvPr/>
        </p:nvSpPr>
        <p:spPr>
          <a:xfrm>
            <a:off x="3810000" y="1524000"/>
            <a:ext cx="1447800" cy="8382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b="1" dirty="0" smtClean="0"/>
              <a:t>Vehicle</a:t>
            </a:r>
          </a:p>
        </p:txBody>
      </p:sp>
      <p:sp>
        <p:nvSpPr>
          <p:cNvPr id="44" name="Rectangle 43"/>
          <p:cNvSpPr/>
          <p:nvPr/>
        </p:nvSpPr>
        <p:spPr>
          <a:xfrm>
            <a:off x="457200" y="1524000"/>
            <a:ext cx="1981200" cy="707886"/>
          </a:xfrm>
          <a:prstGeom prst="rect">
            <a:avLst/>
          </a:prstGeom>
        </p:spPr>
        <p:txBody>
          <a:bodyPr wrap="square">
            <a:spAutoFit/>
          </a:bodyPr>
          <a:lstStyle/>
          <a:p>
            <a:r>
              <a:rPr lang="en-AU" sz="2000" dirty="0" smtClean="0">
                <a:solidFill>
                  <a:srgbClr val="C00000"/>
                </a:solidFill>
              </a:rPr>
              <a:t>Relationship with </a:t>
            </a:r>
            <a:r>
              <a:rPr lang="en-AU" sz="2000" b="1" dirty="0" smtClean="0">
                <a:solidFill>
                  <a:srgbClr val="C00000"/>
                </a:solidFill>
              </a:rPr>
              <a:t>all</a:t>
            </a:r>
            <a:r>
              <a:rPr lang="en-AU" sz="2000" dirty="0" smtClean="0">
                <a:solidFill>
                  <a:srgbClr val="C00000"/>
                </a:solidFill>
              </a:rPr>
              <a:t> vehicles</a:t>
            </a:r>
          </a:p>
        </p:txBody>
      </p:sp>
      <p:cxnSp>
        <p:nvCxnSpPr>
          <p:cNvPr id="45" name="Straight Connector 44"/>
          <p:cNvCxnSpPr/>
          <p:nvPr/>
        </p:nvCxnSpPr>
        <p:spPr>
          <a:xfrm rot="5400000" flipH="1" flipV="1">
            <a:off x="1028700" y="4229100"/>
            <a:ext cx="990600" cy="1588"/>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46" name="Straight Connector 45"/>
          <p:cNvCxnSpPr/>
          <p:nvPr/>
        </p:nvCxnSpPr>
        <p:spPr>
          <a:xfrm rot="10800000">
            <a:off x="609600" y="3733800"/>
            <a:ext cx="914400" cy="1588"/>
          </a:xfrm>
          <a:prstGeom prst="line">
            <a:avLst/>
          </a:prstGeom>
          <a:ln w="28575">
            <a:solidFill>
              <a:schemeClr val="accent4"/>
            </a:solidFill>
            <a:prstDash val="dash"/>
          </a:ln>
        </p:spPr>
        <p:style>
          <a:lnRef idx="1">
            <a:schemeClr val="accent6"/>
          </a:lnRef>
          <a:fillRef idx="0">
            <a:schemeClr val="accent6"/>
          </a:fillRef>
          <a:effectRef idx="0">
            <a:schemeClr val="accent6"/>
          </a:effectRef>
          <a:fontRef idx="minor">
            <a:schemeClr val="tx1"/>
          </a:fontRef>
        </p:style>
      </p:cxnSp>
      <p:sp>
        <p:nvSpPr>
          <p:cNvPr id="47" name="Rectangle 46"/>
          <p:cNvSpPr/>
          <p:nvPr/>
        </p:nvSpPr>
        <p:spPr>
          <a:xfrm>
            <a:off x="457200" y="3025914"/>
            <a:ext cx="1981200" cy="707886"/>
          </a:xfrm>
          <a:prstGeom prst="rect">
            <a:avLst/>
          </a:prstGeom>
        </p:spPr>
        <p:txBody>
          <a:bodyPr wrap="square">
            <a:spAutoFit/>
          </a:bodyPr>
          <a:lstStyle/>
          <a:p>
            <a:r>
              <a:rPr lang="en-AU" sz="2000" dirty="0" smtClean="0">
                <a:solidFill>
                  <a:srgbClr val="C00000"/>
                </a:solidFill>
              </a:rPr>
              <a:t>Relationship with </a:t>
            </a:r>
            <a:r>
              <a:rPr lang="en-AU" sz="2000" b="1" dirty="0" smtClean="0">
                <a:solidFill>
                  <a:srgbClr val="C00000"/>
                </a:solidFill>
              </a:rPr>
              <a:t>boats</a:t>
            </a:r>
            <a:r>
              <a:rPr lang="en-AU" sz="2000" dirty="0" smtClean="0">
                <a:solidFill>
                  <a:srgbClr val="C00000"/>
                </a:solidFill>
              </a:rPr>
              <a:t> only</a:t>
            </a:r>
          </a:p>
        </p:txBody>
      </p:sp>
      <p:sp>
        <p:nvSpPr>
          <p:cNvPr id="15" name="Entity"/>
          <p:cNvSpPr/>
          <p:nvPr/>
        </p:nvSpPr>
        <p:spPr>
          <a:xfrm>
            <a:off x="762000" y="4535269"/>
            <a:ext cx="1447800" cy="8382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b="1" dirty="0" smtClean="0"/>
              <a:t>Boat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Supertypes</a:t>
            </a:r>
            <a:r>
              <a:rPr lang="en-AU" dirty="0" smtClean="0"/>
              <a:t> and Subtypes</a:t>
            </a:r>
            <a:endParaRPr lang="en-AU" dirty="0"/>
          </a:p>
        </p:txBody>
      </p:sp>
      <p:sp>
        <p:nvSpPr>
          <p:cNvPr id="3" name="Content Placeholder 2"/>
          <p:cNvSpPr>
            <a:spLocks noGrp="1"/>
          </p:cNvSpPr>
          <p:nvPr>
            <p:ph idx="1"/>
          </p:nvPr>
        </p:nvSpPr>
        <p:spPr/>
        <p:txBody>
          <a:bodyPr/>
          <a:lstStyle/>
          <a:p>
            <a:r>
              <a:rPr lang="en-AU" dirty="0" smtClean="0"/>
              <a:t>The </a:t>
            </a:r>
            <a:r>
              <a:rPr lang="en-AU" b="1" dirty="0" smtClean="0"/>
              <a:t>total</a:t>
            </a:r>
            <a:r>
              <a:rPr lang="en-AU" i="1" dirty="0" smtClean="0"/>
              <a:t> </a:t>
            </a:r>
            <a:r>
              <a:rPr lang="en-AU" b="1" dirty="0" smtClean="0"/>
              <a:t>specialisation rule </a:t>
            </a:r>
            <a:r>
              <a:rPr lang="en-AU" dirty="0" smtClean="0"/>
              <a:t>specifies that 1:1 cardinality must exist between </a:t>
            </a:r>
            <a:r>
              <a:rPr lang="en-AU" dirty="0" err="1" smtClean="0"/>
              <a:t>supertype</a:t>
            </a:r>
            <a:r>
              <a:rPr lang="en-AU" dirty="0" smtClean="0"/>
              <a:t> and subtype instances</a:t>
            </a:r>
          </a:p>
          <a:p>
            <a:pPr lvl="1"/>
            <a:r>
              <a:rPr lang="en-AU" dirty="0" smtClean="0"/>
              <a:t>Each instance of a </a:t>
            </a:r>
            <a:r>
              <a:rPr lang="en-AU" dirty="0" err="1" smtClean="0"/>
              <a:t>supertype</a:t>
            </a:r>
            <a:r>
              <a:rPr lang="en-AU" dirty="0" smtClean="0"/>
              <a:t> </a:t>
            </a:r>
            <a:r>
              <a:rPr lang="en-AU" i="1" dirty="0" smtClean="0"/>
              <a:t>must</a:t>
            </a:r>
            <a:r>
              <a:rPr lang="en-AU" dirty="0" smtClean="0"/>
              <a:t> have a corresponding instance of a subtype</a:t>
            </a:r>
          </a:p>
          <a:p>
            <a:pPr lvl="1"/>
            <a:r>
              <a:rPr lang="en-AU" dirty="0" smtClean="0"/>
              <a:t>Depicted by a double line between the </a:t>
            </a:r>
            <a:r>
              <a:rPr lang="en-AU" dirty="0" err="1" smtClean="0"/>
              <a:t>supertype</a:t>
            </a:r>
            <a:r>
              <a:rPr lang="en-AU" dirty="0" smtClean="0"/>
              <a:t> and circle</a:t>
            </a:r>
          </a:p>
          <a:p>
            <a:pPr lvl="1"/>
            <a:endParaRPr lang="en-AU" dirty="0" smtClean="0"/>
          </a:p>
          <a:p>
            <a:pPr lvl="1"/>
            <a:r>
              <a:rPr lang="en-AU" dirty="0" smtClean="0"/>
              <a:t>Previous examples had 1:0 cardinality (the default), depicted by a single line between the </a:t>
            </a:r>
            <a:r>
              <a:rPr lang="en-AU" dirty="0" err="1" smtClean="0"/>
              <a:t>supertype</a:t>
            </a:r>
            <a:r>
              <a:rPr lang="en-AU" dirty="0" smtClean="0"/>
              <a:t> and circle</a:t>
            </a:r>
          </a:p>
          <a:p>
            <a:pPr lvl="1"/>
            <a:r>
              <a:rPr lang="en-AU" dirty="0" smtClean="0"/>
              <a:t>Allows for instances of the </a:t>
            </a:r>
            <a:r>
              <a:rPr lang="en-AU" dirty="0" err="1" smtClean="0"/>
              <a:t>supertype</a:t>
            </a:r>
            <a:r>
              <a:rPr lang="en-AU" dirty="0" smtClean="0"/>
              <a:t> to not have a corresponding subtype instance</a:t>
            </a:r>
          </a:p>
          <a:p>
            <a:pPr lvl="4"/>
            <a:endParaRPr lang="en-AU" dirty="0" smtClean="0"/>
          </a:p>
          <a:p>
            <a:r>
              <a:rPr lang="en-AU" dirty="0" smtClean="0"/>
              <a:t>Nesting is possible - a subtype may be a </a:t>
            </a:r>
            <a:r>
              <a:rPr lang="en-AU" dirty="0" err="1" smtClean="0"/>
              <a:t>supertype</a:t>
            </a:r>
            <a:endParaRPr lang="en-AU" dirty="0" smtClean="0"/>
          </a:p>
          <a:p>
            <a:endParaRPr lang="en-AU" dirty="0" smtClean="0"/>
          </a:p>
          <a:p>
            <a:r>
              <a:rPr lang="en-AU" dirty="0" smtClean="0"/>
              <a:t>Even more things are possible in this area!</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Supertypes</a:t>
            </a:r>
            <a:r>
              <a:rPr lang="en-AU" dirty="0" smtClean="0"/>
              <a:t> and Subtypes</a:t>
            </a:r>
            <a:endParaRPr lang="en-AU" dirty="0"/>
          </a:p>
        </p:txBody>
      </p:sp>
      <p:grpSp>
        <p:nvGrpSpPr>
          <p:cNvPr id="25" name="Group 24"/>
          <p:cNvGrpSpPr/>
          <p:nvPr/>
        </p:nvGrpSpPr>
        <p:grpSpPr>
          <a:xfrm>
            <a:off x="5463000" y="1458515"/>
            <a:ext cx="76200" cy="1220926"/>
            <a:chOff x="5638800" y="3276600"/>
            <a:chExt cx="76200" cy="1220926"/>
          </a:xfrm>
        </p:grpSpPr>
        <p:cxnSp>
          <p:nvCxnSpPr>
            <p:cNvPr id="26" name="Straight Connector 25"/>
            <p:cNvCxnSpPr/>
            <p:nvPr/>
          </p:nvCxnSpPr>
          <p:spPr>
            <a:xfrm rot="5400000">
              <a:off x="5105400" y="38862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28" name="Straight Connector 27"/>
            <p:cNvCxnSpPr/>
            <p:nvPr/>
          </p:nvCxnSpPr>
          <p:spPr>
            <a:xfrm rot="5400000">
              <a:off x="5029200" y="3887926"/>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cxnSp>
        <p:nvCxnSpPr>
          <p:cNvPr id="29" name="Straight Connector 28"/>
          <p:cNvCxnSpPr/>
          <p:nvPr/>
        </p:nvCxnSpPr>
        <p:spPr>
          <a:xfrm rot="10800000" flipV="1">
            <a:off x="4314152" y="2601515"/>
            <a:ext cx="1233055" cy="914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33" name="Arc 32"/>
          <p:cNvSpPr/>
          <p:nvPr/>
        </p:nvSpPr>
        <p:spPr>
          <a:xfrm rot="19177820" flipH="1">
            <a:off x="4818615" y="2898506"/>
            <a:ext cx="306213" cy="258511"/>
          </a:xfrm>
          <a:prstGeom prst="arc">
            <a:avLst>
              <a:gd name="adj1" fmla="val 15360108"/>
              <a:gd name="adj2" fmla="val 6021860"/>
            </a:avLst>
          </a:prstGeom>
          <a:ln w="28575">
            <a:solidFill>
              <a:schemeClr val="tx1"/>
            </a:solidFill>
          </a:ln>
        </p:spPr>
        <p:style>
          <a:lnRef idx="1">
            <a:schemeClr val="accent6"/>
          </a:lnRef>
          <a:fillRef idx="0">
            <a:schemeClr val="accent6"/>
          </a:fillRef>
          <a:effectRef idx="0">
            <a:schemeClr val="accent6"/>
          </a:effectRef>
          <a:fontRef idx="minor">
            <a:schemeClr val="tx1"/>
          </a:fontRef>
        </p:style>
        <p:txBody>
          <a:bodyPr anchor="ctr"/>
          <a:lstStyle/>
          <a:p>
            <a:endParaRPr lang="en-US"/>
          </a:p>
        </p:txBody>
      </p:sp>
      <p:sp>
        <p:nvSpPr>
          <p:cNvPr id="36" name="Entity"/>
          <p:cNvSpPr/>
          <p:nvPr/>
        </p:nvSpPr>
        <p:spPr>
          <a:xfrm>
            <a:off x="4800601" y="925115"/>
            <a:ext cx="1371600" cy="8382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b="1" dirty="0" smtClean="0"/>
              <a:t>Vehicle</a:t>
            </a:r>
          </a:p>
        </p:txBody>
      </p:sp>
      <p:cxnSp>
        <p:nvCxnSpPr>
          <p:cNvPr id="40" name="Straight Connector 39"/>
          <p:cNvCxnSpPr/>
          <p:nvPr/>
        </p:nvCxnSpPr>
        <p:spPr>
          <a:xfrm rot="5400000">
            <a:off x="5120551" y="3058715"/>
            <a:ext cx="762000" cy="1588"/>
          </a:xfrm>
          <a:prstGeom prst="line">
            <a:avLst/>
          </a:prstGeom>
          <a:ln w="28575">
            <a:solidFill>
              <a:schemeClr val="accent4"/>
            </a:solidFill>
            <a:prstDash val="solid"/>
          </a:ln>
        </p:spPr>
        <p:style>
          <a:lnRef idx="1">
            <a:schemeClr val="accent6"/>
          </a:lnRef>
          <a:fillRef idx="0">
            <a:schemeClr val="accent6"/>
          </a:fillRef>
          <a:effectRef idx="0">
            <a:schemeClr val="accent6"/>
          </a:effectRef>
          <a:fontRef idx="minor">
            <a:schemeClr val="tx1"/>
          </a:fontRef>
        </p:style>
      </p:cxnSp>
      <p:cxnSp>
        <p:nvCxnSpPr>
          <p:cNvPr id="43" name="Straight Connector 42"/>
          <p:cNvCxnSpPr/>
          <p:nvPr/>
        </p:nvCxnSpPr>
        <p:spPr>
          <a:xfrm>
            <a:off x="5457151" y="2601515"/>
            <a:ext cx="1324649" cy="990600"/>
          </a:xfrm>
          <a:prstGeom prst="line">
            <a:avLst/>
          </a:prstGeom>
          <a:ln w="28575">
            <a:solidFill>
              <a:schemeClr val="accent4"/>
            </a:solidFill>
            <a:prstDash val="solid"/>
          </a:ln>
        </p:spPr>
        <p:style>
          <a:lnRef idx="1">
            <a:schemeClr val="accent6"/>
          </a:lnRef>
          <a:fillRef idx="0">
            <a:schemeClr val="accent6"/>
          </a:fillRef>
          <a:effectRef idx="0">
            <a:schemeClr val="accent6"/>
          </a:effectRef>
          <a:fontRef idx="minor">
            <a:schemeClr val="tx1"/>
          </a:fontRef>
        </p:style>
      </p:cxnSp>
      <p:sp>
        <p:nvSpPr>
          <p:cNvPr id="30" name="Entity"/>
          <p:cNvSpPr/>
          <p:nvPr/>
        </p:nvSpPr>
        <p:spPr>
          <a:xfrm>
            <a:off x="5278951" y="2449115"/>
            <a:ext cx="447963" cy="457200"/>
          </a:xfrm>
          <a:prstGeom prst="ellipse">
            <a:avLst/>
          </a:prstGeom>
          <a:ln>
            <a:solidFill>
              <a:schemeClr val="accent4"/>
            </a:solidFill>
          </a:ln>
        </p:spPr>
        <p:style>
          <a:lnRef idx="2">
            <a:schemeClr val="accent2"/>
          </a:lnRef>
          <a:fillRef idx="1">
            <a:schemeClr val="lt1"/>
          </a:fillRef>
          <a:effectRef idx="0">
            <a:schemeClr val="accent2"/>
          </a:effectRef>
          <a:fontRef idx="minor">
            <a:schemeClr val="dk1"/>
          </a:fontRef>
        </p:style>
        <p:txBody>
          <a:bodyPr rtlCol="0" anchor="ctr"/>
          <a:lstStyle/>
          <a:p>
            <a:endParaRPr lang="en-AU" sz="2000" b="1" dirty="0" smtClean="0"/>
          </a:p>
        </p:txBody>
      </p:sp>
      <p:sp>
        <p:nvSpPr>
          <p:cNvPr id="53" name="Entity"/>
          <p:cNvSpPr/>
          <p:nvPr/>
        </p:nvSpPr>
        <p:spPr>
          <a:xfrm>
            <a:off x="4800600" y="3439715"/>
            <a:ext cx="1371600" cy="8382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b="1" dirty="0" smtClean="0"/>
              <a:t>Car</a:t>
            </a:r>
          </a:p>
        </p:txBody>
      </p:sp>
      <p:sp>
        <p:nvSpPr>
          <p:cNvPr id="54" name="Entity"/>
          <p:cNvSpPr/>
          <p:nvPr/>
        </p:nvSpPr>
        <p:spPr>
          <a:xfrm>
            <a:off x="6553200" y="3439715"/>
            <a:ext cx="1371600" cy="8382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b="1" dirty="0" smtClean="0"/>
              <a:t>Plane</a:t>
            </a:r>
          </a:p>
        </p:txBody>
      </p:sp>
      <p:sp>
        <p:nvSpPr>
          <p:cNvPr id="57" name="Arc 56"/>
          <p:cNvSpPr/>
          <p:nvPr/>
        </p:nvSpPr>
        <p:spPr>
          <a:xfrm rot="2422180">
            <a:off x="5818723" y="2884212"/>
            <a:ext cx="306213" cy="258511"/>
          </a:xfrm>
          <a:prstGeom prst="arc">
            <a:avLst>
              <a:gd name="adj1" fmla="val 15360108"/>
              <a:gd name="adj2" fmla="val 6021860"/>
            </a:avLst>
          </a:prstGeom>
          <a:ln w="28575">
            <a:solidFill>
              <a:schemeClr val="tx1"/>
            </a:solidFill>
          </a:ln>
        </p:spPr>
        <p:style>
          <a:lnRef idx="1">
            <a:schemeClr val="accent6"/>
          </a:lnRef>
          <a:fillRef idx="0">
            <a:schemeClr val="accent6"/>
          </a:fillRef>
          <a:effectRef idx="0">
            <a:schemeClr val="accent6"/>
          </a:effectRef>
          <a:fontRef idx="minor">
            <a:schemeClr val="tx1"/>
          </a:fontRef>
        </p:style>
        <p:txBody>
          <a:bodyPr anchor="ctr"/>
          <a:lstStyle/>
          <a:p>
            <a:endParaRPr lang="en-US"/>
          </a:p>
        </p:txBody>
      </p:sp>
      <p:sp>
        <p:nvSpPr>
          <p:cNvPr id="58" name="Arc 57"/>
          <p:cNvSpPr/>
          <p:nvPr/>
        </p:nvSpPr>
        <p:spPr>
          <a:xfrm rot="5400000">
            <a:off x="5347800" y="2930166"/>
            <a:ext cx="306213" cy="258511"/>
          </a:xfrm>
          <a:prstGeom prst="arc">
            <a:avLst>
              <a:gd name="adj1" fmla="val 15875735"/>
              <a:gd name="adj2" fmla="val 5847980"/>
            </a:avLst>
          </a:prstGeom>
          <a:ln w="28575">
            <a:solidFill>
              <a:schemeClr val="tx1"/>
            </a:solidFill>
          </a:ln>
        </p:spPr>
        <p:style>
          <a:lnRef idx="1">
            <a:schemeClr val="accent6"/>
          </a:lnRef>
          <a:fillRef idx="0">
            <a:schemeClr val="accent6"/>
          </a:fillRef>
          <a:effectRef idx="0">
            <a:schemeClr val="accent6"/>
          </a:effectRef>
          <a:fontRef idx="minor">
            <a:schemeClr val="tx1"/>
          </a:fontRef>
        </p:style>
        <p:txBody>
          <a:bodyPr anchor="ctr"/>
          <a:lstStyle/>
          <a:p>
            <a:endParaRPr lang="en-US"/>
          </a:p>
        </p:txBody>
      </p:sp>
      <p:cxnSp>
        <p:nvCxnSpPr>
          <p:cNvPr id="60" name="Straight Connector 59"/>
          <p:cNvCxnSpPr/>
          <p:nvPr/>
        </p:nvCxnSpPr>
        <p:spPr>
          <a:xfrm rot="5400000">
            <a:off x="3223800" y="4524375"/>
            <a:ext cx="112395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62" name="Straight Connector 61"/>
          <p:cNvCxnSpPr/>
          <p:nvPr/>
        </p:nvCxnSpPr>
        <p:spPr>
          <a:xfrm rot="10800000" flipV="1">
            <a:off x="2691235" y="5016103"/>
            <a:ext cx="1136722" cy="842962"/>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63" name="Arc 62"/>
          <p:cNvSpPr/>
          <p:nvPr/>
        </p:nvSpPr>
        <p:spPr>
          <a:xfrm rot="19177820" flipH="1">
            <a:off x="3156286" y="5289892"/>
            <a:ext cx="282290" cy="238315"/>
          </a:xfrm>
          <a:prstGeom prst="arc">
            <a:avLst>
              <a:gd name="adj1" fmla="val 15360108"/>
              <a:gd name="adj2" fmla="val 6021860"/>
            </a:avLst>
          </a:prstGeom>
          <a:ln w="28575">
            <a:solidFill>
              <a:schemeClr val="tx1"/>
            </a:solidFill>
          </a:ln>
        </p:spPr>
        <p:style>
          <a:lnRef idx="1">
            <a:schemeClr val="accent6"/>
          </a:lnRef>
          <a:fillRef idx="0">
            <a:schemeClr val="accent6"/>
          </a:fillRef>
          <a:effectRef idx="0">
            <a:schemeClr val="accent6"/>
          </a:effectRef>
          <a:fontRef idx="minor">
            <a:schemeClr val="tx1"/>
          </a:fontRef>
        </p:style>
        <p:txBody>
          <a:bodyPr anchor="ctr"/>
          <a:lstStyle/>
          <a:p>
            <a:endParaRPr lang="en-US"/>
          </a:p>
        </p:txBody>
      </p:sp>
      <p:sp>
        <p:nvSpPr>
          <p:cNvPr id="64" name="Entity"/>
          <p:cNvSpPr/>
          <p:nvPr/>
        </p:nvSpPr>
        <p:spPr>
          <a:xfrm>
            <a:off x="1524000" y="5788818"/>
            <a:ext cx="1280763" cy="772716"/>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b="1" dirty="0" smtClean="0"/>
              <a:t>Sail</a:t>
            </a:r>
          </a:p>
          <a:p>
            <a:r>
              <a:rPr lang="en-AU" sz="2000" b="1" dirty="0" smtClean="0"/>
              <a:t>Boat</a:t>
            </a:r>
          </a:p>
        </p:txBody>
      </p:sp>
      <p:cxnSp>
        <p:nvCxnSpPr>
          <p:cNvPr id="65" name="Straight Connector 64"/>
          <p:cNvCxnSpPr/>
          <p:nvPr/>
        </p:nvCxnSpPr>
        <p:spPr>
          <a:xfrm>
            <a:off x="3744937" y="5016103"/>
            <a:ext cx="1221161" cy="913209"/>
          </a:xfrm>
          <a:prstGeom prst="line">
            <a:avLst/>
          </a:prstGeom>
          <a:ln w="28575">
            <a:solidFill>
              <a:schemeClr val="accent4"/>
            </a:solidFill>
            <a:prstDash val="solid"/>
          </a:ln>
        </p:spPr>
        <p:style>
          <a:lnRef idx="1">
            <a:schemeClr val="accent6"/>
          </a:lnRef>
          <a:fillRef idx="0">
            <a:schemeClr val="accent6"/>
          </a:fillRef>
          <a:effectRef idx="0">
            <a:schemeClr val="accent6"/>
          </a:effectRef>
          <a:fontRef idx="minor">
            <a:schemeClr val="tx1"/>
          </a:fontRef>
        </p:style>
      </p:cxnSp>
      <p:sp>
        <p:nvSpPr>
          <p:cNvPr id="66" name="Entity"/>
          <p:cNvSpPr/>
          <p:nvPr/>
        </p:nvSpPr>
        <p:spPr>
          <a:xfrm>
            <a:off x="3580658" y="4875609"/>
            <a:ext cx="412966" cy="421481"/>
          </a:xfrm>
          <a:prstGeom prst="ellipse">
            <a:avLst/>
          </a:prstGeom>
          <a:ln>
            <a:solidFill>
              <a:schemeClr val="accent4"/>
            </a:solidFill>
          </a:ln>
        </p:spPr>
        <p:style>
          <a:lnRef idx="2">
            <a:schemeClr val="accent2"/>
          </a:lnRef>
          <a:fillRef idx="1">
            <a:schemeClr val="lt1"/>
          </a:fillRef>
          <a:effectRef idx="0">
            <a:schemeClr val="accent2"/>
          </a:effectRef>
          <a:fontRef idx="minor">
            <a:schemeClr val="dk1"/>
          </a:fontRef>
        </p:style>
        <p:txBody>
          <a:bodyPr rtlCol="0" anchor="ctr"/>
          <a:lstStyle/>
          <a:p>
            <a:endParaRPr lang="en-AU" sz="2000" b="1" dirty="0" smtClean="0"/>
          </a:p>
        </p:txBody>
      </p:sp>
      <p:sp>
        <p:nvSpPr>
          <p:cNvPr id="67" name="Entity"/>
          <p:cNvSpPr/>
          <p:nvPr/>
        </p:nvSpPr>
        <p:spPr>
          <a:xfrm>
            <a:off x="4755357" y="5788818"/>
            <a:ext cx="1264443" cy="772716"/>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b="1" dirty="0" smtClean="0"/>
              <a:t>Motor</a:t>
            </a:r>
          </a:p>
          <a:p>
            <a:r>
              <a:rPr lang="en-AU" sz="2000" b="1" dirty="0" smtClean="0"/>
              <a:t>Boat</a:t>
            </a:r>
          </a:p>
        </p:txBody>
      </p:sp>
      <p:sp>
        <p:nvSpPr>
          <p:cNvPr id="68" name="Arc 67"/>
          <p:cNvSpPr/>
          <p:nvPr/>
        </p:nvSpPr>
        <p:spPr>
          <a:xfrm rot="2422180">
            <a:off x="4078261" y="5276714"/>
            <a:ext cx="282290" cy="238315"/>
          </a:xfrm>
          <a:prstGeom prst="arc">
            <a:avLst>
              <a:gd name="adj1" fmla="val 15360108"/>
              <a:gd name="adj2" fmla="val 6021860"/>
            </a:avLst>
          </a:prstGeom>
          <a:ln w="28575">
            <a:solidFill>
              <a:schemeClr val="tx1"/>
            </a:solidFill>
          </a:ln>
        </p:spPr>
        <p:style>
          <a:lnRef idx="1">
            <a:schemeClr val="accent6"/>
          </a:lnRef>
          <a:fillRef idx="0">
            <a:schemeClr val="accent6"/>
          </a:fillRef>
          <a:effectRef idx="0">
            <a:schemeClr val="accent6"/>
          </a:effectRef>
          <a:fontRef idx="minor">
            <a:schemeClr val="tx1"/>
          </a:fontRef>
        </p:style>
        <p:txBody>
          <a:bodyPr anchor="ctr"/>
          <a:lstStyle/>
          <a:p>
            <a:endParaRPr lang="en-US"/>
          </a:p>
        </p:txBody>
      </p:sp>
      <p:sp>
        <p:nvSpPr>
          <p:cNvPr id="37" name="Entity"/>
          <p:cNvSpPr/>
          <p:nvPr/>
        </p:nvSpPr>
        <p:spPr>
          <a:xfrm>
            <a:off x="3047999" y="3439715"/>
            <a:ext cx="1389303" cy="8382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r>
              <a:rPr lang="en-AU" sz="2000" b="1" dirty="0" smtClean="0"/>
              <a:t>Boat</a:t>
            </a:r>
          </a:p>
        </p:txBody>
      </p:sp>
      <p:sp>
        <p:nvSpPr>
          <p:cNvPr id="70" name="Rectangle 69"/>
          <p:cNvSpPr/>
          <p:nvPr/>
        </p:nvSpPr>
        <p:spPr>
          <a:xfrm>
            <a:off x="838200" y="1651337"/>
            <a:ext cx="3581400" cy="1015663"/>
          </a:xfrm>
          <a:prstGeom prst="rect">
            <a:avLst/>
          </a:prstGeom>
        </p:spPr>
        <p:txBody>
          <a:bodyPr wrap="square">
            <a:spAutoFit/>
          </a:bodyPr>
          <a:lstStyle/>
          <a:p>
            <a:r>
              <a:rPr lang="en-AU" sz="2000" dirty="0" smtClean="0">
                <a:solidFill>
                  <a:srgbClr val="C00000"/>
                </a:solidFill>
              </a:rPr>
              <a:t>All </a:t>
            </a:r>
            <a:r>
              <a:rPr lang="en-AU" sz="2000" dirty="0" err="1" smtClean="0">
                <a:solidFill>
                  <a:srgbClr val="C00000"/>
                </a:solidFill>
              </a:rPr>
              <a:t>supertype</a:t>
            </a:r>
            <a:r>
              <a:rPr lang="en-AU" sz="2000" dirty="0" smtClean="0">
                <a:solidFill>
                  <a:srgbClr val="C00000"/>
                </a:solidFill>
              </a:rPr>
              <a:t> instances </a:t>
            </a:r>
            <a:r>
              <a:rPr lang="en-AU" sz="2000" b="1" dirty="0" smtClean="0">
                <a:solidFill>
                  <a:srgbClr val="C00000"/>
                </a:solidFill>
              </a:rPr>
              <a:t>must </a:t>
            </a:r>
            <a:r>
              <a:rPr lang="en-AU" sz="2000" dirty="0" smtClean="0">
                <a:solidFill>
                  <a:srgbClr val="C00000"/>
                </a:solidFill>
              </a:rPr>
              <a:t>have a subtype instance (must be a boat, car or plane)  </a:t>
            </a:r>
          </a:p>
        </p:txBody>
      </p:sp>
      <p:cxnSp>
        <p:nvCxnSpPr>
          <p:cNvPr id="72" name="Straight Arrow Connector 71"/>
          <p:cNvCxnSpPr/>
          <p:nvPr/>
        </p:nvCxnSpPr>
        <p:spPr>
          <a:xfrm>
            <a:off x="4419600" y="2133600"/>
            <a:ext cx="990600" cy="1588"/>
          </a:xfrm>
          <a:prstGeom prst="straightConnector1">
            <a:avLst/>
          </a:prstGeom>
          <a:ln w="28575">
            <a:solidFill>
              <a:srgbClr val="C00000"/>
            </a:solidFill>
            <a:headEnd type="none" w="med" len="med"/>
            <a:tailEnd type="triangle" w="lg" len="med"/>
          </a:ln>
        </p:spPr>
        <p:style>
          <a:lnRef idx="1">
            <a:schemeClr val="accent6"/>
          </a:lnRef>
          <a:fillRef idx="0">
            <a:schemeClr val="accent6"/>
          </a:fillRef>
          <a:effectRef idx="0">
            <a:schemeClr val="accent6"/>
          </a:effectRef>
          <a:fontRef idx="minor">
            <a:schemeClr val="tx1"/>
          </a:fontRef>
        </p:style>
      </p:cxnSp>
      <p:sp>
        <p:nvSpPr>
          <p:cNvPr id="73" name="Rectangle 72"/>
          <p:cNvSpPr/>
          <p:nvPr/>
        </p:nvSpPr>
        <p:spPr>
          <a:xfrm>
            <a:off x="5181600" y="4724400"/>
            <a:ext cx="2209800" cy="707886"/>
          </a:xfrm>
          <a:prstGeom prst="rect">
            <a:avLst/>
          </a:prstGeom>
        </p:spPr>
        <p:txBody>
          <a:bodyPr wrap="square">
            <a:spAutoFit/>
          </a:bodyPr>
          <a:lstStyle/>
          <a:p>
            <a:r>
              <a:rPr lang="en-AU" sz="2000" dirty="0" smtClean="0">
                <a:solidFill>
                  <a:srgbClr val="C00000"/>
                </a:solidFill>
              </a:rPr>
              <a:t>Boat is a subtype </a:t>
            </a:r>
            <a:r>
              <a:rPr lang="en-AU" sz="2000" b="1" dirty="0" smtClean="0">
                <a:solidFill>
                  <a:srgbClr val="C00000"/>
                </a:solidFill>
              </a:rPr>
              <a:t>and</a:t>
            </a:r>
            <a:r>
              <a:rPr lang="en-AU" sz="2000" dirty="0" smtClean="0">
                <a:solidFill>
                  <a:srgbClr val="C00000"/>
                </a:solidFill>
              </a:rPr>
              <a:t> a </a:t>
            </a:r>
            <a:r>
              <a:rPr lang="en-AU" sz="2000" dirty="0" err="1" smtClean="0">
                <a:solidFill>
                  <a:srgbClr val="C00000"/>
                </a:solidFill>
              </a:rPr>
              <a:t>supertype</a:t>
            </a:r>
            <a:endParaRPr lang="en-AU" sz="2000" dirty="0" smtClean="0">
              <a:solidFill>
                <a:srgbClr val="C00000"/>
              </a:solidFill>
            </a:endParaRPr>
          </a:p>
        </p:txBody>
      </p:sp>
      <p:cxnSp>
        <p:nvCxnSpPr>
          <p:cNvPr id="74" name="Straight Arrow Connector 73"/>
          <p:cNvCxnSpPr/>
          <p:nvPr/>
        </p:nvCxnSpPr>
        <p:spPr>
          <a:xfrm rot="10800000">
            <a:off x="4572000" y="4343400"/>
            <a:ext cx="685800" cy="457200"/>
          </a:xfrm>
          <a:prstGeom prst="straightConnector1">
            <a:avLst/>
          </a:prstGeom>
          <a:ln w="28575">
            <a:solidFill>
              <a:srgbClr val="C00000"/>
            </a:solidFill>
            <a:headEnd type="none" w="med" len="med"/>
            <a:tailEnd type="triangle" w="lg" len="med"/>
          </a:ln>
        </p:spPr>
        <p:style>
          <a:lnRef idx="1">
            <a:schemeClr val="accent6"/>
          </a:lnRef>
          <a:fillRef idx="0">
            <a:schemeClr val="accent6"/>
          </a:fillRef>
          <a:effectRef idx="0">
            <a:schemeClr val="accent6"/>
          </a:effectRef>
          <a:fontRef idx="minor">
            <a:schemeClr val="tx1"/>
          </a:fontRef>
        </p:style>
      </p:cxnSp>
      <p:cxnSp>
        <p:nvCxnSpPr>
          <p:cNvPr id="32" name="Straight Arrow Connector 31"/>
          <p:cNvCxnSpPr/>
          <p:nvPr/>
        </p:nvCxnSpPr>
        <p:spPr>
          <a:xfrm>
            <a:off x="2743200" y="4572000"/>
            <a:ext cx="990600" cy="1588"/>
          </a:xfrm>
          <a:prstGeom prst="straightConnector1">
            <a:avLst/>
          </a:prstGeom>
          <a:ln w="28575">
            <a:solidFill>
              <a:srgbClr val="C00000"/>
            </a:solidFill>
            <a:headEnd type="none" w="med" len="med"/>
            <a:tailEnd type="triangle" w="lg" len="med"/>
          </a:ln>
        </p:spPr>
        <p:style>
          <a:lnRef idx="1">
            <a:schemeClr val="accent6"/>
          </a:lnRef>
          <a:fillRef idx="0">
            <a:schemeClr val="accent6"/>
          </a:fillRef>
          <a:effectRef idx="0">
            <a:schemeClr val="accent6"/>
          </a:effectRef>
          <a:fontRef idx="minor">
            <a:schemeClr val="tx1"/>
          </a:fontRef>
        </p:style>
      </p:cxnSp>
      <p:sp>
        <p:nvSpPr>
          <p:cNvPr id="34" name="Rectangle 33"/>
          <p:cNvSpPr/>
          <p:nvPr/>
        </p:nvSpPr>
        <p:spPr>
          <a:xfrm>
            <a:off x="304800" y="4245114"/>
            <a:ext cx="2514600" cy="1015663"/>
          </a:xfrm>
          <a:prstGeom prst="rect">
            <a:avLst/>
          </a:prstGeom>
        </p:spPr>
        <p:txBody>
          <a:bodyPr wrap="square">
            <a:spAutoFit/>
          </a:bodyPr>
          <a:lstStyle/>
          <a:p>
            <a:r>
              <a:rPr lang="en-AU" sz="2000" dirty="0" smtClean="0">
                <a:solidFill>
                  <a:srgbClr val="C00000"/>
                </a:solidFill>
              </a:rPr>
              <a:t>Instances can just be a generic boat</a:t>
            </a:r>
          </a:p>
          <a:p>
            <a:r>
              <a:rPr lang="en-AU" sz="2000" dirty="0" smtClean="0">
                <a:solidFill>
                  <a:srgbClr val="C00000"/>
                </a:solidFill>
              </a:rPr>
              <a:t>(no subtype needed)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500"/>
                                        <p:tgtEl>
                                          <p:spTgt spid="64"/>
                                        </p:tgtEl>
                                      </p:cBhvr>
                                    </p:animEffect>
                                  </p:childTnLst>
                                </p:cTn>
                              </p:par>
                              <p:par>
                                <p:cTn id="20" presetID="10" presetClass="entr" presetSubtype="0" fill="hold"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500"/>
                                        <p:tgtEl>
                                          <p:spTgt spid="6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par>
                                <p:cTn id="32" presetID="10" presetClass="entr" presetSubtype="0" fill="hold"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6" grpId="0" animBg="1"/>
      <p:bldP spid="67" grpId="0" animBg="1"/>
      <p:bldP spid="68" grpId="0" animBg="1"/>
      <p:bldP spid="70" grpId="0"/>
      <p:bldP spid="73" grpId="0"/>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Supertypes</a:t>
            </a:r>
            <a:r>
              <a:rPr lang="en-AU" dirty="0" smtClean="0"/>
              <a:t> and Subtypes</a:t>
            </a:r>
            <a:endParaRPr lang="en-AU" dirty="0"/>
          </a:p>
        </p:txBody>
      </p:sp>
      <p:sp>
        <p:nvSpPr>
          <p:cNvPr id="3" name="Content Placeholder 2"/>
          <p:cNvSpPr>
            <a:spLocks noGrp="1"/>
          </p:cNvSpPr>
          <p:nvPr>
            <p:ph idx="1"/>
          </p:nvPr>
        </p:nvSpPr>
        <p:spPr/>
        <p:txBody>
          <a:bodyPr/>
          <a:lstStyle/>
          <a:p>
            <a:r>
              <a:rPr lang="en-AU" dirty="0" smtClean="0"/>
              <a:t>When it comes to implementing a database design that incorporates </a:t>
            </a:r>
            <a:r>
              <a:rPr lang="en-AU" dirty="0" err="1" smtClean="0"/>
              <a:t>supertypes</a:t>
            </a:r>
            <a:r>
              <a:rPr lang="en-AU" dirty="0" smtClean="0"/>
              <a:t> and subtypes, object oriented databases are better suited to it than relational databases</a:t>
            </a:r>
          </a:p>
          <a:p>
            <a:endParaRPr lang="en-AU" dirty="0" smtClean="0"/>
          </a:p>
          <a:p>
            <a:r>
              <a:rPr lang="en-AU" dirty="0" smtClean="0"/>
              <a:t>In a relational database, the subtypes are typically implemented as a number of entities that have a 1:1 relationship with the </a:t>
            </a:r>
            <a:r>
              <a:rPr lang="en-AU" dirty="0" err="1" smtClean="0"/>
              <a:t>supertype</a:t>
            </a:r>
            <a:r>
              <a:rPr lang="en-AU" dirty="0" smtClean="0"/>
              <a:t> entity</a:t>
            </a:r>
            <a:endParaRPr lang="en-A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Database Table Creation</a:t>
            </a:r>
            <a:endParaRPr lang="en-AU" dirty="0"/>
          </a:p>
        </p:txBody>
      </p:sp>
      <p:sp>
        <p:nvSpPr>
          <p:cNvPr id="3" name="Content Placeholder 2"/>
          <p:cNvSpPr>
            <a:spLocks noGrp="1"/>
          </p:cNvSpPr>
          <p:nvPr>
            <p:ph idx="1"/>
          </p:nvPr>
        </p:nvSpPr>
        <p:spPr/>
        <p:txBody>
          <a:bodyPr/>
          <a:lstStyle/>
          <a:p>
            <a:pPr eaLnBrk="1" hangingPunct="1">
              <a:lnSpc>
                <a:spcPct val="90000"/>
              </a:lnSpc>
            </a:pPr>
            <a:r>
              <a:rPr lang="en-AU" dirty="0" smtClean="0">
                <a:cs typeface="Times New Roman" pitchFamily="18" charset="0"/>
              </a:rPr>
              <a:t>Once a physical model of a normalised system has been created, it’s time to </a:t>
            </a:r>
            <a:r>
              <a:rPr lang="en-AU" i="1" dirty="0" smtClean="0">
                <a:cs typeface="Times New Roman" pitchFamily="18" charset="0"/>
              </a:rPr>
              <a:t>implement it as an actual database</a:t>
            </a:r>
          </a:p>
          <a:p>
            <a:pPr eaLnBrk="1" hangingPunct="1">
              <a:lnSpc>
                <a:spcPct val="90000"/>
              </a:lnSpc>
            </a:pPr>
            <a:endParaRPr lang="en-AU" dirty="0" smtClean="0">
              <a:cs typeface="Times New Roman" pitchFamily="18" charset="0"/>
            </a:endParaRPr>
          </a:p>
          <a:p>
            <a:pPr eaLnBrk="1" hangingPunct="1">
              <a:lnSpc>
                <a:spcPct val="90000"/>
              </a:lnSpc>
            </a:pPr>
            <a:r>
              <a:rPr lang="en-AU" dirty="0" smtClean="0">
                <a:cs typeface="Times New Roman" pitchFamily="18" charset="0"/>
              </a:rPr>
              <a:t>The first step is to </a:t>
            </a:r>
            <a:r>
              <a:rPr lang="en-AU" b="1" dirty="0" smtClean="0">
                <a:cs typeface="Times New Roman" pitchFamily="18" charset="0"/>
              </a:rPr>
              <a:t>create the tables </a:t>
            </a:r>
            <a:r>
              <a:rPr lang="en-AU" dirty="0" smtClean="0">
                <a:cs typeface="Times New Roman" pitchFamily="18" charset="0"/>
              </a:rPr>
              <a:t>of your database</a:t>
            </a:r>
          </a:p>
          <a:p>
            <a:pPr eaLnBrk="1" hangingPunct="1">
              <a:lnSpc>
                <a:spcPct val="90000"/>
              </a:lnSpc>
            </a:pPr>
            <a:endParaRPr lang="en-AU" dirty="0" smtClean="0">
              <a:cs typeface="Times New Roman" pitchFamily="18" charset="0"/>
            </a:endParaRPr>
          </a:p>
          <a:p>
            <a:pPr eaLnBrk="1" hangingPunct="1">
              <a:lnSpc>
                <a:spcPct val="90000"/>
              </a:lnSpc>
            </a:pPr>
            <a:r>
              <a:rPr lang="en-AU" dirty="0" smtClean="0">
                <a:cs typeface="Times New Roman" pitchFamily="18" charset="0"/>
              </a:rPr>
              <a:t>Each entity in your physical model will become a table</a:t>
            </a:r>
          </a:p>
          <a:p>
            <a:pPr eaLnBrk="1" hangingPunct="1">
              <a:lnSpc>
                <a:spcPct val="90000"/>
              </a:lnSpc>
            </a:pPr>
            <a:endParaRPr lang="en-AU" dirty="0" smtClean="0">
              <a:cs typeface="Times New Roman" pitchFamily="18" charset="0"/>
            </a:endParaRPr>
          </a:p>
          <a:p>
            <a:pPr eaLnBrk="1" hangingPunct="1">
              <a:lnSpc>
                <a:spcPct val="90000"/>
              </a:lnSpc>
            </a:pPr>
            <a:r>
              <a:rPr lang="en-AU" dirty="0" smtClean="0">
                <a:cs typeface="Times New Roman" pitchFamily="18" charset="0"/>
              </a:rPr>
              <a:t>The </a:t>
            </a:r>
            <a:r>
              <a:rPr lang="en-AU" b="1" dirty="0" smtClean="0">
                <a:cs typeface="Times New Roman" pitchFamily="18" charset="0"/>
              </a:rPr>
              <a:t>order</a:t>
            </a:r>
            <a:r>
              <a:rPr lang="en-AU" dirty="0" smtClean="0">
                <a:cs typeface="Times New Roman" pitchFamily="18" charset="0"/>
              </a:rPr>
              <a:t> of table creation is important, in order to ensure the existence of primary and foreign keys in relationships</a:t>
            </a:r>
          </a:p>
          <a:p>
            <a:pPr lvl="1" eaLnBrk="1" hangingPunct="1">
              <a:lnSpc>
                <a:spcPct val="90000"/>
              </a:lnSpc>
            </a:pPr>
            <a:r>
              <a:rPr lang="en-AU" i="1" dirty="0" smtClean="0">
                <a:cs typeface="Times New Roman" pitchFamily="18" charset="0"/>
              </a:rPr>
              <a:t>You cannot have a foreign key column that refers to a table that has not yet been created</a:t>
            </a:r>
            <a:endParaRPr lang="en-AU" i="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Order of Table Creation</a:t>
            </a:r>
            <a:endParaRPr lang="en-AU" dirty="0"/>
          </a:p>
        </p:txBody>
      </p:sp>
      <p:sp>
        <p:nvSpPr>
          <p:cNvPr id="3" name="Content Placeholder 2"/>
          <p:cNvSpPr>
            <a:spLocks noGrp="1"/>
          </p:cNvSpPr>
          <p:nvPr>
            <p:ph idx="1"/>
          </p:nvPr>
        </p:nvSpPr>
        <p:spPr/>
        <p:txBody>
          <a:bodyPr/>
          <a:lstStyle/>
          <a:p>
            <a:r>
              <a:rPr lang="en-AU" dirty="0" smtClean="0"/>
              <a:t>The basic rule to remember when creating tables is:</a:t>
            </a:r>
          </a:p>
          <a:p>
            <a:pPr marL="444500" lvl="1" indent="-444500" algn="ctr">
              <a:buNone/>
            </a:pPr>
            <a:r>
              <a:rPr lang="en-AU" dirty="0" smtClean="0"/>
              <a:t>“</a:t>
            </a:r>
            <a:r>
              <a:rPr lang="en-US" b="1" dirty="0" smtClean="0"/>
              <a:t>The one side of a one-to-many relationship </a:t>
            </a:r>
          </a:p>
          <a:p>
            <a:pPr marL="444500" lvl="1" indent="-444500" algn="ctr">
              <a:buNone/>
            </a:pPr>
            <a:r>
              <a:rPr lang="en-US" b="1" dirty="0" smtClean="0"/>
              <a:t>must always be made before the many side</a:t>
            </a:r>
            <a:r>
              <a:rPr lang="en-AU" dirty="0" smtClean="0"/>
              <a:t>”</a:t>
            </a:r>
          </a:p>
          <a:p>
            <a:pPr lvl="1" algn="ctr">
              <a:buNone/>
            </a:pPr>
            <a:endParaRPr lang="en-AU" dirty="0" smtClean="0"/>
          </a:p>
          <a:p>
            <a:pPr lvl="1" algn="ctr">
              <a:buNone/>
            </a:pPr>
            <a:endParaRPr lang="en-AU" dirty="0" smtClean="0"/>
          </a:p>
          <a:p>
            <a:pPr lvl="1" algn="ctr">
              <a:buNone/>
            </a:pPr>
            <a:endParaRPr lang="en-AU" dirty="0" smtClean="0"/>
          </a:p>
          <a:p>
            <a:pPr lvl="1" algn="ctr">
              <a:buNone/>
            </a:pPr>
            <a:endParaRPr lang="en-AU" dirty="0" smtClean="0"/>
          </a:p>
          <a:p>
            <a:pPr lvl="1" algn="ctr">
              <a:buNone/>
            </a:pPr>
            <a:endParaRPr lang="en-AU" dirty="0" smtClean="0"/>
          </a:p>
          <a:p>
            <a:pPr lvl="1" algn="ctr">
              <a:buNone/>
            </a:pPr>
            <a:endParaRPr lang="en-AU" dirty="0" smtClean="0"/>
          </a:p>
          <a:p>
            <a:pPr lvl="1" algn="ctr">
              <a:buNone/>
            </a:pPr>
            <a:endParaRPr lang="en-AU" dirty="0" smtClean="0"/>
          </a:p>
          <a:p>
            <a:pPr lvl="1" algn="ctr">
              <a:buNone/>
            </a:pPr>
            <a:endParaRPr lang="en-AU" sz="1400" dirty="0" smtClean="0"/>
          </a:p>
          <a:p>
            <a:r>
              <a:rPr lang="en-AU" dirty="0" smtClean="0"/>
              <a:t>Creating </a:t>
            </a:r>
            <a:r>
              <a:rPr lang="en-AU" b="1" dirty="0" smtClean="0"/>
              <a:t>Unit</a:t>
            </a:r>
            <a:r>
              <a:rPr lang="en-AU" dirty="0" smtClean="0"/>
              <a:t>, then </a:t>
            </a:r>
            <a:r>
              <a:rPr lang="en-AU" b="1" dirty="0" smtClean="0"/>
              <a:t>Student</a:t>
            </a:r>
            <a:r>
              <a:rPr lang="en-AU" dirty="0" smtClean="0"/>
              <a:t>, then </a:t>
            </a:r>
            <a:r>
              <a:rPr lang="en-AU" b="1" dirty="0" smtClean="0"/>
              <a:t>Enrolment </a:t>
            </a:r>
            <a:r>
              <a:rPr lang="en-AU" dirty="0" smtClean="0"/>
              <a:t>would also be appropriate</a:t>
            </a:r>
          </a:p>
          <a:p>
            <a:pPr lvl="1"/>
            <a:r>
              <a:rPr lang="en-AU" dirty="0" smtClean="0"/>
              <a:t>as long as Unit and Student are created before Enrolment</a:t>
            </a:r>
          </a:p>
        </p:txBody>
      </p:sp>
      <p:grpSp>
        <p:nvGrpSpPr>
          <p:cNvPr id="6" name="Group 16"/>
          <p:cNvGrpSpPr>
            <a:grpSpLocks/>
          </p:cNvGrpSpPr>
          <p:nvPr/>
        </p:nvGrpSpPr>
        <p:grpSpPr bwMode="auto">
          <a:xfrm rot="-5400000">
            <a:off x="3581403" y="3572469"/>
            <a:ext cx="304800" cy="152400"/>
            <a:chOff x="7543800" y="4700336"/>
            <a:chExt cx="304800" cy="176463"/>
          </a:xfrm>
        </p:grpSpPr>
        <p:cxnSp>
          <p:nvCxnSpPr>
            <p:cNvPr id="8" name="Straight Connector 7"/>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grpSp>
        <p:nvGrpSpPr>
          <p:cNvPr id="12" name="Group 16"/>
          <p:cNvGrpSpPr>
            <a:grpSpLocks/>
          </p:cNvGrpSpPr>
          <p:nvPr/>
        </p:nvGrpSpPr>
        <p:grpSpPr bwMode="auto">
          <a:xfrm rot="5400000">
            <a:off x="5257800" y="3572470"/>
            <a:ext cx="304800" cy="152400"/>
            <a:chOff x="7543800" y="4700336"/>
            <a:chExt cx="304800" cy="176463"/>
          </a:xfrm>
        </p:grpSpPr>
        <p:cxnSp>
          <p:nvCxnSpPr>
            <p:cNvPr id="14" name="Straight Connector 13"/>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5" name="Straight Connector 14"/>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sp>
        <p:nvSpPr>
          <p:cNvPr id="20" name="Rectangle 19"/>
          <p:cNvSpPr>
            <a:spLocks noChangeArrowheads="1"/>
          </p:cNvSpPr>
          <p:nvPr/>
        </p:nvSpPr>
        <p:spPr bwMode="auto">
          <a:xfrm>
            <a:off x="838200" y="4105870"/>
            <a:ext cx="1905000" cy="646331"/>
          </a:xfrm>
          <a:prstGeom prst="rect">
            <a:avLst/>
          </a:prstGeom>
          <a:noFill/>
          <a:ln w="9525">
            <a:noFill/>
            <a:miter lim="800000"/>
            <a:headEnd/>
            <a:tailEnd/>
          </a:ln>
        </p:spPr>
        <p:txBody>
          <a:bodyPr>
            <a:spAutoFit/>
          </a:bodyPr>
          <a:lstStyle/>
          <a:p>
            <a:pPr algn="l"/>
            <a:r>
              <a:rPr lang="en-AU" sz="1800" u="sng" dirty="0" smtClean="0">
                <a:ea typeface="ＭＳ Ｐゴシック" pitchFamily="34" charset="-128"/>
              </a:rPr>
              <a:t>Student#</a:t>
            </a:r>
            <a:r>
              <a:rPr lang="en-AU" sz="1800" dirty="0" smtClean="0">
                <a:ea typeface="ＭＳ Ｐゴシック" pitchFamily="34" charset="-128"/>
              </a:rPr>
              <a:t>, Name,</a:t>
            </a:r>
          </a:p>
          <a:p>
            <a:pPr algn="l"/>
            <a:r>
              <a:rPr lang="en-AU" sz="1800" dirty="0" smtClean="0">
                <a:ea typeface="ＭＳ Ｐゴシック" pitchFamily="34" charset="-128"/>
              </a:rPr>
              <a:t>Gender, </a:t>
            </a:r>
            <a:r>
              <a:rPr lang="en-AU" sz="1800" dirty="0" err="1" smtClean="0">
                <a:ea typeface="ＭＳ Ｐゴシック" pitchFamily="34" charset="-128"/>
              </a:rPr>
              <a:t>DoB</a:t>
            </a:r>
            <a:r>
              <a:rPr lang="en-AU" sz="1800" dirty="0" smtClean="0">
                <a:ea typeface="ＭＳ Ｐゴシック" pitchFamily="34" charset="-128"/>
              </a:rPr>
              <a:t>, …</a:t>
            </a:r>
            <a:endParaRPr lang="en-AU" sz="1800" dirty="0"/>
          </a:p>
        </p:txBody>
      </p:sp>
      <p:sp>
        <p:nvSpPr>
          <p:cNvPr id="21" name="Rectangle 20"/>
          <p:cNvSpPr>
            <a:spLocks noChangeArrowheads="1"/>
          </p:cNvSpPr>
          <p:nvPr/>
        </p:nvSpPr>
        <p:spPr bwMode="auto">
          <a:xfrm>
            <a:off x="3810000" y="4105870"/>
            <a:ext cx="2362200" cy="923330"/>
          </a:xfrm>
          <a:prstGeom prst="rect">
            <a:avLst/>
          </a:prstGeom>
          <a:noFill/>
          <a:ln w="9525">
            <a:noFill/>
            <a:miter lim="800000"/>
            <a:headEnd/>
            <a:tailEnd/>
          </a:ln>
        </p:spPr>
        <p:txBody>
          <a:bodyPr wrap="square">
            <a:spAutoFit/>
          </a:bodyPr>
          <a:lstStyle/>
          <a:p>
            <a:pPr algn="l"/>
            <a:r>
              <a:rPr lang="en-AU" sz="1800" u="sng" dirty="0" smtClean="0">
                <a:ea typeface="ＭＳ Ｐゴシック" pitchFamily="34" charset="-128"/>
              </a:rPr>
              <a:t>Enrolment#</a:t>
            </a:r>
            <a:r>
              <a:rPr lang="en-AU" sz="1800" dirty="0" smtClean="0">
                <a:ea typeface="ＭＳ Ｐゴシック" pitchFamily="34" charset="-128"/>
              </a:rPr>
              <a:t>, </a:t>
            </a:r>
            <a:r>
              <a:rPr lang="en-AU" sz="1800" i="1" dirty="0" smtClean="0">
                <a:ea typeface="ＭＳ Ｐゴシック" pitchFamily="34" charset="-128"/>
              </a:rPr>
              <a:t>Student#, </a:t>
            </a:r>
            <a:r>
              <a:rPr lang="en-AU" sz="1800" i="1" dirty="0" err="1" smtClean="0">
                <a:ea typeface="ＭＳ Ｐゴシック" pitchFamily="34" charset="-128"/>
              </a:rPr>
              <a:t>UnitCode</a:t>
            </a:r>
            <a:r>
              <a:rPr lang="en-AU" sz="1800" i="1" dirty="0" smtClean="0">
                <a:ea typeface="ＭＳ Ｐゴシック" pitchFamily="34" charset="-128"/>
              </a:rPr>
              <a:t>,</a:t>
            </a:r>
          </a:p>
          <a:p>
            <a:pPr algn="l"/>
            <a:r>
              <a:rPr lang="en-AU" sz="1800" dirty="0" smtClean="0"/>
              <a:t>Semester, Year, …</a:t>
            </a:r>
            <a:endParaRPr lang="en-AU" sz="1800" dirty="0"/>
          </a:p>
        </p:txBody>
      </p:sp>
      <p:sp>
        <p:nvSpPr>
          <p:cNvPr id="24" name="Rectangle 23"/>
          <p:cNvSpPr>
            <a:spLocks noChangeArrowheads="1"/>
          </p:cNvSpPr>
          <p:nvPr/>
        </p:nvSpPr>
        <p:spPr bwMode="auto">
          <a:xfrm>
            <a:off x="6781800" y="4105870"/>
            <a:ext cx="2286000" cy="923330"/>
          </a:xfrm>
          <a:prstGeom prst="rect">
            <a:avLst/>
          </a:prstGeom>
          <a:noFill/>
          <a:ln w="9525">
            <a:noFill/>
            <a:miter lim="800000"/>
            <a:headEnd/>
            <a:tailEnd/>
          </a:ln>
        </p:spPr>
        <p:txBody>
          <a:bodyPr wrap="square">
            <a:spAutoFit/>
          </a:bodyPr>
          <a:lstStyle/>
          <a:p>
            <a:pPr algn="l"/>
            <a:r>
              <a:rPr lang="en-AU" sz="1800" u="sng" dirty="0" err="1" smtClean="0">
                <a:ea typeface="ＭＳ Ｐゴシック" pitchFamily="34" charset="-128"/>
              </a:rPr>
              <a:t>UnitCode</a:t>
            </a:r>
            <a:r>
              <a:rPr lang="en-AU" sz="1800" dirty="0" smtClean="0">
                <a:ea typeface="ＭＳ Ｐゴシック" pitchFamily="34" charset="-128"/>
              </a:rPr>
              <a:t>, </a:t>
            </a:r>
            <a:r>
              <a:rPr lang="en-AU" sz="1800" dirty="0" err="1" smtClean="0">
                <a:ea typeface="ＭＳ Ｐゴシック" pitchFamily="34" charset="-128"/>
              </a:rPr>
              <a:t>UnitTitle</a:t>
            </a:r>
            <a:r>
              <a:rPr lang="en-AU" sz="1800" dirty="0" smtClean="0">
                <a:ea typeface="ＭＳ Ｐゴシック" pitchFamily="34" charset="-128"/>
              </a:rPr>
              <a:t>,</a:t>
            </a:r>
          </a:p>
          <a:p>
            <a:pPr algn="l"/>
            <a:r>
              <a:rPr lang="en-AU" sz="1800" dirty="0" err="1" smtClean="0">
                <a:ea typeface="ＭＳ Ｐゴシック" pitchFamily="34" charset="-128"/>
              </a:rPr>
              <a:t>CreditPoints</a:t>
            </a:r>
            <a:r>
              <a:rPr lang="en-AU" sz="1800" dirty="0" smtClean="0">
                <a:ea typeface="ＭＳ Ｐゴシック" pitchFamily="34" charset="-128"/>
              </a:rPr>
              <a:t>, Description…</a:t>
            </a:r>
            <a:endParaRPr lang="en-AU" sz="1800" dirty="0"/>
          </a:p>
        </p:txBody>
      </p:sp>
      <p:cxnSp>
        <p:nvCxnSpPr>
          <p:cNvPr id="25" name="Straight Connector 24"/>
          <p:cNvCxnSpPr/>
          <p:nvPr/>
        </p:nvCxnSpPr>
        <p:spPr>
          <a:xfrm>
            <a:off x="1676400" y="3648670"/>
            <a:ext cx="5410200" cy="1588"/>
          </a:xfrm>
          <a:prstGeom prst="line">
            <a:avLst/>
          </a:prstGeom>
          <a:ln w="28575">
            <a:solidFill>
              <a:schemeClr val="accent4"/>
            </a:solidFill>
            <a:prstDash val="solid"/>
          </a:ln>
        </p:spPr>
        <p:style>
          <a:lnRef idx="1">
            <a:schemeClr val="accent6"/>
          </a:lnRef>
          <a:fillRef idx="0">
            <a:schemeClr val="accent6"/>
          </a:fillRef>
          <a:effectRef idx="0">
            <a:schemeClr val="accent6"/>
          </a:effectRef>
          <a:fontRef idx="minor">
            <a:schemeClr val="tx1"/>
          </a:fontRef>
        </p:style>
      </p:cxnSp>
      <p:sp>
        <p:nvSpPr>
          <p:cNvPr id="5" name="Rounded Rectangle 4"/>
          <p:cNvSpPr/>
          <p:nvPr/>
        </p:nvSpPr>
        <p:spPr>
          <a:xfrm>
            <a:off x="6781800" y="319147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dirty="0" smtClean="0">
                <a:solidFill>
                  <a:srgbClr val="000000"/>
                </a:solidFill>
              </a:rPr>
              <a:t>Unit</a:t>
            </a:r>
            <a:endParaRPr lang="en-AU" sz="1800" dirty="0">
              <a:solidFill>
                <a:srgbClr val="000000"/>
              </a:solidFill>
            </a:endParaRPr>
          </a:p>
        </p:txBody>
      </p:sp>
      <p:sp>
        <p:nvSpPr>
          <p:cNvPr id="10" name="Rounded Rectangle 9"/>
          <p:cNvSpPr/>
          <p:nvPr/>
        </p:nvSpPr>
        <p:spPr>
          <a:xfrm>
            <a:off x="3810000" y="319147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dirty="0" smtClean="0">
                <a:solidFill>
                  <a:srgbClr val="000000"/>
                </a:solidFill>
              </a:rPr>
              <a:t>Enrolment</a:t>
            </a:r>
            <a:endParaRPr lang="en-AU" sz="1800" dirty="0">
              <a:solidFill>
                <a:srgbClr val="000000"/>
              </a:solidFill>
            </a:endParaRPr>
          </a:p>
        </p:txBody>
      </p:sp>
      <p:sp>
        <p:nvSpPr>
          <p:cNvPr id="11" name="Rounded Rectangle 10"/>
          <p:cNvSpPr/>
          <p:nvPr/>
        </p:nvSpPr>
        <p:spPr>
          <a:xfrm>
            <a:off x="838200" y="319147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dirty="0" smtClean="0">
                <a:solidFill>
                  <a:srgbClr val="000000"/>
                </a:solidFill>
              </a:rPr>
              <a:t>Student</a:t>
            </a:r>
            <a:endParaRPr lang="en-AU" sz="1800" dirty="0">
              <a:solidFill>
                <a:srgbClr val="000000"/>
              </a:solidFill>
            </a:endParaRPr>
          </a:p>
        </p:txBody>
      </p:sp>
      <p:sp>
        <p:nvSpPr>
          <p:cNvPr id="29" name="Oval 28"/>
          <p:cNvSpPr/>
          <p:nvPr/>
        </p:nvSpPr>
        <p:spPr>
          <a:xfrm>
            <a:off x="3505200" y="3584770"/>
            <a:ext cx="152400" cy="1524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30" name="Oval 29"/>
          <p:cNvSpPr/>
          <p:nvPr/>
        </p:nvSpPr>
        <p:spPr>
          <a:xfrm>
            <a:off x="5486400" y="3572470"/>
            <a:ext cx="152400" cy="1524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31" name="Rounded Rectangle 30"/>
          <p:cNvSpPr/>
          <p:nvPr/>
        </p:nvSpPr>
        <p:spPr>
          <a:xfrm>
            <a:off x="838200" y="3200400"/>
            <a:ext cx="1524000" cy="914400"/>
          </a:xfrm>
          <a:prstGeom prst="roundRect">
            <a:avLst>
              <a:gd name="adj" fmla="val 0"/>
            </a:avLst>
          </a:prstGeom>
          <a:ln w="57150"/>
        </p:spPr>
        <p:style>
          <a:lnRef idx="2">
            <a:schemeClr val="accent2"/>
          </a:lnRef>
          <a:fillRef idx="1">
            <a:schemeClr val="lt1"/>
          </a:fillRef>
          <a:effectRef idx="0">
            <a:schemeClr val="accent2"/>
          </a:effectRef>
          <a:fontRef idx="minor">
            <a:schemeClr val="dk1"/>
          </a:fontRef>
        </p:style>
        <p:txBody>
          <a:bodyPr anchor="ctr"/>
          <a:lstStyle/>
          <a:p>
            <a:r>
              <a:rPr lang="en-AU" sz="2000" dirty="0" smtClean="0">
                <a:solidFill>
                  <a:srgbClr val="000000"/>
                </a:solidFill>
              </a:rPr>
              <a:t>Student</a:t>
            </a:r>
            <a:endParaRPr lang="en-AU" sz="1800" dirty="0">
              <a:solidFill>
                <a:srgbClr val="000000"/>
              </a:solidFill>
            </a:endParaRPr>
          </a:p>
        </p:txBody>
      </p:sp>
      <p:sp>
        <p:nvSpPr>
          <p:cNvPr id="33" name="Rectangle 32"/>
          <p:cNvSpPr/>
          <p:nvPr/>
        </p:nvSpPr>
        <p:spPr>
          <a:xfrm>
            <a:off x="1371600" y="2667000"/>
            <a:ext cx="423514" cy="523220"/>
          </a:xfrm>
          <a:prstGeom prst="rect">
            <a:avLst/>
          </a:prstGeom>
        </p:spPr>
        <p:txBody>
          <a:bodyPr wrap="none">
            <a:spAutoFit/>
          </a:bodyPr>
          <a:lstStyle/>
          <a:p>
            <a:r>
              <a:rPr lang="en-US" sz="2800" b="1" dirty="0" smtClean="0">
                <a:solidFill>
                  <a:schemeClr val="accent6"/>
                </a:solidFill>
                <a:latin typeface="Arial Black" pitchFamily="34" charset="0"/>
              </a:rPr>
              <a:t>1</a:t>
            </a:r>
            <a:endParaRPr lang="en-AU" sz="2800" dirty="0">
              <a:solidFill>
                <a:schemeClr val="accent6"/>
              </a:solidFill>
              <a:latin typeface="Arial Black" pitchFamily="34" charset="0"/>
            </a:endParaRPr>
          </a:p>
        </p:txBody>
      </p:sp>
      <p:sp>
        <p:nvSpPr>
          <p:cNvPr id="34" name="Rounded Rectangle 33"/>
          <p:cNvSpPr/>
          <p:nvPr/>
        </p:nvSpPr>
        <p:spPr>
          <a:xfrm>
            <a:off x="6781800" y="319147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dirty="0" smtClean="0">
                <a:solidFill>
                  <a:srgbClr val="000000"/>
                </a:solidFill>
              </a:rPr>
              <a:t>Unit</a:t>
            </a:r>
            <a:endParaRPr lang="en-AU" sz="1800" dirty="0">
              <a:solidFill>
                <a:srgbClr val="000000"/>
              </a:solidFill>
            </a:endParaRPr>
          </a:p>
        </p:txBody>
      </p:sp>
      <p:sp>
        <p:nvSpPr>
          <p:cNvPr id="35" name="Rounded Rectangle 34"/>
          <p:cNvSpPr/>
          <p:nvPr/>
        </p:nvSpPr>
        <p:spPr>
          <a:xfrm>
            <a:off x="6781800" y="3200400"/>
            <a:ext cx="1524000" cy="914400"/>
          </a:xfrm>
          <a:prstGeom prst="roundRect">
            <a:avLst>
              <a:gd name="adj" fmla="val 0"/>
            </a:avLst>
          </a:prstGeom>
          <a:ln w="57150"/>
        </p:spPr>
        <p:style>
          <a:lnRef idx="2">
            <a:schemeClr val="accent2"/>
          </a:lnRef>
          <a:fillRef idx="1">
            <a:schemeClr val="lt1"/>
          </a:fillRef>
          <a:effectRef idx="0">
            <a:schemeClr val="accent2"/>
          </a:effectRef>
          <a:fontRef idx="minor">
            <a:schemeClr val="dk1"/>
          </a:fontRef>
        </p:style>
        <p:txBody>
          <a:bodyPr anchor="ctr"/>
          <a:lstStyle/>
          <a:p>
            <a:r>
              <a:rPr lang="en-AU" sz="2000" dirty="0" smtClean="0">
                <a:solidFill>
                  <a:srgbClr val="000000"/>
                </a:solidFill>
              </a:rPr>
              <a:t>Unit</a:t>
            </a:r>
            <a:endParaRPr lang="en-AU" sz="1800" dirty="0">
              <a:solidFill>
                <a:srgbClr val="000000"/>
              </a:solidFill>
            </a:endParaRPr>
          </a:p>
        </p:txBody>
      </p:sp>
      <p:sp>
        <p:nvSpPr>
          <p:cNvPr id="36" name="Rectangle 35"/>
          <p:cNvSpPr/>
          <p:nvPr/>
        </p:nvSpPr>
        <p:spPr>
          <a:xfrm>
            <a:off x="7315200" y="2667000"/>
            <a:ext cx="423514" cy="523220"/>
          </a:xfrm>
          <a:prstGeom prst="rect">
            <a:avLst/>
          </a:prstGeom>
        </p:spPr>
        <p:txBody>
          <a:bodyPr wrap="none">
            <a:spAutoFit/>
          </a:bodyPr>
          <a:lstStyle/>
          <a:p>
            <a:r>
              <a:rPr lang="en-AU" sz="2800" dirty="0" smtClean="0">
                <a:solidFill>
                  <a:schemeClr val="accent6"/>
                </a:solidFill>
                <a:latin typeface="Arial Black" pitchFamily="34" charset="0"/>
              </a:rPr>
              <a:t>2</a:t>
            </a:r>
            <a:endParaRPr lang="en-AU" sz="2800" dirty="0">
              <a:solidFill>
                <a:schemeClr val="accent6"/>
              </a:solidFill>
              <a:latin typeface="Arial Black" pitchFamily="34" charset="0"/>
            </a:endParaRPr>
          </a:p>
        </p:txBody>
      </p:sp>
      <p:sp>
        <p:nvSpPr>
          <p:cNvPr id="37" name="Rounded Rectangle 36"/>
          <p:cNvSpPr/>
          <p:nvPr/>
        </p:nvSpPr>
        <p:spPr>
          <a:xfrm>
            <a:off x="3810000" y="319147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dirty="0" smtClean="0">
                <a:solidFill>
                  <a:srgbClr val="000000"/>
                </a:solidFill>
              </a:rPr>
              <a:t>Enrolment</a:t>
            </a:r>
            <a:endParaRPr lang="en-AU" sz="1800" dirty="0">
              <a:solidFill>
                <a:srgbClr val="000000"/>
              </a:solidFill>
            </a:endParaRPr>
          </a:p>
        </p:txBody>
      </p:sp>
      <p:sp>
        <p:nvSpPr>
          <p:cNvPr id="38" name="Rounded Rectangle 37"/>
          <p:cNvSpPr/>
          <p:nvPr/>
        </p:nvSpPr>
        <p:spPr>
          <a:xfrm>
            <a:off x="3810000" y="3200400"/>
            <a:ext cx="1524000" cy="914400"/>
          </a:xfrm>
          <a:prstGeom prst="roundRect">
            <a:avLst>
              <a:gd name="adj" fmla="val 0"/>
            </a:avLst>
          </a:prstGeom>
          <a:ln w="57150"/>
        </p:spPr>
        <p:style>
          <a:lnRef idx="2">
            <a:schemeClr val="accent2"/>
          </a:lnRef>
          <a:fillRef idx="1">
            <a:schemeClr val="lt1"/>
          </a:fillRef>
          <a:effectRef idx="0">
            <a:schemeClr val="accent2"/>
          </a:effectRef>
          <a:fontRef idx="minor">
            <a:schemeClr val="dk1"/>
          </a:fontRef>
        </p:style>
        <p:txBody>
          <a:bodyPr anchor="ctr"/>
          <a:lstStyle/>
          <a:p>
            <a:r>
              <a:rPr lang="en-AU" sz="2000" dirty="0" smtClean="0">
                <a:solidFill>
                  <a:srgbClr val="000000"/>
                </a:solidFill>
              </a:rPr>
              <a:t>Enrolment</a:t>
            </a:r>
            <a:endParaRPr lang="en-AU" sz="1800" dirty="0">
              <a:solidFill>
                <a:srgbClr val="000000"/>
              </a:solidFill>
            </a:endParaRPr>
          </a:p>
        </p:txBody>
      </p:sp>
      <p:sp>
        <p:nvSpPr>
          <p:cNvPr id="39" name="Rectangle 38"/>
          <p:cNvSpPr/>
          <p:nvPr/>
        </p:nvSpPr>
        <p:spPr>
          <a:xfrm>
            <a:off x="4343400" y="2667000"/>
            <a:ext cx="423514" cy="523220"/>
          </a:xfrm>
          <a:prstGeom prst="rect">
            <a:avLst/>
          </a:prstGeom>
        </p:spPr>
        <p:txBody>
          <a:bodyPr wrap="none">
            <a:spAutoFit/>
          </a:bodyPr>
          <a:lstStyle/>
          <a:p>
            <a:r>
              <a:rPr lang="en-AU" sz="2800" dirty="0" smtClean="0">
                <a:solidFill>
                  <a:schemeClr val="accent6"/>
                </a:solidFill>
                <a:latin typeface="Arial Black" pitchFamily="34" charset="0"/>
              </a:rPr>
              <a:t>3</a:t>
            </a:r>
            <a:endParaRPr lang="en-AU" sz="2800" dirty="0">
              <a:solidFill>
                <a:schemeClr val="accent6"/>
              </a:solidFill>
              <a:latin typeface="Arial Black" pitchFamily="34" charset="0"/>
            </a:endParaRPr>
          </a:p>
        </p:txBody>
      </p:sp>
      <p:cxnSp>
        <p:nvCxnSpPr>
          <p:cNvPr id="28" name="1:1"/>
          <p:cNvCxnSpPr/>
          <p:nvPr/>
        </p:nvCxnSpPr>
        <p:spPr>
          <a:xfrm rot="5400000">
            <a:off x="6553200" y="36453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42" name="1:1"/>
          <p:cNvCxnSpPr/>
          <p:nvPr/>
        </p:nvCxnSpPr>
        <p:spPr>
          <a:xfrm rot="5400000">
            <a:off x="2438400" y="36576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4" grpId="0"/>
      <p:bldP spid="5" grpId="0" animBg="1"/>
      <p:bldP spid="10" grpId="0" animBg="1"/>
      <p:bldP spid="11" grpId="0" animBg="1"/>
      <p:bldP spid="29" grpId="0" animBg="1"/>
      <p:bldP spid="30" grpId="0" animBg="1"/>
      <p:bldP spid="31" grpId="0" animBg="1"/>
      <p:bldP spid="33" grpId="0"/>
      <p:bldP spid="34" grpId="0" animBg="1"/>
      <p:bldP spid="35" grpId="0" animBg="1"/>
      <p:bldP spid="36" grpId="0"/>
      <p:bldP spid="37" grpId="0" animBg="1"/>
      <p:bldP spid="38" grpId="0" animBg="1"/>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Order of Table Creation</a:t>
            </a:r>
            <a:endParaRPr lang="en-AU" dirty="0"/>
          </a:p>
        </p:txBody>
      </p:sp>
      <p:sp>
        <p:nvSpPr>
          <p:cNvPr id="3" name="Content Placeholder 2"/>
          <p:cNvSpPr>
            <a:spLocks noGrp="1"/>
          </p:cNvSpPr>
          <p:nvPr>
            <p:ph idx="1"/>
          </p:nvPr>
        </p:nvSpPr>
        <p:spPr/>
        <p:txBody>
          <a:bodyPr/>
          <a:lstStyle/>
          <a:p>
            <a:r>
              <a:rPr lang="en-AU" dirty="0" smtClean="0"/>
              <a:t>Have a go at…</a:t>
            </a:r>
          </a:p>
          <a:p>
            <a:endParaRPr lang="en-AU" dirty="0" smtClean="0"/>
          </a:p>
          <a:p>
            <a:endParaRPr lang="en-AU" dirty="0" smtClean="0"/>
          </a:p>
          <a:p>
            <a:endParaRPr lang="en-AU" dirty="0" smtClean="0"/>
          </a:p>
          <a:p>
            <a:endParaRPr lang="en-AU" dirty="0" smtClean="0"/>
          </a:p>
          <a:p>
            <a:pPr lvl="3"/>
            <a:endParaRPr lang="en-AU" dirty="0" smtClean="0"/>
          </a:p>
          <a:p>
            <a:endParaRPr lang="en-AU" dirty="0" smtClean="0"/>
          </a:p>
          <a:p>
            <a:pPr lvl="3"/>
            <a:endParaRPr lang="en-AU" dirty="0" smtClean="0"/>
          </a:p>
          <a:p>
            <a:endParaRPr lang="en-AU" dirty="0" smtClean="0"/>
          </a:p>
          <a:p>
            <a:pPr lvl="3"/>
            <a:endParaRPr lang="en-AU" dirty="0" smtClean="0"/>
          </a:p>
          <a:p>
            <a:r>
              <a:rPr lang="en-AU" dirty="0" smtClean="0"/>
              <a:t>Several orders correct, as long as…</a:t>
            </a:r>
          </a:p>
          <a:p>
            <a:pPr lvl="1"/>
            <a:r>
              <a:rPr lang="en-AU" dirty="0" smtClean="0"/>
              <a:t>Unit created before Tenant</a:t>
            </a:r>
          </a:p>
          <a:p>
            <a:pPr lvl="1"/>
            <a:r>
              <a:rPr lang="en-AU" dirty="0" smtClean="0"/>
              <a:t>Appliance and Tenant created before </a:t>
            </a:r>
            <a:r>
              <a:rPr lang="en-AU" dirty="0" err="1" smtClean="0"/>
              <a:t>ApplianceOwner</a:t>
            </a:r>
            <a:endParaRPr lang="en-AU" dirty="0"/>
          </a:p>
        </p:txBody>
      </p:sp>
      <p:sp>
        <p:nvSpPr>
          <p:cNvPr id="4" name="Rounded Rectangle 3"/>
          <p:cNvSpPr/>
          <p:nvPr/>
        </p:nvSpPr>
        <p:spPr>
          <a:xfrm>
            <a:off x="6248400" y="388620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a:solidFill>
                  <a:srgbClr val="000000"/>
                </a:solidFill>
              </a:rPr>
              <a:t>Appliance</a:t>
            </a:r>
            <a:endParaRPr lang="en-AU" sz="1800">
              <a:solidFill>
                <a:srgbClr val="000000"/>
              </a:solidFill>
            </a:endParaRPr>
          </a:p>
        </p:txBody>
      </p:sp>
      <p:sp>
        <p:nvSpPr>
          <p:cNvPr id="5" name="Rounded Rectangle 4"/>
          <p:cNvSpPr/>
          <p:nvPr/>
        </p:nvSpPr>
        <p:spPr>
          <a:xfrm>
            <a:off x="6248400" y="160020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a:solidFill>
                  <a:srgbClr val="000000"/>
                </a:solidFill>
              </a:rPr>
              <a:t>Appliance</a:t>
            </a:r>
          </a:p>
          <a:p>
            <a:r>
              <a:rPr lang="en-AU" sz="2000">
                <a:solidFill>
                  <a:srgbClr val="000000"/>
                </a:solidFill>
              </a:rPr>
              <a:t>Owner</a:t>
            </a:r>
            <a:endParaRPr lang="en-AU" sz="1800">
              <a:solidFill>
                <a:srgbClr val="000000"/>
              </a:solidFill>
            </a:endParaRPr>
          </a:p>
        </p:txBody>
      </p:sp>
      <p:grpSp>
        <p:nvGrpSpPr>
          <p:cNvPr id="6" name="Group 16"/>
          <p:cNvGrpSpPr>
            <a:grpSpLocks/>
          </p:cNvGrpSpPr>
          <p:nvPr/>
        </p:nvGrpSpPr>
        <p:grpSpPr bwMode="auto">
          <a:xfrm rot="-5400000">
            <a:off x="2400300" y="1333500"/>
            <a:ext cx="304800" cy="1447800"/>
            <a:chOff x="7543800" y="3200400"/>
            <a:chExt cx="304800" cy="1676400"/>
          </a:xfrm>
        </p:grpSpPr>
        <p:cxnSp>
          <p:nvCxnSpPr>
            <p:cNvPr id="7" name="Straight Connector 6"/>
            <p:cNvCxnSpPr/>
            <p:nvPr/>
          </p:nvCxnSpPr>
          <p:spPr>
            <a:xfrm rot="5400000">
              <a:off x="6859588" y="4037013"/>
              <a:ext cx="1676400" cy="3175"/>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 name="Straight Connector 7"/>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sp>
        <p:nvSpPr>
          <p:cNvPr id="10" name="Rounded Rectangle 9"/>
          <p:cNvSpPr/>
          <p:nvPr/>
        </p:nvSpPr>
        <p:spPr>
          <a:xfrm>
            <a:off x="3276600" y="160020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a:solidFill>
                  <a:srgbClr val="000000"/>
                </a:solidFill>
              </a:rPr>
              <a:t>Tenant</a:t>
            </a:r>
            <a:endParaRPr lang="en-AU" sz="1800">
              <a:solidFill>
                <a:srgbClr val="000000"/>
              </a:solidFill>
            </a:endParaRPr>
          </a:p>
        </p:txBody>
      </p:sp>
      <p:sp>
        <p:nvSpPr>
          <p:cNvPr id="11" name="Rounded Rectangle 10"/>
          <p:cNvSpPr/>
          <p:nvPr/>
        </p:nvSpPr>
        <p:spPr>
          <a:xfrm>
            <a:off x="304800" y="160020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a:solidFill>
                  <a:srgbClr val="000000"/>
                </a:solidFill>
              </a:rPr>
              <a:t>Unit</a:t>
            </a:r>
            <a:endParaRPr lang="en-AU" sz="1800">
              <a:solidFill>
                <a:srgbClr val="000000"/>
              </a:solidFill>
            </a:endParaRPr>
          </a:p>
        </p:txBody>
      </p:sp>
      <p:grpSp>
        <p:nvGrpSpPr>
          <p:cNvPr id="12" name="Group 16"/>
          <p:cNvGrpSpPr>
            <a:grpSpLocks/>
          </p:cNvGrpSpPr>
          <p:nvPr/>
        </p:nvGrpSpPr>
        <p:grpSpPr bwMode="auto">
          <a:xfrm rot="-5400000">
            <a:off x="5372100" y="1333500"/>
            <a:ext cx="304800" cy="1447800"/>
            <a:chOff x="7543800" y="3200400"/>
            <a:chExt cx="304800" cy="1676400"/>
          </a:xfrm>
        </p:grpSpPr>
        <p:cxnSp>
          <p:nvCxnSpPr>
            <p:cNvPr id="13" name="Straight Connector 12"/>
            <p:cNvCxnSpPr/>
            <p:nvPr/>
          </p:nvCxnSpPr>
          <p:spPr>
            <a:xfrm rot="5400000">
              <a:off x="6859588" y="4037012"/>
              <a:ext cx="1676400" cy="3175"/>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4" name="Straight Connector 13"/>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5" name="Straight Connector 14"/>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grpSp>
        <p:nvGrpSpPr>
          <p:cNvPr id="16" name="Group 16"/>
          <p:cNvGrpSpPr>
            <a:grpSpLocks/>
          </p:cNvGrpSpPr>
          <p:nvPr/>
        </p:nvGrpSpPr>
        <p:grpSpPr bwMode="auto">
          <a:xfrm rot="10800000">
            <a:off x="6858000" y="2514600"/>
            <a:ext cx="304800" cy="1371600"/>
            <a:chOff x="7543800" y="3200400"/>
            <a:chExt cx="304800" cy="1676400"/>
          </a:xfrm>
        </p:grpSpPr>
        <p:cxnSp>
          <p:nvCxnSpPr>
            <p:cNvPr id="17" name="Straight Connector 16"/>
            <p:cNvCxnSpPr/>
            <p:nvPr/>
          </p:nvCxnSpPr>
          <p:spPr>
            <a:xfrm rot="5400000">
              <a:off x="6859587" y="4037013"/>
              <a:ext cx="1676400" cy="3175"/>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8" name="Straight Connector 17"/>
            <p:cNvCxnSpPr/>
            <p:nvPr/>
          </p:nvCxnSpPr>
          <p:spPr>
            <a:xfrm rot="5400000" flipV="1">
              <a:off x="7684118" y="4714257"/>
              <a:ext cx="176565"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 name="Straight Connector 18"/>
            <p:cNvCxnSpPr/>
            <p:nvPr/>
          </p:nvCxnSpPr>
          <p:spPr>
            <a:xfrm rot="5400000">
              <a:off x="7531718" y="4714257"/>
              <a:ext cx="176565"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sp>
        <p:nvSpPr>
          <p:cNvPr id="20" name="Rectangle 19"/>
          <p:cNvSpPr>
            <a:spLocks noChangeArrowheads="1"/>
          </p:cNvSpPr>
          <p:nvPr/>
        </p:nvSpPr>
        <p:spPr bwMode="auto">
          <a:xfrm>
            <a:off x="304800" y="2514600"/>
            <a:ext cx="1905000" cy="646113"/>
          </a:xfrm>
          <a:prstGeom prst="rect">
            <a:avLst/>
          </a:prstGeom>
          <a:noFill/>
          <a:ln w="9525">
            <a:noFill/>
            <a:miter lim="800000"/>
            <a:headEnd/>
            <a:tailEnd/>
          </a:ln>
        </p:spPr>
        <p:txBody>
          <a:bodyPr>
            <a:spAutoFit/>
          </a:bodyPr>
          <a:lstStyle/>
          <a:p>
            <a:pPr algn="l"/>
            <a:r>
              <a:rPr lang="en-AU" sz="1800" u="sng">
                <a:ea typeface="ＭＳ Ｐゴシック" pitchFamily="34" charset="-128"/>
              </a:rPr>
              <a:t>Unit#</a:t>
            </a:r>
            <a:r>
              <a:rPr lang="en-AU" sz="1800">
                <a:ea typeface="ＭＳ Ｐゴシック" pitchFamily="34" charset="-128"/>
              </a:rPr>
              <a:t>, Address, Phone, Rent…</a:t>
            </a:r>
            <a:endParaRPr lang="en-AU" sz="1800"/>
          </a:p>
        </p:txBody>
      </p:sp>
      <p:sp>
        <p:nvSpPr>
          <p:cNvPr id="21" name="Rectangle 20"/>
          <p:cNvSpPr>
            <a:spLocks noChangeArrowheads="1"/>
          </p:cNvSpPr>
          <p:nvPr/>
        </p:nvSpPr>
        <p:spPr bwMode="auto">
          <a:xfrm>
            <a:off x="3276600" y="2514600"/>
            <a:ext cx="1905000" cy="646113"/>
          </a:xfrm>
          <a:prstGeom prst="rect">
            <a:avLst/>
          </a:prstGeom>
          <a:noFill/>
          <a:ln w="9525">
            <a:noFill/>
            <a:miter lim="800000"/>
            <a:headEnd/>
            <a:tailEnd/>
          </a:ln>
        </p:spPr>
        <p:txBody>
          <a:bodyPr>
            <a:spAutoFit/>
          </a:bodyPr>
          <a:lstStyle/>
          <a:p>
            <a:pPr algn="l"/>
            <a:r>
              <a:rPr lang="en-AU" sz="1800" u="sng">
                <a:ea typeface="ＭＳ Ｐゴシック" pitchFamily="34" charset="-128"/>
              </a:rPr>
              <a:t>Licence#</a:t>
            </a:r>
            <a:r>
              <a:rPr lang="en-AU" sz="1800">
                <a:ea typeface="ＭＳ Ｐゴシック" pitchFamily="34" charset="-128"/>
              </a:rPr>
              <a:t>, </a:t>
            </a:r>
            <a:r>
              <a:rPr lang="en-AU" sz="1800" i="1">
                <a:ea typeface="ＭＳ Ｐゴシック" pitchFamily="34" charset="-128"/>
              </a:rPr>
              <a:t>Unit#</a:t>
            </a:r>
            <a:r>
              <a:rPr lang="en-AU" sz="1800">
                <a:ea typeface="ＭＳ Ｐゴシック" pitchFamily="34" charset="-128"/>
              </a:rPr>
              <a:t>, Name, Mobile…</a:t>
            </a:r>
            <a:endParaRPr lang="en-AU" sz="1800"/>
          </a:p>
        </p:txBody>
      </p:sp>
      <p:sp>
        <p:nvSpPr>
          <p:cNvPr id="22" name="Rectangle 21"/>
          <p:cNvSpPr>
            <a:spLocks noChangeArrowheads="1"/>
          </p:cNvSpPr>
          <p:nvPr/>
        </p:nvSpPr>
        <p:spPr bwMode="auto">
          <a:xfrm>
            <a:off x="7772400" y="1600200"/>
            <a:ext cx="1219200" cy="646113"/>
          </a:xfrm>
          <a:prstGeom prst="rect">
            <a:avLst/>
          </a:prstGeom>
          <a:noFill/>
          <a:ln w="9525">
            <a:noFill/>
            <a:miter lim="800000"/>
            <a:headEnd/>
            <a:tailEnd/>
          </a:ln>
        </p:spPr>
        <p:txBody>
          <a:bodyPr>
            <a:spAutoFit/>
          </a:bodyPr>
          <a:lstStyle/>
          <a:p>
            <a:pPr algn="l"/>
            <a:r>
              <a:rPr lang="en-AU" sz="1800" i="1" u="sng">
                <a:ea typeface="ＭＳ Ｐゴシック" pitchFamily="34" charset="-128"/>
              </a:rPr>
              <a:t>Licence#</a:t>
            </a:r>
            <a:r>
              <a:rPr lang="en-AU" sz="1800">
                <a:ea typeface="ＭＳ Ｐゴシック" pitchFamily="34" charset="-128"/>
              </a:rPr>
              <a:t>, </a:t>
            </a:r>
            <a:r>
              <a:rPr lang="en-AU" sz="1800" i="1" u="sng">
                <a:ea typeface="ＭＳ Ｐゴシック" pitchFamily="34" charset="-128"/>
              </a:rPr>
              <a:t>Serial#</a:t>
            </a:r>
            <a:endParaRPr lang="en-AU" sz="1800" i="1" u="sng"/>
          </a:p>
        </p:txBody>
      </p:sp>
      <p:sp>
        <p:nvSpPr>
          <p:cNvPr id="23" name="Rectangle 22"/>
          <p:cNvSpPr>
            <a:spLocks noChangeArrowheads="1"/>
          </p:cNvSpPr>
          <p:nvPr/>
        </p:nvSpPr>
        <p:spPr bwMode="auto">
          <a:xfrm>
            <a:off x="4343400" y="3886200"/>
            <a:ext cx="1905000" cy="923925"/>
          </a:xfrm>
          <a:prstGeom prst="rect">
            <a:avLst/>
          </a:prstGeom>
          <a:noFill/>
          <a:ln w="9525">
            <a:noFill/>
            <a:miter lim="800000"/>
            <a:headEnd/>
            <a:tailEnd/>
          </a:ln>
        </p:spPr>
        <p:txBody>
          <a:bodyPr>
            <a:spAutoFit/>
          </a:bodyPr>
          <a:lstStyle/>
          <a:p>
            <a:pPr algn="r"/>
            <a:r>
              <a:rPr lang="en-AU" sz="1800" u="sng">
                <a:ea typeface="ＭＳ Ｐゴシック" pitchFamily="34" charset="-128"/>
              </a:rPr>
              <a:t>Serial#</a:t>
            </a:r>
            <a:r>
              <a:rPr lang="en-AU" sz="1800">
                <a:ea typeface="ＭＳ Ｐゴシック" pitchFamily="34" charset="-128"/>
              </a:rPr>
              <a:t>, Brand, Model, Cost, Description…</a:t>
            </a:r>
            <a:endParaRPr lang="en-AU" sz="1800"/>
          </a:p>
        </p:txBody>
      </p:sp>
      <p:sp>
        <p:nvSpPr>
          <p:cNvPr id="24" name="Oval 23"/>
          <p:cNvSpPr/>
          <p:nvPr/>
        </p:nvSpPr>
        <p:spPr>
          <a:xfrm>
            <a:off x="2971800" y="1981201"/>
            <a:ext cx="152400" cy="1524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cxnSp>
        <p:nvCxnSpPr>
          <p:cNvPr id="26" name="1:1"/>
          <p:cNvCxnSpPr/>
          <p:nvPr/>
        </p:nvCxnSpPr>
        <p:spPr>
          <a:xfrm rot="5400000">
            <a:off x="1905000" y="2054031"/>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28" name="Oval 27"/>
          <p:cNvSpPr/>
          <p:nvPr/>
        </p:nvSpPr>
        <p:spPr>
          <a:xfrm>
            <a:off x="5943600" y="1975428"/>
            <a:ext cx="152400" cy="1524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cxnSp>
        <p:nvCxnSpPr>
          <p:cNvPr id="30" name="1:1"/>
          <p:cNvCxnSpPr/>
          <p:nvPr/>
        </p:nvCxnSpPr>
        <p:spPr>
          <a:xfrm rot="5400000">
            <a:off x="4876800" y="2048258"/>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32" name="Oval 31"/>
          <p:cNvSpPr/>
          <p:nvPr/>
        </p:nvSpPr>
        <p:spPr>
          <a:xfrm>
            <a:off x="6934201" y="2657475"/>
            <a:ext cx="152400" cy="1524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cxnSp>
        <p:nvCxnSpPr>
          <p:cNvPr id="34" name="1:1"/>
          <p:cNvCxnSpPr/>
          <p:nvPr/>
        </p:nvCxnSpPr>
        <p:spPr>
          <a:xfrm>
            <a:off x="6934201" y="37338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 presetClass="entr" presetSubtype="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1" grpId="0" animBg="1"/>
      <p:bldP spid="20" grpId="0"/>
      <p:bldP spid="21" grpId="0"/>
      <p:bldP spid="22" grpId="0"/>
      <p:bldP spid="23" grpId="0"/>
      <p:bldP spid="24" grpId="0" animBg="1"/>
      <p:bldP spid="28" grpId="0" animBg="1"/>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Order of Table Dropping</a:t>
            </a:r>
            <a:endParaRPr lang="en-AU" dirty="0"/>
          </a:p>
        </p:txBody>
      </p:sp>
      <p:sp>
        <p:nvSpPr>
          <p:cNvPr id="3" name="Content Placeholder 2"/>
          <p:cNvSpPr>
            <a:spLocks noGrp="1"/>
          </p:cNvSpPr>
          <p:nvPr>
            <p:ph idx="1"/>
          </p:nvPr>
        </p:nvSpPr>
        <p:spPr/>
        <p:txBody>
          <a:bodyPr/>
          <a:lstStyle/>
          <a:p>
            <a:r>
              <a:rPr lang="en-AU" dirty="0" smtClean="0"/>
              <a:t>Deleting a table in a database is known as </a:t>
            </a:r>
            <a:r>
              <a:rPr lang="en-AU" b="1" dirty="0" smtClean="0"/>
              <a:t>dropping</a:t>
            </a:r>
            <a:r>
              <a:rPr lang="en-AU" dirty="0" smtClean="0"/>
              <a:t> it</a:t>
            </a:r>
          </a:p>
          <a:p>
            <a:pPr lvl="3"/>
            <a:endParaRPr lang="en-AU" dirty="0" smtClean="0"/>
          </a:p>
          <a:p>
            <a:r>
              <a:rPr lang="en-AU" dirty="0" smtClean="0"/>
              <a:t>The rule to remember for this is:</a:t>
            </a:r>
          </a:p>
          <a:p>
            <a:pPr marL="444500" lvl="1" indent="-444500" algn="ctr">
              <a:buNone/>
            </a:pPr>
            <a:r>
              <a:rPr lang="en-AU" dirty="0" smtClean="0"/>
              <a:t>“</a:t>
            </a:r>
            <a:r>
              <a:rPr lang="en-AU" b="1" dirty="0" smtClean="0"/>
              <a:t>All</a:t>
            </a:r>
            <a:r>
              <a:rPr lang="en-US" b="1" dirty="0" smtClean="0"/>
              <a:t> tables with foreign keys be dropped before </a:t>
            </a:r>
          </a:p>
          <a:p>
            <a:pPr marL="444500" lvl="1" indent="-444500" algn="ctr">
              <a:buNone/>
            </a:pPr>
            <a:r>
              <a:rPr lang="en-US" b="1" dirty="0" smtClean="0"/>
              <a:t>the table they reference is dropped</a:t>
            </a:r>
            <a:r>
              <a:rPr lang="en-AU" dirty="0" smtClean="0"/>
              <a:t>”</a:t>
            </a:r>
          </a:p>
          <a:p>
            <a:pPr marL="444500" lvl="1" indent="-444500">
              <a:buNone/>
            </a:pPr>
            <a:endParaRPr lang="en-AU" sz="1800" dirty="0" smtClean="0"/>
          </a:p>
          <a:p>
            <a:r>
              <a:rPr lang="en-AU" dirty="0" smtClean="0"/>
              <a:t>Essentially…</a:t>
            </a:r>
          </a:p>
          <a:p>
            <a:pPr marL="444500" lvl="1" indent="-444500" algn="ctr">
              <a:buNone/>
            </a:pPr>
            <a:r>
              <a:rPr lang="en-AU" dirty="0" smtClean="0"/>
              <a:t>“</a:t>
            </a:r>
            <a:r>
              <a:rPr lang="en-US" b="1" dirty="0" smtClean="0"/>
              <a:t>The many side of a one-to-many relationship </a:t>
            </a:r>
          </a:p>
          <a:p>
            <a:pPr marL="444500" lvl="1" indent="-444500" algn="ctr">
              <a:buNone/>
            </a:pPr>
            <a:r>
              <a:rPr lang="en-US" b="1" dirty="0" smtClean="0"/>
              <a:t>must always be dropped before the one side</a:t>
            </a:r>
            <a:r>
              <a:rPr lang="en-AU" dirty="0" smtClean="0"/>
              <a:t>”</a:t>
            </a:r>
          </a:p>
          <a:p>
            <a:pPr marL="444500" lvl="1" indent="-444500" algn="ctr">
              <a:buNone/>
            </a:pPr>
            <a:endParaRPr lang="en-AU" sz="1800" dirty="0" smtClean="0"/>
          </a:p>
          <a:p>
            <a:r>
              <a:rPr lang="en-AU" dirty="0" smtClean="0"/>
              <a:t>In case it isn’t obvious…</a:t>
            </a:r>
          </a:p>
          <a:p>
            <a:pPr marL="444500" lvl="1" indent="-444500" algn="ctr">
              <a:buNone/>
            </a:pPr>
            <a:r>
              <a:rPr lang="en-AU" dirty="0" smtClean="0"/>
              <a:t>“</a:t>
            </a:r>
            <a:r>
              <a:rPr lang="en-US" b="1" dirty="0" smtClean="0"/>
              <a:t>The drop order is the reverse of the creation order</a:t>
            </a:r>
            <a:r>
              <a:rPr lang="en-AU"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Dictionaries</a:t>
            </a:r>
            <a:endParaRPr lang="en-AU" dirty="0"/>
          </a:p>
        </p:txBody>
      </p:sp>
      <p:sp>
        <p:nvSpPr>
          <p:cNvPr id="3" name="Content Placeholder 2"/>
          <p:cNvSpPr>
            <a:spLocks noGrp="1"/>
          </p:cNvSpPr>
          <p:nvPr>
            <p:ph idx="1"/>
          </p:nvPr>
        </p:nvSpPr>
        <p:spPr>
          <a:xfrm>
            <a:off x="285750" y="1000125"/>
            <a:ext cx="8629650" cy="5643563"/>
          </a:xfrm>
        </p:spPr>
        <p:txBody>
          <a:bodyPr/>
          <a:lstStyle/>
          <a:p>
            <a:r>
              <a:rPr lang="en-AU" dirty="0" smtClean="0"/>
              <a:t>Once a well-structured and normalised database has been designed via normalisation and/or ER modelling, it is almost ready to implement it as an actual database in a DBMS</a:t>
            </a:r>
          </a:p>
          <a:p>
            <a:pPr lvl="3"/>
            <a:endParaRPr lang="en-AU" dirty="0" smtClean="0"/>
          </a:p>
          <a:p>
            <a:r>
              <a:rPr lang="en-AU" dirty="0" smtClean="0"/>
              <a:t>The last step in a good design is to create a data dictionary</a:t>
            </a:r>
          </a:p>
          <a:p>
            <a:endParaRPr lang="en-AU" dirty="0" smtClean="0"/>
          </a:p>
          <a:p>
            <a:r>
              <a:rPr lang="en-AU" dirty="0" smtClean="0"/>
              <a:t>A data dictionary should contain all the information needed to implement the database in a DBMS.  This includes:</a:t>
            </a:r>
          </a:p>
          <a:p>
            <a:pPr lvl="1"/>
            <a:r>
              <a:rPr lang="en-AU" dirty="0" smtClean="0"/>
              <a:t>The names of all entities and their attributes</a:t>
            </a:r>
          </a:p>
          <a:p>
            <a:pPr lvl="1"/>
            <a:r>
              <a:rPr lang="en-AU" dirty="0" smtClean="0"/>
              <a:t>The domain of all attributes (data types, constraints, etc)</a:t>
            </a:r>
          </a:p>
          <a:p>
            <a:pPr lvl="1"/>
            <a:r>
              <a:rPr lang="en-AU" dirty="0" smtClean="0"/>
              <a:t>Details of all primary and foreign keys</a:t>
            </a:r>
          </a:p>
          <a:p>
            <a:pPr lvl="1"/>
            <a:r>
              <a:rPr lang="en-AU" dirty="0" smtClean="0"/>
              <a:t>Written descriptions of entities, attributes, relationships, etc, where needed (e.g. for anything confusing or ambiguous)</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AU" dirty="0" smtClean="0">
                <a:latin typeface="Arial Narrow" pitchFamily="34" charset="0"/>
                <a:ea typeface="ＭＳ Ｐゴシック" pitchFamily="34" charset="-128"/>
              </a:rPr>
              <a:t>Review Discussion</a:t>
            </a:r>
          </a:p>
        </p:txBody>
      </p:sp>
      <p:sp>
        <p:nvSpPr>
          <p:cNvPr id="4099" name="Rectangle 3"/>
          <p:cNvSpPr>
            <a:spLocks noGrp="1" noChangeArrowheads="1"/>
          </p:cNvSpPr>
          <p:nvPr>
            <p:ph idx="1"/>
          </p:nvPr>
        </p:nvSpPr>
        <p:spPr>
          <a:xfrm>
            <a:off x="285750" y="838200"/>
            <a:ext cx="8572500" cy="5643563"/>
          </a:xfrm>
        </p:spPr>
        <p:txBody>
          <a:bodyPr/>
          <a:lstStyle/>
          <a:p>
            <a:pPr eaLnBrk="1" hangingPunct="1"/>
            <a:r>
              <a:rPr lang="en-AU" b="1" dirty="0" smtClean="0">
                <a:ea typeface="ＭＳ Ｐゴシック" pitchFamily="34" charset="-128"/>
              </a:rPr>
              <a:t>Topics: 	</a:t>
            </a:r>
            <a:r>
              <a:rPr lang="en-AU" dirty="0" smtClean="0">
                <a:ea typeface="ＭＳ Ｐゴシック" pitchFamily="34" charset="-128"/>
              </a:rPr>
              <a:t>Basic ER Modelling</a:t>
            </a:r>
          </a:p>
          <a:p>
            <a:pPr eaLnBrk="1" hangingPunct="1"/>
            <a:endParaRPr lang="en-AU" dirty="0" smtClean="0">
              <a:ea typeface="ＭＳ Ｐゴシック" pitchFamily="34" charset="-128"/>
            </a:endParaRPr>
          </a:p>
          <a:p>
            <a:pPr eaLnBrk="1" hangingPunct="1"/>
            <a:r>
              <a:rPr lang="en-AU" b="1" dirty="0" smtClean="0">
                <a:ea typeface="ＭＳ Ｐゴシック" pitchFamily="34" charset="-128"/>
              </a:rPr>
              <a:t>Duration: </a:t>
            </a:r>
            <a:r>
              <a:rPr lang="en-AU" dirty="0" smtClean="0">
                <a:ea typeface="ＭＳ Ｐゴシック" pitchFamily="34" charset="-128"/>
              </a:rPr>
              <a:t>	10 minutes</a:t>
            </a:r>
          </a:p>
          <a:p>
            <a:pPr eaLnBrk="1" hangingPunct="1"/>
            <a:endParaRPr lang="en-AU" dirty="0" smtClean="0">
              <a:ea typeface="ＭＳ Ｐゴシック" pitchFamily="34" charset="-128"/>
            </a:endParaRPr>
          </a:p>
          <a:p>
            <a:pPr eaLnBrk="1" hangingPunct="1"/>
            <a:r>
              <a:rPr lang="en-AU" b="1" dirty="0" smtClean="0">
                <a:ea typeface="ＭＳ Ｐゴシック" pitchFamily="34" charset="-128"/>
              </a:rPr>
              <a:t>Discussion Tasks:</a:t>
            </a:r>
          </a:p>
          <a:p>
            <a:pPr eaLnBrk="1" hangingPunct="1"/>
            <a:endParaRPr lang="en-AU" dirty="0" smtClean="0">
              <a:ea typeface="ＭＳ Ｐゴシック" pitchFamily="34" charset="-128"/>
            </a:endParaRPr>
          </a:p>
          <a:p>
            <a:pPr lvl="1" eaLnBrk="1" hangingPunct="1"/>
            <a:r>
              <a:rPr lang="en-AU" dirty="0" smtClean="0">
                <a:ea typeface="ＭＳ Ｐゴシック" pitchFamily="34" charset="-128"/>
              </a:rPr>
              <a:t>Identify the entities and relationships of a given scenario</a:t>
            </a:r>
          </a:p>
          <a:p>
            <a:pPr lvl="1" eaLnBrk="1" hangingPunct="1"/>
            <a:endParaRPr lang="en-AU" dirty="0" smtClean="0">
              <a:ea typeface="ＭＳ Ｐゴシック" pitchFamily="34" charset="-128"/>
            </a:endParaRPr>
          </a:p>
          <a:p>
            <a:pPr lvl="1" eaLnBrk="1" hangingPunct="1"/>
            <a:r>
              <a:rPr lang="en-AU" dirty="0" smtClean="0">
                <a:ea typeface="ＭＳ Ｐゴシック" pitchFamily="34" charset="-128"/>
              </a:rPr>
              <a:t>Generate an initial Entity Relationship Diagram</a:t>
            </a:r>
          </a:p>
          <a:p>
            <a:pPr lvl="1" eaLnBrk="1" hangingPunct="1"/>
            <a:endParaRPr lang="en-AU" dirty="0" smtClean="0">
              <a:ea typeface="ＭＳ Ｐゴシック" pitchFamily="34" charset="-128"/>
            </a:endParaRPr>
          </a:p>
          <a:p>
            <a:pPr lvl="1" eaLnBrk="1" hangingPunct="1"/>
            <a:r>
              <a:rPr lang="en-AU" dirty="0" smtClean="0">
                <a:ea typeface="ＭＳ Ｐゴシック" pitchFamily="34" charset="-128"/>
              </a:rPr>
              <a:t>Transform this into a more sophisticated ERD – resolve M:M relationships, show cardinality, show PKs and FKs...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Dictionaries</a:t>
            </a:r>
            <a:endParaRPr lang="en-AU" dirty="0"/>
          </a:p>
        </p:txBody>
      </p:sp>
      <p:sp>
        <p:nvSpPr>
          <p:cNvPr id="3" name="Content Placeholder 2"/>
          <p:cNvSpPr>
            <a:spLocks noGrp="1"/>
          </p:cNvSpPr>
          <p:nvPr>
            <p:ph idx="1"/>
          </p:nvPr>
        </p:nvSpPr>
        <p:spPr>
          <a:xfrm>
            <a:off x="285750" y="1000125"/>
            <a:ext cx="8629650" cy="5643563"/>
          </a:xfrm>
        </p:spPr>
        <p:txBody>
          <a:bodyPr/>
          <a:lstStyle/>
          <a:p>
            <a:r>
              <a:rPr lang="en-AU" dirty="0" smtClean="0"/>
              <a:t>Data dictionaries typically take the form of a number of tables – one table per entity</a:t>
            </a:r>
          </a:p>
          <a:p>
            <a:pPr lvl="1"/>
            <a:r>
              <a:rPr lang="en-AU" dirty="0" smtClean="0"/>
              <a:t>Order the tables in an appropriate table creation order, or remember to specify this information in the data dictionary</a:t>
            </a:r>
          </a:p>
          <a:p>
            <a:pPr lvl="4"/>
            <a:endParaRPr lang="en-AU" dirty="0" smtClean="0"/>
          </a:p>
          <a:p>
            <a:r>
              <a:rPr lang="en-AU" dirty="0" smtClean="0"/>
              <a:t>Data dictionary for our first normalisation example:</a:t>
            </a:r>
          </a:p>
        </p:txBody>
      </p:sp>
      <p:graphicFrame>
        <p:nvGraphicFramePr>
          <p:cNvPr id="4" name="Table 3"/>
          <p:cNvGraphicFramePr>
            <a:graphicFrameLocks noGrp="1"/>
          </p:cNvGraphicFramePr>
          <p:nvPr/>
        </p:nvGraphicFramePr>
        <p:xfrm>
          <a:off x="152400" y="3363214"/>
          <a:ext cx="8839200" cy="1717548"/>
        </p:xfrm>
        <a:graphic>
          <a:graphicData uri="http://schemas.openxmlformats.org/drawingml/2006/table">
            <a:tbl>
              <a:tblPr/>
              <a:tblGrid>
                <a:gridCol w="1794519"/>
                <a:gridCol w="2070075"/>
                <a:gridCol w="1110012"/>
                <a:gridCol w="2623134"/>
                <a:gridCol w="1241460"/>
              </a:tblGrid>
              <a:tr h="235392">
                <a:tc gridSpan="5">
                  <a:txBody>
                    <a:bodyPr/>
                    <a:lstStyle/>
                    <a:p>
                      <a:pPr algn="l">
                        <a:lnSpc>
                          <a:spcPct val="115000"/>
                        </a:lnSpc>
                        <a:spcAft>
                          <a:spcPts val="0"/>
                        </a:spcAft>
                      </a:pPr>
                      <a:r>
                        <a:rPr lang="en-AU" sz="1800" b="1" dirty="0" smtClean="0">
                          <a:latin typeface="Calibri"/>
                          <a:ea typeface="Times New Roman"/>
                          <a:cs typeface="Times New Roman"/>
                        </a:rPr>
                        <a:t>“customer” table </a:t>
                      </a:r>
                      <a:r>
                        <a:rPr lang="en-AU" sz="1800" b="0" dirty="0" smtClean="0">
                          <a:latin typeface="Calibri"/>
                          <a:ea typeface="Times New Roman"/>
                          <a:cs typeface="Times New Roman"/>
                        </a:rPr>
                        <a:t>(</a:t>
                      </a:r>
                      <a:r>
                        <a:rPr lang="en-AU" sz="1600" b="0" dirty="0" smtClean="0">
                          <a:latin typeface="Calibri"/>
                          <a:ea typeface="Times New Roman"/>
                          <a:cs typeface="Times New Roman"/>
                        </a:rPr>
                        <a:t>stores </a:t>
                      </a:r>
                      <a:r>
                        <a:rPr lang="en-AU" sz="1600" dirty="0" smtClean="0">
                          <a:latin typeface="Calibri"/>
                          <a:ea typeface="Times New Roman"/>
                          <a:cs typeface="Times New Roman"/>
                        </a:rPr>
                        <a:t>details about customers)</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lnSpc>
                          <a:spcPct val="115000"/>
                        </a:lnSpc>
                        <a:spcAft>
                          <a:spcPts val="0"/>
                        </a:spcAft>
                      </a:pPr>
                      <a:endParaRPr lang="en-AU"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lnSpc>
                          <a:spcPct val="115000"/>
                        </a:lnSpc>
                        <a:spcAft>
                          <a:spcPts val="0"/>
                        </a:spcAft>
                      </a:pPr>
                      <a:endParaRPr lang="en-AU"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lnSpc>
                          <a:spcPct val="115000"/>
                        </a:lnSpc>
                        <a:spcAft>
                          <a:spcPts val="0"/>
                        </a:spcAft>
                      </a:pPr>
                      <a:endParaRPr lang="en-AU"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en-AU" dirty="0"/>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181522">
                <a:tc>
                  <a:txBody>
                    <a:bodyPr/>
                    <a:lstStyle/>
                    <a:p>
                      <a:pPr algn="ctr">
                        <a:lnSpc>
                          <a:spcPct val="115000"/>
                        </a:lnSpc>
                        <a:spcAft>
                          <a:spcPts val="0"/>
                        </a:spcAft>
                      </a:pPr>
                      <a:r>
                        <a:rPr lang="en-US" sz="1600" b="1" dirty="0">
                          <a:latin typeface="Calibri"/>
                          <a:ea typeface="Times New Roman"/>
                          <a:cs typeface="Times New Roman"/>
                        </a:rPr>
                        <a:t>Column Name</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600" b="1">
                          <a:latin typeface="Calibri"/>
                          <a:ea typeface="Times New Roman"/>
                          <a:cs typeface="Times New Roman"/>
                        </a:rPr>
                        <a:t>Data Type &amp; Length</a:t>
                      </a:r>
                      <a:endParaRPr lang="en-AU"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600" b="1">
                          <a:latin typeface="Calibri"/>
                          <a:ea typeface="Times New Roman"/>
                          <a:cs typeface="Times New Roman"/>
                        </a:rPr>
                        <a:t>Null</a:t>
                      </a:r>
                      <a:endParaRPr lang="en-AU"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600" b="1">
                          <a:latin typeface="Calibri"/>
                          <a:ea typeface="Times New Roman"/>
                          <a:cs typeface="Times New Roman"/>
                        </a:rPr>
                        <a:t>Constraints</a:t>
                      </a:r>
                      <a:endParaRPr lang="en-AU"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600" b="1" dirty="0">
                          <a:latin typeface="Calibri"/>
                          <a:ea typeface="Times New Roman"/>
                          <a:cs typeface="Times New Roman"/>
                        </a:rPr>
                        <a:t>Other</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181522">
                <a:tc>
                  <a:txBody>
                    <a:bodyPr/>
                    <a:lstStyle/>
                    <a:p>
                      <a:pPr>
                        <a:lnSpc>
                          <a:spcPct val="115000"/>
                        </a:lnSpc>
                        <a:spcAft>
                          <a:spcPts val="0"/>
                        </a:spcAft>
                      </a:pPr>
                      <a:r>
                        <a:rPr lang="en-US" sz="1600" dirty="0" err="1" smtClean="0">
                          <a:latin typeface="Calibri"/>
                          <a:ea typeface="Times New Roman"/>
                          <a:cs typeface="Times New Roman"/>
                        </a:rPr>
                        <a:t>customer_id</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US" sz="1600">
                          <a:latin typeface="Calibri"/>
                          <a:ea typeface="Times New Roman"/>
                          <a:cs typeface="Times New Roman"/>
                        </a:rPr>
                        <a:t>INT</a:t>
                      </a:r>
                      <a:endParaRPr lang="en-AU"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US" sz="1600" dirty="0">
                          <a:latin typeface="Calibri"/>
                          <a:ea typeface="Times New Roman"/>
                          <a:cs typeface="Times New Roman"/>
                        </a:rPr>
                        <a:t>NOT NULL</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r>
                        <a:rPr lang="en-US" sz="1600" dirty="0">
                          <a:latin typeface="Calibri"/>
                          <a:ea typeface="Times New Roman"/>
                          <a:cs typeface="Times New Roman"/>
                        </a:rPr>
                        <a:t>PK</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US" sz="1600">
                          <a:latin typeface="Calibri"/>
                          <a:ea typeface="Times New Roman"/>
                          <a:cs typeface="Times New Roman"/>
                        </a:rPr>
                        <a:t>IDENTITY</a:t>
                      </a:r>
                      <a:endParaRPr lang="en-AU"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1522">
                <a:tc>
                  <a:txBody>
                    <a:bodyPr/>
                    <a:lstStyle/>
                    <a:p>
                      <a:pPr>
                        <a:lnSpc>
                          <a:spcPct val="115000"/>
                        </a:lnSpc>
                        <a:spcAft>
                          <a:spcPts val="0"/>
                        </a:spcAft>
                      </a:pPr>
                      <a:r>
                        <a:rPr lang="en-US" sz="1600" dirty="0" smtClean="0">
                          <a:latin typeface="Calibri"/>
                          <a:ea typeface="Times New Roman"/>
                          <a:cs typeface="Times New Roman"/>
                        </a:rPr>
                        <a:t>name</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US" sz="1600" dirty="0" smtClean="0">
                          <a:latin typeface="Calibri"/>
                          <a:ea typeface="Times New Roman"/>
                          <a:cs typeface="Times New Roman"/>
                        </a:rPr>
                        <a:t>VARCHAR(50</a:t>
                      </a:r>
                      <a:r>
                        <a:rPr lang="en-US" sz="1600" dirty="0">
                          <a:latin typeface="Calibri"/>
                          <a:ea typeface="Times New Roman"/>
                          <a:cs typeface="Times New Roman"/>
                        </a:rPr>
                        <a:t>)</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US" sz="1600">
                          <a:latin typeface="Calibri"/>
                          <a:ea typeface="Times New Roman"/>
                          <a:cs typeface="Times New Roman"/>
                        </a:rPr>
                        <a:t>NOT NULL</a:t>
                      </a:r>
                      <a:endParaRPr lang="en-AU"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1522">
                <a:tc>
                  <a:txBody>
                    <a:bodyPr/>
                    <a:lstStyle/>
                    <a:p>
                      <a:pPr>
                        <a:lnSpc>
                          <a:spcPct val="115000"/>
                        </a:lnSpc>
                        <a:spcAft>
                          <a:spcPts val="0"/>
                        </a:spcAft>
                      </a:pPr>
                      <a:r>
                        <a:rPr lang="en-AU" sz="1600" dirty="0" smtClean="0">
                          <a:latin typeface="Calibri"/>
                          <a:ea typeface="Times New Roman"/>
                          <a:cs typeface="Times New Roman"/>
                        </a:rPr>
                        <a:t>phone</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AU" sz="1600" dirty="0" smtClean="0">
                          <a:latin typeface="Calibri"/>
                          <a:ea typeface="Times New Roman"/>
                          <a:cs typeface="Times New Roman"/>
                        </a:rPr>
                        <a:t>VARCHAR(20)</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AU" sz="1600" dirty="0" smtClean="0">
                          <a:latin typeface="Calibri"/>
                          <a:ea typeface="Times New Roman"/>
                          <a:cs typeface="Times New Roman"/>
                        </a:rPr>
                        <a:t>NOT NULL</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1522">
                <a:tc>
                  <a:txBody>
                    <a:bodyPr/>
                    <a:lstStyle/>
                    <a:p>
                      <a:pPr>
                        <a:lnSpc>
                          <a:spcPct val="115000"/>
                        </a:lnSpc>
                        <a:spcAft>
                          <a:spcPts val="0"/>
                        </a:spcAft>
                      </a:pPr>
                      <a:r>
                        <a:rPr lang="en-AU" sz="1600" dirty="0" smtClean="0">
                          <a:latin typeface="Calibri"/>
                          <a:ea typeface="Times New Roman"/>
                          <a:cs typeface="Times New Roman"/>
                        </a:rPr>
                        <a:t>address</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AU" sz="1600" dirty="0" smtClean="0">
                          <a:latin typeface="Calibri"/>
                          <a:ea typeface="Times New Roman"/>
                          <a:cs typeface="Times New Roman"/>
                        </a:rPr>
                        <a:t>TEXT</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AU" sz="1600" dirty="0" smtClean="0">
                          <a:latin typeface="Calibri"/>
                          <a:ea typeface="Times New Roman"/>
                          <a:cs typeface="Times New Roman"/>
                        </a:rPr>
                        <a:t>NOT NULL</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0"/>
                        </a:spcAft>
                      </a:pP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152400" y="5268468"/>
          <a:ext cx="8839200" cy="1437132"/>
        </p:xfrm>
        <a:graphic>
          <a:graphicData uri="http://schemas.openxmlformats.org/drawingml/2006/table">
            <a:tbl>
              <a:tblPr/>
              <a:tblGrid>
                <a:gridCol w="1794519"/>
                <a:gridCol w="2070075"/>
                <a:gridCol w="1110012"/>
                <a:gridCol w="2623134"/>
                <a:gridCol w="1241460"/>
              </a:tblGrid>
              <a:tr h="235392">
                <a:tc gridSpan="5">
                  <a:txBody>
                    <a:bodyPr/>
                    <a:lstStyle/>
                    <a:p>
                      <a:pPr algn="l">
                        <a:lnSpc>
                          <a:spcPct val="115000"/>
                        </a:lnSpc>
                        <a:spcAft>
                          <a:spcPts val="0"/>
                        </a:spcAft>
                      </a:pPr>
                      <a:r>
                        <a:rPr lang="en-AU" sz="1800" b="1" dirty="0" smtClean="0">
                          <a:latin typeface="Calibri"/>
                          <a:ea typeface="Times New Roman"/>
                          <a:cs typeface="Times New Roman"/>
                        </a:rPr>
                        <a:t>“order” table </a:t>
                      </a:r>
                      <a:r>
                        <a:rPr lang="en-AU" sz="1800" b="0" dirty="0" smtClean="0">
                          <a:latin typeface="Calibri"/>
                          <a:ea typeface="Times New Roman"/>
                          <a:cs typeface="Times New Roman"/>
                        </a:rPr>
                        <a:t>(</a:t>
                      </a:r>
                      <a:r>
                        <a:rPr lang="en-AU" sz="1600" b="0" dirty="0" smtClean="0">
                          <a:latin typeface="Calibri"/>
                          <a:ea typeface="Times New Roman"/>
                          <a:cs typeface="Times New Roman"/>
                        </a:rPr>
                        <a:t>stores </a:t>
                      </a:r>
                      <a:r>
                        <a:rPr lang="en-AU" sz="1600" dirty="0" smtClean="0">
                          <a:latin typeface="Calibri"/>
                          <a:ea typeface="Times New Roman"/>
                          <a:cs typeface="Times New Roman"/>
                        </a:rPr>
                        <a:t>details about customers’ orders)</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lnSpc>
                          <a:spcPct val="115000"/>
                        </a:lnSpc>
                        <a:spcAft>
                          <a:spcPts val="0"/>
                        </a:spcAft>
                      </a:pPr>
                      <a:endParaRPr lang="en-AU"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lnSpc>
                          <a:spcPct val="115000"/>
                        </a:lnSpc>
                        <a:spcAft>
                          <a:spcPts val="0"/>
                        </a:spcAft>
                      </a:pPr>
                      <a:endParaRPr lang="en-AU"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lnSpc>
                          <a:spcPct val="115000"/>
                        </a:lnSpc>
                        <a:spcAft>
                          <a:spcPts val="0"/>
                        </a:spcAft>
                      </a:pPr>
                      <a:endParaRPr lang="en-AU"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en-AU" dirty="0"/>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181522">
                <a:tc>
                  <a:txBody>
                    <a:bodyPr/>
                    <a:lstStyle/>
                    <a:p>
                      <a:pPr algn="ctr">
                        <a:lnSpc>
                          <a:spcPct val="115000"/>
                        </a:lnSpc>
                        <a:spcAft>
                          <a:spcPts val="0"/>
                        </a:spcAft>
                      </a:pPr>
                      <a:r>
                        <a:rPr lang="en-US" sz="1600" b="1" dirty="0">
                          <a:latin typeface="Calibri"/>
                          <a:ea typeface="Times New Roman"/>
                          <a:cs typeface="Times New Roman"/>
                        </a:rPr>
                        <a:t>Column Name</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600" b="1">
                          <a:latin typeface="Calibri"/>
                          <a:ea typeface="Times New Roman"/>
                          <a:cs typeface="Times New Roman"/>
                        </a:rPr>
                        <a:t>Data Type &amp; Length</a:t>
                      </a:r>
                      <a:endParaRPr lang="en-AU"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600" b="1">
                          <a:latin typeface="Calibri"/>
                          <a:ea typeface="Times New Roman"/>
                          <a:cs typeface="Times New Roman"/>
                        </a:rPr>
                        <a:t>Null</a:t>
                      </a:r>
                      <a:endParaRPr lang="en-AU"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600" b="1">
                          <a:latin typeface="Calibri"/>
                          <a:ea typeface="Times New Roman"/>
                          <a:cs typeface="Times New Roman"/>
                        </a:rPr>
                        <a:t>Constraints</a:t>
                      </a:r>
                      <a:endParaRPr lang="en-AU"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600" b="1" dirty="0">
                          <a:latin typeface="Calibri"/>
                          <a:ea typeface="Times New Roman"/>
                          <a:cs typeface="Times New Roman"/>
                        </a:rPr>
                        <a:t>Other</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181522">
                <a:tc>
                  <a:txBody>
                    <a:bodyPr/>
                    <a:lstStyle/>
                    <a:p>
                      <a:pPr>
                        <a:lnSpc>
                          <a:spcPct val="115000"/>
                        </a:lnSpc>
                        <a:spcAft>
                          <a:spcPts val="0"/>
                        </a:spcAft>
                      </a:pPr>
                      <a:r>
                        <a:rPr lang="en-US" sz="1600" dirty="0" err="1" smtClean="0">
                          <a:latin typeface="Calibri"/>
                          <a:ea typeface="Times New Roman"/>
                          <a:cs typeface="Times New Roman"/>
                        </a:rPr>
                        <a:t>invoice_id</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US" sz="1600" dirty="0">
                          <a:latin typeface="Calibri"/>
                          <a:ea typeface="Times New Roman"/>
                          <a:cs typeface="Times New Roman"/>
                        </a:rPr>
                        <a:t>INT</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US" sz="1600" dirty="0">
                          <a:latin typeface="Calibri"/>
                          <a:ea typeface="Times New Roman"/>
                          <a:cs typeface="Times New Roman"/>
                        </a:rPr>
                        <a:t>NOT NULL</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r>
                        <a:rPr lang="en-US" sz="1600" dirty="0">
                          <a:latin typeface="Calibri"/>
                          <a:ea typeface="Times New Roman"/>
                          <a:cs typeface="Times New Roman"/>
                        </a:rPr>
                        <a:t>PK</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US" sz="1600" dirty="0">
                          <a:latin typeface="Calibri"/>
                          <a:ea typeface="Times New Roman"/>
                          <a:cs typeface="Times New Roman"/>
                        </a:rPr>
                        <a:t>IDENTITY</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1522">
                <a:tc>
                  <a:txBody>
                    <a:bodyPr/>
                    <a:lstStyle/>
                    <a:p>
                      <a:pPr>
                        <a:lnSpc>
                          <a:spcPct val="115000"/>
                        </a:lnSpc>
                        <a:spcAft>
                          <a:spcPts val="0"/>
                        </a:spcAft>
                      </a:pPr>
                      <a:r>
                        <a:rPr lang="en-US" sz="1600" dirty="0" err="1" smtClean="0">
                          <a:latin typeface="Calibri"/>
                          <a:ea typeface="Times New Roman"/>
                          <a:cs typeface="Times New Roman"/>
                        </a:rPr>
                        <a:t>order_date</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US" sz="1600" dirty="0" smtClean="0">
                          <a:latin typeface="Calibri"/>
                          <a:ea typeface="Times New Roman"/>
                          <a:cs typeface="Times New Roman"/>
                        </a:rPr>
                        <a:t>DATETIME</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US" sz="1600" dirty="0">
                          <a:latin typeface="Calibri"/>
                          <a:ea typeface="Times New Roman"/>
                          <a:cs typeface="Times New Roman"/>
                        </a:rPr>
                        <a:t>NOT NULL</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1522">
                <a:tc>
                  <a:txBody>
                    <a:bodyPr/>
                    <a:lstStyle/>
                    <a:p>
                      <a:pPr>
                        <a:lnSpc>
                          <a:spcPct val="115000"/>
                        </a:lnSpc>
                        <a:spcAft>
                          <a:spcPts val="0"/>
                        </a:spcAft>
                      </a:pPr>
                      <a:r>
                        <a:rPr lang="en-US" sz="1600" dirty="0" err="1" smtClean="0">
                          <a:latin typeface="Calibri"/>
                          <a:ea typeface="Times New Roman"/>
                          <a:cs typeface="Times New Roman"/>
                        </a:rPr>
                        <a:t>customer_id</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AU" sz="1600" dirty="0" smtClean="0">
                          <a:latin typeface="Calibri"/>
                          <a:ea typeface="Times New Roman"/>
                          <a:cs typeface="Times New Roman"/>
                        </a:rPr>
                        <a:t>INT</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AU" sz="1600" dirty="0" smtClean="0">
                          <a:latin typeface="Calibri"/>
                          <a:ea typeface="Times New Roman"/>
                          <a:cs typeface="Times New Roman"/>
                        </a:rPr>
                        <a:t>NOT NULL</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0"/>
                        </a:spcAft>
                      </a:pPr>
                      <a:r>
                        <a:rPr lang="en-US" sz="1600" dirty="0" smtClean="0">
                          <a:latin typeface="Calibri"/>
                          <a:ea typeface="Times New Roman"/>
                          <a:cs typeface="Times New Roman"/>
                        </a:rPr>
                        <a:t>FK (</a:t>
                      </a:r>
                      <a:r>
                        <a:rPr lang="en-US" sz="1600" dirty="0" err="1" smtClean="0">
                          <a:latin typeface="Calibri"/>
                          <a:ea typeface="Times New Roman"/>
                          <a:cs typeface="Times New Roman"/>
                        </a:rPr>
                        <a:t>customer.customer_id</a:t>
                      </a:r>
                      <a:r>
                        <a:rPr lang="en-US" sz="1600" dirty="0" smtClean="0">
                          <a:latin typeface="Calibri"/>
                          <a:ea typeface="Times New Roman"/>
                          <a:cs typeface="Times New Roman"/>
                        </a:rPr>
                        <a:t>)</a:t>
                      </a: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Dictionaries</a:t>
            </a:r>
            <a:endParaRPr lang="en-AU" dirty="0"/>
          </a:p>
        </p:txBody>
      </p:sp>
      <p:sp>
        <p:nvSpPr>
          <p:cNvPr id="3" name="Content Placeholder 2"/>
          <p:cNvSpPr>
            <a:spLocks noGrp="1"/>
          </p:cNvSpPr>
          <p:nvPr>
            <p:ph idx="1"/>
          </p:nvPr>
        </p:nvSpPr>
        <p:spPr>
          <a:xfrm>
            <a:off x="285750" y="1000125"/>
            <a:ext cx="8629650" cy="5643563"/>
          </a:xfrm>
        </p:spPr>
        <p:txBody>
          <a:bodyPr/>
          <a:lstStyle/>
          <a:p>
            <a:endParaRPr lang="en-AU" dirty="0" smtClean="0"/>
          </a:p>
          <a:p>
            <a:endParaRPr lang="en-AU" dirty="0" smtClean="0"/>
          </a:p>
          <a:p>
            <a:endParaRPr lang="en-AU" dirty="0" smtClean="0"/>
          </a:p>
          <a:p>
            <a:endParaRPr lang="en-AU" dirty="0" smtClean="0"/>
          </a:p>
          <a:p>
            <a:endParaRPr lang="en-AU" dirty="0" smtClean="0"/>
          </a:p>
          <a:p>
            <a:endParaRPr lang="en-AU" dirty="0" smtClean="0"/>
          </a:p>
          <a:p>
            <a:endParaRPr lang="en-AU" dirty="0" smtClean="0"/>
          </a:p>
          <a:p>
            <a:r>
              <a:rPr lang="en-AU" dirty="0" smtClean="0"/>
              <a:t>A data dictionary should contain </a:t>
            </a:r>
            <a:r>
              <a:rPr lang="en-AU" i="1" dirty="0" smtClean="0"/>
              <a:t>everything</a:t>
            </a:r>
            <a:r>
              <a:rPr lang="en-AU" dirty="0" smtClean="0"/>
              <a:t> that someone needs to know to implement the database in a DBMS</a:t>
            </a:r>
          </a:p>
          <a:p>
            <a:endParaRPr lang="en-AU" dirty="0" smtClean="0"/>
          </a:p>
          <a:p>
            <a:r>
              <a:rPr lang="en-AU" dirty="0" smtClean="0"/>
              <a:t>Some columns of the data dictionary refer to data types and constraints used in the database/DBMS itself</a:t>
            </a:r>
          </a:p>
          <a:p>
            <a:pPr lvl="1"/>
            <a:r>
              <a:rPr lang="en-AU" dirty="0" smtClean="0"/>
              <a:t>We will cover this in upcoming weeks</a:t>
            </a:r>
          </a:p>
        </p:txBody>
      </p:sp>
      <p:graphicFrame>
        <p:nvGraphicFramePr>
          <p:cNvPr id="4" name="Table 3"/>
          <p:cNvGraphicFramePr>
            <a:graphicFrameLocks noGrp="1"/>
          </p:cNvGraphicFramePr>
          <p:nvPr>
            <p:extLst>
              <p:ext uri="{D42A27DB-BD31-4B8C-83A1-F6EECF244321}">
                <p14:modId xmlns:p14="http://schemas.microsoft.com/office/powerpoint/2010/main" val="2549883987"/>
              </p:ext>
            </p:extLst>
          </p:nvPr>
        </p:nvGraphicFramePr>
        <p:xfrm>
          <a:off x="152400" y="848614"/>
          <a:ext cx="8839200" cy="1437132"/>
        </p:xfrm>
        <a:graphic>
          <a:graphicData uri="http://schemas.openxmlformats.org/drawingml/2006/table">
            <a:tbl>
              <a:tblPr/>
              <a:tblGrid>
                <a:gridCol w="1794519"/>
                <a:gridCol w="2070075"/>
                <a:gridCol w="1110012"/>
                <a:gridCol w="2623134"/>
                <a:gridCol w="1241460"/>
              </a:tblGrid>
              <a:tr h="235392">
                <a:tc gridSpan="5">
                  <a:txBody>
                    <a:bodyPr/>
                    <a:lstStyle/>
                    <a:p>
                      <a:pPr algn="l">
                        <a:lnSpc>
                          <a:spcPct val="115000"/>
                        </a:lnSpc>
                        <a:spcAft>
                          <a:spcPts val="0"/>
                        </a:spcAft>
                      </a:pPr>
                      <a:r>
                        <a:rPr lang="en-AU" sz="1800" b="1" dirty="0" smtClean="0">
                          <a:latin typeface="Calibri"/>
                          <a:ea typeface="Times New Roman"/>
                          <a:cs typeface="Times New Roman"/>
                        </a:rPr>
                        <a:t>“item” table </a:t>
                      </a:r>
                      <a:r>
                        <a:rPr lang="en-AU" sz="1800" b="0" dirty="0" smtClean="0">
                          <a:latin typeface="Calibri"/>
                          <a:ea typeface="Times New Roman"/>
                          <a:cs typeface="Times New Roman"/>
                        </a:rPr>
                        <a:t>(</a:t>
                      </a:r>
                      <a:r>
                        <a:rPr lang="en-AU" sz="1600" b="0" dirty="0" smtClean="0">
                          <a:latin typeface="Calibri"/>
                          <a:ea typeface="Times New Roman"/>
                          <a:cs typeface="Times New Roman"/>
                        </a:rPr>
                        <a:t>stores </a:t>
                      </a:r>
                      <a:r>
                        <a:rPr lang="en-AU" sz="1600" dirty="0" smtClean="0">
                          <a:latin typeface="Calibri"/>
                          <a:ea typeface="Times New Roman"/>
                          <a:cs typeface="Times New Roman"/>
                        </a:rPr>
                        <a:t>details about items</a:t>
                      </a:r>
                      <a:r>
                        <a:rPr lang="en-AU" sz="1600" baseline="0" dirty="0" smtClean="0">
                          <a:latin typeface="Calibri"/>
                          <a:ea typeface="Times New Roman"/>
                          <a:cs typeface="Times New Roman"/>
                        </a:rPr>
                        <a:t> for sale</a:t>
                      </a:r>
                      <a:r>
                        <a:rPr lang="en-AU" sz="1600" dirty="0" smtClean="0">
                          <a:latin typeface="Calibri"/>
                          <a:ea typeface="Times New Roman"/>
                          <a:cs typeface="Times New Roman"/>
                        </a:rPr>
                        <a:t>)</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lnSpc>
                          <a:spcPct val="115000"/>
                        </a:lnSpc>
                        <a:spcAft>
                          <a:spcPts val="0"/>
                        </a:spcAft>
                      </a:pPr>
                      <a:endParaRPr lang="en-AU"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lnSpc>
                          <a:spcPct val="115000"/>
                        </a:lnSpc>
                        <a:spcAft>
                          <a:spcPts val="0"/>
                        </a:spcAft>
                      </a:pPr>
                      <a:endParaRPr lang="en-AU"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lnSpc>
                          <a:spcPct val="115000"/>
                        </a:lnSpc>
                        <a:spcAft>
                          <a:spcPts val="0"/>
                        </a:spcAft>
                      </a:pPr>
                      <a:endParaRPr lang="en-AU"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en-AU" dirty="0"/>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181522">
                <a:tc>
                  <a:txBody>
                    <a:bodyPr/>
                    <a:lstStyle/>
                    <a:p>
                      <a:pPr algn="ctr">
                        <a:lnSpc>
                          <a:spcPct val="115000"/>
                        </a:lnSpc>
                        <a:spcAft>
                          <a:spcPts val="0"/>
                        </a:spcAft>
                      </a:pPr>
                      <a:r>
                        <a:rPr lang="en-US" sz="1600" b="1" dirty="0">
                          <a:latin typeface="Calibri"/>
                          <a:ea typeface="Times New Roman"/>
                          <a:cs typeface="Times New Roman"/>
                        </a:rPr>
                        <a:t>Column Name</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600" b="1">
                          <a:latin typeface="Calibri"/>
                          <a:ea typeface="Times New Roman"/>
                          <a:cs typeface="Times New Roman"/>
                        </a:rPr>
                        <a:t>Data Type &amp; Length</a:t>
                      </a:r>
                      <a:endParaRPr lang="en-AU"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600" b="1">
                          <a:latin typeface="Calibri"/>
                          <a:ea typeface="Times New Roman"/>
                          <a:cs typeface="Times New Roman"/>
                        </a:rPr>
                        <a:t>Null</a:t>
                      </a:r>
                      <a:endParaRPr lang="en-AU"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600" b="1">
                          <a:latin typeface="Calibri"/>
                          <a:ea typeface="Times New Roman"/>
                          <a:cs typeface="Times New Roman"/>
                        </a:rPr>
                        <a:t>Constraints</a:t>
                      </a:r>
                      <a:endParaRPr lang="en-AU"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600" b="1" dirty="0">
                          <a:latin typeface="Calibri"/>
                          <a:ea typeface="Times New Roman"/>
                          <a:cs typeface="Times New Roman"/>
                        </a:rPr>
                        <a:t>Other</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181522">
                <a:tc>
                  <a:txBody>
                    <a:bodyPr/>
                    <a:lstStyle/>
                    <a:p>
                      <a:pPr>
                        <a:lnSpc>
                          <a:spcPct val="115000"/>
                        </a:lnSpc>
                        <a:spcAft>
                          <a:spcPts val="0"/>
                        </a:spcAft>
                      </a:pPr>
                      <a:r>
                        <a:rPr lang="en-US" sz="1600" dirty="0" err="1" smtClean="0">
                          <a:latin typeface="Calibri"/>
                          <a:ea typeface="Times New Roman"/>
                          <a:cs typeface="Times New Roman"/>
                        </a:rPr>
                        <a:t>item_id</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US" sz="1600">
                          <a:latin typeface="Calibri"/>
                          <a:ea typeface="Times New Roman"/>
                          <a:cs typeface="Times New Roman"/>
                        </a:rPr>
                        <a:t>INT</a:t>
                      </a:r>
                      <a:endParaRPr lang="en-AU"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US" sz="1600" dirty="0">
                          <a:latin typeface="Calibri"/>
                          <a:ea typeface="Times New Roman"/>
                          <a:cs typeface="Times New Roman"/>
                        </a:rPr>
                        <a:t>NOT NULL</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r>
                        <a:rPr lang="en-US" sz="1600" dirty="0">
                          <a:latin typeface="Calibri"/>
                          <a:ea typeface="Times New Roman"/>
                          <a:cs typeface="Times New Roman"/>
                        </a:rPr>
                        <a:t>PK</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US" sz="1600" dirty="0">
                          <a:latin typeface="Calibri"/>
                          <a:ea typeface="Times New Roman"/>
                          <a:cs typeface="Times New Roman"/>
                        </a:rPr>
                        <a:t>IDENTITY</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1522">
                <a:tc>
                  <a:txBody>
                    <a:bodyPr/>
                    <a:lstStyle/>
                    <a:p>
                      <a:pPr>
                        <a:lnSpc>
                          <a:spcPct val="115000"/>
                        </a:lnSpc>
                        <a:spcAft>
                          <a:spcPts val="0"/>
                        </a:spcAft>
                      </a:pPr>
                      <a:r>
                        <a:rPr lang="en-US" sz="1600" dirty="0" smtClean="0">
                          <a:latin typeface="Calibri"/>
                          <a:ea typeface="Times New Roman"/>
                          <a:cs typeface="Times New Roman"/>
                        </a:rPr>
                        <a:t>description</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US" sz="1600" dirty="0" smtClean="0">
                          <a:latin typeface="Calibri"/>
                          <a:ea typeface="Times New Roman"/>
                          <a:cs typeface="Times New Roman"/>
                        </a:rPr>
                        <a:t>VARCHAR(50</a:t>
                      </a:r>
                      <a:r>
                        <a:rPr lang="en-US" sz="1600" dirty="0">
                          <a:latin typeface="Calibri"/>
                          <a:ea typeface="Times New Roman"/>
                          <a:cs typeface="Times New Roman"/>
                        </a:rPr>
                        <a:t>)</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US" sz="1600">
                          <a:latin typeface="Calibri"/>
                          <a:ea typeface="Times New Roman"/>
                          <a:cs typeface="Times New Roman"/>
                        </a:rPr>
                        <a:t>NOT NULL</a:t>
                      </a:r>
                      <a:endParaRPr lang="en-AU"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1522">
                <a:tc>
                  <a:txBody>
                    <a:bodyPr/>
                    <a:lstStyle/>
                    <a:p>
                      <a:pPr>
                        <a:lnSpc>
                          <a:spcPct val="115000"/>
                        </a:lnSpc>
                        <a:spcAft>
                          <a:spcPts val="0"/>
                        </a:spcAft>
                      </a:pPr>
                      <a:r>
                        <a:rPr lang="en-AU" sz="1600" dirty="0" err="1" smtClean="0">
                          <a:latin typeface="Calibri"/>
                          <a:ea typeface="Times New Roman"/>
                          <a:cs typeface="Times New Roman"/>
                        </a:rPr>
                        <a:t>unit_price</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AU" sz="1600" smtClean="0">
                          <a:latin typeface="Calibri"/>
                          <a:ea typeface="Times New Roman"/>
                          <a:cs typeface="Times New Roman"/>
                        </a:rPr>
                        <a:t>MONEY</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AU" sz="1600" dirty="0" smtClean="0">
                          <a:latin typeface="Calibri"/>
                          <a:ea typeface="Times New Roman"/>
                          <a:cs typeface="Times New Roman"/>
                        </a:rPr>
                        <a:t>NOT NULL</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0"/>
                        </a:spcAft>
                      </a:pP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152400" y="2438400"/>
          <a:ext cx="8839200" cy="1437132"/>
        </p:xfrm>
        <a:graphic>
          <a:graphicData uri="http://schemas.openxmlformats.org/drawingml/2006/table">
            <a:tbl>
              <a:tblPr/>
              <a:tblGrid>
                <a:gridCol w="1794519"/>
                <a:gridCol w="2070075"/>
                <a:gridCol w="1110012"/>
                <a:gridCol w="2623134"/>
                <a:gridCol w="1241460"/>
              </a:tblGrid>
              <a:tr h="235392">
                <a:tc gridSpan="5">
                  <a:txBody>
                    <a:bodyPr/>
                    <a:lstStyle/>
                    <a:p>
                      <a:pPr algn="l">
                        <a:lnSpc>
                          <a:spcPct val="115000"/>
                        </a:lnSpc>
                        <a:spcAft>
                          <a:spcPts val="0"/>
                        </a:spcAft>
                      </a:pPr>
                      <a:r>
                        <a:rPr lang="en-AU" sz="1800" b="1" dirty="0" smtClean="0">
                          <a:latin typeface="Calibri"/>
                          <a:ea typeface="Times New Roman"/>
                          <a:cs typeface="Times New Roman"/>
                        </a:rPr>
                        <a:t>“</a:t>
                      </a:r>
                      <a:r>
                        <a:rPr lang="en-AU" sz="1800" b="1" dirty="0" err="1" smtClean="0">
                          <a:latin typeface="Calibri"/>
                          <a:ea typeface="Times New Roman"/>
                          <a:cs typeface="Times New Roman"/>
                        </a:rPr>
                        <a:t>order_item</a:t>
                      </a:r>
                      <a:r>
                        <a:rPr lang="en-AU" sz="1800" b="1" dirty="0" smtClean="0">
                          <a:latin typeface="Calibri"/>
                          <a:ea typeface="Times New Roman"/>
                          <a:cs typeface="Times New Roman"/>
                        </a:rPr>
                        <a:t>” table </a:t>
                      </a:r>
                      <a:r>
                        <a:rPr lang="en-AU" sz="1800" b="0" dirty="0" smtClean="0">
                          <a:latin typeface="Calibri"/>
                          <a:ea typeface="Times New Roman"/>
                          <a:cs typeface="Times New Roman"/>
                        </a:rPr>
                        <a:t>(</a:t>
                      </a:r>
                      <a:r>
                        <a:rPr lang="en-AU" sz="1600" b="0" dirty="0" smtClean="0">
                          <a:latin typeface="Calibri"/>
                          <a:ea typeface="Times New Roman"/>
                          <a:cs typeface="Times New Roman"/>
                        </a:rPr>
                        <a:t>stores </a:t>
                      </a:r>
                      <a:r>
                        <a:rPr lang="en-AU" sz="1600" dirty="0" smtClean="0">
                          <a:latin typeface="Calibri"/>
                          <a:ea typeface="Times New Roman"/>
                          <a:cs typeface="Times New Roman"/>
                        </a:rPr>
                        <a:t>details about the items in an order)</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lnSpc>
                          <a:spcPct val="115000"/>
                        </a:lnSpc>
                        <a:spcAft>
                          <a:spcPts val="0"/>
                        </a:spcAft>
                      </a:pPr>
                      <a:endParaRPr lang="en-AU"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lnSpc>
                          <a:spcPct val="115000"/>
                        </a:lnSpc>
                        <a:spcAft>
                          <a:spcPts val="0"/>
                        </a:spcAft>
                      </a:pPr>
                      <a:endParaRPr lang="en-AU"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lnSpc>
                          <a:spcPct val="115000"/>
                        </a:lnSpc>
                        <a:spcAft>
                          <a:spcPts val="0"/>
                        </a:spcAft>
                      </a:pPr>
                      <a:endParaRPr lang="en-AU"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en-AU" dirty="0"/>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181522">
                <a:tc>
                  <a:txBody>
                    <a:bodyPr/>
                    <a:lstStyle/>
                    <a:p>
                      <a:pPr algn="ctr">
                        <a:lnSpc>
                          <a:spcPct val="115000"/>
                        </a:lnSpc>
                        <a:spcAft>
                          <a:spcPts val="0"/>
                        </a:spcAft>
                      </a:pPr>
                      <a:r>
                        <a:rPr lang="en-US" sz="1600" b="1" dirty="0">
                          <a:latin typeface="Calibri"/>
                          <a:ea typeface="Times New Roman"/>
                          <a:cs typeface="Times New Roman"/>
                        </a:rPr>
                        <a:t>Column Name</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600" b="1" dirty="0">
                          <a:latin typeface="Calibri"/>
                          <a:ea typeface="Times New Roman"/>
                          <a:cs typeface="Times New Roman"/>
                        </a:rPr>
                        <a:t>Data Type &amp; Length</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600" b="1">
                          <a:latin typeface="Calibri"/>
                          <a:ea typeface="Times New Roman"/>
                          <a:cs typeface="Times New Roman"/>
                        </a:rPr>
                        <a:t>Null</a:t>
                      </a:r>
                      <a:endParaRPr lang="en-AU"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600" b="1" dirty="0">
                          <a:latin typeface="Calibri"/>
                          <a:ea typeface="Times New Roman"/>
                          <a:cs typeface="Times New Roman"/>
                        </a:rPr>
                        <a:t>Constraints</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600" b="1" dirty="0">
                          <a:latin typeface="Calibri"/>
                          <a:ea typeface="Times New Roman"/>
                          <a:cs typeface="Times New Roman"/>
                        </a:rPr>
                        <a:t>Other</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181522">
                <a:tc>
                  <a:txBody>
                    <a:bodyPr/>
                    <a:lstStyle/>
                    <a:p>
                      <a:pPr>
                        <a:lnSpc>
                          <a:spcPct val="115000"/>
                        </a:lnSpc>
                        <a:spcAft>
                          <a:spcPts val="0"/>
                        </a:spcAft>
                      </a:pPr>
                      <a:r>
                        <a:rPr lang="en-US" sz="1600" dirty="0" err="1" smtClean="0">
                          <a:latin typeface="Calibri"/>
                          <a:ea typeface="Times New Roman"/>
                          <a:cs typeface="Times New Roman"/>
                        </a:rPr>
                        <a:t>invoice_id</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US" sz="1600" dirty="0">
                          <a:latin typeface="Calibri"/>
                          <a:ea typeface="Times New Roman"/>
                          <a:cs typeface="Times New Roman"/>
                        </a:rPr>
                        <a:t>INT</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US" sz="1600" dirty="0">
                          <a:latin typeface="Calibri"/>
                          <a:ea typeface="Times New Roman"/>
                          <a:cs typeface="Times New Roman"/>
                        </a:rPr>
                        <a:t>NOT NULL</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r>
                        <a:rPr lang="en-US" sz="1600" dirty="0" smtClean="0">
                          <a:latin typeface="Calibri"/>
                          <a:ea typeface="Times New Roman"/>
                          <a:cs typeface="Times New Roman"/>
                        </a:rPr>
                        <a:t>PK, FK (</a:t>
                      </a:r>
                      <a:r>
                        <a:rPr lang="en-US" sz="1600" dirty="0" err="1" smtClean="0">
                          <a:latin typeface="Calibri"/>
                          <a:ea typeface="Times New Roman"/>
                          <a:cs typeface="Times New Roman"/>
                        </a:rPr>
                        <a:t>order.invoice_id</a:t>
                      </a:r>
                      <a:r>
                        <a:rPr lang="en-US" sz="1600" dirty="0" smtClean="0">
                          <a:latin typeface="Calibri"/>
                          <a:ea typeface="Times New Roman"/>
                          <a:cs typeface="Times New Roman"/>
                        </a:rPr>
                        <a:t>)</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1522">
                <a:tc>
                  <a:txBody>
                    <a:bodyPr/>
                    <a:lstStyle/>
                    <a:p>
                      <a:pPr>
                        <a:lnSpc>
                          <a:spcPct val="115000"/>
                        </a:lnSpc>
                        <a:spcAft>
                          <a:spcPts val="0"/>
                        </a:spcAft>
                      </a:pPr>
                      <a:r>
                        <a:rPr lang="en-US" sz="1600" dirty="0" err="1" smtClean="0">
                          <a:latin typeface="Calibri"/>
                          <a:ea typeface="Times New Roman"/>
                          <a:cs typeface="Times New Roman"/>
                        </a:rPr>
                        <a:t>item_id</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US" sz="1600" dirty="0" smtClean="0">
                          <a:latin typeface="Calibri"/>
                          <a:ea typeface="Times New Roman"/>
                          <a:cs typeface="Times New Roman"/>
                        </a:rPr>
                        <a:t>INT</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n-US" sz="1600" dirty="0">
                          <a:latin typeface="Calibri"/>
                          <a:ea typeface="Times New Roman"/>
                          <a:cs typeface="Times New Roman"/>
                        </a:rPr>
                        <a:t>NOT NULL</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just" defTabSz="457200" rtl="0" eaLnBrk="1" fontAlgn="auto" latinLnBrk="0" hangingPunct="1">
                        <a:lnSpc>
                          <a:spcPct val="115000"/>
                        </a:lnSpc>
                        <a:spcBef>
                          <a:spcPts val="0"/>
                        </a:spcBef>
                        <a:spcAft>
                          <a:spcPts val="0"/>
                        </a:spcAft>
                        <a:buClrTx/>
                        <a:buSzTx/>
                        <a:buFontTx/>
                        <a:buNone/>
                        <a:tabLst/>
                        <a:defRPr/>
                      </a:pPr>
                      <a:r>
                        <a:rPr lang="en-US" sz="1600" dirty="0" smtClean="0">
                          <a:latin typeface="Calibri"/>
                          <a:ea typeface="Times New Roman"/>
                          <a:cs typeface="Times New Roman"/>
                        </a:rPr>
                        <a:t>PK, FK (</a:t>
                      </a:r>
                      <a:r>
                        <a:rPr lang="en-US" sz="1600" dirty="0" err="1" smtClean="0">
                          <a:latin typeface="Calibri"/>
                          <a:ea typeface="Times New Roman"/>
                          <a:cs typeface="Times New Roman"/>
                        </a:rPr>
                        <a:t>item.item_id</a:t>
                      </a:r>
                      <a:r>
                        <a:rPr lang="en-US" sz="1600" dirty="0" smtClean="0">
                          <a:latin typeface="Calibri"/>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1522">
                <a:tc>
                  <a:txBody>
                    <a:bodyPr/>
                    <a:lstStyle/>
                    <a:p>
                      <a:pPr>
                        <a:lnSpc>
                          <a:spcPct val="115000"/>
                        </a:lnSpc>
                        <a:spcAft>
                          <a:spcPts val="0"/>
                        </a:spcAft>
                      </a:pPr>
                      <a:r>
                        <a:rPr lang="en-US" sz="1600" dirty="0" smtClean="0">
                          <a:latin typeface="Calibri"/>
                          <a:ea typeface="Times New Roman"/>
                          <a:cs typeface="Times New Roman"/>
                        </a:rPr>
                        <a:t>qty</a:t>
                      </a:r>
                      <a:endParaRPr lang="en-AU" sz="1600" dirty="0">
                        <a:latin typeface="Calibri"/>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AU" sz="1600" dirty="0" smtClean="0">
                          <a:latin typeface="Calibri"/>
                          <a:ea typeface="Times New Roman"/>
                          <a:cs typeface="Times New Roman"/>
                        </a:rPr>
                        <a:t>SMALLINT</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AU" sz="1600" dirty="0" smtClean="0">
                          <a:latin typeface="Calibri"/>
                          <a:ea typeface="Times New Roman"/>
                          <a:cs typeface="Times New Roman"/>
                        </a:rPr>
                        <a:t>NOT NULL</a:t>
                      </a:r>
                      <a:endParaRPr lang="en-AU"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0"/>
                        </a:spcAft>
                      </a:pP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US" sz="1600" dirty="0" smtClean="0">
                          <a:latin typeface="Calibri"/>
                          <a:ea typeface="Times New Roman"/>
                          <a:cs typeface="Times New Roman"/>
                        </a:rPr>
                        <a:t>DEFAULT 1</a:t>
                      </a: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Brief Introduction to SQL</a:t>
            </a:r>
            <a:endParaRPr lang="en-AU" dirty="0"/>
          </a:p>
        </p:txBody>
      </p:sp>
      <p:sp>
        <p:nvSpPr>
          <p:cNvPr id="3" name="Content Placeholder 2"/>
          <p:cNvSpPr>
            <a:spLocks noGrp="1"/>
          </p:cNvSpPr>
          <p:nvPr>
            <p:ph idx="1"/>
          </p:nvPr>
        </p:nvSpPr>
        <p:spPr/>
        <p:txBody>
          <a:bodyPr/>
          <a:lstStyle/>
          <a:p>
            <a:r>
              <a:rPr lang="en-AU" dirty="0" smtClean="0"/>
              <a:t>Structured Query Language (SQL) is the language used to send commands to a database in a RDBMS, including…</a:t>
            </a:r>
          </a:p>
          <a:p>
            <a:pPr lvl="1"/>
            <a:r>
              <a:rPr lang="en-AU" dirty="0" smtClean="0"/>
              <a:t>Commands to retrieve data from a database</a:t>
            </a:r>
          </a:p>
          <a:p>
            <a:pPr lvl="2"/>
            <a:r>
              <a:rPr lang="en-AU" dirty="0" smtClean="0"/>
              <a:t>(Standard SQL queries using the “SELECT” command)</a:t>
            </a:r>
          </a:p>
          <a:p>
            <a:pPr lvl="1"/>
            <a:r>
              <a:rPr lang="en-AU" dirty="0" smtClean="0"/>
              <a:t>Commands to insert, update or delete data in a database</a:t>
            </a:r>
          </a:p>
          <a:p>
            <a:pPr lvl="2"/>
            <a:r>
              <a:rPr lang="en-AU" dirty="0" smtClean="0"/>
              <a:t>(Data Manipulation Language - DML)</a:t>
            </a:r>
          </a:p>
          <a:p>
            <a:pPr lvl="1"/>
            <a:r>
              <a:rPr lang="en-AU" dirty="0" smtClean="0"/>
              <a:t>Commands to create, modify and delete database schemas</a:t>
            </a:r>
          </a:p>
          <a:p>
            <a:pPr lvl="2"/>
            <a:r>
              <a:rPr lang="en-AU" dirty="0" smtClean="0"/>
              <a:t>(Data Definition Language – DDL)</a:t>
            </a:r>
          </a:p>
          <a:p>
            <a:pPr lvl="1"/>
            <a:r>
              <a:rPr lang="en-AU" dirty="0" smtClean="0"/>
              <a:t>Commands to manage users access control to a database</a:t>
            </a:r>
          </a:p>
          <a:p>
            <a:pPr lvl="2"/>
            <a:r>
              <a:rPr lang="en-AU" dirty="0" smtClean="0"/>
              <a:t>(Data Control Language – DCL)</a:t>
            </a:r>
          </a:p>
          <a:p>
            <a:pPr lvl="2"/>
            <a:endParaRPr lang="en-AU" dirty="0" smtClean="0"/>
          </a:p>
          <a:p>
            <a:r>
              <a:rPr lang="en-AU" dirty="0" smtClean="0"/>
              <a:t>All these languages (DML, DDL, etc) are part of SQL, and have consistent syntax style and structure</a:t>
            </a:r>
          </a:p>
          <a:p>
            <a:pPr lvl="1"/>
            <a:r>
              <a:rPr lang="en-AU" dirty="0" smtClean="0"/>
              <a:t>They are defined only by their purpose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Brief Introduction to SQL</a:t>
            </a:r>
            <a:endParaRPr lang="en-AU" dirty="0"/>
          </a:p>
        </p:txBody>
      </p:sp>
      <p:sp>
        <p:nvSpPr>
          <p:cNvPr id="3" name="Content Placeholder 2"/>
          <p:cNvSpPr>
            <a:spLocks noGrp="1"/>
          </p:cNvSpPr>
          <p:nvPr>
            <p:ph idx="1"/>
          </p:nvPr>
        </p:nvSpPr>
        <p:spPr/>
        <p:txBody>
          <a:bodyPr/>
          <a:lstStyle/>
          <a:p>
            <a:r>
              <a:rPr lang="en-AU" dirty="0" smtClean="0"/>
              <a:t>SQL is a standardised language supported by just about every RDBMS, but many “variations” exist</a:t>
            </a:r>
          </a:p>
          <a:p>
            <a:endParaRPr lang="en-AU" dirty="0" smtClean="0"/>
          </a:p>
          <a:p>
            <a:pPr lvl="1"/>
            <a:r>
              <a:rPr lang="en-AU" dirty="0" smtClean="0"/>
              <a:t>While the common/basic syntax for most commands remains the same, some commands have different syntax</a:t>
            </a:r>
          </a:p>
          <a:p>
            <a:pPr lvl="1"/>
            <a:endParaRPr lang="en-AU" dirty="0" smtClean="0"/>
          </a:p>
          <a:p>
            <a:pPr lvl="1"/>
            <a:r>
              <a:rPr lang="en-AU" dirty="0" smtClean="0"/>
              <a:t>They also add features which are often only supported by certain products who have implemented that variation</a:t>
            </a:r>
          </a:p>
          <a:p>
            <a:pPr lvl="1"/>
            <a:endParaRPr lang="en-AU" dirty="0" smtClean="0"/>
          </a:p>
          <a:p>
            <a:pPr lvl="1"/>
            <a:r>
              <a:rPr lang="en-AU" dirty="0" smtClean="0"/>
              <a:t>It is unwise to rely heavily on such features, as this limits your ability to transfer your database from one DBMS to another</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Dropping Tables in SQL</a:t>
            </a:r>
            <a:endParaRPr lang="en-AU" dirty="0"/>
          </a:p>
        </p:txBody>
      </p:sp>
      <p:sp>
        <p:nvSpPr>
          <p:cNvPr id="3" name="Content Placeholder 2"/>
          <p:cNvSpPr>
            <a:spLocks noGrp="1"/>
          </p:cNvSpPr>
          <p:nvPr>
            <p:ph idx="1"/>
          </p:nvPr>
        </p:nvSpPr>
        <p:spPr/>
        <p:txBody>
          <a:bodyPr/>
          <a:lstStyle/>
          <a:p>
            <a:r>
              <a:rPr lang="en-AU" dirty="0" smtClean="0"/>
              <a:t>Since we just discussed it, lets start with something simple: Dropping tables in a database using SQL statements</a:t>
            </a:r>
          </a:p>
          <a:p>
            <a:endParaRPr lang="en-AU" dirty="0" smtClean="0"/>
          </a:p>
          <a:p>
            <a:r>
              <a:rPr lang="en-AU" dirty="0" smtClean="0"/>
              <a:t>The syntax for this statement is simply:</a:t>
            </a:r>
          </a:p>
          <a:p>
            <a:pPr lvl="1"/>
            <a:r>
              <a:rPr lang="en-AU" b="1" dirty="0" smtClean="0"/>
              <a:t>DROP TABLE &lt;</a:t>
            </a:r>
            <a:r>
              <a:rPr lang="en-AU" b="1" dirty="0" err="1" smtClean="0"/>
              <a:t>table</a:t>
            </a:r>
            <a:r>
              <a:rPr lang="en-AU" b="1" dirty="0" smtClean="0"/>
              <a:t> name&gt;;</a:t>
            </a:r>
          </a:p>
          <a:p>
            <a:pPr lvl="1"/>
            <a:endParaRPr lang="en-AU" b="1" dirty="0" smtClean="0"/>
          </a:p>
          <a:p>
            <a:r>
              <a:rPr lang="en-AU" dirty="0" smtClean="0"/>
              <a:t>In regards to our last example…</a:t>
            </a:r>
          </a:p>
          <a:p>
            <a:pPr lvl="1">
              <a:buNone/>
            </a:pPr>
            <a:r>
              <a:rPr lang="en-US" b="1" dirty="0" smtClean="0"/>
              <a:t>DROP TABLE </a:t>
            </a:r>
            <a:r>
              <a:rPr lang="en-US" b="1" dirty="0" err="1" smtClean="0"/>
              <a:t>ApplianceOwner</a:t>
            </a:r>
            <a:r>
              <a:rPr lang="en-US" b="1" dirty="0" smtClean="0"/>
              <a:t>;</a:t>
            </a:r>
          </a:p>
          <a:p>
            <a:pPr lvl="1">
              <a:buNone/>
            </a:pPr>
            <a:r>
              <a:rPr lang="en-US" b="1" dirty="0" smtClean="0"/>
              <a:t>DROP TABLE Appliance;</a:t>
            </a:r>
          </a:p>
          <a:p>
            <a:pPr lvl="1">
              <a:buNone/>
            </a:pPr>
            <a:r>
              <a:rPr lang="en-US" b="1" dirty="0" smtClean="0"/>
              <a:t>DROP TABLE Tenant;</a:t>
            </a:r>
          </a:p>
          <a:p>
            <a:pPr lvl="1">
              <a:buNone/>
            </a:pPr>
            <a:r>
              <a:rPr lang="en-US" b="1" dirty="0" smtClean="0"/>
              <a:t>DROP TABLE Unit; </a:t>
            </a:r>
          </a:p>
          <a:p>
            <a:pPr>
              <a:buNone/>
            </a:pPr>
            <a:endParaRPr lang="en-AU" dirty="0" smtClean="0"/>
          </a:p>
          <a:p>
            <a:r>
              <a:rPr lang="en-AU" dirty="0" smtClean="0"/>
              <a:t>Each statement ends with a </a:t>
            </a:r>
            <a:r>
              <a:rPr lang="en-AU" b="1" dirty="0" smtClean="0"/>
              <a:t>;</a:t>
            </a:r>
            <a:r>
              <a:rPr lang="en-AU" dirty="0" smtClean="0"/>
              <a:t> (semicolon)</a:t>
            </a:r>
            <a:endParaRPr lang="en-AU"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Creating Tables in SQL</a:t>
            </a:r>
            <a:endParaRPr lang="en-AU" dirty="0"/>
          </a:p>
        </p:txBody>
      </p:sp>
      <p:sp>
        <p:nvSpPr>
          <p:cNvPr id="3" name="Content Placeholder 2"/>
          <p:cNvSpPr>
            <a:spLocks noGrp="1"/>
          </p:cNvSpPr>
          <p:nvPr>
            <p:ph idx="1"/>
          </p:nvPr>
        </p:nvSpPr>
        <p:spPr/>
        <p:txBody>
          <a:bodyPr/>
          <a:lstStyle/>
          <a:p>
            <a:r>
              <a:rPr lang="en-AU" dirty="0" smtClean="0">
                <a:cs typeface="Times New Roman" pitchFamily="18" charset="0"/>
              </a:rPr>
              <a:t>A table creation statement in SQL consists of several basic elements:</a:t>
            </a:r>
          </a:p>
          <a:p>
            <a:pPr lvl="1" eaLnBrk="1" hangingPunct="1"/>
            <a:r>
              <a:rPr lang="en-AU" sz="2400" dirty="0" smtClean="0"/>
              <a:t>The words </a:t>
            </a:r>
            <a:r>
              <a:rPr lang="en-AU" sz="2400" b="1" dirty="0" smtClean="0"/>
              <a:t>CREATE TABLE</a:t>
            </a:r>
          </a:p>
          <a:p>
            <a:pPr lvl="1" eaLnBrk="1" hangingPunct="1"/>
            <a:r>
              <a:rPr lang="en-AU" sz="2400" dirty="0" smtClean="0"/>
              <a:t>The </a:t>
            </a:r>
            <a:r>
              <a:rPr lang="en-AU" sz="2400" i="1" dirty="0" smtClean="0"/>
              <a:t>name</a:t>
            </a:r>
            <a:r>
              <a:rPr lang="en-AU" sz="2400" dirty="0" smtClean="0"/>
              <a:t> of the table</a:t>
            </a:r>
          </a:p>
          <a:p>
            <a:pPr lvl="1" eaLnBrk="1" hangingPunct="1"/>
            <a:r>
              <a:rPr lang="en-AU" sz="2400" dirty="0" smtClean="0"/>
              <a:t>An </a:t>
            </a:r>
            <a:r>
              <a:rPr lang="en-AU" sz="2400" i="1" dirty="0" smtClean="0"/>
              <a:t>opening</a:t>
            </a:r>
            <a:r>
              <a:rPr lang="en-AU" sz="2400" dirty="0" smtClean="0"/>
              <a:t> </a:t>
            </a:r>
            <a:r>
              <a:rPr lang="en-AU" sz="2400" i="1" dirty="0" smtClean="0"/>
              <a:t>parenthesis</a:t>
            </a:r>
          </a:p>
          <a:p>
            <a:pPr lvl="1" eaLnBrk="1" hangingPunct="1"/>
            <a:r>
              <a:rPr lang="en-AU" sz="2400" i="1" dirty="0" smtClean="0"/>
              <a:t>Column definitions </a:t>
            </a:r>
            <a:r>
              <a:rPr lang="en-AU" sz="2400" dirty="0" smtClean="0"/>
              <a:t>(separated by commas)</a:t>
            </a:r>
          </a:p>
          <a:p>
            <a:pPr lvl="2" eaLnBrk="1" hangingPunct="1"/>
            <a:r>
              <a:rPr lang="en-AU" dirty="0" smtClean="0"/>
              <a:t>Includes name, data type and other properties of each column</a:t>
            </a:r>
          </a:p>
          <a:p>
            <a:pPr lvl="1" eaLnBrk="1" hangingPunct="1"/>
            <a:r>
              <a:rPr lang="en-AU" sz="2400" i="1" dirty="0" smtClean="0"/>
              <a:t>Constraint definitions </a:t>
            </a:r>
            <a:r>
              <a:rPr lang="en-AU" sz="2400" dirty="0" smtClean="0"/>
              <a:t>(separated by commas)</a:t>
            </a:r>
          </a:p>
          <a:p>
            <a:pPr lvl="2" eaLnBrk="1" hangingPunct="1"/>
            <a:r>
              <a:rPr lang="en-AU" dirty="0" smtClean="0"/>
              <a:t>e.g.  Key fields, unique fields…</a:t>
            </a:r>
          </a:p>
          <a:p>
            <a:pPr lvl="1" eaLnBrk="1" hangingPunct="1"/>
            <a:r>
              <a:rPr lang="en-AU" sz="2400" dirty="0" smtClean="0"/>
              <a:t>A </a:t>
            </a:r>
            <a:r>
              <a:rPr lang="en-AU" sz="2400" i="1" dirty="0" smtClean="0"/>
              <a:t>closing parenthesis</a:t>
            </a:r>
          </a:p>
          <a:p>
            <a:pPr lvl="1" eaLnBrk="1" hangingPunct="1"/>
            <a:r>
              <a:rPr lang="en-AU" sz="2400" dirty="0" smtClean="0">
                <a:cs typeface="Times New Roman" pitchFamily="18" charset="0"/>
              </a:rPr>
              <a:t>A SQL terminator (</a:t>
            </a:r>
            <a:r>
              <a:rPr lang="en-AU" sz="2400" b="1" dirty="0" smtClean="0">
                <a:cs typeface="Times New Roman" pitchFamily="18" charset="0"/>
              </a:rPr>
              <a:t>;</a:t>
            </a:r>
            <a:r>
              <a:rPr lang="en-AU" sz="2400" dirty="0" smtClean="0">
                <a:cs typeface="Times New Roman" pitchFamily="18" charset="0"/>
              </a:rPr>
              <a:t>)</a:t>
            </a:r>
            <a:endParaRPr lang="en-AU"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Creating Tables in SQL</a:t>
            </a:r>
            <a:endParaRPr lang="en-AU" dirty="0"/>
          </a:p>
        </p:txBody>
      </p:sp>
      <p:sp>
        <p:nvSpPr>
          <p:cNvPr id="3" name="Content Placeholder 2"/>
          <p:cNvSpPr>
            <a:spLocks noGrp="1"/>
          </p:cNvSpPr>
          <p:nvPr>
            <p:ph idx="1"/>
          </p:nvPr>
        </p:nvSpPr>
        <p:spPr/>
        <p:txBody>
          <a:bodyPr/>
          <a:lstStyle/>
          <a:p>
            <a:r>
              <a:rPr lang="en-AU" dirty="0" smtClean="0"/>
              <a:t>Remembering that each entity in your physical ERD maps to a table, lets make a “student” table</a:t>
            </a:r>
          </a:p>
          <a:p>
            <a:pPr lvl="1"/>
            <a:r>
              <a:rPr lang="en-AU" dirty="0" smtClean="0"/>
              <a:t>Some DBMSs do not support “#” in a field name, so we use alphanumeric characters and underscores only</a:t>
            </a:r>
            <a:endParaRPr lang="en-AU" dirty="0"/>
          </a:p>
        </p:txBody>
      </p:sp>
      <p:sp>
        <p:nvSpPr>
          <p:cNvPr id="4" name="Rectangle 3"/>
          <p:cNvSpPr>
            <a:spLocks noChangeArrowheads="1"/>
          </p:cNvSpPr>
          <p:nvPr/>
        </p:nvSpPr>
        <p:spPr bwMode="auto">
          <a:xfrm>
            <a:off x="228600" y="3648670"/>
            <a:ext cx="1524000" cy="2308324"/>
          </a:xfrm>
          <a:prstGeom prst="rect">
            <a:avLst/>
          </a:prstGeom>
          <a:noFill/>
          <a:ln w="9525">
            <a:noFill/>
            <a:miter lim="800000"/>
            <a:headEnd/>
            <a:tailEnd/>
          </a:ln>
        </p:spPr>
        <p:txBody>
          <a:bodyPr wrap="square">
            <a:spAutoFit/>
          </a:bodyPr>
          <a:lstStyle/>
          <a:p>
            <a:pPr algn="l"/>
            <a:r>
              <a:rPr lang="en-AU" sz="1800" b="1" u="sng" dirty="0" smtClean="0">
                <a:ea typeface="ＭＳ Ｐゴシック" pitchFamily="34" charset="-128"/>
              </a:rPr>
              <a:t>Student#</a:t>
            </a:r>
            <a:endParaRPr lang="en-AU" sz="1800" b="1" dirty="0" smtClean="0">
              <a:ea typeface="ＭＳ Ｐゴシック" pitchFamily="34" charset="-128"/>
            </a:endParaRPr>
          </a:p>
          <a:p>
            <a:pPr algn="l"/>
            <a:r>
              <a:rPr lang="en-AU" sz="1800" dirty="0" err="1" smtClean="0">
                <a:ea typeface="ＭＳ Ｐゴシック" pitchFamily="34" charset="-128"/>
              </a:rPr>
              <a:t>FirstName</a:t>
            </a:r>
            <a:endParaRPr lang="en-AU" sz="1800" dirty="0" smtClean="0">
              <a:ea typeface="ＭＳ Ｐゴシック" pitchFamily="34" charset="-128"/>
            </a:endParaRPr>
          </a:p>
          <a:p>
            <a:pPr algn="l"/>
            <a:r>
              <a:rPr lang="en-AU" sz="1800" dirty="0" smtClean="0">
                <a:ea typeface="ＭＳ Ｐゴシック" pitchFamily="34" charset="-128"/>
              </a:rPr>
              <a:t>Surname</a:t>
            </a:r>
          </a:p>
          <a:p>
            <a:pPr algn="l"/>
            <a:r>
              <a:rPr lang="en-AU" sz="1800" dirty="0" smtClean="0">
                <a:ea typeface="ＭＳ Ｐゴシック" pitchFamily="34" charset="-128"/>
              </a:rPr>
              <a:t>Gender</a:t>
            </a:r>
          </a:p>
          <a:p>
            <a:pPr algn="l"/>
            <a:r>
              <a:rPr lang="en-AU" sz="1800" dirty="0" err="1" smtClean="0">
                <a:ea typeface="ＭＳ Ｐゴシック" pitchFamily="34" charset="-128"/>
              </a:rPr>
              <a:t>DoB</a:t>
            </a:r>
            <a:endParaRPr lang="en-AU" sz="1800" dirty="0" smtClean="0">
              <a:ea typeface="ＭＳ Ｐゴシック" pitchFamily="34" charset="-128"/>
            </a:endParaRPr>
          </a:p>
          <a:p>
            <a:pPr algn="l"/>
            <a:r>
              <a:rPr lang="en-AU" sz="1800" dirty="0" smtClean="0">
                <a:ea typeface="ＭＳ Ｐゴシック" pitchFamily="34" charset="-128"/>
              </a:rPr>
              <a:t>Phone</a:t>
            </a:r>
          </a:p>
          <a:p>
            <a:pPr algn="l"/>
            <a:r>
              <a:rPr lang="en-AU" sz="1800" dirty="0" smtClean="0">
                <a:ea typeface="ＭＳ Ｐゴシック" pitchFamily="34" charset="-128"/>
              </a:rPr>
              <a:t>Email</a:t>
            </a:r>
          </a:p>
          <a:p>
            <a:pPr algn="l"/>
            <a:r>
              <a:rPr lang="en-AU" sz="1800" dirty="0" smtClean="0">
                <a:ea typeface="ＭＳ Ｐゴシック" pitchFamily="34" charset="-128"/>
              </a:rPr>
              <a:t>Height</a:t>
            </a:r>
            <a:endParaRPr lang="en-AU" sz="1800" dirty="0"/>
          </a:p>
        </p:txBody>
      </p:sp>
      <p:sp>
        <p:nvSpPr>
          <p:cNvPr id="5" name="Rounded Rectangle 4"/>
          <p:cNvSpPr/>
          <p:nvPr/>
        </p:nvSpPr>
        <p:spPr>
          <a:xfrm>
            <a:off x="228600" y="2743200"/>
            <a:ext cx="1524000" cy="914400"/>
          </a:xfrm>
          <a:prstGeom prst="roundRect">
            <a:avLst>
              <a:gd name="adj" fmla="val 0"/>
            </a:avLst>
          </a:prstGeom>
          <a:ln w="28575"/>
        </p:spPr>
        <p:style>
          <a:lnRef idx="2">
            <a:schemeClr val="accent2"/>
          </a:lnRef>
          <a:fillRef idx="1">
            <a:schemeClr val="lt1"/>
          </a:fillRef>
          <a:effectRef idx="0">
            <a:schemeClr val="accent2"/>
          </a:effectRef>
          <a:fontRef idx="minor">
            <a:schemeClr val="dk1"/>
          </a:fontRef>
        </p:style>
        <p:txBody>
          <a:bodyPr anchor="ctr"/>
          <a:lstStyle/>
          <a:p>
            <a:r>
              <a:rPr lang="en-AU" sz="2000" dirty="0" smtClean="0">
                <a:solidFill>
                  <a:srgbClr val="000000"/>
                </a:solidFill>
              </a:rPr>
              <a:t>Student</a:t>
            </a:r>
            <a:endParaRPr lang="en-AU" sz="1800" dirty="0">
              <a:solidFill>
                <a:srgbClr val="000000"/>
              </a:solidFill>
            </a:endParaRPr>
          </a:p>
        </p:txBody>
      </p:sp>
      <p:sp>
        <p:nvSpPr>
          <p:cNvPr id="6" name="Rectangle 5"/>
          <p:cNvSpPr/>
          <p:nvPr/>
        </p:nvSpPr>
        <p:spPr>
          <a:xfrm>
            <a:off x="1905000" y="2971800"/>
            <a:ext cx="7086600" cy="3308598"/>
          </a:xfrm>
          <a:prstGeom prst="rect">
            <a:avLst/>
          </a:prstGeom>
          <a:ln>
            <a:solidFill>
              <a:schemeClr val="bg2"/>
            </a:solidFill>
            <a:prstDash val="dash"/>
          </a:ln>
        </p:spPr>
        <p:txBody>
          <a:bodyPr wrap="square">
            <a:spAutoFit/>
          </a:bodyPr>
          <a:lstStyle/>
          <a:p>
            <a:pPr indent="88900" algn="l" eaLnBrk="0" hangingPunct="0"/>
            <a:r>
              <a:rPr lang="en-US" sz="1900" b="1" dirty="0" smtClean="0">
                <a:latin typeface="+mn-lt"/>
              </a:rPr>
              <a:t>CREATE TABLE student </a:t>
            </a:r>
          </a:p>
          <a:p>
            <a:pPr indent="88900" algn="l" eaLnBrk="0" hangingPunct="0"/>
            <a:r>
              <a:rPr lang="en-US" sz="1900" b="1" dirty="0" smtClean="0">
                <a:latin typeface="+mn-lt"/>
              </a:rPr>
              <a:t>(</a:t>
            </a:r>
          </a:p>
          <a:p>
            <a:pPr marL="449263" algn="l" eaLnBrk="0" hangingPunct="0"/>
            <a:r>
              <a:rPr lang="en-US" sz="1900" b="1" dirty="0" err="1" smtClean="0">
                <a:latin typeface="+mn-lt"/>
              </a:rPr>
              <a:t>student_id</a:t>
            </a:r>
            <a:r>
              <a:rPr lang="en-US" sz="1900" b="1" dirty="0" smtClean="0">
                <a:latin typeface="+mn-lt"/>
              </a:rPr>
              <a:t> 	INT      		NOT NULL    PRIMARY KEY,</a:t>
            </a:r>
          </a:p>
          <a:p>
            <a:pPr marL="449263" algn="l" eaLnBrk="0" hangingPunct="0"/>
            <a:r>
              <a:rPr lang="en-US" sz="1900" b="1" dirty="0" err="1" smtClean="0">
                <a:latin typeface="+mn-lt"/>
              </a:rPr>
              <a:t>first_name</a:t>
            </a:r>
            <a:r>
              <a:rPr lang="en-US" sz="1900" b="1" dirty="0" smtClean="0">
                <a:latin typeface="+mn-lt"/>
              </a:rPr>
              <a:t> 	VARCHAR(20)	NOT NULL,</a:t>
            </a:r>
          </a:p>
          <a:p>
            <a:pPr marL="449263" algn="l" eaLnBrk="0" hangingPunct="0"/>
            <a:r>
              <a:rPr lang="en-US" sz="1900" b="1" dirty="0" smtClean="0">
                <a:latin typeface="+mn-lt"/>
              </a:rPr>
              <a:t>surname      VARCHAR(20)	NOT NULL,</a:t>
            </a:r>
          </a:p>
          <a:p>
            <a:pPr marL="449263" algn="l" eaLnBrk="0" hangingPunct="0"/>
            <a:r>
              <a:rPr lang="en-US" sz="1900" b="1" dirty="0" smtClean="0">
                <a:latin typeface="+mn-lt"/>
              </a:rPr>
              <a:t>gender     	CHAR(1)	NOT NULL,</a:t>
            </a:r>
          </a:p>
          <a:p>
            <a:pPr marL="449263" algn="l" eaLnBrk="0" hangingPunct="0"/>
            <a:r>
              <a:rPr lang="en-US" sz="1900" b="1" dirty="0" smtClean="0">
                <a:latin typeface="+mn-lt"/>
              </a:rPr>
              <a:t>dob      	DATE		NOT NULL,</a:t>
            </a:r>
          </a:p>
          <a:p>
            <a:pPr marL="449263" algn="l" eaLnBrk="0" hangingPunct="0"/>
            <a:r>
              <a:rPr lang="en-US" sz="1900" b="1" dirty="0" smtClean="0">
                <a:latin typeface="+mn-lt"/>
              </a:rPr>
              <a:t>phone     	VARCHAR(10)	NULL,</a:t>
            </a:r>
          </a:p>
          <a:p>
            <a:pPr marL="449263" algn="l" eaLnBrk="0" hangingPunct="0"/>
            <a:r>
              <a:rPr lang="en-US" sz="1900" b="1" dirty="0" smtClean="0">
                <a:latin typeface="+mn-lt"/>
              </a:rPr>
              <a:t>email     	VARCHAR(50)	NULL,</a:t>
            </a:r>
          </a:p>
          <a:p>
            <a:pPr marL="449263" algn="l" eaLnBrk="0" hangingPunct="0"/>
            <a:r>
              <a:rPr lang="en-US" sz="1900" b="1" dirty="0" smtClean="0">
                <a:latin typeface="+mn-lt"/>
              </a:rPr>
              <a:t>height     	NUMERIC(3,2)	NULL</a:t>
            </a:r>
          </a:p>
          <a:p>
            <a:pPr marL="449263" indent="-363538" algn="l" eaLnBrk="0" hangingPunct="0"/>
            <a:r>
              <a:rPr lang="en-US" sz="1900" b="1" dirty="0" smtClean="0">
                <a:latin typeface="+mn-lt"/>
              </a:rPr>
              <a:t>);</a:t>
            </a:r>
            <a:endParaRPr lang="en-US" sz="1900" b="1" dirty="0">
              <a:latin typeface="+mn-lt"/>
            </a:endParaRPr>
          </a:p>
        </p:txBody>
      </p:sp>
      <p:sp>
        <p:nvSpPr>
          <p:cNvPr id="7" name="Rounded Rectangle 6"/>
          <p:cNvSpPr/>
          <p:nvPr/>
        </p:nvSpPr>
        <p:spPr>
          <a:xfrm>
            <a:off x="2438400" y="3600986"/>
            <a:ext cx="1371600" cy="2362200"/>
          </a:xfrm>
          <a:prstGeom prst="roundRect">
            <a:avLst>
              <a:gd name="adj" fmla="val 0"/>
            </a:avLst>
          </a:prstGeom>
          <a:noFill/>
          <a:ln>
            <a:solidFill>
              <a:srgbClr val="FF0000"/>
            </a:solidFill>
            <a:prstDash val="dash"/>
          </a:ln>
        </p:spPr>
        <p:style>
          <a:lnRef idx="2">
            <a:schemeClr val="accent2"/>
          </a:lnRef>
          <a:fillRef idx="1">
            <a:schemeClr val="lt1"/>
          </a:fillRef>
          <a:effectRef idx="0">
            <a:schemeClr val="accent2"/>
          </a:effectRef>
          <a:fontRef idx="minor">
            <a:schemeClr val="dk1"/>
          </a:fontRef>
        </p:style>
        <p:txBody>
          <a:bodyPr anchor="ctr"/>
          <a:lstStyle/>
          <a:p>
            <a:endParaRPr lang="en-AU" sz="1800" dirty="0">
              <a:solidFill>
                <a:srgbClr val="000000"/>
              </a:solidFill>
            </a:endParaRPr>
          </a:p>
        </p:txBody>
      </p:sp>
      <p:sp>
        <p:nvSpPr>
          <p:cNvPr id="9" name="Rounded Rectangle 8"/>
          <p:cNvSpPr/>
          <p:nvPr/>
        </p:nvSpPr>
        <p:spPr>
          <a:xfrm>
            <a:off x="3810000" y="3600986"/>
            <a:ext cx="1828800" cy="2362200"/>
          </a:xfrm>
          <a:prstGeom prst="roundRect">
            <a:avLst>
              <a:gd name="adj" fmla="val 0"/>
            </a:avLst>
          </a:prstGeom>
          <a:noFill/>
          <a:ln>
            <a:solidFill>
              <a:srgbClr val="FF0000"/>
            </a:solidFill>
            <a:prstDash val="dash"/>
          </a:ln>
        </p:spPr>
        <p:style>
          <a:lnRef idx="2">
            <a:schemeClr val="accent2"/>
          </a:lnRef>
          <a:fillRef idx="1">
            <a:schemeClr val="lt1"/>
          </a:fillRef>
          <a:effectRef idx="0">
            <a:schemeClr val="accent2"/>
          </a:effectRef>
          <a:fontRef idx="minor">
            <a:schemeClr val="dk1"/>
          </a:fontRef>
        </p:style>
        <p:txBody>
          <a:bodyPr anchor="ctr"/>
          <a:lstStyle/>
          <a:p>
            <a:endParaRPr lang="en-AU" sz="1800" dirty="0">
              <a:solidFill>
                <a:srgbClr val="000000"/>
              </a:solidFill>
            </a:endParaRPr>
          </a:p>
        </p:txBody>
      </p:sp>
      <p:sp>
        <p:nvSpPr>
          <p:cNvPr id="10" name="Rounded Rectangle 9"/>
          <p:cNvSpPr/>
          <p:nvPr/>
        </p:nvSpPr>
        <p:spPr>
          <a:xfrm>
            <a:off x="5638800" y="3600986"/>
            <a:ext cx="1447800" cy="2362200"/>
          </a:xfrm>
          <a:prstGeom prst="roundRect">
            <a:avLst>
              <a:gd name="adj" fmla="val 0"/>
            </a:avLst>
          </a:prstGeom>
          <a:noFill/>
          <a:ln>
            <a:solidFill>
              <a:srgbClr val="FF0000"/>
            </a:solidFill>
            <a:prstDash val="dash"/>
          </a:ln>
        </p:spPr>
        <p:style>
          <a:lnRef idx="2">
            <a:schemeClr val="accent2"/>
          </a:lnRef>
          <a:fillRef idx="1">
            <a:schemeClr val="lt1"/>
          </a:fillRef>
          <a:effectRef idx="0">
            <a:schemeClr val="accent2"/>
          </a:effectRef>
          <a:fontRef idx="minor">
            <a:schemeClr val="dk1"/>
          </a:fontRef>
        </p:style>
        <p:txBody>
          <a:bodyPr anchor="ctr"/>
          <a:lstStyle/>
          <a:p>
            <a:endParaRPr lang="en-AU" sz="1800" dirty="0">
              <a:solidFill>
                <a:srgbClr val="000000"/>
              </a:solidFill>
            </a:endParaRPr>
          </a:p>
        </p:txBody>
      </p:sp>
      <p:sp>
        <p:nvSpPr>
          <p:cNvPr id="11" name="Rounded Rectangle 10"/>
          <p:cNvSpPr/>
          <p:nvPr/>
        </p:nvSpPr>
        <p:spPr>
          <a:xfrm>
            <a:off x="7086600" y="3600986"/>
            <a:ext cx="1828800" cy="304800"/>
          </a:xfrm>
          <a:prstGeom prst="roundRect">
            <a:avLst>
              <a:gd name="adj" fmla="val 0"/>
            </a:avLst>
          </a:prstGeom>
          <a:noFill/>
          <a:ln>
            <a:solidFill>
              <a:srgbClr val="FF0000"/>
            </a:solidFill>
            <a:prstDash val="dash"/>
          </a:ln>
        </p:spPr>
        <p:style>
          <a:lnRef idx="2">
            <a:schemeClr val="accent2"/>
          </a:lnRef>
          <a:fillRef idx="1">
            <a:schemeClr val="lt1"/>
          </a:fillRef>
          <a:effectRef idx="0">
            <a:schemeClr val="accent2"/>
          </a:effectRef>
          <a:fontRef idx="minor">
            <a:schemeClr val="dk1"/>
          </a:fontRef>
        </p:style>
        <p:txBody>
          <a:bodyPr anchor="ctr"/>
          <a:lstStyle/>
          <a:p>
            <a:endParaRPr lang="en-AU" sz="1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9" grpId="0" animBg="1"/>
      <p:bldP spid="9" grpId="1" animBg="1"/>
      <p:bldP spid="10" grpId="0" animBg="1"/>
      <p:bldP spid="10" grpId="1"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Creating Tables in SQL</a:t>
            </a:r>
            <a:endParaRPr lang="en-AU" dirty="0"/>
          </a:p>
        </p:txBody>
      </p:sp>
      <p:sp>
        <p:nvSpPr>
          <p:cNvPr id="3" name="Content Placeholder 2"/>
          <p:cNvSpPr>
            <a:spLocks noGrp="1"/>
          </p:cNvSpPr>
          <p:nvPr>
            <p:ph idx="1"/>
          </p:nvPr>
        </p:nvSpPr>
        <p:spPr/>
        <p:txBody>
          <a:bodyPr/>
          <a:lstStyle/>
          <a:p>
            <a:r>
              <a:rPr lang="en-AU" dirty="0" smtClean="0"/>
              <a:t>Here’s another example, this time with a compound key…</a:t>
            </a:r>
          </a:p>
          <a:p>
            <a:endParaRPr lang="en-AU" dirty="0" smtClean="0"/>
          </a:p>
          <a:p>
            <a:endParaRPr lang="en-AU" dirty="0" smtClean="0"/>
          </a:p>
          <a:p>
            <a:endParaRPr lang="en-AU" dirty="0" smtClean="0"/>
          </a:p>
          <a:p>
            <a:endParaRPr lang="en-AU" dirty="0" smtClean="0"/>
          </a:p>
          <a:p>
            <a:endParaRPr lang="en-AU" sz="3200" dirty="0" smtClean="0"/>
          </a:p>
          <a:p>
            <a:r>
              <a:rPr lang="en-AU" dirty="0" smtClean="0"/>
              <a:t>Notes:</a:t>
            </a:r>
          </a:p>
          <a:p>
            <a:pPr lvl="1"/>
            <a:r>
              <a:rPr lang="en-AU" dirty="0" smtClean="0"/>
              <a:t>Both the invoice and item ids are part of the primary key       (we have omitted foreign keys in this example)</a:t>
            </a:r>
          </a:p>
          <a:p>
            <a:pPr lvl="1"/>
            <a:endParaRPr lang="en-AU" sz="1200" dirty="0" smtClean="0"/>
          </a:p>
          <a:p>
            <a:pPr lvl="1"/>
            <a:r>
              <a:rPr lang="en-AU" dirty="0" err="1" smtClean="0"/>
              <a:t>Item_id</a:t>
            </a:r>
            <a:r>
              <a:rPr lang="en-AU" dirty="0" smtClean="0"/>
              <a:t> is CHAR(10) rather than an INT… Why?</a:t>
            </a:r>
          </a:p>
          <a:p>
            <a:pPr lvl="1"/>
            <a:endParaRPr lang="en-AU" sz="1200" dirty="0" smtClean="0"/>
          </a:p>
          <a:p>
            <a:pPr lvl="1"/>
            <a:r>
              <a:rPr lang="en-AU" dirty="0" smtClean="0"/>
              <a:t>Quantity is TINYINT, which accepts anything from 0 to 255, and it has a default value of 1 – used if no quantity specified</a:t>
            </a:r>
            <a:endParaRPr lang="en-AU" dirty="0"/>
          </a:p>
        </p:txBody>
      </p:sp>
      <p:sp>
        <p:nvSpPr>
          <p:cNvPr id="4" name="Rectangle 3"/>
          <p:cNvSpPr/>
          <p:nvPr/>
        </p:nvSpPr>
        <p:spPr>
          <a:xfrm>
            <a:off x="457200" y="1447800"/>
            <a:ext cx="8229600" cy="2139047"/>
          </a:xfrm>
          <a:prstGeom prst="rect">
            <a:avLst/>
          </a:prstGeom>
          <a:ln>
            <a:solidFill>
              <a:schemeClr val="bg2"/>
            </a:solidFill>
            <a:prstDash val="dash"/>
          </a:ln>
        </p:spPr>
        <p:txBody>
          <a:bodyPr wrap="square">
            <a:spAutoFit/>
          </a:bodyPr>
          <a:lstStyle/>
          <a:p>
            <a:pPr indent="88900" algn="l" eaLnBrk="0" hangingPunct="0"/>
            <a:r>
              <a:rPr lang="en-US" sz="1900" b="1" dirty="0" smtClean="0">
                <a:latin typeface="+mn-lt"/>
              </a:rPr>
              <a:t>CREATE TABLE </a:t>
            </a:r>
            <a:r>
              <a:rPr lang="en-US" sz="1900" b="1" dirty="0" err="1" smtClean="0">
                <a:latin typeface="+mn-lt"/>
              </a:rPr>
              <a:t>order_item</a:t>
            </a:r>
            <a:r>
              <a:rPr lang="en-US" sz="1900" b="1" dirty="0" smtClean="0">
                <a:latin typeface="+mn-lt"/>
              </a:rPr>
              <a:t> </a:t>
            </a:r>
          </a:p>
          <a:p>
            <a:pPr indent="88900" algn="l" eaLnBrk="0" hangingPunct="0"/>
            <a:r>
              <a:rPr lang="en-US" sz="1900" b="1" dirty="0" smtClean="0">
                <a:latin typeface="+mn-lt"/>
              </a:rPr>
              <a:t>(</a:t>
            </a:r>
          </a:p>
          <a:p>
            <a:pPr marL="449263" indent="-360363" algn="l" eaLnBrk="0" hangingPunct="0"/>
            <a:r>
              <a:rPr lang="en-US" sz="1900" b="1" dirty="0" smtClean="0">
                <a:latin typeface="+mn-lt"/>
              </a:rPr>
              <a:t>	</a:t>
            </a:r>
            <a:r>
              <a:rPr lang="en-US" sz="1900" b="1" dirty="0" err="1" smtClean="0">
                <a:latin typeface="+mn-lt"/>
              </a:rPr>
              <a:t>invoice_id</a:t>
            </a:r>
            <a:r>
              <a:rPr lang="en-US" sz="1900" b="1" dirty="0" smtClean="0">
                <a:latin typeface="+mn-lt"/>
              </a:rPr>
              <a:t>  	INT 		NOT NULL,</a:t>
            </a:r>
          </a:p>
          <a:p>
            <a:pPr marL="449263" indent="-360363" algn="l" eaLnBrk="0" hangingPunct="0"/>
            <a:r>
              <a:rPr lang="en-US" sz="1900" b="1" dirty="0" smtClean="0">
                <a:latin typeface="+mn-lt"/>
              </a:rPr>
              <a:t>	</a:t>
            </a:r>
            <a:r>
              <a:rPr lang="en-US" sz="1900" b="1" dirty="0" err="1" smtClean="0">
                <a:latin typeface="+mn-lt"/>
              </a:rPr>
              <a:t>item_id</a:t>
            </a:r>
            <a:r>
              <a:rPr lang="en-US" sz="1900" b="1" dirty="0" smtClean="0">
                <a:latin typeface="+mn-lt"/>
              </a:rPr>
              <a:t>  	CHAR(10) 	NOT NULL,</a:t>
            </a:r>
          </a:p>
          <a:p>
            <a:pPr marL="449263" indent="-360363" algn="l" eaLnBrk="0" hangingPunct="0"/>
            <a:r>
              <a:rPr lang="en-US" sz="1900" b="1" dirty="0" smtClean="0">
                <a:latin typeface="+mn-lt"/>
              </a:rPr>
              <a:t>	qty		TINYINT 	NOT NULL 	DEFAULT 1,</a:t>
            </a:r>
          </a:p>
          <a:p>
            <a:pPr marL="449263" indent="-360363" algn="l" eaLnBrk="0" hangingPunct="0"/>
            <a:r>
              <a:rPr lang="en-US" sz="1900" b="1" dirty="0" smtClean="0">
                <a:latin typeface="+mn-lt"/>
              </a:rPr>
              <a:t> 	CONSTRAINT </a:t>
            </a:r>
            <a:r>
              <a:rPr lang="en-US" sz="1900" b="1" dirty="0" err="1" smtClean="0">
                <a:latin typeface="+mn-lt"/>
              </a:rPr>
              <a:t>order_item_pk</a:t>
            </a:r>
            <a:r>
              <a:rPr lang="en-US" sz="1900" b="1" dirty="0" smtClean="0">
                <a:latin typeface="+mn-lt"/>
              </a:rPr>
              <a:t> PRIMARY KEY (</a:t>
            </a:r>
            <a:r>
              <a:rPr lang="en-US" sz="1900" b="1" dirty="0" err="1" smtClean="0">
                <a:latin typeface="+mn-lt"/>
              </a:rPr>
              <a:t>invoice_id</a:t>
            </a:r>
            <a:r>
              <a:rPr lang="en-US" sz="1900" b="1" dirty="0" smtClean="0">
                <a:latin typeface="+mn-lt"/>
              </a:rPr>
              <a:t>, </a:t>
            </a:r>
            <a:r>
              <a:rPr lang="en-US" sz="1900" b="1" dirty="0" err="1" smtClean="0">
                <a:latin typeface="+mn-lt"/>
              </a:rPr>
              <a:t>item_id</a:t>
            </a:r>
            <a:r>
              <a:rPr lang="en-US" sz="1900" b="1" dirty="0" smtClean="0">
                <a:latin typeface="+mn-lt"/>
              </a:rPr>
              <a:t>)</a:t>
            </a:r>
          </a:p>
          <a:p>
            <a:pPr indent="88900" algn="l" eaLnBrk="0" hangingPunct="0"/>
            <a:r>
              <a:rPr lang="en-US" sz="1900" b="1" dirty="0" smtClean="0">
                <a:latin typeface="+mn-lt"/>
              </a:rPr>
              <a:t>);</a:t>
            </a:r>
            <a:endParaRPr lang="en-US" sz="1900"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Foreign Keys</a:t>
            </a:r>
            <a:endParaRPr lang="en-AU" dirty="0"/>
          </a:p>
        </p:txBody>
      </p:sp>
      <p:sp>
        <p:nvSpPr>
          <p:cNvPr id="3" name="Content Placeholder 2"/>
          <p:cNvSpPr>
            <a:spLocks noGrp="1"/>
          </p:cNvSpPr>
          <p:nvPr>
            <p:ph idx="1"/>
          </p:nvPr>
        </p:nvSpPr>
        <p:spPr/>
        <p:txBody>
          <a:bodyPr/>
          <a:lstStyle/>
          <a:p>
            <a:pPr eaLnBrk="1" hangingPunct="1"/>
            <a:r>
              <a:rPr lang="en-AU" dirty="0" smtClean="0">
                <a:cs typeface="Times New Roman" pitchFamily="18" charset="0"/>
              </a:rPr>
              <a:t>The foreign key, or </a:t>
            </a:r>
            <a:r>
              <a:rPr lang="en-AU" i="1" dirty="0" smtClean="0">
                <a:cs typeface="Times New Roman" pitchFamily="18" charset="0"/>
              </a:rPr>
              <a:t>referential integrity constraint</a:t>
            </a:r>
            <a:r>
              <a:rPr lang="en-AU" dirty="0" smtClean="0">
                <a:cs typeface="Times New Roman" pitchFamily="18" charset="0"/>
              </a:rPr>
              <a:t>, designates a column, or combination of columns, as a foreign key and establishes a relationship to a primary key (or a unique key) in another table (or even the same table). </a:t>
            </a:r>
          </a:p>
          <a:p>
            <a:pPr eaLnBrk="1" hangingPunct="1"/>
            <a:endParaRPr lang="en-AU" dirty="0" smtClean="0">
              <a:cs typeface="Times New Roman" pitchFamily="18" charset="0"/>
            </a:endParaRPr>
          </a:p>
          <a:p>
            <a:pPr eaLnBrk="1" hangingPunct="1"/>
            <a:r>
              <a:rPr lang="en-AU" dirty="0" smtClean="0">
                <a:cs typeface="Times New Roman" pitchFamily="18" charset="0"/>
              </a:rPr>
              <a:t>Create order must be followed – primary key must already exist in order to create foreign key constraint with it</a:t>
            </a:r>
          </a:p>
          <a:p>
            <a:pPr eaLnBrk="1" hangingPunct="1"/>
            <a:endParaRPr lang="en-AU" dirty="0" smtClean="0">
              <a:cs typeface="Times New Roman" pitchFamily="18" charset="0"/>
            </a:endParaRPr>
          </a:p>
          <a:p>
            <a:pPr eaLnBrk="1" hangingPunct="1"/>
            <a:r>
              <a:rPr lang="en-AU" dirty="0" smtClean="0">
                <a:cs typeface="Times New Roman" pitchFamily="18" charset="0"/>
              </a:rPr>
              <a:t>Example - create tables for the simple enrolment model:</a:t>
            </a:r>
          </a:p>
        </p:txBody>
      </p:sp>
      <p:grpSp>
        <p:nvGrpSpPr>
          <p:cNvPr id="4" name="Group 16"/>
          <p:cNvGrpSpPr>
            <a:grpSpLocks/>
          </p:cNvGrpSpPr>
          <p:nvPr/>
        </p:nvGrpSpPr>
        <p:grpSpPr bwMode="auto">
          <a:xfrm rot="-5400000">
            <a:off x="3505203" y="5248869"/>
            <a:ext cx="304800" cy="152400"/>
            <a:chOff x="7543800" y="4700336"/>
            <a:chExt cx="304800" cy="176463"/>
          </a:xfrm>
        </p:grpSpPr>
        <p:cxnSp>
          <p:nvCxnSpPr>
            <p:cNvPr id="5" name="Straight Connector 4"/>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 name="Straight Connector 5"/>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grpSp>
        <p:nvGrpSpPr>
          <p:cNvPr id="7" name="Group 16"/>
          <p:cNvGrpSpPr>
            <a:grpSpLocks/>
          </p:cNvGrpSpPr>
          <p:nvPr/>
        </p:nvGrpSpPr>
        <p:grpSpPr bwMode="auto">
          <a:xfrm rot="5400000">
            <a:off x="5181600" y="5248870"/>
            <a:ext cx="304800" cy="152400"/>
            <a:chOff x="7543800" y="4700336"/>
            <a:chExt cx="304800" cy="176463"/>
          </a:xfrm>
        </p:grpSpPr>
        <p:cxnSp>
          <p:nvCxnSpPr>
            <p:cNvPr id="8" name="Straight Connector 7"/>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cxnSp>
        <p:nvCxnSpPr>
          <p:cNvPr id="10" name="Straight Connector 9"/>
          <p:cNvCxnSpPr/>
          <p:nvPr/>
        </p:nvCxnSpPr>
        <p:spPr>
          <a:xfrm>
            <a:off x="1600200" y="5325070"/>
            <a:ext cx="5410200" cy="1588"/>
          </a:xfrm>
          <a:prstGeom prst="line">
            <a:avLst/>
          </a:prstGeom>
          <a:ln w="28575">
            <a:solidFill>
              <a:schemeClr val="accent4"/>
            </a:solidFill>
            <a:prstDash val="solid"/>
          </a:ln>
        </p:spPr>
        <p:style>
          <a:lnRef idx="1">
            <a:schemeClr val="accent6"/>
          </a:lnRef>
          <a:fillRef idx="0">
            <a:schemeClr val="accent6"/>
          </a:fillRef>
          <a:effectRef idx="0">
            <a:schemeClr val="accent6"/>
          </a:effectRef>
          <a:fontRef idx="minor">
            <a:schemeClr val="tx1"/>
          </a:fontRef>
        </p:style>
      </p:cxnSp>
      <p:sp>
        <p:nvSpPr>
          <p:cNvPr id="11" name="Rounded Rectangle 10"/>
          <p:cNvSpPr/>
          <p:nvPr/>
        </p:nvSpPr>
        <p:spPr>
          <a:xfrm>
            <a:off x="6705600" y="486787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dirty="0" smtClean="0">
                <a:solidFill>
                  <a:srgbClr val="000000"/>
                </a:solidFill>
              </a:rPr>
              <a:t>Unit</a:t>
            </a:r>
            <a:endParaRPr lang="en-AU" sz="1800" dirty="0">
              <a:solidFill>
                <a:srgbClr val="000000"/>
              </a:solidFill>
            </a:endParaRPr>
          </a:p>
        </p:txBody>
      </p:sp>
      <p:sp>
        <p:nvSpPr>
          <p:cNvPr id="12" name="Rounded Rectangle 11"/>
          <p:cNvSpPr/>
          <p:nvPr/>
        </p:nvSpPr>
        <p:spPr>
          <a:xfrm>
            <a:off x="3733800" y="486787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dirty="0" smtClean="0">
                <a:solidFill>
                  <a:srgbClr val="000000"/>
                </a:solidFill>
              </a:rPr>
              <a:t>Enrolment</a:t>
            </a:r>
            <a:endParaRPr lang="en-AU" sz="1800" dirty="0">
              <a:solidFill>
                <a:srgbClr val="000000"/>
              </a:solidFill>
            </a:endParaRPr>
          </a:p>
        </p:txBody>
      </p:sp>
      <p:sp>
        <p:nvSpPr>
          <p:cNvPr id="13" name="Rounded Rectangle 12"/>
          <p:cNvSpPr/>
          <p:nvPr/>
        </p:nvSpPr>
        <p:spPr>
          <a:xfrm>
            <a:off x="762000" y="4867870"/>
            <a:ext cx="1524000" cy="9144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2000" dirty="0" smtClean="0">
                <a:solidFill>
                  <a:srgbClr val="000000"/>
                </a:solidFill>
              </a:rPr>
              <a:t>Student</a:t>
            </a:r>
            <a:endParaRPr lang="en-AU" sz="1800" dirty="0">
              <a:solidFill>
                <a:srgbClr val="000000"/>
              </a:solidFill>
            </a:endParaRPr>
          </a:p>
        </p:txBody>
      </p:sp>
      <p:sp>
        <p:nvSpPr>
          <p:cNvPr id="14" name="Oval 13"/>
          <p:cNvSpPr/>
          <p:nvPr/>
        </p:nvSpPr>
        <p:spPr>
          <a:xfrm>
            <a:off x="3429000" y="5248870"/>
            <a:ext cx="152400" cy="1524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15" name="Oval 14"/>
          <p:cNvSpPr/>
          <p:nvPr/>
        </p:nvSpPr>
        <p:spPr>
          <a:xfrm>
            <a:off x="5410200" y="5248870"/>
            <a:ext cx="152400" cy="1524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16" name="Rectangle 15"/>
          <p:cNvSpPr>
            <a:spLocks noChangeArrowheads="1"/>
          </p:cNvSpPr>
          <p:nvPr/>
        </p:nvSpPr>
        <p:spPr bwMode="auto">
          <a:xfrm>
            <a:off x="762000" y="5782270"/>
            <a:ext cx="2057400" cy="646331"/>
          </a:xfrm>
          <a:prstGeom prst="rect">
            <a:avLst/>
          </a:prstGeom>
          <a:noFill/>
          <a:ln w="9525">
            <a:noFill/>
            <a:miter lim="800000"/>
            <a:headEnd/>
            <a:tailEnd/>
          </a:ln>
        </p:spPr>
        <p:txBody>
          <a:bodyPr wrap="square">
            <a:spAutoFit/>
          </a:bodyPr>
          <a:lstStyle/>
          <a:p>
            <a:pPr algn="l"/>
            <a:r>
              <a:rPr lang="en-AU" sz="1800" u="sng" dirty="0" err="1" smtClean="0">
                <a:ea typeface="ＭＳ Ｐゴシック" pitchFamily="34" charset="-128"/>
              </a:rPr>
              <a:t>StudentID</a:t>
            </a:r>
            <a:r>
              <a:rPr lang="en-AU" sz="1800" dirty="0" smtClean="0">
                <a:ea typeface="ＭＳ Ｐゴシック" pitchFamily="34" charset="-128"/>
              </a:rPr>
              <a:t>, Name,</a:t>
            </a:r>
          </a:p>
          <a:p>
            <a:pPr algn="l"/>
            <a:r>
              <a:rPr lang="en-AU" sz="1800" dirty="0" smtClean="0">
                <a:ea typeface="ＭＳ Ｐゴシック" pitchFamily="34" charset="-128"/>
              </a:rPr>
              <a:t>Gender, </a:t>
            </a:r>
            <a:r>
              <a:rPr lang="en-AU" sz="1800" dirty="0" err="1" smtClean="0">
                <a:ea typeface="ＭＳ Ｐゴシック" pitchFamily="34" charset="-128"/>
              </a:rPr>
              <a:t>DoB</a:t>
            </a:r>
            <a:endParaRPr lang="en-AU" sz="1800" dirty="0"/>
          </a:p>
        </p:txBody>
      </p:sp>
      <p:sp>
        <p:nvSpPr>
          <p:cNvPr id="17" name="Rectangle 16"/>
          <p:cNvSpPr>
            <a:spLocks noChangeArrowheads="1"/>
          </p:cNvSpPr>
          <p:nvPr/>
        </p:nvSpPr>
        <p:spPr bwMode="auto">
          <a:xfrm>
            <a:off x="3733800" y="5782270"/>
            <a:ext cx="2362200" cy="923330"/>
          </a:xfrm>
          <a:prstGeom prst="rect">
            <a:avLst/>
          </a:prstGeom>
          <a:noFill/>
          <a:ln w="9525">
            <a:noFill/>
            <a:miter lim="800000"/>
            <a:headEnd/>
            <a:tailEnd/>
          </a:ln>
        </p:spPr>
        <p:txBody>
          <a:bodyPr wrap="square">
            <a:spAutoFit/>
          </a:bodyPr>
          <a:lstStyle/>
          <a:p>
            <a:pPr algn="l"/>
            <a:r>
              <a:rPr lang="en-AU" sz="1800" u="sng" dirty="0" err="1" smtClean="0">
                <a:ea typeface="ＭＳ Ｐゴシック" pitchFamily="34" charset="-128"/>
              </a:rPr>
              <a:t>EnrolmentID</a:t>
            </a:r>
            <a:r>
              <a:rPr lang="en-AU" sz="1800" dirty="0" smtClean="0">
                <a:ea typeface="ＭＳ Ｐゴシック" pitchFamily="34" charset="-128"/>
              </a:rPr>
              <a:t>, </a:t>
            </a:r>
            <a:r>
              <a:rPr lang="en-AU" sz="1800" i="1" dirty="0" err="1" smtClean="0">
                <a:ea typeface="ＭＳ Ｐゴシック" pitchFamily="34" charset="-128"/>
              </a:rPr>
              <a:t>StudentID</a:t>
            </a:r>
            <a:r>
              <a:rPr lang="en-AU" sz="1800" i="1" dirty="0" smtClean="0">
                <a:ea typeface="ＭＳ Ｐゴシック" pitchFamily="34" charset="-128"/>
              </a:rPr>
              <a:t>, </a:t>
            </a:r>
            <a:r>
              <a:rPr lang="en-AU" sz="1800" i="1" dirty="0" err="1" smtClean="0">
                <a:ea typeface="ＭＳ Ｐゴシック" pitchFamily="34" charset="-128"/>
              </a:rPr>
              <a:t>UnitCode</a:t>
            </a:r>
            <a:r>
              <a:rPr lang="en-AU" sz="1800" i="1" dirty="0" smtClean="0">
                <a:ea typeface="ＭＳ Ｐゴシック" pitchFamily="34" charset="-128"/>
              </a:rPr>
              <a:t>,</a:t>
            </a:r>
          </a:p>
          <a:p>
            <a:pPr algn="l"/>
            <a:r>
              <a:rPr lang="en-AU" sz="1800" dirty="0" smtClean="0"/>
              <a:t>Semester, Year</a:t>
            </a:r>
            <a:endParaRPr lang="en-AU" sz="1800" dirty="0"/>
          </a:p>
        </p:txBody>
      </p:sp>
      <p:sp>
        <p:nvSpPr>
          <p:cNvPr id="18" name="Rectangle 17"/>
          <p:cNvSpPr>
            <a:spLocks noChangeArrowheads="1"/>
          </p:cNvSpPr>
          <p:nvPr/>
        </p:nvSpPr>
        <p:spPr bwMode="auto">
          <a:xfrm>
            <a:off x="6705600" y="5782270"/>
            <a:ext cx="2286000" cy="923330"/>
          </a:xfrm>
          <a:prstGeom prst="rect">
            <a:avLst/>
          </a:prstGeom>
          <a:noFill/>
          <a:ln w="9525">
            <a:noFill/>
            <a:miter lim="800000"/>
            <a:headEnd/>
            <a:tailEnd/>
          </a:ln>
        </p:spPr>
        <p:txBody>
          <a:bodyPr wrap="square">
            <a:spAutoFit/>
          </a:bodyPr>
          <a:lstStyle/>
          <a:p>
            <a:pPr algn="l"/>
            <a:r>
              <a:rPr lang="en-AU" sz="1800" u="sng" dirty="0" err="1" smtClean="0">
                <a:ea typeface="ＭＳ Ｐゴシック" pitchFamily="34" charset="-128"/>
              </a:rPr>
              <a:t>UnitCode</a:t>
            </a:r>
            <a:r>
              <a:rPr lang="en-AU" sz="1800" dirty="0" smtClean="0">
                <a:ea typeface="ＭＳ Ｐゴシック" pitchFamily="34" charset="-128"/>
              </a:rPr>
              <a:t>, </a:t>
            </a:r>
            <a:r>
              <a:rPr lang="en-AU" sz="1800" dirty="0" err="1" smtClean="0">
                <a:ea typeface="ＭＳ Ｐゴシック" pitchFamily="34" charset="-128"/>
              </a:rPr>
              <a:t>UnitTitle</a:t>
            </a:r>
            <a:r>
              <a:rPr lang="en-AU" sz="1800" dirty="0" smtClean="0">
                <a:ea typeface="ＭＳ Ｐゴシック" pitchFamily="34" charset="-128"/>
              </a:rPr>
              <a:t>,</a:t>
            </a:r>
          </a:p>
          <a:p>
            <a:pPr algn="l"/>
            <a:r>
              <a:rPr lang="en-AU" sz="1800" dirty="0" err="1" smtClean="0">
                <a:ea typeface="ＭＳ Ｐゴシック" pitchFamily="34" charset="-128"/>
              </a:rPr>
              <a:t>CreditPoints</a:t>
            </a:r>
            <a:r>
              <a:rPr lang="en-AU" sz="1800" dirty="0" smtClean="0">
                <a:ea typeface="ＭＳ Ｐゴシック" pitchFamily="34" charset="-128"/>
              </a:rPr>
              <a:t>, Description</a:t>
            </a:r>
            <a:endParaRPr lang="en-AU" sz="1800" dirty="0"/>
          </a:p>
        </p:txBody>
      </p:sp>
      <p:cxnSp>
        <p:nvCxnSpPr>
          <p:cNvPr id="19" name="Straight Connector 18"/>
          <p:cNvCxnSpPr/>
          <p:nvPr/>
        </p:nvCxnSpPr>
        <p:spPr>
          <a:xfrm rot="5400000" flipH="1" flipV="1">
            <a:off x="2366665" y="5338465"/>
            <a:ext cx="143470" cy="0"/>
          </a:xfrm>
          <a:prstGeom prst="line">
            <a:avLst/>
          </a:prstGeom>
          <a:ln w="28575">
            <a:solidFill>
              <a:schemeClr val="accent4"/>
            </a:solidFill>
            <a:prstDash val="solid"/>
          </a:ln>
        </p:spPr>
        <p:style>
          <a:lnRef idx="1">
            <a:schemeClr val="accent6"/>
          </a:lnRef>
          <a:fillRef idx="0">
            <a:schemeClr val="accent6"/>
          </a:fillRef>
          <a:effectRef idx="0">
            <a:schemeClr val="accent6"/>
          </a:effectRef>
          <a:fontRef idx="minor">
            <a:schemeClr val="tx1"/>
          </a:fontRef>
        </p:style>
      </p:cxnSp>
      <p:cxnSp>
        <p:nvCxnSpPr>
          <p:cNvPr id="23" name="Straight Connector 22"/>
          <p:cNvCxnSpPr/>
          <p:nvPr/>
        </p:nvCxnSpPr>
        <p:spPr>
          <a:xfrm rot="5400000" flipH="1" flipV="1">
            <a:off x="6481465" y="5329535"/>
            <a:ext cx="143470" cy="0"/>
          </a:xfrm>
          <a:prstGeom prst="line">
            <a:avLst/>
          </a:prstGeom>
          <a:ln w="28575">
            <a:solidFill>
              <a:schemeClr val="accent4"/>
            </a:solidFill>
            <a:prstDash val="solid"/>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p:bldP spid="17" grpId="0"/>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Student table and Unit table must be created first</a:t>
            </a:r>
            <a:endParaRPr lang="en-AU" dirty="0"/>
          </a:p>
        </p:txBody>
      </p:sp>
      <p:sp>
        <p:nvSpPr>
          <p:cNvPr id="2" name="Title 1"/>
          <p:cNvSpPr>
            <a:spLocks noGrp="1"/>
          </p:cNvSpPr>
          <p:nvPr>
            <p:ph type="title"/>
          </p:nvPr>
        </p:nvSpPr>
        <p:spPr/>
        <p:txBody>
          <a:bodyPr/>
          <a:lstStyle/>
          <a:p>
            <a:r>
              <a:rPr lang="en-AU" dirty="0" smtClean="0"/>
              <a:t>Foreign Keys</a:t>
            </a:r>
            <a:endParaRPr lang="en-AU" dirty="0"/>
          </a:p>
        </p:txBody>
      </p:sp>
      <p:sp>
        <p:nvSpPr>
          <p:cNvPr id="4" name="Rectangle 3"/>
          <p:cNvSpPr/>
          <p:nvPr/>
        </p:nvSpPr>
        <p:spPr>
          <a:xfrm>
            <a:off x="457200" y="1447800"/>
            <a:ext cx="8229600" cy="2139047"/>
          </a:xfrm>
          <a:prstGeom prst="rect">
            <a:avLst/>
          </a:prstGeom>
          <a:ln>
            <a:solidFill>
              <a:schemeClr val="bg2"/>
            </a:solidFill>
            <a:prstDash val="dash"/>
          </a:ln>
        </p:spPr>
        <p:txBody>
          <a:bodyPr wrap="square">
            <a:spAutoFit/>
          </a:bodyPr>
          <a:lstStyle/>
          <a:p>
            <a:pPr indent="88900" algn="l" eaLnBrk="0" hangingPunct="0"/>
            <a:r>
              <a:rPr lang="en-US" sz="1900" b="1" dirty="0" smtClean="0">
                <a:latin typeface="+mn-lt"/>
              </a:rPr>
              <a:t>CREATE TABLE student </a:t>
            </a:r>
          </a:p>
          <a:p>
            <a:pPr indent="88900" algn="l" eaLnBrk="0" hangingPunct="0"/>
            <a:r>
              <a:rPr lang="en-US" sz="1900" b="1" dirty="0" smtClean="0">
                <a:latin typeface="+mn-lt"/>
              </a:rPr>
              <a:t>(</a:t>
            </a:r>
          </a:p>
          <a:p>
            <a:pPr marL="536575" indent="88900" algn="l" eaLnBrk="0" hangingPunct="0">
              <a:tabLst>
                <a:tab pos="2336800" algn="l"/>
              </a:tabLst>
            </a:pPr>
            <a:r>
              <a:rPr lang="en-US" sz="1900" b="1" dirty="0" err="1" smtClean="0">
                <a:latin typeface="+mn-lt"/>
              </a:rPr>
              <a:t>student_id</a:t>
            </a:r>
            <a:r>
              <a:rPr lang="en-US" sz="1900" b="1" dirty="0" smtClean="0">
                <a:latin typeface="+mn-lt"/>
              </a:rPr>
              <a:t>  	INT 		NOT NULL     </a:t>
            </a:r>
            <a:r>
              <a:rPr lang="en-US" sz="1900" b="1" dirty="0" smtClean="0"/>
              <a:t>PRIMARY KEY</a:t>
            </a:r>
            <a:r>
              <a:rPr lang="en-US" sz="1900" b="1" dirty="0" smtClean="0">
                <a:latin typeface="+mn-lt"/>
              </a:rPr>
              <a:t>,</a:t>
            </a:r>
          </a:p>
          <a:p>
            <a:pPr marL="536575" indent="88900" algn="l" eaLnBrk="0" hangingPunct="0">
              <a:tabLst>
                <a:tab pos="2336800" algn="l"/>
              </a:tabLst>
            </a:pPr>
            <a:r>
              <a:rPr lang="en-US" sz="1900" b="1" dirty="0" smtClean="0">
                <a:latin typeface="+mn-lt"/>
              </a:rPr>
              <a:t>name  	VARCHAR(50) 	NOT NULL,</a:t>
            </a:r>
          </a:p>
          <a:p>
            <a:pPr marL="536575" indent="88900" algn="l" eaLnBrk="0" hangingPunct="0">
              <a:tabLst>
                <a:tab pos="2336800" algn="l"/>
              </a:tabLst>
            </a:pPr>
            <a:r>
              <a:rPr lang="en-US" sz="1900" b="1" dirty="0" smtClean="0">
                <a:latin typeface="+mn-lt"/>
              </a:rPr>
              <a:t>gender	CHAR(1) 		NOT NULL,</a:t>
            </a:r>
          </a:p>
          <a:p>
            <a:pPr marL="536575" indent="88900" algn="l" eaLnBrk="0" hangingPunct="0">
              <a:tabLst>
                <a:tab pos="2336800" algn="l"/>
              </a:tabLst>
            </a:pPr>
            <a:r>
              <a:rPr lang="en-US" sz="1900" b="1" dirty="0" smtClean="0">
                <a:latin typeface="+mn-lt"/>
              </a:rPr>
              <a:t>dob	DATE 		NOT NULL</a:t>
            </a:r>
          </a:p>
          <a:p>
            <a:pPr marL="85725" algn="l" eaLnBrk="0" hangingPunct="0">
              <a:tabLst>
                <a:tab pos="2336800" algn="l"/>
              </a:tabLst>
            </a:pPr>
            <a:r>
              <a:rPr lang="en-US" sz="1900" b="1" dirty="0" smtClean="0">
                <a:latin typeface="+mn-lt"/>
              </a:rPr>
              <a:t>);</a:t>
            </a:r>
            <a:endParaRPr lang="en-US" sz="1900" b="1" dirty="0">
              <a:latin typeface="+mn-lt"/>
            </a:endParaRPr>
          </a:p>
        </p:txBody>
      </p:sp>
      <p:sp>
        <p:nvSpPr>
          <p:cNvPr id="5" name="Rectangle 4"/>
          <p:cNvSpPr/>
          <p:nvPr/>
        </p:nvSpPr>
        <p:spPr>
          <a:xfrm>
            <a:off x="457200" y="4114800"/>
            <a:ext cx="8229600" cy="2139047"/>
          </a:xfrm>
          <a:prstGeom prst="rect">
            <a:avLst/>
          </a:prstGeom>
          <a:ln>
            <a:solidFill>
              <a:schemeClr val="bg2"/>
            </a:solidFill>
            <a:prstDash val="dash"/>
          </a:ln>
        </p:spPr>
        <p:txBody>
          <a:bodyPr wrap="square">
            <a:spAutoFit/>
          </a:bodyPr>
          <a:lstStyle/>
          <a:p>
            <a:pPr indent="88900" algn="l" eaLnBrk="0" hangingPunct="0"/>
            <a:r>
              <a:rPr lang="en-US" sz="1900" b="1" dirty="0" smtClean="0">
                <a:latin typeface="+mn-lt"/>
              </a:rPr>
              <a:t>CREATE TABLE unit </a:t>
            </a:r>
          </a:p>
          <a:p>
            <a:pPr indent="88900" algn="l" eaLnBrk="0" hangingPunct="0"/>
            <a:r>
              <a:rPr lang="en-US" sz="1900" b="1" dirty="0" smtClean="0">
                <a:latin typeface="+mn-lt"/>
              </a:rPr>
              <a:t>(</a:t>
            </a:r>
          </a:p>
          <a:p>
            <a:pPr lvl="1" indent="88900" algn="l" eaLnBrk="0" hangingPunct="0">
              <a:tabLst>
                <a:tab pos="2336800" algn="l"/>
              </a:tabLst>
            </a:pPr>
            <a:r>
              <a:rPr lang="en-US" sz="1900" b="1" dirty="0" err="1" smtClean="0">
                <a:latin typeface="+mn-lt"/>
              </a:rPr>
              <a:t>unit_code</a:t>
            </a:r>
            <a:r>
              <a:rPr lang="en-US" sz="1900" b="1" dirty="0" smtClean="0">
                <a:latin typeface="+mn-lt"/>
              </a:rPr>
              <a:t>  	CHAR(7) 		NOT NULL     </a:t>
            </a:r>
            <a:r>
              <a:rPr lang="en-US" sz="1900" b="1" dirty="0" smtClean="0"/>
              <a:t>PRIMARY KEY</a:t>
            </a:r>
            <a:r>
              <a:rPr lang="en-US" sz="1900" b="1" dirty="0" smtClean="0">
                <a:latin typeface="+mn-lt"/>
              </a:rPr>
              <a:t>,</a:t>
            </a:r>
          </a:p>
          <a:p>
            <a:pPr marL="536575" indent="-447675" algn="l" eaLnBrk="0" hangingPunct="0">
              <a:tabLst>
                <a:tab pos="2336800" algn="l"/>
              </a:tabLst>
            </a:pPr>
            <a:r>
              <a:rPr lang="en-US" sz="1900" b="1" dirty="0" smtClean="0">
                <a:latin typeface="+mn-lt"/>
              </a:rPr>
              <a:t>	</a:t>
            </a:r>
            <a:r>
              <a:rPr lang="en-US" sz="1900" b="1" dirty="0" err="1" smtClean="0">
                <a:latin typeface="+mn-lt"/>
              </a:rPr>
              <a:t>unit_title</a:t>
            </a:r>
            <a:r>
              <a:rPr lang="en-US" sz="1900" b="1" dirty="0" smtClean="0">
                <a:latin typeface="+mn-lt"/>
              </a:rPr>
              <a:t>	VARCHAR(50) 	NOT NULL,</a:t>
            </a:r>
          </a:p>
          <a:p>
            <a:pPr marL="536575" indent="-447675" algn="l" eaLnBrk="0" hangingPunct="0">
              <a:tabLst>
                <a:tab pos="2336800" algn="l"/>
              </a:tabLst>
            </a:pPr>
            <a:r>
              <a:rPr lang="en-US" sz="1900" b="1" dirty="0" smtClean="0">
                <a:latin typeface="+mn-lt"/>
              </a:rPr>
              <a:t>	</a:t>
            </a:r>
            <a:r>
              <a:rPr lang="en-US" sz="1900" b="1" dirty="0" err="1" smtClean="0">
                <a:latin typeface="+mn-lt"/>
              </a:rPr>
              <a:t>credit_points</a:t>
            </a:r>
            <a:r>
              <a:rPr lang="en-US" sz="1900" b="1" dirty="0" smtClean="0">
                <a:latin typeface="+mn-lt"/>
              </a:rPr>
              <a:t>	TINYINT 		NOT NULL </a:t>
            </a:r>
            <a:r>
              <a:rPr lang="en-US" sz="1900" b="1" dirty="0">
                <a:latin typeface="+mn-lt"/>
              </a:rPr>
              <a:t> </a:t>
            </a:r>
            <a:r>
              <a:rPr lang="en-US" sz="1900" b="1" dirty="0" smtClean="0">
                <a:latin typeface="+mn-lt"/>
              </a:rPr>
              <a:t>   DEFAULT 15,</a:t>
            </a:r>
          </a:p>
          <a:p>
            <a:pPr marL="536575" indent="-447675" algn="l" eaLnBrk="0" hangingPunct="0">
              <a:tabLst>
                <a:tab pos="2336800" algn="l"/>
              </a:tabLst>
            </a:pPr>
            <a:r>
              <a:rPr lang="en-US" sz="1900" b="1" dirty="0" smtClean="0">
                <a:latin typeface="+mn-lt"/>
              </a:rPr>
              <a:t>	description	TEXT		NULL</a:t>
            </a:r>
          </a:p>
          <a:p>
            <a:pPr marL="536575" indent="-447675" algn="l" eaLnBrk="0" hangingPunct="0">
              <a:tabLst>
                <a:tab pos="2336800" algn="l"/>
              </a:tabLst>
            </a:pPr>
            <a:r>
              <a:rPr lang="en-US" sz="1900" b="1" dirty="0" smtClean="0">
                <a:latin typeface="+mn-lt"/>
              </a:rPr>
              <a:t>);</a:t>
            </a:r>
            <a:endParaRPr lang="en-US" sz="1900"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Narrow" pitchFamily="34" charset="0"/>
                <a:ea typeface="ＭＳ Ｐゴシック" pitchFamily="34" charset="-128"/>
              </a:rPr>
              <a:t>Review Discussion</a:t>
            </a:r>
            <a:endParaRPr lang="en-AU" dirty="0"/>
          </a:p>
        </p:txBody>
      </p:sp>
      <p:sp>
        <p:nvSpPr>
          <p:cNvPr id="3" name="Content Placeholder 2"/>
          <p:cNvSpPr>
            <a:spLocks noGrp="1"/>
          </p:cNvSpPr>
          <p:nvPr>
            <p:ph idx="1"/>
          </p:nvPr>
        </p:nvSpPr>
        <p:spPr>
          <a:xfrm>
            <a:off x="285750" y="838200"/>
            <a:ext cx="8705850" cy="5643563"/>
          </a:xfrm>
        </p:spPr>
        <p:txBody>
          <a:bodyPr/>
          <a:lstStyle/>
          <a:p>
            <a:r>
              <a:rPr lang="en-AU" dirty="0" smtClean="0"/>
              <a:t>Your task is to create a database for student enrolments</a:t>
            </a:r>
          </a:p>
          <a:p>
            <a:pPr lvl="4"/>
            <a:endParaRPr lang="en-AU" dirty="0" smtClean="0"/>
          </a:p>
          <a:p>
            <a:r>
              <a:rPr lang="en-AU" dirty="0" smtClean="0"/>
              <a:t>Provided Details &amp; Assumptions </a:t>
            </a:r>
            <a:r>
              <a:rPr lang="en-AU" sz="2000" i="1" dirty="0" smtClean="0"/>
              <a:t>(start taking notes...)</a:t>
            </a:r>
            <a:endParaRPr lang="en-AU" i="1" dirty="0" smtClean="0"/>
          </a:p>
          <a:p>
            <a:pPr lvl="1"/>
            <a:r>
              <a:rPr lang="en-AU" sz="2000" dirty="0" smtClean="0"/>
              <a:t>Each course contains multiple units</a:t>
            </a:r>
          </a:p>
          <a:p>
            <a:pPr lvl="1"/>
            <a:r>
              <a:rPr lang="en-AU" sz="2000" dirty="0" smtClean="0"/>
              <a:t>One unit can be in multiple courses</a:t>
            </a:r>
          </a:p>
          <a:p>
            <a:pPr lvl="1"/>
            <a:r>
              <a:rPr lang="en-AU" sz="2000" dirty="0" smtClean="0"/>
              <a:t>Each unit has multiple activities (e.g. lectures, workshops...)</a:t>
            </a:r>
          </a:p>
          <a:p>
            <a:pPr lvl="1"/>
            <a:r>
              <a:rPr lang="en-AU" sz="2000" dirty="0" smtClean="0"/>
              <a:t>Students are only allowed to enrol in one course at a time</a:t>
            </a:r>
          </a:p>
          <a:p>
            <a:pPr lvl="1"/>
            <a:r>
              <a:rPr lang="en-AU" sz="2000" dirty="0" smtClean="0"/>
              <a:t>Students can be enrolled in zero or more units and activities at a time</a:t>
            </a:r>
          </a:p>
          <a:p>
            <a:pPr lvl="1"/>
            <a:r>
              <a:rPr lang="en-AU" sz="2000" dirty="0" smtClean="0"/>
              <a:t>Staff members may coordinate one or more courses and may coordinate one or more units</a:t>
            </a:r>
          </a:p>
          <a:p>
            <a:pPr lvl="1"/>
            <a:r>
              <a:rPr lang="en-AU" sz="2000" dirty="0" smtClean="0"/>
              <a:t>Courses can have multiple coordinators, units only have one</a:t>
            </a:r>
          </a:p>
          <a:p>
            <a:pPr lvl="1"/>
            <a:r>
              <a:rPr lang="en-AU" sz="2000" dirty="0" smtClean="0"/>
              <a:t>Staff members may also deliver one or more activities – each activity only requires one staff member to deliver</a:t>
            </a:r>
          </a:p>
          <a:p>
            <a:pPr lvl="1"/>
            <a:r>
              <a:rPr lang="en-AU" sz="2000" dirty="0" smtClean="0"/>
              <a:t>Ensuring students enrol in correct activities for their unit enrolments, and correct unit for course enrolment is All Taken Care Of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Foreign Keys</a:t>
            </a:r>
            <a:endParaRPr lang="en-AU" dirty="0"/>
          </a:p>
        </p:txBody>
      </p:sp>
      <p:sp>
        <p:nvSpPr>
          <p:cNvPr id="3" name="Content Placeholder 2"/>
          <p:cNvSpPr>
            <a:spLocks noGrp="1"/>
          </p:cNvSpPr>
          <p:nvPr>
            <p:ph idx="1"/>
          </p:nvPr>
        </p:nvSpPr>
        <p:spPr/>
        <p:txBody>
          <a:bodyPr/>
          <a:lstStyle/>
          <a:p>
            <a:r>
              <a:rPr lang="en-AU" dirty="0" smtClean="0"/>
              <a:t>And then the enrolments table…</a:t>
            </a:r>
          </a:p>
          <a:p>
            <a:endParaRPr lang="en-AU" dirty="0" smtClean="0"/>
          </a:p>
          <a:p>
            <a:endParaRPr lang="en-AU" dirty="0" smtClean="0"/>
          </a:p>
          <a:p>
            <a:endParaRPr lang="en-AU" dirty="0" smtClean="0"/>
          </a:p>
          <a:p>
            <a:endParaRPr lang="en-AU" dirty="0" smtClean="0"/>
          </a:p>
          <a:p>
            <a:pPr lvl="2"/>
            <a:endParaRPr lang="en-AU" dirty="0" smtClean="0"/>
          </a:p>
          <a:p>
            <a:endParaRPr lang="en-AU" dirty="0" smtClean="0"/>
          </a:p>
          <a:p>
            <a:endParaRPr lang="en-AU" dirty="0" smtClean="0"/>
          </a:p>
          <a:p>
            <a:r>
              <a:rPr lang="en-AU" dirty="0" err="1" smtClean="0"/>
              <a:t>enrolment_id</a:t>
            </a:r>
            <a:r>
              <a:rPr lang="en-AU" dirty="0" smtClean="0"/>
              <a:t> is primary key, using IDENTITY property to implement an auto-incrementing integer</a:t>
            </a:r>
          </a:p>
          <a:p>
            <a:pPr lvl="3"/>
            <a:endParaRPr lang="en-AU" dirty="0" smtClean="0"/>
          </a:p>
          <a:p>
            <a:r>
              <a:rPr lang="en-AU" dirty="0" smtClean="0"/>
              <a:t>Foreign key constraints simply specify the FK field, and the PK field that it refers to (inside the name of its home table)</a:t>
            </a:r>
            <a:endParaRPr lang="en-AU" dirty="0"/>
          </a:p>
        </p:txBody>
      </p:sp>
      <p:sp>
        <p:nvSpPr>
          <p:cNvPr id="4" name="Rectangle 3"/>
          <p:cNvSpPr/>
          <p:nvPr/>
        </p:nvSpPr>
        <p:spPr>
          <a:xfrm>
            <a:off x="152400" y="1447800"/>
            <a:ext cx="8839200" cy="2554545"/>
          </a:xfrm>
          <a:prstGeom prst="rect">
            <a:avLst/>
          </a:prstGeom>
          <a:ln>
            <a:solidFill>
              <a:schemeClr val="bg2"/>
            </a:solidFill>
            <a:prstDash val="dash"/>
          </a:ln>
        </p:spPr>
        <p:txBody>
          <a:bodyPr wrap="square">
            <a:spAutoFit/>
          </a:bodyPr>
          <a:lstStyle/>
          <a:p>
            <a:pPr indent="88900" algn="l" eaLnBrk="0" hangingPunct="0"/>
            <a:r>
              <a:rPr lang="en-US" sz="1600" b="1" dirty="0" smtClean="0">
                <a:latin typeface="+mn-lt"/>
              </a:rPr>
              <a:t>CREATE TABLE Enrolment </a:t>
            </a:r>
          </a:p>
          <a:p>
            <a:pPr indent="88900" algn="l" eaLnBrk="0" hangingPunct="0"/>
            <a:r>
              <a:rPr lang="en-US" sz="1600" b="1" dirty="0" smtClean="0">
                <a:latin typeface="+mn-lt"/>
              </a:rPr>
              <a:t>(</a:t>
            </a:r>
          </a:p>
          <a:p>
            <a:pPr indent="88900" algn="l" eaLnBrk="0" hangingPunct="0">
              <a:tabLst>
                <a:tab pos="1879600" algn="l"/>
                <a:tab pos="3492500" algn="l"/>
              </a:tabLst>
            </a:pPr>
            <a:r>
              <a:rPr lang="en-US" sz="1600" b="1" dirty="0" smtClean="0">
                <a:latin typeface="+mn-lt"/>
              </a:rPr>
              <a:t>    </a:t>
            </a:r>
            <a:r>
              <a:rPr lang="en-US" sz="1600" b="1" dirty="0" err="1" smtClean="0">
                <a:latin typeface="+mn-lt"/>
              </a:rPr>
              <a:t>enrolment_id</a:t>
            </a:r>
            <a:r>
              <a:rPr lang="en-US" sz="1600" b="1" dirty="0" smtClean="0">
                <a:latin typeface="+mn-lt"/>
              </a:rPr>
              <a:t>   	INT 	NOT NULL    IDENTITY    </a:t>
            </a:r>
            <a:r>
              <a:rPr lang="en-US" sz="1600" b="1" dirty="0" smtClean="0"/>
              <a:t>PRIMARY KEY</a:t>
            </a:r>
            <a:r>
              <a:rPr lang="en-US" sz="1600" b="1" dirty="0" smtClean="0">
                <a:latin typeface="+mn-lt"/>
              </a:rPr>
              <a:t>,</a:t>
            </a:r>
          </a:p>
          <a:p>
            <a:pPr indent="88900" algn="l" eaLnBrk="0" hangingPunct="0">
              <a:tabLst>
                <a:tab pos="1879600" algn="l"/>
                <a:tab pos="3492500" algn="l"/>
              </a:tabLst>
            </a:pPr>
            <a:r>
              <a:rPr lang="en-US" sz="1600" b="1" dirty="0" smtClean="0">
                <a:latin typeface="+mn-lt"/>
              </a:rPr>
              <a:t>    </a:t>
            </a:r>
            <a:r>
              <a:rPr lang="en-US" sz="1600" b="1" dirty="0" err="1" smtClean="0">
                <a:latin typeface="+mn-lt"/>
              </a:rPr>
              <a:t>student_id</a:t>
            </a:r>
            <a:r>
              <a:rPr lang="en-US" sz="1600" b="1" dirty="0" smtClean="0">
                <a:latin typeface="+mn-lt"/>
              </a:rPr>
              <a:t>	INT 	NOT NULL,</a:t>
            </a:r>
          </a:p>
          <a:p>
            <a:pPr indent="88900" algn="l" eaLnBrk="0" hangingPunct="0">
              <a:tabLst>
                <a:tab pos="1879600" algn="l"/>
                <a:tab pos="3492500" algn="l"/>
              </a:tabLst>
            </a:pPr>
            <a:r>
              <a:rPr lang="en-US" sz="1600" b="1" dirty="0" smtClean="0">
                <a:latin typeface="+mn-lt"/>
              </a:rPr>
              <a:t>    </a:t>
            </a:r>
            <a:r>
              <a:rPr lang="en-US" sz="1600" b="1" dirty="0" err="1" smtClean="0">
                <a:latin typeface="+mn-lt"/>
              </a:rPr>
              <a:t>unit_code</a:t>
            </a:r>
            <a:r>
              <a:rPr lang="en-US" sz="1600" b="1" dirty="0" smtClean="0">
                <a:latin typeface="+mn-lt"/>
              </a:rPr>
              <a:t>    	CHAR(7)	NOT NULL,</a:t>
            </a:r>
          </a:p>
          <a:p>
            <a:pPr indent="88900" algn="l" eaLnBrk="0" hangingPunct="0">
              <a:tabLst>
                <a:tab pos="1879600" algn="l"/>
                <a:tab pos="3492500" algn="l"/>
              </a:tabLst>
            </a:pPr>
            <a:r>
              <a:rPr lang="en-US" sz="1600" b="1" dirty="0" smtClean="0"/>
              <a:t>    </a:t>
            </a:r>
            <a:r>
              <a:rPr lang="en-US" sz="1600" b="1" dirty="0" smtClean="0">
                <a:latin typeface="+mn-lt"/>
              </a:rPr>
              <a:t>semester	TINYINT 	NOT NULL,</a:t>
            </a:r>
          </a:p>
          <a:p>
            <a:pPr indent="88900" algn="l" eaLnBrk="0" hangingPunct="0">
              <a:tabLst>
                <a:tab pos="1879600" algn="l"/>
                <a:tab pos="3492500" algn="l"/>
              </a:tabLst>
            </a:pPr>
            <a:r>
              <a:rPr lang="en-US" sz="1600" b="1" dirty="0" smtClean="0">
                <a:latin typeface="+mn-lt"/>
              </a:rPr>
              <a:t>    year	SMALLINT 	NOT NULL,</a:t>
            </a:r>
          </a:p>
          <a:p>
            <a:pPr indent="88900" algn="l" eaLnBrk="0" hangingPunct="0"/>
            <a:r>
              <a:rPr lang="en-US" sz="1600" b="1" dirty="0" smtClean="0">
                <a:latin typeface="+mn-lt"/>
              </a:rPr>
              <a:t>    CONSTRAINT </a:t>
            </a:r>
            <a:r>
              <a:rPr lang="en-US" sz="1600" b="1" dirty="0" err="1" smtClean="0">
                <a:latin typeface="+mn-lt"/>
              </a:rPr>
              <a:t>stud_fk</a:t>
            </a:r>
            <a:r>
              <a:rPr lang="en-US" sz="1600" b="1" dirty="0" smtClean="0">
                <a:latin typeface="+mn-lt"/>
              </a:rPr>
              <a:t> FOREIGN KEY (</a:t>
            </a:r>
            <a:r>
              <a:rPr lang="en-US" sz="1600" b="1" dirty="0" err="1" smtClean="0">
                <a:latin typeface="+mn-lt"/>
              </a:rPr>
              <a:t>student_id</a:t>
            </a:r>
            <a:r>
              <a:rPr lang="en-US" sz="1600" b="1" dirty="0" smtClean="0">
                <a:latin typeface="+mn-lt"/>
              </a:rPr>
              <a:t>) REFERENCES student(</a:t>
            </a:r>
            <a:r>
              <a:rPr lang="en-US" sz="1600" b="1" dirty="0" err="1" smtClean="0">
                <a:latin typeface="+mn-lt"/>
              </a:rPr>
              <a:t>student_id</a:t>
            </a:r>
            <a:r>
              <a:rPr lang="en-US" sz="1600" b="1" dirty="0" smtClean="0">
                <a:latin typeface="+mn-lt"/>
              </a:rPr>
              <a:t>),</a:t>
            </a:r>
          </a:p>
          <a:p>
            <a:pPr indent="88900" algn="l" eaLnBrk="0" hangingPunct="0"/>
            <a:r>
              <a:rPr lang="en-US" sz="1600" b="1" dirty="0" smtClean="0">
                <a:latin typeface="+mn-lt"/>
              </a:rPr>
              <a:t>    CONSTRAINT </a:t>
            </a:r>
            <a:r>
              <a:rPr lang="en-US" sz="1600" b="1" dirty="0" err="1" smtClean="0">
                <a:latin typeface="+mn-lt"/>
              </a:rPr>
              <a:t>unit_fk</a:t>
            </a:r>
            <a:r>
              <a:rPr lang="en-US" sz="1600" b="1" dirty="0" smtClean="0">
                <a:latin typeface="+mn-lt"/>
              </a:rPr>
              <a:t>  FOREIGN KEY (</a:t>
            </a:r>
            <a:r>
              <a:rPr lang="en-US" sz="1600" b="1" dirty="0" err="1" smtClean="0">
                <a:latin typeface="+mn-lt"/>
              </a:rPr>
              <a:t>unit_code</a:t>
            </a:r>
            <a:r>
              <a:rPr lang="en-US" sz="1600" b="1" dirty="0" smtClean="0">
                <a:latin typeface="+mn-lt"/>
              </a:rPr>
              <a:t>)  REFERENCES unit(</a:t>
            </a:r>
            <a:r>
              <a:rPr lang="en-US" sz="1600" b="1" dirty="0" err="1" smtClean="0">
                <a:latin typeface="+mn-lt"/>
              </a:rPr>
              <a:t>unit_code</a:t>
            </a:r>
            <a:r>
              <a:rPr lang="en-US" sz="1600" b="1" dirty="0" smtClean="0">
                <a:latin typeface="+mn-lt"/>
              </a:rPr>
              <a:t>)</a:t>
            </a:r>
          </a:p>
          <a:p>
            <a:pPr indent="88900" algn="l" eaLnBrk="0" hangingPunct="0"/>
            <a:r>
              <a:rPr lang="en-US" sz="1600" b="1" dirty="0" smtClean="0">
                <a:latin typeface="+mn-lt"/>
              </a:rPr>
              <a:t> );</a:t>
            </a:r>
            <a:endParaRPr lang="en-US" sz="1600" b="1" dirty="0">
              <a:latin typeface="+mn-lt"/>
            </a:endParaRPr>
          </a:p>
        </p:txBody>
      </p:sp>
      <p:sp>
        <p:nvSpPr>
          <p:cNvPr id="5" name="Rounded Rectangle 4"/>
          <p:cNvSpPr/>
          <p:nvPr/>
        </p:nvSpPr>
        <p:spPr>
          <a:xfrm>
            <a:off x="533400" y="3200400"/>
            <a:ext cx="8305800" cy="533400"/>
          </a:xfrm>
          <a:prstGeom prst="roundRect">
            <a:avLst>
              <a:gd name="adj" fmla="val 0"/>
            </a:avLst>
          </a:prstGeom>
          <a:noFill/>
          <a:ln>
            <a:solidFill>
              <a:srgbClr val="FF0000"/>
            </a:solidFill>
            <a:prstDash val="dash"/>
          </a:ln>
        </p:spPr>
        <p:style>
          <a:lnRef idx="2">
            <a:schemeClr val="accent2"/>
          </a:lnRef>
          <a:fillRef idx="1">
            <a:schemeClr val="lt1"/>
          </a:fillRef>
          <a:effectRef idx="0">
            <a:schemeClr val="accent2"/>
          </a:effectRef>
          <a:fontRef idx="minor">
            <a:schemeClr val="dk1"/>
          </a:fontRef>
        </p:style>
        <p:txBody>
          <a:bodyPr anchor="ctr"/>
          <a:lstStyle/>
          <a:p>
            <a:endParaRPr lang="en-AU" sz="1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latin typeface="Arial Narrow" pitchFamily="34" charset="0"/>
                <a:ea typeface="ＭＳ Ｐゴシック" pitchFamily="34" charset="-128"/>
              </a:rPr>
              <a:t>Summary</a:t>
            </a:r>
            <a:endParaRPr lang="en-AU" smtClean="0">
              <a:latin typeface="Arial Narrow" pitchFamily="34" charset="0"/>
              <a:ea typeface="ＭＳ Ｐゴシック" pitchFamily="34" charset="-128"/>
            </a:endParaRPr>
          </a:p>
        </p:txBody>
      </p:sp>
      <p:sp>
        <p:nvSpPr>
          <p:cNvPr id="50179" name="Rectangle 3"/>
          <p:cNvSpPr>
            <a:spLocks noGrp="1" noChangeArrowheads="1"/>
          </p:cNvSpPr>
          <p:nvPr>
            <p:ph idx="1"/>
          </p:nvPr>
        </p:nvSpPr>
        <p:spPr>
          <a:xfrm>
            <a:off x="304800" y="914400"/>
            <a:ext cx="8686800" cy="5643563"/>
          </a:xfrm>
        </p:spPr>
        <p:txBody>
          <a:bodyPr/>
          <a:lstStyle/>
          <a:p>
            <a:pPr eaLnBrk="1" hangingPunct="1">
              <a:lnSpc>
                <a:spcPct val="90000"/>
              </a:lnSpc>
            </a:pPr>
            <a:r>
              <a:rPr lang="en-AU" dirty="0" smtClean="0">
                <a:ea typeface="ＭＳ Ｐゴシック" pitchFamily="34" charset="-128"/>
              </a:rPr>
              <a:t>Enhanced ER modelling allows more sophisticated models</a:t>
            </a:r>
          </a:p>
          <a:p>
            <a:pPr lvl="1" eaLnBrk="1" hangingPunct="1">
              <a:lnSpc>
                <a:spcPct val="90000"/>
              </a:lnSpc>
            </a:pPr>
            <a:r>
              <a:rPr lang="en-AU" dirty="0" smtClean="0">
                <a:ea typeface="ＭＳ Ｐゴシック" pitchFamily="34" charset="-128"/>
              </a:rPr>
              <a:t>Multiple relationships between entities</a:t>
            </a:r>
          </a:p>
          <a:p>
            <a:pPr lvl="1" eaLnBrk="1" hangingPunct="1">
              <a:lnSpc>
                <a:spcPct val="90000"/>
              </a:lnSpc>
            </a:pPr>
            <a:r>
              <a:rPr lang="en-AU" dirty="0" smtClean="0">
                <a:ea typeface="ＭＳ Ｐゴシック" pitchFamily="34" charset="-128"/>
              </a:rPr>
              <a:t>Self-referencing relationships</a:t>
            </a:r>
          </a:p>
          <a:p>
            <a:pPr lvl="1" eaLnBrk="1" hangingPunct="1">
              <a:lnSpc>
                <a:spcPct val="90000"/>
              </a:lnSpc>
            </a:pPr>
            <a:r>
              <a:rPr lang="en-AU" dirty="0" err="1" smtClean="0">
                <a:ea typeface="ＭＳ Ｐゴシック" pitchFamily="34" charset="-128"/>
              </a:rPr>
              <a:t>Supertypes</a:t>
            </a:r>
            <a:r>
              <a:rPr lang="en-AU" dirty="0" smtClean="0">
                <a:ea typeface="ＭＳ Ｐゴシック" pitchFamily="34" charset="-128"/>
              </a:rPr>
              <a:t> and subtypes</a:t>
            </a:r>
          </a:p>
          <a:p>
            <a:pPr lvl="4" eaLnBrk="1" hangingPunct="1">
              <a:lnSpc>
                <a:spcPct val="90000"/>
              </a:lnSpc>
            </a:pPr>
            <a:endParaRPr lang="en-AU" dirty="0" smtClean="0">
              <a:ea typeface="ＭＳ Ｐゴシック" pitchFamily="34" charset="-128"/>
            </a:endParaRPr>
          </a:p>
          <a:p>
            <a:pPr eaLnBrk="1" hangingPunct="1">
              <a:lnSpc>
                <a:spcPct val="90000"/>
              </a:lnSpc>
            </a:pPr>
            <a:r>
              <a:rPr lang="en-US" dirty="0" smtClean="0">
                <a:ea typeface="ＭＳ Ｐゴシック" pitchFamily="34" charset="-128"/>
              </a:rPr>
              <a:t>Tables must be created and dropped in the correct order, since the primary key that a foreign key relates to must exist in order to establish the relationship in a database</a:t>
            </a:r>
          </a:p>
          <a:p>
            <a:pPr lvl="4" eaLnBrk="1" hangingPunct="1">
              <a:lnSpc>
                <a:spcPct val="90000"/>
              </a:lnSpc>
            </a:pPr>
            <a:endParaRPr lang="en-AU" dirty="0" smtClean="0">
              <a:ea typeface="ＭＳ Ｐゴシック" pitchFamily="34" charset="-128"/>
              <a:cs typeface="Times New Roman" pitchFamily="18" charset="0"/>
            </a:endParaRPr>
          </a:p>
          <a:p>
            <a:pPr eaLnBrk="1" hangingPunct="1">
              <a:lnSpc>
                <a:spcPct val="90000"/>
              </a:lnSpc>
            </a:pPr>
            <a:r>
              <a:rPr lang="en-AU" dirty="0" smtClean="0"/>
              <a:t>Structured Query Language (SQL) is the language used to send commands to a database in a RDBMS</a:t>
            </a:r>
          </a:p>
          <a:p>
            <a:pPr lvl="1" eaLnBrk="1" hangingPunct="1">
              <a:lnSpc>
                <a:spcPct val="90000"/>
              </a:lnSpc>
            </a:pPr>
            <a:r>
              <a:rPr lang="en-AU" dirty="0" smtClean="0"/>
              <a:t>Subsets of DDL, DCL and DML</a:t>
            </a:r>
          </a:p>
          <a:p>
            <a:pPr lvl="1" eaLnBrk="1" hangingPunct="1">
              <a:lnSpc>
                <a:spcPct val="90000"/>
              </a:lnSpc>
            </a:pPr>
            <a:r>
              <a:rPr lang="en-AU" dirty="0" smtClean="0"/>
              <a:t>Different implementations/</a:t>
            </a:r>
            <a:r>
              <a:rPr lang="en-AU" dirty="0" err="1" smtClean="0"/>
              <a:t>RDBMSs</a:t>
            </a:r>
            <a:r>
              <a:rPr lang="en-AU" dirty="0" smtClean="0"/>
              <a:t> have variations</a:t>
            </a:r>
          </a:p>
          <a:p>
            <a:pPr lvl="3" eaLnBrk="1" hangingPunct="1">
              <a:lnSpc>
                <a:spcPct val="90000"/>
              </a:lnSpc>
            </a:pPr>
            <a:endParaRPr lang="en-AU" dirty="0" smtClean="0">
              <a:ea typeface="ＭＳ Ｐゴシック" pitchFamily="34" charset="-128"/>
            </a:endParaRPr>
          </a:p>
          <a:p>
            <a:pPr eaLnBrk="1" hangingPunct="1">
              <a:lnSpc>
                <a:spcPct val="90000"/>
              </a:lnSpc>
            </a:pPr>
            <a:r>
              <a:rPr lang="en-AU" dirty="0" smtClean="0">
                <a:ea typeface="ＭＳ Ｐゴシック" pitchFamily="34" charset="-128"/>
              </a:rPr>
              <a:t>Syntax for creating and dropping tables in MS SQL Server</a:t>
            </a:r>
          </a:p>
          <a:p>
            <a:pPr lvl="1" eaLnBrk="1" hangingPunct="1">
              <a:lnSpc>
                <a:spcPct val="90000"/>
              </a:lnSpc>
            </a:pPr>
            <a:r>
              <a:rPr lang="en-AU" dirty="0" smtClean="0">
                <a:ea typeface="ＭＳ Ｐゴシック" pitchFamily="34" charset="-128"/>
              </a:rPr>
              <a:t>MS SQL Server’s implementation of SQL is known as T-SQL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Entity Identification</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7209671"/>
              </p:ext>
            </p:extLst>
          </p:nvPr>
        </p:nvGraphicFramePr>
        <p:xfrm>
          <a:off x="285750" y="1000127"/>
          <a:ext cx="8572500" cy="5553072"/>
        </p:xfrm>
        <a:graphic>
          <a:graphicData uri="http://schemas.openxmlformats.org/drawingml/2006/table">
            <a:tbl>
              <a:tblPr firstRow="1" bandRow="1">
                <a:tableStyleId>{5C22544A-7EE6-4342-B048-85BDC9FD1C3A}</a:tableStyleId>
              </a:tblPr>
              <a:tblGrid>
                <a:gridCol w="4286250"/>
                <a:gridCol w="4286250"/>
              </a:tblGrid>
              <a:tr h="925512">
                <a:tc>
                  <a:txBody>
                    <a:bodyPr/>
                    <a:lstStyle/>
                    <a:p>
                      <a:pPr algn="ctr"/>
                      <a:r>
                        <a:rPr lang="en-AU" sz="2800" dirty="0" smtClean="0"/>
                        <a:t>Entity Name</a:t>
                      </a:r>
                      <a:endParaRPr lang="en-AU"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AU" sz="2800" dirty="0" smtClean="0"/>
                        <a:t>Relationships</a:t>
                      </a:r>
                      <a:endParaRPr lang="en-AU"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925512">
                <a:tc>
                  <a:txBody>
                    <a:bodyPr/>
                    <a:lstStyle/>
                    <a:p>
                      <a:pPr algn="ctr"/>
                      <a:endParaRPr lang="en-AU" sz="2400" b="1" dirty="0"/>
                    </a:p>
                  </a:txBody>
                  <a:tcPr anchor="ctr">
                    <a:lnL w="12700" cap="flat" cmpd="sng" algn="ctr">
                      <a:solidFill>
                        <a:schemeClr val="tx1"/>
                      </a:solidFill>
                      <a:prstDash val="solid"/>
                      <a:round/>
                      <a:headEnd type="none" w="med" len="med"/>
                      <a:tailEnd type="none" w="med" len="med"/>
                    </a:lnL>
                  </a:tcPr>
                </a:tc>
                <a:tc>
                  <a:txBody>
                    <a:bodyPr/>
                    <a:lstStyle/>
                    <a:p>
                      <a:pPr algn="l"/>
                      <a:endParaRPr lang="en-AU" sz="2400" dirty="0"/>
                    </a:p>
                  </a:txBody>
                  <a:tcPr>
                    <a:lnR w="12700" cap="flat" cmpd="sng" algn="ctr">
                      <a:solidFill>
                        <a:schemeClr val="tx1"/>
                      </a:solidFill>
                      <a:prstDash val="solid"/>
                      <a:round/>
                      <a:headEnd type="none" w="med" len="med"/>
                      <a:tailEnd type="none" w="med" len="med"/>
                    </a:lnR>
                  </a:tcPr>
                </a:tc>
              </a:tr>
              <a:tr h="925512">
                <a:tc>
                  <a:txBody>
                    <a:bodyPr/>
                    <a:lstStyle/>
                    <a:p>
                      <a:pPr algn="ctr"/>
                      <a:endParaRPr lang="en-AU" sz="2400" b="1" dirty="0"/>
                    </a:p>
                  </a:txBody>
                  <a:tcPr anchor="ctr">
                    <a:lnL w="12700" cap="flat" cmpd="sng" algn="ctr">
                      <a:solidFill>
                        <a:schemeClr val="tx1"/>
                      </a:solidFill>
                      <a:prstDash val="solid"/>
                      <a:round/>
                      <a:headEnd type="none" w="med" len="med"/>
                      <a:tailEnd type="none" w="med" len="med"/>
                    </a:lnL>
                  </a:tcPr>
                </a:tc>
                <a:tc>
                  <a:txBody>
                    <a:bodyPr/>
                    <a:lstStyle/>
                    <a:p>
                      <a:pPr algn="l"/>
                      <a:endParaRPr lang="en-AU" sz="2400" dirty="0"/>
                    </a:p>
                  </a:txBody>
                  <a:tcPr>
                    <a:lnR w="12700" cap="flat" cmpd="sng" algn="ctr">
                      <a:solidFill>
                        <a:schemeClr val="tx1"/>
                      </a:solidFill>
                      <a:prstDash val="solid"/>
                      <a:round/>
                      <a:headEnd type="none" w="med" len="med"/>
                      <a:tailEnd type="none" w="med" len="med"/>
                    </a:lnR>
                  </a:tcPr>
                </a:tc>
              </a:tr>
              <a:tr h="925512">
                <a:tc>
                  <a:txBody>
                    <a:bodyPr/>
                    <a:lstStyle/>
                    <a:p>
                      <a:pPr algn="ctr"/>
                      <a:endParaRPr lang="en-AU" sz="2400" b="1" dirty="0"/>
                    </a:p>
                  </a:txBody>
                  <a:tcPr anchor="ctr">
                    <a:lnL w="12700" cap="flat" cmpd="sng" algn="ctr">
                      <a:solidFill>
                        <a:schemeClr val="tx1"/>
                      </a:solidFill>
                      <a:prstDash val="solid"/>
                      <a:round/>
                      <a:headEnd type="none" w="med" len="med"/>
                      <a:tailEnd type="none" w="med" len="med"/>
                    </a:lnL>
                  </a:tcPr>
                </a:tc>
                <a:tc>
                  <a:txBody>
                    <a:bodyPr/>
                    <a:lstStyle/>
                    <a:p>
                      <a:pPr algn="l"/>
                      <a:endParaRPr lang="en-AU" sz="2400" dirty="0"/>
                    </a:p>
                  </a:txBody>
                  <a:tcPr>
                    <a:lnR w="12700" cap="flat" cmpd="sng" algn="ctr">
                      <a:solidFill>
                        <a:schemeClr val="tx1"/>
                      </a:solidFill>
                      <a:prstDash val="solid"/>
                      <a:round/>
                      <a:headEnd type="none" w="med" len="med"/>
                      <a:tailEnd type="none" w="med" len="med"/>
                    </a:lnR>
                  </a:tcPr>
                </a:tc>
              </a:tr>
              <a:tr h="925512">
                <a:tc>
                  <a:txBody>
                    <a:bodyPr/>
                    <a:lstStyle/>
                    <a:p>
                      <a:pPr algn="ctr"/>
                      <a:endParaRPr lang="en-AU" sz="2400" b="1" dirty="0"/>
                    </a:p>
                  </a:txBody>
                  <a:tcPr anchor="ctr">
                    <a:lnL w="12700" cap="flat" cmpd="sng" algn="ctr">
                      <a:solidFill>
                        <a:schemeClr val="tx1"/>
                      </a:solidFill>
                      <a:prstDash val="solid"/>
                      <a:round/>
                      <a:headEnd type="none" w="med" len="med"/>
                      <a:tailEnd type="none" w="med" len="med"/>
                    </a:lnL>
                  </a:tcPr>
                </a:tc>
                <a:tc>
                  <a:txBody>
                    <a:bodyPr/>
                    <a:lstStyle/>
                    <a:p>
                      <a:pPr algn="l"/>
                      <a:endParaRPr lang="en-AU" sz="2400" dirty="0"/>
                    </a:p>
                  </a:txBody>
                  <a:tcPr>
                    <a:lnR w="12700" cap="flat" cmpd="sng" algn="ctr">
                      <a:solidFill>
                        <a:schemeClr val="tx1"/>
                      </a:solidFill>
                      <a:prstDash val="solid"/>
                      <a:round/>
                      <a:headEnd type="none" w="med" len="med"/>
                      <a:tailEnd type="none" w="med" len="med"/>
                    </a:lnR>
                  </a:tcPr>
                </a:tc>
              </a:tr>
              <a:tr h="925512">
                <a:tc>
                  <a:txBody>
                    <a:bodyPr/>
                    <a:lstStyle/>
                    <a:p>
                      <a:pPr algn="ctr"/>
                      <a:endParaRPr lang="en-AU" sz="24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endParaRPr lang="en-AU" sz="2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Initial Entity Relationship Diagram</a:t>
            </a:r>
            <a:endParaRPr lang="en-AU" dirty="0"/>
          </a:p>
        </p:txBody>
      </p:sp>
      <p:sp>
        <p:nvSpPr>
          <p:cNvPr id="4" name="Entity"/>
          <p:cNvSpPr/>
          <p:nvPr/>
        </p:nvSpPr>
        <p:spPr>
          <a:xfrm>
            <a:off x="7812741" y="849592"/>
            <a:ext cx="1295400" cy="762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sp>
        <p:nvSpPr>
          <p:cNvPr id="33" name="Entity"/>
          <p:cNvSpPr/>
          <p:nvPr/>
        </p:nvSpPr>
        <p:spPr>
          <a:xfrm>
            <a:off x="7812741" y="834119"/>
            <a:ext cx="1295400" cy="762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sp>
        <p:nvSpPr>
          <p:cNvPr id="34" name="Entity"/>
          <p:cNvSpPr/>
          <p:nvPr/>
        </p:nvSpPr>
        <p:spPr>
          <a:xfrm>
            <a:off x="7812741" y="855196"/>
            <a:ext cx="1295400" cy="762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sp>
        <p:nvSpPr>
          <p:cNvPr id="35" name="Entity"/>
          <p:cNvSpPr/>
          <p:nvPr/>
        </p:nvSpPr>
        <p:spPr>
          <a:xfrm>
            <a:off x="7812741" y="855196"/>
            <a:ext cx="1295400" cy="762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sp>
        <p:nvSpPr>
          <p:cNvPr id="36" name="Entity"/>
          <p:cNvSpPr/>
          <p:nvPr/>
        </p:nvSpPr>
        <p:spPr>
          <a:xfrm>
            <a:off x="7812741" y="827367"/>
            <a:ext cx="1295400" cy="762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2000" dirty="0"/>
          </a:p>
        </p:txBody>
      </p:sp>
      <p:grpSp>
        <p:nvGrpSpPr>
          <p:cNvPr id="58" name="1:M"/>
          <p:cNvGrpSpPr/>
          <p:nvPr/>
        </p:nvGrpSpPr>
        <p:grpSpPr>
          <a:xfrm>
            <a:off x="7922559" y="5557042"/>
            <a:ext cx="304800" cy="1219200"/>
            <a:chOff x="7924800" y="5257800"/>
            <a:chExt cx="304800" cy="1219200"/>
          </a:xfrm>
        </p:grpSpPr>
        <p:cxnSp>
          <p:nvCxnSpPr>
            <p:cNvPr id="59" name="Straight Connector 58"/>
            <p:cNvCxnSpPr/>
            <p:nvPr/>
          </p:nvCxnSpPr>
          <p:spPr>
            <a:xfrm rot="5400000" flipH="1" flipV="1">
              <a:off x="7467600" y="58674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60" name="Straight Connector 59"/>
            <p:cNvCxnSpPr/>
            <p:nvPr/>
          </p:nvCxnSpPr>
          <p:spPr>
            <a:xfrm rot="5400000" flipH="1" flipV="1">
              <a:off x="78867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61" name="Straight Connector 60"/>
            <p:cNvCxnSpPr/>
            <p:nvPr/>
          </p:nvCxnSpPr>
          <p:spPr>
            <a:xfrm rot="16200000" flipV="1">
              <a:off x="80391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nvGrpSpPr>
          <p:cNvPr id="70" name="Group 69"/>
          <p:cNvGrpSpPr/>
          <p:nvPr/>
        </p:nvGrpSpPr>
        <p:grpSpPr>
          <a:xfrm>
            <a:off x="7315200" y="5562600"/>
            <a:ext cx="304800" cy="1219200"/>
            <a:chOff x="8153400" y="5486400"/>
            <a:chExt cx="304800" cy="1219200"/>
          </a:xfrm>
        </p:grpSpPr>
        <p:grpSp>
          <p:nvGrpSpPr>
            <p:cNvPr id="63" name="1:M"/>
            <p:cNvGrpSpPr/>
            <p:nvPr/>
          </p:nvGrpSpPr>
          <p:grpSpPr>
            <a:xfrm>
              <a:off x="8153400" y="5486400"/>
              <a:ext cx="304800" cy="1219200"/>
              <a:chOff x="7924800" y="5257800"/>
              <a:chExt cx="304800" cy="1219200"/>
            </a:xfrm>
          </p:grpSpPr>
          <p:cxnSp>
            <p:nvCxnSpPr>
              <p:cNvPr id="64" name="Straight Connector 63"/>
              <p:cNvCxnSpPr/>
              <p:nvPr/>
            </p:nvCxnSpPr>
            <p:spPr>
              <a:xfrm rot="5400000" flipH="1" flipV="1">
                <a:off x="7467600" y="58674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65" name="Straight Connector 64"/>
              <p:cNvCxnSpPr/>
              <p:nvPr/>
            </p:nvCxnSpPr>
            <p:spPr>
              <a:xfrm rot="5400000" flipH="1" flipV="1">
                <a:off x="78867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66" name="Straight Connector 65"/>
              <p:cNvCxnSpPr/>
              <p:nvPr/>
            </p:nvCxnSpPr>
            <p:spPr>
              <a:xfrm rot="16200000" flipV="1">
                <a:off x="80391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nvGrpSpPr>
            <p:cNvPr id="69" name="Group 68"/>
            <p:cNvGrpSpPr/>
            <p:nvPr/>
          </p:nvGrpSpPr>
          <p:grpSpPr>
            <a:xfrm rot="10800000">
              <a:off x="8153400" y="5486400"/>
              <a:ext cx="304800" cy="228600"/>
              <a:chOff x="8305800" y="6629400"/>
              <a:chExt cx="304800" cy="228600"/>
            </a:xfrm>
          </p:grpSpPr>
          <p:cxnSp>
            <p:nvCxnSpPr>
              <p:cNvPr id="67" name="Straight Connector 66"/>
              <p:cNvCxnSpPr/>
              <p:nvPr/>
            </p:nvCxnSpPr>
            <p:spPr>
              <a:xfrm rot="5400000" flipH="1" flipV="1">
                <a:off x="8267700" y="6667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68" name="Straight Connector 67"/>
              <p:cNvCxnSpPr/>
              <p:nvPr/>
            </p:nvCxnSpPr>
            <p:spPr>
              <a:xfrm rot="16200000" flipV="1">
                <a:off x="8420100" y="6667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grpSp>
        <p:nvGrpSpPr>
          <p:cNvPr id="45" name="Group 44"/>
          <p:cNvGrpSpPr/>
          <p:nvPr/>
        </p:nvGrpSpPr>
        <p:grpSpPr>
          <a:xfrm rot="13500000">
            <a:off x="1002974" y="5616587"/>
            <a:ext cx="304800" cy="1238879"/>
            <a:chOff x="8153400" y="5486400"/>
            <a:chExt cx="304800" cy="1219200"/>
          </a:xfrm>
        </p:grpSpPr>
        <p:grpSp>
          <p:nvGrpSpPr>
            <p:cNvPr id="46" name="1:M"/>
            <p:cNvGrpSpPr/>
            <p:nvPr/>
          </p:nvGrpSpPr>
          <p:grpSpPr>
            <a:xfrm>
              <a:off x="8153400" y="5486400"/>
              <a:ext cx="304800" cy="1219200"/>
              <a:chOff x="7924800" y="5257800"/>
              <a:chExt cx="304800" cy="1219200"/>
            </a:xfrm>
          </p:grpSpPr>
          <p:cxnSp>
            <p:nvCxnSpPr>
              <p:cNvPr id="50" name="Straight Connector 49"/>
              <p:cNvCxnSpPr/>
              <p:nvPr/>
            </p:nvCxnSpPr>
            <p:spPr>
              <a:xfrm rot="5400000" flipH="1" flipV="1">
                <a:off x="7467600" y="58674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51" name="Straight Connector 50"/>
              <p:cNvCxnSpPr/>
              <p:nvPr/>
            </p:nvCxnSpPr>
            <p:spPr>
              <a:xfrm rot="5400000" flipH="1" flipV="1">
                <a:off x="78867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52" name="Straight Connector 51"/>
              <p:cNvCxnSpPr/>
              <p:nvPr/>
            </p:nvCxnSpPr>
            <p:spPr>
              <a:xfrm rot="16200000" flipV="1">
                <a:off x="80391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nvGrpSpPr>
            <p:cNvPr id="47" name="Group 68"/>
            <p:cNvGrpSpPr/>
            <p:nvPr/>
          </p:nvGrpSpPr>
          <p:grpSpPr>
            <a:xfrm rot="10800000">
              <a:off x="8153400" y="5486400"/>
              <a:ext cx="304800" cy="228600"/>
              <a:chOff x="8305800" y="6629400"/>
              <a:chExt cx="304800" cy="228600"/>
            </a:xfrm>
          </p:grpSpPr>
          <p:cxnSp>
            <p:nvCxnSpPr>
              <p:cNvPr id="48" name="Straight Connector 47"/>
              <p:cNvCxnSpPr/>
              <p:nvPr/>
            </p:nvCxnSpPr>
            <p:spPr>
              <a:xfrm rot="5400000" flipH="1" flipV="1">
                <a:off x="8267700" y="6667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49" name="Straight Connector 48"/>
              <p:cNvCxnSpPr/>
              <p:nvPr/>
            </p:nvCxnSpPr>
            <p:spPr>
              <a:xfrm rot="16200000" flipV="1">
                <a:off x="8420100" y="6667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grpSp>
        <p:nvGrpSpPr>
          <p:cNvPr id="54" name="1:M"/>
          <p:cNvGrpSpPr/>
          <p:nvPr/>
        </p:nvGrpSpPr>
        <p:grpSpPr>
          <a:xfrm rot="18900000">
            <a:off x="390245" y="1045076"/>
            <a:ext cx="304800" cy="1219200"/>
            <a:chOff x="7924800" y="5257800"/>
            <a:chExt cx="304800" cy="1219200"/>
          </a:xfrm>
        </p:grpSpPr>
        <p:cxnSp>
          <p:nvCxnSpPr>
            <p:cNvPr id="55" name="Straight Connector 54"/>
            <p:cNvCxnSpPr/>
            <p:nvPr/>
          </p:nvCxnSpPr>
          <p:spPr>
            <a:xfrm rot="5400000" flipH="1" flipV="1">
              <a:off x="7467600" y="58674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56" name="Straight Connector 55"/>
            <p:cNvCxnSpPr/>
            <p:nvPr/>
          </p:nvCxnSpPr>
          <p:spPr>
            <a:xfrm rot="5400000" flipH="1" flipV="1">
              <a:off x="78867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57" name="Straight Connector 56"/>
            <p:cNvCxnSpPr/>
            <p:nvPr/>
          </p:nvCxnSpPr>
          <p:spPr>
            <a:xfrm rot="16200000" flipV="1">
              <a:off x="80391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nvGrpSpPr>
          <p:cNvPr id="72" name="Group 71"/>
          <p:cNvGrpSpPr/>
          <p:nvPr/>
        </p:nvGrpSpPr>
        <p:grpSpPr>
          <a:xfrm rot="18900000">
            <a:off x="880193" y="647920"/>
            <a:ext cx="218378" cy="1368204"/>
            <a:chOff x="8153400" y="5486400"/>
            <a:chExt cx="304800" cy="1219200"/>
          </a:xfrm>
        </p:grpSpPr>
        <p:grpSp>
          <p:nvGrpSpPr>
            <p:cNvPr id="73" name="1:M"/>
            <p:cNvGrpSpPr/>
            <p:nvPr/>
          </p:nvGrpSpPr>
          <p:grpSpPr>
            <a:xfrm>
              <a:off x="8153400" y="5486400"/>
              <a:ext cx="304800" cy="1219200"/>
              <a:chOff x="7924800" y="5257800"/>
              <a:chExt cx="304800" cy="1219200"/>
            </a:xfrm>
          </p:grpSpPr>
          <p:cxnSp>
            <p:nvCxnSpPr>
              <p:cNvPr id="77" name="Straight Connector 76"/>
              <p:cNvCxnSpPr/>
              <p:nvPr/>
            </p:nvCxnSpPr>
            <p:spPr>
              <a:xfrm rot="5400000" flipH="1" flipV="1">
                <a:off x="7467600" y="58674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78" name="Straight Connector 77"/>
              <p:cNvCxnSpPr/>
              <p:nvPr/>
            </p:nvCxnSpPr>
            <p:spPr>
              <a:xfrm rot="5400000" flipH="1" flipV="1">
                <a:off x="78867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79" name="Straight Connector 78"/>
              <p:cNvCxnSpPr/>
              <p:nvPr/>
            </p:nvCxnSpPr>
            <p:spPr>
              <a:xfrm rot="16200000" flipV="1">
                <a:off x="80391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nvGrpSpPr>
            <p:cNvPr id="74" name="Group 68"/>
            <p:cNvGrpSpPr/>
            <p:nvPr/>
          </p:nvGrpSpPr>
          <p:grpSpPr>
            <a:xfrm rot="10800000">
              <a:off x="8153400" y="5486400"/>
              <a:ext cx="304800" cy="228600"/>
              <a:chOff x="8305800" y="6629400"/>
              <a:chExt cx="304800" cy="228600"/>
            </a:xfrm>
          </p:grpSpPr>
          <p:cxnSp>
            <p:nvCxnSpPr>
              <p:cNvPr id="75" name="Straight Connector 74"/>
              <p:cNvCxnSpPr/>
              <p:nvPr/>
            </p:nvCxnSpPr>
            <p:spPr>
              <a:xfrm rot="5400000" flipH="1" flipV="1">
                <a:off x="8267700" y="6667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76" name="Straight Connector 75"/>
              <p:cNvCxnSpPr/>
              <p:nvPr/>
            </p:nvCxnSpPr>
            <p:spPr>
              <a:xfrm rot="16200000" flipV="1">
                <a:off x="8420100" y="6667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grpSp>
        <p:nvGrpSpPr>
          <p:cNvPr id="88" name="1:M"/>
          <p:cNvGrpSpPr/>
          <p:nvPr/>
        </p:nvGrpSpPr>
        <p:grpSpPr>
          <a:xfrm rot="2700000" flipH="1">
            <a:off x="764882" y="4997165"/>
            <a:ext cx="233472" cy="1519396"/>
            <a:chOff x="7924800" y="5257800"/>
            <a:chExt cx="304800" cy="1219200"/>
          </a:xfrm>
        </p:grpSpPr>
        <p:cxnSp>
          <p:nvCxnSpPr>
            <p:cNvPr id="89" name="Straight Connector 88"/>
            <p:cNvCxnSpPr/>
            <p:nvPr/>
          </p:nvCxnSpPr>
          <p:spPr>
            <a:xfrm rot="5400000" flipH="1" flipV="1">
              <a:off x="7467600" y="58674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90" name="Straight Connector 89"/>
            <p:cNvCxnSpPr/>
            <p:nvPr/>
          </p:nvCxnSpPr>
          <p:spPr>
            <a:xfrm rot="5400000" flipH="1" flipV="1">
              <a:off x="78867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91" name="Straight Connector 90"/>
            <p:cNvCxnSpPr/>
            <p:nvPr/>
          </p:nvCxnSpPr>
          <p:spPr>
            <a:xfrm rot="16200000" flipV="1">
              <a:off x="80391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Refined Entity Relationship Diagram</a:t>
            </a:r>
            <a:endParaRPr lang="en-AU" dirty="0"/>
          </a:p>
        </p:txBody>
      </p:sp>
      <p:cxnSp>
        <p:nvCxnSpPr>
          <p:cNvPr id="26" name="1:1"/>
          <p:cNvCxnSpPr/>
          <p:nvPr/>
        </p:nvCxnSpPr>
        <p:spPr>
          <a:xfrm rot="5400000" flipH="1" flipV="1">
            <a:off x="6743700" y="5219700"/>
            <a:ext cx="2362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nvGrpSpPr>
          <p:cNvPr id="28" name="1:M"/>
          <p:cNvGrpSpPr/>
          <p:nvPr/>
        </p:nvGrpSpPr>
        <p:grpSpPr>
          <a:xfrm rot="10800000">
            <a:off x="7772400" y="1447800"/>
            <a:ext cx="304800" cy="2057400"/>
            <a:chOff x="7924800" y="5257800"/>
            <a:chExt cx="304800" cy="1219200"/>
          </a:xfrm>
        </p:grpSpPr>
        <p:cxnSp>
          <p:nvCxnSpPr>
            <p:cNvPr id="29" name="Straight Connector 28"/>
            <p:cNvCxnSpPr/>
            <p:nvPr/>
          </p:nvCxnSpPr>
          <p:spPr>
            <a:xfrm rot="5400000" flipH="1" flipV="1">
              <a:off x="7467600" y="58674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30" name="Straight Connector 29"/>
            <p:cNvCxnSpPr/>
            <p:nvPr/>
          </p:nvCxnSpPr>
          <p:spPr>
            <a:xfrm rot="5400000" flipH="1" flipV="1">
              <a:off x="78867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31" name="Straight Connector 30"/>
            <p:cNvCxnSpPr/>
            <p:nvPr/>
          </p:nvCxnSpPr>
          <p:spPr>
            <a:xfrm rot="16200000" flipV="1">
              <a:off x="80391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nvGrpSpPr>
          <p:cNvPr id="37" name="1:M"/>
          <p:cNvGrpSpPr/>
          <p:nvPr/>
        </p:nvGrpSpPr>
        <p:grpSpPr>
          <a:xfrm rot="16200000">
            <a:off x="6019800" y="-76200"/>
            <a:ext cx="304800" cy="2590800"/>
            <a:chOff x="7924800" y="5257800"/>
            <a:chExt cx="304800" cy="1219200"/>
          </a:xfrm>
        </p:grpSpPr>
        <p:cxnSp>
          <p:nvCxnSpPr>
            <p:cNvPr id="38" name="Straight Connector 37"/>
            <p:cNvCxnSpPr/>
            <p:nvPr/>
          </p:nvCxnSpPr>
          <p:spPr>
            <a:xfrm rot="5400000" flipH="1" flipV="1">
              <a:off x="7467600" y="58674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39" name="Straight Connector 38"/>
            <p:cNvCxnSpPr/>
            <p:nvPr/>
          </p:nvCxnSpPr>
          <p:spPr>
            <a:xfrm rot="5400000" flipH="1" flipV="1">
              <a:off x="78867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40" name="Straight Connector 39"/>
            <p:cNvCxnSpPr/>
            <p:nvPr/>
          </p:nvCxnSpPr>
          <p:spPr>
            <a:xfrm rot="16200000" flipV="1">
              <a:off x="80391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nvGrpSpPr>
          <p:cNvPr id="41" name="1:M"/>
          <p:cNvGrpSpPr/>
          <p:nvPr/>
        </p:nvGrpSpPr>
        <p:grpSpPr>
          <a:xfrm rot="5400000">
            <a:off x="6019800" y="2514600"/>
            <a:ext cx="304800" cy="2590800"/>
            <a:chOff x="7924800" y="5257800"/>
            <a:chExt cx="304800" cy="1219200"/>
          </a:xfrm>
        </p:grpSpPr>
        <p:cxnSp>
          <p:nvCxnSpPr>
            <p:cNvPr id="42" name="Straight Connector 41"/>
            <p:cNvCxnSpPr/>
            <p:nvPr/>
          </p:nvCxnSpPr>
          <p:spPr>
            <a:xfrm rot="5400000" flipH="1" flipV="1">
              <a:off x="7467600" y="58674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43" name="Straight Connector 42"/>
            <p:cNvCxnSpPr/>
            <p:nvPr/>
          </p:nvCxnSpPr>
          <p:spPr>
            <a:xfrm rot="5400000" flipH="1" flipV="1">
              <a:off x="78867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44" name="Straight Connector 43"/>
            <p:cNvCxnSpPr/>
            <p:nvPr/>
          </p:nvCxnSpPr>
          <p:spPr>
            <a:xfrm rot="16200000" flipV="1">
              <a:off x="80391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cxnSp>
        <p:nvCxnSpPr>
          <p:cNvPr id="48" name="1:1"/>
          <p:cNvCxnSpPr/>
          <p:nvPr/>
        </p:nvCxnSpPr>
        <p:spPr>
          <a:xfrm rot="10800000">
            <a:off x="838200" y="1219200"/>
            <a:ext cx="30480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nvGrpSpPr>
          <p:cNvPr id="50" name="1:M"/>
          <p:cNvGrpSpPr/>
          <p:nvPr/>
        </p:nvGrpSpPr>
        <p:grpSpPr>
          <a:xfrm>
            <a:off x="685800" y="1219200"/>
            <a:ext cx="304800" cy="2286000"/>
            <a:chOff x="7924800" y="5257800"/>
            <a:chExt cx="304800" cy="1219200"/>
          </a:xfrm>
        </p:grpSpPr>
        <p:cxnSp>
          <p:nvCxnSpPr>
            <p:cNvPr id="51" name="Straight Connector 50"/>
            <p:cNvCxnSpPr/>
            <p:nvPr/>
          </p:nvCxnSpPr>
          <p:spPr>
            <a:xfrm rot="5400000" flipH="1" flipV="1">
              <a:off x="7467600" y="58674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52" name="Straight Connector 51"/>
            <p:cNvCxnSpPr/>
            <p:nvPr/>
          </p:nvCxnSpPr>
          <p:spPr>
            <a:xfrm rot="5400000" flipH="1" flipV="1">
              <a:off x="78867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53" name="Straight Connector 52"/>
            <p:cNvCxnSpPr/>
            <p:nvPr/>
          </p:nvCxnSpPr>
          <p:spPr>
            <a:xfrm rot="16200000" flipV="1">
              <a:off x="80391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nvGrpSpPr>
          <p:cNvPr id="54" name="1:M"/>
          <p:cNvGrpSpPr/>
          <p:nvPr/>
        </p:nvGrpSpPr>
        <p:grpSpPr>
          <a:xfrm rot="16200000">
            <a:off x="1524000" y="3429000"/>
            <a:ext cx="304800" cy="762000"/>
            <a:chOff x="7924800" y="5257800"/>
            <a:chExt cx="304800" cy="1219200"/>
          </a:xfrm>
        </p:grpSpPr>
        <p:cxnSp>
          <p:nvCxnSpPr>
            <p:cNvPr id="55" name="Straight Connector 54"/>
            <p:cNvCxnSpPr/>
            <p:nvPr/>
          </p:nvCxnSpPr>
          <p:spPr>
            <a:xfrm rot="5400000" flipH="1" flipV="1">
              <a:off x="7467600" y="58674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56" name="Straight Connector 55"/>
            <p:cNvCxnSpPr/>
            <p:nvPr/>
          </p:nvCxnSpPr>
          <p:spPr>
            <a:xfrm rot="5400000" flipH="1" flipV="1">
              <a:off x="78867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57" name="Straight Connector 56"/>
            <p:cNvCxnSpPr/>
            <p:nvPr/>
          </p:nvCxnSpPr>
          <p:spPr>
            <a:xfrm rot="16200000" flipV="1">
              <a:off x="80391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nvGrpSpPr>
          <p:cNvPr id="58" name="1:M"/>
          <p:cNvGrpSpPr/>
          <p:nvPr/>
        </p:nvGrpSpPr>
        <p:grpSpPr>
          <a:xfrm rot="5400000">
            <a:off x="3314700" y="3390900"/>
            <a:ext cx="304800" cy="838200"/>
            <a:chOff x="7924800" y="5257800"/>
            <a:chExt cx="304800" cy="1219200"/>
          </a:xfrm>
        </p:grpSpPr>
        <p:cxnSp>
          <p:nvCxnSpPr>
            <p:cNvPr id="59" name="Straight Connector 58"/>
            <p:cNvCxnSpPr/>
            <p:nvPr/>
          </p:nvCxnSpPr>
          <p:spPr>
            <a:xfrm rot="5400000" flipH="1" flipV="1">
              <a:off x="7467600" y="58674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60" name="Straight Connector 59"/>
            <p:cNvCxnSpPr/>
            <p:nvPr/>
          </p:nvCxnSpPr>
          <p:spPr>
            <a:xfrm rot="5400000" flipH="1" flipV="1">
              <a:off x="78867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61" name="Straight Connector 60"/>
            <p:cNvCxnSpPr/>
            <p:nvPr/>
          </p:nvCxnSpPr>
          <p:spPr>
            <a:xfrm rot="16200000" flipV="1">
              <a:off x="80391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nvGrpSpPr>
          <p:cNvPr id="62" name="1:M"/>
          <p:cNvGrpSpPr/>
          <p:nvPr/>
        </p:nvGrpSpPr>
        <p:grpSpPr>
          <a:xfrm>
            <a:off x="4191000" y="4038600"/>
            <a:ext cx="304800" cy="2133600"/>
            <a:chOff x="7924800" y="5257800"/>
            <a:chExt cx="304800" cy="1219200"/>
          </a:xfrm>
        </p:grpSpPr>
        <p:cxnSp>
          <p:nvCxnSpPr>
            <p:cNvPr id="63" name="Straight Connector 62"/>
            <p:cNvCxnSpPr/>
            <p:nvPr/>
          </p:nvCxnSpPr>
          <p:spPr>
            <a:xfrm rot="5400000" flipH="1" flipV="1">
              <a:off x="7467600" y="58674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64" name="Straight Connector 63"/>
            <p:cNvCxnSpPr/>
            <p:nvPr/>
          </p:nvCxnSpPr>
          <p:spPr>
            <a:xfrm rot="5400000" flipH="1" flipV="1">
              <a:off x="78867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65" name="Straight Connector 64"/>
            <p:cNvCxnSpPr/>
            <p:nvPr/>
          </p:nvCxnSpPr>
          <p:spPr>
            <a:xfrm rot="16200000" flipV="1">
              <a:off x="80391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nvGrpSpPr>
          <p:cNvPr id="66" name="1:M"/>
          <p:cNvGrpSpPr/>
          <p:nvPr/>
        </p:nvGrpSpPr>
        <p:grpSpPr>
          <a:xfrm rot="5400000">
            <a:off x="2438400" y="5105400"/>
            <a:ext cx="304800" cy="2590800"/>
            <a:chOff x="7924800" y="5257800"/>
            <a:chExt cx="304800" cy="1219200"/>
          </a:xfrm>
        </p:grpSpPr>
        <p:cxnSp>
          <p:nvCxnSpPr>
            <p:cNvPr id="67" name="Straight Connector 66"/>
            <p:cNvCxnSpPr/>
            <p:nvPr/>
          </p:nvCxnSpPr>
          <p:spPr>
            <a:xfrm rot="5400000" flipH="1" flipV="1">
              <a:off x="7467600" y="58674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68" name="Straight Connector 67"/>
            <p:cNvCxnSpPr/>
            <p:nvPr/>
          </p:nvCxnSpPr>
          <p:spPr>
            <a:xfrm rot="5400000" flipH="1" flipV="1">
              <a:off x="78867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69" name="Straight Connector 68"/>
            <p:cNvCxnSpPr/>
            <p:nvPr/>
          </p:nvCxnSpPr>
          <p:spPr>
            <a:xfrm rot="16200000" flipV="1">
              <a:off x="80391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nvGrpSpPr>
          <p:cNvPr id="70" name="1:M"/>
          <p:cNvGrpSpPr/>
          <p:nvPr/>
        </p:nvGrpSpPr>
        <p:grpSpPr>
          <a:xfrm>
            <a:off x="685800" y="4038600"/>
            <a:ext cx="304800" cy="2057400"/>
            <a:chOff x="7924800" y="5257800"/>
            <a:chExt cx="304800" cy="1219200"/>
          </a:xfrm>
        </p:grpSpPr>
        <p:cxnSp>
          <p:nvCxnSpPr>
            <p:cNvPr id="71" name="Straight Connector 70"/>
            <p:cNvCxnSpPr/>
            <p:nvPr/>
          </p:nvCxnSpPr>
          <p:spPr>
            <a:xfrm rot="5400000" flipH="1" flipV="1">
              <a:off x="7467600" y="58674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72" name="Straight Connector 71"/>
            <p:cNvCxnSpPr/>
            <p:nvPr/>
          </p:nvCxnSpPr>
          <p:spPr>
            <a:xfrm rot="5400000" flipH="1" flipV="1">
              <a:off x="78867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73" name="Straight Connector 72"/>
            <p:cNvCxnSpPr/>
            <p:nvPr/>
          </p:nvCxnSpPr>
          <p:spPr>
            <a:xfrm rot="16200000" flipV="1">
              <a:off x="80391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nvGrpSpPr>
          <p:cNvPr id="74" name="1:M"/>
          <p:cNvGrpSpPr/>
          <p:nvPr/>
        </p:nvGrpSpPr>
        <p:grpSpPr>
          <a:xfrm>
            <a:off x="4191000" y="1447800"/>
            <a:ext cx="304800" cy="762000"/>
            <a:chOff x="7924800" y="5257800"/>
            <a:chExt cx="304800" cy="1219200"/>
          </a:xfrm>
        </p:grpSpPr>
        <p:cxnSp>
          <p:nvCxnSpPr>
            <p:cNvPr id="75" name="Straight Connector 74"/>
            <p:cNvCxnSpPr/>
            <p:nvPr/>
          </p:nvCxnSpPr>
          <p:spPr>
            <a:xfrm rot="5400000" flipH="1" flipV="1">
              <a:off x="7467600" y="58674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76" name="Straight Connector 75"/>
            <p:cNvCxnSpPr/>
            <p:nvPr/>
          </p:nvCxnSpPr>
          <p:spPr>
            <a:xfrm rot="5400000" flipH="1" flipV="1">
              <a:off x="78867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77" name="Straight Connector 76"/>
            <p:cNvCxnSpPr/>
            <p:nvPr/>
          </p:nvCxnSpPr>
          <p:spPr>
            <a:xfrm rot="16200000" flipV="1">
              <a:off x="80391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nvGrpSpPr>
          <p:cNvPr id="78" name="1:M"/>
          <p:cNvGrpSpPr/>
          <p:nvPr/>
        </p:nvGrpSpPr>
        <p:grpSpPr>
          <a:xfrm rot="10800000">
            <a:off x="4191000" y="2743200"/>
            <a:ext cx="304800" cy="1295400"/>
            <a:chOff x="7924800" y="5257800"/>
            <a:chExt cx="304800" cy="1219200"/>
          </a:xfrm>
        </p:grpSpPr>
        <p:cxnSp>
          <p:nvCxnSpPr>
            <p:cNvPr id="79" name="Straight Connector 78"/>
            <p:cNvCxnSpPr/>
            <p:nvPr/>
          </p:nvCxnSpPr>
          <p:spPr>
            <a:xfrm rot="5400000" flipH="1" flipV="1">
              <a:off x="7467600" y="58674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80" name="Straight Connector 79"/>
            <p:cNvCxnSpPr/>
            <p:nvPr/>
          </p:nvCxnSpPr>
          <p:spPr>
            <a:xfrm rot="5400000" flipH="1" flipV="1">
              <a:off x="78867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81" name="Straight Connector 80"/>
            <p:cNvCxnSpPr/>
            <p:nvPr/>
          </p:nvCxnSpPr>
          <p:spPr>
            <a:xfrm rot="16200000" flipV="1">
              <a:off x="80391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grpSp>
        <p:nvGrpSpPr>
          <p:cNvPr id="82" name="1:M"/>
          <p:cNvGrpSpPr/>
          <p:nvPr/>
        </p:nvGrpSpPr>
        <p:grpSpPr>
          <a:xfrm rot="5400000">
            <a:off x="6248400" y="4876800"/>
            <a:ext cx="304800" cy="3048000"/>
            <a:chOff x="7924800" y="5257800"/>
            <a:chExt cx="304800" cy="1219200"/>
          </a:xfrm>
        </p:grpSpPr>
        <p:cxnSp>
          <p:nvCxnSpPr>
            <p:cNvPr id="83" name="Straight Connector 82"/>
            <p:cNvCxnSpPr/>
            <p:nvPr/>
          </p:nvCxnSpPr>
          <p:spPr>
            <a:xfrm rot="5400000" flipH="1" flipV="1">
              <a:off x="7467600" y="5867400"/>
              <a:ext cx="12192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84" name="Straight Connector 83"/>
            <p:cNvCxnSpPr/>
            <p:nvPr/>
          </p:nvCxnSpPr>
          <p:spPr>
            <a:xfrm rot="5400000" flipH="1" flipV="1">
              <a:off x="78867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85" name="Straight Connector 84"/>
            <p:cNvCxnSpPr/>
            <p:nvPr/>
          </p:nvCxnSpPr>
          <p:spPr>
            <a:xfrm rot="16200000" flipV="1">
              <a:off x="8039100" y="6286500"/>
              <a:ext cx="228600" cy="15240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grpSp>
      <p:sp>
        <p:nvSpPr>
          <p:cNvPr id="4" name="Entity"/>
          <p:cNvSpPr/>
          <p:nvPr/>
        </p:nvSpPr>
        <p:spPr>
          <a:xfrm>
            <a:off x="304800" y="3518647"/>
            <a:ext cx="990600" cy="582706"/>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sz="1600" dirty="0" smtClean="0"/>
              <a:t>Student</a:t>
            </a:r>
            <a:endParaRPr lang="en-AU" sz="1600" dirty="0"/>
          </a:p>
        </p:txBody>
      </p:sp>
      <p:sp>
        <p:nvSpPr>
          <p:cNvPr id="33" name="Entity"/>
          <p:cNvSpPr/>
          <p:nvPr/>
        </p:nvSpPr>
        <p:spPr>
          <a:xfrm>
            <a:off x="3886200" y="6122894"/>
            <a:ext cx="990600" cy="582706"/>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sz="1600" dirty="0" smtClean="0"/>
              <a:t>Activity</a:t>
            </a:r>
            <a:endParaRPr lang="en-AU" sz="1600" dirty="0"/>
          </a:p>
        </p:txBody>
      </p:sp>
      <p:sp>
        <p:nvSpPr>
          <p:cNvPr id="34" name="Entity"/>
          <p:cNvSpPr/>
          <p:nvPr/>
        </p:nvSpPr>
        <p:spPr>
          <a:xfrm>
            <a:off x="7467600" y="3518647"/>
            <a:ext cx="990600" cy="582706"/>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sz="1600" dirty="0" smtClean="0"/>
              <a:t>Staff</a:t>
            </a:r>
            <a:endParaRPr lang="en-AU" sz="1600" dirty="0"/>
          </a:p>
        </p:txBody>
      </p:sp>
      <p:sp>
        <p:nvSpPr>
          <p:cNvPr id="35" name="Entity"/>
          <p:cNvSpPr/>
          <p:nvPr/>
        </p:nvSpPr>
        <p:spPr>
          <a:xfrm>
            <a:off x="3886200" y="914400"/>
            <a:ext cx="990600" cy="582706"/>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sz="1600" dirty="0" smtClean="0"/>
              <a:t>Course</a:t>
            </a:r>
            <a:endParaRPr lang="en-AU" sz="1600" dirty="0"/>
          </a:p>
        </p:txBody>
      </p:sp>
      <p:sp>
        <p:nvSpPr>
          <p:cNvPr id="36" name="Entity"/>
          <p:cNvSpPr/>
          <p:nvPr/>
        </p:nvSpPr>
        <p:spPr>
          <a:xfrm>
            <a:off x="3886200" y="3518647"/>
            <a:ext cx="990600" cy="582706"/>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sz="1600" dirty="0" smtClean="0"/>
              <a:t>Unit</a:t>
            </a:r>
            <a:endParaRPr lang="en-AU" sz="1600" dirty="0"/>
          </a:p>
        </p:txBody>
      </p:sp>
      <p:sp>
        <p:nvSpPr>
          <p:cNvPr id="15" name="Entity"/>
          <p:cNvSpPr/>
          <p:nvPr/>
        </p:nvSpPr>
        <p:spPr>
          <a:xfrm>
            <a:off x="3886200" y="2209800"/>
            <a:ext cx="990600" cy="582706"/>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sz="1600" dirty="0" smtClean="0"/>
              <a:t>Course Unit</a:t>
            </a:r>
            <a:endParaRPr lang="en-AU" sz="1600" dirty="0"/>
          </a:p>
        </p:txBody>
      </p:sp>
      <p:sp>
        <p:nvSpPr>
          <p:cNvPr id="16" name="Entity"/>
          <p:cNvSpPr/>
          <p:nvPr/>
        </p:nvSpPr>
        <p:spPr>
          <a:xfrm>
            <a:off x="2057400" y="3505200"/>
            <a:ext cx="990600" cy="582706"/>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sz="1600" dirty="0" smtClean="0"/>
              <a:t>Unit Enrol</a:t>
            </a:r>
            <a:endParaRPr lang="en-AU" sz="1600" dirty="0"/>
          </a:p>
        </p:txBody>
      </p:sp>
      <p:sp>
        <p:nvSpPr>
          <p:cNvPr id="17" name="Entity"/>
          <p:cNvSpPr/>
          <p:nvPr/>
        </p:nvSpPr>
        <p:spPr>
          <a:xfrm>
            <a:off x="304800" y="6096000"/>
            <a:ext cx="990600" cy="582706"/>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sz="1600" dirty="0" smtClean="0"/>
              <a:t>Activity Enrol</a:t>
            </a:r>
            <a:endParaRPr lang="en-AU" sz="1600" dirty="0"/>
          </a:p>
        </p:txBody>
      </p:sp>
      <p:sp>
        <p:nvSpPr>
          <p:cNvPr id="13" name="Entity"/>
          <p:cNvSpPr/>
          <p:nvPr/>
        </p:nvSpPr>
        <p:spPr>
          <a:xfrm>
            <a:off x="7467600" y="914400"/>
            <a:ext cx="990600" cy="582706"/>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sz="1600" dirty="0" smtClean="0"/>
              <a:t>Coordinator</a:t>
            </a:r>
            <a:endParaRPr lang="en-AU" sz="1600" dirty="0"/>
          </a:p>
        </p:txBody>
      </p:sp>
      <p:cxnSp>
        <p:nvCxnSpPr>
          <p:cNvPr id="88" name="1:1"/>
          <p:cNvCxnSpPr/>
          <p:nvPr/>
        </p:nvCxnSpPr>
        <p:spPr>
          <a:xfrm rot="5400000" flipH="1" flipV="1">
            <a:off x="3733800" y="12192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90" name="Oval 89"/>
          <p:cNvSpPr/>
          <p:nvPr/>
        </p:nvSpPr>
        <p:spPr>
          <a:xfrm>
            <a:off x="762000" y="29718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92" name="Oval 91"/>
          <p:cNvSpPr/>
          <p:nvPr/>
        </p:nvSpPr>
        <p:spPr>
          <a:xfrm>
            <a:off x="4267200" y="19050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cxnSp>
        <p:nvCxnSpPr>
          <p:cNvPr id="93" name="1:1"/>
          <p:cNvCxnSpPr/>
          <p:nvPr/>
        </p:nvCxnSpPr>
        <p:spPr>
          <a:xfrm rot="5400000" flipH="1" flipV="1">
            <a:off x="3733800" y="64008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95" name="1:1"/>
          <p:cNvCxnSpPr/>
          <p:nvPr/>
        </p:nvCxnSpPr>
        <p:spPr>
          <a:xfrm>
            <a:off x="4267200" y="16002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99" name="1:1"/>
          <p:cNvCxnSpPr/>
          <p:nvPr/>
        </p:nvCxnSpPr>
        <p:spPr>
          <a:xfrm>
            <a:off x="4267200" y="33528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103" name="Oval 102"/>
          <p:cNvSpPr/>
          <p:nvPr/>
        </p:nvSpPr>
        <p:spPr>
          <a:xfrm>
            <a:off x="762000" y="55626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cxnSp>
        <p:nvCxnSpPr>
          <p:cNvPr id="106" name="1:1"/>
          <p:cNvCxnSpPr/>
          <p:nvPr/>
        </p:nvCxnSpPr>
        <p:spPr>
          <a:xfrm>
            <a:off x="4267200" y="30480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107" name="1:1"/>
          <p:cNvCxnSpPr/>
          <p:nvPr/>
        </p:nvCxnSpPr>
        <p:spPr>
          <a:xfrm rot="5400000" flipH="1" flipV="1">
            <a:off x="7315200" y="38100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109" name="Oval 108"/>
          <p:cNvSpPr/>
          <p:nvPr/>
        </p:nvSpPr>
        <p:spPr>
          <a:xfrm>
            <a:off x="5334000" y="37338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cxnSp>
        <p:nvCxnSpPr>
          <p:cNvPr id="111" name="1:1"/>
          <p:cNvCxnSpPr/>
          <p:nvPr/>
        </p:nvCxnSpPr>
        <p:spPr>
          <a:xfrm>
            <a:off x="7848600" y="33528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114" name="1:1"/>
          <p:cNvCxnSpPr/>
          <p:nvPr/>
        </p:nvCxnSpPr>
        <p:spPr>
          <a:xfrm rot="5400000" flipH="1" flipV="1">
            <a:off x="4876800" y="12192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116" name="1:1"/>
          <p:cNvCxnSpPr/>
          <p:nvPr/>
        </p:nvCxnSpPr>
        <p:spPr>
          <a:xfrm rot="5400000" flipH="1" flipV="1">
            <a:off x="6858000" y="12192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117" name="Oval 116"/>
          <p:cNvSpPr/>
          <p:nvPr/>
        </p:nvSpPr>
        <p:spPr>
          <a:xfrm>
            <a:off x="7848600" y="18288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cxnSp>
        <p:nvCxnSpPr>
          <p:cNvPr id="118" name="1:1"/>
          <p:cNvCxnSpPr/>
          <p:nvPr/>
        </p:nvCxnSpPr>
        <p:spPr>
          <a:xfrm>
            <a:off x="4267200" y="57150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120" name="1:1"/>
          <p:cNvCxnSpPr/>
          <p:nvPr/>
        </p:nvCxnSpPr>
        <p:spPr>
          <a:xfrm>
            <a:off x="4267200" y="41910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122" name="Oval 121"/>
          <p:cNvSpPr/>
          <p:nvPr/>
        </p:nvSpPr>
        <p:spPr>
          <a:xfrm>
            <a:off x="5410200" y="63246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cxnSp>
        <p:nvCxnSpPr>
          <p:cNvPr id="123" name="1:1"/>
          <p:cNvCxnSpPr/>
          <p:nvPr/>
        </p:nvCxnSpPr>
        <p:spPr>
          <a:xfrm>
            <a:off x="7848600" y="41910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125" name="1:1"/>
          <p:cNvCxnSpPr/>
          <p:nvPr/>
        </p:nvCxnSpPr>
        <p:spPr>
          <a:xfrm rot="5400000" flipH="1" flipV="1">
            <a:off x="3733800" y="38100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127" name="Oval 126"/>
          <p:cNvSpPr/>
          <p:nvPr/>
        </p:nvSpPr>
        <p:spPr>
          <a:xfrm>
            <a:off x="1752600" y="37338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cxnSp>
        <p:nvCxnSpPr>
          <p:cNvPr id="130" name="1:1"/>
          <p:cNvCxnSpPr/>
          <p:nvPr/>
        </p:nvCxnSpPr>
        <p:spPr>
          <a:xfrm rot="5400000" flipH="1" flipV="1">
            <a:off x="1371600" y="38100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
        <p:nvSpPr>
          <p:cNvPr id="132" name="Oval 131"/>
          <p:cNvSpPr/>
          <p:nvPr/>
        </p:nvSpPr>
        <p:spPr>
          <a:xfrm>
            <a:off x="3200400" y="37338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135" name="Oval 134"/>
          <p:cNvSpPr/>
          <p:nvPr/>
        </p:nvSpPr>
        <p:spPr>
          <a:xfrm>
            <a:off x="1752600" y="6324600"/>
            <a:ext cx="152400" cy="152400"/>
          </a:xfrm>
          <a:prstGeom prst="ellipse">
            <a:avLst/>
          </a:prstGeom>
          <a:solidFill>
            <a:schemeClr val="bg1"/>
          </a:solidFill>
          <a:ln w="28575">
            <a:solidFill>
              <a:schemeClr val="accent4"/>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cxnSp>
        <p:nvCxnSpPr>
          <p:cNvPr id="136" name="1:1"/>
          <p:cNvCxnSpPr/>
          <p:nvPr/>
        </p:nvCxnSpPr>
        <p:spPr>
          <a:xfrm>
            <a:off x="762000" y="4191000"/>
            <a:ext cx="152400" cy="0"/>
          </a:xfrm>
          <a:prstGeom prst="line">
            <a:avLst/>
          </a:prstGeom>
          <a:ln w="28575">
            <a:solidFill>
              <a:schemeClr val="accent4"/>
            </a:solidFill>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9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0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1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2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2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2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2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3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27"/>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9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3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0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3" grpId="0" animBg="1"/>
      <p:bldP spid="90" grpId="0" animBg="1"/>
      <p:bldP spid="92" grpId="0" animBg="1"/>
      <p:bldP spid="103" grpId="0" animBg="1"/>
      <p:bldP spid="109" grpId="0" animBg="1"/>
      <p:bldP spid="117" grpId="0" animBg="1"/>
      <p:bldP spid="122" grpId="0" animBg="1"/>
      <p:bldP spid="127" grpId="0" animBg="1"/>
      <p:bldP spid="132" grpId="0" animBg="1"/>
      <p:bldP spid="1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Enhanced Entity Relationship (EER) Model</a:t>
            </a:r>
            <a:endParaRPr lang="en-AU" dirty="0"/>
          </a:p>
        </p:txBody>
      </p:sp>
      <p:sp>
        <p:nvSpPr>
          <p:cNvPr id="3" name="Content Placeholder 2"/>
          <p:cNvSpPr>
            <a:spLocks noGrp="1"/>
          </p:cNvSpPr>
          <p:nvPr>
            <p:ph idx="1"/>
          </p:nvPr>
        </p:nvSpPr>
        <p:spPr/>
        <p:txBody>
          <a:bodyPr/>
          <a:lstStyle/>
          <a:p>
            <a:pPr eaLnBrk="1" hangingPunct="1"/>
            <a:r>
              <a:rPr lang="en-AU" dirty="0" smtClean="0"/>
              <a:t>Why EER?</a:t>
            </a:r>
          </a:p>
          <a:p>
            <a:pPr lvl="1" eaLnBrk="1" hangingPunct="1"/>
            <a:r>
              <a:rPr lang="en-AU" dirty="0" smtClean="0"/>
              <a:t>ERD first introduced in mid-1970s</a:t>
            </a:r>
          </a:p>
          <a:p>
            <a:pPr lvl="1" eaLnBrk="1" hangingPunct="1"/>
            <a:endParaRPr lang="en-AU" dirty="0" smtClean="0"/>
          </a:p>
          <a:p>
            <a:pPr lvl="1" eaLnBrk="1" hangingPunct="1"/>
            <a:r>
              <a:rPr lang="en-AU" dirty="0" smtClean="0"/>
              <a:t>Real-world relationships are more complex than what can be depicted via basic ER modelling</a:t>
            </a:r>
          </a:p>
          <a:p>
            <a:pPr lvl="1" eaLnBrk="1" hangingPunct="1"/>
            <a:endParaRPr lang="en-AU" dirty="0" smtClean="0"/>
          </a:p>
          <a:p>
            <a:pPr lvl="1" eaLnBrk="1" hangingPunct="1"/>
            <a:r>
              <a:rPr lang="en-AU" dirty="0" smtClean="0"/>
              <a:t>Need to model more complex data - advanced relationships</a:t>
            </a:r>
          </a:p>
          <a:p>
            <a:pPr lvl="2" eaLnBrk="1" hangingPunct="1"/>
            <a:r>
              <a:rPr lang="en-AU" dirty="0" smtClean="0"/>
              <a:t>Multiple relationships</a:t>
            </a:r>
          </a:p>
          <a:p>
            <a:pPr lvl="4" eaLnBrk="1" hangingPunct="1"/>
            <a:endParaRPr lang="en-AU" dirty="0" smtClean="0"/>
          </a:p>
          <a:p>
            <a:pPr lvl="2" eaLnBrk="1" hangingPunct="1"/>
            <a:r>
              <a:rPr lang="en-AU" dirty="0" smtClean="0"/>
              <a:t>Self-referencing relationship</a:t>
            </a:r>
          </a:p>
          <a:p>
            <a:pPr lvl="4" eaLnBrk="1" hangingPunct="1"/>
            <a:endParaRPr lang="en-AU" dirty="0" smtClean="0"/>
          </a:p>
          <a:p>
            <a:pPr lvl="2" eaLnBrk="1" hangingPunct="1"/>
            <a:r>
              <a:rPr lang="en-AU" dirty="0" err="1" smtClean="0"/>
              <a:t>Supertypes</a:t>
            </a:r>
            <a:r>
              <a:rPr lang="en-AU" dirty="0" smtClean="0"/>
              <a:t> and subtypes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Multiple Relationships</a:t>
            </a:r>
            <a:endParaRPr lang="en-AU" dirty="0"/>
          </a:p>
        </p:txBody>
      </p:sp>
      <p:sp>
        <p:nvSpPr>
          <p:cNvPr id="3" name="Content Placeholder 2"/>
          <p:cNvSpPr>
            <a:spLocks noGrp="1"/>
          </p:cNvSpPr>
          <p:nvPr>
            <p:ph idx="1"/>
          </p:nvPr>
        </p:nvSpPr>
        <p:spPr/>
        <p:txBody>
          <a:bodyPr/>
          <a:lstStyle/>
          <a:p>
            <a:r>
              <a:rPr lang="en-AU" dirty="0" smtClean="0"/>
              <a:t>In the examples in the previous lectures, there was only </a:t>
            </a:r>
            <a:r>
              <a:rPr lang="en-AU" i="1" dirty="0" smtClean="0"/>
              <a:t>one relationship between two given entities</a:t>
            </a:r>
          </a:p>
          <a:p>
            <a:pPr lvl="1"/>
            <a:r>
              <a:rPr lang="en-AU" dirty="0" smtClean="0"/>
              <a:t>This is NOT a rule</a:t>
            </a:r>
          </a:p>
          <a:p>
            <a:endParaRPr lang="en-AU" dirty="0" smtClean="0"/>
          </a:p>
          <a:p>
            <a:r>
              <a:rPr lang="en-AU" dirty="0" smtClean="0"/>
              <a:t>Multiple relationships may occur when </a:t>
            </a:r>
            <a:r>
              <a:rPr lang="en-AU" i="1" dirty="0" smtClean="0"/>
              <a:t>two entities are linked in more than one way</a:t>
            </a:r>
            <a:endParaRPr lang="en-AU"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cu_ppt4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ecu_ppt4_blue</Template>
  <TotalTime>4892</TotalTime>
  <Words>3655</Words>
  <Application>Microsoft Office PowerPoint</Application>
  <PresentationFormat>On-screen Show (4:3)</PresentationFormat>
  <Paragraphs>757</Paragraphs>
  <Slides>41</Slides>
  <Notes>28</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ecu_ppt4_blue</vt:lpstr>
      <vt:lpstr>CSG1207/CSI5135  Systems and Database Design</vt:lpstr>
      <vt:lpstr>Objectives</vt:lpstr>
      <vt:lpstr>Review Discussion</vt:lpstr>
      <vt:lpstr>Review Discussion</vt:lpstr>
      <vt:lpstr>Entity Identification</vt:lpstr>
      <vt:lpstr>Initial Entity Relationship Diagram</vt:lpstr>
      <vt:lpstr>Refined Entity Relationship Diagram</vt:lpstr>
      <vt:lpstr>Enhanced Entity Relationship (EER) Model</vt:lpstr>
      <vt:lpstr>Multiple Relationships</vt:lpstr>
      <vt:lpstr>Multiple Relationships</vt:lpstr>
      <vt:lpstr>Multiple Relationships</vt:lpstr>
      <vt:lpstr>Self-Referencing Relationships</vt:lpstr>
      <vt:lpstr>Self-Referencing Relationships</vt:lpstr>
      <vt:lpstr>Self-Referencing Relationships</vt:lpstr>
      <vt:lpstr>Self-Referencing Relationships</vt:lpstr>
      <vt:lpstr>Self-Referencing Relationships</vt:lpstr>
      <vt:lpstr>Supertypes and Subtypes</vt:lpstr>
      <vt:lpstr>Supertypes and Subtypes</vt:lpstr>
      <vt:lpstr>Supertypes and Subtypes</vt:lpstr>
      <vt:lpstr>Supertypes and Subtypes</vt:lpstr>
      <vt:lpstr>Supertypes and Subtypes</vt:lpstr>
      <vt:lpstr>Supertypes and Subtypes</vt:lpstr>
      <vt:lpstr>Supertypes and Subtypes</vt:lpstr>
      <vt:lpstr>Supertypes and Subtypes</vt:lpstr>
      <vt:lpstr>Database Table Creation</vt:lpstr>
      <vt:lpstr>Order of Table Creation</vt:lpstr>
      <vt:lpstr>Order of Table Creation</vt:lpstr>
      <vt:lpstr>Order of Table Dropping</vt:lpstr>
      <vt:lpstr>Data Dictionaries</vt:lpstr>
      <vt:lpstr>Data Dictionaries</vt:lpstr>
      <vt:lpstr>Data Dictionaries</vt:lpstr>
      <vt:lpstr>Brief Introduction to SQL</vt:lpstr>
      <vt:lpstr>Brief Introduction to SQL</vt:lpstr>
      <vt:lpstr>Dropping Tables in SQL</vt:lpstr>
      <vt:lpstr>Creating Tables in SQL</vt:lpstr>
      <vt:lpstr>Creating Tables in SQL</vt:lpstr>
      <vt:lpstr>Creating Tables in SQL</vt:lpstr>
      <vt:lpstr>Foreign Keys</vt:lpstr>
      <vt:lpstr>Foreign Keys</vt:lpstr>
      <vt:lpstr>Foreign Keys</vt:lpstr>
      <vt:lpstr>Summary</vt:lpstr>
    </vt:vector>
  </TitlesOfParts>
  <Company>Edith Cowan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CSG1207 - Lecture 4</dc:title>
  <dc:creator>C Bolan, J Xiao, G Baatard</dc:creator>
  <cp:lastModifiedBy>Greg Baatard</cp:lastModifiedBy>
  <cp:revision>345</cp:revision>
  <dcterms:created xsi:type="dcterms:W3CDTF">2001-07-23T01:56:31Z</dcterms:created>
  <dcterms:modified xsi:type="dcterms:W3CDTF">2014-11-28T02:41:45Z</dcterms:modified>
</cp:coreProperties>
</file>