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303" r:id="rId3"/>
    <p:sldId id="304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302" r:id="rId24"/>
  </p:sldIdLst>
  <p:sldSz cx="9144000" cy="6858000" type="screen4x3"/>
  <p:notesSz cx="6858000" cy="9144000"/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itchFamily="-65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itchFamily="-65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itchFamily="-65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itchFamily="-65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itchFamily="-65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itchFamily="-65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vin Sveinbjornsson" initials="JS" lastIdx="1" clrIdx="0">
    <p:extLst>
      <p:ext uri="{19B8F6BF-5375-455C-9EA6-DF929625EA0E}">
        <p15:presenceInfo xmlns:p15="http://schemas.microsoft.com/office/powerpoint/2012/main" userId="e5deb2a669c0d4f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B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78760" autoAdjust="0"/>
  </p:normalViewPr>
  <p:slideViewPr>
    <p:cSldViewPr>
      <p:cViewPr varScale="1">
        <p:scale>
          <a:sx n="88" d="100"/>
          <a:sy n="88" d="100"/>
        </p:scale>
        <p:origin x="1234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9B4C2934-4D54-4199-B8F1-D273C65AF048}" type="datetime1">
              <a:rPr lang="en-US"/>
              <a:pPr>
                <a:defRPr/>
              </a:pPr>
              <a:t>3/21/2017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  <a:endParaRPr 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DF691F49-5A77-48C5-84D0-832BBD9848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095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You do not need a different constructor for every combination of attributes</a:t>
            </a:r>
            <a:r>
              <a:rPr lang="en-AU" baseline="0" dirty="0" smtClean="0"/>
              <a:t> – you can have just a default and a complete constructor if need be.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691F49-5A77-48C5-84D0-832BBD9848A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19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5212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6239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9075" y="0"/>
            <a:ext cx="2128838" cy="6165850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9388" y="0"/>
            <a:ext cx="6237287" cy="6165850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3954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7376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6634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196975"/>
            <a:ext cx="4038600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1196975"/>
            <a:ext cx="4038600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961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48710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5540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448794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440401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1380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swirl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76288"/>
            <a:ext cx="5638800" cy="608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196975"/>
            <a:ext cx="8229600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text styles</a:t>
            </a:r>
          </a:p>
          <a:p>
            <a:pPr lvl="1"/>
            <a:r>
              <a:rPr lang="en-AU" altLang="en-US" smtClean="0"/>
              <a:t>Second level</a:t>
            </a:r>
          </a:p>
          <a:p>
            <a:pPr lvl="2"/>
            <a:r>
              <a:rPr lang="en-AU" altLang="en-US" smtClean="0"/>
              <a:t>Third level</a:t>
            </a:r>
          </a:p>
          <a:p>
            <a:pPr lvl="3"/>
            <a:r>
              <a:rPr lang="en-AU" altLang="en-US" smtClean="0"/>
              <a:t>Fourth level</a:t>
            </a:r>
          </a:p>
          <a:p>
            <a:pPr lvl="4"/>
            <a:r>
              <a:rPr lang="en-AU" altLang="en-US" smtClean="0"/>
              <a:t>Fifth level</a:t>
            </a:r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0" y="0"/>
            <a:ext cx="8123238" cy="715963"/>
          </a:xfrm>
          <a:prstGeom prst="rect">
            <a:avLst/>
          </a:prstGeom>
          <a:solidFill>
            <a:srgbClr val="004B8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sz="1800" smtClean="0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7696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Heading Goes Here</a:t>
            </a:r>
          </a:p>
        </p:txBody>
      </p:sp>
      <p:pic>
        <p:nvPicPr>
          <p:cNvPr id="1030" name="Picture 15" descr="ECU_AUS_logo_C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588" y="0"/>
            <a:ext cx="1014412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Calibri Light" panose="020F0302020204030204" pitchFamily="34" charset="0"/>
          <a:ea typeface="ＭＳ Ｐゴシック" panose="020B0600070205080204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 Narrow" panose="020B0606020202030204" pitchFamily="34" charset="0"/>
          <a:ea typeface="ＭＳ Ｐゴシック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 Narrow" panose="020B0606020202030204" pitchFamily="34" charset="0"/>
          <a:ea typeface="ＭＳ Ｐゴシック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 Narrow" panose="020B0606020202030204" pitchFamily="34" charset="0"/>
          <a:ea typeface="ＭＳ Ｐゴシック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 Narrow" panose="020B0606020202030204" pitchFamily="34" charset="0"/>
          <a:ea typeface="ＭＳ Ｐゴシック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-65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-65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-65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 Light" panose="020F0302020204030204" pitchFamily="34" charset="0"/>
          <a:ea typeface="ＭＳ Ｐゴシック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 Light" panose="020F0302020204030204" pitchFamily="34" charset="0"/>
          <a:ea typeface="ＭＳ Ｐゴシック" pitchFamily="-65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 Light" panose="020F0302020204030204" pitchFamily="34" charset="0"/>
          <a:ea typeface="ＭＳ Ｐゴシック" pitchFamily="-65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 Light" panose="020F0302020204030204" pitchFamily="34" charset="0"/>
          <a:ea typeface="ＭＳ Ｐゴシック" pitchFamily="-65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 Light" panose="020F0302020204030204" pitchFamily="34" charset="0"/>
          <a:ea typeface="ＭＳ Ｐゴシック" pitchFamily="-65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84313"/>
            <a:ext cx="7772400" cy="2116137"/>
          </a:xfrm>
        </p:spPr>
        <p:txBody>
          <a:bodyPr/>
          <a:lstStyle/>
          <a:p>
            <a:pPr algn="ctr" eaLnBrk="1" hangingPunct="1"/>
            <a:r>
              <a:rPr lang="en-US" altLang="en-US" smtClean="0">
                <a:solidFill>
                  <a:schemeClr val="tx1"/>
                </a:solidFill>
                <a:latin typeface="Calibri Light" panose="020F0302020204030204" pitchFamily="34" charset="0"/>
                <a:ea typeface="ＭＳ Ｐゴシック" panose="020B0600070205080204" pitchFamily="-65" charset="-128"/>
              </a:rPr>
              <a:t>CSP2104 Object-Oriented Programming in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alibri Light" panose="020F0302020204030204" pitchFamily="34" charset="0"/>
                <a:ea typeface="ＭＳ Ｐゴシック" panose="020B0600070205080204" pitchFamily="-65" charset="-128"/>
              </a:rPr>
              <a:t>Module </a:t>
            </a:r>
            <a:r>
              <a:rPr lang="en-US" altLang="en-US" smtClean="0">
                <a:latin typeface="Calibri Light" panose="020F0302020204030204" pitchFamily="34" charset="0"/>
                <a:ea typeface="ＭＳ Ｐゴシック" panose="020B0600070205080204" pitchFamily="-65" charset="-128"/>
              </a:rPr>
              <a:t>9</a:t>
            </a:r>
            <a:endParaRPr lang="en-US" altLang="en-US" dirty="0" smtClean="0">
              <a:latin typeface="Calibri Light" panose="020F0302020204030204" pitchFamily="34" charset="0"/>
              <a:ea typeface="ＭＳ Ｐゴシック" panose="020B0600070205080204" pitchFamily="-65" charset="-128"/>
            </a:endParaRPr>
          </a:p>
          <a:p>
            <a:pPr eaLnBrk="1" hangingPunct="1"/>
            <a:r>
              <a:rPr lang="en-US" altLang="en-US" dirty="0" smtClean="0">
                <a:latin typeface="Calibri Light" panose="020F0302020204030204" pitchFamily="34" charset="0"/>
                <a:ea typeface="ＭＳ Ｐゴシック" panose="020B0600070205080204" pitchFamily="-65" charset="-128"/>
              </a:rPr>
              <a:t>C++ Class Features and Design Issues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Writing Constructors with Parameters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196975"/>
            <a:ext cx="8229600" cy="1511945"/>
          </a:xfrm>
        </p:spPr>
        <p:txBody>
          <a:bodyPr/>
          <a:lstStyle/>
          <a:p>
            <a:r>
              <a:rPr lang="en-AU" dirty="0" smtClean="0"/>
              <a:t>You can overload your constructors and have any number of combinations depending on the attributes of that class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2935546"/>
            <a:ext cx="491673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500" dirty="0" smtClean="0">
                <a:latin typeface="Lucida Console" panose="020B0609040504020204" pitchFamily="49" charset="0"/>
              </a:rPr>
              <a:t>Employee::Employee() {</a:t>
            </a:r>
          </a:p>
          <a:p>
            <a:pPr lvl="1"/>
            <a:r>
              <a:rPr lang="en-AU" sz="1500" dirty="0" err="1" smtClean="0">
                <a:latin typeface="Lucida Console" panose="020B0609040504020204" pitchFamily="49" charset="0"/>
              </a:rPr>
              <a:t>idNumber</a:t>
            </a:r>
            <a:r>
              <a:rPr lang="en-AU" sz="1500" dirty="0" smtClean="0">
                <a:latin typeface="Lucida Console" panose="020B0609040504020204" pitchFamily="49" charset="0"/>
              </a:rPr>
              <a:t> = 9999;</a:t>
            </a:r>
          </a:p>
          <a:p>
            <a:pPr lvl="1"/>
            <a:r>
              <a:rPr lang="en-AU" sz="1500" dirty="0" err="1" smtClean="0">
                <a:latin typeface="Lucida Console" panose="020B0609040504020204" pitchFamily="49" charset="0"/>
              </a:rPr>
              <a:t>hourlyRate</a:t>
            </a:r>
            <a:r>
              <a:rPr lang="en-AU" sz="1500" dirty="0" smtClean="0">
                <a:latin typeface="Lucida Console" panose="020B0609040504020204" pitchFamily="49" charset="0"/>
              </a:rPr>
              <a:t> = 6.15;</a:t>
            </a:r>
          </a:p>
          <a:p>
            <a:r>
              <a:rPr lang="en-AU" sz="1500" dirty="0" smtClean="0">
                <a:latin typeface="Lucida Console" panose="020B0609040504020204" pitchFamily="49" charset="0"/>
              </a:rPr>
              <a:t>}</a:t>
            </a:r>
            <a:endParaRPr lang="en-AU" sz="1500" dirty="0" smtClean="0"/>
          </a:p>
          <a:p>
            <a:r>
              <a:rPr lang="en-AU" sz="1500" dirty="0" smtClean="0">
                <a:latin typeface="Lucida Console" panose="020B0609040504020204" pitchFamily="49" charset="0"/>
              </a:rPr>
              <a:t>Employee::Employee(int id) {</a:t>
            </a:r>
          </a:p>
          <a:p>
            <a:pPr lvl="1"/>
            <a:r>
              <a:rPr lang="en-AU" sz="1500" dirty="0" err="1" smtClean="0">
                <a:latin typeface="Lucida Console" panose="020B0609040504020204" pitchFamily="49" charset="0"/>
              </a:rPr>
              <a:t>idNumber</a:t>
            </a:r>
            <a:r>
              <a:rPr lang="en-AU" sz="1500" dirty="0" smtClean="0">
                <a:latin typeface="Lucida Console" panose="020B0609040504020204" pitchFamily="49" charset="0"/>
              </a:rPr>
              <a:t> = id;</a:t>
            </a:r>
          </a:p>
          <a:p>
            <a:pPr lvl="1"/>
            <a:r>
              <a:rPr lang="en-AU" sz="1500" dirty="0" err="1" smtClean="0">
                <a:latin typeface="Lucida Console" panose="020B0609040504020204" pitchFamily="49" charset="0"/>
              </a:rPr>
              <a:t>hourlyRate</a:t>
            </a:r>
            <a:r>
              <a:rPr lang="en-AU" sz="1500" dirty="0" smtClean="0">
                <a:latin typeface="Lucida Console" panose="020B0609040504020204" pitchFamily="49" charset="0"/>
              </a:rPr>
              <a:t> = 6.15;</a:t>
            </a:r>
          </a:p>
          <a:p>
            <a:r>
              <a:rPr lang="en-AU" sz="1500" dirty="0" smtClean="0">
                <a:latin typeface="Lucida Console" panose="020B0609040504020204" pitchFamily="49" charset="0"/>
              </a:rPr>
              <a:t>}</a:t>
            </a:r>
          </a:p>
          <a:p>
            <a:r>
              <a:rPr lang="en-AU" sz="1500" dirty="0" smtClean="0">
                <a:latin typeface="Lucida Console" panose="020B0609040504020204" pitchFamily="49" charset="0"/>
              </a:rPr>
              <a:t>Employee::Employee(double rate) {</a:t>
            </a:r>
          </a:p>
          <a:p>
            <a:pPr lvl="1"/>
            <a:r>
              <a:rPr lang="en-AU" sz="1500" dirty="0" err="1" smtClean="0">
                <a:latin typeface="Lucida Console" panose="020B0609040504020204" pitchFamily="49" charset="0"/>
              </a:rPr>
              <a:t>idNumber</a:t>
            </a:r>
            <a:r>
              <a:rPr lang="en-AU" sz="1500" dirty="0" smtClean="0">
                <a:latin typeface="Lucida Console" panose="020B0609040504020204" pitchFamily="49" charset="0"/>
              </a:rPr>
              <a:t> = 9999;</a:t>
            </a:r>
          </a:p>
          <a:p>
            <a:pPr lvl="1"/>
            <a:r>
              <a:rPr lang="en-AU" sz="1500" dirty="0" err="1" smtClean="0">
                <a:latin typeface="Lucida Console" panose="020B0609040504020204" pitchFamily="49" charset="0"/>
              </a:rPr>
              <a:t>hourlyRate</a:t>
            </a:r>
            <a:r>
              <a:rPr lang="en-AU" sz="1500" dirty="0" smtClean="0">
                <a:latin typeface="Lucida Console" panose="020B0609040504020204" pitchFamily="49" charset="0"/>
              </a:rPr>
              <a:t> = rate;</a:t>
            </a:r>
          </a:p>
          <a:p>
            <a:r>
              <a:rPr lang="en-AU" sz="1500" dirty="0">
                <a:latin typeface="Lucida Console" panose="020B0609040504020204" pitchFamily="49" charset="0"/>
              </a:rPr>
              <a:t>}</a:t>
            </a:r>
            <a:endParaRPr lang="en-AU" sz="1500" dirty="0" smtClean="0">
              <a:latin typeface="Lucida Console" panose="020B0609040504020204" pitchFamily="49" charset="0"/>
            </a:endParaRPr>
          </a:p>
          <a:p>
            <a:r>
              <a:rPr lang="en-AU" sz="1500" dirty="0" smtClean="0">
                <a:latin typeface="Lucida Console" panose="020B0609040504020204" pitchFamily="49" charset="0"/>
              </a:rPr>
              <a:t>Employee::Employee(int id, double rate) {</a:t>
            </a:r>
          </a:p>
          <a:p>
            <a:pPr lvl="1"/>
            <a:r>
              <a:rPr lang="en-AU" sz="1500" dirty="0" err="1" smtClean="0">
                <a:latin typeface="Lucida Console" panose="020B0609040504020204" pitchFamily="49" charset="0"/>
              </a:rPr>
              <a:t>idNumber</a:t>
            </a:r>
            <a:r>
              <a:rPr lang="en-AU" sz="1500" dirty="0" smtClean="0">
                <a:latin typeface="Lucida Console" panose="020B0609040504020204" pitchFamily="49" charset="0"/>
              </a:rPr>
              <a:t> = id;</a:t>
            </a:r>
          </a:p>
          <a:p>
            <a:pPr lvl="1"/>
            <a:r>
              <a:rPr lang="en-AU" sz="1500" dirty="0" err="1" smtClean="0">
                <a:latin typeface="Lucida Console" panose="020B0609040504020204" pitchFamily="49" charset="0"/>
              </a:rPr>
              <a:t>hourlyRate</a:t>
            </a:r>
            <a:r>
              <a:rPr lang="en-AU" sz="1500" dirty="0" smtClean="0">
                <a:latin typeface="Lucida Console" panose="020B0609040504020204" pitchFamily="49" charset="0"/>
              </a:rPr>
              <a:t> = rate;</a:t>
            </a:r>
          </a:p>
          <a:p>
            <a:r>
              <a:rPr lang="en-AU" sz="1500" dirty="0">
                <a:latin typeface="Lucida Console" panose="020B0609040504020204" pitchFamily="49" charset="0"/>
              </a:rPr>
              <a:t>}</a:t>
            </a:r>
            <a:endParaRPr lang="en-AU" sz="1500" dirty="0" smtClean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72064" y="2935546"/>
            <a:ext cx="3305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>
                    <a:lumMod val="50000"/>
                  </a:schemeClr>
                </a:solidFill>
              </a:rPr>
              <a:t>Replaced ‘Default’ Constructor</a:t>
            </a:r>
            <a:endParaRPr lang="en-AU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27225" y="4365104"/>
            <a:ext cx="346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>
                    <a:lumMod val="50000"/>
                  </a:schemeClr>
                </a:solidFill>
              </a:rPr>
              <a:t>Overloaded Partial Constructors</a:t>
            </a:r>
            <a:endParaRPr lang="en-AU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45532" y="5358485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>
                    <a:lumMod val="50000"/>
                  </a:schemeClr>
                </a:solidFill>
              </a:rPr>
              <a:t>Overloaded Constructor</a:t>
            </a:r>
            <a:endParaRPr lang="en-AU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9" name="Straight Arrow Connector 8"/>
          <p:cNvCxnSpPr>
            <a:stCxn id="5" idx="1"/>
          </p:cNvCxnSpPr>
          <p:nvPr/>
        </p:nvCxnSpPr>
        <p:spPr>
          <a:xfrm flipH="1">
            <a:off x="2987824" y="3120212"/>
            <a:ext cx="17842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3347864" y="4149080"/>
            <a:ext cx="1879361" cy="4006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1"/>
          </p:cNvCxnSpPr>
          <p:nvPr/>
        </p:nvCxnSpPr>
        <p:spPr>
          <a:xfrm flipH="1">
            <a:off x="3203848" y="4549770"/>
            <a:ext cx="2023377" cy="2963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1"/>
          </p:cNvCxnSpPr>
          <p:nvPr/>
        </p:nvCxnSpPr>
        <p:spPr>
          <a:xfrm flipH="1">
            <a:off x="4139952" y="5543151"/>
            <a:ext cx="2005580" cy="1846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37795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Using Destructors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 destructor function is a member function which deletes an object</a:t>
            </a:r>
          </a:p>
          <a:p>
            <a:r>
              <a:rPr lang="en-AU" dirty="0" smtClean="0"/>
              <a:t>They are called automatically when the object goes out of scope, such as when the function ends, the program ends, a block containing temporary variables ends or the delete operator is called</a:t>
            </a:r>
          </a:p>
        </p:txBody>
      </p:sp>
    </p:spTree>
    <p:extLst>
      <p:ext uri="{BB962C8B-B14F-4D97-AF65-F5344CB8AC3E}">
        <p14:creationId xmlns:p14="http://schemas.microsoft.com/office/powerpoint/2010/main" val="353558175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Using Destructors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Rules for creating destructor function prototypes</a:t>
            </a:r>
          </a:p>
          <a:p>
            <a:pPr lvl="1"/>
            <a:r>
              <a:rPr lang="en-AU" dirty="0" smtClean="0"/>
              <a:t>Has the same name as its class, preceded with a tilde (~)</a:t>
            </a:r>
          </a:p>
          <a:p>
            <a:pPr lvl="1"/>
            <a:r>
              <a:rPr lang="en-AU" dirty="0" smtClean="0"/>
              <a:t>Has no arguments and returns no value</a:t>
            </a:r>
          </a:p>
          <a:p>
            <a:pPr lvl="1"/>
            <a:r>
              <a:rPr lang="en-AU" dirty="0" smtClean="0"/>
              <a:t>Can’t be overloaded</a:t>
            </a:r>
          </a:p>
          <a:p>
            <a:pPr lvl="1"/>
            <a:r>
              <a:rPr lang="en-AU" dirty="0" smtClean="0"/>
              <a:t>If not specified, the compiler generates a default destructor</a:t>
            </a:r>
          </a:p>
          <a:p>
            <a:pPr lvl="1"/>
            <a:r>
              <a:rPr lang="en-AU" dirty="0" smtClean="0"/>
              <a:t>Used when a class contains a pointer to memory you allocated, it is the programmer’s responsibility to release the memory before the class instance is destroyed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8224097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Using Destructors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745121"/>
            <a:ext cx="5833648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latin typeface="Lucida Console" panose="020B0609040504020204" pitchFamily="49" charset="0"/>
              </a:rPr>
              <a:t>#include &lt;</a:t>
            </a:r>
            <a:r>
              <a:rPr lang="en-AU" sz="1400" dirty="0" err="1" smtClean="0">
                <a:latin typeface="Lucida Console" panose="020B0609040504020204" pitchFamily="49" charset="0"/>
              </a:rPr>
              <a:t>iostream</a:t>
            </a:r>
            <a:r>
              <a:rPr lang="en-AU" sz="1400" dirty="0" smtClean="0">
                <a:latin typeface="Lucida Console" panose="020B0609040504020204" pitchFamily="49" charset="0"/>
              </a:rPr>
              <a:t>&gt;</a:t>
            </a:r>
          </a:p>
          <a:p>
            <a:r>
              <a:rPr lang="en-AU" sz="1400" dirty="0" smtClean="0">
                <a:latin typeface="Lucida Console" panose="020B0609040504020204" pitchFamily="49" charset="0"/>
              </a:rPr>
              <a:t>using namespace </a:t>
            </a:r>
            <a:r>
              <a:rPr lang="en-AU" sz="1400" dirty="0" err="1" smtClean="0">
                <a:latin typeface="Lucida Console" panose="020B0609040504020204" pitchFamily="49" charset="0"/>
              </a:rPr>
              <a:t>std</a:t>
            </a:r>
            <a:r>
              <a:rPr lang="en-AU" sz="1400" dirty="0" smtClean="0">
                <a:latin typeface="Lucida Console" panose="020B0609040504020204" pitchFamily="49" charset="0"/>
              </a:rPr>
              <a:t>;</a:t>
            </a:r>
          </a:p>
          <a:p>
            <a:r>
              <a:rPr lang="en-AU" sz="1400" dirty="0" smtClean="0">
                <a:latin typeface="Lucida Console" panose="020B0609040504020204" pitchFamily="49" charset="0"/>
              </a:rPr>
              <a:t>class House {</a:t>
            </a:r>
          </a:p>
          <a:p>
            <a:pPr lvl="1"/>
            <a:r>
              <a:rPr lang="en-AU" sz="1400" dirty="0" smtClean="0">
                <a:latin typeface="Lucida Console" panose="020B0609040504020204" pitchFamily="49" charset="0"/>
              </a:rPr>
              <a:t>private:</a:t>
            </a:r>
          </a:p>
          <a:p>
            <a:pPr lvl="2"/>
            <a:r>
              <a:rPr lang="en-AU" sz="1400" dirty="0" smtClean="0">
                <a:latin typeface="Lucida Console" panose="020B0609040504020204" pitchFamily="49" charset="0"/>
              </a:rPr>
              <a:t>int </a:t>
            </a:r>
            <a:r>
              <a:rPr lang="en-AU" sz="1400" dirty="0" err="1" smtClean="0">
                <a:latin typeface="Lucida Console" panose="020B0609040504020204" pitchFamily="49" charset="0"/>
              </a:rPr>
              <a:t>squareFeet</a:t>
            </a:r>
            <a:r>
              <a:rPr lang="en-AU" sz="1400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400" dirty="0" smtClean="0">
                <a:latin typeface="Lucida Console" panose="020B0609040504020204" pitchFamily="49" charset="0"/>
              </a:rPr>
              <a:t>public:</a:t>
            </a:r>
          </a:p>
          <a:p>
            <a:pPr lvl="2"/>
            <a:r>
              <a:rPr lang="en-AU" sz="1400" dirty="0" smtClean="0">
                <a:latin typeface="Lucida Console" panose="020B0609040504020204" pitchFamily="49" charset="0"/>
              </a:rPr>
              <a:t>House();</a:t>
            </a:r>
          </a:p>
          <a:p>
            <a:pPr lvl="2"/>
            <a:r>
              <a:rPr lang="en-AU" sz="1400" dirty="0" smtClean="0">
                <a:latin typeface="Lucida Console" panose="020B0609040504020204" pitchFamily="49" charset="0"/>
              </a:rPr>
              <a:t>~House();</a:t>
            </a:r>
          </a:p>
          <a:p>
            <a:pPr lvl="2"/>
            <a:r>
              <a:rPr lang="en-AU" sz="1400" dirty="0" smtClean="0">
                <a:latin typeface="Lucida Console" panose="020B0609040504020204" pitchFamily="49" charset="0"/>
              </a:rPr>
              <a:t>int </a:t>
            </a:r>
            <a:r>
              <a:rPr lang="en-AU" sz="1400" dirty="0" err="1" smtClean="0">
                <a:latin typeface="Lucida Console" panose="020B0609040504020204" pitchFamily="49" charset="0"/>
              </a:rPr>
              <a:t>getSquareFeet</a:t>
            </a:r>
            <a:r>
              <a:rPr lang="en-AU" sz="1400" dirty="0" smtClean="0">
                <a:latin typeface="Lucida Console" panose="020B0609040504020204" pitchFamily="49" charset="0"/>
              </a:rPr>
              <a:t>();</a:t>
            </a:r>
          </a:p>
          <a:p>
            <a:r>
              <a:rPr lang="en-AU" sz="1400" dirty="0" smtClean="0">
                <a:latin typeface="Lucida Console" panose="020B0609040504020204" pitchFamily="49" charset="0"/>
              </a:rPr>
              <a:t>};</a:t>
            </a:r>
          </a:p>
          <a:p>
            <a:r>
              <a:rPr lang="en-AU" sz="1400" dirty="0" smtClean="0">
                <a:latin typeface="Lucida Console" panose="020B0609040504020204" pitchFamily="49" charset="0"/>
              </a:rPr>
              <a:t>House::House() {</a:t>
            </a:r>
          </a:p>
          <a:p>
            <a:pPr lvl="1"/>
            <a:r>
              <a:rPr lang="en-AU" sz="1400" dirty="0" err="1" smtClean="0">
                <a:latin typeface="Lucida Console" panose="020B0609040504020204" pitchFamily="49" charset="0"/>
              </a:rPr>
              <a:t>squareFeet</a:t>
            </a:r>
            <a:r>
              <a:rPr lang="en-AU" sz="1400" dirty="0" smtClean="0">
                <a:latin typeface="Lucida Console" panose="020B0609040504020204" pitchFamily="49" charset="0"/>
              </a:rPr>
              <a:t> = 1000;</a:t>
            </a:r>
          </a:p>
          <a:p>
            <a:pPr lvl="1"/>
            <a:r>
              <a:rPr lang="en-AU" sz="1400" dirty="0" err="1" smtClean="0">
                <a:latin typeface="Lucida Console" panose="020B0609040504020204" pitchFamily="49" charset="0"/>
              </a:rPr>
              <a:t>cout</a:t>
            </a:r>
            <a:r>
              <a:rPr lang="en-AU" sz="1400" dirty="0" smtClean="0">
                <a:latin typeface="Lucida Console" panose="020B0609040504020204" pitchFamily="49" charset="0"/>
              </a:rPr>
              <a:t> &lt;&lt; “House created.” &lt;&lt; </a:t>
            </a:r>
            <a:r>
              <a:rPr lang="en-AU" sz="1400" dirty="0" err="1" smtClean="0">
                <a:latin typeface="Lucida Console" panose="020B0609040504020204" pitchFamily="49" charset="0"/>
              </a:rPr>
              <a:t>endl</a:t>
            </a:r>
            <a:r>
              <a:rPr lang="en-AU" sz="1400" dirty="0" smtClean="0">
                <a:latin typeface="Lucida Console" panose="020B0609040504020204" pitchFamily="49" charset="0"/>
              </a:rPr>
              <a:t>;</a:t>
            </a:r>
          </a:p>
          <a:p>
            <a:r>
              <a:rPr lang="en-AU" sz="1400" dirty="0" smtClean="0">
                <a:latin typeface="Lucida Console" panose="020B0609040504020204" pitchFamily="49" charset="0"/>
              </a:rPr>
              <a:t>}</a:t>
            </a:r>
          </a:p>
          <a:p>
            <a:r>
              <a:rPr lang="en-AU" sz="1400" dirty="0" smtClean="0">
                <a:latin typeface="Lucida Console" panose="020B0609040504020204" pitchFamily="49" charset="0"/>
              </a:rPr>
              <a:t>House::~House() {</a:t>
            </a:r>
          </a:p>
          <a:p>
            <a:pPr lvl="1"/>
            <a:r>
              <a:rPr lang="en-AU" sz="1400" dirty="0" err="1" smtClean="0">
                <a:latin typeface="Lucida Console" panose="020B0609040504020204" pitchFamily="49" charset="0"/>
              </a:rPr>
              <a:t>cout</a:t>
            </a:r>
            <a:r>
              <a:rPr lang="en-AU" sz="1400" dirty="0" smtClean="0">
                <a:latin typeface="Lucida Console" panose="020B0609040504020204" pitchFamily="49" charset="0"/>
              </a:rPr>
              <a:t> &lt;&lt; “House destroyed.” &lt;&lt; </a:t>
            </a:r>
            <a:r>
              <a:rPr lang="en-AU" sz="1400" dirty="0" err="1" smtClean="0">
                <a:latin typeface="Lucida Console" panose="020B0609040504020204" pitchFamily="49" charset="0"/>
              </a:rPr>
              <a:t>endl</a:t>
            </a:r>
            <a:r>
              <a:rPr lang="en-AU" sz="1400" dirty="0" smtClean="0">
                <a:latin typeface="Lucida Console" panose="020B0609040504020204" pitchFamily="49" charset="0"/>
              </a:rPr>
              <a:t>;</a:t>
            </a:r>
          </a:p>
          <a:p>
            <a:r>
              <a:rPr lang="en-AU" sz="1400" dirty="0" smtClean="0">
                <a:latin typeface="Lucida Console" panose="020B0609040504020204" pitchFamily="49" charset="0"/>
              </a:rPr>
              <a:t>}</a:t>
            </a:r>
          </a:p>
          <a:p>
            <a:r>
              <a:rPr lang="en-AU" sz="1400" dirty="0" smtClean="0">
                <a:latin typeface="Lucida Console" panose="020B0609040504020204" pitchFamily="49" charset="0"/>
              </a:rPr>
              <a:t>int House::</a:t>
            </a:r>
            <a:r>
              <a:rPr lang="en-AU" sz="1400" dirty="0" err="1" smtClean="0">
                <a:latin typeface="Lucida Console" panose="020B0609040504020204" pitchFamily="49" charset="0"/>
              </a:rPr>
              <a:t>getSquareFeet</a:t>
            </a:r>
            <a:r>
              <a:rPr lang="en-AU" sz="1400" dirty="0" smtClean="0">
                <a:latin typeface="Lucida Console" panose="020B0609040504020204" pitchFamily="49" charset="0"/>
              </a:rPr>
              <a:t>() {</a:t>
            </a:r>
          </a:p>
          <a:p>
            <a:pPr lvl="1"/>
            <a:r>
              <a:rPr lang="en-AU" sz="1400" dirty="0" smtClean="0">
                <a:latin typeface="Lucida Console" panose="020B0609040504020204" pitchFamily="49" charset="0"/>
              </a:rPr>
              <a:t>return </a:t>
            </a:r>
            <a:r>
              <a:rPr lang="en-AU" sz="1400" dirty="0" err="1" smtClean="0">
                <a:latin typeface="Lucida Console" panose="020B0609040504020204" pitchFamily="49" charset="0"/>
              </a:rPr>
              <a:t>squareFeet</a:t>
            </a:r>
            <a:r>
              <a:rPr lang="en-AU" sz="1400" dirty="0" smtClean="0">
                <a:latin typeface="Lucida Console" panose="020B0609040504020204" pitchFamily="49" charset="0"/>
              </a:rPr>
              <a:t>;</a:t>
            </a:r>
          </a:p>
          <a:p>
            <a:r>
              <a:rPr lang="en-AU" sz="1400" dirty="0" smtClean="0">
                <a:latin typeface="Lucida Console" panose="020B0609040504020204" pitchFamily="49" charset="0"/>
              </a:rPr>
              <a:t>}</a:t>
            </a:r>
          </a:p>
          <a:p>
            <a:r>
              <a:rPr lang="en-AU" sz="1400" dirty="0" smtClean="0">
                <a:latin typeface="Lucida Console" panose="020B0609040504020204" pitchFamily="49" charset="0"/>
              </a:rPr>
              <a:t>int main() {</a:t>
            </a:r>
          </a:p>
          <a:p>
            <a:pPr lvl="1"/>
            <a:r>
              <a:rPr lang="en-AU" sz="1400" dirty="0">
                <a:latin typeface="Lucida Console" panose="020B0609040504020204" pitchFamily="49" charset="0"/>
              </a:rPr>
              <a:t>{</a:t>
            </a:r>
            <a:endParaRPr lang="en-AU" sz="1400" dirty="0" smtClean="0">
              <a:latin typeface="Lucida Console" panose="020B0609040504020204" pitchFamily="49" charset="0"/>
            </a:endParaRPr>
          </a:p>
          <a:p>
            <a:pPr lvl="2"/>
            <a:r>
              <a:rPr lang="en-AU" sz="1400" dirty="0" smtClean="0">
                <a:latin typeface="Lucida Console" panose="020B0609040504020204" pitchFamily="49" charset="0"/>
              </a:rPr>
              <a:t>House </a:t>
            </a:r>
            <a:r>
              <a:rPr lang="en-AU" sz="1400" dirty="0" err="1" smtClean="0">
                <a:latin typeface="Lucida Console" panose="020B0609040504020204" pitchFamily="49" charset="0"/>
              </a:rPr>
              <a:t>aHouse</a:t>
            </a:r>
            <a:r>
              <a:rPr lang="en-AU" sz="1400" dirty="0" smtClean="0">
                <a:latin typeface="Lucida Console" panose="020B0609040504020204" pitchFamily="49" charset="0"/>
              </a:rPr>
              <a:t>;</a:t>
            </a:r>
          </a:p>
          <a:p>
            <a:pPr lvl="2"/>
            <a:r>
              <a:rPr lang="en-AU" sz="1400" dirty="0" err="1" smtClean="0">
                <a:latin typeface="Lucida Console" panose="020B0609040504020204" pitchFamily="49" charset="0"/>
              </a:rPr>
              <a:t>cout</a:t>
            </a:r>
            <a:r>
              <a:rPr lang="en-AU" sz="1400" dirty="0" smtClean="0">
                <a:latin typeface="Lucida Console" panose="020B0609040504020204" pitchFamily="49" charset="0"/>
              </a:rPr>
              <a:t> &lt;&lt; “Square feet in house object = “ &lt;&lt; </a:t>
            </a:r>
          </a:p>
          <a:p>
            <a:pPr lvl="3"/>
            <a:r>
              <a:rPr lang="en-AU" sz="1400" dirty="0" err="1" smtClean="0">
                <a:latin typeface="Lucida Console" panose="020B0609040504020204" pitchFamily="49" charset="0"/>
              </a:rPr>
              <a:t>aHouse.getSquareFeet</a:t>
            </a:r>
            <a:r>
              <a:rPr lang="en-AU" sz="1400" dirty="0" smtClean="0">
                <a:latin typeface="Lucida Console" panose="020B0609040504020204" pitchFamily="49" charset="0"/>
              </a:rPr>
              <a:t>() &lt;&lt; </a:t>
            </a:r>
            <a:r>
              <a:rPr lang="en-AU" sz="1400" dirty="0" err="1" smtClean="0">
                <a:latin typeface="Lucida Console" panose="020B0609040504020204" pitchFamily="49" charset="0"/>
              </a:rPr>
              <a:t>endl</a:t>
            </a:r>
            <a:r>
              <a:rPr lang="en-AU" sz="1400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400" dirty="0">
                <a:latin typeface="Lucida Console" panose="020B0609040504020204" pitchFamily="49" charset="0"/>
              </a:rPr>
              <a:t>}</a:t>
            </a:r>
            <a:endParaRPr lang="en-AU" sz="1400" dirty="0" smtClean="0">
              <a:latin typeface="Lucida Console" panose="020B0609040504020204" pitchFamily="49" charset="0"/>
            </a:endParaRPr>
          </a:p>
          <a:p>
            <a:pPr lvl="1"/>
            <a:r>
              <a:rPr lang="en-AU" sz="1400" dirty="0" smtClean="0">
                <a:latin typeface="Lucida Console" panose="020B0609040504020204" pitchFamily="49" charset="0"/>
              </a:rPr>
              <a:t>return 0;</a:t>
            </a:r>
          </a:p>
          <a:p>
            <a:r>
              <a:rPr lang="en-AU" sz="1400" dirty="0">
                <a:latin typeface="Lucida Console" panose="020B0609040504020204" pitchFamily="49" charset="0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4221088"/>
            <a:ext cx="4107123" cy="79208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83568" y="5229200"/>
            <a:ext cx="5112568" cy="115212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" name="Elbow Connector 9"/>
          <p:cNvCxnSpPr>
            <a:stCxn id="5" idx="2"/>
          </p:cNvCxnSpPr>
          <p:nvPr/>
        </p:nvCxnSpPr>
        <p:spPr>
          <a:xfrm rot="5400000">
            <a:off x="3298402" y="2614366"/>
            <a:ext cx="1216382" cy="601400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12160" y="6229558"/>
            <a:ext cx="2725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Calibri Light" panose="020F0302020204030204" pitchFamily="34" charset="0"/>
              </a:rPr>
              <a:t>Destroyed as we lose scope</a:t>
            </a:r>
            <a:endParaRPr lang="en-AU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48123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Using Destructors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745121"/>
            <a:ext cx="5189241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latin typeface="Lucida Console" panose="020B0609040504020204" pitchFamily="49" charset="0"/>
              </a:rPr>
              <a:t>#include &lt;</a:t>
            </a:r>
            <a:r>
              <a:rPr lang="en-AU" sz="1400" dirty="0" err="1" smtClean="0">
                <a:latin typeface="Lucida Console" panose="020B0609040504020204" pitchFamily="49" charset="0"/>
              </a:rPr>
              <a:t>iostream</a:t>
            </a:r>
            <a:r>
              <a:rPr lang="en-AU" sz="1400" dirty="0" smtClean="0">
                <a:latin typeface="Lucida Console" panose="020B0609040504020204" pitchFamily="49" charset="0"/>
              </a:rPr>
              <a:t>&gt;</a:t>
            </a:r>
          </a:p>
          <a:p>
            <a:r>
              <a:rPr lang="en-AU" sz="1400" dirty="0" smtClean="0">
                <a:latin typeface="Lucida Console" panose="020B0609040504020204" pitchFamily="49" charset="0"/>
              </a:rPr>
              <a:t>using namespace </a:t>
            </a:r>
            <a:r>
              <a:rPr lang="en-AU" sz="1400" dirty="0" err="1" smtClean="0">
                <a:latin typeface="Lucida Console" panose="020B0609040504020204" pitchFamily="49" charset="0"/>
              </a:rPr>
              <a:t>std</a:t>
            </a:r>
            <a:r>
              <a:rPr lang="en-AU" sz="1400" dirty="0" smtClean="0">
                <a:latin typeface="Lucida Console" panose="020B0609040504020204" pitchFamily="49" charset="0"/>
              </a:rPr>
              <a:t>;</a:t>
            </a:r>
          </a:p>
          <a:p>
            <a:r>
              <a:rPr lang="en-AU" sz="1400" dirty="0" smtClean="0">
                <a:latin typeface="Lucida Console" panose="020B0609040504020204" pitchFamily="49" charset="0"/>
              </a:rPr>
              <a:t>class House {</a:t>
            </a:r>
          </a:p>
          <a:p>
            <a:pPr lvl="1"/>
            <a:r>
              <a:rPr lang="en-AU" sz="1400" dirty="0" smtClean="0">
                <a:latin typeface="Lucida Console" panose="020B0609040504020204" pitchFamily="49" charset="0"/>
              </a:rPr>
              <a:t>private:</a:t>
            </a:r>
          </a:p>
          <a:p>
            <a:pPr lvl="2"/>
            <a:r>
              <a:rPr lang="en-AU" sz="1400" dirty="0" smtClean="0">
                <a:latin typeface="Lucida Console" panose="020B0609040504020204" pitchFamily="49" charset="0"/>
              </a:rPr>
              <a:t>int </a:t>
            </a:r>
            <a:r>
              <a:rPr lang="en-AU" sz="1400" dirty="0" err="1" smtClean="0">
                <a:latin typeface="Lucida Console" panose="020B0609040504020204" pitchFamily="49" charset="0"/>
              </a:rPr>
              <a:t>squareFeet</a:t>
            </a:r>
            <a:r>
              <a:rPr lang="en-AU" sz="1400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400" dirty="0" smtClean="0">
                <a:latin typeface="Lucida Console" panose="020B0609040504020204" pitchFamily="49" charset="0"/>
              </a:rPr>
              <a:t>public:</a:t>
            </a:r>
          </a:p>
          <a:p>
            <a:pPr lvl="2"/>
            <a:r>
              <a:rPr lang="en-AU" sz="1400" dirty="0" smtClean="0">
                <a:latin typeface="Lucida Console" panose="020B0609040504020204" pitchFamily="49" charset="0"/>
              </a:rPr>
              <a:t>House();</a:t>
            </a:r>
          </a:p>
          <a:p>
            <a:pPr lvl="2"/>
            <a:r>
              <a:rPr lang="en-AU" sz="1400" dirty="0" smtClean="0">
                <a:latin typeface="Lucida Console" panose="020B0609040504020204" pitchFamily="49" charset="0"/>
              </a:rPr>
              <a:t>~House();</a:t>
            </a:r>
          </a:p>
          <a:p>
            <a:pPr lvl="2"/>
            <a:r>
              <a:rPr lang="en-AU" sz="1400" dirty="0" smtClean="0">
                <a:latin typeface="Lucida Console" panose="020B0609040504020204" pitchFamily="49" charset="0"/>
              </a:rPr>
              <a:t>int </a:t>
            </a:r>
            <a:r>
              <a:rPr lang="en-AU" sz="1400" dirty="0" err="1" smtClean="0">
                <a:latin typeface="Lucida Console" panose="020B0609040504020204" pitchFamily="49" charset="0"/>
              </a:rPr>
              <a:t>getSquareFeet</a:t>
            </a:r>
            <a:r>
              <a:rPr lang="en-AU" sz="1400" dirty="0" smtClean="0">
                <a:latin typeface="Lucida Console" panose="020B0609040504020204" pitchFamily="49" charset="0"/>
              </a:rPr>
              <a:t>();</a:t>
            </a:r>
          </a:p>
          <a:p>
            <a:r>
              <a:rPr lang="en-AU" sz="1400" dirty="0" smtClean="0">
                <a:latin typeface="Lucida Console" panose="020B0609040504020204" pitchFamily="49" charset="0"/>
              </a:rPr>
              <a:t>};</a:t>
            </a:r>
          </a:p>
          <a:p>
            <a:r>
              <a:rPr lang="en-AU" sz="1400" dirty="0" smtClean="0">
                <a:latin typeface="Lucida Console" panose="020B0609040504020204" pitchFamily="49" charset="0"/>
              </a:rPr>
              <a:t>House::House() {</a:t>
            </a:r>
          </a:p>
          <a:p>
            <a:pPr lvl="1"/>
            <a:r>
              <a:rPr lang="en-AU" sz="1400" dirty="0" err="1" smtClean="0">
                <a:latin typeface="Lucida Console" panose="020B0609040504020204" pitchFamily="49" charset="0"/>
              </a:rPr>
              <a:t>squareFeet</a:t>
            </a:r>
            <a:r>
              <a:rPr lang="en-AU" sz="1400" dirty="0" smtClean="0">
                <a:latin typeface="Lucida Console" panose="020B0609040504020204" pitchFamily="49" charset="0"/>
              </a:rPr>
              <a:t> = 1000;</a:t>
            </a:r>
          </a:p>
          <a:p>
            <a:pPr lvl="1"/>
            <a:r>
              <a:rPr lang="en-AU" sz="1400" dirty="0" err="1" smtClean="0">
                <a:latin typeface="Lucida Console" panose="020B0609040504020204" pitchFamily="49" charset="0"/>
              </a:rPr>
              <a:t>cout</a:t>
            </a:r>
            <a:r>
              <a:rPr lang="en-AU" sz="1400" dirty="0" smtClean="0">
                <a:latin typeface="Lucida Console" panose="020B0609040504020204" pitchFamily="49" charset="0"/>
              </a:rPr>
              <a:t> &lt;&lt; “House created.” &lt;&lt; </a:t>
            </a:r>
            <a:r>
              <a:rPr lang="en-AU" sz="1400" dirty="0" err="1" smtClean="0">
                <a:latin typeface="Lucida Console" panose="020B0609040504020204" pitchFamily="49" charset="0"/>
              </a:rPr>
              <a:t>endl</a:t>
            </a:r>
            <a:r>
              <a:rPr lang="en-AU" sz="1400" dirty="0" smtClean="0">
                <a:latin typeface="Lucida Console" panose="020B0609040504020204" pitchFamily="49" charset="0"/>
              </a:rPr>
              <a:t>;</a:t>
            </a:r>
          </a:p>
          <a:p>
            <a:r>
              <a:rPr lang="en-AU" sz="1400" dirty="0" smtClean="0">
                <a:latin typeface="Lucida Console" panose="020B0609040504020204" pitchFamily="49" charset="0"/>
              </a:rPr>
              <a:t>}</a:t>
            </a:r>
          </a:p>
          <a:p>
            <a:r>
              <a:rPr lang="en-AU" sz="1400" dirty="0" smtClean="0">
                <a:latin typeface="Lucida Console" panose="020B0609040504020204" pitchFamily="49" charset="0"/>
              </a:rPr>
              <a:t>House::~House() {</a:t>
            </a:r>
          </a:p>
          <a:p>
            <a:pPr lvl="1"/>
            <a:r>
              <a:rPr lang="en-AU" sz="1400" dirty="0" err="1" smtClean="0">
                <a:latin typeface="Lucida Console" panose="020B0609040504020204" pitchFamily="49" charset="0"/>
              </a:rPr>
              <a:t>cout</a:t>
            </a:r>
            <a:r>
              <a:rPr lang="en-AU" sz="1400" dirty="0" smtClean="0">
                <a:latin typeface="Lucida Console" panose="020B0609040504020204" pitchFamily="49" charset="0"/>
              </a:rPr>
              <a:t> &lt;&lt; “House destroyed.” &lt;&lt; </a:t>
            </a:r>
            <a:r>
              <a:rPr lang="en-AU" sz="1400" dirty="0" err="1" smtClean="0">
                <a:latin typeface="Lucida Console" panose="020B0609040504020204" pitchFamily="49" charset="0"/>
              </a:rPr>
              <a:t>endl</a:t>
            </a:r>
            <a:r>
              <a:rPr lang="en-AU" sz="1400" dirty="0" smtClean="0">
                <a:latin typeface="Lucida Console" panose="020B0609040504020204" pitchFamily="49" charset="0"/>
              </a:rPr>
              <a:t>;</a:t>
            </a:r>
          </a:p>
          <a:p>
            <a:r>
              <a:rPr lang="en-AU" sz="1400" dirty="0" smtClean="0">
                <a:latin typeface="Lucida Console" panose="020B0609040504020204" pitchFamily="49" charset="0"/>
              </a:rPr>
              <a:t>}</a:t>
            </a:r>
          </a:p>
          <a:p>
            <a:r>
              <a:rPr lang="en-AU" sz="1400" dirty="0" smtClean="0">
                <a:latin typeface="Lucida Console" panose="020B0609040504020204" pitchFamily="49" charset="0"/>
              </a:rPr>
              <a:t>int House::</a:t>
            </a:r>
            <a:r>
              <a:rPr lang="en-AU" sz="1400" dirty="0" err="1" smtClean="0">
                <a:latin typeface="Lucida Console" panose="020B0609040504020204" pitchFamily="49" charset="0"/>
              </a:rPr>
              <a:t>getSquareFeet</a:t>
            </a:r>
            <a:r>
              <a:rPr lang="en-AU" sz="1400" dirty="0" smtClean="0">
                <a:latin typeface="Lucida Console" panose="020B0609040504020204" pitchFamily="49" charset="0"/>
              </a:rPr>
              <a:t>() {</a:t>
            </a:r>
          </a:p>
          <a:p>
            <a:pPr lvl="1"/>
            <a:r>
              <a:rPr lang="en-AU" sz="1400" dirty="0" smtClean="0">
                <a:latin typeface="Lucida Console" panose="020B0609040504020204" pitchFamily="49" charset="0"/>
              </a:rPr>
              <a:t>return </a:t>
            </a:r>
            <a:r>
              <a:rPr lang="en-AU" sz="1400" dirty="0" err="1" smtClean="0">
                <a:latin typeface="Lucida Console" panose="020B0609040504020204" pitchFamily="49" charset="0"/>
              </a:rPr>
              <a:t>squareFeet</a:t>
            </a:r>
            <a:r>
              <a:rPr lang="en-AU" sz="1400" dirty="0" smtClean="0">
                <a:latin typeface="Lucida Console" panose="020B0609040504020204" pitchFamily="49" charset="0"/>
              </a:rPr>
              <a:t>;</a:t>
            </a:r>
          </a:p>
          <a:p>
            <a:r>
              <a:rPr lang="en-AU" sz="1400" dirty="0" smtClean="0">
                <a:latin typeface="Lucida Console" panose="020B0609040504020204" pitchFamily="49" charset="0"/>
              </a:rPr>
              <a:t>}</a:t>
            </a:r>
          </a:p>
          <a:p>
            <a:r>
              <a:rPr lang="en-AU" sz="1400" dirty="0" smtClean="0">
                <a:latin typeface="Lucida Console" panose="020B0609040504020204" pitchFamily="49" charset="0"/>
              </a:rPr>
              <a:t>int main() {</a:t>
            </a:r>
          </a:p>
          <a:p>
            <a:pPr lvl="1"/>
            <a:r>
              <a:rPr lang="en-AU" sz="1400" dirty="0">
                <a:latin typeface="Lucida Console" panose="020B0609040504020204" pitchFamily="49" charset="0"/>
              </a:rPr>
              <a:t>{</a:t>
            </a:r>
            <a:endParaRPr lang="en-AU" sz="1400" dirty="0" smtClean="0">
              <a:latin typeface="Lucida Console" panose="020B0609040504020204" pitchFamily="49" charset="0"/>
            </a:endParaRPr>
          </a:p>
          <a:p>
            <a:pPr lvl="2"/>
            <a:r>
              <a:rPr lang="en-AU" sz="1400" dirty="0" smtClean="0">
                <a:latin typeface="Lucida Console" panose="020B0609040504020204" pitchFamily="49" charset="0"/>
              </a:rPr>
              <a:t>House </a:t>
            </a:r>
            <a:r>
              <a:rPr lang="en-AU" sz="1400" dirty="0" err="1" smtClean="0">
                <a:latin typeface="Lucida Console" panose="020B0609040504020204" pitchFamily="49" charset="0"/>
              </a:rPr>
              <a:t>aHouse</a:t>
            </a:r>
            <a:r>
              <a:rPr lang="en-AU" sz="1400" dirty="0" smtClean="0">
                <a:latin typeface="Lucida Console" panose="020B0609040504020204" pitchFamily="49" charset="0"/>
              </a:rPr>
              <a:t>[6];</a:t>
            </a:r>
          </a:p>
          <a:p>
            <a:pPr lvl="2"/>
            <a:r>
              <a:rPr lang="en-AU" sz="1400" dirty="0" err="1" smtClean="0">
                <a:latin typeface="Lucida Console" panose="020B0609040504020204" pitchFamily="49" charset="0"/>
              </a:rPr>
              <a:t>cout</a:t>
            </a:r>
            <a:r>
              <a:rPr lang="en-AU" sz="1400" dirty="0" smtClean="0">
                <a:latin typeface="Lucida Console" panose="020B0609040504020204" pitchFamily="49" charset="0"/>
              </a:rPr>
              <a:t> &lt;&lt; “End of program soon!“&lt;&lt; </a:t>
            </a:r>
            <a:r>
              <a:rPr lang="en-AU" sz="1400" dirty="0" err="1" smtClean="0">
                <a:latin typeface="Lucida Console" panose="020B0609040504020204" pitchFamily="49" charset="0"/>
              </a:rPr>
              <a:t>endl</a:t>
            </a:r>
            <a:r>
              <a:rPr lang="en-AU" sz="1400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400" dirty="0">
                <a:latin typeface="Lucida Console" panose="020B0609040504020204" pitchFamily="49" charset="0"/>
              </a:rPr>
              <a:t>}</a:t>
            </a:r>
            <a:endParaRPr lang="en-AU" sz="1400" dirty="0" smtClean="0">
              <a:latin typeface="Lucida Console" panose="020B0609040504020204" pitchFamily="49" charset="0"/>
            </a:endParaRPr>
          </a:p>
          <a:p>
            <a:pPr lvl="1"/>
            <a:r>
              <a:rPr lang="en-AU" sz="1400" dirty="0" smtClean="0">
                <a:latin typeface="Lucida Console" panose="020B0609040504020204" pitchFamily="49" charset="0"/>
              </a:rPr>
              <a:t>return 0;</a:t>
            </a:r>
          </a:p>
          <a:p>
            <a:r>
              <a:rPr lang="en-AU" sz="14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83568" y="5229200"/>
            <a:ext cx="5112568" cy="86409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" name="Elbow Connector 9"/>
          <p:cNvCxnSpPr/>
          <p:nvPr/>
        </p:nvCxnSpPr>
        <p:spPr>
          <a:xfrm rot="5400000">
            <a:off x="3366533" y="2474227"/>
            <a:ext cx="1008112" cy="608601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16825" y="6021288"/>
            <a:ext cx="2725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Calibri Light" panose="020F0302020204030204" pitchFamily="34" charset="0"/>
              </a:rPr>
              <a:t>Destroyed as we lose scope</a:t>
            </a:r>
            <a:endParaRPr lang="en-AU" dirty="0">
              <a:latin typeface="Calibri Light" panose="020F03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2530978"/>
            <a:ext cx="3655268" cy="2427326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2699792" y="1628800"/>
            <a:ext cx="2668961" cy="38884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04048" y="1360025"/>
            <a:ext cx="3101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Calibri Light" panose="020F0302020204030204" pitchFamily="34" charset="0"/>
              </a:rPr>
              <a:t>Requires a Default Constructor!</a:t>
            </a:r>
            <a:endParaRPr lang="en-AU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50873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Understanding Composition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196975"/>
            <a:ext cx="8229600" cy="1583953"/>
          </a:xfrm>
        </p:spPr>
        <p:txBody>
          <a:bodyPr>
            <a:normAutofit fontScale="85000" lnSpcReduction="20000"/>
          </a:bodyPr>
          <a:lstStyle/>
          <a:p>
            <a:r>
              <a:rPr lang="en-AU" dirty="0" smtClean="0"/>
              <a:t>Composition is using an object within another object or members of classes</a:t>
            </a:r>
          </a:p>
          <a:p>
            <a:r>
              <a:rPr lang="en-AU" dirty="0" smtClean="0"/>
              <a:t>With composition, you can call the contained objects member-objects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852936"/>
            <a:ext cx="4275529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latin typeface="Lucida Console" panose="020B0609040504020204" pitchFamily="49" charset="0"/>
              </a:rPr>
              <a:t>class </a:t>
            </a:r>
            <a:r>
              <a:rPr lang="en-AU" sz="1200" dirty="0" err="1" smtClean="0">
                <a:latin typeface="Lucida Console" panose="020B0609040504020204" pitchFamily="49" charset="0"/>
              </a:rPr>
              <a:t>InventoryItem</a:t>
            </a:r>
            <a:r>
              <a:rPr lang="en-AU" sz="1200" dirty="0" smtClean="0">
                <a:latin typeface="Lucida Console" panose="020B0609040504020204" pitchFamily="49" charset="0"/>
              </a:rPr>
              <a:t> {</a:t>
            </a:r>
          </a:p>
          <a:p>
            <a:pPr lvl="1"/>
            <a:r>
              <a:rPr lang="en-AU" sz="1200" dirty="0" smtClean="0">
                <a:latin typeface="Lucida Console" panose="020B0609040504020204" pitchFamily="49" charset="0"/>
              </a:rPr>
              <a:t>private:</a:t>
            </a:r>
          </a:p>
          <a:p>
            <a:pPr lvl="2"/>
            <a:r>
              <a:rPr lang="en-AU" sz="1200" dirty="0" smtClean="0">
                <a:latin typeface="Lucida Console" panose="020B0609040504020204" pitchFamily="49" charset="0"/>
              </a:rPr>
              <a:t>int </a:t>
            </a:r>
            <a:r>
              <a:rPr lang="en-AU" sz="1200" dirty="0" err="1" smtClean="0">
                <a:latin typeface="Lucida Console" panose="020B0609040504020204" pitchFamily="49" charset="0"/>
              </a:rPr>
              <a:t>stockNum</a:t>
            </a:r>
            <a:r>
              <a:rPr lang="en-AU" sz="1200" dirty="0" smtClean="0">
                <a:latin typeface="Lucida Console" panose="020B0609040504020204" pitchFamily="49" charset="0"/>
              </a:rPr>
              <a:t>;</a:t>
            </a:r>
          </a:p>
          <a:p>
            <a:pPr lvl="2"/>
            <a:r>
              <a:rPr lang="en-AU" sz="1200" dirty="0" smtClean="0">
                <a:latin typeface="Lucida Console" panose="020B0609040504020204" pitchFamily="49" charset="0"/>
              </a:rPr>
              <a:t>double price;</a:t>
            </a:r>
          </a:p>
          <a:p>
            <a:pPr lvl="1"/>
            <a:r>
              <a:rPr lang="en-AU" sz="1200" dirty="0" smtClean="0">
                <a:latin typeface="Lucida Console" panose="020B0609040504020204" pitchFamily="49" charset="0"/>
              </a:rPr>
              <a:t>public:</a:t>
            </a:r>
          </a:p>
          <a:p>
            <a:pPr lvl="2"/>
            <a:r>
              <a:rPr lang="en-AU" sz="1200" dirty="0" smtClean="0">
                <a:latin typeface="Lucida Console" panose="020B0609040504020204" pitchFamily="49" charset="0"/>
              </a:rPr>
              <a:t>void </a:t>
            </a:r>
            <a:r>
              <a:rPr lang="en-AU" sz="1200" dirty="0" err="1" smtClean="0">
                <a:latin typeface="Lucida Console" panose="020B0609040504020204" pitchFamily="49" charset="0"/>
              </a:rPr>
              <a:t>setStockNum</a:t>
            </a:r>
            <a:r>
              <a:rPr lang="en-AU" sz="1200" dirty="0" smtClean="0">
                <a:latin typeface="Lucida Console" panose="020B0609040504020204" pitchFamily="49" charset="0"/>
              </a:rPr>
              <a:t>(int);</a:t>
            </a:r>
          </a:p>
          <a:p>
            <a:pPr lvl="2"/>
            <a:r>
              <a:rPr lang="en-AU" sz="1200" dirty="0" smtClean="0">
                <a:latin typeface="Lucida Console" panose="020B0609040504020204" pitchFamily="49" charset="0"/>
              </a:rPr>
              <a:t>void </a:t>
            </a:r>
            <a:r>
              <a:rPr lang="en-AU" sz="1200" dirty="0" err="1" smtClean="0">
                <a:latin typeface="Lucida Console" panose="020B0609040504020204" pitchFamily="49" charset="0"/>
              </a:rPr>
              <a:t>setPrice</a:t>
            </a:r>
            <a:r>
              <a:rPr lang="en-AU" sz="1200" dirty="0" smtClean="0">
                <a:latin typeface="Lucida Console" panose="020B0609040504020204" pitchFamily="49" charset="0"/>
              </a:rPr>
              <a:t>(double);</a:t>
            </a:r>
          </a:p>
          <a:p>
            <a:pPr lvl="2"/>
            <a:r>
              <a:rPr lang="en-AU" sz="1200" dirty="0" smtClean="0">
                <a:latin typeface="Lucida Console" panose="020B0609040504020204" pitchFamily="49" charset="0"/>
              </a:rPr>
              <a:t>void display();</a:t>
            </a:r>
          </a:p>
          <a:p>
            <a:r>
              <a:rPr lang="en-AU" sz="1200" dirty="0" smtClean="0">
                <a:latin typeface="Lucida Console" panose="020B0609040504020204" pitchFamily="49" charset="0"/>
              </a:rPr>
              <a:t>};</a:t>
            </a:r>
          </a:p>
          <a:p>
            <a:r>
              <a:rPr lang="en-AU" sz="1200" dirty="0" smtClean="0">
                <a:latin typeface="Lucida Console" panose="020B0609040504020204" pitchFamily="49" charset="0"/>
              </a:rPr>
              <a:t>void </a:t>
            </a:r>
            <a:r>
              <a:rPr lang="en-AU" sz="1200" dirty="0" err="1" smtClean="0">
                <a:latin typeface="Lucida Console" panose="020B0609040504020204" pitchFamily="49" charset="0"/>
              </a:rPr>
              <a:t>InventoryItem</a:t>
            </a:r>
            <a:r>
              <a:rPr lang="en-AU" sz="1200" dirty="0" smtClean="0">
                <a:latin typeface="Lucida Console" panose="020B0609040504020204" pitchFamily="49" charset="0"/>
              </a:rPr>
              <a:t>::</a:t>
            </a:r>
            <a:r>
              <a:rPr lang="en-AU" sz="1200" dirty="0" err="1" smtClean="0">
                <a:latin typeface="Lucida Console" panose="020B0609040504020204" pitchFamily="49" charset="0"/>
              </a:rPr>
              <a:t>setStockNum</a:t>
            </a:r>
            <a:r>
              <a:rPr lang="en-AU" sz="1200" dirty="0" smtClean="0">
                <a:latin typeface="Lucida Console" panose="020B0609040504020204" pitchFamily="49" charset="0"/>
              </a:rPr>
              <a:t>(int </a:t>
            </a:r>
            <a:r>
              <a:rPr lang="en-AU" sz="1200" dirty="0" err="1" smtClean="0">
                <a:latin typeface="Lucida Console" panose="020B0609040504020204" pitchFamily="49" charset="0"/>
              </a:rPr>
              <a:t>num</a:t>
            </a:r>
            <a:r>
              <a:rPr lang="en-AU" sz="1200" dirty="0" smtClean="0">
                <a:latin typeface="Lucida Console" panose="020B0609040504020204" pitchFamily="49" charset="0"/>
              </a:rPr>
              <a:t>) {</a:t>
            </a:r>
          </a:p>
          <a:p>
            <a:pPr lvl="1"/>
            <a:r>
              <a:rPr lang="en-AU" sz="1200" dirty="0" err="1" smtClean="0">
                <a:latin typeface="Lucida Console" panose="020B0609040504020204" pitchFamily="49" charset="0"/>
              </a:rPr>
              <a:t>stockNum</a:t>
            </a:r>
            <a:r>
              <a:rPr lang="en-AU" sz="1200" dirty="0" smtClean="0">
                <a:latin typeface="Lucida Console" panose="020B0609040504020204" pitchFamily="49" charset="0"/>
              </a:rPr>
              <a:t> = </a:t>
            </a:r>
            <a:r>
              <a:rPr lang="en-AU" sz="1200" dirty="0" err="1" smtClean="0">
                <a:latin typeface="Lucida Console" panose="020B0609040504020204" pitchFamily="49" charset="0"/>
              </a:rPr>
              <a:t>num</a:t>
            </a:r>
            <a:r>
              <a:rPr lang="en-AU" sz="1200" dirty="0" smtClean="0">
                <a:latin typeface="Lucida Console" panose="020B0609040504020204" pitchFamily="49" charset="0"/>
              </a:rPr>
              <a:t>;</a:t>
            </a:r>
          </a:p>
          <a:p>
            <a:r>
              <a:rPr lang="en-AU" sz="1200" dirty="0" smtClean="0">
                <a:latin typeface="Lucida Console" panose="020B0609040504020204" pitchFamily="49" charset="0"/>
              </a:rPr>
              <a:t>}</a:t>
            </a:r>
          </a:p>
          <a:p>
            <a:r>
              <a:rPr lang="en-AU" sz="1200" dirty="0" smtClean="0">
                <a:latin typeface="Lucida Console" panose="020B0609040504020204" pitchFamily="49" charset="0"/>
              </a:rPr>
              <a:t>void </a:t>
            </a:r>
            <a:r>
              <a:rPr lang="en-AU" sz="1200" dirty="0" err="1" smtClean="0">
                <a:latin typeface="Lucida Console" panose="020B0609040504020204" pitchFamily="49" charset="0"/>
              </a:rPr>
              <a:t>InventoryItem</a:t>
            </a:r>
            <a:r>
              <a:rPr lang="en-AU" sz="1200" dirty="0" smtClean="0">
                <a:latin typeface="Lucida Console" panose="020B0609040504020204" pitchFamily="49" charset="0"/>
              </a:rPr>
              <a:t>::</a:t>
            </a:r>
            <a:r>
              <a:rPr lang="en-AU" sz="1200" dirty="0" err="1" smtClean="0">
                <a:latin typeface="Lucida Console" panose="020B0609040504020204" pitchFamily="49" charset="0"/>
              </a:rPr>
              <a:t>setPrice</a:t>
            </a:r>
            <a:r>
              <a:rPr lang="en-AU" sz="1200" dirty="0" smtClean="0">
                <a:latin typeface="Lucida Console" panose="020B0609040504020204" pitchFamily="49" charset="0"/>
              </a:rPr>
              <a:t>(double value) {</a:t>
            </a:r>
          </a:p>
          <a:p>
            <a:pPr lvl="1"/>
            <a:r>
              <a:rPr lang="en-AU" sz="1200" dirty="0" smtClean="0">
                <a:latin typeface="Lucida Console" panose="020B0609040504020204" pitchFamily="49" charset="0"/>
              </a:rPr>
              <a:t>price = value;</a:t>
            </a:r>
          </a:p>
          <a:p>
            <a:r>
              <a:rPr lang="en-AU" sz="1200" dirty="0" smtClean="0">
                <a:latin typeface="Lucida Console" panose="020B0609040504020204" pitchFamily="49" charset="0"/>
              </a:rPr>
              <a:t>}</a:t>
            </a:r>
          </a:p>
          <a:p>
            <a:r>
              <a:rPr lang="en-AU" sz="1200" dirty="0" smtClean="0">
                <a:latin typeface="Lucida Console" panose="020B0609040504020204" pitchFamily="49" charset="0"/>
              </a:rPr>
              <a:t>void display() {</a:t>
            </a:r>
          </a:p>
          <a:p>
            <a:pPr lvl="1"/>
            <a:r>
              <a:rPr lang="en-AU" sz="1200" dirty="0" err="1" smtClean="0">
                <a:latin typeface="Lucida Console" panose="020B0609040504020204" pitchFamily="49" charset="0"/>
              </a:rPr>
              <a:t>cout</a:t>
            </a:r>
            <a:r>
              <a:rPr lang="en-AU" sz="1200" dirty="0" smtClean="0">
                <a:latin typeface="Lucida Console" panose="020B0609040504020204" pitchFamily="49" charset="0"/>
              </a:rPr>
              <a:t> &lt;&lt; “Item #” &lt;&lt; </a:t>
            </a:r>
            <a:r>
              <a:rPr lang="en-AU" sz="1200" dirty="0" err="1" smtClean="0">
                <a:latin typeface="Lucida Console" panose="020B0609040504020204" pitchFamily="49" charset="0"/>
              </a:rPr>
              <a:t>stockNum</a:t>
            </a:r>
            <a:r>
              <a:rPr lang="en-AU" sz="1200" dirty="0" smtClean="0">
                <a:latin typeface="Lucida Console" panose="020B0609040504020204" pitchFamily="49" charset="0"/>
              </a:rPr>
              <a:t> &lt;&lt; “ </a:t>
            </a:r>
          </a:p>
          <a:p>
            <a:pPr lvl="2"/>
            <a:r>
              <a:rPr lang="en-AU" sz="1200" dirty="0" smtClean="0">
                <a:latin typeface="Lucida Console" panose="020B0609040504020204" pitchFamily="49" charset="0"/>
              </a:rPr>
              <a:t>costs $” &lt;&lt; price &lt;&lt; </a:t>
            </a:r>
            <a:r>
              <a:rPr lang="en-AU" sz="1200" dirty="0" err="1" smtClean="0">
                <a:latin typeface="Lucida Console" panose="020B0609040504020204" pitchFamily="49" charset="0"/>
              </a:rPr>
              <a:t>endl</a:t>
            </a:r>
            <a:r>
              <a:rPr lang="en-AU" sz="1200" dirty="0" smtClean="0">
                <a:latin typeface="Lucida Console" panose="020B0609040504020204" pitchFamily="49" charset="0"/>
              </a:rPr>
              <a:t>;</a:t>
            </a:r>
          </a:p>
          <a:p>
            <a:r>
              <a:rPr lang="en-AU" sz="1200" dirty="0">
                <a:latin typeface="Lucida Console" panose="020B0609040504020204" pitchFamily="49" charset="0"/>
              </a:rPr>
              <a:t>}</a:t>
            </a:r>
            <a:endParaRPr lang="en-AU" sz="1200" dirty="0" smtClean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83113" y="2852936"/>
            <a:ext cx="4275529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latin typeface="Lucida Console" panose="020B0609040504020204" pitchFamily="49" charset="0"/>
              </a:rPr>
              <a:t>class Salesperson {</a:t>
            </a:r>
          </a:p>
          <a:p>
            <a:pPr lvl="1"/>
            <a:r>
              <a:rPr lang="en-AU" sz="1200" dirty="0" smtClean="0">
                <a:latin typeface="Lucida Console" panose="020B0609040504020204" pitchFamily="49" charset="0"/>
              </a:rPr>
              <a:t>private:</a:t>
            </a:r>
          </a:p>
          <a:p>
            <a:pPr lvl="2"/>
            <a:r>
              <a:rPr lang="en-AU" sz="1200" dirty="0" smtClean="0">
                <a:latin typeface="Lucida Console" panose="020B0609040504020204" pitchFamily="49" charset="0"/>
              </a:rPr>
              <a:t>int </a:t>
            </a:r>
            <a:r>
              <a:rPr lang="en-AU" sz="1200" dirty="0" err="1" smtClean="0">
                <a:latin typeface="Lucida Console" panose="020B0609040504020204" pitchFamily="49" charset="0"/>
              </a:rPr>
              <a:t>idNum</a:t>
            </a:r>
            <a:r>
              <a:rPr lang="en-AU" sz="1200" dirty="0" smtClean="0">
                <a:latin typeface="Lucida Console" panose="020B0609040504020204" pitchFamily="49" charset="0"/>
              </a:rPr>
              <a:t>;</a:t>
            </a:r>
          </a:p>
          <a:p>
            <a:pPr lvl="2"/>
            <a:r>
              <a:rPr lang="en-AU" sz="1200" dirty="0" smtClean="0">
                <a:latin typeface="Lucida Console" panose="020B0609040504020204" pitchFamily="49" charset="0"/>
              </a:rPr>
              <a:t>string name;</a:t>
            </a:r>
          </a:p>
          <a:p>
            <a:pPr lvl="1"/>
            <a:r>
              <a:rPr lang="en-AU" sz="1200" dirty="0" smtClean="0">
                <a:latin typeface="Lucida Console" panose="020B0609040504020204" pitchFamily="49" charset="0"/>
              </a:rPr>
              <a:t>public:</a:t>
            </a:r>
          </a:p>
          <a:p>
            <a:pPr lvl="2"/>
            <a:r>
              <a:rPr lang="en-AU" sz="1200" dirty="0" smtClean="0">
                <a:latin typeface="Lucida Console" panose="020B0609040504020204" pitchFamily="49" charset="0"/>
              </a:rPr>
              <a:t>void </a:t>
            </a:r>
            <a:r>
              <a:rPr lang="en-AU" sz="1200" dirty="0" err="1" smtClean="0">
                <a:latin typeface="Lucida Console" panose="020B0609040504020204" pitchFamily="49" charset="0"/>
              </a:rPr>
              <a:t>setIDNum</a:t>
            </a:r>
            <a:r>
              <a:rPr lang="en-AU" sz="1200" dirty="0" smtClean="0">
                <a:latin typeface="Lucida Console" panose="020B0609040504020204" pitchFamily="49" charset="0"/>
              </a:rPr>
              <a:t>(int);</a:t>
            </a:r>
          </a:p>
          <a:p>
            <a:pPr lvl="2"/>
            <a:r>
              <a:rPr lang="en-AU" sz="1200" dirty="0" smtClean="0">
                <a:latin typeface="Lucida Console" panose="020B0609040504020204" pitchFamily="49" charset="0"/>
              </a:rPr>
              <a:t>void </a:t>
            </a:r>
            <a:r>
              <a:rPr lang="en-AU" sz="1200" dirty="0" err="1" smtClean="0">
                <a:latin typeface="Lucida Console" panose="020B0609040504020204" pitchFamily="49" charset="0"/>
              </a:rPr>
              <a:t>setName</a:t>
            </a:r>
            <a:r>
              <a:rPr lang="en-AU" sz="1200" dirty="0" smtClean="0">
                <a:latin typeface="Lucida Console" panose="020B0609040504020204" pitchFamily="49" charset="0"/>
              </a:rPr>
              <a:t>(string);</a:t>
            </a:r>
          </a:p>
          <a:p>
            <a:pPr lvl="2"/>
            <a:r>
              <a:rPr lang="en-AU" sz="1200" dirty="0" smtClean="0">
                <a:latin typeface="Lucida Console" panose="020B0609040504020204" pitchFamily="49" charset="0"/>
              </a:rPr>
              <a:t>void display();</a:t>
            </a:r>
          </a:p>
          <a:p>
            <a:r>
              <a:rPr lang="en-AU" sz="1200" dirty="0" smtClean="0">
                <a:latin typeface="Lucida Console" panose="020B0609040504020204" pitchFamily="49" charset="0"/>
              </a:rPr>
              <a:t>};</a:t>
            </a:r>
          </a:p>
          <a:p>
            <a:r>
              <a:rPr lang="en-AU" sz="1200" dirty="0" smtClean="0">
                <a:latin typeface="Lucida Console" panose="020B0609040504020204" pitchFamily="49" charset="0"/>
              </a:rPr>
              <a:t>void Salesperson::</a:t>
            </a:r>
            <a:r>
              <a:rPr lang="en-AU" sz="1200" dirty="0" err="1" smtClean="0">
                <a:latin typeface="Lucida Console" panose="020B0609040504020204" pitchFamily="49" charset="0"/>
              </a:rPr>
              <a:t>setIDNum</a:t>
            </a:r>
            <a:r>
              <a:rPr lang="en-AU" sz="1200" dirty="0" smtClean="0">
                <a:latin typeface="Lucida Console" panose="020B0609040504020204" pitchFamily="49" charset="0"/>
              </a:rPr>
              <a:t>(int id) {</a:t>
            </a:r>
          </a:p>
          <a:p>
            <a:pPr lvl="1"/>
            <a:r>
              <a:rPr lang="en-AU" sz="1200" dirty="0" err="1" smtClean="0">
                <a:latin typeface="Lucida Console" panose="020B0609040504020204" pitchFamily="49" charset="0"/>
              </a:rPr>
              <a:t>idNum</a:t>
            </a:r>
            <a:r>
              <a:rPr lang="en-AU" sz="1200" dirty="0" smtClean="0">
                <a:latin typeface="Lucida Console" panose="020B0609040504020204" pitchFamily="49" charset="0"/>
              </a:rPr>
              <a:t> = id;</a:t>
            </a:r>
          </a:p>
          <a:p>
            <a:r>
              <a:rPr lang="en-AU" sz="1200" dirty="0" smtClean="0">
                <a:latin typeface="Lucida Console" panose="020B0609040504020204" pitchFamily="49" charset="0"/>
              </a:rPr>
              <a:t>}</a:t>
            </a:r>
          </a:p>
          <a:p>
            <a:r>
              <a:rPr lang="en-AU" sz="1200" dirty="0" smtClean="0">
                <a:latin typeface="Lucida Console" panose="020B0609040504020204" pitchFamily="49" charset="0"/>
              </a:rPr>
              <a:t>void Salesperson::</a:t>
            </a:r>
            <a:r>
              <a:rPr lang="en-AU" sz="1200" dirty="0" err="1" smtClean="0">
                <a:latin typeface="Lucida Console" panose="020B0609040504020204" pitchFamily="49" charset="0"/>
              </a:rPr>
              <a:t>setName</a:t>
            </a:r>
            <a:r>
              <a:rPr lang="en-AU" sz="1200" dirty="0" smtClean="0">
                <a:latin typeface="Lucida Console" panose="020B0609040504020204" pitchFamily="49" charset="0"/>
              </a:rPr>
              <a:t>(string </a:t>
            </a:r>
            <a:r>
              <a:rPr lang="en-AU" sz="1200" dirty="0" err="1" smtClean="0">
                <a:latin typeface="Lucida Console" panose="020B0609040504020204" pitchFamily="49" charset="0"/>
              </a:rPr>
              <a:t>lastName</a:t>
            </a:r>
            <a:r>
              <a:rPr lang="en-AU" sz="1200" dirty="0" smtClean="0">
                <a:latin typeface="Lucida Console" panose="020B0609040504020204" pitchFamily="49" charset="0"/>
              </a:rPr>
              <a:t>) {</a:t>
            </a:r>
          </a:p>
          <a:p>
            <a:pPr lvl="1"/>
            <a:r>
              <a:rPr lang="en-AU" sz="1200" dirty="0" smtClean="0">
                <a:latin typeface="Lucida Console" panose="020B0609040504020204" pitchFamily="49" charset="0"/>
              </a:rPr>
              <a:t>name = </a:t>
            </a:r>
            <a:r>
              <a:rPr lang="en-AU" sz="1200" dirty="0" err="1" smtClean="0">
                <a:latin typeface="Lucida Console" panose="020B0609040504020204" pitchFamily="49" charset="0"/>
              </a:rPr>
              <a:t>lastName</a:t>
            </a:r>
            <a:r>
              <a:rPr lang="en-AU" sz="1200" dirty="0" smtClean="0">
                <a:latin typeface="Lucida Console" panose="020B0609040504020204" pitchFamily="49" charset="0"/>
              </a:rPr>
              <a:t>;</a:t>
            </a:r>
          </a:p>
          <a:p>
            <a:r>
              <a:rPr lang="en-AU" sz="1200" dirty="0" smtClean="0">
                <a:latin typeface="Lucida Console" panose="020B0609040504020204" pitchFamily="49" charset="0"/>
              </a:rPr>
              <a:t>}</a:t>
            </a:r>
          </a:p>
          <a:p>
            <a:r>
              <a:rPr lang="en-AU" sz="1200" dirty="0" smtClean="0">
                <a:latin typeface="Lucida Console" panose="020B0609040504020204" pitchFamily="49" charset="0"/>
              </a:rPr>
              <a:t>void Salesperson::display() {</a:t>
            </a:r>
          </a:p>
          <a:p>
            <a:pPr lvl="1"/>
            <a:r>
              <a:rPr lang="en-AU" sz="1200" dirty="0" err="1" smtClean="0">
                <a:latin typeface="Lucida Console" panose="020B0609040504020204" pitchFamily="49" charset="0"/>
              </a:rPr>
              <a:t>cout</a:t>
            </a:r>
            <a:r>
              <a:rPr lang="en-AU" sz="1200" dirty="0" smtClean="0">
                <a:latin typeface="Lucida Console" panose="020B0609040504020204" pitchFamily="49" charset="0"/>
              </a:rPr>
              <a:t> &lt;&lt; “salesperson #” &lt;&lt; </a:t>
            </a:r>
            <a:r>
              <a:rPr lang="en-AU" sz="1200" dirty="0" err="1" smtClean="0">
                <a:latin typeface="Lucida Console" panose="020B0609040504020204" pitchFamily="49" charset="0"/>
              </a:rPr>
              <a:t>idNum</a:t>
            </a:r>
            <a:r>
              <a:rPr lang="en-AU" sz="1200" dirty="0" smtClean="0">
                <a:latin typeface="Lucida Console" panose="020B0609040504020204" pitchFamily="49" charset="0"/>
              </a:rPr>
              <a:t> &lt;&lt; “ “</a:t>
            </a:r>
          </a:p>
          <a:p>
            <a:pPr lvl="2"/>
            <a:r>
              <a:rPr lang="en-AU" sz="1200" dirty="0" smtClean="0">
                <a:latin typeface="Lucida Console" panose="020B0609040504020204" pitchFamily="49" charset="0"/>
              </a:rPr>
              <a:t>&lt;&lt; name &lt;&lt; </a:t>
            </a:r>
            <a:r>
              <a:rPr lang="en-AU" sz="1200" dirty="0" err="1" smtClean="0">
                <a:latin typeface="Lucida Console" panose="020B0609040504020204" pitchFamily="49" charset="0"/>
              </a:rPr>
              <a:t>endl</a:t>
            </a:r>
            <a:r>
              <a:rPr lang="en-AU" sz="1200" dirty="0" smtClean="0">
                <a:latin typeface="Lucida Console" panose="020B0609040504020204" pitchFamily="49" charset="0"/>
              </a:rPr>
              <a:t>;</a:t>
            </a:r>
          </a:p>
          <a:p>
            <a:r>
              <a:rPr lang="en-AU" sz="1200" dirty="0">
                <a:latin typeface="Lucida Console" panose="020B0609040504020204" pitchFamily="49" charset="0"/>
              </a:rPr>
              <a:t>}</a:t>
            </a:r>
            <a:endParaRPr lang="en-AU" sz="1200" dirty="0" smtClean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34709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Understanding Composition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908720"/>
            <a:ext cx="7343677" cy="575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 smtClean="0">
                <a:latin typeface="Lucida Console" panose="020B0609040504020204" pitchFamily="49" charset="0"/>
              </a:rPr>
              <a:t>class Transaction {</a:t>
            </a:r>
          </a:p>
          <a:p>
            <a:pPr lvl="1"/>
            <a:r>
              <a:rPr lang="en-AU" sz="1600" dirty="0" smtClean="0">
                <a:latin typeface="Lucida Console" panose="020B0609040504020204" pitchFamily="49" charset="0"/>
              </a:rPr>
              <a:t>private:</a:t>
            </a:r>
          </a:p>
          <a:p>
            <a:pPr lvl="2"/>
            <a:r>
              <a:rPr lang="en-AU" sz="1600" dirty="0" smtClean="0">
                <a:latin typeface="Lucida Console" panose="020B0609040504020204" pitchFamily="49" charset="0"/>
              </a:rPr>
              <a:t>int </a:t>
            </a:r>
            <a:r>
              <a:rPr lang="en-AU" sz="1600" dirty="0" err="1" smtClean="0">
                <a:latin typeface="Lucida Console" panose="020B0609040504020204" pitchFamily="49" charset="0"/>
              </a:rPr>
              <a:t>transNum</a:t>
            </a:r>
            <a:r>
              <a:rPr lang="en-AU" sz="1600" dirty="0" smtClean="0">
                <a:latin typeface="Lucida Console" panose="020B0609040504020204" pitchFamily="49" charset="0"/>
              </a:rPr>
              <a:t>;</a:t>
            </a:r>
          </a:p>
          <a:p>
            <a:pPr lvl="2"/>
            <a:r>
              <a:rPr lang="en-AU" sz="1600" dirty="0" err="1" smtClean="0">
                <a:latin typeface="Lucida Console" panose="020B0609040504020204" pitchFamily="49" charset="0"/>
              </a:rPr>
              <a:t>InventoryItem</a:t>
            </a:r>
            <a:r>
              <a:rPr lang="en-AU" sz="1600" dirty="0" smtClean="0">
                <a:latin typeface="Lucida Console" panose="020B0609040504020204" pitchFamily="49" charset="0"/>
              </a:rPr>
              <a:t> </a:t>
            </a:r>
            <a:r>
              <a:rPr lang="en-AU" sz="1600" dirty="0" err="1" smtClean="0">
                <a:latin typeface="Lucida Console" panose="020B0609040504020204" pitchFamily="49" charset="0"/>
              </a:rPr>
              <a:t>itemSold</a:t>
            </a:r>
            <a:r>
              <a:rPr lang="en-AU" sz="1600" dirty="0" smtClean="0">
                <a:latin typeface="Lucida Console" panose="020B0609040504020204" pitchFamily="49" charset="0"/>
              </a:rPr>
              <a:t>;</a:t>
            </a:r>
          </a:p>
          <a:p>
            <a:pPr lvl="2"/>
            <a:r>
              <a:rPr lang="en-AU" sz="1600" dirty="0" smtClean="0">
                <a:latin typeface="Lucida Console" panose="020B0609040504020204" pitchFamily="49" charset="0"/>
              </a:rPr>
              <a:t>Salesperson seller;</a:t>
            </a:r>
          </a:p>
          <a:p>
            <a:pPr lvl="1"/>
            <a:r>
              <a:rPr lang="en-AU" sz="1600" dirty="0" smtClean="0">
                <a:latin typeface="Lucida Console" panose="020B0609040504020204" pitchFamily="49" charset="0"/>
              </a:rPr>
              <a:t>public:</a:t>
            </a:r>
          </a:p>
          <a:p>
            <a:pPr lvl="2"/>
            <a:r>
              <a:rPr lang="en-AU" sz="1600" dirty="0" smtClean="0">
                <a:latin typeface="Lucida Console" panose="020B0609040504020204" pitchFamily="49" charset="0"/>
              </a:rPr>
              <a:t>Transaction(int, int, double, int, string);</a:t>
            </a:r>
          </a:p>
          <a:p>
            <a:pPr lvl="2"/>
            <a:r>
              <a:rPr lang="en-AU" sz="1600" dirty="0" smtClean="0">
                <a:latin typeface="Lucida Console" panose="020B0609040504020204" pitchFamily="49" charset="0"/>
              </a:rPr>
              <a:t>void display();</a:t>
            </a:r>
          </a:p>
          <a:p>
            <a:r>
              <a:rPr lang="en-AU" sz="1600" dirty="0" smtClean="0">
                <a:latin typeface="Lucida Console" panose="020B0609040504020204" pitchFamily="49" charset="0"/>
              </a:rPr>
              <a:t>};</a:t>
            </a:r>
          </a:p>
          <a:p>
            <a:r>
              <a:rPr lang="en-AU" sz="1600" dirty="0" smtClean="0">
                <a:latin typeface="Lucida Console" panose="020B0609040504020204" pitchFamily="49" charset="0"/>
              </a:rPr>
              <a:t>Transaction::Transaction(int </a:t>
            </a:r>
            <a:r>
              <a:rPr lang="en-AU" sz="1600" dirty="0" err="1" smtClean="0">
                <a:latin typeface="Lucida Console" panose="020B0609040504020204" pitchFamily="49" charset="0"/>
              </a:rPr>
              <a:t>num</a:t>
            </a:r>
            <a:r>
              <a:rPr lang="en-AU" sz="1600" dirty="0" smtClean="0">
                <a:latin typeface="Lucida Console" panose="020B0609040504020204" pitchFamily="49" charset="0"/>
              </a:rPr>
              <a:t>, int item, double price, </a:t>
            </a:r>
          </a:p>
          <a:p>
            <a:pPr lvl="1"/>
            <a:r>
              <a:rPr lang="en-AU" sz="1600" dirty="0" smtClean="0">
                <a:latin typeface="Lucida Console" panose="020B0609040504020204" pitchFamily="49" charset="0"/>
              </a:rPr>
              <a:t>int </a:t>
            </a:r>
            <a:r>
              <a:rPr lang="en-AU" sz="1600" dirty="0" err="1" smtClean="0">
                <a:latin typeface="Lucida Console" panose="020B0609040504020204" pitchFamily="49" charset="0"/>
              </a:rPr>
              <a:t>salesID</a:t>
            </a:r>
            <a:r>
              <a:rPr lang="en-AU" sz="1600" dirty="0" smtClean="0">
                <a:latin typeface="Lucida Console" panose="020B0609040504020204" pitchFamily="49" charset="0"/>
              </a:rPr>
              <a:t>, string name) {</a:t>
            </a:r>
          </a:p>
          <a:p>
            <a:pPr lvl="1"/>
            <a:endParaRPr lang="en-AU" sz="1600" dirty="0" smtClean="0">
              <a:latin typeface="Lucida Console" panose="020B0609040504020204" pitchFamily="49" charset="0"/>
            </a:endParaRPr>
          </a:p>
          <a:p>
            <a:pPr lvl="1"/>
            <a:r>
              <a:rPr lang="en-AU" sz="1600" dirty="0" err="1" smtClean="0">
                <a:latin typeface="Lucida Console" panose="020B0609040504020204" pitchFamily="49" charset="0"/>
              </a:rPr>
              <a:t>transNum</a:t>
            </a:r>
            <a:r>
              <a:rPr lang="en-AU" sz="1600" dirty="0" smtClean="0">
                <a:latin typeface="Lucida Console" panose="020B0609040504020204" pitchFamily="49" charset="0"/>
              </a:rPr>
              <a:t> = </a:t>
            </a:r>
            <a:r>
              <a:rPr lang="en-AU" sz="1600" dirty="0" err="1" smtClean="0">
                <a:latin typeface="Lucida Console" panose="020B0609040504020204" pitchFamily="49" charset="0"/>
              </a:rPr>
              <a:t>num</a:t>
            </a:r>
            <a:r>
              <a:rPr lang="en-AU" sz="1600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600" dirty="0" err="1" smtClean="0">
                <a:latin typeface="Lucida Console" panose="020B0609040504020204" pitchFamily="49" charset="0"/>
              </a:rPr>
              <a:t>itemSold.setStockNum</a:t>
            </a:r>
            <a:r>
              <a:rPr lang="en-AU" sz="1600" dirty="0" smtClean="0">
                <a:latin typeface="Lucida Console" panose="020B0609040504020204" pitchFamily="49" charset="0"/>
              </a:rPr>
              <a:t>(item);</a:t>
            </a:r>
          </a:p>
          <a:p>
            <a:pPr lvl="1"/>
            <a:r>
              <a:rPr lang="en-AU" sz="1600" dirty="0" err="1" smtClean="0">
                <a:latin typeface="Lucida Console" panose="020B0609040504020204" pitchFamily="49" charset="0"/>
              </a:rPr>
              <a:t>itemSold.setPrice</a:t>
            </a:r>
            <a:r>
              <a:rPr lang="en-AU" sz="1600" dirty="0" smtClean="0">
                <a:latin typeface="Lucida Console" panose="020B0609040504020204" pitchFamily="49" charset="0"/>
              </a:rPr>
              <a:t>(price);</a:t>
            </a:r>
          </a:p>
          <a:p>
            <a:pPr lvl="1"/>
            <a:r>
              <a:rPr lang="en-AU" sz="1600" dirty="0" err="1">
                <a:latin typeface="Lucida Console" panose="020B0609040504020204" pitchFamily="49" charset="0"/>
              </a:rPr>
              <a:t>s</a:t>
            </a:r>
            <a:r>
              <a:rPr lang="en-AU" sz="1600" dirty="0" err="1" smtClean="0">
                <a:latin typeface="Lucida Console" panose="020B0609040504020204" pitchFamily="49" charset="0"/>
              </a:rPr>
              <a:t>eller.setIDNum</a:t>
            </a:r>
            <a:r>
              <a:rPr lang="en-AU" sz="1600" dirty="0" smtClean="0">
                <a:latin typeface="Lucida Console" panose="020B0609040504020204" pitchFamily="49" charset="0"/>
              </a:rPr>
              <a:t>(</a:t>
            </a:r>
            <a:r>
              <a:rPr lang="en-AU" sz="1600" dirty="0" err="1" smtClean="0">
                <a:latin typeface="Lucida Console" panose="020B0609040504020204" pitchFamily="49" charset="0"/>
              </a:rPr>
              <a:t>salesID</a:t>
            </a:r>
            <a:r>
              <a:rPr lang="en-AU" sz="1600" dirty="0" smtClean="0">
                <a:latin typeface="Lucida Console" panose="020B0609040504020204" pitchFamily="49" charset="0"/>
              </a:rPr>
              <a:t>);</a:t>
            </a:r>
          </a:p>
          <a:p>
            <a:pPr lvl="1"/>
            <a:r>
              <a:rPr lang="en-AU" sz="1600" dirty="0" err="1" smtClean="0">
                <a:latin typeface="Lucida Console" panose="020B0609040504020204" pitchFamily="49" charset="0"/>
              </a:rPr>
              <a:t>seller.setName</a:t>
            </a:r>
            <a:r>
              <a:rPr lang="en-AU" sz="1600" dirty="0" smtClean="0">
                <a:latin typeface="Lucida Console" panose="020B0609040504020204" pitchFamily="49" charset="0"/>
              </a:rPr>
              <a:t>(name);</a:t>
            </a:r>
          </a:p>
          <a:p>
            <a:r>
              <a:rPr lang="en-AU" sz="1600" dirty="0" smtClean="0">
                <a:latin typeface="Lucida Console" panose="020B0609040504020204" pitchFamily="49" charset="0"/>
              </a:rPr>
              <a:t>}</a:t>
            </a:r>
          </a:p>
          <a:p>
            <a:r>
              <a:rPr lang="en-AU" sz="1600" dirty="0" smtClean="0">
                <a:latin typeface="Lucida Console" panose="020B0609040504020204" pitchFamily="49" charset="0"/>
              </a:rPr>
              <a:t>void Transaction::display() {</a:t>
            </a:r>
          </a:p>
          <a:p>
            <a:pPr lvl="1"/>
            <a:r>
              <a:rPr lang="en-AU" sz="1600" dirty="0" err="1" smtClean="0">
                <a:latin typeface="Lucida Console" panose="020B0609040504020204" pitchFamily="49" charset="0"/>
              </a:rPr>
              <a:t>cout</a:t>
            </a:r>
            <a:r>
              <a:rPr lang="en-AU" sz="1600" dirty="0" smtClean="0">
                <a:latin typeface="Lucida Console" panose="020B0609040504020204" pitchFamily="49" charset="0"/>
              </a:rPr>
              <a:t> &lt;&lt; “Data for transaction #” &lt;&lt; </a:t>
            </a:r>
            <a:r>
              <a:rPr lang="en-AU" sz="1600" dirty="0" err="1" smtClean="0">
                <a:latin typeface="Lucida Console" panose="020B0609040504020204" pitchFamily="49" charset="0"/>
              </a:rPr>
              <a:t>transNum</a:t>
            </a:r>
            <a:r>
              <a:rPr lang="en-AU" sz="1600" dirty="0" smtClean="0">
                <a:latin typeface="Lucida Console" panose="020B0609040504020204" pitchFamily="49" charset="0"/>
              </a:rPr>
              <a:t> &lt;&lt; </a:t>
            </a:r>
            <a:r>
              <a:rPr lang="en-AU" sz="1600" dirty="0" err="1" smtClean="0">
                <a:latin typeface="Lucida Console" panose="020B0609040504020204" pitchFamily="49" charset="0"/>
              </a:rPr>
              <a:t>endl</a:t>
            </a:r>
            <a:r>
              <a:rPr lang="en-AU" sz="1600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600" dirty="0" err="1" smtClean="0">
                <a:latin typeface="Lucida Console" panose="020B0609040504020204" pitchFamily="49" charset="0"/>
              </a:rPr>
              <a:t>itemSold.display</a:t>
            </a:r>
            <a:r>
              <a:rPr lang="en-AU" sz="1600" dirty="0" smtClean="0">
                <a:latin typeface="Lucida Console" panose="020B0609040504020204" pitchFamily="49" charset="0"/>
              </a:rPr>
              <a:t>();</a:t>
            </a:r>
          </a:p>
          <a:p>
            <a:pPr lvl="1"/>
            <a:r>
              <a:rPr lang="en-AU" sz="1600" dirty="0" err="1" smtClean="0">
                <a:latin typeface="Lucida Console" panose="020B0609040504020204" pitchFamily="49" charset="0"/>
              </a:rPr>
              <a:t>seller.display</a:t>
            </a:r>
            <a:r>
              <a:rPr lang="en-AU" sz="1600" dirty="0" smtClean="0">
                <a:latin typeface="Lucida Console" panose="020B0609040504020204" pitchFamily="49" charset="0"/>
              </a:rPr>
              <a:t>();</a:t>
            </a:r>
          </a:p>
          <a:p>
            <a:r>
              <a:rPr lang="en-AU" sz="16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979712" y="1676424"/>
            <a:ext cx="2952328" cy="50405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1547664" y="4149080"/>
            <a:ext cx="3384376" cy="93610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/>
          <p:cNvSpPr/>
          <p:nvPr/>
        </p:nvSpPr>
        <p:spPr>
          <a:xfrm>
            <a:off x="1524424" y="5829648"/>
            <a:ext cx="2471512" cy="50405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910991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Understanding Composition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3491880" y="1052736"/>
            <a:ext cx="1944216" cy="1944216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/>
          <p:cNvSpPr txBox="1"/>
          <p:nvPr/>
        </p:nvSpPr>
        <p:spPr>
          <a:xfrm>
            <a:off x="3773222" y="1115452"/>
            <a:ext cx="1381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Transaction</a:t>
            </a:r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3672746" y="1686870"/>
            <a:ext cx="1582484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AU" dirty="0" err="1" smtClean="0"/>
              <a:t>InventoryItem</a:t>
            </a:r>
            <a:endParaRPr lang="en-AU" dirty="0"/>
          </a:p>
        </p:txBody>
      </p:sp>
      <p:sp>
        <p:nvSpPr>
          <p:cNvPr id="7" name="TextBox 6"/>
          <p:cNvSpPr txBox="1"/>
          <p:nvPr/>
        </p:nvSpPr>
        <p:spPr>
          <a:xfrm>
            <a:off x="3730454" y="2344102"/>
            <a:ext cx="1467068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AU" dirty="0" smtClean="0"/>
              <a:t>Salesperson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3429000"/>
            <a:ext cx="817723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Lucida Console" panose="020B0609040504020204" pitchFamily="49" charset="0"/>
              </a:rPr>
              <a:t>int main() {</a:t>
            </a:r>
          </a:p>
          <a:p>
            <a:pPr lvl="1"/>
            <a:r>
              <a:rPr lang="en-AU" dirty="0" smtClean="0">
                <a:latin typeface="Lucida Console" panose="020B0609040504020204" pitchFamily="49" charset="0"/>
              </a:rPr>
              <a:t>Transaction </a:t>
            </a:r>
            <a:r>
              <a:rPr lang="en-AU" dirty="0" err="1" smtClean="0">
                <a:latin typeface="Lucida Console" panose="020B0609040504020204" pitchFamily="49" charset="0"/>
              </a:rPr>
              <a:t>aSale</a:t>
            </a:r>
            <a:r>
              <a:rPr lang="en-AU" dirty="0" smtClean="0">
                <a:latin typeface="Lucida Console" panose="020B0609040504020204" pitchFamily="49" charset="0"/>
              </a:rPr>
              <a:t>(1533, 988, 22.95, 312, “Patterson”);</a:t>
            </a:r>
          </a:p>
          <a:p>
            <a:pPr lvl="1"/>
            <a:r>
              <a:rPr lang="en-AU" dirty="0" err="1" smtClean="0">
                <a:latin typeface="Lucida Console" panose="020B0609040504020204" pitchFamily="49" charset="0"/>
              </a:rPr>
              <a:t>aSale.display</a:t>
            </a:r>
            <a:r>
              <a:rPr lang="en-AU" dirty="0" smtClean="0">
                <a:latin typeface="Lucida Console" panose="020B0609040504020204" pitchFamily="49" charset="0"/>
              </a:rPr>
              <a:t>();</a:t>
            </a:r>
          </a:p>
          <a:p>
            <a:pPr lvl="1"/>
            <a:r>
              <a:rPr lang="en-AU" dirty="0" smtClean="0">
                <a:latin typeface="Lucida Console" panose="020B0609040504020204" pitchFamily="49" charset="0"/>
              </a:rPr>
              <a:t>return 0;</a:t>
            </a:r>
          </a:p>
          <a:p>
            <a:r>
              <a:rPr lang="en-AU" dirty="0">
                <a:latin typeface="Lucida Console" panose="020B0609040504020204" pitchFamily="49" charset="0"/>
              </a:rPr>
              <a:t>}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633" y="5149366"/>
            <a:ext cx="4760709" cy="96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307451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Understanding Composition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196975"/>
            <a:ext cx="8229600" cy="1223913"/>
          </a:xfrm>
        </p:spPr>
        <p:txBody>
          <a:bodyPr>
            <a:normAutofit fontScale="92500" lnSpcReduction="20000"/>
          </a:bodyPr>
          <a:lstStyle/>
          <a:p>
            <a:r>
              <a:rPr lang="en-AU" dirty="0" smtClean="0"/>
              <a:t>Using composition when member classes contain non-default constructors is slightly different – keep an eye on the syntax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399304" y="2825700"/>
            <a:ext cx="380745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latin typeface="Lucida Console" panose="020B0609040504020204" pitchFamily="49" charset="0"/>
              </a:rPr>
              <a:t>class </a:t>
            </a:r>
            <a:r>
              <a:rPr lang="en-AU" sz="1200" dirty="0" err="1" smtClean="0">
                <a:latin typeface="Lucida Console" panose="020B0609040504020204" pitchFamily="49" charset="0"/>
              </a:rPr>
              <a:t>InventoryItem</a:t>
            </a:r>
            <a:r>
              <a:rPr lang="en-AU" sz="1200" dirty="0" smtClean="0">
                <a:latin typeface="Lucida Console" panose="020B0609040504020204" pitchFamily="49" charset="0"/>
              </a:rPr>
              <a:t> {</a:t>
            </a:r>
          </a:p>
          <a:p>
            <a:pPr lvl="1"/>
            <a:r>
              <a:rPr lang="en-AU" sz="1200" dirty="0" smtClean="0">
                <a:latin typeface="Lucida Console" panose="020B0609040504020204" pitchFamily="49" charset="0"/>
              </a:rPr>
              <a:t>private:</a:t>
            </a:r>
          </a:p>
          <a:p>
            <a:pPr lvl="2"/>
            <a:r>
              <a:rPr lang="en-AU" sz="1200" dirty="0" smtClean="0">
                <a:latin typeface="Lucida Console" panose="020B0609040504020204" pitchFamily="49" charset="0"/>
              </a:rPr>
              <a:t>int </a:t>
            </a:r>
            <a:r>
              <a:rPr lang="en-AU" sz="1200" dirty="0" err="1" smtClean="0">
                <a:latin typeface="Lucida Console" panose="020B0609040504020204" pitchFamily="49" charset="0"/>
              </a:rPr>
              <a:t>stockNum</a:t>
            </a:r>
            <a:r>
              <a:rPr lang="en-AU" sz="1200" dirty="0" smtClean="0">
                <a:latin typeface="Lucida Console" panose="020B0609040504020204" pitchFamily="49" charset="0"/>
              </a:rPr>
              <a:t>;</a:t>
            </a:r>
          </a:p>
          <a:p>
            <a:pPr lvl="2"/>
            <a:r>
              <a:rPr lang="en-AU" sz="1200" dirty="0" smtClean="0">
                <a:latin typeface="Lucida Console" panose="020B0609040504020204" pitchFamily="49" charset="0"/>
              </a:rPr>
              <a:t>double price;</a:t>
            </a:r>
          </a:p>
          <a:p>
            <a:pPr lvl="1"/>
            <a:r>
              <a:rPr lang="en-AU" sz="1200" dirty="0" smtClean="0">
                <a:latin typeface="Lucida Console" panose="020B0609040504020204" pitchFamily="49" charset="0"/>
              </a:rPr>
              <a:t>public:</a:t>
            </a:r>
          </a:p>
          <a:p>
            <a:pPr lvl="2"/>
            <a:r>
              <a:rPr lang="en-AU" sz="1200" dirty="0" err="1" smtClean="0">
                <a:latin typeface="Lucida Console" panose="020B0609040504020204" pitchFamily="49" charset="0"/>
              </a:rPr>
              <a:t>InventoryItem</a:t>
            </a:r>
            <a:r>
              <a:rPr lang="en-AU" sz="1200" dirty="0" smtClean="0">
                <a:latin typeface="Lucida Console" panose="020B0609040504020204" pitchFamily="49" charset="0"/>
              </a:rPr>
              <a:t>(int, double);</a:t>
            </a:r>
          </a:p>
          <a:p>
            <a:pPr lvl="2"/>
            <a:r>
              <a:rPr lang="en-AU" sz="1200" dirty="0" smtClean="0">
                <a:latin typeface="Lucida Console" panose="020B0609040504020204" pitchFamily="49" charset="0"/>
              </a:rPr>
              <a:t>void display();</a:t>
            </a:r>
          </a:p>
          <a:p>
            <a:r>
              <a:rPr lang="en-AU" sz="1200" dirty="0" smtClean="0">
                <a:latin typeface="Lucida Console" panose="020B0609040504020204" pitchFamily="49" charset="0"/>
              </a:rPr>
              <a:t>};</a:t>
            </a:r>
          </a:p>
          <a:p>
            <a:r>
              <a:rPr lang="en-AU" sz="1200" dirty="0" err="1" smtClean="0">
                <a:latin typeface="Lucida Console" panose="020B0609040504020204" pitchFamily="49" charset="0"/>
              </a:rPr>
              <a:t>InventoryItem</a:t>
            </a:r>
            <a:r>
              <a:rPr lang="en-AU" sz="1200" dirty="0" smtClean="0">
                <a:latin typeface="Lucida Console" panose="020B0609040504020204" pitchFamily="49" charset="0"/>
              </a:rPr>
              <a:t>::</a:t>
            </a:r>
            <a:r>
              <a:rPr lang="en-AU" sz="1200" dirty="0" err="1" smtClean="0">
                <a:latin typeface="Lucida Console" panose="020B0609040504020204" pitchFamily="49" charset="0"/>
              </a:rPr>
              <a:t>InventoryItem</a:t>
            </a:r>
            <a:r>
              <a:rPr lang="en-AU" sz="1200" dirty="0" smtClean="0">
                <a:latin typeface="Lucida Console" panose="020B0609040504020204" pitchFamily="49" charset="0"/>
              </a:rPr>
              <a:t>(int </a:t>
            </a:r>
            <a:r>
              <a:rPr lang="en-AU" sz="1200" dirty="0" err="1" smtClean="0">
                <a:latin typeface="Lucida Console" panose="020B0609040504020204" pitchFamily="49" charset="0"/>
              </a:rPr>
              <a:t>num</a:t>
            </a:r>
            <a:r>
              <a:rPr lang="en-AU" sz="1200" dirty="0" smtClean="0">
                <a:latin typeface="Lucida Console" panose="020B0609040504020204" pitchFamily="49" charset="0"/>
              </a:rPr>
              <a:t>, </a:t>
            </a:r>
          </a:p>
          <a:p>
            <a:pPr lvl="1"/>
            <a:r>
              <a:rPr lang="en-AU" sz="1200" dirty="0" smtClean="0">
                <a:latin typeface="Lucida Console" panose="020B0609040504020204" pitchFamily="49" charset="0"/>
              </a:rPr>
              <a:t>double value) {</a:t>
            </a:r>
          </a:p>
          <a:p>
            <a:pPr lvl="1"/>
            <a:endParaRPr lang="en-AU" sz="1200" dirty="0" smtClean="0">
              <a:latin typeface="Lucida Console" panose="020B0609040504020204" pitchFamily="49" charset="0"/>
            </a:endParaRPr>
          </a:p>
          <a:p>
            <a:pPr lvl="1"/>
            <a:r>
              <a:rPr lang="en-AU" sz="1200" dirty="0" err="1" smtClean="0">
                <a:latin typeface="Lucida Console" panose="020B0609040504020204" pitchFamily="49" charset="0"/>
              </a:rPr>
              <a:t>stockNum</a:t>
            </a:r>
            <a:r>
              <a:rPr lang="en-AU" sz="1200" dirty="0" smtClean="0">
                <a:latin typeface="Lucida Console" panose="020B0609040504020204" pitchFamily="49" charset="0"/>
              </a:rPr>
              <a:t> = </a:t>
            </a:r>
            <a:r>
              <a:rPr lang="en-AU" sz="1200" dirty="0" err="1" smtClean="0">
                <a:latin typeface="Lucida Console" panose="020B0609040504020204" pitchFamily="49" charset="0"/>
              </a:rPr>
              <a:t>num</a:t>
            </a:r>
            <a:r>
              <a:rPr lang="en-AU" sz="1200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200" dirty="0" smtClean="0">
                <a:latin typeface="Lucida Console" panose="020B0609040504020204" pitchFamily="49" charset="0"/>
              </a:rPr>
              <a:t>price = value;</a:t>
            </a:r>
          </a:p>
          <a:p>
            <a:r>
              <a:rPr lang="en-AU" sz="1200" dirty="0">
                <a:latin typeface="Lucida Console" panose="020B0609040504020204" pitchFamily="49" charset="0"/>
              </a:rPr>
              <a:t>}</a:t>
            </a:r>
            <a:endParaRPr lang="en-AU" sz="1200" dirty="0" smtClean="0">
              <a:latin typeface="Lucida Console" panose="020B0609040504020204" pitchFamily="49" charset="0"/>
            </a:endParaRPr>
          </a:p>
          <a:p>
            <a:r>
              <a:rPr lang="en-AU" sz="1200" dirty="0" smtClean="0">
                <a:latin typeface="Lucida Console" panose="020B0609040504020204" pitchFamily="49" charset="0"/>
              </a:rPr>
              <a:t>void display() {</a:t>
            </a:r>
          </a:p>
          <a:p>
            <a:pPr lvl="1"/>
            <a:r>
              <a:rPr lang="en-AU" sz="1200" dirty="0" err="1" smtClean="0">
                <a:latin typeface="Lucida Console" panose="020B0609040504020204" pitchFamily="49" charset="0"/>
              </a:rPr>
              <a:t>cout</a:t>
            </a:r>
            <a:r>
              <a:rPr lang="en-AU" sz="1200" dirty="0" smtClean="0">
                <a:latin typeface="Lucida Console" panose="020B0609040504020204" pitchFamily="49" charset="0"/>
              </a:rPr>
              <a:t> &lt;&lt; “Item #” &lt;&lt; </a:t>
            </a:r>
            <a:r>
              <a:rPr lang="en-AU" sz="1200" dirty="0" err="1" smtClean="0">
                <a:latin typeface="Lucida Console" panose="020B0609040504020204" pitchFamily="49" charset="0"/>
              </a:rPr>
              <a:t>stockNum</a:t>
            </a:r>
            <a:r>
              <a:rPr lang="en-AU" sz="1200" dirty="0" smtClean="0">
                <a:latin typeface="Lucida Console" panose="020B0609040504020204" pitchFamily="49" charset="0"/>
              </a:rPr>
              <a:t> &lt;&lt; “ </a:t>
            </a:r>
          </a:p>
          <a:p>
            <a:pPr lvl="2"/>
            <a:r>
              <a:rPr lang="en-AU" sz="1200" dirty="0" smtClean="0">
                <a:latin typeface="Lucida Console" panose="020B0609040504020204" pitchFamily="49" charset="0"/>
              </a:rPr>
              <a:t>costs $” &lt;&lt; price &lt;&lt; </a:t>
            </a:r>
            <a:r>
              <a:rPr lang="en-AU" sz="1200" dirty="0" err="1" smtClean="0">
                <a:latin typeface="Lucida Console" panose="020B0609040504020204" pitchFamily="49" charset="0"/>
              </a:rPr>
              <a:t>endl</a:t>
            </a:r>
            <a:r>
              <a:rPr lang="en-AU" sz="1200" dirty="0" smtClean="0">
                <a:latin typeface="Lucida Console" panose="020B0609040504020204" pitchFamily="49" charset="0"/>
              </a:rPr>
              <a:t>;</a:t>
            </a:r>
          </a:p>
          <a:p>
            <a:r>
              <a:rPr lang="en-AU" sz="1200" dirty="0">
                <a:latin typeface="Lucida Console" panose="020B0609040504020204" pitchFamily="49" charset="0"/>
              </a:rPr>
              <a:t>}</a:t>
            </a:r>
            <a:endParaRPr lang="en-AU" sz="1200" dirty="0" smtClean="0">
              <a:latin typeface="Lucida Console" panose="020B060904050402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31640" y="3789040"/>
            <a:ext cx="2592288" cy="21602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468313" y="4365104"/>
            <a:ext cx="3455615" cy="108012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/>
          <p:cNvSpPr txBox="1"/>
          <p:nvPr/>
        </p:nvSpPr>
        <p:spPr>
          <a:xfrm>
            <a:off x="4583113" y="2825700"/>
            <a:ext cx="427232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latin typeface="Lucida Console" panose="020B0609040504020204" pitchFamily="49" charset="0"/>
              </a:rPr>
              <a:t>class Salesperson {</a:t>
            </a:r>
          </a:p>
          <a:p>
            <a:pPr lvl="1"/>
            <a:r>
              <a:rPr lang="en-AU" sz="1200" dirty="0" smtClean="0">
                <a:latin typeface="Lucida Console" panose="020B0609040504020204" pitchFamily="49" charset="0"/>
              </a:rPr>
              <a:t>private:</a:t>
            </a:r>
          </a:p>
          <a:p>
            <a:pPr lvl="2"/>
            <a:r>
              <a:rPr lang="en-AU" sz="1200" dirty="0" smtClean="0">
                <a:latin typeface="Lucida Console" panose="020B0609040504020204" pitchFamily="49" charset="0"/>
              </a:rPr>
              <a:t>int </a:t>
            </a:r>
            <a:r>
              <a:rPr lang="en-AU" sz="1200" dirty="0" err="1" smtClean="0">
                <a:latin typeface="Lucida Console" panose="020B0609040504020204" pitchFamily="49" charset="0"/>
              </a:rPr>
              <a:t>idNum</a:t>
            </a:r>
            <a:r>
              <a:rPr lang="en-AU" sz="1200" dirty="0" smtClean="0">
                <a:latin typeface="Lucida Console" panose="020B0609040504020204" pitchFamily="49" charset="0"/>
              </a:rPr>
              <a:t>;</a:t>
            </a:r>
          </a:p>
          <a:p>
            <a:pPr lvl="2"/>
            <a:r>
              <a:rPr lang="en-AU" sz="1200" dirty="0" smtClean="0">
                <a:latin typeface="Lucida Console" panose="020B0609040504020204" pitchFamily="49" charset="0"/>
              </a:rPr>
              <a:t>string name;</a:t>
            </a:r>
          </a:p>
          <a:p>
            <a:pPr lvl="1"/>
            <a:r>
              <a:rPr lang="en-AU" sz="1200" dirty="0" smtClean="0">
                <a:latin typeface="Lucida Console" panose="020B0609040504020204" pitchFamily="49" charset="0"/>
              </a:rPr>
              <a:t>public:</a:t>
            </a:r>
          </a:p>
          <a:p>
            <a:pPr lvl="2"/>
            <a:r>
              <a:rPr lang="en-AU" sz="1200" dirty="0" smtClean="0">
                <a:latin typeface="Lucida Console" panose="020B0609040504020204" pitchFamily="49" charset="0"/>
              </a:rPr>
              <a:t>Salesperson(int, string);</a:t>
            </a:r>
          </a:p>
          <a:p>
            <a:pPr lvl="2"/>
            <a:r>
              <a:rPr lang="en-AU" sz="1200" dirty="0" smtClean="0">
                <a:latin typeface="Lucida Console" panose="020B0609040504020204" pitchFamily="49" charset="0"/>
              </a:rPr>
              <a:t>void display();</a:t>
            </a:r>
          </a:p>
          <a:p>
            <a:r>
              <a:rPr lang="en-AU" sz="1200" dirty="0" smtClean="0">
                <a:latin typeface="Lucida Console" panose="020B0609040504020204" pitchFamily="49" charset="0"/>
              </a:rPr>
              <a:t>};</a:t>
            </a:r>
          </a:p>
          <a:p>
            <a:r>
              <a:rPr lang="en-AU" sz="1200" dirty="0" smtClean="0">
                <a:latin typeface="Lucida Console" panose="020B0609040504020204" pitchFamily="49" charset="0"/>
              </a:rPr>
              <a:t>Salesperson::Salesperson(int id, </a:t>
            </a:r>
          </a:p>
          <a:p>
            <a:pPr lvl="1"/>
            <a:r>
              <a:rPr lang="en-AU" sz="1200" dirty="0" smtClean="0">
                <a:latin typeface="Lucida Console" panose="020B0609040504020204" pitchFamily="49" charset="0"/>
              </a:rPr>
              <a:t>string </a:t>
            </a:r>
            <a:r>
              <a:rPr lang="en-AU" sz="1200" dirty="0" err="1" smtClean="0">
                <a:latin typeface="Lucida Console" panose="020B0609040504020204" pitchFamily="49" charset="0"/>
              </a:rPr>
              <a:t>lastName</a:t>
            </a:r>
            <a:r>
              <a:rPr lang="en-AU" sz="1200" dirty="0" smtClean="0">
                <a:latin typeface="Lucida Console" panose="020B0609040504020204" pitchFamily="49" charset="0"/>
              </a:rPr>
              <a:t>) {</a:t>
            </a:r>
          </a:p>
          <a:p>
            <a:pPr lvl="1"/>
            <a:endParaRPr lang="en-AU" sz="1200" dirty="0" smtClean="0">
              <a:latin typeface="Lucida Console" panose="020B0609040504020204" pitchFamily="49" charset="0"/>
            </a:endParaRPr>
          </a:p>
          <a:p>
            <a:pPr lvl="1"/>
            <a:r>
              <a:rPr lang="en-AU" sz="1200" dirty="0" err="1" smtClean="0">
                <a:latin typeface="Lucida Console" panose="020B0609040504020204" pitchFamily="49" charset="0"/>
              </a:rPr>
              <a:t>idNum</a:t>
            </a:r>
            <a:r>
              <a:rPr lang="en-AU" sz="1200" dirty="0" smtClean="0">
                <a:latin typeface="Lucida Console" panose="020B0609040504020204" pitchFamily="49" charset="0"/>
              </a:rPr>
              <a:t> = id;</a:t>
            </a:r>
          </a:p>
          <a:p>
            <a:pPr lvl="1"/>
            <a:r>
              <a:rPr lang="en-AU" sz="1200" dirty="0" smtClean="0">
                <a:latin typeface="Lucida Console" panose="020B0609040504020204" pitchFamily="49" charset="0"/>
              </a:rPr>
              <a:t>name = </a:t>
            </a:r>
            <a:r>
              <a:rPr lang="en-AU" sz="1200" dirty="0" err="1" smtClean="0">
                <a:latin typeface="Lucida Console" panose="020B0609040504020204" pitchFamily="49" charset="0"/>
              </a:rPr>
              <a:t>lastName</a:t>
            </a:r>
            <a:r>
              <a:rPr lang="en-AU" sz="1200" dirty="0" smtClean="0">
                <a:latin typeface="Lucida Console" panose="020B0609040504020204" pitchFamily="49" charset="0"/>
              </a:rPr>
              <a:t>;</a:t>
            </a:r>
          </a:p>
          <a:p>
            <a:r>
              <a:rPr lang="en-AU" sz="1200" dirty="0">
                <a:latin typeface="Lucida Console" panose="020B0609040504020204" pitchFamily="49" charset="0"/>
              </a:rPr>
              <a:t>}</a:t>
            </a:r>
            <a:endParaRPr lang="en-AU" sz="1200" dirty="0" smtClean="0">
              <a:latin typeface="Lucida Console" panose="020B0609040504020204" pitchFamily="49" charset="0"/>
            </a:endParaRPr>
          </a:p>
          <a:p>
            <a:r>
              <a:rPr lang="en-AU" sz="1200" dirty="0" smtClean="0">
                <a:latin typeface="Lucida Console" panose="020B0609040504020204" pitchFamily="49" charset="0"/>
              </a:rPr>
              <a:t>void Salesperson::display() {</a:t>
            </a:r>
          </a:p>
          <a:p>
            <a:pPr lvl="1"/>
            <a:r>
              <a:rPr lang="en-AU" sz="1200" dirty="0" err="1" smtClean="0">
                <a:latin typeface="Lucida Console" panose="020B0609040504020204" pitchFamily="49" charset="0"/>
              </a:rPr>
              <a:t>cout</a:t>
            </a:r>
            <a:r>
              <a:rPr lang="en-AU" sz="1200" dirty="0" smtClean="0">
                <a:latin typeface="Lucida Console" panose="020B0609040504020204" pitchFamily="49" charset="0"/>
              </a:rPr>
              <a:t> &lt;&lt; “salesperson #” &lt;&lt; </a:t>
            </a:r>
            <a:r>
              <a:rPr lang="en-AU" sz="1200" dirty="0" err="1" smtClean="0">
                <a:latin typeface="Lucida Console" panose="020B0609040504020204" pitchFamily="49" charset="0"/>
              </a:rPr>
              <a:t>idNum</a:t>
            </a:r>
            <a:r>
              <a:rPr lang="en-AU" sz="1200" dirty="0" smtClean="0">
                <a:latin typeface="Lucida Console" panose="020B0609040504020204" pitchFamily="49" charset="0"/>
              </a:rPr>
              <a:t> &lt;&lt; “ “</a:t>
            </a:r>
          </a:p>
          <a:p>
            <a:pPr lvl="2"/>
            <a:r>
              <a:rPr lang="en-AU" sz="1200" dirty="0" smtClean="0">
                <a:latin typeface="Lucida Console" panose="020B0609040504020204" pitchFamily="49" charset="0"/>
              </a:rPr>
              <a:t>&lt;&lt; name &lt;&lt; </a:t>
            </a:r>
            <a:r>
              <a:rPr lang="en-AU" sz="1200" dirty="0" err="1" smtClean="0">
                <a:latin typeface="Lucida Console" panose="020B0609040504020204" pitchFamily="49" charset="0"/>
              </a:rPr>
              <a:t>endl</a:t>
            </a:r>
            <a:r>
              <a:rPr lang="en-AU" sz="1200" dirty="0" smtClean="0">
                <a:latin typeface="Lucida Console" panose="020B0609040504020204" pitchFamily="49" charset="0"/>
              </a:rPr>
              <a:t>;</a:t>
            </a:r>
          </a:p>
          <a:p>
            <a:r>
              <a:rPr lang="en-AU" sz="1200" dirty="0">
                <a:latin typeface="Lucida Console" panose="020B0609040504020204" pitchFamily="49" charset="0"/>
              </a:rPr>
              <a:t>}</a:t>
            </a:r>
            <a:endParaRPr lang="en-AU" sz="1200" dirty="0" smtClean="0">
              <a:latin typeface="Lucida Console" panose="020B060904050402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65136" y="3786368"/>
            <a:ext cx="2592288" cy="21602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/>
          <p:cNvSpPr/>
          <p:nvPr/>
        </p:nvSpPr>
        <p:spPr>
          <a:xfrm>
            <a:off x="4601809" y="4362432"/>
            <a:ext cx="3455615" cy="108012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2943368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Understanding Composition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1043608" y="1220554"/>
            <a:ext cx="7343677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 smtClean="0">
                <a:latin typeface="Lucida Console" panose="020B0609040504020204" pitchFamily="49" charset="0"/>
              </a:rPr>
              <a:t>class Transaction {</a:t>
            </a:r>
          </a:p>
          <a:p>
            <a:pPr lvl="1"/>
            <a:r>
              <a:rPr lang="en-AU" sz="1600" dirty="0" smtClean="0">
                <a:latin typeface="Lucida Console" panose="020B0609040504020204" pitchFamily="49" charset="0"/>
              </a:rPr>
              <a:t>private:</a:t>
            </a:r>
          </a:p>
          <a:p>
            <a:pPr lvl="2"/>
            <a:r>
              <a:rPr lang="en-AU" sz="1600" dirty="0" smtClean="0">
                <a:latin typeface="Lucida Console" panose="020B0609040504020204" pitchFamily="49" charset="0"/>
              </a:rPr>
              <a:t>int </a:t>
            </a:r>
            <a:r>
              <a:rPr lang="en-AU" sz="1600" dirty="0" err="1" smtClean="0">
                <a:latin typeface="Lucida Console" panose="020B0609040504020204" pitchFamily="49" charset="0"/>
              </a:rPr>
              <a:t>transNum</a:t>
            </a:r>
            <a:r>
              <a:rPr lang="en-AU" sz="1600" dirty="0" smtClean="0">
                <a:latin typeface="Lucida Console" panose="020B0609040504020204" pitchFamily="49" charset="0"/>
              </a:rPr>
              <a:t>;</a:t>
            </a:r>
          </a:p>
          <a:p>
            <a:pPr lvl="2"/>
            <a:r>
              <a:rPr lang="en-AU" sz="1600" dirty="0" err="1" smtClean="0">
                <a:latin typeface="Lucida Console" panose="020B0609040504020204" pitchFamily="49" charset="0"/>
              </a:rPr>
              <a:t>InventoryItem</a:t>
            </a:r>
            <a:r>
              <a:rPr lang="en-AU" sz="1600" dirty="0" smtClean="0">
                <a:latin typeface="Lucida Console" panose="020B0609040504020204" pitchFamily="49" charset="0"/>
              </a:rPr>
              <a:t> </a:t>
            </a:r>
            <a:r>
              <a:rPr lang="en-AU" sz="1600" dirty="0" err="1" smtClean="0">
                <a:latin typeface="Lucida Console" panose="020B0609040504020204" pitchFamily="49" charset="0"/>
              </a:rPr>
              <a:t>itemSold</a:t>
            </a:r>
            <a:r>
              <a:rPr lang="en-AU" sz="1600" dirty="0" smtClean="0">
                <a:latin typeface="Lucida Console" panose="020B0609040504020204" pitchFamily="49" charset="0"/>
              </a:rPr>
              <a:t>;</a:t>
            </a:r>
          </a:p>
          <a:p>
            <a:pPr lvl="2"/>
            <a:r>
              <a:rPr lang="en-AU" sz="1600" dirty="0" smtClean="0">
                <a:latin typeface="Lucida Console" panose="020B0609040504020204" pitchFamily="49" charset="0"/>
              </a:rPr>
              <a:t>Salesperson seller;</a:t>
            </a:r>
          </a:p>
          <a:p>
            <a:pPr lvl="1"/>
            <a:r>
              <a:rPr lang="en-AU" sz="1600" dirty="0" smtClean="0">
                <a:latin typeface="Lucida Console" panose="020B0609040504020204" pitchFamily="49" charset="0"/>
              </a:rPr>
              <a:t>public:</a:t>
            </a:r>
          </a:p>
          <a:p>
            <a:pPr lvl="2"/>
            <a:r>
              <a:rPr lang="en-AU" sz="1600" dirty="0" smtClean="0">
                <a:latin typeface="Lucida Console" panose="020B0609040504020204" pitchFamily="49" charset="0"/>
              </a:rPr>
              <a:t>Transaction(int, int, double, int, string);</a:t>
            </a:r>
          </a:p>
          <a:p>
            <a:pPr lvl="2"/>
            <a:r>
              <a:rPr lang="en-AU" sz="1600" dirty="0" smtClean="0">
                <a:latin typeface="Lucida Console" panose="020B0609040504020204" pitchFamily="49" charset="0"/>
              </a:rPr>
              <a:t>void display();</a:t>
            </a:r>
          </a:p>
          <a:p>
            <a:r>
              <a:rPr lang="en-AU" sz="1600" dirty="0" smtClean="0">
                <a:latin typeface="Lucida Console" panose="020B0609040504020204" pitchFamily="49" charset="0"/>
              </a:rPr>
              <a:t>};</a:t>
            </a:r>
          </a:p>
          <a:p>
            <a:r>
              <a:rPr lang="en-AU" sz="1600" dirty="0" smtClean="0">
                <a:latin typeface="Lucida Console" panose="020B0609040504020204" pitchFamily="49" charset="0"/>
              </a:rPr>
              <a:t>Transaction::Transaction(int </a:t>
            </a:r>
            <a:r>
              <a:rPr lang="en-AU" sz="1600" dirty="0" err="1" smtClean="0">
                <a:latin typeface="Lucida Console" panose="020B0609040504020204" pitchFamily="49" charset="0"/>
              </a:rPr>
              <a:t>num</a:t>
            </a:r>
            <a:r>
              <a:rPr lang="en-AU" sz="1600" dirty="0" smtClean="0">
                <a:latin typeface="Lucida Console" panose="020B0609040504020204" pitchFamily="49" charset="0"/>
              </a:rPr>
              <a:t>, int item, double price, </a:t>
            </a:r>
          </a:p>
          <a:p>
            <a:pPr lvl="1"/>
            <a:r>
              <a:rPr lang="en-AU" sz="1600" dirty="0" smtClean="0">
                <a:latin typeface="Lucida Console" panose="020B0609040504020204" pitchFamily="49" charset="0"/>
              </a:rPr>
              <a:t>int </a:t>
            </a:r>
            <a:r>
              <a:rPr lang="en-AU" sz="1600" dirty="0" err="1" smtClean="0">
                <a:latin typeface="Lucida Console" panose="020B0609040504020204" pitchFamily="49" charset="0"/>
              </a:rPr>
              <a:t>salesID</a:t>
            </a:r>
            <a:r>
              <a:rPr lang="en-AU" sz="1600" dirty="0" smtClean="0">
                <a:latin typeface="Lucida Console" panose="020B0609040504020204" pitchFamily="49" charset="0"/>
              </a:rPr>
              <a:t>, string name) : </a:t>
            </a:r>
            <a:r>
              <a:rPr lang="en-AU" sz="1600" dirty="0" err="1" smtClean="0">
                <a:latin typeface="Lucida Console" panose="020B0609040504020204" pitchFamily="49" charset="0"/>
              </a:rPr>
              <a:t>itemSold</a:t>
            </a:r>
            <a:r>
              <a:rPr lang="en-AU" sz="1600" dirty="0" smtClean="0">
                <a:latin typeface="Lucida Console" panose="020B0609040504020204" pitchFamily="49" charset="0"/>
              </a:rPr>
              <a:t>(item, price),</a:t>
            </a:r>
          </a:p>
          <a:p>
            <a:pPr lvl="1"/>
            <a:r>
              <a:rPr lang="en-AU" sz="1600" dirty="0">
                <a:latin typeface="Lucida Console" panose="020B0609040504020204" pitchFamily="49" charset="0"/>
              </a:rPr>
              <a:t>s</a:t>
            </a:r>
            <a:r>
              <a:rPr lang="en-AU" sz="1600" dirty="0" smtClean="0">
                <a:latin typeface="Lucida Console" panose="020B0609040504020204" pitchFamily="49" charset="0"/>
              </a:rPr>
              <a:t>eller(</a:t>
            </a:r>
            <a:r>
              <a:rPr lang="en-AU" sz="1600" dirty="0" err="1" smtClean="0">
                <a:latin typeface="Lucida Console" panose="020B0609040504020204" pitchFamily="49" charset="0"/>
              </a:rPr>
              <a:t>salesID</a:t>
            </a:r>
            <a:r>
              <a:rPr lang="en-AU" sz="1600" dirty="0" smtClean="0">
                <a:latin typeface="Lucida Console" panose="020B0609040504020204" pitchFamily="49" charset="0"/>
              </a:rPr>
              <a:t>, name) {</a:t>
            </a:r>
          </a:p>
          <a:p>
            <a:pPr lvl="1"/>
            <a:endParaRPr lang="en-AU" sz="1600" dirty="0" smtClean="0">
              <a:latin typeface="Lucida Console" panose="020B0609040504020204" pitchFamily="49" charset="0"/>
            </a:endParaRPr>
          </a:p>
          <a:p>
            <a:pPr lvl="1"/>
            <a:r>
              <a:rPr lang="en-AU" sz="1600" dirty="0" err="1" smtClean="0">
                <a:latin typeface="Lucida Console" panose="020B0609040504020204" pitchFamily="49" charset="0"/>
              </a:rPr>
              <a:t>transNum</a:t>
            </a:r>
            <a:r>
              <a:rPr lang="en-AU" sz="1600" dirty="0" smtClean="0">
                <a:latin typeface="Lucida Console" panose="020B0609040504020204" pitchFamily="49" charset="0"/>
              </a:rPr>
              <a:t> = </a:t>
            </a:r>
            <a:r>
              <a:rPr lang="en-AU" sz="1600" dirty="0" err="1" smtClean="0">
                <a:latin typeface="Lucida Console" panose="020B0609040504020204" pitchFamily="49" charset="0"/>
              </a:rPr>
              <a:t>num</a:t>
            </a:r>
            <a:r>
              <a:rPr lang="en-AU" sz="1600" dirty="0" smtClean="0">
                <a:latin typeface="Lucida Console" panose="020B0609040504020204" pitchFamily="49" charset="0"/>
              </a:rPr>
              <a:t>;</a:t>
            </a:r>
          </a:p>
          <a:p>
            <a:r>
              <a:rPr lang="en-AU" sz="1600" dirty="0" smtClean="0">
                <a:latin typeface="Lucida Console" panose="020B0609040504020204" pitchFamily="49" charset="0"/>
              </a:rPr>
              <a:t>}</a:t>
            </a:r>
          </a:p>
          <a:p>
            <a:r>
              <a:rPr lang="en-AU" sz="1600" dirty="0" smtClean="0">
                <a:latin typeface="Lucida Console" panose="020B0609040504020204" pitchFamily="49" charset="0"/>
              </a:rPr>
              <a:t>void Transaction::display() {</a:t>
            </a:r>
          </a:p>
          <a:p>
            <a:pPr lvl="1"/>
            <a:r>
              <a:rPr lang="en-AU" sz="1600" dirty="0" err="1" smtClean="0">
                <a:latin typeface="Lucida Console" panose="020B0609040504020204" pitchFamily="49" charset="0"/>
              </a:rPr>
              <a:t>cout</a:t>
            </a:r>
            <a:r>
              <a:rPr lang="en-AU" sz="1600" dirty="0" smtClean="0">
                <a:latin typeface="Lucida Console" panose="020B0609040504020204" pitchFamily="49" charset="0"/>
              </a:rPr>
              <a:t> &lt;&lt; “Data for transaction #” &lt;&lt; </a:t>
            </a:r>
            <a:r>
              <a:rPr lang="en-AU" sz="1600" dirty="0" err="1" smtClean="0">
                <a:latin typeface="Lucida Console" panose="020B0609040504020204" pitchFamily="49" charset="0"/>
              </a:rPr>
              <a:t>transNum</a:t>
            </a:r>
            <a:r>
              <a:rPr lang="en-AU" sz="1600" dirty="0" smtClean="0">
                <a:latin typeface="Lucida Console" panose="020B0609040504020204" pitchFamily="49" charset="0"/>
              </a:rPr>
              <a:t> &lt;&lt; </a:t>
            </a:r>
            <a:r>
              <a:rPr lang="en-AU" sz="1600" dirty="0" err="1" smtClean="0">
                <a:latin typeface="Lucida Console" panose="020B0609040504020204" pitchFamily="49" charset="0"/>
              </a:rPr>
              <a:t>endl</a:t>
            </a:r>
            <a:r>
              <a:rPr lang="en-AU" sz="1600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600" dirty="0" err="1" smtClean="0">
                <a:latin typeface="Lucida Console" panose="020B0609040504020204" pitchFamily="49" charset="0"/>
              </a:rPr>
              <a:t>itemSold.display</a:t>
            </a:r>
            <a:r>
              <a:rPr lang="en-AU" sz="1600" dirty="0" smtClean="0">
                <a:latin typeface="Lucida Console" panose="020B0609040504020204" pitchFamily="49" charset="0"/>
              </a:rPr>
              <a:t>();</a:t>
            </a:r>
          </a:p>
          <a:p>
            <a:pPr lvl="1"/>
            <a:r>
              <a:rPr lang="en-AU" sz="1600" dirty="0" err="1" smtClean="0">
                <a:latin typeface="Lucida Console" panose="020B0609040504020204" pitchFamily="49" charset="0"/>
              </a:rPr>
              <a:t>seller.display</a:t>
            </a:r>
            <a:r>
              <a:rPr lang="en-AU" sz="1600" dirty="0" smtClean="0">
                <a:latin typeface="Lucida Console" panose="020B0609040504020204" pitchFamily="49" charset="0"/>
              </a:rPr>
              <a:t>();</a:t>
            </a:r>
          </a:p>
          <a:p>
            <a:r>
              <a:rPr lang="en-AU" sz="16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4716016" y="3693210"/>
            <a:ext cx="3096344" cy="2880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1475656" y="3932474"/>
            <a:ext cx="2704676" cy="31241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310101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On the Agenda…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Classify the roles of functions members</a:t>
            </a:r>
          </a:p>
          <a:p>
            <a:r>
              <a:rPr lang="en-AU" dirty="0" smtClean="0"/>
              <a:t>Understand constructors</a:t>
            </a:r>
          </a:p>
          <a:p>
            <a:r>
              <a:rPr lang="en-AU" dirty="0" smtClean="0"/>
              <a:t>Create destructors</a:t>
            </a:r>
          </a:p>
          <a:p>
            <a:r>
              <a:rPr lang="en-AU" dirty="0" smtClean="0"/>
              <a:t>Overload constructors</a:t>
            </a:r>
          </a:p>
          <a:p>
            <a:r>
              <a:rPr lang="en-AU" dirty="0" smtClean="0"/>
              <a:t>Understand composition</a:t>
            </a:r>
          </a:p>
          <a:p>
            <a:r>
              <a:rPr lang="en-AU" dirty="0" smtClean="0"/>
              <a:t>Master techniques for improving classes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00422419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Improving Classes – Naming Data and Functions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Use meaningful names</a:t>
            </a:r>
          </a:p>
          <a:p>
            <a:pPr lvl="1"/>
            <a:r>
              <a:rPr lang="en-AU" dirty="0" smtClean="0"/>
              <a:t>Don’t use: </a:t>
            </a:r>
            <a:r>
              <a:rPr lang="en-AU" dirty="0" err="1" smtClean="0"/>
              <a:t>myInt</a:t>
            </a:r>
            <a:r>
              <a:rPr lang="en-AU" dirty="0" smtClean="0"/>
              <a:t>, something, </a:t>
            </a:r>
            <a:r>
              <a:rPr lang="en-AU" dirty="0" err="1" smtClean="0"/>
              <a:t>aFunction</a:t>
            </a:r>
            <a:r>
              <a:rPr lang="en-AU" dirty="0" smtClean="0"/>
              <a:t>()</a:t>
            </a:r>
          </a:p>
          <a:p>
            <a:r>
              <a:rPr lang="en-AU" dirty="0" smtClean="0"/>
              <a:t>Use pronounceable names</a:t>
            </a:r>
          </a:p>
          <a:p>
            <a:pPr lvl="1"/>
            <a:r>
              <a:rPr lang="en-AU" dirty="0" smtClean="0"/>
              <a:t>Don’t use: </a:t>
            </a:r>
            <a:r>
              <a:rPr lang="en-AU" dirty="0" err="1" smtClean="0"/>
              <a:t>zbq</a:t>
            </a:r>
            <a:r>
              <a:rPr lang="en-AU" dirty="0" smtClean="0"/>
              <a:t>, </a:t>
            </a:r>
            <a:r>
              <a:rPr lang="en-AU" dirty="0" err="1" smtClean="0"/>
              <a:t>ak</a:t>
            </a:r>
            <a:r>
              <a:rPr lang="en-AU" dirty="0" smtClean="0"/>
              <a:t>, </a:t>
            </a:r>
            <a:r>
              <a:rPr lang="en-AU" dirty="0" err="1" smtClean="0"/>
              <a:t>gooutw</a:t>
            </a:r>
            <a:r>
              <a:rPr lang="en-AU" dirty="0" smtClean="0"/>
              <a:t>()</a:t>
            </a:r>
          </a:p>
          <a:p>
            <a:r>
              <a:rPr lang="en-AU" dirty="0" smtClean="0"/>
              <a:t>Be judicious in your use of abbreviations</a:t>
            </a:r>
          </a:p>
          <a:p>
            <a:pPr lvl="1"/>
            <a:r>
              <a:rPr lang="en-AU" dirty="0" smtClean="0"/>
              <a:t>Don’t use: </a:t>
            </a:r>
            <a:r>
              <a:rPr lang="en-AU" dirty="0" err="1" smtClean="0"/>
              <a:t>getStat</a:t>
            </a:r>
            <a:r>
              <a:rPr lang="en-AU" dirty="0" smtClean="0"/>
              <a:t>()</a:t>
            </a:r>
          </a:p>
          <a:p>
            <a:r>
              <a:rPr lang="en-AU" dirty="0" smtClean="0"/>
              <a:t>Avoid using digits in a name</a:t>
            </a:r>
          </a:p>
          <a:p>
            <a:pPr lvl="1"/>
            <a:r>
              <a:rPr lang="en-AU" dirty="0" smtClean="0"/>
              <a:t>Zero (0) can be confused with ‘O’ or one (1) with ‘l’</a:t>
            </a:r>
          </a:p>
          <a:p>
            <a:pPr lvl="1"/>
            <a:r>
              <a:rPr lang="en-AU" dirty="0" smtClean="0"/>
              <a:t>Don’t use: var1</a:t>
            </a:r>
          </a:p>
          <a:p>
            <a:pPr lvl="1"/>
            <a:r>
              <a:rPr lang="en-AU" dirty="0" smtClean="0"/>
              <a:t>Acceptable use: budgetFor2010</a:t>
            </a:r>
          </a:p>
        </p:txBody>
      </p:sp>
    </p:spTree>
    <p:extLst>
      <p:ext uri="{BB962C8B-B14F-4D97-AF65-F5344CB8AC3E}">
        <p14:creationId xmlns:p14="http://schemas.microsoft.com/office/powerpoint/2010/main" val="2907030760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Improving Classes – Naming Data and Functions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smtClean="0"/>
              <a:t>Use capitalization in multiword names</a:t>
            </a:r>
          </a:p>
          <a:p>
            <a:pPr lvl="1"/>
            <a:r>
              <a:rPr lang="en-AU" dirty="0" smtClean="0"/>
              <a:t>Example: </a:t>
            </a:r>
            <a:r>
              <a:rPr lang="en-AU" dirty="0" err="1" smtClean="0"/>
              <a:t>initializeIntegerValues</a:t>
            </a:r>
            <a:r>
              <a:rPr lang="en-AU" dirty="0" smtClean="0"/>
              <a:t>()</a:t>
            </a:r>
          </a:p>
          <a:p>
            <a:r>
              <a:rPr lang="en-AU" dirty="0" smtClean="0"/>
              <a:t>Include a form of “to be”, such is “is” or “are” in names for variables that hold a status</a:t>
            </a:r>
          </a:p>
          <a:p>
            <a:pPr lvl="1"/>
            <a:r>
              <a:rPr lang="en-AU" dirty="0" smtClean="0"/>
              <a:t>Example: </a:t>
            </a:r>
            <a:r>
              <a:rPr lang="en-AU" dirty="0" err="1" smtClean="0"/>
              <a:t>isOverdrawn</a:t>
            </a:r>
            <a:r>
              <a:rPr lang="en-AU" dirty="0" smtClean="0"/>
              <a:t>, </a:t>
            </a:r>
            <a:r>
              <a:rPr lang="en-AU" dirty="0" err="1" smtClean="0"/>
              <a:t>isValid</a:t>
            </a:r>
            <a:r>
              <a:rPr lang="en-AU" dirty="0" smtClean="0"/>
              <a:t>()</a:t>
            </a:r>
          </a:p>
          <a:p>
            <a:r>
              <a:rPr lang="en-AU" dirty="0" smtClean="0"/>
              <a:t>A verb-noun is a good combination for a function</a:t>
            </a:r>
          </a:p>
          <a:p>
            <a:pPr lvl="1"/>
            <a:r>
              <a:rPr lang="en-AU" dirty="0" smtClean="0"/>
              <a:t>Example: </a:t>
            </a:r>
            <a:r>
              <a:rPr lang="en-AU" dirty="0" err="1" smtClean="0"/>
              <a:t>computeBalance</a:t>
            </a:r>
            <a:r>
              <a:rPr lang="en-AU" dirty="0" smtClean="0"/>
              <a:t>(), </a:t>
            </a:r>
            <a:r>
              <a:rPr lang="en-AU" dirty="0" err="1" smtClean="0"/>
              <a:t>displayTotal</a:t>
            </a:r>
            <a:r>
              <a:rPr lang="en-AU" dirty="0" smtClean="0"/>
              <a:t>()</a:t>
            </a:r>
          </a:p>
          <a:p>
            <a:r>
              <a:rPr lang="en-AU" dirty="0" smtClean="0"/>
              <a:t>During the initial phases of software coding use stubs instead of inline code</a:t>
            </a:r>
          </a:p>
          <a:p>
            <a:pPr lvl="1"/>
            <a:r>
              <a:rPr lang="en-AU" dirty="0" smtClean="0"/>
              <a:t>Stubs are a simple function that do nothing (or very little) to act as a placeholder</a:t>
            </a:r>
          </a:p>
        </p:txBody>
      </p:sp>
    </p:spTree>
    <p:extLst>
      <p:ext uri="{BB962C8B-B14F-4D97-AF65-F5344CB8AC3E}">
        <p14:creationId xmlns:p14="http://schemas.microsoft.com/office/powerpoint/2010/main" val="111513781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2400" dirty="0" smtClean="0"/>
              <a:t>Improving Classes – Reduce Coupling and Increase Cohesion</a:t>
            </a:r>
            <a:endParaRPr lang="en-AU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196975"/>
            <a:ext cx="8229600" cy="4536281"/>
          </a:xfrm>
        </p:spPr>
        <p:txBody>
          <a:bodyPr>
            <a:normAutofit fontScale="92500" lnSpcReduction="10000"/>
          </a:bodyPr>
          <a:lstStyle/>
          <a:p>
            <a:r>
              <a:rPr lang="en-AU" dirty="0" smtClean="0"/>
              <a:t>Reducing coupling between functions as much as possible is best practice</a:t>
            </a:r>
          </a:p>
          <a:p>
            <a:pPr lvl="1"/>
            <a:r>
              <a:rPr lang="en-AU" dirty="0" smtClean="0"/>
              <a:t>Tight coupling between functions makes them more difficult to write, maintain and re-use</a:t>
            </a:r>
          </a:p>
          <a:p>
            <a:r>
              <a:rPr lang="en-AU" dirty="0" smtClean="0"/>
              <a:t>Increase cohesion in a function</a:t>
            </a:r>
          </a:p>
          <a:p>
            <a:pPr lvl="1"/>
            <a:r>
              <a:rPr lang="en-AU" dirty="0" smtClean="0"/>
              <a:t>Cohesion: How well the operations in a function relate to one another</a:t>
            </a:r>
          </a:p>
          <a:p>
            <a:pPr lvl="1"/>
            <a:r>
              <a:rPr lang="en-AU" dirty="0" smtClean="0"/>
              <a:t>Functional cohesion: All function operations contribute to the performance of only one task</a:t>
            </a:r>
          </a:p>
          <a:p>
            <a:pPr lvl="1"/>
            <a:r>
              <a:rPr lang="en-AU" dirty="0" smtClean="0"/>
              <a:t>Strive for functional cohesion!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2267744" y="5517232"/>
            <a:ext cx="43685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Lucida Console" panose="020B0609040504020204" pitchFamily="49" charset="0"/>
              </a:rPr>
              <a:t>double square(double number) {</a:t>
            </a:r>
          </a:p>
          <a:p>
            <a:pPr lvl="1"/>
            <a:r>
              <a:rPr lang="en-AU" dirty="0" smtClean="0">
                <a:latin typeface="Lucida Console" panose="020B0609040504020204" pitchFamily="49" charset="0"/>
              </a:rPr>
              <a:t>return (number * number);</a:t>
            </a:r>
          </a:p>
          <a:p>
            <a:r>
              <a:rPr lang="en-AU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9009417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aips.net.au/wp-content/uploads/2011/06/ECU-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25" y="2011363"/>
            <a:ext cx="38100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0"/>
            <a:ext cx="9180513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Class Basics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 class is comprise of two files</a:t>
            </a:r>
          </a:p>
          <a:p>
            <a:r>
              <a:rPr lang="en-AU" dirty="0" smtClean="0"/>
              <a:t>Header Files</a:t>
            </a:r>
          </a:p>
          <a:p>
            <a:pPr lvl="1"/>
            <a:r>
              <a:rPr lang="en-AU" dirty="0" smtClean="0"/>
              <a:t>Extension: *.h</a:t>
            </a:r>
          </a:p>
          <a:p>
            <a:pPr lvl="1"/>
            <a:r>
              <a:rPr lang="en-AU" dirty="0" smtClean="0"/>
              <a:t>Contains class declarations</a:t>
            </a:r>
          </a:p>
          <a:p>
            <a:pPr lvl="1"/>
            <a:r>
              <a:rPr lang="en-AU" dirty="0" smtClean="0"/>
              <a:t>Inline member functions implementations</a:t>
            </a:r>
          </a:p>
          <a:p>
            <a:pPr lvl="1"/>
            <a:r>
              <a:rPr lang="en-AU" dirty="0" smtClean="0"/>
              <a:t>Template function implementation</a:t>
            </a:r>
          </a:p>
          <a:p>
            <a:pPr lvl="2"/>
            <a:r>
              <a:rPr lang="en-AU" dirty="0" smtClean="0"/>
              <a:t>Using #</a:t>
            </a:r>
            <a:r>
              <a:rPr lang="en-AU" dirty="0" err="1" smtClean="0"/>
              <a:t>ifndef</a:t>
            </a:r>
            <a:r>
              <a:rPr lang="en-AU" dirty="0" smtClean="0"/>
              <a:t>, #define and #</a:t>
            </a:r>
            <a:r>
              <a:rPr lang="en-AU" dirty="0" err="1" smtClean="0"/>
              <a:t>endif</a:t>
            </a:r>
            <a:endParaRPr lang="en-AU" dirty="0" smtClean="0"/>
          </a:p>
          <a:p>
            <a:r>
              <a:rPr lang="en-AU" dirty="0" smtClean="0"/>
              <a:t>Source Files</a:t>
            </a:r>
          </a:p>
          <a:p>
            <a:pPr lvl="1"/>
            <a:r>
              <a:rPr lang="en-AU" dirty="0" smtClean="0"/>
              <a:t>Extension: *.</a:t>
            </a:r>
            <a:r>
              <a:rPr lang="en-AU" dirty="0" err="1" smtClean="0"/>
              <a:t>cpp</a:t>
            </a:r>
            <a:endParaRPr lang="en-AU" dirty="0" smtClean="0"/>
          </a:p>
          <a:p>
            <a:pPr lvl="1"/>
            <a:r>
              <a:rPr lang="en-AU" dirty="0" smtClean="0"/>
              <a:t>Member function implementation (non-inline)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1854479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Class Basics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988840"/>
            <a:ext cx="4193777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 smtClean="0">
                <a:latin typeface="Lucida Console" panose="020B0609040504020204" pitchFamily="49" charset="0"/>
              </a:rPr>
              <a:t>// </a:t>
            </a:r>
            <a:r>
              <a:rPr lang="en-AU" sz="1600" dirty="0" err="1" smtClean="0">
                <a:latin typeface="Lucida Console" panose="020B0609040504020204" pitchFamily="49" charset="0"/>
              </a:rPr>
              <a:t>Salesperson.h</a:t>
            </a:r>
            <a:endParaRPr lang="en-AU" sz="1600" dirty="0" smtClean="0">
              <a:latin typeface="Lucida Console" panose="020B0609040504020204" pitchFamily="49" charset="0"/>
            </a:endParaRPr>
          </a:p>
          <a:p>
            <a:endParaRPr lang="en-AU" sz="1600" dirty="0">
              <a:latin typeface="Lucida Console" panose="020B0609040504020204" pitchFamily="49" charset="0"/>
            </a:endParaRPr>
          </a:p>
          <a:p>
            <a:r>
              <a:rPr lang="en-AU" sz="1600" dirty="0" smtClean="0">
                <a:latin typeface="Lucida Console" panose="020B0609040504020204" pitchFamily="49" charset="0"/>
              </a:rPr>
              <a:t>#</a:t>
            </a:r>
            <a:r>
              <a:rPr lang="en-AU" sz="1600" dirty="0" err="1" smtClean="0">
                <a:latin typeface="Lucida Console" panose="020B0609040504020204" pitchFamily="49" charset="0"/>
              </a:rPr>
              <a:t>ifndef</a:t>
            </a:r>
            <a:r>
              <a:rPr lang="en-AU" sz="1600" dirty="0" smtClean="0">
                <a:latin typeface="Lucida Console" panose="020B0609040504020204" pitchFamily="49" charset="0"/>
              </a:rPr>
              <a:t> SALESPERSON_H</a:t>
            </a:r>
          </a:p>
          <a:p>
            <a:r>
              <a:rPr lang="en-AU" sz="1600" dirty="0" smtClean="0">
                <a:latin typeface="Lucida Console" panose="020B0609040504020204" pitchFamily="49" charset="0"/>
              </a:rPr>
              <a:t>#define SALESPERSON_H</a:t>
            </a:r>
          </a:p>
          <a:p>
            <a:endParaRPr lang="en-AU" sz="1600" dirty="0">
              <a:latin typeface="Lucida Console" panose="020B0609040504020204" pitchFamily="49" charset="0"/>
            </a:endParaRPr>
          </a:p>
          <a:p>
            <a:r>
              <a:rPr lang="en-AU" sz="1600" dirty="0" smtClean="0">
                <a:latin typeface="Lucida Console" panose="020B0609040504020204" pitchFamily="49" charset="0"/>
              </a:rPr>
              <a:t>class Salesperson {</a:t>
            </a:r>
          </a:p>
          <a:p>
            <a:pPr lvl="1"/>
            <a:r>
              <a:rPr lang="en-AU" sz="1600" dirty="0" smtClean="0">
                <a:latin typeface="Lucida Console" panose="020B0609040504020204" pitchFamily="49" charset="0"/>
              </a:rPr>
              <a:t>private:</a:t>
            </a:r>
          </a:p>
          <a:p>
            <a:pPr lvl="2"/>
            <a:r>
              <a:rPr lang="en-AU" sz="1600" dirty="0" smtClean="0">
                <a:latin typeface="Lucida Console" panose="020B0609040504020204" pitchFamily="49" charset="0"/>
              </a:rPr>
              <a:t>int </a:t>
            </a:r>
            <a:r>
              <a:rPr lang="en-AU" sz="1600" dirty="0" err="1" smtClean="0">
                <a:latin typeface="Lucida Console" panose="020B0609040504020204" pitchFamily="49" charset="0"/>
              </a:rPr>
              <a:t>idNumber</a:t>
            </a:r>
            <a:r>
              <a:rPr lang="en-AU" sz="1600" dirty="0" smtClean="0">
                <a:latin typeface="Lucida Console" panose="020B0609040504020204" pitchFamily="49" charset="0"/>
              </a:rPr>
              <a:t>;</a:t>
            </a:r>
          </a:p>
          <a:p>
            <a:pPr lvl="2"/>
            <a:r>
              <a:rPr lang="en-AU" sz="1600" dirty="0" smtClean="0">
                <a:latin typeface="Lucida Console" panose="020B0609040504020204" pitchFamily="49" charset="0"/>
              </a:rPr>
              <a:t>string name;</a:t>
            </a:r>
          </a:p>
          <a:p>
            <a:pPr lvl="1"/>
            <a:r>
              <a:rPr lang="en-AU" sz="1600" dirty="0" smtClean="0">
                <a:latin typeface="Lucida Console" panose="020B0609040504020204" pitchFamily="49" charset="0"/>
              </a:rPr>
              <a:t>public:</a:t>
            </a:r>
          </a:p>
          <a:p>
            <a:pPr lvl="2"/>
            <a:r>
              <a:rPr lang="en-AU" sz="1600" dirty="0" smtClean="0">
                <a:latin typeface="Lucida Console" panose="020B0609040504020204" pitchFamily="49" charset="0"/>
              </a:rPr>
              <a:t>Salesperson(int, string);</a:t>
            </a:r>
          </a:p>
          <a:p>
            <a:pPr lvl="2"/>
            <a:r>
              <a:rPr lang="en-AU" sz="1600" dirty="0" smtClean="0">
                <a:latin typeface="Lucida Console" panose="020B0609040504020204" pitchFamily="49" charset="0"/>
              </a:rPr>
              <a:t>void display();</a:t>
            </a:r>
          </a:p>
          <a:p>
            <a:r>
              <a:rPr lang="en-AU" sz="1600" dirty="0" smtClean="0">
                <a:latin typeface="Lucida Console" panose="020B0609040504020204" pitchFamily="49" charset="0"/>
              </a:rPr>
              <a:t>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0" y="2142728"/>
            <a:ext cx="471956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 smtClean="0">
                <a:latin typeface="Lucida Console" panose="020B0609040504020204" pitchFamily="49" charset="0"/>
              </a:rPr>
              <a:t>// Salesperson.cpp</a:t>
            </a:r>
          </a:p>
          <a:p>
            <a:endParaRPr lang="en-AU" sz="1600" dirty="0">
              <a:latin typeface="Lucida Console" panose="020B0609040504020204" pitchFamily="49" charset="0"/>
            </a:endParaRPr>
          </a:p>
          <a:p>
            <a:r>
              <a:rPr lang="en-AU" sz="1600" dirty="0" smtClean="0">
                <a:latin typeface="Lucida Console" panose="020B0609040504020204" pitchFamily="49" charset="0"/>
              </a:rPr>
              <a:t>Salesperson::</a:t>
            </a:r>
            <a:r>
              <a:rPr lang="en-AU" sz="1600" dirty="0" err="1" smtClean="0">
                <a:latin typeface="Lucida Console" panose="020B0609040504020204" pitchFamily="49" charset="0"/>
              </a:rPr>
              <a:t>Salesperon</a:t>
            </a:r>
            <a:r>
              <a:rPr lang="en-AU" sz="1600" dirty="0" smtClean="0">
                <a:latin typeface="Lucida Console" panose="020B0609040504020204" pitchFamily="49" charset="0"/>
              </a:rPr>
              <a:t>(int id, </a:t>
            </a:r>
          </a:p>
          <a:p>
            <a:pPr lvl="1"/>
            <a:r>
              <a:rPr lang="en-AU" sz="1600" dirty="0" smtClean="0">
                <a:latin typeface="Lucida Console" panose="020B0609040504020204" pitchFamily="49" charset="0"/>
              </a:rPr>
              <a:t>string </a:t>
            </a:r>
            <a:r>
              <a:rPr lang="en-AU" sz="1600" dirty="0" err="1" smtClean="0">
                <a:latin typeface="Lucida Console" panose="020B0609040504020204" pitchFamily="49" charset="0"/>
              </a:rPr>
              <a:t>lastName</a:t>
            </a:r>
            <a:r>
              <a:rPr lang="en-AU" sz="1600" dirty="0" smtClean="0">
                <a:latin typeface="Lucida Console" panose="020B0609040504020204" pitchFamily="49" charset="0"/>
              </a:rPr>
              <a:t>) {</a:t>
            </a:r>
          </a:p>
          <a:p>
            <a:pPr lvl="1"/>
            <a:r>
              <a:rPr lang="en-AU" sz="1600" dirty="0" err="1" smtClean="0">
                <a:latin typeface="Lucida Console" panose="020B0609040504020204" pitchFamily="49" charset="0"/>
              </a:rPr>
              <a:t>idNumber</a:t>
            </a:r>
            <a:r>
              <a:rPr lang="en-AU" sz="1600" dirty="0" smtClean="0">
                <a:latin typeface="Lucida Console" panose="020B0609040504020204" pitchFamily="49" charset="0"/>
              </a:rPr>
              <a:t> = id;</a:t>
            </a:r>
          </a:p>
          <a:p>
            <a:pPr lvl="1"/>
            <a:r>
              <a:rPr lang="en-AU" sz="1600" dirty="0" smtClean="0">
                <a:latin typeface="Lucida Console" panose="020B0609040504020204" pitchFamily="49" charset="0"/>
              </a:rPr>
              <a:t>name = </a:t>
            </a:r>
            <a:r>
              <a:rPr lang="en-AU" sz="1600" dirty="0" err="1" smtClean="0">
                <a:latin typeface="Lucida Console" panose="020B0609040504020204" pitchFamily="49" charset="0"/>
              </a:rPr>
              <a:t>lastName</a:t>
            </a:r>
            <a:r>
              <a:rPr lang="en-AU" sz="1600" dirty="0" smtClean="0">
                <a:latin typeface="Lucida Console" panose="020B0609040504020204" pitchFamily="49" charset="0"/>
              </a:rPr>
              <a:t>;</a:t>
            </a:r>
          </a:p>
          <a:p>
            <a:r>
              <a:rPr lang="en-AU" sz="1600" dirty="0" smtClean="0">
                <a:latin typeface="Lucida Console" panose="020B0609040504020204" pitchFamily="49" charset="0"/>
              </a:rPr>
              <a:t>}</a:t>
            </a:r>
          </a:p>
          <a:p>
            <a:endParaRPr lang="en-AU" sz="1600" dirty="0">
              <a:latin typeface="Lucida Console" panose="020B0609040504020204" pitchFamily="49" charset="0"/>
            </a:endParaRPr>
          </a:p>
          <a:p>
            <a:r>
              <a:rPr lang="en-AU" sz="1600" dirty="0" smtClean="0">
                <a:latin typeface="Lucida Console" panose="020B0609040504020204" pitchFamily="49" charset="0"/>
              </a:rPr>
              <a:t>void Salesperson::display() {</a:t>
            </a:r>
          </a:p>
          <a:p>
            <a:pPr lvl="1"/>
            <a:r>
              <a:rPr lang="en-AU" sz="1600" dirty="0" err="1" smtClean="0">
                <a:latin typeface="Lucida Console" panose="020B0609040504020204" pitchFamily="49" charset="0"/>
              </a:rPr>
              <a:t>cout</a:t>
            </a:r>
            <a:r>
              <a:rPr lang="en-AU" sz="1600" dirty="0" smtClean="0">
                <a:latin typeface="Lucida Console" panose="020B0609040504020204" pitchFamily="49" charset="0"/>
              </a:rPr>
              <a:t> &lt;&lt; “Salesperson #” &lt;&lt; </a:t>
            </a:r>
            <a:r>
              <a:rPr lang="en-AU" sz="1600" dirty="0" err="1" smtClean="0">
                <a:latin typeface="Lucida Console" panose="020B0609040504020204" pitchFamily="49" charset="0"/>
              </a:rPr>
              <a:t>idNum</a:t>
            </a:r>
            <a:r>
              <a:rPr lang="en-AU" sz="1600" dirty="0" smtClean="0">
                <a:latin typeface="Lucida Console" panose="020B0609040504020204" pitchFamily="49" charset="0"/>
              </a:rPr>
              <a:t> </a:t>
            </a:r>
          </a:p>
          <a:p>
            <a:pPr lvl="2"/>
            <a:r>
              <a:rPr lang="en-AU" sz="1600" dirty="0" smtClean="0">
                <a:latin typeface="Lucida Console" panose="020B0609040504020204" pitchFamily="49" charset="0"/>
              </a:rPr>
              <a:t>&lt;&lt; “ “ &lt;&lt; name &lt;&lt; </a:t>
            </a:r>
            <a:r>
              <a:rPr lang="en-AU" sz="1600" dirty="0" err="1" smtClean="0">
                <a:latin typeface="Lucida Console" panose="020B0609040504020204" pitchFamily="49" charset="0"/>
              </a:rPr>
              <a:t>endl</a:t>
            </a:r>
            <a:r>
              <a:rPr lang="en-AU" sz="1600" dirty="0" smtClean="0">
                <a:latin typeface="Lucida Console" panose="020B0609040504020204" pitchFamily="49" charset="0"/>
              </a:rPr>
              <a:t>;</a:t>
            </a:r>
          </a:p>
          <a:p>
            <a:r>
              <a:rPr lang="en-AU" sz="1600" dirty="0">
                <a:latin typeface="Lucida Console" panose="020B0609040504020204" pitchFamily="49" charset="0"/>
              </a:rPr>
              <a:t>}</a:t>
            </a:r>
            <a:endParaRPr lang="en-AU" sz="1600" dirty="0" smtClean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93775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Classifying the Roles of Member Functions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Inspector functions or access functions return information about an object’s state or display some or all of an object’s attributes</a:t>
            </a:r>
          </a:p>
          <a:p>
            <a:pPr lvl="1"/>
            <a:r>
              <a:rPr lang="en-AU" dirty="0" smtClean="0"/>
              <a:t>Examples: </a:t>
            </a:r>
            <a:r>
              <a:rPr lang="en-AU" sz="2000" dirty="0" err="1" smtClean="0">
                <a:latin typeface="Lucida Console" panose="020B0609040504020204" pitchFamily="49" charset="0"/>
              </a:rPr>
              <a:t>getName</a:t>
            </a:r>
            <a:r>
              <a:rPr lang="en-AU" sz="2000" dirty="0" smtClean="0">
                <a:latin typeface="Lucida Console" panose="020B0609040504020204" pitchFamily="49" charset="0"/>
              </a:rPr>
              <a:t>()</a:t>
            </a:r>
            <a:r>
              <a:rPr lang="en-AU" dirty="0" smtClean="0"/>
              <a:t> or </a:t>
            </a:r>
            <a:r>
              <a:rPr lang="en-AU" sz="2000" dirty="0" err="1" smtClean="0">
                <a:latin typeface="Lucida Console" panose="020B0609040504020204" pitchFamily="49" charset="0"/>
              </a:rPr>
              <a:t>displayValues</a:t>
            </a:r>
            <a:r>
              <a:rPr lang="en-AU" sz="2000" dirty="0" smtClean="0">
                <a:latin typeface="Lucida Console" panose="020B0609040504020204" pitchFamily="49" charset="0"/>
              </a:rPr>
              <a:t>()</a:t>
            </a:r>
          </a:p>
          <a:p>
            <a:r>
              <a:rPr lang="en-AU" dirty="0" smtClean="0"/>
              <a:t>Predicate functions return a Boolean value as a means of checking something</a:t>
            </a:r>
          </a:p>
          <a:p>
            <a:pPr lvl="1"/>
            <a:r>
              <a:rPr lang="en-AU" dirty="0" smtClean="0"/>
              <a:t>Examples: </a:t>
            </a:r>
            <a:r>
              <a:rPr lang="en-AU" sz="2000" dirty="0" err="1" smtClean="0">
                <a:latin typeface="Lucida Console" panose="020B0609040504020204" pitchFamily="49" charset="0"/>
              </a:rPr>
              <a:t>isDigit</a:t>
            </a:r>
            <a:r>
              <a:rPr lang="en-AU" sz="2000" dirty="0" smtClean="0">
                <a:latin typeface="Lucida Console" panose="020B0609040504020204" pitchFamily="49" charset="0"/>
              </a:rPr>
              <a:t>() </a:t>
            </a:r>
            <a:r>
              <a:rPr lang="en-AU" dirty="0" smtClean="0"/>
              <a:t>or </a:t>
            </a:r>
            <a:r>
              <a:rPr lang="en-AU" sz="2000" dirty="0" err="1" smtClean="0">
                <a:latin typeface="Lucida Console" panose="020B0609040504020204" pitchFamily="49" charset="0"/>
              </a:rPr>
              <a:t>isEmpty</a:t>
            </a:r>
            <a:r>
              <a:rPr lang="en-AU" sz="2000" dirty="0" smtClean="0">
                <a:latin typeface="Lucida Console" panose="020B0609040504020204" pitchFamily="49" charset="0"/>
              </a:rPr>
              <a:t>()</a:t>
            </a:r>
          </a:p>
          <a:p>
            <a:r>
              <a:rPr lang="en-AU" dirty="0" err="1" smtClean="0"/>
              <a:t>Mutator</a:t>
            </a:r>
            <a:r>
              <a:rPr lang="en-AU" dirty="0" smtClean="0"/>
              <a:t> functions or implementers change an objects state or attributes</a:t>
            </a:r>
          </a:p>
          <a:p>
            <a:pPr lvl="1"/>
            <a:r>
              <a:rPr lang="en-AU" dirty="0" smtClean="0"/>
              <a:t>Examples: </a:t>
            </a:r>
            <a:r>
              <a:rPr lang="en-AU" sz="2000" dirty="0" err="1" smtClean="0">
                <a:latin typeface="Lucida Console" panose="020B0609040504020204" pitchFamily="49" charset="0"/>
              </a:rPr>
              <a:t>setDate</a:t>
            </a:r>
            <a:r>
              <a:rPr lang="en-AU" sz="2000" dirty="0" smtClean="0">
                <a:latin typeface="Lucida Console" panose="020B0609040504020204" pitchFamily="49" charset="0"/>
              </a:rPr>
              <a:t>() </a:t>
            </a:r>
            <a:r>
              <a:rPr lang="en-AU" dirty="0" smtClean="0"/>
              <a:t>or </a:t>
            </a:r>
            <a:r>
              <a:rPr lang="en-AU" sz="2000" dirty="0" err="1" smtClean="0">
                <a:latin typeface="Lucida Console" panose="020B0609040504020204" pitchFamily="49" charset="0"/>
              </a:rPr>
              <a:t>computePrice</a:t>
            </a:r>
            <a:r>
              <a:rPr lang="en-AU" sz="2000" dirty="0" smtClean="0">
                <a:latin typeface="Lucida Console" panose="020B0609040504020204" pitchFamily="49" charset="0"/>
              </a:rPr>
              <a:t>()</a:t>
            </a:r>
          </a:p>
          <a:p>
            <a:pPr lvl="1"/>
            <a:endParaRPr lang="en-AU" sz="2000" dirty="0" smtClean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32177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Classifying the Roles of Member Functions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Auxiliary functions or facilitators perform some sort of action or service</a:t>
            </a:r>
          </a:p>
          <a:p>
            <a:pPr lvl="1"/>
            <a:r>
              <a:rPr lang="en-AU" dirty="0" smtClean="0"/>
              <a:t>Examples: </a:t>
            </a:r>
            <a:r>
              <a:rPr lang="en-AU" sz="2000" dirty="0" err="1" smtClean="0">
                <a:latin typeface="Lucida Console" panose="020B0609040504020204" pitchFamily="49" charset="0"/>
              </a:rPr>
              <a:t>sortAscending</a:t>
            </a:r>
            <a:r>
              <a:rPr lang="en-AU" sz="2000" dirty="0" smtClean="0">
                <a:latin typeface="Lucida Console" panose="020B0609040504020204" pitchFamily="49" charset="0"/>
              </a:rPr>
              <a:t>() </a:t>
            </a:r>
            <a:r>
              <a:rPr lang="en-AU" dirty="0" smtClean="0"/>
              <a:t>or </a:t>
            </a:r>
            <a:r>
              <a:rPr lang="en-AU" sz="2000" dirty="0" err="1" smtClean="0">
                <a:latin typeface="Lucida Console" panose="020B0609040504020204" pitchFamily="49" charset="0"/>
              </a:rPr>
              <a:t>findLowestValue</a:t>
            </a:r>
            <a:r>
              <a:rPr lang="en-AU" sz="2000" dirty="0" smtClean="0">
                <a:latin typeface="Lucida Console" panose="020B0609040504020204" pitchFamily="49" charset="0"/>
              </a:rPr>
              <a:t>()</a:t>
            </a:r>
          </a:p>
          <a:p>
            <a:r>
              <a:rPr lang="en-AU" dirty="0" smtClean="0"/>
              <a:t>Manager functions create and destroy objects for you</a:t>
            </a:r>
          </a:p>
          <a:p>
            <a:pPr lvl="1"/>
            <a:r>
              <a:rPr lang="en-AU" dirty="0" smtClean="0"/>
              <a:t>Are commonly called constructors or destructors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8968365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Understanding Constructors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smtClean="0"/>
              <a:t>A constructor is a member function which initializes a class</a:t>
            </a:r>
          </a:p>
          <a:p>
            <a:r>
              <a:rPr lang="en-AU" dirty="0" smtClean="0"/>
              <a:t>It is called automatically each time a new instance of a class is created</a:t>
            </a:r>
          </a:p>
          <a:p>
            <a:r>
              <a:rPr lang="en-AU" dirty="0" smtClean="0"/>
              <a:t>A constructor will have the same name as it’s class and cannot have a return type</a:t>
            </a:r>
          </a:p>
          <a:p>
            <a:r>
              <a:rPr lang="en-AU" dirty="0" smtClean="0"/>
              <a:t>Types of constructor</a:t>
            </a:r>
          </a:p>
          <a:p>
            <a:pPr lvl="1"/>
            <a:r>
              <a:rPr lang="en-AU" dirty="0" smtClean="0"/>
              <a:t>Default constructor – Has no arguments. If you don’t specific a constructor, the compiler generates a default constructor for you</a:t>
            </a:r>
          </a:p>
          <a:p>
            <a:pPr lvl="1"/>
            <a:r>
              <a:rPr lang="en-AU" dirty="0" smtClean="0"/>
              <a:t>Non-Default constructor – Has at least one argument and must be explicitly called</a:t>
            </a:r>
          </a:p>
        </p:txBody>
      </p:sp>
    </p:spTree>
    <p:extLst>
      <p:ext uri="{BB962C8B-B14F-4D97-AF65-F5344CB8AC3E}">
        <p14:creationId xmlns:p14="http://schemas.microsoft.com/office/powerpoint/2010/main" val="63053733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Writing Constructors without Parameters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792163"/>
            <a:ext cx="5447325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latin typeface="Lucida Console" panose="020B0609040504020204" pitchFamily="49" charset="0"/>
              </a:rPr>
              <a:t>#include &lt;</a:t>
            </a:r>
            <a:r>
              <a:rPr lang="en-AU" sz="1400" dirty="0" err="1" smtClean="0">
                <a:latin typeface="Lucida Console" panose="020B0609040504020204" pitchFamily="49" charset="0"/>
              </a:rPr>
              <a:t>iostream</a:t>
            </a:r>
            <a:r>
              <a:rPr lang="en-AU" sz="1400" dirty="0" smtClean="0">
                <a:latin typeface="Lucida Console" panose="020B0609040504020204" pitchFamily="49" charset="0"/>
              </a:rPr>
              <a:t>&gt;</a:t>
            </a:r>
          </a:p>
          <a:p>
            <a:r>
              <a:rPr lang="en-AU" sz="1400" dirty="0" smtClean="0">
                <a:latin typeface="Lucida Console" panose="020B0609040504020204" pitchFamily="49" charset="0"/>
              </a:rPr>
              <a:t>using namespace </a:t>
            </a:r>
            <a:r>
              <a:rPr lang="en-AU" sz="1400" dirty="0" err="1" smtClean="0">
                <a:latin typeface="Lucida Console" panose="020B0609040504020204" pitchFamily="49" charset="0"/>
              </a:rPr>
              <a:t>std</a:t>
            </a:r>
            <a:r>
              <a:rPr lang="en-AU" sz="1400" dirty="0" smtClean="0">
                <a:latin typeface="Lucida Console" panose="020B0609040504020204" pitchFamily="49" charset="0"/>
              </a:rPr>
              <a:t>;</a:t>
            </a:r>
          </a:p>
          <a:p>
            <a:r>
              <a:rPr lang="en-AU" sz="1400" dirty="0" smtClean="0">
                <a:latin typeface="Lucida Console" panose="020B0609040504020204" pitchFamily="49" charset="0"/>
              </a:rPr>
              <a:t>class Employee {</a:t>
            </a:r>
          </a:p>
          <a:p>
            <a:pPr lvl="1"/>
            <a:r>
              <a:rPr lang="en-AU" sz="1400" dirty="0" smtClean="0">
                <a:latin typeface="Lucida Console" panose="020B0609040504020204" pitchFamily="49" charset="0"/>
              </a:rPr>
              <a:t>private:</a:t>
            </a:r>
          </a:p>
          <a:p>
            <a:pPr lvl="2"/>
            <a:r>
              <a:rPr lang="en-AU" sz="1400" dirty="0" smtClean="0">
                <a:latin typeface="Lucida Console" panose="020B0609040504020204" pitchFamily="49" charset="0"/>
              </a:rPr>
              <a:t>int </a:t>
            </a:r>
            <a:r>
              <a:rPr lang="en-AU" sz="1400" dirty="0" err="1" smtClean="0">
                <a:latin typeface="Lucida Console" panose="020B0609040504020204" pitchFamily="49" charset="0"/>
              </a:rPr>
              <a:t>idNumber</a:t>
            </a:r>
            <a:r>
              <a:rPr lang="en-AU" sz="1400" dirty="0" smtClean="0">
                <a:latin typeface="Lucida Console" panose="020B0609040504020204" pitchFamily="49" charset="0"/>
              </a:rPr>
              <a:t>;</a:t>
            </a:r>
          </a:p>
          <a:p>
            <a:pPr lvl="2"/>
            <a:r>
              <a:rPr lang="en-AU" sz="1400" dirty="0" smtClean="0">
                <a:latin typeface="Lucida Console" panose="020B0609040504020204" pitchFamily="49" charset="0"/>
              </a:rPr>
              <a:t>double </a:t>
            </a:r>
            <a:r>
              <a:rPr lang="en-AU" sz="1400" dirty="0" err="1" smtClean="0">
                <a:latin typeface="Lucida Console" panose="020B0609040504020204" pitchFamily="49" charset="0"/>
              </a:rPr>
              <a:t>hourlyRate</a:t>
            </a:r>
            <a:r>
              <a:rPr lang="en-AU" sz="1400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400" dirty="0" smtClean="0">
                <a:latin typeface="Lucida Console" panose="020B0609040504020204" pitchFamily="49" charset="0"/>
              </a:rPr>
              <a:t>public:</a:t>
            </a:r>
          </a:p>
          <a:p>
            <a:pPr lvl="2"/>
            <a:r>
              <a:rPr lang="en-AU" sz="1400" dirty="0" smtClean="0">
                <a:latin typeface="Lucida Console" panose="020B0609040504020204" pitchFamily="49" charset="0"/>
              </a:rPr>
              <a:t>void </a:t>
            </a:r>
            <a:r>
              <a:rPr lang="en-AU" sz="1400" dirty="0" err="1" smtClean="0">
                <a:latin typeface="Lucida Console" panose="020B0609040504020204" pitchFamily="49" charset="0"/>
              </a:rPr>
              <a:t>setIDNumber</a:t>
            </a:r>
            <a:r>
              <a:rPr lang="en-AU" sz="1400" dirty="0" smtClean="0">
                <a:latin typeface="Lucida Console" panose="020B0609040504020204" pitchFamily="49" charset="0"/>
              </a:rPr>
              <a:t>(</a:t>
            </a:r>
            <a:r>
              <a:rPr lang="en-AU" sz="1400" dirty="0" err="1" smtClean="0">
                <a:latin typeface="Lucida Console" panose="020B0609040504020204" pitchFamily="49" charset="0"/>
              </a:rPr>
              <a:t>const</a:t>
            </a:r>
            <a:r>
              <a:rPr lang="en-AU" sz="1400" dirty="0" smtClean="0">
                <a:latin typeface="Lucida Console" panose="020B0609040504020204" pitchFamily="49" charset="0"/>
              </a:rPr>
              <a:t> int);</a:t>
            </a:r>
          </a:p>
          <a:p>
            <a:pPr lvl="2"/>
            <a:r>
              <a:rPr lang="en-AU" sz="1400" dirty="0" smtClean="0">
                <a:latin typeface="Lucida Console" panose="020B0609040504020204" pitchFamily="49" charset="0"/>
              </a:rPr>
              <a:t>void </a:t>
            </a:r>
            <a:r>
              <a:rPr lang="en-AU" sz="1400" dirty="0" err="1" smtClean="0">
                <a:latin typeface="Lucida Console" panose="020B0609040504020204" pitchFamily="49" charset="0"/>
              </a:rPr>
              <a:t>setHourlyRate</a:t>
            </a:r>
            <a:r>
              <a:rPr lang="en-AU" sz="1400" dirty="0" smtClean="0">
                <a:latin typeface="Lucida Console" panose="020B0609040504020204" pitchFamily="49" charset="0"/>
              </a:rPr>
              <a:t>(</a:t>
            </a:r>
            <a:r>
              <a:rPr lang="en-AU" sz="1400" dirty="0" err="1" smtClean="0">
                <a:latin typeface="Lucida Console" panose="020B0609040504020204" pitchFamily="49" charset="0"/>
              </a:rPr>
              <a:t>const</a:t>
            </a:r>
            <a:r>
              <a:rPr lang="en-AU" sz="1400" dirty="0" smtClean="0">
                <a:latin typeface="Lucida Console" panose="020B0609040504020204" pitchFamily="49" charset="0"/>
              </a:rPr>
              <a:t> double);</a:t>
            </a:r>
          </a:p>
          <a:p>
            <a:pPr lvl="2"/>
            <a:r>
              <a:rPr lang="en-AU" sz="1400" dirty="0" smtClean="0">
                <a:latin typeface="Lucida Console" panose="020B0609040504020204" pitchFamily="49" charset="0"/>
              </a:rPr>
              <a:t>int </a:t>
            </a:r>
            <a:r>
              <a:rPr lang="en-AU" sz="1400" dirty="0" err="1" smtClean="0">
                <a:latin typeface="Lucida Console" panose="020B0609040504020204" pitchFamily="49" charset="0"/>
              </a:rPr>
              <a:t>getIDNumber</a:t>
            </a:r>
            <a:r>
              <a:rPr lang="en-AU" sz="1400" dirty="0" smtClean="0">
                <a:latin typeface="Lucida Console" panose="020B0609040504020204" pitchFamily="49" charset="0"/>
              </a:rPr>
              <a:t>();</a:t>
            </a:r>
          </a:p>
          <a:p>
            <a:pPr lvl="2"/>
            <a:r>
              <a:rPr lang="en-AU" sz="1400" dirty="0" smtClean="0">
                <a:latin typeface="Lucida Console" panose="020B0609040504020204" pitchFamily="49" charset="0"/>
              </a:rPr>
              <a:t>double </a:t>
            </a:r>
            <a:r>
              <a:rPr lang="en-AU" sz="1400" dirty="0" err="1" smtClean="0">
                <a:latin typeface="Lucida Console" panose="020B0609040504020204" pitchFamily="49" charset="0"/>
              </a:rPr>
              <a:t>getHourlyRate</a:t>
            </a:r>
            <a:r>
              <a:rPr lang="en-AU" sz="1400" dirty="0" smtClean="0">
                <a:latin typeface="Lucida Console" panose="020B0609040504020204" pitchFamily="49" charset="0"/>
              </a:rPr>
              <a:t>();</a:t>
            </a:r>
          </a:p>
          <a:p>
            <a:r>
              <a:rPr lang="en-AU" sz="1400" dirty="0" smtClean="0">
                <a:latin typeface="Lucida Console" panose="020B0609040504020204" pitchFamily="49" charset="0"/>
              </a:rPr>
              <a:t>};</a:t>
            </a:r>
          </a:p>
          <a:p>
            <a:r>
              <a:rPr lang="en-AU" sz="1400" dirty="0" smtClean="0">
                <a:latin typeface="Lucida Console" panose="020B0609040504020204" pitchFamily="49" charset="0"/>
              </a:rPr>
              <a:t>void Employee::</a:t>
            </a:r>
            <a:r>
              <a:rPr lang="en-AU" sz="1400" dirty="0" err="1" smtClean="0">
                <a:latin typeface="Lucida Console" panose="020B0609040504020204" pitchFamily="49" charset="0"/>
              </a:rPr>
              <a:t>setIDNumber</a:t>
            </a:r>
            <a:r>
              <a:rPr lang="en-AU" sz="1400" dirty="0" smtClean="0">
                <a:latin typeface="Lucida Console" panose="020B0609040504020204" pitchFamily="49" charset="0"/>
              </a:rPr>
              <a:t>(</a:t>
            </a:r>
            <a:r>
              <a:rPr lang="en-AU" sz="1400" dirty="0" err="1" smtClean="0">
                <a:latin typeface="Lucida Console" panose="020B0609040504020204" pitchFamily="49" charset="0"/>
              </a:rPr>
              <a:t>const</a:t>
            </a:r>
            <a:r>
              <a:rPr lang="en-AU" sz="1400" dirty="0" smtClean="0">
                <a:latin typeface="Lucida Console" panose="020B0609040504020204" pitchFamily="49" charset="0"/>
              </a:rPr>
              <a:t> int id) {</a:t>
            </a:r>
          </a:p>
          <a:p>
            <a:pPr lvl="1"/>
            <a:r>
              <a:rPr lang="en-AU" sz="1400" dirty="0" err="1" smtClean="0">
                <a:latin typeface="Lucida Console" panose="020B0609040504020204" pitchFamily="49" charset="0"/>
              </a:rPr>
              <a:t>idNumber</a:t>
            </a:r>
            <a:r>
              <a:rPr lang="en-AU" sz="1400" dirty="0" smtClean="0">
                <a:latin typeface="Lucida Console" panose="020B0609040504020204" pitchFamily="49" charset="0"/>
              </a:rPr>
              <a:t> = id;</a:t>
            </a:r>
          </a:p>
          <a:p>
            <a:r>
              <a:rPr lang="en-AU" sz="1400" dirty="0" smtClean="0">
                <a:latin typeface="Lucida Console" panose="020B0609040504020204" pitchFamily="49" charset="0"/>
              </a:rPr>
              <a:t>}</a:t>
            </a:r>
          </a:p>
          <a:p>
            <a:r>
              <a:rPr lang="en-AU" sz="1400" dirty="0" smtClean="0">
                <a:latin typeface="Lucida Console" panose="020B0609040504020204" pitchFamily="49" charset="0"/>
              </a:rPr>
              <a:t>void Employee::</a:t>
            </a:r>
            <a:r>
              <a:rPr lang="en-AU" sz="1400" dirty="0" err="1" smtClean="0">
                <a:latin typeface="Lucida Console" panose="020B0609040504020204" pitchFamily="49" charset="0"/>
              </a:rPr>
              <a:t>setHourlyRate</a:t>
            </a:r>
            <a:r>
              <a:rPr lang="en-AU" sz="1400" dirty="0" smtClean="0">
                <a:latin typeface="Lucida Console" panose="020B0609040504020204" pitchFamily="49" charset="0"/>
              </a:rPr>
              <a:t>(</a:t>
            </a:r>
            <a:r>
              <a:rPr lang="en-AU" sz="1400" dirty="0" err="1" smtClean="0">
                <a:latin typeface="Lucida Console" panose="020B0609040504020204" pitchFamily="49" charset="0"/>
              </a:rPr>
              <a:t>const</a:t>
            </a:r>
            <a:r>
              <a:rPr lang="en-AU" sz="1400" dirty="0" smtClean="0">
                <a:latin typeface="Lucida Console" panose="020B0609040504020204" pitchFamily="49" charset="0"/>
              </a:rPr>
              <a:t> double rate) {</a:t>
            </a:r>
          </a:p>
          <a:p>
            <a:pPr lvl="1"/>
            <a:r>
              <a:rPr lang="en-AU" sz="1400" dirty="0" err="1" smtClean="0">
                <a:latin typeface="Lucida Console" panose="020B0609040504020204" pitchFamily="49" charset="0"/>
              </a:rPr>
              <a:t>hourlyRate</a:t>
            </a:r>
            <a:r>
              <a:rPr lang="en-AU" sz="1400" dirty="0" smtClean="0">
                <a:latin typeface="Lucida Console" panose="020B0609040504020204" pitchFamily="49" charset="0"/>
              </a:rPr>
              <a:t> = rate;</a:t>
            </a:r>
          </a:p>
          <a:p>
            <a:r>
              <a:rPr lang="en-AU" sz="1400" dirty="0" smtClean="0">
                <a:latin typeface="Lucida Console" panose="020B0609040504020204" pitchFamily="49" charset="0"/>
              </a:rPr>
              <a:t>}</a:t>
            </a:r>
          </a:p>
          <a:p>
            <a:r>
              <a:rPr lang="en-AU" sz="1400" dirty="0" smtClean="0">
                <a:latin typeface="Lucida Console" panose="020B0609040504020204" pitchFamily="49" charset="0"/>
              </a:rPr>
              <a:t>int Employee::</a:t>
            </a:r>
            <a:r>
              <a:rPr lang="en-AU" sz="1400" dirty="0" err="1" smtClean="0">
                <a:latin typeface="Lucida Console" panose="020B0609040504020204" pitchFamily="49" charset="0"/>
              </a:rPr>
              <a:t>getIDNumber</a:t>
            </a:r>
            <a:r>
              <a:rPr lang="en-AU" sz="1400" dirty="0" smtClean="0">
                <a:latin typeface="Lucida Console" panose="020B0609040504020204" pitchFamily="49" charset="0"/>
              </a:rPr>
              <a:t>() {</a:t>
            </a:r>
          </a:p>
          <a:p>
            <a:pPr lvl="1"/>
            <a:r>
              <a:rPr lang="en-AU" sz="1400" dirty="0" smtClean="0">
                <a:latin typeface="Lucida Console" panose="020B0609040504020204" pitchFamily="49" charset="0"/>
              </a:rPr>
              <a:t>return </a:t>
            </a:r>
            <a:r>
              <a:rPr lang="en-AU" sz="1400" dirty="0" err="1" smtClean="0">
                <a:latin typeface="Lucida Console" panose="020B0609040504020204" pitchFamily="49" charset="0"/>
              </a:rPr>
              <a:t>idNumber</a:t>
            </a:r>
            <a:r>
              <a:rPr lang="en-AU" sz="1400" dirty="0" smtClean="0">
                <a:latin typeface="Lucida Console" panose="020B0609040504020204" pitchFamily="49" charset="0"/>
              </a:rPr>
              <a:t>;</a:t>
            </a:r>
          </a:p>
          <a:p>
            <a:r>
              <a:rPr lang="en-AU" sz="1400" dirty="0" smtClean="0">
                <a:latin typeface="Lucida Console" panose="020B0609040504020204" pitchFamily="49" charset="0"/>
              </a:rPr>
              <a:t>}</a:t>
            </a:r>
          </a:p>
          <a:p>
            <a:r>
              <a:rPr lang="en-AU" sz="1400" dirty="0" smtClean="0">
                <a:latin typeface="Lucida Console" panose="020B0609040504020204" pitchFamily="49" charset="0"/>
              </a:rPr>
              <a:t>double Employee::</a:t>
            </a:r>
            <a:r>
              <a:rPr lang="en-AU" sz="1400" dirty="0" err="1" smtClean="0">
                <a:latin typeface="Lucida Console" panose="020B0609040504020204" pitchFamily="49" charset="0"/>
              </a:rPr>
              <a:t>getHourlyRate</a:t>
            </a:r>
            <a:r>
              <a:rPr lang="en-AU" sz="1400" dirty="0" smtClean="0">
                <a:latin typeface="Lucida Console" panose="020B0609040504020204" pitchFamily="49" charset="0"/>
              </a:rPr>
              <a:t>() {</a:t>
            </a:r>
          </a:p>
          <a:p>
            <a:pPr lvl="1"/>
            <a:r>
              <a:rPr lang="en-AU" sz="1400" dirty="0" smtClean="0">
                <a:latin typeface="Lucida Console" panose="020B0609040504020204" pitchFamily="49" charset="0"/>
              </a:rPr>
              <a:t>return </a:t>
            </a:r>
            <a:r>
              <a:rPr lang="en-AU" sz="1400" dirty="0" err="1" smtClean="0">
                <a:latin typeface="Lucida Console" panose="020B0609040504020204" pitchFamily="49" charset="0"/>
              </a:rPr>
              <a:t>hourlyRate</a:t>
            </a:r>
            <a:r>
              <a:rPr lang="en-AU" sz="1400" dirty="0" smtClean="0">
                <a:latin typeface="Lucida Console" panose="020B0609040504020204" pitchFamily="49" charset="0"/>
              </a:rPr>
              <a:t>;</a:t>
            </a:r>
          </a:p>
          <a:p>
            <a:r>
              <a:rPr lang="en-AU" sz="1400" dirty="0" smtClean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53328" y="826099"/>
            <a:ext cx="3975768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latin typeface="Lucida Console" panose="020B0609040504020204" pitchFamily="49" charset="0"/>
              </a:rPr>
              <a:t>int main() {</a:t>
            </a:r>
          </a:p>
          <a:p>
            <a:pPr lvl="1"/>
            <a:r>
              <a:rPr lang="en-AU" sz="1400" dirty="0" smtClean="0">
                <a:latin typeface="Lucida Console" panose="020B0609040504020204" pitchFamily="49" charset="0"/>
              </a:rPr>
              <a:t>Employee assistant;</a:t>
            </a:r>
          </a:p>
          <a:p>
            <a:pPr lvl="1"/>
            <a:endParaRPr lang="en-AU" sz="1400" dirty="0">
              <a:latin typeface="Lucida Console" panose="020B0609040504020204" pitchFamily="49" charset="0"/>
            </a:endParaRPr>
          </a:p>
          <a:p>
            <a:pPr lvl="1"/>
            <a:r>
              <a:rPr lang="en-AU" sz="1400" dirty="0" err="1" smtClean="0">
                <a:latin typeface="Lucida Console" panose="020B0609040504020204" pitchFamily="49" charset="0"/>
              </a:rPr>
              <a:t>cout</a:t>
            </a:r>
            <a:r>
              <a:rPr lang="en-AU" sz="1400" dirty="0" smtClean="0">
                <a:latin typeface="Lucida Console" panose="020B0609040504020204" pitchFamily="49" charset="0"/>
              </a:rPr>
              <a:t> &lt;&lt; “Before Assignment.” </a:t>
            </a:r>
          </a:p>
          <a:p>
            <a:pPr lvl="2"/>
            <a:r>
              <a:rPr lang="en-AU" sz="1400" dirty="0" smtClean="0">
                <a:latin typeface="Lucida Console" panose="020B0609040504020204" pitchFamily="49" charset="0"/>
              </a:rPr>
              <a:t>&lt;&lt; </a:t>
            </a:r>
            <a:r>
              <a:rPr lang="en-AU" sz="1400" dirty="0" err="1" smtClean="0">
                <a:latin typeface="Lucida Console" panose="020B0609040504020204" pitchFamily="49" charset="0"/>
              </a:rPr>
              <a:t>endl</a:t>
            </a:r>
            <a:r>
              <a:rPr lang="en-AU" sz="1400" dirty="0" smtClean="0">
                <a:latin typeface="Lucida Console" panose="020B0609040504020204" pitchFamily="49" charset="0"/>
              </a:rPr>
              <a:t> &lt;&lt;  “ ID: ” &lt;&lt; </a:t>
            </a:r>
          </a:p>
          <a:p>
            <a:pPr lvl="2"/>
            <a:r>
              <a:rPr lang="en-AU" sz="1400" dirty="0" err="1" smtClean="0">
                <a:latin typeface="Lucida Console" panose="020B0609040504020204" pitchFamily="49" charset="0"/>
              </a:rPr>
              <a:t>assistant.getIDNumber</a:t>
            </a:r>
            <a:r>
              <a:rPr lang="en-AU" sz="1400" dirty="0" smtClean="0">
                <a:latin typeface="Lucida Console" panose="020B0609040504020204" pitchFamily="49" charset="0"/>
              </a:rPr>
              <a:t>() </a:t>
            </a:r>
          </a:p>
          <a:p>
            <a:pPr lvl="2"/>
            <a:r>
              <a:rPr lang="en-AU" sz="1400" dirty="0" smtClean="0">
                <a:latin typeface="Lucida Console" panose="020B0609040504020204" pitchFamily="49" charset="0"/>
              </a:rPr>
              <a:t>&lt;&lt; “Rate: “ &lt;&lt; </a:t>
            </a:r>
          </a:p>
          <a:p>
            <a:pPr lvl="2"/>
            <a:r>
              <a:rPr lang="en-AU" sz="1400" dirty="0" err="1" smtClean="0">
                <a:latin typeface="Lucida Console" panose="020B0609040504020204" pitchFamily="49" charset="0"/>
              </a:rPr>
              <a:t>assistant.getHourlyRate</a:t>
            </a:r>
            <a:r>
              <a:rPr lang="en-AU" sz="1400" dirty="0" smtClean="0">
                <a:latin typeface="Lucida Console" panose="020B0609040504020204" pitchFamily="49" charset="0"/>
              </a:rPr>
              <a:t>() </a:t>
            </a:r>
          </a:p>
          <a:p>
            <a:pPr lvl="2"/>
            <a:r>
              <a:rPr lang="en-AU" sz="1400" dirty="0" smtClean="0">
                <a:latin typeface="Lucida Console" panose="020B0609040504020204" pitchFamily="49" charset="0"/>
              </a:rPr>
              <a:t>&lt;&lt; </a:t>
            </a:r>
            <a:r>
              <a:rPr lang="en-AU" sz="1400" dirty="0" err="1" smtClean="0">
                <a:latin typeface="Lucida Console" panose="020B0609040504020204" pitchFamily="49" charset="0"/>
              </a:rPr>
              <a:t>endl</a:t>
            </a:r>
            <a:r>
              <a:rPr lang="en-AU" sz="1400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endParaRPr lang="en-AU" sz="1400" dirty="0" smtClean="0">
              <a:latin typeface="Lucida Console" panose="020B0609040504020204" pitchFamily="49" charset="0"/>
            </a:endParaRPr>
          </a:p>
          <a:p>
            <a:pPr lvl="1"/>
            <a:r>
              <a:rPr lang="en-AU" sz="1400" dirty="0" err="1">
                <a:latin typeface="Lucida Console" panose="020B0609040504020204" pitchFamily="49" charset="0"/>
              </a:rPr>
              <a:t>a</a:t>
            </a:r>
            <a:r>
              <a:rPr lang="en-AU" sz="1400" dirty="0" err="1" smtClean="0">
                <a:latin typeface="Lucida Console" panose="020B0609040504020204" pitchFamily="49" charset="0"/>
              </a:rPr>
              <a:t>ssistant.setIDNumber</a:t>
            </a:r>
            <a:r>
              <a:rPr lang="en-AU" sz="1400" dirty="0" smtClean="0">
                <a:latin typeface="Lucida Console" panose="020B0609040504020204" pitchFamily="49" charset="0"/>
              </a:rPr>
              <a:t>(4321);</a:t>
            </a:r>
          </a:p>
          <a:p>
            <a:pPr lvl="1"/>
            <a:r>
              <a:rPr lang="en-AU" sz="1400" dirty="0" err="1" smtClean="0">
                <a:latin typeface="Lucida Console" panose="020B0609040504020204" pitchFamily="49" charset="0"/>
              </a:rPr>
              <a:t>assistant.setHourlyRate</a:t>
            </a:r>
            <a:r>
              <a:rPr lang="en-AU" sz="1400" dirty="0" smtClean="0">
                <a:latin typeface="Lucida Console" panose="020B0609040504020204" pitchFamily="49" charset="0"/>
              </a:rPr>
              <a:t>(12.75);</a:t>
            </a:r>
          </a:p>
          <a:p>
            <a:pPr lvl="1"/>
            <a:endParaRPr lang="en-AU" sz="1400" dirty="0">
              <a:latin typeface="Lucida Console" panose="020B0609040504020204" pitchFamily="49" charset="0"/>
            </a:endParaRPr>
          </a:p>
          <a:p>
            <a:pPr lvl="1"/>
            <a:r>
              <a:rPr lang="en-AU" sz="1400" dirty="0" err="1" smtClean="0">
                <a:latin typeface="Lucida Console" panose="020B0609040504020204" pitchFamily="49" charset="0"/>
              </a:rPr>
              <a:t>cout</a:t>
            </a:r>
            <a:r>
              <a:rPr lang="en-AU" sz="1400" dirty="0" smtClean="0">
                <a:latin typeface="Lucida Console" panose="020B0609040504020204" pitchFamily="49" charset="0"/>
              </a:rPr>
              <a:t> &lt;&lt; “After Assignment.” </a:t>
            </a:r>
          </a:p>
          <a:p>
            <a:pPr lvl="2"/>
            <a:r>
              <a:rPr lang="en-AU" sz="1400" dirty="0" smtClean="0">
                <a:latin typeface="Lucida Console" panose="020B0609040504020204" pitchFamily="49" charset="0"/>
              </a:rPr>
              <a:t>&lt;&lt; </a:t>
            </a:r>
            <a:r>
              <a:rPr lang="en-AU" sz="1400" dirty="0" err="1" smtClean="0">
                <a:latin typeface="Lucida Console" panose="020B0609040504020204" pitchFamily="49" charset="0"/>
              </a:rPr>
              <a:t>endl</a:t>
            </a:r>
            <a:r>
              <a:rPr lang="en-AU" sz="1400" dirty="0" smtClean="0">
                <a:latin typeface="Lucida Console" panose="020B0609040504020204" pitchFamily="49" charset="0"/>
              </a:rPr>
              <a:t> &lt;&lt;  “ ID: ” &lt;&lt; </a:t>
            </a:r>
          </a:p>
          <a:p>
            <a:pPr lvl="2"/>
            <a:r>
              <a:rPr lang="en-AU" sz="1400" dirty="0" err="1" smtClean="0">
                <a:latin typeface="Lucida Console" panose="020B0609040504020204" pitchFamily="49" charset="0"/>
              </a:rPr>
              <a:t>assistant.getIDNumber</a:t>
            </a:r>
            <a:r>
              <a:rPr lang="en-AU" sz="1400" dirty="0" smtClean="0">
                <a:latin typeface="Lucida Console" panose="020B0609040504020204" pitchFamily="49" charset="0"/>
              </a:rPr>
              <a:t>() </a:t>
            </a:r>
          </a:p>
          <a:p>
            <a:pPr lvl="2"/>
            <a:r>
              <a:rPr lang="en-AU" sz="1400" dirty="0" smtClean="0">
                <a:latin typeface="Lucida Console" panose="020B0609040504020204" pitchFamily="49" charset="0"/>
              </a:rPr>
              <a:t>&lt;&lt; “Rate: “ &lt;&lt; </a:t>
            </a:r>
          </a:p>
          <a:p>
            <a:pPr lvl="2"/>
            <a:r>
              <a:rPr lang="en-AU" sz="1400" dirty="0" err="1" smtClean="0">
                <a:latin typeface="Lucida Console" panose="020B0609040504020204" pitchFamily="49" charset="0"/>
              </a:rPr>
              <a:t>assistant.getHourlyRate</a:t>
            </a:r>
            <a:r>
              <a:rPr lang="en-AU" sz="1400" dirty="0" smtClean="0">
                <a:latin typeface="Lucida Console" panose="020B0609040504020204" pitchFamily="49" charset="0"/>
              </a:rPr>
              <a:t>() </a:t>
            </a:r>
          </a:p>
          <a:p>
            <a:pPr lvl="2"/>
            <a:r>
              <a:rPr lang="en-AU" sz="1400" dirty="0" smtClean="0">
                <a:latin typeface="Lucida Console" panose="020B0609040504020204" pitchFamily="49" charset="0"/>
              </a:rPr>
              <a:t>&lt;&lt; </a:t>
            </a:r>
            <a:r>
              <a:rPr lang="en-AU" sz="1400" dirty="0" err="1" smtClean="0">
                <a:latin typeface="Lucida Console" panose="020B0609040504020204" pitchFamily="49" charset="0"/>
              </a:rPr>
              <a:t>endl</a:t>
            </a:r>
            <a:r>
              <a:rPr lang="en-AU" sz="1400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400" dirty="0" smtClean="0">
                <a:latin typeface="Lucida Console" panose="020B0609040504020204" pitchFamily="49" charset="0"/>
              </a:rPr>
              <a:t>return 0;</a:t>
            </a:r>
          </a:p>
          <a:p>
            <a:r>
              <a:rPr lang="en-AU" sz="1400" dirty="0">
                <a:latin typeface="Lucida Console" panose="020B0609040504020204" pitchFamily="49" charset="0"/>
              </a:rPr>
              <a:t>}</a:t>
            </a:r>
            <a:endParaRPr lang="en-AU" sz="1400" dirty="0" smtClean="0">
              <a:latin typeface="Lucida Console" panose="020B060904050402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937" y="5733256"/>
            <a:ext cx="3343275" cy="8763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626837" y="1052736"/>
            <a:ext cx="2113515" cy="2880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/>
          <p:cNvSpPr txBox="1"/>
          <p:nvPr/>
        </p:nvSpPr>
        <p:spPr>
          <a:xfrm>
            <a:off x="7452320" y="5403336"/>
            <a:ext cx="968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Calibri Light" panose="020F0302020204030204" pitchFamily="34" charset="0"/>
              </a:rPr>
              <a:t>Garbage</a:t>
            </a:r>
            <a:endParaRPr lang="en-AU" dirty="0">
              <a:latin typeface="Calibri Light" panose="020F0302020204030204" pitchFamily="34" charset="0"/>
            </a:endParaRP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>
            <a:off x="6444208" y="5588002"/>
            <a:ext cx="1008112" cy="2892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53928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325" y="5701392"/>
            <a:ext cx="3571875" cy="9048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Writing Constructors without Parameters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792163"/>
            <a:ext cx="5133136" cy="5893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300" dirty="0" smtClean="0">
                <a:latin typeface="Lucida Console" panose="020B0609040504020204" pitchFamily="49" charset="0"/>
              </a:rPr>
              <a:t>#include &lt;</a:t>
            </a:r>
            <a:r>
              <a:rPr lang="en-AU" sz="1300" dirty="0" err="1" smtClean="0">
                <a:latin typeface="Lucida Console" panose="020B0609040504020204" pitchFamily="49" charset="0"/>
              </a:rPr>
              <a:t>iostream</a:t>
            </a:r>
            <a:r>
              <a:rPr lang="en-AU" sz="1300" dirty="0" smtClean="0">
                <a:latin typeface="Lucida Console" panose="020B0609040504020204" pitchFamily="49" charset="0"/>
              </a:rPr>
              <a:t>&gt;</a:t>
            </a:r>
          </a:p>
          <a:p>
            <a:r>
              <a:rPr lang="en-AU" sz="1300" dirty="0" smtClean="0">
                <a:latin typeface="Lucida Console" panose="020B0609040504020204" pitchFamily="49" charset="0"/>
              </a:rPr>
              <a:t>using namespace </a:t>
            </a:r>
            <a:r>
              <a:rPr lang="en-AU" sz="1300" dirty="0" err="1" smtClean="0">
                <a:latin typeface="Lucida Console" panose="020B0609040504020204" pitchFamily="49" charset="0"/>
              </a:rPr>
              <a:t>std</a:t>
            </a:r>
            <a:r>
              <a:rPr lang="en-AU" sz="1300" dirty="0" smtClean="0">
                <a:latin typeface="Lucida Console" panose="020B0609040504020204" pitchFamily="49" charset="0"/>
              </a:rPr>
              <a:t>;</a:t>
            </a:r>
          </a:p>
          <a:p>
            <a:r>
              <a:rPr lang="en-AU" sz="1300" dirty="0" smtClean="0">
                <a:latin typeface="Lucida Console" panose="020B0609040504020204" pitchFamily="49" charset="0"/>
              </a:rPr>
              <a:t>class Employee {</a:t>
            </a:r>
          </a:p>
          <a:p>
            <a:pPr lvl="1"/>
            <a:r>
              <a:rPr lang="en-AU" sz="1300" dirty="0" smtClean="0">
                <a:latin typeface="Lucida Console" panose="020B0609040504020204" pitchFamily="49" charset="0"/>
              </a:rPr>
              <a:t>private:</a:t>
            </a:r>
          </a:p>
          <a:p>
            <a:pPr lvl="2"/>
            <a:r>
              <a:rPr lang="en-AU" sz="1300" dirty="0" smtClean="0">
                <a:latin typeface="Lucida Console" panose="020B0609040504020204" pitchFamily="49" charset="0"/>
              </a:rPr>
              <a:t>int </a:t>
            </a:r>
            <a:r>
              <a:rPr lang="en-AU" sz="1300" dirty="0" err="1" smtClean="0">
                <a:latin typeface="Lucida Console" panose="020B0609040504020204" pitchFamily="49" charset="0"/>
              </a:rPr>
              <a:t>idNumber</a:t>
            </a:r>
            <a:r>
              <a:rPr lang="en-AU" sz="1300" dirty="0" smtClean="0">
                <a:latin typeface="Lucida Console" panose="020B0609040504020204" pitchFamily="49" charset="0"/>
              </a:rPr>
              <a:t>;</a:t>
            </a:r>
          </a:p>
          <a:p>
            <a:pPr lvl="2"/>
            <a:r>
              <a:rPr lang="en-AU" sz="1300" dirty="0" smtClean="0">
                <a:latin typeface="Lucida Console" panose="020B0609040504020204" pitchFamily="49" charset="0"/>
              </a:rPr>
              <a:t>double </a:t>
            </a:r>
            <a:r>
              <a:rPr lang="en-AU" sz="1300" dirty="0" err="1" smtClean="0">
                <a:latin typeface="Lucida Console" panose="020B0609040504020204" pitchFamily="49" charset="0"/>
              </a:rPr>
              <a:t>hourlyRate</a:t>
            </a:r>
            <a:r>
              <a:rPr lang="en-AU" sz="1300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300" dirty="0" smtClean="0">
                <a:latin typeface="Lucida Console" panose="020B0609040504020204" pitchFamily="49" charset="0"/>
              </a:rPr>
              <a:t>public:</a:t>
            </a:r>
          </a:p>
          <a:p>
            <a:pPr lvl="1"/>
            <a:r>
              <a:rPr lang="en-AU" sz="1300" dirty="0">
                <a:latin typeface="Lucida Console" panose="020B0609040504020204" pitchFamily="49" charset="0"/>
              </a:rPr>
              <a:t>	</a:t>
            </a:r>
            <a:r>
              <a:rPr lang="en-AU" sz="1300" dirty="0" smtClean="0">
                <a:latin typeface="Lucida Console" panose="020B0609040504020204" pitchFamily="49" charset="0"/>
              </a:rPr>
              <a:t>Employee();</a:t>
            </a:r>
          </a:p>
          <a:p>
            <a:pPr lvl="2"/>
            <a:r>
              <a:rPr lang="en-AU" sz="1300" dirty="0" smtClean="0">
                <a:latin typeface="Lucida Console" panose="020B0609040504020204" pitchFamily="49" charset="0"/>
              </a:rPr>
              <a:t>void </a:t>
            </a:r>
            <a:r>
              <a:rPr lang="en-AU" sz="1300" dirty="0" err="1" smtClean="0">
                <a:latin typeface="Lucida Console" panose="020B0609040504020204" pitchFamily="49" charset="0"/>
              </a:rPr>
              <a:t>setIDNumber</a:t>
            </a:r>
            <a:r>
              <a:rPr lang="en-AU" sz="1300" dirty="0" smtClean="0">
                <a:latin typeface="Lucida Console" panose="020B0609040504020204" pitchFamily="49" charset="0"/>
              </a:rPr>
              <a:t>(</a:t>
            </a:r>
            <a:r>
              <a:rPr lang="en-AU" sz="1300" dirty="0" err="1" smtClean="0">
                <a:latin typeface="Lucida Console" panose="020B0609040504020204" pitchFamily="49" charset="0"/>
              </a:rPr>
              <a:t>const</a:t>
            </a:r>
            <a:r>
              <a:rPr lang="en-AU" sz="1300" dirty="0" smtClean="0">
                <a:latin typeface="Lucida Console" panose="020B0609040504020204" pitchFamily="49" charset="0"/>
              </a:rPr>
              <a:t> int);</a:t>
            </a:r>
          </a:p>
          <a:p>
            <a:pPr lvl="2"/>
            <a:r>
              <a:rPr lang="en-AU" sz="1300" dirty="0" smtClean="0">
                <a:latin typeface="Lucida Console" panose="020B0609040504020204" pitchFamily="49" charset="0"/>
              </a:rPr>
              <a:t>void </a:t>
            </a:r>
            <a:r>
              <a:rPr lang="en-AU" sz="1300" dirty="0" err="1" smtClean="0">
                <a:latin typeface="Lucida Console" panose="020B0609040504020204" pitchFamily="49" charset="0"/>
              </a:rPr>
              <a:t>setHourlyRate</a:t>
            </a:r>
            <a:r>
              <a:rPr lang="en-AU" sz="1300" dirty="0" smtClean="0">
                <a:latin typeface="Lucida Console" panose="020B0609040504020204" pitchFamily="49" charset="0"/>
              </a:rPr>
              <a:t>(</a:t>
            </a:r>
            <a:r>
              <a:rPr lang="en-AU" sz="1300" dirty="0" err="1" smtClean="0">
                <a:latin typeface="Lucida Console" panose="020B0609040504020204" pitchFamily="49" charset="0"/>
              </a:rPr>
              <a:t>const</a:t>
            </a:r>
            <a:r>
              <a:rPr lang="en-AU" sz="1300" dirty="0" smtClean="0">
                <a:latin typeface="Lucida Console" panose="020B0609040504020204" pitchFamily="49" charset="0"/>
              </a:rPr>
              <a:t> double);</a:t>
            </a:r>
          </a:p>
          <a:p>
            <a:pPr lvl="2"/>
            <a:r>
              <a:rPr lang="en-AU" sz="1300" dirty="0" smtClean="0">
                <a:latin typeface="Lucida Console" panose="020B0609040504020204" pitchFamily="49" charset="0"/>
              </a:rPr>
              <a:t>int </a:t>
            </a:r>
            <a:r>
              <a:rPr lang="en-AU" sz="1300" dirty="0" err="1" smtClean="0">
                <a:latin typeface="Lucida Console" panose="020B0609040504020204" pitchFamily="49" charset="0"/>
              </a:rPr>
              <a:t>getIDNumber</a:t>
            </a:r>
            <a:r>
              <a:rPr lang="en-AU" sz="1300" dirty="0" smtClean="0">
                <a:latin typeface="Lucida Console" panose="020B0609040504020204" pitchFamily="49" charset="0"/>
              </a:rPr>
              <a:t>();</a:t>
            </a:r>
          </a:p>
          <a:p>
            <a:pPr lvl="2"/>
            <a:r>
              <a:rPr lang="en-AU" sz="1300" dirty="0" smtClean="0">
                <a:latin typeface="Lucida Console" panose="020B0609040504020204" pitchFamily="49" charset="0"/>
              </a:rPr>
              <a:t>double </a:t>
            </a:r>
            <a:r>
              <a:rPr lang="en-AU" sz="1300" dirty="0" err="1" smtClean="0">
                <a:latin typeface="Lucida Console" panose="020B0609040504020204" pitchFamily="49" charset="0"/>
              </a:rPr>
              <a:t>getHourlyRate</a:t>
            </a:r>
            <a:r>
              <a:rPr lang="en-AU" sz="1300" dirty="0" smtClean="0">
                <a:latin typeface="Lucida Console" panose="020B0609040504020204" pitchFamily="49" charset="0"/>
              </a:rPr>
              <a:t>();</a:t>
            </a:r>
          </a:p>
          <a:p>
            <a:r>
              <a:rPr lang="en-AU" sz="1300" dirty="0" smtClean="0">
                <a:latin typeface="Lucida Console" panose="020B0609040504020204" pitchFamily="49" charset="0"/>
              </a:rPr>
              <a:t>};</a:t>
            </a:r>
          </a:p>
          <a:p>
            <a:r>
              <a:rPr lang="en-AU" sz="1300" dirty="0" smtClean="0">
                <a:latin typeface="Lucida Console" panose="020B0609040504020204" pitchFamily="49" charset="0"/>
              </a:rPr>
              <a:t>Employee::Employee() {</a:t>
            </a:r>
          </a:p>
          <a:p>
            <a:pPr lvl="1"/>
            <a:r>
              <a:rPr lang="en-AU" sz="1300" dirty="0" err="1" smtClean="0">
                <a:latin typeface="Lucida Console" panose="020B0609040504020204" pitchFamily="49" charset="0"/>
              </a:rPr>
              <a:t>idNumber</a:t>
            </a:r>
            <a:r>
              <a:rPr lang="en-AU" sz="1300" dirty="0" smtClean="0">
                <a:latin typeface="Lucida Console" panose="020B0609040504020204" pitchFamily="49" charset="0"/>
              </a:rPr>
              <a:t> = 9999;</a:t>
            </a:r>
          </a:p>
          <a:p>
            <a:pPr lvl="1"/>
            <a:r>
              <a:rPr lang="en-AU" sz="1300" dirty="0" err="1" smtClean="0">
                <a:latin typeface="Lucida Console" panose="020B0609040504020204" pitchFamily="49" charset="0"/>
              </a:rPr>
              <a:t>hourlyRate</a:t>
            </a:r>
            <a:r>
              <a:rPr lang="en-AU" sz="1300" dirty="0" smtClean="0">
                <a:latin typeface="Lucida Console" panose="020B0609040504020204" pitchFamily="49" charset="0"/>
              </a:rPr>
              <a:t> = 6.15;</a:t>
            </a:r>
          </a:p>
          <a:p>
            <a:r>
              <a:rPr lang="en-AU" sz="1300" dirty="0">
                <a:latin typeface="Lucida Console" panose="020B0609040504020204" pitchFamily="49" charset="0"/>
              </a:rPr>
              <a:t>}</a:t>
            </a:r>
            <a:endParaRPr lang="en-AU" sz="1300" dirty="0" smtClean="0">
              <a:latin typeface="Lucida Console" panose="020B0609040504020204" pitchFamily="49" charset="0"/>
            </a:endParaRPr>
          </a:p>
          <a:p>
            <a:r>
              <a:rPr lang="en-AU" sz="1300" dirty="0" smtClean="0">
                <a:latin typeface="Lucida Console" panose="020B0609040504020204" pitchFamily="49" charset="0"/>
              </a:rPr>
              <a:t>void Employee::</a:t>
            </a:r>
            <a:r>
              <a:rPr lang="en-AU" sz="1300" dirty="0" err="1" smtClean="0">
                <a:latin typeface="Lucida Console" panose="020B0609040504020204" pitchFamily="49" charset="0"/>
              </a:rPr>
              <a:t>setIDNumber</a:t>
            </a:r>
            <a:r>
              <a:rPr lang="en-AU" sz="1300" dirty="0" smtClean="0">
                <a:latin typeface="Lucida Console" panose="020B0609040504020204" pitchFamily="49" charset="0"/>
              </a:rPr>
              <a:t>(</a:t>
            </a:r>
            <a:r>
              <a:rPr lang="en-AU" sz="1300" dirty="0" err="1" smtClean="0">
                <a:latin typeface="Lucida Console" panose="020B0609040504020204" pitchFamily="49" charset="0"/>
              </a:rPr>
              <a:t>const</a:t>
            </a:r>
            <a:r>
              <a:rPr lang="en-AU" sz="1300" dirty="0" smtClean="0">
                <a:latin typeface="Lucida Console" panose="020B0609040504020204" pitchFamily="49" charset="0"/>
              </a:rPr>
              <a:t> int id) {</a:t>
            </a:r>
          </a:p>
          <a:p>
            <a:pPr lvl="1"/>
            <a:r>
              <a:rPr lang="en-AU" sz="1300" dirty="0" err="1" smtClean="0">
                <a:latin typeface="Lucida Console" panose="020B0609040504020204" pitchFamily="49" charset="0"/>
              </a:rPr>
              <a:t>idNumber</a:t>
            </a:r>
            <a:r>
              <a:rPr lang="en-AU" sz="1300" dirty="0" smtClean="0">
                <a:latin typeface="Lucida Console" panose="020B0609040504020204" pitchFamily="49" charset="0"/>
              </a:rPr>
              <a:t> = id;</a:t>
            </a:r>
          </a:p>
          <a:p>
            <a:r>
              <a:rPr lang="en-AU" sz="1300" dirty="0" smtClean="0">
                <a:latin typeface="Lucida Console" panose="020B0609040504020204" pitchFamily="49" charset="0"/>
              </a:rPr>
              <a:t>}</a:t>
            </a:r>
          </a:p>
          <a:p>
            <a:r>
              <a:rPr lang="en-AU" sz="1300" dirty="0" smtClean="0">
                <a:latin typeface="Lucida Console" panose="020B0609040504020204" pitchFamily="49" charset="0"/>
              </a:rPr>
              <a:t>void Employee::</a:t>
            </a:r>
            <a:r>
              <a:rPr lang="en-AU" sz="1300" dirty="0" err="1" smtClean="0">
                <a:latin typeface="Lucida Console" panose="020B0609040504020204" pitchFamily="49" charset="0"/>
              </a:rPr>
              <a:t>setHourlyRate</a:t>
            </a:r>
            <a:r>
              <a:rPr lang="en-AU" sz="1300" dirty="0" smtClean="0">
                <a:latin typeface="Lucida Console" panose="020B0609040504020204" pitchFamily="49" charset="0"/>
              </a:rPr>
              <a:t>(</a:t>
            </a:r>
            <a:r>
              <a:rPr lang="en-AU" sz="1300" dirty="0" err="1" smtClean="0">
                <a:latin typeface="Lucida Console" panose="020B0609040504020204" pitchFamily="49" charset="0"/>
              </a:rPr>
              <a:t>const</a:t>
            </a:r>
            <a:r>
              <a:rPr lang="en-AU" sz="1300" dirty="0" smtClean="0">
                <a:latin typeface="Lucida Console" panose="020B0609040504020204" pitchFamily="49" charset="0"/>
              </a:rPr>
              <a:t> double rate) {</a:t>
            </a:r>
          </a:p>
          <a:p>
            <a:pPr lvl="1"/>
            <a:r>
              <a:rPr lang="en-AU" sz="1300" dirty="0" err="1" smtClean="0">
                <a:latin typeface="Lucida Console" panose="020B0609040504020204" pitchFamily="49" charset="0"/>
              </a:rPr>
              <a:t>hourlyRate</a:t>
            </a:r>
            <a:r>
              <a:rPr lang="en-AU" sz="1300" dirty="0" smtClean="0">
                <a:latin typeface="Lucida Console" panose="020B0609040504020204" pitchFamily="49" charset="0"/>
              </a:rPr>
              <a:t> = rate;</a:t>
            </a:r>
          </a:p>
          <a:p>
            <a:r>
              <a:rPr lang="en-AU" sz="1300" dirty="0" smtClean="0">
                <a:latin typeface="Lucida Console" panose="020B0609040504020204" pitchFamily="49" charset="0"/>
              </a:rPr>
              <a:t>}</a:t>
            </a:r>
          </a:p>
          <a:p>
            <a:r>
              <a:rPr lang="en-AU" sz="1300" dirty="0" smtClean="0">
                <a:latin typeface="Lucida Console" panose="020B0609040504020204" pitchFamily="49" charset="0"/>
              </a:rPr>
              <a:t>int Employee::</a:t>
            </a:r>
            <a:r>
              <a:rPr lang="en-AU" sz="1300" dirty="0" err="1" smtClean="0">
                <a:latin typeface="Lucida Console" panose="020B0609040504020204" pitchFamily="49" charset="0"/>
              </a:rPr>
              <a:t>getIDNumber</a:t>
            </a:r>
            <a:r>
              <a:rPr lang="en-AU" sz="1300" dirty="0" smtClean="0">
                <a:latin typeface="Lucida Console" panose="020B0609040504020204" pitchFamily="49" charset="0"/>
              </a:rPr>
              <a:t>() {</a:t>
            </a:r>
          </a:p>
          <a:p>
            <a:pPr lvl="1"/>
            <a:r>
              <a:rPr lang="en-AU" sz="1300" dirty="0" smtClean="0">
                <a:latin typeface="Lucida Console" panose="020B0609040504020204" pitchFamily="49" charset="0"/>
              </a:rPr>
              <a:t>return </a:t>
            </a:r>
            <a:r>
              <a:rPr lang="en-AU" sz="1300" dirty="0" err="1" smtClean="0">
                <a:latin typeface="Lucida Console" panose="020B0609040504020204" pitchFamily="49" charset="0"/>
              </a:rPr>
              <a:t>idNumber</a:t>
            </a:r>
            <a:r>
              <a:rPr lang="en-AU" sz="1300" dirty="0" smtClean="0">
                <a:latin typeface="Lucida Console" panose="020B0609040504020204" pitchFamily="49" charset="0"/>
              </a:rPr>
              <a:t>;</a:t>
            </a:r>
          </a:p>
          <a:p>
            <a:r>
              <a:rPr lang="en-AU" sz="1300" dirty="0" smtClean="0">
                <a:latin typeface="Lucida Console" panose="020B0609040504020204" pitchFamily="49" charset="0"/>
              </a:rPr>
              <a:t>}</a:t>
            </a:r>
          </a:p>
          <a:p>
            <a:r>
              <a:rPr lang="en-AU" sz="1300" dirty="0" smtClean="0">
                <a:latin typeface="Lucida Console" panose="020B0609040504020204" pitchFamily="49" charset="0"/>
              </a:rPr>
              <a:t>double Employee::</a:t>
            </a:r>
            <a:r>
              <a:rPr lang="en-AU" sz="1300" dirty="0" err="1" smtClean="0">
                <a:latin typeface="Lucida Console" panose="020B0609040504020204" pitchFamily="49" charset="0"/>
              </a:rPr>
              <a:t>getHourlyRate</a:t>
            </a:r>
            <a:r>
              <a:rPr lang="en-AU" sz="1300" dirty="0" smtClean="0">
                <a:latin typeface="Lucida Console" panose="020B0609040504020204" pitchFamily="49" charset="0"/>
              </a:rPr>
              <a:t>() {</a:t>
            </a:r>
          </a:p>
          <a:p>
            <a:pPr lvl="1"/>
            <a:r>
              <a:rPr lang="en-AU" sz="1300" dirty="0" smtClean="0">
                <a:latin typeface="Lucida Console" panose="020B0609040504020204" pitchFamily="49" charset="0"/>
              </a:rPr>
              <a:t>return </a:t>
            </a:r>
            <a:r>
              <a:rPr lang="en-AU" sz="1300" dirty="0" err="1" smtClean="0">
                <a:latin typeface="Lucida Console" panose="020B0609040504020204" pitchFamily="49" charset="0"/>
              </a:rPr>
              <a:t>hourlyRate</a:t>
            </a:r>
            <a:r>
              <a:rPr lang="en-AU" sz="1300" dirty="0" smtClean="0">
                <a:latin typeface="Lucida Console" panose="020B0609040504020204" pitchFamily="49" charset="0"/>
              </a:rPr>
              <a:t>;</a:t>
            </a:r>
          </a:p>
          <a:p>
            <a:r>
              <a:rPr lang="en-AU" sz="1300" dirty="0" smtClean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53328" y="826099"/>
            <a:ext cx="3975768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latin typeface="Lucida Console" panose="020B0609040504020204" pitchFamily="49" charset="0"/>
              </a:rPr>
              <a:t>int main() {</a:t>
            </a:r>
          </a:p>
          <a:p>
            <a:pPr lvl="1"/>
            <a:r>
              <a:rPr lang="en-AU" sz="1400" dirty="0" smtClean="0">
                <a:latin typeface="Lucida Console" panose="020B0609040504020204" pitchFamily="49" charset="0"/>
              </a:rPr>
              <a:t>Employee assistant;</a:t>
            </a:r>
          </a:p>
          <a:p>
            <a:pPr lvl="1"/>
            <a:endParaRPr lang="en-AU" sz="1400" dirty="0">
              <a:latin typeface="Lucida Console" panose="020B0609040504020204" pitchFamily="49" charset="0"/>
            </a:endParaRPr>
          </a:p>
          <a:p>
            <a:pPr lvl="1"/>
            <a:r>
              <a:rPr lang="en-AU" sz="1400" dirty="0" err="1" smtClean="0">
                <a:latin typeface="Lucida Console" panose="020B0609040504020204" pitchFamily="49" charset="0"/>
              </a:rPr>
              <a:t>cout</a:t>
            </a:r>
            <a:r>
              <a:rPr lang="en-AU" sz="1400" dirty="0" smtClean="0">
                <a:latin typeface="Lucida Console" panose="020B0609040504020204" pitchFamily="49" charset="0"/>
              </a:rPr>
              <a:t> &lt;&lt; “Before Assignment.” </a:t>
            </a:r>
          </a:p>
          <a:p>
            <a:pPr lvl="2"/>
            <a:r>
              <a:rPr lang="en-AU" sz="1400" dirty="0" smtClean="0">
                <a:latin typeface="Lucida Console" panose="020B0609040504020204" pitchFamily="49" charset="0"/>
              </a:rPr>
              <a:t>&lt;&lt; </a:t>
            </a:r>
            <a:r>
              <a:rPr lang="en-AU" sz="1400" dirty="0" err="1" smtClean="0">
                <a:latin typeface="Lucida Console" panose="020B0609040504020204" pitchFamily="49" charset="0"/>
              </a:rPr>
              <a:t>endl</a:t>
            </a:r>
            <a:r>
              <a:rPr lang="en-AU" sz="1400" dirty="0" smtClean="0">
                <a:latin typeface="Lucida Console" panose="020B0609040504020204" pitchFamily="49" charset="0"/>
              </a:rPr>
              <a:t> &lt;&lt;  “ ID: ” &lt;&lt; </a:t>
            </a:r>
          </a:p>
          <a:p>
            <a:pPr lvl="2"/>
            <a:r>
              <a:rPr lang="en-AU" sz="1400" dirty="0" err="1" smtClean="0">
                <a:latin typeface="Lucida Console" panose="020B0609040504020204" pitchFamily="49" charset="0"/>
              </a:rPr>
              <a:t>assistant.getIDNumber</a:t>
            </a:r>
            <a:r>
              <a:rPr lang="en-AU" sz="1400" dirty="0" smtClean="0">
                <a:latin typeface="Lucida Console" panose="020B0609040504020204" pitchFamily="49" charset="0"/>
              </a:rPr>
              <a:t>() </a:t>
            </a:r>
          </a:p>
          <a:p>
            <a:pPr lvl="2"/>
            <a:r>
              <a:rPr lang="en-AU" sz="1400" dirty="0" smtClean="0">
                <a:latin typeface="Lucida Console" panose="020B0609040504020204" pitchFamily="49" charset="0"/>
              </a:rPr>
              <a:t>&lt;&lt; “Rate: “ &lt;&lt; </a:t>
            </a:r>
          </a:p>
          <a:p>
            <a:pPr lvl="2"/>
            <a:r>
              <a:rPr lang="en-AU" sz="1400" dirty="0" err="1" smtClean="0">
                <a:latin typeface="Lucida Console" panose="020B0609040504020204" pitchFamily="49" charset="0"/>
              </a:rPr>
              <a:t>assistant.getHourlyRate</a:t>
            </a:r>
            <a:r>
              <a:rPr lang="en-AU" sz="1400" dirty="0" smtClean="0">
                <a:latin typeface="Lucida Console" panose="020B0609040504020204" pitchFamily="49" charset="0"/>
              </a:rPr>
              <a:t>() </a:t>
            </a:r>
          </a:p>
          <a:p>
            <a:pPr lvl="2"/>
            <a:r>
              <a:rPr lang="en-AU" sz="1400" dirty="0" smtClean="0">
                <a:latin typeface="Lucida Console" panose="020B0609040504020204" pitchFamily="49" charset="0"/>
              </a:rPr>
              <a:t>&lt;&lt; </a:t>
            </a:r>
            <a:r>
              <a:rPr lang="en-AU" sz="1400" dirty="0" err="1" smtClean="0">
                <a:latin typeface="Lucida Console" panose="020B0609040504020204" pitchFamily="49" charset="0"/>
              </a:rPr>
              <a:t>endl</a:t>
            </a:r>
            <a:r>
              <a:rPr lang="en-AU" sz="1400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endParaRPr lang="en-AU" sz="1400" dirty="0" smtClean="0">
              <a:latin typeface="Lucida Console" panose="020B0609040504020204" pitchFamily="49" charset="0"/>
            </a:endParaRPr>
          </a:p>
          <a:p>
            <a:pPr lvl="1"/>
            <a:r>
              <a:rPr lang="en-AU" sz="1400" dirty="0" err="1">
                <a:latin typeface="Lucida Console" panose="020B0609040504020204" pitchFamily="49" charset="0"/>
              </a:rPr>
              <a:t>a</a:t>
            </a:r>
            <a:r>
              <a:rPr lang="en-AU" sz="1400" dirty="0" err="1" smtClean="0">
                <a:latin typeface="Lucida Console" panose="020B0609040504020204" pitchFamily="49" charset="0"/>
              </a:rPr>
              <a:t>ssistant.setIDNumber</a:t>
            </a:r>
            <a:r>
              <a:rPr lang="en-AU" sz="1400" dirty="0" smtClean="0">
                <a:latin typeface="Lucida Console" panose="020B0609040504020204" pitchFamily="49" charset="0"/>
              </a:rPr>
              <a:t>(4321);</a:t>
            </a:r>
          </a:p>
          <a:p>
            <a:pPr lvl="1"/>
            <a:r>
              <a:rPr lang="en-AU" sz="1400" dirty="0" err="1" smtClean="0">
                <a:latin typeface="Lucida Console" panose="020B0609040504020204" pitchFamily="49" charset="0"/>
              </a:rPr>
              <a:t>assistant.setHourlyRate</a:t>
            </a:r>
            <a:r>
              <a:rPr lang="en-AU" sz="1400" dirty="0" smtClean="0">
                <a:latin typeface="Lucida Console" panose="020B0609040504020204" pitchFamily="49" charset="0"/>
              </a:rPr>
              <a:t>(12.75);</a:t>
            </a:r>
          </a:p>
          <a:p>
            <a:pPr lvl="1"/>
            <a:endParaRPr lang="en-AU" sz="1400" dirty="0">
              <a:latin typeface="Lucida Console" panose="020B0609040504020204" pitchFamily="49" charset="0"/>
            </a:endParaRPr>
          </a:p>
          <a:p>
            <a:pPr lvl="1"/>
            <a:r>
              <a:rPr lang="en-AU" sz="1400" dirty="0" err="1" smtClean="0">
                <a:latin typeface="Lucida Console" panose="020B0609040504020204" pitchFamily="49" charset="0"/>
              </a:rPr>
              <a:t>cout</a:t>
            </a:r>
            <a:r>
              <a:rPr lang="en-AU" sz="1400" dirty="0" smtClean="0">
                <a:latin typeface="Lucida Console" panose="020B0609040504020204" pitchFamily="49" charset="0"/>
              </a:rPr>
              <a:t> &lt;&lt; “After Assignment.” </a:t>
            </a:r>
          </a:p>
          <a:p>
            <a:pPr lvl="2"/>
            <a:r>
              <a:rPr lang="en-AU" sz="1400" dirty="0" smtClean="0">
                <a:latin typeface="Lucida Console" panose="020B0609040504020204" pitchFamily="49" charset="0"/>
              </a:rPr>
              <a:t>&lt;&lt; </a:t>
            </a:r>
            <a:r>
              <a:rPr lang="en-AU" sz="1400" dirty="0" err="1" smtClean="0">
                <a:latin typeface="Lucida Console" panose="020B0609040504020204" pitchFamily="49" charset="0"/>
              </a:rPr>
              <a:t>endl</a:t>
            </a:r>
            <a:r>
              <a:rPr lang="en-AU" sz="1400" dirty="0" smtClean="0">
                <a:latin typeface="Lucida Console" panose="020B0609040504020204" pitchFamily="49" charset="0"/>
              </a:rPr>
              <a:t> &lt;&lt;  “ ID: ” &lt;&lt; </a:t>
            </a:r>
          </a:p>
          <a:p>
            <a:pPr lvl="2"/>
            <a:r>
              <a:rPr lang="en-AU" sz="1400" dirty="0" err="1" smtClean="0">
                <a:latin typeface="Lucida Console" panose="020B0609040504020204" pitchFamily="49" charset="0"/>
              </a:rPr>
              <a:t>assistant.getIDNumber</a:t>
            </a:r>
            <a:r>
              <a:rPr lang="en-AU" sz="1400" dirty="0" smtClean="0">
                <a:latin typeface="Lucida Console" panose="020B0609040504020204" pitchFamily="49" charset="0"/>
              </a:rPr>
              <a:t>() </a:t>
            </a:r>
          </a:p>
          <a:p>
            <a:pPr lvl="2"/>
            <a:r>
              <a:rPr lang="en-AU" sz="1400" dirty="0" smtClean="0">
                <a:latin typeface="Lucida Console" panose="020B0609040504020204" pitchFamily="49" charset="0"/>
              </a:rPr>
              <a:t>&lt;&lt; “Rate: “ &lt;&lt; </a:t>
            </a:r>
          </a:p>
          <a:p>
            <a:pPr lvl="2"/>
            <a:r>
              <a:rPr lang="en-AU" sz="1400" dirty="0" err="1" smtClean="0">
                <a:latin typeface="Lucida Console" panose="020B0609040504020204" pitchFamily="49" charset="0"/>
              </a:rPr>
              <a:t>assistant.getHourlyRate</a:t>
            </a:r>
            <a:r>
              <a:rPr lang="en-AU" sz="1400" dirty="0" smtClean="0">
                <a:latin typeface="Lucida Console" panose="020B0609040504020204" pitchFamily="49" charset="0"/>
              </a:rPr>
              <a:t>() </a:t>
            </a:r>
          </a:p>
          <a:p>
            <a:pPr lvl="2"/>
            <a:r>
              <a:rPr lang="en-AU" sz="1400" dirty="0" smtClean="0">
                <a:latin typeface="Lucida Console" panose="020B0609040504020204" pitchFamily="49" charset="0"/>
              </a:rPr>
              <a:t>&lt;&lt; </a:t>
            </a:r>
            <a:r>
              <a:rPr lang="en-AU" sz="1400" dirty="0" err="1" smtClean="0">
                <a:latin typeface="Lucida Console" panose="020B0609040504020204" pitchFamily="49" charset="0"/>
              </a:rPr>
              <a:t>endl</a:t>
            </a:r>
            <a:r>
              <a:rPr lang="en-AU" sz="1400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400" dirty="0" smtClean="0">
                <a:latin typeface="Lucida Console" panose="020B0609040504020204" pitchFamily="49" charset="0"/>
              </a:rPr>
              <a:t>return 0;</a:t>
            </a:r>
          </a:p>
          <a:p>
            <a:r>
              <a:rPr lang="en-AU" sz="1400" dirty="0">
                <a:latin typeface="Lucida Console" panose="020B0609040504020204" pitchFamily="49" charset="0"/>
              </a:rPr>
              <a:t>}</a:t>
            </a:r>
            <a:endParaRPr lang="en-AU" sz="1400" dirty="0" smtClean="0">
              <a:latin typeface="Lucida Console" panose="020B060904050402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9512" y="3429000"/>
            <a:ext cx="2448272" cy="7920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/>
          <p:cNvSpPr txBox="1"/>
          <p:nvPr/>
        </p:nvSpPr>
        <p:spPr>
          <a:xfrm>
            <a:off x="7452320" y="5403336"/>
            <a:ext cx="1507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Calibri Light" panose="020F0302020204030204" pitchFamily="34" charset="0"/>
              </a:rPr>
              <a:t>Default Values</a:t>
            </a:r>
            <a:endParaRPr lang="en-AU" dirty="0">
              <a:latin typeface="Calibri Light" panose="020F0302020204030204" pitchFamily="34" charset="0"/>
            </a:endParaRP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>
            <a:off x="6084168" y="5588002"/>
            <a:ext cx="1368152" cy="3300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59262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1805</Words>
  <Application>Microsoft Office PowerPoint</Application>
  <PresentationFormat>On-screen Show (4:3)</PresentationFormat>
  <Paragraphs>421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ＭＳ Ｐゴシック</vt:lpstr>
      <vt:lpstr>Arial</vt:lpstr>
      <vt:lpstr>Arial Narrow</vt:lpstr>
      <vt:lpstr>Calibri</vt:lpstr>
      <vt:lpstr>Calibri Light</vt:lpstr>
      <vt:lpstr>Lucida Console</vt:lpstr>
      <vt:lpstr>Default Design</vt:lpstr>
      <vt:lpstr>CSP2104 Object-Oriented Programming in C++</vt:lpstr>
      <vt:lpstr>On the Agenda…</vt:lpstr>
      <vt:lpstr>Class Basics</vt:lpstr>
      <vt:lpstr>Class Basics</vt:lpstr>
      <vt:lpstr>Classifying the Roles of Member Functions</vt:lpstr>
      <vt:lpstr>Classifying the Roles of Member Functions</vt:lpstr>
      <vt:lpstr>Understanding Constructors</vt:lpstr>
      <vt:lpstr>Writing Constructors without Parameters</vt:lpstr>
      <vt:lpstr>Writing Constructors without Parameters</vt:lpstr>
      <vt:lpstr>Writing Constructors with Parameters</vt:lpstr>
      <vt:lpstr>Using Destructors</vt:lpstr>
      <vt:lpstr>Using Destructors</vt:lpstr>
      <vt:lpstr>Using Destructors</vt:lpstr>
      <vt:lpstr>Using Destructors</vt:lpstr>
      <vt:lpstr>Understanding Composition</vt:lpstr>
      <vt:lpstr>Understanding Composition</vt:lpstr>
      <vt:lpstr>Understanding Composition</vt:lpstr>
      <vt:lpstr>Understanding Composition</vt:lpstr>
      <vt:lpstr>Understanding Composition</vt:lpstr>
      <vt:lpstr>Improving Classes – Naming Data and Functions</vt:lpstr>
      <vt:lpstr>Improving Classes – Naming Data and Functions</vt:lpstr>
      <vt:lpstr>Improving Classes – Reduce Coupling and Increase Cohesion</vt:lpstr>
      <vt:lpstr>PowerPoint Presentation</vt:lpstr>
    </vt:vector>
  </TitlesOfParts>
  <Company>Edith Cowan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Tu Ly</dc:creator>
  <cp:lastModifiedBy>Martin MASEK</cp:lastModifiedBy>
  <cp:revision>39</cp:revision>
  <dcterms:created xsi:type="dcterms:W3CDTF">2009-09-07T06:19:36Z</dcterms:created>
  <dcterms:modified xsi:type="dcterms:W3CDTF">2017-03-20T21:41:08Z</dcterms:modified>
</cp:coreProperties>
</file>