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318E20C-AD38-4ABC-9B57-DDF2695848AA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958119A-CE39-47FB-8044-256BDD31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Int</a:t>
            </a:r>
            <a:r>
              <a:rPr lang="en-AU" dirty="0" smtClean="0"/>
              <a:t> can hold -2,147,483,648 to 2,147,483,647</a:t>
            </a:r>
          </a:p>
          <a:p>
            <a:r>
              <a:rPr lang="en-AU" dirty="0" smtClean="0"/>
              <a:t>Short </a:t>
            </a:r>
            <a:r>
              <a:rPr lang="en-AU" dirty="0" err="1" smtClean="0"/>
              <a:t>int</a:t>
            </a:r>
            <a:r>
              <a:rPr lang="en-AU" dirty="0" smtClean="0"/>
              <a:t> can hold -32,768</a:t>
            </a:r>
            <a:r>
              <a:rPr lang="en-AU" baseline="0" dirty="0" smtClean="0"/>
              <a:t> to 32,767</a:t>
            </a:r>
          </a:p>
          <a:p>
            <a:r>
              <a:rPr lang="en-AU" baseline="0" dirty="0" smtClean="0"/>
              <a:t>Long </a:t>
            </a:r>
            <a:r>
              <a:rPr lang="en-AU" baseline="0" dirty="0" err="1" smtClean="0"/>
              <a:t>int</a:t>
            </a:r>
            <a:r>
              <a:rPr lang="en-AU" baseline="0" dirty="0" smtClean="0"/>
              <a:t> can hold same as </a:t>
            </a:r>
            <a:r>
              <a:rPr lang="en-AU" baseline="0" dirty="0" err="1" smtClean="0"/>
              <a:t>int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Float can hold +/-</a:t>
            </a:r>
            <a:r>
              <a:rPr lang="en-AU" baseline="0" dirty="0" smtClean="0"/>
              <a:t> 3.4x10^38</a:t>
            </a:r>
          </a:p>
          <a:p>
            <a:r>
              <a:rPr lang="en-AU" baseline="0" dirty="0" smtClean="0"/>
              <a:t>Double can hold +/- 1.7x10^308</a:t>
            </a:r>
          </a:p>
          <a:p>
            <a:r>
              <a:rPr lang="en-AU" baseline="0" dirty="0" smtClean="0"/>
              <a:t>Long Double can hold same as double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Float can hold +/-</a:t>
            </a:r>
            <a:r>
              <a:rPr lang="en-AU" baseline="0" dirty="0" smtClean="0"/>
              <a:t> 3.4x10^38</a:t>
            </a:r>
          </a:p>
          <a:p>
            <a:r>
              <a:rPr lang="en-AU" baseline="0" dirty="0" smtClean="0"/>
              <a:t>Double can hold +/- 1.7x10^308</a:t>
            </a:r>
          </a:p>
          <a:p>
            <a:r>
              <a:rPr lang="en-AU" baseline="0" dirty="0" smtClean="0"/>
              <a:t>Long Double can hold same as double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8119A-CE39-47FB-8044-256BDD3178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0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6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8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1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anose="020B060602020203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2116137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>CSP2104 Object-Oriented Programming in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Module 1</a:t>
            </a:r>
          </a:p>
          <a:p>
            <a:pPr eaLnBrk="1" hangingPunct="1"/>
            <a:r>
              <a:rPr lang="en-US" dirty="0" smtClean="0">
                <a:latin typeface="Calibri Light" panose="020F0302020204030204" pitchFamily="34" charset="0"/>
              </a:rPr>
              <a:t>Introduction to Object-Oriented Programming in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The C++ Lifecycle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Edit</a:t>
            </a:r>
          </a:p>
          <a:p>
            <a:pPr lvl="1"/>
            <a:r>
              <a:rPr lang="en-AU" dirty="0" smtClean="0"/>
              <a:t>Programmer creates program in the editor and stores it on disk</a:t>
            </a:r>
          </a:p>
          <a:p>
            <a:r>
              <a:rPr lang="en-AU" dirty="0" smtClean="0"/>
              <a:t>Pre-process</a:t>
            </a:r>
          </a:p>
          <a:p>
            <a:pPr lvl="1"/>
            <a:r>
              <a:rPr lang="en-AU" dirty="0" smtClean="0"/>
              <a:t>Pre-processor program processes the code</a:t>
            </a:r>
          </a:p>
          <a:p>
            <a:r>
              <a:rPr lang="en-AU" dirty="0" smtClean="0"/>
              <a:t>Compile</a:t>
            </a:r>
          </a:p>
          <a:p>
            <a:pPr lvl="1"/>
            <a:r>
              <a:rPr lang="en-AU" dirty="0" smtClean="0"/>
              <a:t>Compiler creates object code and stores it on disk</a:t>
            </a:r>
          </a:p>
          <a:p>
            <a:r>
              <a:rPr lang="en-AU" dirty="0" smtClean="0"/>
              <a:t>Link</a:t>
            </a:r>
          </a:p>
          <a:p>
            <a:pPr lvl="1"/>
            <a:r>
              <a:rPr lang="en-AU" dirty="0" smtClean="0"/>
              <a:t>Linker links the object code with the libraries, creates an executable file and stores it on disk</a:t>
            </a:r>
          </a:p>
          <a:p>
            <a:r>
              <a:rPr lang="en-AU" dirty="0" smtClean="0"/>
              <a:t>Load</a:t>
            </a:r>
          </a:p>
          <a:p>
            <a:pPr lvl="1"/>
            <a:r>
              <a:rPr lang="en-AU" dirty="0" smtClean="0"/>
              <a:t>Loader puts program in memory</a:t>
            </a:r>
          </a:p>
          <a:p>
            <a:r>
              <a:rPr lang="en-AU" dirty="0" smtClean="0"/>
              <a:t>Execute</a:t>
            </a:r>
          </a:p>
          <a:p>
            <a:pPr lvl="1"/>
            <a:r>
              <a:rPr lang="en-AU" dirty="0" smtClean="0"/>
              <a:t>CPU takes each instruction and executes it, possibly storing new data values as the program executes</a:t>
            </a:r>
          </a:p>
        </p:txBody>
      </p:sp>
    </p:spTree>
    <p:extLst>
      <p:ext uri="{BB962C8B-B14F-4D97-AF65-F5344CB8AC3E}">
        <p14:creationId xmlns:p14="http://schemas.microsoft.com/office/powerpoint/2010/main" val="19047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Getting Started with Programming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Use an editor (IDE) to type your source code</a:t>
            </a:r>
          </a:p>
          <a:p>
            <a:r>
              <a:rPr lang="en-AU" dirty="0" smtClean="0"/>
              <a:t>Compile a program to transform it to machine language</a:t>
            </a:r>
          </a:p>
          <a:p>
            <a:r>
              <a:rPr lang="en-AU" dirty="0" smtClean="0"/>
              <a:t>When compiling, error messages or warnings may appear, pay attention to them!</a:t>
            </a:r>
          </a:p>
          <a:p>
            <a:r>
              <a:rPr lang="en-AU" dirty="0" smtClean="0"/>
              <a:t>Functions have two parts, the header and body</a:t>
            </a:r>
          </a:p>
          <a:p>
            <a:r>
              <a:rPr lang="en-AU" dirty="0" smtClean="0"/>
              <a:t>Header</a:t>
            </a:r>
          </a:p>
          <a:p>
            <a:pPr lvl="1"/>
            <a:r>
              <a:rPr lang="en-AU" dirty="0" smtClean="0"/>
              <a:t>Return type of the function</a:t>
            </a:r>
          </a:p>
          <a:p>
            <a:pPr lvl="1"/>
            <a:r>
              <a:rPr lang="en-AU" dirty="0" smtClean="0"/>
              <a:t>Name of the function</a:t>
            </a:r>
          </a:p>
          <a:p>
            <a:pPr lvl="1"/>
            <a:r>
              <a:rPr lang="en-AU" dirty="0" smtClean="0"/>
              <a:t>Parameters (input) of the function</a:t>
            </a:r>
          </a:p>
          <a:p>
            <a:r>
              <a:rPr lang="en-AU" dirty="0" smtClean="0"/>
              <a:t>Body</a:t>
            </a:r>
          </a:p>
          <a:p>
            <a:pPr lvl="1"/>
            <a:r>
              <a:rPr lang="en-AU" dirty="0" smtClean="0"/>
              <a:t>Local variables to be used in the function</a:t>
            </a:r>
          </a:p>
          <a:p>
            <a:pPr lvl="1"/>
            <a:r>
              <a:rPr lang="en-AU" dirty="0" smtClean="0"/>
              <a:t>Instructions to be performed when called</a:t>
            </a:r>
          </a:p>
          <a:p>
            <a:pPr lvl="2"/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0789" y="3717032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main()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AU" dirty="0" smtClean="0">
                <a:latin typeface="Lucida Console" panose="020B0609040504020204" pitchFamily="49" charset="0"/>
              </a:rPr>
              <a:t>    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763688" y="4437112"/>
            <a:ext cx="4797101" cy="864096"/>
          </a:xfrm>
          <a:prstGeom prst="bentConnector3">
            <a:avLst>
              <a:gd name="adj1" fmla="val 86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051720" y="3573016"/>
            <a:ext cx="4509069" cy="342876"/>
          </a:xfrm>
          <a:prstGeom prst="bentConnector3">
            <a:avLst>
              <a:gd name="adj1" fmla="val 85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1763688" y="4437112"/>
            <a:ext cx="4896544" cy="864096"/>
          </a:xfrm>
          <a:prstGeom prst="bentConnector3">
            <a:avLst>
              <a:gd name="adj1" fmla="val 85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Types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Identifiers</a:t>
            </a:r>
            <a:endParaRPr lang="en-AU" dirty="0"/>
          </a:p>
          <a:p>
            <a:pPr lvl="1"/>
            <a:r>
              <a:rPr lang="en-AU" dirty="0" smtClean="0"/>
              <a:t>The name of a variable when it is declared</a:t>
            </a:r>
          </a:p>
          <a:p>
            <a:pPr lvl="1"/>
            <a:r>
              <a:rPr lang="en-AU" dirty="0" smtClean="0"/>
              <a:t>Can include letters, numbers and underscores</a:t>
            </a:r>
          </a:p>
          <a:p>
            <a:pPr lvl="1"/>
            <a:r>
              <a:rPr lang="en-AU" dirty="0" smtClean="0"/>
              <a:t>Cannot start with a number</a:t>
            </a:r>
          </a:p>
          <a:p>
            <a:pPr lvl="2"/>
            <a:r>
              <a:rPr lang="en-AU" dirty="0" smtClean="0"/>
              <a:t>Examples: </a:t>
            </a:r>
            <a:r>
              <a:rPr lang="en-AU" dirty="0" err="1" smtClean="0"/>
              <a:t>customerID</a:t>
            </a:r>
            <a:r>
              <a:rPr lang="en-AU" dirty="0" smtClean="0"/>
              <a:t>, </a:t>
            </a:r>
            <a:r>
              <a:rPr lang="en-AU" dirty="0" err="1" smtClean="0"/>
              <a:t>lastName</a:t>
            </a:r>
            <a:r>
              <a:rPr lang="en-AU" dirty="0" smtClean="0"/>
              <a:t>, salary, financialYear2015</a:t>
            </a:r>
          </a:p>
          <a:p>
            <a:r>
              <a:rPr lang="en-AU" dirty="0" smtClean="0"/>
              <a:t>Convention</a:t>
            </a:r>
          </a:p>
          <a:p>
            <a:pPr lvl="1"/>
            <a:r>
              <a:rPr lang="en-AU" dirty="0" smtClean="0"/>
              <a:t>Variables named with camel-casing</a:t>
            </a:r>
          </a:p>
          <a:p>
            <a:pPr lvl="2"/>
            <a:r>
              <a:rPr lang="en-AU" dirty="0" smtClean="0"/>
              <a:t>Examples: </a:t>
            </a:r>
            <a:r>
              <a:rPr lang="en-AU" dirty="0" err="1" smtClean="0"/>
              <a:t>customerID</a:t>
            </a:r>
            <a:r>
              <a:rPr lang="en-AU" dirty="0" smtClean="0"/>
              <a:t>, </a:t>
            </a:r>
            <a:r>
              <a:rPr lang="en-AU" dirty="0" err="1" smtClean="0"/>
              <a:t>lastName</a:t>
            </a:r>
            <a:r>
              <a:rPr lang="en-AU" dirty="0" smtClean="0"/>
              <a:t>, salary, </a:t>
            </a:r>
            <a:r>
              <a:rPr lang="en-AU" dirty="0" err="1" smtClean="0"/>
              <a:t>dateOfBirth</a:t>
            </a:r>
            <a:endParaRPr lang="en-AU" dirty="0" smtClean="0"/>
          </a:p>
          <a:p>
            <a:pPr lvl="1"/>
            <a:r>
              <a:rPr lang="en-AU" dirty="0" smtClean="0"/>
              <a:t>Constants named entirely uppercase</a:t>
            </a:r>
          </a:p>
          <a:p>
            <a:pPr lvl="2"/>
            <a:r>
              <a:rPr lang="en-AU" dirty="0" smtClean="0"/>
              <a:t>Examples: SALARY, CURRENTYEAR, BUSINESSNAME</a:t>
            </a:r>
          </a:p>
        </p:txBody>
      </p:sp>
    </p:spTree>
    <p:extLst>
      <p:ext uri="{BB962C8B-B14F-4D97-AF65-F5344CB8AC3E}">
        <p14:creationId xmlns:p14="http://schemas.microsoft.com/office/powerpoint/2010/main" val="42111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Types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Integer</a:t>
            </a:r>
          </a:p>
          <a:p>
            <a:pPr lvl="1"/>
            <a:r>
              <a:rPr lang="en-AU" dirty="0" smtClean="0"/>
              <a:t>Declared with the keyword </a:t>
            </a:r>
            <a:r>
              <a:rPr lang="en-AU" sz="2400" dirty="0" err="1" smtClean="0">
                <a:latin typeface="Lucida Console" panose="020B0609040504020204" pitchFamily="49" charset="0"/>
              </a:rPr>
              <a:t>int</a:t>
            </a:r>
            <a:endParaRPr lang="en-AU" sz="2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/>
              <a:t>Can also be </a:t>
            </a:r>
            <a:r>
              <a:rPr lang="en-AU" sz="2400" dirty="0" smtClean="0">
                <a:latin typeface="Lucida Console" panose="020B0609040504020204" pitchFamily="49" charset="0"/>
              </a:rPr>
              <a:t>short</a:t>
            </a:r>
            <a:r>
              <a:rPr lang="en-AU" dirty="0" smtClean="0"/>
              <a:t> </a:t>
            </a:r>
            <a:r>
              <a:rPr lang="en-AU" sz="2400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/>
              <a:t> or </a:t>
            </a:r>
            <a:r>
              <a:rPr lang="en-AU" sz="2400" dirty="0" smtClean="0">
                <a:latin typeface="Lucida Console" panose="020B0609040504020204" pitchFamily="49" charset="0"/>
              </a:rPr>
              <a:t>long</a:t>
            </a:r>
            <a:r>
              <a:rPr lang="en-AU" dirty="0" smtClean="0"/>
              <a:t> </a:t>
            </a:r>
            <a:r>
              <a:rPr lang="en-AU" sz="2400" dirty="0" err="1" smtClean="0">
                <a:latin typeface="Lucida Console" panose="020B0609040504020204" pitchFamily="49" charset="0"/>
              </a:rPr>
              <a:t>int</a:t>
            </a:r>
            <a:endParaRPr lang="en-AU" sz="2400" dirty="0" smtClean="0">
              <a:latin typeface="Lucida Console" panose="020B0609040504020204" pitchFamily="49" charset="0"/>
            </a:endParaRPr>
          </a:p>
          <a:p>
            <a:pPr lvl="2"/>
            <a:r>
              <a:rPr lang="en-AU" dirty="0" smtClean="0"/>
              <a:t>Examples: </a:t>
            </a:r>
            <a:r>
              <a:rPr lang="en-AU" sz="2000" dirty="0" err="1" smtClean="0">
                <a:latin typeface="Lucida Console" panose="020B0609040504020204" pitchFamily="49" charset="0"/>
              </a:rPr>
              <a:t>int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 err="1" smtClean="0">
                <a:latin typeface="Lucida Console" panose="020B0609040504020204" pitchFamily="49" charset="0"/>
              </a:rPr>
              <a:t>currentYear</a:t>
            </a:r>
            <a:r>
              <a:rPr lang="en-AU" sz="2000" dirty="0" smtClean="0">
                <a:latin typeface="Lucida Console" panose="020B0609040504020204" pitchFamily="49" charset="0"/>
              </a:rPr>
              <a:t> = 2015;</a:t>
            </a:r>
          </a:p>
          <a:p>
            <a:r>
              <a:rPr lang="en-AU" dirty="0" smtClean="0"/>
              <a:t>Character</a:t>
            </a:r>
          </a:p>
          <a:p>
            <a:pPr lvl="1"/>
            <a:r>
              <a:rPr lang="en-AU" dirty="0" smtClean="0"/>
              <a:t>Declared with the keyword </a:t>
            </a:r>
            <a:r>
              <a:rPr lang="en-AU" sz="2400" dirty="0" smtClean="0">
                <a:latin typeface="Lucida Console" panose="020B0609040504020204" pitchFamily="49" charset="0"/>
              </a:rPr>
              <a:t>char</a:t>
            </a:r>
          </a:p>
          <a:p>
            <a:pPr lvl="1"/>
            <a:r>
              <a:rPr lang="en-AU" dirty="0" smtClean="0"/>
              <a:t>Characters are always expressed in single quotes ‘ ‘</a:t>
            </a:r>
          </a:p>
          <a:p>
            <a:pPr lvl="2"/>
            <a:r>
              <a:rPr lang="en-AU" dirty="0" smtClean="0"/>
              <a:t>Examples: </a:t>
            </a:r>
            <a:r>
              <a:rPr lang="en-AU" sz="2000" dirty="0" smtClean="0">
                <a:latin typeface="Lucida Console" panose="020B0609040504020204" pitchFamily="49" charset="0"/>
              </a:rPr>
              <a:t>char </a:t>
            </a:r>
            <a:r>
              <a:rPr lang="en-AU" sz="2000" dirty="0" err="1" smtClean="0">
                <a:latin typeface="Lucida Console" panose="020B0609040504020204" pitchFamily="49" charset="0"/>
              </a:rPr>
              <a:t>firstLetter</a:t>
            </a:r>
            <a:r>
              <a:rPr lang="en-AU" sz="2000" dirty="0" smtClean="0">
                <a:latin typeface="Lucida Console" panose="020B0609040504020204" pitchFamily="49" charset="0"/>
              </a:rPr>
              <a:t> = ‘a’;</a:t>
            </a:r>
          </a:p>
        </p:txBody>
      </p:sp>
    </p:spTree>
    <p:extLst>
      <p:ext uri="{BB962C8B-B14F-4D97-AF65-F5344CB8AC3E}">
        <p14:creationId xmlns:p14="http://schemas.microsoft.com/office/powerpoint/2010/main" val="42725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Types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Boolean</a:t>
            </a:r>
          </a:p>
          <a:p>
            <a:pPr lvl="1"/>
            <a:r>
              <a:rPr lang="en-AU" dirty="0" smtClean="0"/>
              <a:t>Declared using the keyword </a:t>
            </a:r>
            <a:r>
              <a:rPr lang="en-AU" sz="2400" dirty="0" err="1" smtClean="0">
                <a:latin typeface="Lucida Console" panose="020B0609040504020204" pitchFamily="49" charset="0"/>
              </a:rPr>
              <a:t>bool</a:t>
            </a:r>
            <a:endParaRPr lang="en-AU" sz="2400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/>
              <a:t>Two possible values: </a:t>
            </a:r>
            <a:r>
              <a:rPr lang="en-AU" sz="2400" dirty="0" smtClean="0">
                <a:latin typeface="Lucida Console" panose="020B0609040504020204" pitchFamily="49" charset="0"/>
              </a:rPr>
              <a:t>true</a:t>
            </a:r>
            <a:r>
              <a:rPr lang="en-AU" dirty="0" smtClean="0"/>
              <a:t> or </a:t>
            </a:r>
            <a:r>
              <a:rPr lang="en-AU" sz="2400" dirty="0" smtClean="0">
                <a:latin typeface="Lucida Console" panose="020B0609040504020204" pitchFamily="49" charset="0"/>
              </a:rPr>
              <a:t>false</a:t>
            </a:r>
          </a:p>
          <a:p>
            <a:pPr lvl="2"/>
            <a:r>
              <a:rPr lang="en-AU" dirty="0" smtClean="0"/>
              <a:t>Example 1: </a:t>
            </a:r>
            <a:r>
              <a:rPr lang="en-AU" sz="1900" dirty="0" err="1" smtClean="0">
                <a:latin typeface="Lucida Console" panose="020B0609040504020204" pitchFamily="49" charset="0"/>
              </a:rPr>
              <a:t>bool</a:t>
            </a:r>
            <a:r>
              <a:rPr lang="en-AU" sz="1900" dirty="0" smtClean="0">
                <a:latin typeface="Lucida Console" panose="020B0609040504020204" pitchFamily="49" charset="0"/>
              </a:rPr>
              <a:t> </a:t>
            </a:r>
            <a:r>
              <a:rPr lang="en-AU" sz="1900" dirty="0" err="1" smtClean="0">
                <a:latin typeface="Lucida Console" panose="020B0609040504020204" pitchFamily="49" charset="0"/>
              </a:rPr>
              <a:t>isDriverInsured</a:t>
            </a:r>
            <a:r>
              <a:rPr lang="en-AU" sz="1900" dirty="0" smtClean="0">
                <a:latin typeface="Lucida Console" panose="020B0609040504020204" pitchFamily="49" charset="0"/>
              </a:rPr>
              <a:t> = true; //returns 1</a:t>
            </a:r>
          </a:p>
          <a:p>
            <a:pPr lvl="2"/>
            <a:r>
              <a:rPr lang="en-AU" dirty="0" smtClean="0"/>
              <a:t>Example 2: </a:t>
            </a:r>
            <a:r>
              <a:rPr lang="en-AU" sz="1900" dirty="0" err="1" smtClean="0">
                <a:latin typeface="Lucida Console" panose="020B0609040504020204" pitchFamily="49" charset="0"/>
              </a:rPr>
              <a:t>bool</a:t>
            </a:r>
            <a:r>
              <a:rPr lang="en-AU" sz="1900" dirty="0" smtClean="0">
                <a:latin typeface="Lucida Console" panose="020B0609040504020204" pitchFamily="49" charset="0"/>
              </a:rPr>
              <a:t> </a:t>
            </a:r>
            <a:r>
              <a:rPr lang="en-AU" sz="1900" dirty="0" err="1" smtClean="0">
                <a:latin typeface="Lucida Console" panose="020B0609040504020204" pitchFamily="49" charset="0"/>
              </a:rPr>
              <a:t>isPremiumPaid</a:t>
            </a:r>
            <a:r>
              <a:rPr lang="en-AU" sz="1900" dirty="0" smtClean="0">
                <a:latin typeface="Lucida Console" panose="020B0609040504020204" pitchFamily="49" charset="0"/>
              </a:rPr>
              <a:t> = false; // returns 0</a:t>
            </a:r>
          </a:p>
          <a:p>
            <a:r>
              <a:rPr lang="en-AU" dirty="0" smtClean="0"/>
              <a:t>Floating-Point</a:t>
            </a:r>
          </a:p>
          <a:p>
            <a:pPr lvl="1"/>
            <a:r>
              <a:rPr lang="en-AU" dirty="0" smtClean="0"/>
              <a:t>A real or floating point number are numbers that include decimal points, </a:t>
            </a:r>
            <a:r>
              <a:rPr lang="en-AU" dirty="0" err="1" smtClean="0"/>
              <a:t>ie</a:t>
            </a:r>
            <a:r>
              <a:rPr lang="en-AU" dirty="0" smtClean="0"/>
              <a:t>, 3.14159, -2.8</a:t>
            </a:r>
          </a:p>
          <a:p>
            <a:pPr lvl="1"/>
            <a:r>
              <a:rPr lang="en-AU" dirty="0" smtClean="0"/>
              <a:t>Declared using </a:t>
            </a:r>
            <a:r>
              <a:rPr lang="en-AU" sz="2400" dirty="0" smtClean="0">
                <a:latin typeface="Lucida Console" panose="020B0609040504020204" pitchFamily="49" charset="0"/>
              </a:rPr>
              <a:t>float</a:t>
            </a:r>
            <a:r>
              <a:rPr lang="en-AU" dirty="0" smtClean="0"/>
              <a:t>, </a:t>
            </a:r>
            <a:r>
              <a:rPr lang="en-AU" sz="2400" dirty="0" smtClean="0">
                <a:latin typeface="Lucida Console" panose="020B0609040504020204" pitchFamily="49" charset="0"/>
              </a:rPr>
              <a:t>double</a:t>
            </a:r>
            <a:r>
              <a:rPr lang="en-AU" dirty="0" smtClean="0"/>
              <a:t> or </a:t>
            </a:r>
            <a:r>
              <a:rPr lang="en-AU" sz="2400" dirty="0" smtClean="0">
                <a:latin typeface="Lucida Console" panose="020B0609040504020204" pitchFamily="49" charset="0"/>
              </a:rPr>
              <a:t>long</a:t>
            </a:r>
            <a:r>
              <a:rPr lang="en-AU" dirty="0" smtClean="0"/>
              <a:t> </a:t>
            </a:r>
            <a:r>
              <a:rPr lang="en-AU" sz="2400" dirty="0" smtClean="0">
                <a:latin typeface="Lucida Console" panose="020B0609040504020204" pitchFamily="49" charset="0"/>
              </a:rPr>
              <a:t>double</a:t>
            </a:r>
          </a:p>
          <a:p>
            <a:pPr lvl="1"/>
            <a:r>
              <a:rPr lang="en-AU" dirty="0" smtClean="0"/>
              <a:t>Floats are single-precision numbers</a:t>
            </a:r>
          </a:p>
          <a:p>
            <a:pPr lvl="1"/>
            <a:r>
              <a:rPr lang="en-AU" dirty="0" smtClean="0"/>
              <a:t>Doubles are double-precision numbers</a:t>
            </a:r>
          </a:p>
          <a:p>
            <a:pPr lvl="2"/>
            <a:r>
              <a:rPr lang="en-AU" dirty="0" smtClean="0"/>
              <a:t>Best practice is to always use double by default unless you are working with extremely high counts of decimal numbers where a slight decrease in accuracy is not relevant</a:t>
            </a:r>
          </a:p>
        </p:txBody>
      </p:sp>
    </p:spTree>
    <p:extLst>
      <p:ext uri="{BB962C8B-B14F-4D97-AF65-F5344CB8AC3E}">
        <p14:creationId xmlns:p14="http://schemas.microsoft.com/office/powerpoint/2010/main" val="24225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Types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00788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Variables can be declared anywhere but cannot be used until after they are declared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0496" y="2047890"/>
            <a:ext cx="44406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600" dirty="0" smtClean="0">
                <a:latin typeface="Lucida Console" panose="020B0609040504020204" pitchFamily="49" charset="0"/>
              </a:rPr>
              <a:t>main() {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myAge</a:t>
            </a:r>
            <a:r>
              <a:rPr lang="en-AU" sz="1600" dirty="0" smtClean="0">
                <a:latin typeface="Lucida Console" panose="020B0609040504020204" pitchFamily="49" charset="0"/>
              </a:rPr>
              <a:t>, </a:t>
            </a:r>
            <a:r>
              <a:rPr lang="en-AU" sz="1600" dirty="0" err="1" smtClean="0">
                <a:latin typeface="Lucida Console" panose="020B0609040504020204" pitchFamily="49" charset="0"/>
              </a:rPr>
              <a:t>yourAge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char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myMiddleInitial</a:t>
            </a:r>
            <a:r>
              <a:rPr lang="en-AU" sz="1600" dirty="0" smtClean="0">
                <a:latin typeface="Lucida Console" panose="020B0609040504020204" pitchFamily="49" charset="0"/>
              </a:rPr>
              <a:t> = </a:t>
            </a:r>
            <a:r>
              <a:rPr lang="en-AU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‘B’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double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myMoney</a:t>
            </a:r>
            <a:r>
              <a:rPr lang="en-AU" sz="1600" dirty="0" smtClean="0">
                <a:latin typeface="Lucida Console" panose="020B0609040504020204" pitchFamily="49" charset="0"/>
              </a:rPr>
              <a:t>, </a:t>
            </a:r>
            <a:r>
              <a:rPr lang="en-AU" sz="1600" dirty="0" err="1" smtClean="0">
                <a:latin typeface="Lucida Console" panose="020B0609040504020204" pitchFamily="49" charset="0"/>
              </a:rPr>
              <a:t>yourMoney</a:t>
            </a:r>
            <a:r>
              <a:rPr lang="en-AU" sz="16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AU" sz="1600" dirty="0" smtClean="0">
                <a:latin typeface="Lucida Console" panose="020B0609040504020204" pitchFamily="49" charset="0"/>
              </a:rPr>
              <a:t>	</a:t>
            </a:r>
            <a:r>
              <a:rPr lang="en-AU" sz="16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// More statements here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	</a:t>
            </a:r>
            <a:r>
              <a:rPr lang="en-AU" sz="16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sz="1600" dirty="0" smtClean="0">
                <a:latin typeface="Lucida Console" panose="020B0609040504020204" pitchFamily="49" charset="0"/>
              </a:rPr>
              <a:t> 0</a:t>
            </a:r>
          </a:p>
          <a:p>
            <a:r>
              <a:rPr lang="en-AU" sz="1600" dirty="0">
                <a:latin typeface="Lucida Console" panose="020B0609040504020204" pitchFamily="49" charset="0"/>
              </a:rPr>
              <a:t>}</a:t>
            </a:r>
            <a:endParaRPr lang="en-AU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313" y="3863772"/>
            <a:ext cx="8229600" cy="244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AU" kern="0" dirty="0" smtClean="0"/>
              <a:t>C++ refers to locations where values may be stored as </a:t>
            </a:r>
            <a:r>
              <a:rPr lang="en-AU" b="1" kern="0" dirty="0" err="1" smtClean="0"/>
              <a:t>lvalues</a:t>
            </a:r>
            <a:endParaRPr lang="en-AU" b="1" kern="0" dirty="0" smtClean="0"/>
          </a:p>
          <a:p>
            <a:pPr lvl="1"/>
            <a:r>
              <a:rPr lang="en-AU" kern="0" dirty="0" smtClean="0"/>
              <a:t>Locate on the </a:t>
            </a:r>
            <a:r>
              <a:rPr lang="en-AU" u="sng" kern="0" dirty="0" smtClean="0"/>
              <a:t>l</a:t>
            </a:r>
            <a:r>
              <a:rPr lang="en-AU" kern="0" dirty="0" smtClean="0"/>
              <a:t>eft side of assignment statements</a:t>
            </a:r>
          </a:p>
          <a:p>
            <a:pPr lvl="1"/>
            <a:r>
              <a:rPr lang="en-AU" kern="0" dirty="0" smtClean="0"/>
              <a:t>A variable is always an </a:t>
            </a:r>
            <a:r>
              <a:rPr lang="en-AU" kern="0" dirty="0" err="1" smtClean="0"/>
              <a:t>lvalue</a:t>
            </a:r>
            <a:r>
              <a:rPr lang="en-AU" kern="0" dirty="0" smtClean="0"/>
              <a:t>, but the number 76 is not</a:t>
            </a:r>
          </a:p>
          <a:p>
            <a:endParaRPr lang="en-AU" kern="0" dirty="0" smtClean="0"/>
          </a:p>
          <a:p>
            <a:endParaRPr lang="en-AU" kern="0" dirty="0" smtClean="0"/>
          </a:p>
          <a:p>
            <a:endParaRPr lang="en-AU" kern="0" dirty="0" smtClean="0"/>
          </a:p>
        </p:txBody>
      </p:sp>
    </p:spTree>
    <p:extLst>
      <p:ext uri="{BB962C8B-B14F-4D97-AF65-F5344CB8AC3E}">
        <p14:creationId xmlns:p14="http://schemas.microsoft.com/office/powerpoint/2010/main" val="31007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Types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Constants</a:t>
            </a:r>
          </a:p>
          <a:p>
            <a:pPr lvl="1"/>
            <a:r>
              <a:rPr lang="en-AU" dirty="0" smtClean="0"/>
              <a:t>An </a:t>
            </a:r>
            <a:r>
              <a:rPr lang="en-AU" dirty="0" err="1" smtClean="0"/>
              <a:t>lvalue</a:t>
            </a:r>
            <a:r>
              <a:rPr lang="en-AU" dirty="0" smtClean="0"/>
              <a:t> that cannot change in a program</a:t>
            </a:r>
          </a:p>
          <a:p>
            <a:pPr lvl="1"/>
            <a:r>
              <a:rPr lang="en-AU" dirty="0" smtClean="0"/>
              <a:t>Declared using the </a:t>
            </a:r>
            <a:r>
              <a:rPr lang="en-AU" dirty="0" err="1" smtClean="0">
                <a:latin typeface="Lucida Console" panose="020B0609040504020204" pitchFamily="49" charset="0"/>
              </a:rPr>
              <a:t>const</a:t>
            </a:r>
            <a:r>
              <a:rPr lang="en-AU" dirty="0" smtClean="0"/>
              <a:t> qualifier in conjunction with a variable type</a:t>
            </a:r>
          </a:p>
          <a:p>
            <a:pPr lvl="2"/>
            <a:r>
              <a:rPr lang="en-AU" dirty="0" smtClean="0"/>
              <a:t>Example: </a:t>
            </a:r>
            <a:r>
              <a:rPr lang="en-AU" dirty="0" err="1" smtClean="0">
                <a:latin typeface="Lucida Console" panose="020B0609040504020204" pitchFamily="49" charset="0"/>
              </a:rPr>
              <a:t>const</a:t>
            </a:r>
            <a:r>
              <a:rPr lang="en-AU" dirty="0" smtClean="0">
                <a:latin typeface="Lucida Console" panose="020B0609040504020204" pitchFamily="49" charset="0"/>
              </a:rPr>
              <a:t> double MINIMUM_WAGE = 10.50;</a:t>
            </a:r>
          </a:p>
          <a:p>
            <a:r>
              <a:rPr lang="en-AU" dirty="0" smtClean="0"/>
              <a:t>Creating Comments</a:t>
            </a:r>
          </a:p>
          <a:p>
            <a:pPr lvl="1"/>
            <a:r>
              <a:rPr lang="en-AU" dirty="0" smtClean="0"/>
              <a:t>Comments are statements which are ignored by the compiler</a:t>
            </a:r>
          </a:p>
          <a:p>
            <a:pPr lvl="1"/>
            <a:r>
              <a:rPr lang="en-AU" dirty="0" smtClean="0"/>
              <a:t>C++ can perform line comments and block comments</a:t>
            </a:r>
          </a:p>
          <a:p>
            <a:pPr lvl="1"/>
            <a:r>
              <a:rPr lang="en-AU" dirty="0" smtClean="0"/>
              <a:t>Example: </a:t>
            </a:r>
            <a:r>
              <a:rPr lang="en-AU" sz="2200" dirty="0" smtClean="0">
                <a:latin typeface="Lucida Console" panose="020B0609040504020204" pitchFamily="49" charset="0"/>
              </a:rPr>
              <a:t>// Line comment, 1 line only</a:t>
            </a:r>
          </a:p>
          <a:p>
            <a:pPr lvl="1"/>
            <a:r>
              <a:rPr lang="en-AU" dirty="0" smtClean="0"/>
              <a:t>Example: </a:t>
            </a:r>
          </a:p>
          <a:p>
            <a:pPr marL="457200" lvl="1" indent="0">
              <a:buNone/>
            </a:pPr>
            <a:r>
              <a:rPr lang="en-AU" sz="2200" dirty="0" smtClean="0">
                <a:latin typeface="Lucida Console" panose="020B0609040504020204" pitchFamily="49" charset="0"/>
              </a:rPr>
              <a:t>/* Block comment can cascade</a:t>
            </a:r>
          </a:p>
          <a:p>
            <a:pPr marL="457200" lvl="1" indent="0">
              <a:buNone/>
            </a:pPr>
            <a:r>
              <a:rPr lang="en-AU" sz="2200" dirty="0">
                <a:latin typeface="Lucida Console" panose="020B0609040504020204" pitchFamily="49" charset="0"/>
              </a:rPr>
              <a:t>a</a:t>
            </a:r>
            <a:r>
              <a:rPr lang="en-AU" sz="2200" dirty="0" smtClean="0">
                <a:latin typeface="Lucida Console" panose="020B0609040504020204" pitchFamily="49" charset="0"/>
              </a:rPr>
              <a:t>cross multiple lines */</a:t>
            </a:r>
          </a:p>
        </p:txBody>
      </p:sp>
    </p:spTree>
    <p:extLst>
      <p:ext uri="{BB962C8B-B14F-4D97-AF65-F5344CB8AC3E}">
        <p14:creationId xmlns:p14="http://schemas.microsoft.com/office/powerpoint/2010/main" val="42507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Libraries, Pre-processor Directives &amp; Namespace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Header Files</a:t>
            </a:r>
          </a:p>
          <a:p>
            <a:pPr lvl="1"/>
            <a:r>
              <a:rPr lang="en-AU" dirty="0" smtClean="0"/>
              <a:t>Files that contain predefined values and functions</a:t>
            </a:r>
          </a:p>
          <a:p>
            <a:pPr lvl="2"/>
            <a:r>
              <a:rPr lang="en-AU" dirty="0" smtClean="0"/>
              <a:t>Example: </a:t>
            </a:r>
            <a:r>
              <a:rPr lang="en-AU" dirty="0" err="1" smtClean="0">
                <a:latin typeface="Lucida Console" panose="020B0609040504020204" pitchFamily="49" charset="0"/>
              </a:rPr>
              <a:t>sqrt</a:t>
            </a:r>
            <a:r>
              <a:rPr lang="en-AU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AU" dirty="0" smtClean="0"/>
              <a:t>Usually have no extension or end in </a:t>
            </a:r>
            <a:r>
              <a:rPr lang="en-AU" dirty="0" smtClean="0">
                <a:latin typeface="Lucida Console" panose="020B0609040504020204" pitchFamily="49" charset="0"/>
              </a:rPr>
              <a:t>.h</a:t>
            </a:r>
          </a:p>
          <a:p>
            <a:pPr lvl="1"/>
            <a:r>
              <a:rPr lang="en-AU" dirty="0" smtClean="0"/>
              <a:t>Must include a pre-processor directive</a:t>
            </a:r>
          </a:p>
          <a:p>
            <a:r>
              <a:rPr lang="en-AU" dirty="0" smtClean="0"/>
              <a:t>Pre-processor directives start with </a:t>
            </a:r>
            <a:r>
              <a:rPr lang="en-AU" dirty="0" smtClean="0">
                <a:latin typeface="Lucida Console" panose="020B0609040504020204" pitchFamily="49" charset="0"/>
              </a:rPr>
              <a:t>#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#include </a:t>
            </a:r>
            <a:r>
              <a:rPr lang="en-AU" dirty="0" smtClean="0"/>
              <a:t>tells the compiler to include a file</a:t>
            </a:r>
          </a:p>
          <a:p>
            <a:pPr lvl="2"/>
            <a:r>
              <a:rPr lang="en-AU" dirty="0" smtClean="0"/>
              <a:t>Example: </a:t>
            </a:r>
            <a:r>
              <a:rPr lang="en-AU" dirty="0" smtClean="0">
                <a:latin typeface="Lucida Console" panose="020B0609040504020204" pitchFamily="49" charset="0"/>
              </a:rPr>
              <a:t>#include &lt;</a:t>
            </a:r>
            <a:r>
              <a:rPr lang="en-AU" dirty="0" err="1" smtClean="0">
                <a:latin typeface="Lucida Console" panose="020B0609040504020204" pitchFamily="49" charset="0"/>
              </a:rPr>
              <a:t>iostream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AU" dirty="0" smtClean="0"/>
              <a:t>Namespace</a:t>
            </a:r>
          </a:p>
          <a:p>
            <a:pPr lvl="1"/>
            <a:r>
              <a:rPr lang="en-AU" dirty="0" smtClean="0"/>
              <a:t>Mechanism for grouping features you want to include in a program</a:t>
            </a:r>
          </a:p>
          <a:p>
            <a:pPr lvl="2"/>
            <a:r>
              <a:rPr lang="en-AU" dirty="0" smtClean="0"/>
              <a:t>Example: </a:t>
            </a:r>
            <a:r>
              <a:rPr lang="en-AU" dirty="0" smtClean="0">
                <a:latin typeface="Lucida Console" panose="020B0609040504020204" pitchFamily="49" charset="0"/>
              </a:rPr>
              <a:t>using namespace </a:t>
            </a:r>
            <a:r>
              <a:rPr lang="en-AU" dirty="0" err="1" smtClean="0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lvl="2"/>
            <a:r>
              <a:rPr lang="en-AU" dirty="0" smtClean="0">
                <a:latin typeface="+mj-lt"/>
              </a:rPr>
              <a:t>Not used in Standard C++</a:t>
            </a:r>
          </a:p>
        </p:txBody>
      </p:sp>
    </p:spTree>
    <p:extLst>
      <p:ext uri="{BB962C8B-B14F-4D97-AF65-F5344CB8AC3E}">
        <p14:creationId xmlns:p14="http://schemas.microsoft.com/office/powerpoint/2010/main" val="6241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The main() Function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latin typeface="Lucida Console" panose="020B0609040504020204" pitchFamily="49" charset="0"/>
              </a:rPr>
              <a:t>main() </a:t>
            </a:r>
            <a:r>
              <a:rPr lang="en-AU" dirty="0" smtClean="0"/>
              <a:t>function is the first function to be run in a program</a:t>
            </a:r>
          </a:p>
          <a:p>
            <a:r>
              <a:rPr lang="en-AU" dirty="0" smtClean="0"/>
              <a:t>It can take one of 4 forms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main()</a:t>
            </a: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main(void)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void main()</a:t>
            </a:r>
          </a:p>
          <a:p>
            <a:pPr lvl="1"/>
            <a:r>
              <a:rPr lang="en-AU" dirty="0" smtClean="0">
                <a:latin typeface="Lucida Console" panose="020B0609040504020204" pitchFamily="49" charset="0"/>
              </a:rPr>
              <a:t>void main(void)</a:t>
            </a:r>
          </a:p>
          <a:p>
            <a:r>
              <a:rPr lang="en-AU" dirty="0" smtClean="0"/>
              <a:t>If the </a:t>
            </a:r>
            <a:r>
              <a:rPr lang="en-AU" dirty="0" smtClean="0">
                <a:latin typeface="Lucida Console" panose="020B0609040504020204" pitchFamily="49" charset="0"/>
              </a:rPr>
              <a:t>main() </a:t>
            </a:r>
            <a:r>
              <a:rPr lang="en-AU" dirty="0" smtClean="0"/>
              <a:t>function is preceded by void it does not return anything.</a:t>
            </a:r>
          </a:p>
          <a:p>
            <a:r>
              <a:rPr lang="en-AU" dirty="0" smtClean="0"/>
              <a:t>If the </a:t>
            </a:r>
            <a:r>
              <a:rPr lang="en-AU" dirty="0" smtClean="0">
                <a:latin typeface="Lucida Console" panose="020B0609040504020204" pitchFamily="49" charset="0"/>
              </a:rPr>
              <a:t>main()</a:t>
            </a:r>
            <a:r>
              <a:rPr lang="en-AU" dirty="0" smtClean="0"/>
              <a:t> function is preceded by 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/>
              <a:t>it must return an 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endParaRPr lang="en-AU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/>
              <a:t>Example: </a:t>
            </a:r>
            <a:r>
              <a:rPr lang="en-AU" dirty="0" smtClean="0">
                <a:latin typeface="Lucida Console" panose="020B0609040504020204" pitchFamily="49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152772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C++ Output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316812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C++ provides several objects for producing output</a:t>
            </a:r>
          </a:p>
          <a:p>
            <a:r>
              <a:rPr lang="en-AU" dirty="0" smtClean="0"/>
              <a:t>The simplest object is 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/>
              <a:t>(</a:t>
            </a:r>
            <a:r>
              <a:rPr lang="en-AU" b="1" dirty="0" smtClean="0"/>
              <a:t>C</a:t>
            </a:r>
            <a:r>
              <a:rPr lang="en-AU" dirty="0" smtClean="0"/>
              <a:t>onsole </a:t>
            </a:r>
            <a:r>
              <a:rPr lang="en-AU" b="1" dirty="0" smtClean="0"/>
              <a:t>Out</a:t>
            </a:r>
            <a:r>
              <a:rPr lang="en-AU" dirty="0" smtClean="0"/>
              <a:t>put)</a:t>
            </a:r>
          </a:p>
          <a:p>
            <a:pPr lvl="1"/>
            <a:r>
              <a:rPr lang="en-AU" dirty="0" smtClean="0"/>
              <a:t>Example: 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“Hi there”;</a:t>
            </a:r>
          </a:p>
          <a:p>
            <a:pPr lvl="1"/>
            <a:r>
              <a:rPr lang="en-AU" dirty="0" smtClean="0"/>
              <a:t>Must have </a:t>
            </a:r>
            <a:r>
              <a:rPr lang="en-AU" dirty="0" smtClean="0">
                <a:latin typeface="Lucida Console" panose="020B0609040504020204" pitchFamily="49" charset="0"/>
              </a:rPr>
              <a:t>#include &lt;</a:t>
            </a:r>
            <a:r>
              <a:rPr lang="en-AU" dirty="0" err="1" smtClean="0">
                <a:latin typeface="Lucida Console" panose="020B0609040504020204" pitchFamily="49" charset="0"/>
              </a:rPr>
              <a:t>iostream.h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en-AU" dirty="0" smtClean="0"/>
              <a:t>You can use </a:t>
            </a:r>
            <a:r>
              <a:rPr lang="en-AU" dirty="0" smtClean="0">
                <a:latin typeface="Lucida Console" panose="020B0609040504020204" pitchFamily="49" charset="0"/>
              </a:rPr>
              <a:t>‘\n’ </a:t>
            </a:r>
            <a:r>
              <a:rPr lang="en-AU" dirty="0" smtClean="0"/>
              <a:t>or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smtClean="0"/>
              <a:t>to insert a newline</a:t>
            </a:r>
          </a:p>
          <a:p>
            <a:pPr lvl="2"/>
            <a:r>
              <a:rPr lang="en-AU" dirty="0" smtClean="0"/>
              <a:t>Example: 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“Hi” &lt;&lt; 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 &lt;&lt; “there\</a:t>
            </a:r>
            <a:r>
              <a:rPr lang="en-AU" dirty="0" err="1" smtClean="0">
                <a:latin typeface="Lucida Console" panose="020B0609040504020204" pitchFamily="49" charset="0"/>
              </a:rPr>
              <a:t>nECU</a:t>
            </a:r>
            <a:r>
              <a:rPr lang="en-AU" dirty="0" smtClean="0">
                <a:latin typeface="Lucida Console" panose="020B0609040504020204" pitchFamily="49" charset="0"/>
              </a:rPr>
              <a:t>”;</a:t>
            </a:r>
          </a:p>
          <a:p>
            <a:pPr lvl="2"/>
            <a:endParaRPr lang="en-A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30785" y="4509120"/>
            <a:ext cx="590465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#include </a:t>
            </a:r>
            <a:r>
              <a:rPr lang="en-AU" kern="0" dirty="0" smtClean="0">
                <a:latin typeface="Lucida Console" panose="020B0609040504020204" pitchFamily="49" charset="0"/>
              </a:rPr>
              <a:t>&lt;</a:t>
            </a:r>
            <a:r>
              <a:rPr lang="en-AU" kern="0" dirty="0" err="1" smtClean="0">
                <a:latin typeface="Lucida Console" panose="020B0609040504020204" pitchFamily="49" charset="0"/>
              </a:rPr>
              <a:t>iostream</a:t>
            </a:r>
            <a:r>
              <a:rPr lang="en-AU" kern="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kern="0" dirty="0" smtClean="0"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kern="0" dirty="0" smtClean="0">
                <a:latin typeface="Lucida Console" panose="020B0609040504020204" pitchFamily="49" charset="0"/>
              </a:rPr>
              <a:t> </a:t>
            </a:r>
            <a:r>
              <a:rPr lang="en-AU" kern="0" dirty="0" err="1" smtClean="0">
                <a:latin typeface="Lucida Console" panose="020B0609040504020204" pitchFamily="49" charset="0"/>
              </a:rPr>
              <a:t>std</a:t>
            </a:r>
            <a:r>
              <a:rPr lang="en-AU" kern="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kern="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latin typeface="Lucida Console" panose="020B0609040504020204" pitchFamily="49" charset="0"/>
              </a:rPr>
              <a:t>main()</a:t>
            </a:r>
            <a:r>
              <a:rPr lang="en-AU" kern="0" dirty="0"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err="1" smtClean="0">
                <a:latin typeface="Lucida Console" panose="020B0609040504020204" pitchFamily="49" charset="0"/>
              </a:rPr>
              <a:t>cout</a:t>
            </a:r>
            <a:r>
              <a:rPr lang="en-AU" kern="0" dirty="0" smtClean="0">
                <a:latin typeface="Lucida Console" panose="020B0609040504020204" pitchFamily="49" charset="0"/>
              </a:rPr>
              <a:t> &lt;&lt; </a:t>
            </a:r>
            <a:r>
              <a:rPr lang="en-AU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“Hi there” </a:t>
            </a:r>
            <a:r>
              <a:rPr lang="en-AU" kern="0" dirty="0" smtClean="0">
                <a:latin typeface="Lucida Console" panose="020B0609040504020204" pitchFamily="49" charset="0"/>
              </a:rPr>
              <a:t>&lt;&lt; </a:t>
            </a:r>
            <a:r>
              <a:rPr lang="en-AU" kern="0" dirty="0" err="1" smtClean="0">
                <a:latin typeface="Lucida Console" panose="020B0609040504020204" pitchFamily="49" charset="0"/>
              </a:rPr>
              <a:t>endl</a:t>
            </a:r>
            <a:r>
              <a:rPr lang="en-AU" kern="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err="1" smtClean="0">
                <a:latin typeface="Lucida Console" panose="020B0609040504020204" pitchFamily="49" charset="0"/>
              </a:rPr>
              <a:t>cout</a:t>
            </a:r>
            <a:r>
              <a:rPr lang="en-AU" kern="0" dirty="0" smtClean="0">
                <a:latin typeface="Lucida Console" panose="020B0609040504020204" pitchFamily="49" charset="0"/>
              </a:rPr>
              <a:t> &lt;&lt; </a:t>
            </a:r>
            <a:r>
              <a:rPr lang="en-AU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“My name is</a:t>
            </a:r>
            <a:r>
              <a:rPr lang="en-AU" kern="0" dirty="0" smtClean="0">
                <a:latin typeface="Lucida Console" panose="020B0609040504020204" pitchFamily="49" charset="0"/>
              </a:rPr>
              <a:t>\</a:t>
            </a:r>
            <a:r>
              <a:rPr lang="en-AU" kern="0" dirty="0" err="1" smtClean="0">
                <a:latin typeface="Lucida Console" panose="020B0609040504020204" pitchFamily="49" charset="0"/>
              </a:rPr>
              <a:t>n</a:t>
            </a:r>
            <a:r>
              <a:rPr lang="en-AU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John</a:t>
            </a:r>
            <a:r>
              <a:rPr lang="en-AU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AU" kern="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kern="0" dirty="0" smtClean="0">
                <a:latin typeface="Lucida Console" panose="020B0609040504020204" pitchFamily="49" charset="0"/>
              </a:rPr>
              <a:t> 0;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}</a:t>
            </a:r>
            <a:endParaRPr lang="en-AU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Overview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Explore procedural programming</a:t>
            </a:r>
          </a:p>
          <a:p>
            <a:r>
              <a:rPr lang="en-AU" sz="2800" dirty="0" smtClean="0"/>
              <a:t>Introduction to object-oriented programming</a:t>
            </a:r>
          </a:p>
          <a:p>
            <a:pPr lvl="1"/>
            <a:r>
              <a:rPr lang="en-AU" sz="2400" dirty="0" smtClean="0"/>
              <a:t>Objects</a:t>
            </a:r>
          </a:p>
          <a:p>
            <a:pPr lvl="1"/>
            <a:r>
              <a:rPr lang="en-AU" sz="2400" dirty="0" smtClean="0"/>
              <a:t>Basic Terminology</a:t>
            </a:r>
          </a:p>
          <a:p>
            <a:pPr lvl="1"/>
            <a:r>
              <a:rPr lang="en-AU" sz="2400" dirty="0" smtClean="0"/>
              <a:t>C++</a:t>
            </a:r>
          </a:p>
          <a:p>
            <a:pPr lvl="1"/>
            <a:r>
              <a:rPr lang="en-AU" sz="2400" dirty="0" smtClean="0"/>
              <a:t>Get started with the C++ language</a:t>
            </a:r>
          </a:p>
          <a:p>
            <a:pPr lvl="2"/>
            <a:r>
              <a:rPr lang="en-AU" sz="2000" dirty="0" smtClean="0"/>
              <a:t>Work with variables and constants</a:t>
            </a:r>
          </a:p>
          <a:p>
            <a:pPr lvl="2"/>
            <a:r>
              <a:rPr lang="en-AU" sz="2000" dirty="0" smtClean="0"/>
              <a:t>Create comments</a:t>
            </a:r>
          </a:p>
          <a:p>
            <a:pPr lvl="2"/>
            <a:r>
              <a:rPr lang="en-AU" sz="2000" dirty="0" smtClean="0"/>
              <a:t>Learn the difference between ANSI/ISO C++ &amp; Standard C++</a:t>
            </a:r>
          </a:p>
          <a:p>
            <a:pPr lvl="2"/>
            <a:r>
              <a:rPr lang="en-AU" sz="2000" dirty="0" smtClean="0"/>
              <a:t>Learn to produce output</a:t>
            </a:r>
          </a:p>
          <a:p>
            <a:pPr lvl="2"/>
            <a:r>
              <a:rPr lang="en-AU" sz="2000" dirty="0" smtClean="0"/>
              <a:t>Learn to provide input</a:t>
            </a:r>
          </a:p>
          <a:p>
            <a:pPr lvl="2"/>
            <a:r>
              <a:rPr lang="en-AU" sz="2000" dirty="0" smtClean="0"/>
              <a:t>Begin to work on data structures and classes</a:t>
            </a:r>
          </a:p>
        </p:txBody>
      </p:sp>
    </p:spTree>
    <p:extLst>
      <p:ext uri="{BB962C8B-B14F-4D97-AF65-F5344CB8AC3E}">
        <p14:creationId xmlns:p14="http://schemas.microsoft.com/office/powerpoint/2010/main" val="7917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C++ Input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1655961"/>
          </a:xfrm>
        </p:spPr>
        <p:txBody>
          <a:bodyPr>
            <a:normAutofit/>
          </a:bodyPr>
          <a:lstStyle/>
          <a:p>
            <a:r>
              <a:rPr lang="en-AU" dirty="0" smtClean="0"/>
              <a:t>The simplest input method is 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/>
              <a:t> (</a:t>
            </a:r>
            <a:r>
              <a:rPr lang="en-AU" b="1" dirty="0" smtClean="0"/>
              <a:t>C</a:t>
            </a:r>
            <a:r>
              <a:rPr lang="en-AU" dirty="0" smtClean="0"/>
              <a:t>onsole </a:t>
            </a:r>
            <a:r>
              <a:rPr lang="en-AU" b="1" dirty="0" smtClean="0"/>
              <a:t>In</a:t>
            </a:r>
            <a:r>
              <a:rPr lang="en-AU" dirty="0" smtClean="0"/>
              <a:t>)</a:t>
            </a:r>
            <a:endParaRPr lang="en-AU" sz="1800" dirty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/>
              <a:t>Example: 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age;</a:t>
            </a:r>
          </a:p>
          <a:p>
            <a:pPr lvl="1"/>
            <a:r>
              <a:rPr lang="en-AU" dirty="0" smtClean="0"/>
              <a:t>Must have </a:t>
            </a:r>
            <a:r>
              <a:rPr lang="en-AU" dirty="0" smtClean="0">
                <a:latin typeface="Lucida Console" panose="020B0609040504020204" pitchFamily="49" charset="0"/>
              </a:rPr>
              <a:t>#include &lt;</a:t>
            </a:r>
            <a:r>
              <a:rPr lang="en-AU" dirty="0" err="1" smtClean="0">
                <a:latin typeface="Lucida Console" panose="020B0609040504020204" pitchFamily="49" charset="0"/>
              </a:rPr>
              <a:t>iostream.h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30785" y="3257748"/>
            <a:ext cx="5904656" cy="25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#include </a:t>
            </a:r>
            <a:r>
              <a:rPr lang="en-AU" kern="0" dirty="0" smtClean="0">
                <a:latin typeface="Lucida Console" panose="020B0609040504020204" pitchFamily="49" charset="0"/>
              </a:rPr>
              <a:t>&lt;</a:t>
            </a:r>
            <a:r>
              <a:rPr lang="en-AU" kern="0" dirty="0" err="1" smtClean="0">
                <a:latin typeface="Lucida Console" panose="020B0609040504020204" pitchFamily="49" charset="0"/>
              </a:rPr>
              <a:t>iostream</a:t>
            </a:r>
            <a:r>
              <a:rPr lang="en-AU" kern="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kern="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kern="0" dirty="0">
                <a:latin typeface="Lucida Console" panose="020B0609040504020204" pitchFamily="49" charset="0"/>
              </a:rPr>
              <a:t> </a:t>
            </a:r>
            <a:r>
              <a:rPr lang="en-AU" kern="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kern="0" dirty="0">
                <a:latin typeface="Lucida Console" panose="020B0609040504020204" pitchFamily="49" charset="0"/>
              </a:rPr>
              <a:t> </a:t>
            </a:r>
            <a:r>
              <a:rPr lang="en-AU" kern="0" dirty="0" err="1">
                <a:latin typeface="Lucida Console" panose="020B0609040504020204" pitchFamily="49" charset="0"/>
              </a:rPr>
              <a:t>std</a:t>
            </a:r>
            <a:r>
              <a:rPr lang="en-AU" kern="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kern="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latin typeface="Lucida Console" panose="020B0609040504020204" pitchFamily="49" charset="0"/>
              </a:rPr>
              <a:t>main()</a:t>
            </a:r>
            <a:r>
              <a:rPr lang="en-AU" kern="0" dirty="0"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AU" kern="0" dirty="0" smtClean="0">
                <a:latin typeface="Lucida Console" panose="020B0609040504020204" pitchFamily="49" charset="0"/>
              </a:rPr>
              <a:t>	</a:t>
            </a:r>
            <a:r>
              <a:rPr lang="en-AU" kern="0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kern="0" dirty="0" smtClean="0">
                <a:latin typeface="Lucida Console" panose="020B0609040504020204" pitchFamily="49" charset="0"/>
              </a:rPr>
              <a:t>age;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err="1" smtClean="0">
                <a:latin typeface="Lucida Console" panose="020B0609040504020204" pitchFamily="49" charset="0"/>
              </a:rPr>
              <a:t>cout</a:t>
            </a:r>
            <a:r>
              <a:rPr lang="en-AU" kern="0" dirty="0" smtClean="0">
                <a:latin typeface="Lucida Console" panose="020B0609040504020204" pitchFamily="49" charset="0"/>
              </a:rPr>
              <a:t> &lt;&lt; </a:t>
            </a:r>
            <a:r>
              <a:rPr lang="en-AU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“What is your age?</a:t>
            </a:r>
            <a:r>
              <a:rPr lang="en-AU" kern="0" dirty="0" smtClean="0">
                <a:latin typeface="Lucida Console" panose="020B0609040504020204" pitchFamily="49" charset="0"/>
              </a:rPr>
              <a:t>\n</a:t>
            </a:r>
            <a:r>
              <a:rPr lang="en-AU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AU" kern="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err="1" smtClean="0">
                <a:latin typeface="Lucida Console" panose="020B0609040504020204" pitchFamily="49" charset="0"/>
              </a:rPr>
              <a:t>cin</a:t>
            </a:r>
            <a:r>
              <a:rPr lang="en-AU" kern="0" dirty="0" smtClean="0">
                <a:latin typeface="Lucida Console" panose="020B0609040504020204" pitchFamily="49" charset="0"/>
              </a:rPr>
              <a:t> &gt;&gt; age;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	</a:t>
            </a:r>
            <a:r>
              <a:rPr lang="en-AU" kern="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kern="0" dirty="0" smtClean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buNone/>
            </a:pPr>
            <a:r>
              <a:rPr lang="en-AU" kern="0" dirty="0">
                <a:latin typeface="Lucida Console" panose="020B0609040504020204" pitchFamily="49" charset="0"/>
              </a:rPr>
              <a:t>}</a:t>
            </a:r>
            <a:endParaRPr lang="en-AU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Structures &amp; Classes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Primitive or scalar types include 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/>
              <a:t>, </a:t>
            </a:r>
            <a:r>
              <a:rPr lang="en-AU" dirty="0" smtClean="0">
                <a:latin typeface="Lucida Console" panose="020B0609040504020204" pitchFamily="49" charset="0"/>
              </a:rPr>
              <a:t>char</a:t>
            </a:r>
            <a:r>
              <a:rPr lang="en-AU" dirty="0" smtClean="0"/>
              <a:t> &amp; </a:t>
            </a:r>
            <a:r>
              <a:rPr lang="en-AU" dirty="0" smtClean="0">
                <a:latin typeface="Lucida Console" panose="020B0609040504020204" pitchFamily="49" charset="0"/>
              </a:rPr>
              <a:t>double</a:t>
            </a:r>
          </a:p>
          <a:p>
            <a:r>
              <a:rPr lang="en-AU" dirty="0" smtClean="0">
                <a:latin typeface="+mj-lt"/>
              </a:rPr>
              <a:t>C++ provides structures and classes to create complex data types</a:t>
            </a:r>
          </a:p>
          <a:p>
            <a:pPr lvl="1"/>
            <a:r>
              <a:rPr lang="en-AU" dirty="0" smtClean="0">
                <a:latin typeface="+mj-lt"/>
              </a:rPr>
              <a:t>Example: You may have a Person structure or class with attributes such as </a:t>
            </a:r>
            <a:r>
              <a:rPr lang="en-AU" dirty="0" err="1" smtClean="0">
                <a:latin typeface="Lucida Console" panose="020B0609040504020204" pitchFamily="49" charset="0"/>
              </a:rPr>
              <a:t>firstName</a:t>
            </a:r>
            <a:r>
              <a:rPr lang="en-AU" dirty="0" smtClean="0">
                <a:latin typeface="+mj-lt"/>
              </a:rPr>
              <a:t>, </a:t>
            </a:r>
            <a:r>
              <a:rPr lang="en-AU" dirty="0" err="1" smtClean="0">
                <a:latin typeface="Lucida Console" panose="020B0609040504020204" pitchFamily="49" charset="0"/>
              </a:rPr>
              <a:t>lastName</a:t>
            </a:r>
            <a:r>
              <a:rPr lang="en-AU" dirty="0">
                <a:latin typeface="+mj-lt"/>
              </a:rPr>
              <a:t> </a:t>
            </a:r>
            <a:r>
              <a:rPr lang="en-AU" dirty="0" smtClean="0">
                <a:latin typeface="+mj-lt"/>
              </a:rPr>
              <a:t>and </a:t>
            </a:r>
            <a:r>
              <a:rPr lang="en-AU" dirty="0" err="1" smtClean="0">
                <a:latin typeface="Lucida Console" panose="020B0609040504020204" pitchFamily="49" charset="0"/>
              </a:rPr>
              <a:t>birthDate</a:t>
            </a:r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smtClean="0">
                <a:latin typeface="+mj-lt"/>
              </a:rPr>
              <a:t>The relationship between the attributes of the Person class is a ‘has-a relationship’</a:t>
            </a:r>
          </a:p>
          <a:p>
            <a:pPr lvl="1"/>
            <a:r>
              <a:rPr lang="en-AU" dirty="0" smtClean="0">
                <a:latin typeface="+mj-lt"/>
              </a:rPr>
              <a:t>A structure is declared with </a:t>
            </a:r>
            <a:r>
              <a:rPr lang="en-AU" dirty="0" err="1" smtClean="0">
                <a:latin typeface="Lucida Console" panose="020B0609040504020204" pitchFamily="49" charset="0"/>
              </a:rPr>
              <a:t>struct</a:t>
            </a:r>
            <a:r>
              <a:rPr lang="en-AU" dirty="0" smtClean="0">
                <a:latin typeface="+mj-lt"/>
              </a:rPr>
              <a:t> and it’s attributes (variables) are by default, public</a:t>
            </a:r>
          </a:p>
          <a:p>
            <a:pPr lvl="1"/>
            <a:r>
              <a:rPr lang="en-AU" dirty="0" smtClean="0">
                <a:latin typeface="+mj-lt"/>
              </a:rPr>
              <a:t>A class is declared with </a:t>
            </a:r>
            <a:r>
              <a:rPr lang="en-AU" dirty="0" smtClean="0">
                <a:latin typeface="Lucida Console" panose="020B0609040504020204" pitchFamily="49" charset="0"/>
              </a:rPr>
              <a:t>class</a:t>
            </a:r>
            <a:r>
              <a:rPr lang="en-AU" dirty="0" smtClean="0">
                <a:latin typeface="+mj-lt"/>
              </a:rPr>
              <a:t> and it’s attributes (variables) are by default, private</a:t>
            </a:r>
          </a:p>
        </p:txBody>
      </p:sp>
    </p:spTree>
    <p:extLst>
      <p:ext uri="{BB962C8B-B14F-4D97-AF65-F5344CB8AC3E}">
        <p14:creationId xmlns:p14="http://schemas.microsoft.com/office/powerpoint/2010/main" val="35646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Data Structures &amp; Classes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/* The Person </a:t>
            </a:r>
            <a:r>
              <a:rPr lang="en-AU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struct</a:t>
            </a:r>
            <a:r>
              <a:rPr lang="en-AU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 and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a main() function that declares and uses an Person */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#include</a:t>
            </a:r>
            <a:r>
              <a:rPr lang="en-AU" dirty="0" smtClean="0">
                <a:latin typeface="Lucida Console" panose="020B0609040504020204" pitchFamily="49" charset="0"/>
              </a:rPr>
              <a:t> &lt;</a:t>
            </a:r>
            <a:r>
              <a:rPr lang="en-AU" dirty="0" err="1" smtClean="0">
                <a:latin typeface="Lucida Console" panose="020B0609040504020204" pitchFamily="49" charset="0"/>
              </a:rPr>
              <a:t>iostream.h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struct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Person {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citizenID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dateOfBirth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smtClean="0"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dirty="0" smtClean="0">
                <a:latin typeface="Lucida Console" panose="020B060904050402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Person</a:t>
            </a:r>
            <a:r>
              <a:rPr lang="en-AU" dirty="0" smtClean="0">
                <a:latin typeface="Lucida Console" panose="020B0609040504020204" pitchFamily="49" charset="0"/>
              </a:rPr>
              <a:t> </a:t>
            </a:r>
            <a:r>
              <a:rPr lang="en-AU" dirty="0" err="1" smtClean="0">
                <a:latin typeface="Lucida Console" panose="020B0609040504020204" pitchFamily="49" charset="0"/>
              </a:rPr>
              <a:t>aPerson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aPerson.citizenID</a:t>
            </a:r>
            <a:r>
              <a:rPr lang="en-AU" dirty="0" smtClean="0">
                <a:latin typeface="Lucida Console" panose="020B0609040504020204" pitchFamily="49" charset="0"/>
              </a:rPr>
              <a:t> = 1234;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aPerson.dateOfBirth</a:t>
            </a:r>
            <a:r>
              <a:rPr lang="en-AU" dirty="0" smtClean="0">
                <a:latin typeface="Lucida Console" panose="020B0609040504020204" pitchFamily="49" charset="0"/>
              </a:rPr>
              <a:t> = 19801031;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“Citizen ID: “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aPerson.citizenID</a:t>
            </a:r>
            <a:r>
              <a:rPr lang="en-AU" dirty="0" smtClean="0">
                <a:latin typeface="Lucida Console" panose="020B0609040504020204" pitchFamily="49" charset="0"/>
              </a:rPr>
              <a:t> &lt;&lt; 		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“Date of Birth: “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err="1" smtClean="0">
                <a:latin typeface="Lucida Console" panose="020B0609040504020204" pitchFamily="49" charset="0"/>
              </a:rPr>
              <a:t>aPerson.dateOfBirth</a:t>
            </a:r>
            <a:r>
              <a:rPr lang="en-AU" dirty="0" smtClean="0">
                <a:latin typeface="Lucida Console" panose="020B0609040504020204" pitchFamily="49" charset="0"/>
              </a:rPr>
              <a:t> &lt;&lt; 		</a:t>
            </a:r>
            <a:r>
              <a:rPr lang="en-AU" dirty="0" err="1" smtClean="0">
                <a:latin typeface="Lucida Console" panose="020B0609040504020204" pitchFamily="49" charset="0"/>
              </a:rPr>
              <a:t>endl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 smtClean="0">
                <a:latin typeface="Lucida Console" panose="020B0609040504020204" pitchFamily="49" charset="0"/>
              </a:rPr>
              <a:t> 0;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}</a:t>
            </a:r>
            <a:endParaRPr lang="en-AU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Allowing a Program to be Interactive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/* The Person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struct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and</a:t>
            </a:r>
          </a:p>
          <a:p>
            <a:pPr marL="0" indent="0">
              <a:buNone/>
            </a:pP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a main() function that declares and uses an Person */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#include</a:t>
            </a:r>
            <a:r>
              <a:rPr lang="en-AU" dirty="0">
                <a:latin typeface="Lucida Console" panose="020B0609040504020204" pitchFamily="49" charset="0"/>
              </a:rPr>
              <a:t> &lt;</a:t>
            </a:r>
            <a:r>
              <a:rPr lang="en-AU" dirty="0" err="1">
                <a:latin typeface="Lucida Console" panose="020B0609040504020204" pitchFamily="49" charset="0"/>
              </a:rPr>
              <a:t>iostream.h</a:t>
            </a:r>
            <a:r>
              <a:rPr lang="en-AU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using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std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struct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Person {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citizenID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>
                <a:latin typeface="Lucida Console" panose="020B0609040504020204" pitchFamily="49" charset="0"/>
              </a:rPr>
              <a:t>int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dateOfBirth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latin typeface="Lucida Console" panose="020B060904050402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Person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 err="1">
                <a:latin typeface="Lucida Console" panose="020B0609040504020204" pitchFamily="49" charset="0"/>
              </a:rPr>
              <a:t>aPerson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“What is the Citizen ID?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err="1" smtClean="0">
                <a:latin typeface="Lucida Console" panose="020B0609040504020204" pitchFamily="49" charset="0"/>
              </a:rPr>
              <a:t>aPerson.citizenID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cout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“What is the Date of Birth? “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cin</a:t>
            </a:r>
            <a:r>
              <a:rPr lang="en-AU" dirty="0" smtClean="0">
                <a:latin typeface="Lucida Console" panose="020B0609040504020204" pitchFamily="49" charset="0"/>
              </a:rPr>
              <a:t> &gt;&gt; </a:t>
            </a:r>
            <a:r>
              <a:rPr lang="en-AU" dirty="0" err="1" smtClean="0">
                <a:latin typeface="Lucida Console" panose="020B0609040504020204" pitchFamily="49" charset="0"/>
              </a:rPr>
              <a:t>aPerson.dateOfBirth</a:t>
            </a:r>
            <a:r>
              <a:rPr lang="en-AU" dirty="0" smtClean="0">
                <a:latin typeface="Lucida Console" panose="020B0609040504020204" pitchFamily="49" charset="0"/>
              </a:rPr>
              <a:t>;</a:t>
            </a:r>
            <a:endParaRPr lang="en-A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“\</a:t>
            </a:r>
            <a:r>
              <a:rPr lang="en-AU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nCitizen</a:t>
            </a:r>
            <a:r>
              <a:rPr lang="en-AU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ID: “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aPerson.citizenID</a:t>
            </a:r>
            <a:r>
              <a:rPr lang="en-AU" dirty="0">
                <a:latin typeface="Lucida Console" panose="020B0609040504020204" pitchFamily="49" charset="0"/>
              </a:rPr>
              <a:t> &lt;&lt; 		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 err="1">
                <a:latin typeface="Lucida Console" panose="020B0609040504020204" pitchFamily="49" charset="0"/>
              </a:rPr>
              <a:t>cout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>
                <a:solidFill>
                  <a:srgbClr val="FF0000"/>
                </a:solidFill>
                <a:latin typeface="Lucida Console" panose="020B0609040504020204" pitchFamily="49" charset="0"/>
              </a:rPr>
              <a:t>“Date of Birth: “</a:t>
            </a:r>
            <a:r>
              <a:rPr lang="en-AU" dirty="0">
                <a:latin typeface="Lucida Console" panose="020B0609040504020204" pitchFamily="49" charset="0"/>
              </a:rPr>
              <a:t> &lt;&lt; </a:t>
            </a:r>
            <a:r>
              <a:rPr lang="en-AU" dirty="0" err="1">
                <a:latin typeface="Lucida Console" panose="020B0609040504020204" pitchFamily="49" charset="0"/>
              </a:rPr>
              <a:t>aPerson.dateOfBirth</a:t>
            </a:r>
            <a:r>
              <a:rPr lang="en-AU" dirty="0">
                <a:latin typeface="Lucida Console" panose="020B0609040504020204" pitchFamily="49" charset="0"/>
              </a:rPr>
              <a:t> &lt;&lt; 		</a:t>
            </a:r>
            <a:r>
              <a:rPr lang="en-AU" dirty="0" err="1">
                <a:latin typeface="Lucida Console" panose="020B0609040504020204" pitchFamily="49" charset="0"/>
              </a:rPr>
              <a:t>endl</a:t>
            </a:r>
            <a:r>
              <a:rPr lang="en-AU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	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AU" dirty="0">
                <a:latin typeface="Lucida Console" panose="020B0609040504020204" pitchFamily="49" charset="0"/>
              </a:rPr>
              <a:t> 0;</a:t>
            </a:r>
          </a:p>
          <a:p>
            <a:pPr marL="0" indent="0">
              <a:buNone/>
            </a:pPr>
            <a:r>
              <a:rPr lang="en-AU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07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ips.net.au/wp-content/uploads/2011/06/EC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011680"/>
            <a:ext cx="381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8051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45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Introduction to Object-Orientation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Programming</a:t>
            </a:r>
          </a:p>
          <a:p>
            <a:pPr lvl="1"/>
            <a:r>
              <a:rPr lang="en-AU" dirty="0" smtClean="0"/>
              <a:t>Writing instructions that enable a computer to carry out tasks</a:t>
            </a:r>
          </a:p>
          <a:p>
            <a:r>
              <a:rPr lang="en-AU" dirty="0" smtClean="0"/>
              <a:t>Procedural Programming</a:t>
            </a:r>
          </a:p>
          <a:p>
            <a:pPr lvl="1"/>
            <a:r>
              <a:rPr lang="en-AU" dirty="0" smtClean="0"/>
              <a:t>Procedural Programs consist of a series of steps or procedures that take place one after the other</a:t>
            </a:r>
          </a:p>
          <a:p>
            <a:pPr lvl="1"/>
            <a:r>
              <a:rPr lang="en-AU" dirty="0" smtClean="0"/>
              <a:t>Examples:</a:t>
            </a:r>
          </a:p>
          <a:p>
            <a:pPr lvl="2"/>
            <a:r>
              <a:rPr lang="en-AU" dirty="0" smtClean="0"/>
              <a:t>COBOL, BASIC</a:t>
            </a:r>
          </a:p>
          <a:p>
            <a:pPr lvl="2"/>
            <a:r>
              <a:rPr lang="en-AU" dirty="0" smtClean="0"/>
              <a:t>FORTRAN</a:t>
            </a:r>
          </a:p>
          <a:p>
            <a:pPr lvl="2"/>
            <a:r>
              <a:rPr lang="en-AU" dirty="0" smtClean="0"/>
              <a:t>C, C++</a:t>
            </a:r>
          </a:p>
          <a:p>
            <a:pPr lvl="1"/>
            <a:r>
              <a:rPr lang="en-AU" dirty="0" smtClean="0"/>
              <a:t>OO Languages are the result of 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05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Pseudo-Code Example of a Procedural Program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declare variables </a:t>
            </a:r>
            <a:r>
              <a:rPr lang="en-AU" sz="2000" dirty="0" err="1" smtClean="0">
                <a:latin typeface="Lucida Console" panose="020B0609040504020204" pitchFamily="49" charset="0"/>
              </a:rPr>
              <a:t>quantityOrdered</a:t>
            </a:r>
            <a:r>
              <a:rPr lang="en-AU" sz="2000" dirty="0" smtClean="0">
                <a:latin typeface="Lucida Console" panose="020B0609040504020204" pitchFamily="49" charset="0"/>
              </a:rPr>
              <a:t>,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customerName</a:t>
            </a:r>
            <a:r>
              <a:rPr lang="en-AU" sz="2000" dirty="0" smtClean="0">
                <a:latin typeface="Lucida Console" panose="020B0609040504020204" pitchFamily="49" charset="0"/>
              </a:rPr>
              <a:t>,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customerAddress</a:t>
            </a:r>
            <a:r>
              <a:rPr lang="en-AU" sz="2000" dirty="0">
                <a:latin typeface="Lucida Console" panose="020B0609040504020204" pitchFamily="49" charset="0"/>
              </a:rPr>
              <a:t> </a:t>
            </a:r>
            <a:r>
              <a:rPr lang="en-AU" sz="2000" dirty="0" smtClean="0">
                <a:latin typeface="Lucida Console" panose="020B0609040504020204" pitchFamily="49" charset="0"/>
              </a:rPr>
              <a:t>and </a:t>
            </a:r>
            <a:r>
              <a:rPr lang="en-AU" sz="2000" dirty="0" err="1" smtClean="0">
                <a:latin typeface="Lucida Console" panose="020B0609040504020204" pitchFamily="49" charset="0"/>
              </a:rPr>
              <a:t>balanceDue</a:t>
            </a: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Read in </a:t>
            </a:r>
            <a:r>
              <a:rPr lang="en-AU" sz="2000" dirty="0" err="1" smtClean="0">
                <a:latin typeface="Lucida Console" panose="020B0609040504020204" pitchFamily="49" charset="0"/>
              </a:rPr>
              <a:t>quantityOrdered</a:t>
            </a:r>
            <a:r>
              <a:rPr lang="en-AU" sz="2000" dirty="0" smtClean="0">
                <a:latin typeface="Lucida Console" panose="020B0609040504020204" pitchFamily="49" charset="0"/>
              </a:rPr>
              <a:t>,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customerName</a:t>
            </a:r>
            <a:r>
              <a:rPr lang="en-AU" sz="2000" dirty="0" smtClean="0">
                <a:latin typeface="Lucida Console" panose="020B0609040504020204" pitchFamily="49" charset="0"/>
              </a:rPr>
              <a:t> and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customerAddress</a:t>
            </a:r>
            <a:r>
              <a:rPr lang="en-AU" sz="2000" dirty="0" smtClean="0">
                <a:latin typeface="Lucida Console" panose="020B0609040504020204" pitchFamily="49" charset="0"/>
              </a:rPr>
              <a:t> from disk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“From:”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“ABC Company”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“Stevens Point, WI”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“Send To:”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customerName</a:t>
            </a: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</a:t>
            </a:r>
            <a:r>
              <a:rPr lang="en-AU" sz="2000" dirty="0" err="1" smtClean="0">
                <a:latin typeface="Lucida Console" panose="020B0609040504020204" pitchFamily="49" charset="0"/>
              </a:rPr>
              <a:t>customerAddress</a:t>
            </a: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multiply </a:t>
            </a:r>
            <a:r>
              <a:rPr lang="en-AU" sz="2000" dirty="0" err="1" smtClean="0">
                <a:latin typeface="Lucida Console" panose="020B0609040504020204" pitchFamily="49" charset="0"/>
              </a:rPr>
              <a:t>quantityOrdered</a:t>
            </a:r>
            <a:r>
              <a:rPr lang="en-AU" sz="2000" dirty="0" smtClean="0">
                <a:latin typeface="Lucida Console" panose="020B0609040504020204" pitchFamily="49" charset="0"/>
              </a:rPr>
              <a:t> by 7.99 giving </a:t>
            </a:r>
            <a:r>
              <a:rPr lang="en-AU" sz="2000" dirty="0" err="1" smtClean="0">
                <a:latin typeface="Lucida Console" panose="020B0609040504020204" pitchFamily="49" charset="0"/>
              </a:rPr>
              <a:t>balanceDue</a:t>
            </a: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print </a:t>
            </a:r>
            <a:r>
              <a:rPr lang="en-AU" sz="2000" dirty="0" err="1" smtClean="0">
                <a:latin typeface="Lucida Console" panose="020B0609040504020204" pitchFamily="49" charset="0"/>
              </a:rPr>
              <a:t>balanceDue</a:t>
            </a:r>
            <a:endParaRPr lang="en-AU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j-lt"/>
              </a:rPr>
              <a:t>Introduction to Object-Orientation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4031679" cy="5116521"/>
          </a:xfrm>
        </p:spPr>
        <p:txBody>
          <a:bodyPr/>
          <a:lstStyle/>
          <a:p>
            <a:r>
              <a:rPr lang="en-AU" dirty="0" smtClean="0"/>
              <a:t>Modules</a:t>
            </a:r>
          </a:p>
          <a:p>
            <a:pPr lvl="1"/>
            <a:r>
              <a:rPr lang="en-AU" dirty="0" smtClean="0"/>
              <a:t>Often called functions, procedures, methods, subprograms, subroutines or routines</a:t>
            </a:r>
          </a:p>
          <a:p>
            <a:pPr lvl="1"/>
            <a:r>
              <a:rPr lang="en-AU" dirty="0" smtClean="0"/>
              <a:t>Groups of statements that can be executed when called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200165"/>
            <a:ext cx="5039791" cy="25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AU" kern="0" dirty="0" smtClean="0">
                <a:latin typeface="+mj-lt"/>
              </a:rPr>
              <a:t>Example Module:</a:t>
            </a:r>
            <a:endParaRPr lang="en-AU" sz="2000" kern="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1800" kern="0" dirty="0" smtClean="0">
                <a:latin typeface="Lucida Console" panose="020B0609040504020204" pitchFamily="49" charset="0"/>
              </a:rPr>
              <a:t>module </a:t>
            </a:r>
            <a:r>
              <a:rPr lang="en-AU" sz="1800" kern="0" dirty="0" err="1" smtClean="0">
                <a:latin typeface="Lucida Console" panose="020B0609040504020204" pitchFamily="49" charset="0"/>
              </a:rPr>
              <a:t>printReturnAddress</a:t>
            </a:r>
            <a:r>
              <a:rPr lang="en-AU" sz="1800" kern="0" dirty="0" smtClean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800" kern="0" dirty="0">
                <a:latin typeface="Lucida Console" panose="020B0609040504020204" pitchFamily="49" charset="0"/>
              </a:rPr>
              <a:t>	</a:t>
            </a:r>
            <a:r>
              <a:rPr lang="en-AU" sz="1800" kern="0" dirty="0" smtClean="0">
                <a:latin typeface="Lucida Console" panose="020B0609040504020204" pitchFamily="49" charset="0"/>
              </a:rPr>
              <a:t>print “From:”</a:t>
            </a:r>
          </a:p>
          <a:p>
            <a:pPr marL="0" indent="0">
              <a:buNone/>
            </a:pPr>
            <a:r>
              <a:rPr lang="en-AU" sz="1800" kern="0" dirty="0">
                <a:latin typeface="Lucida Console" panose="020B0609040504020204" pitchFamily="49" charset="0"/>
              </a:rPr>
              <a:t>	</a:t>
            </a:r>
            <a:r>
              <a:rPr lang="en-AU" sz="1800" kern="0" dirty="0" smtClean="0">
                <a:latin typeface="Lucida Console" panose="020B0609040504020204" pitchFamily="49" charset="0"/>
              </a:rPr>
              <a:t>print “ABC Company”</a:t>
            </a:r>
          </a:p>
          <a:p>
            <a:pPr marL="0" indent="0">
              <a:buNone/>
            </a:pPr>
            <a:r>
              <a:rPr lang="en-AU" sz="1800" kern="0" dirty="0">
                <a:latin typeface="Lucida Console" panose="020B0609040504020204" pitchFamily="49" charset="0"/>
              </a:rPr>
              <a:t>	</a:t>
            </a:r>
            <a:r>
              <a:rPr lang="en-AU" sz="1800" kern="0" dirty="0" smtClean="0">
                <a:latin typeface="Lucida Console" panose="020B0609040504020204" pitchFamily="49" charset="0"/>
              </a:rPr>
              <a:t>print “Stevens Point, WI”</a:t>
            </a:r>
          </a:p>
          <a:p>
            <a:pPr marL="0" indent="0">
              <a:buNone/>
            </a:pPr>
            <a:r>
              <a:rPr lang="en-AU" sz="1800" kern="0" dirty="0" err="1" smtClean="0">
                <a:latin typeface="Lucida Console" panose="020B0609040504020204" pitchFamily="49" charset="0"/>
              </a:rPr>
              <a:t>endModule</a:t>
            </a:r>
            <a:r>
              <a:rPr lang="en-AU" sz="1800" kern="0" dirty="0" smtClean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1" y="3717032"/>
            <a:ext cx="4464497" cy="25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AU" kern="0" dirty="0" smtClean="0">
                <a:latin typeface="+mj-lt"/>
              </a:rPr>
              <a:t>Example Calling:</a:t>
            </a:r>
            <a:endParaRPr lang="en-AU" sz="2000" kern="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1800" kern="0" dirty="0" smtClean="0">
                <a:latin typeface="Lucida Console" panose="020B0609040504020204" pitchFamily="49" charset="0"/>
              </a:rPr>
              <a:t>repeat until there are no more input records on the disk</a:t>
            </a:r>
          </a:p>
          <a:p>
            <a:pPr marL="0" indent="0">
              <a:buNone/>
            </a:pPr>
            <a:r>
              <a:rPr lang="en-AU" sz="1800" kern="0" dirty="0">
                <a:latin typeface="Lucida Console" panose="020B0609040504020204" pitchFamily="49" charset="0"/>
              </a:rPr>
              <a:t>	</a:t>
            </a:r>
            <a:r>
              <a:rPr lang="en-AU" sz="1800" kern="0" dirty="0" smtClean="0">
                <a:latin typeface="Lucida Console" panose="020B0609040504020204" pitchFamily="49" charset="0"/>
              </a:rPr>
              <a:t>read in variables</a:t>
            </a:r>
          </a:p>
          <a:p>
            <a:pPr marL="0" indent="0">
              <a:buNone/>
            </a:pPr>
            <a:r>
              <a:rPr lang="en-AU" sz="1800" kern="0" dirty="0">
                <a:latin typeface="Lucida Console" panose="020B0609040504020204" pitchFamily="49" charset="0"/>
              </a:rPr>
              <a:t>	</a:t>
            </a:r>
            <a:r>
              <a:rPr lang="en-AU" sz="1800" kern="0" dirty="0" err="1" smtClean="0">
                <a:latin typeface="Lucida Console" panose="020B0609040504020204" pitchFamily="49" charset="0"/>
              </a:rPr>
              <a:t>printReturnAddress</a:t>
            </a:r>
            <a:r>
              <a:rPr lang="en-AU" sz="1800" kern="0" dirty="0" smtClean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62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Introduction to Object-Orientation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Abstraction</a:t>
            </a:r>
          </a:p>
          <a:p>
            <a:pPr lvl="1"/>
            <a:r>
              <a:rPr lang="en-AU" dirty="0" smtClean="0"/>
              <a:t>Paying attention to key information, while ignoring fine details</a:t>
            </a:r>
          </a:p>
          <a:p>
            <a:r>
              <a:rPr lang="en-AU" dirty="0" smtClean="0"/>
              <a:t>Encapsulation</a:t>
            </a:r>
          </a:p>
          <a:p>
            <a:pPr lvl="1"/>
            <a:r>
              <a:rPr lang="en-AU" dirty="0" smtClean="0"/>
              <a:t>The variables and instructions within a module are packed away, which makes reusing easy and reduces the coupling</a:t>
            </a:r>
          </a:p>
          <a:p>
            <a:pPr lvl="1"/>
            <a:r>
              <a:rPr lang="en-AU" dirty="0" smtClean="0"/>
              <a:t>Interact with encapsulated modules by using an interface, without knowing the inner workings</a:t>
            </a:r>
          </a:p>
          <a:p>
            <a:pPr lvl="1"/>
            <a:r>
              <a:rPr lang="en-AU" dirty="0" smtClean="0"/>
              <a:t>To call a module you need to know some of the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6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Introduction of Object-Orientation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Object</a:t>
            </a:r>
          </a:p>
          <a:p>
            <a:pPr lvl="1"/>
            <a:r>
              <a:rPr lang="en-AU" sz="2000" dirty="0" smtClean="0"/>
              <a:t>“…an individual, identifiable item, unit or entity, either real or abstract, with a well-defined role in the problem domain…”</a:t>
            </a:r>
          </a:p>
          <a:p>
            <a:r>
              <a:rPr lang="en-AU" sz="2800" dirty="0" smtClean="0"/>
              <a:t>Objects communicate with each other by </a:t>
            </a:r>
            <a:r>
              <a:rPr lang="en-AU" sz="2800" i="1" dirty="0" smtClean="0"/>
              <a:t>message-passing</a:t>
            </a:r>
          </a:p>
          <a:p>
            <a:pPr lvl="1"/>
            <a:r>
              <a:rPr lang="en-AU" dirty="0" smtClean="0"/>
              <a:t>Messages are received by the methods of an object</a:t>
            </a:r>
          </a:p>
          <a:p>
            <a:r>
              <a:rPr lang="en-AU" sz="2800" dirty="0" smtClean="0"/>
              <a:t>Object-Orientation provides</a:t>
            </a:r>
          </a:p>
          <a:p>
            <a:pPr lvl="1"/>
            <a:r>
              <a:rPr lang="en-AU" sz="2000" dirty="0" smtClean="0"/>
              <a:t>Modularity. Large software projects can be split into smaller pieces</a:t>
            </a:r>
          </a:p>
          <a:p>
            <a:pPr lvl="1"/>
            <a:r>
              <a:rPr lang="en-AU" sz="2000" dirty="0" smtClean="0"/>
              <a:t>Reusability. Programs can be assembled from pre-written software components</a:t>
            </a:r>
          </a:p>
          <a:p>
            <a:pPr lvl="1"/>
            <a:r>
              <a:rPr lang="en-AU" sz="2000" dirty="0" smtClean="0"/>
              <a:t>Extensibility. New software components can be written or developed from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1829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Example Object in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>
                <a:latin typeface="Lucida Console" panose="020B060904050402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AU" sz="2400" dirty="0" smtClean="0">
                <a:latin typeface="Lucida Console" panose="020B0609040504020204" pitchFamily="49" charset="0"/>
              </a:rPr>
              <a:t>#include &lt;</a:t>
            </a:r>
            <a:r>
              <a:rPr lang="en-AU" sz="2400" dirty="0" err="1" smtClean="0">
                <a:latin typeface="Lucida Console" panose="020B0609040504020204" pitchFamily="49" charset="0"/>
              </a:rPr>
              <a:t>iostream</a:t>
            </a:r>
            <a:r>
              <a:rPr lang="en-AU" sz="2400" dirty="0" smtClean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AU" sz="2400" dirty="0" smtClean="0">
                <a:latin typeface="Lucida Console" panose="020B0609040504020204" pitchFamily="49" charset="0"/>
              </a:rPr>
              <a:t>Class Person {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</a:t>
            </a:r>
            <a:r>
              <a:rPr lang="en-AU" sz="2400" dirty="0" smtClean="0">
                <a:latin typeface="Lucida Console" panose="020B0609040504020204" pitchFamily="49" charset="0"/>
              </a:rPr>
              <a:t>private: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	</a:t>
            </a:r>
            <a:r>
              <a:rPr lang="en-AU" sz="2400" dirty="0" smtClean="0">
                <a:latin typeface="Lucida Console" panose="020B0609040504020204" pitchFamily="49" charset="0"/>
              </a:rPr>
              <a:t>char name[20];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</a:t>
            </a:r>
            <a:r>
              <a:rPr lang="en-AU" sz="2400" dirty="0" smtClean="0">
                <a:latin typeface="Lucida Console" panose="020B0609040504020204" pitchFamily="49" charset="0"/>
              </a:rPr>
              <a:t>	</a:t>
            </a:r>
            <a:r>
              <a:rPr lang="en-AU" sz="2400" dirty="0" err="1" smtClean="0">
                <a:latin typeface="Lucida Console" panose="020B0609040504020204" pitchFamily="49" charset="0"/>
              </a:rPr>
              <a:t>int</a:t>
            </a:r>
            <a:r>
              <a:rPr lang="en-AU" sz="2400" dirty="0" smtClean="0">
                <a:latin typeface="Lucida Console" panose="020B0609040504020204" pitchFamily="49" charset="0"/>
              </a:rPr>
              <a:t> </a:t>
            </a:r>
            <a:r>
              <a:rPr lang="en-AU" sz="2400" dirty="0" err="1" smtClean="0">
                <a:latin typeface="Lucida Console" panose="020B0609040504020204" pitchFamily="49" charset="0"/>
              </a:rPr>
              <a:t>birthYear</a:t>
            </a:r>
            <a:r>
              <a:rPr lang="en-AU" sz="2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</a:t>
            </a:r>
            <a:r>
              <a:rPr lang="en-AU" sz="2400" dirty="0" smtClean="0">
                <a:latin typeface="Lucida Console" panose="020B0609040504020204" pitchFamily="49" charset="0"/>
              </a:rPr>
              <a:t>public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</a:t>
            </a:r>
            <a:r>
              <a:rPr lang="en-AU" sz="2400" dirty="0" smtClean="0">
                <a:latin typeface="Lucida Console" panose="020B0609040504020204" pitchFamily="49" charset="0"/>
              </a:rPr>
              <a:t>	void </a:t>
            </a:r>
            <a:r>
              <a:rPr lang="en-AU" sz="2400" dirty="0" err="1" smtClean="0">
                <a:latin typeface="Lucida Console" panose="020B0609040504020204" pitchFamily="49" charset="0"/>
              </a:rPr>
              <a:t>displayDetails</a:t>
            </a:r>
            <a:r>
              <a:rPr lang="en-AU" sz="2400" dirty="0" smtClean="0"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AU" sz="2400" dirty="0">
                <a:latin typeface="Lucida Console" panose="020B0609040504020204" pitchFamily="49" charset="0"/>
              </a:rPr>
              <a:t>	</a:t>
            </a:r>
            <a:r>
              <a:rPr lang="en-AU" sz="2400" dirty="0" smtClean="0">
                <a:latin typeface="Lucida Console" panose="020B0609040504020204" pitchFamily="49" charset="0"/>
              </a:rPr>
              <a:t>		</a:t>
            </a:r>
            <a:r>
              <a:rPr lang="en-AU" sz="2400" dirty="0" err="1" smtClean="0">
                <a:latin typeface="Lucida Console" panose="020B0609040504020204" pitchFamily="49" charset="0"/>
              </a:rPr>
              <a:t>cout</a:t>
            </a:r>
            <a:r>
              <a:rPr lang="en-AU" sz="2400" dirty="0" smtClean="0">
                <a:latin typeface="Lucida Console" panose="020B0609040504020204" pitchFamily="49" charset="0"/>
              </a:rPr>
              <a:t> &lt;&lt; name &lt;&lt; “ born in “ 			&lt;&lt; </a:t>
            </a:r>
            <a:r>
              <a:rPr lang="en-AU" sz="2400" dirty="0" err="1" smtClean="0">
                <a:latin typeface="Lucida Console" panose="020B0609040504020204" pitchFamily="49" charset="0"/>
              </a:rPr>
              <a:t>birthYear</a:t>
            </a:r>
            <a:r>
              <a:rPr lang="en-AU" sz="2400" dirty="0" smtClean="0">
                <a:latin typeface="Lucida Console" panose="020B0609040504020204" pitchFamily="49" charset="0"/>
              </a:rPr>
              <a:t> &lt;&lt; </a:t>
            </a:r>
            <a:r>
              <a:rPr lang="en-AU" sz="2400" dirty="0" err="1" smtClean="0">
                <a:latin typeface="Lucida Console" panose="020B0609040504020204" pitchFamily="49" charset="0"/>
              </a:rPr>
              <a:t>endl</a:t>
            </a:r>
            <a:r>
              <a:rPr lang="en-AU" sz="2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400" dirty="0" smtClean="0"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AU" sz="2400" dirty="0" smtClean="0">
                <a:latin typeface="Lucida Console" panose="020B0609040504020204" pitchFamily="49" charset="0"/>
              </a:rPr>
              <a:t>};</a:t>
            </a:r>
            <a:endParaRPr lang="en-AU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2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+mj-lt"/>
              </a:rPr>
              <a:t>Historyof</a:t>
            </a:r>
            <a:r>
              <a:rPr lang="en-AU" dirty="0" smtClean="0">
                <a:latin typeface="+mj-lt"/>
              </a:rPr>
              <a:t> C++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C++ is derived from </a:t>
            </a:r>
            <a:r>
              <a:rPr lang="en-AU" dirty="0" smtClean="0"/>
              <a:t>C (</a:t>
            </a:r>
            <a:r>
              <a:rPr lang="en-AU" dirty="0" err="1" smtClean="0"/>
              <a:t>Bjarne</a:t>
            </a:r>
            <a:r>
              <a:rPr lang="en-AU" dirty="0" smtClean="0"/>
              <a:t> </a:t>
            </a:r>
            <a:r>
              <a:rPr lang="en-AU" dirty="0" err="1" smtClean="0"/>
              <a:t>Stroustrup</a:t>
            </a:r>
            <a:r>
              <a:rPr lang="en-AU" dirty="0" smtClean="0"/>
              <a:t>)</a:t>
            </a:r>
            <a:endParaRPr lang="en-AU" dirty="0" smtClean="0"/>
          </a:p>
          <a:p>
            <a:r>
              <a:rPr lang="en-AU" dirty="0" smtClean="0"/>
              <a:t>First version of C++ was in 1980 under the name of “C with Classes”</a:t>
            </a:r>
          </a:p>
          <a:p>
            <a:pPr lvl="1"/>
            <a:r>
              <a:rPr lang="en-AU" dirty="0" smtClean="0"/>
              <a:t>1983: C++ name was assigned</a:t>
            </a:r>
          </a:p>
          <a:p>
            <a:pPr lvl="1"/>
            <a:r>
              <a:rPr lang="en-AU" dirty="0" smtClean="0"/>
              <a:t>1990: ANSI ISO 9899 defines a standard for C</a:t>
            </a:r>
          </a:p>
          <a:p>
            <a:pPr lvl="1"/>
            <a:r>
              <a:rPr lang="en-AU" dirty="0" smtClean="0"/>
              <a:t>1998: ISO/IEC 14882 specifies the standard for C</a:t>
            </a:r>
            <a:r>
              <a:rPr lang="en-AU" dirty="0" smtClean="0"/>
              <a:t>++</a:t>
            </a:r>
          </a:p>
          <a:p>
            <a:pPr lvl="1"/>
            <a:r>
              <a:rPr lang="en-AU" dirty="0" smtClean="0"/>
              <a:t>2011: C++ 11 – threading, auto, range-based for…</a:t>
            </a:r>
            <a:endParaRPr lang="en-AU" dirty="0" smtClean="0"/>
          </a:p>
          <a:p>
            <a:r>
              <a:rPr lang="en-AU" dirty="0" smtClean="0"/>
              <a:t>C is a subset of C++</a:t>
            </a:r>
          </a:p>
          <a:p>
            <a:pPr lvl="1"/>
            <a:r>
              <a:rPr lang="en-AU" dirty="0" smtClean="0"/>
              <a:t>C++ can be used for both </a:t>
            </a:r>
            <a:r>
              <a:rPr lang="en-AU" i="1" dirty="0" smtClean="0"/>
              <a:t>low-level</a:t>
            </a:r>
            <a:r>
              <a:rPr lang="en-AU" dirty="0" smtClean="0"/>
              <a:t> and </a:t>
            </a:r>
            <a:r>
              <a:rPr lang="en-AU" i="1" dirty="0" smtClean="0"/>
              <a:t>high-level</a:t>
            </a:r>
            <a:endParaRPr lang="en-AU" dirty="0" smtClean="0"/>
          </a:p>
          <a:p>
            <a:pPr lvl="1"/>
            <a:r>
              <a:rPr lang="en-AU" dirty="0" smtClean="0"/>
              <a:t>C++ is a hybrid language (OO and non-OO</a:t>
            </a:r>
            <a:r>
              <a:rPr lang="en-AU" dirty="0" smtClean="0"/>
              <a:t>)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134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1478</Words>
  <Application>Microsoft Office PowerPoint</Application>
  <PresentationFormat>On-screen Show (4:3)</PresentationFormat>
  <Paragraphs>289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Arial Narrow</vt:lpstr>
      <vt:lpstr>Calibri</vt:lpstr>
      <vt:lpstr>Calibri Light</vt:lpstr>
      <vt:lpstr>Lucida Console</vt:lpstr>
      <vt:lpstr>Default Design</vt:lpstr>
      <vt:lpstr>CSP2104 Object-Oriented Programming in C++</vt:lpstr>
      <vt:lpstr>Overview</vt:lpstr>
      <vt:lpstr>Introduction to Object-Orientation</vt:lpstr>
      <vt:lpstr>Pseudo-Code Example of a Procedural Program</vt:lpstr>
      <vt:lpstr>Introduction to Object-Orientation</vt:lpstr>
      <vt:lpstr>Introduction to Object-Orientation</vt:lpstr>
      <vt:lpstr>Introduction of Object-Orientation</vt:lpstr>
      <vt:lpstr>Example Object in C++</vt:lpstr>
      <vt:lpstr>Historyof C++</vt:lpstr>
      <vt:lpstr>The C++ Lifecycle</vt:lpstr>
      <vt:lpstr>Getting Started with Programming in C++</vt:lpstr>
      <vt:lpstr>Data Types in C++</vt:lpstr>
      <vt:lpstr>Data Types in C++</vt:lpstr>
      <vt:lpstr>Data Types in C++</vt:lpstr>
      <vt:lpstr>Data Types in C++</vt:lpstr>
      <vt:lpstr>Data Types in C++</vt:lpstr>
      <vt:lpstr>Libraries, Pre-processor Directives &amp; Namespace</vt:lpstr>
      <vt:lpstr>The main() Function</vt:lpstr>
      <vt:lpstr>C++ Output</vt:lpstr>
      <vt:lpstr>C++ Input</vt:lpstr>
      <vt:lpstr>Data Structures &amp; Classes</vt:lpstr>
      <vt:lpstr>Data Structures &amp; Classes</vt:lpstr>
      <vt:lpstr>Allowing a Program to be Interactive</vt:lpstr>
      <vt:lpstr>PowerPoint Presentation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1 - Introduction to Object-Oriented Programming in C++</dc:title>
  <dc:creator>ECU</dc:creator>
  <cp:keywords>CSP2104</cp:keywords>
  <cp:lastModifiedBy>Martin MASEK</cp:lastModifiedBy>
  <cp:revision>48</cp:revision>
  <dcterms:created xsi:type="dcterms:W3CDTF">2009-09-07T06:19:36Z</dcterms:created>
  <dcterms:modified xsi:type="dcterms:W3CDTF">2017-02-28T23:50:58Z</dcterms:modified>
</cp:coreProperties>
</file>