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8" r:id="rId3"/>
    <p:sldId id="259" r:id="rId4"/>
    <p:sldId id="260" r:id="rId5"/>
    <p:sldId id="261" r:id="rId6"/>
    <p:sldId id="262" r:id="rId7"/>
    <p:sldId id="263" r:id="rId8"/>
    <p:sldId id="264" r:id="rId9"/>
  </p:sldIdLst>
  <p:sldSz cx="9144000" cy="6858000" type="screen4x3"/>
  <p:notesSz cx="6858000" cy="9144000"/>
  <p:defaultTextStyle>
    <a:defPPr>
      <a:defRPr lang="en-AU"/>
    </a:defPPr>
    <a:lvl1pPr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B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7" d="100"/>
          <a:sy n="107" d="100"/>
        </p:scale>
        <p:origin x="91" y="49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smtClean="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B318E20C-AD38-4ABC-9B57-DDF2695848AA}" type="datetime1">
              <a:rPr lang="en-US"/>
              <a:pPr>
                <a:defRPr/>
              </a:pPr>
              <a:t>2/23/2018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AU" noProof="0" smtClean="0"/>
              <a:t>Click to edit Master text styles</a:t>
            </a:r>
          </a:p>
          <a:p>
            <a:pPr lvl="1"/>
            <a:r>
              <a:rPr lang="en-AU" noProof="0" smtClean="0"/>
              <a:t>Second level</a:t>
            </a:r>
          </a:p>
          <a:p>
            <a:pPr lvl="2"/>
            <a:r>
              <a:rPr lang="en-AU" noProof="0" smtClean="0"/>
              <a:t>Third level</a:t>
            </a:r>
          </a:p>
          <a:p>
            <a:pPr lvl="3"/>
            <a:r>
              <a:rPr lang="en-AU" noProof="0" smtClean="0"/>
              <a:t>Fourth level</a:t>
            </a:r>
          </a:p>
          <a:p>
            <a:pPr lvl="4"/>
            <a:r>
              <a:rPr lang="en-AU" noProof="0" smtClean="0"/>
              <a:t>Fifth level</a:t>
            </a:r>
            <a:endParaRPr lang="en-US"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smtClean="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D958119A-CE39-47FB-8044-256BDD317847}" type="slidenum">
              <a:rPr lang="en-US"/>
              <a:pPr>
                <a:defRPr/>
              </a:pPr>
              <a:t>‹#›</a:t>
            </a:fld>
            <a:endParaRPr lang="en-US"/>
          </a:p>
        </p:txBody>
      </p:sp>
    </p:spTree>
    <p:extLst>
      <p:ext uri="{BB962C8B-B14F-4D97-AF65-F5344CB8AC3E}">
        <p14:creationId xmlns:p14="http://schemas.microsoft.com/office/powerpoint/2010/main" val="3240980563"/>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panose="020B0600070205080204" pitchFamily="34" charset="-128"/>
        <a:cs typeface="+mn-cs"/>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anose="020B0600070205080204"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anose="020B0600070205080204"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anose="020B0600070205080204"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pPr>
              <a:defRPr/>
            </a:pPr>
            <a:fld id="{D958119A-CE39-47FB-8044-256BDD317847}" type="slidenum">
              <a:rPr lang="en-US" smtClean="0"/>
              <a:pPr>
                <a:defRPr/>
              </a:pPr>
              <a:t>1</a:t>
            </a:fld>
            <a:endParaRPr lang="en-US"/>
          </a:p>
        </p:txBody>
      </p:sp>
    </p:spTree>
    <p:extLst>
      <p:ext uri="{BB962C8B-B14F-4D97-AF65-F5344CB8AC3E}">
        <p14:creationId xmlns:p14="http://schemas.microsoft.com/office/powerpoint/2010/main" val="16172624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AU"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AU" smtClean="0"/>
              <a:t>Click to edit Master subtitle style</a:t>
            </a:r>
            <a:endParaRPr lang="en-US"/>
          </a:p>
        </p:txBody>
      </p:sp>
    </p:spTree>
    <p:extLst>
      <p:ext uri="{BB962C8B-B14F-4D97-AF65-F5344CB8AC3E}">
        <p14:creationId xmlns:p14="http://schemas.microsoft.com/office/powerpoint/2010/main" val="13982187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11284238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69075" y="0"/>
            <a:ext cx="2128838" cy="6165850"/>
          </a:xfr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179388" y="0"/>
            <a:ext cx="6237287" cy="6165850"/>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5121896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Click to edit Master title style</a:t>
            </a:r>
            <a:endParaRPr lang="en-US" dirty="0"/>
          </a:p>
        </p:txBody>
      </p:sp>
      <p:sp>
        <p:nvSpPr>
          <p:cNvPr id="3" name="Content Placeholder 2"/>
          <p:cNvSpPr>
            <a:spLocks noGrp="1"/>
          </p:cNvSpPr>
          <p:nvPr>
            <p:ph idx="1"/>
          </p:nvPr>
        </p:nvSpPr>
        <p:spPr/>
        <p:txBody>
          <a:bodyPr/>
          <a:lstStyle/>
          <a:p>
            <a:pPr lvl="0"/>
            <a:r>
              <a:rPr lang="en-AU" dirty="0" smtClean="0"/>
              <a:t>Click to edit Master text styles</a:t>
            </a:r>
          </a:p>
          <a:p>
            <a:pPr lvl="1"/>
            <a:r>
              <a:rPr lang="en-AU" dirty="0" smtClean="0"/>
              <a:t>Second level</a:t>
            </a:r>
          </a:p>
          <a:p>
            <a:pPr lvl="2"/>
            <a:r>
              <a:rPr lang="en-AU" dirty="0" smtClean="0"/>
              <a:t>Third level</a:t>
            </a:r>
          </a:p>
          <a:p>
            <a:pPr lvl="3"/>
            <a:r>
              <a:rPr lang="en-AU" dirty="0" smtClean="0"/>
              <a:t>Fourth level</a:t>
            </a:r>
          </a:p>
          <a:p>
            <a:pPr lvl="4"/>
            <a:r>
              <a:rPr lang="en-AU" dirty="0" smtClean="0"/>
              <a:t>Fifth level</a:t>
            </a:r>
            <a:endParaRPr lang="en-US" dirty="0"/>
          </a:p>
        </p:txBody>
      </p:sp>
    </p:spTree>
    <p:extLst>
      <p:ext uri="{BB962C8B-B14F-4D97-AF65-F5344CB8AC3E}">
        <p14:creationId xmlns:p14="http://schemas.microsoft.com/office/powerpoint/2010/main" val="28823465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smtClean="0"/>
              <a:t>Click to edit Master text styles</a:t>
            </a:r>
          </a:p>
        </p:txBody>
      </p:sp>
    </p:spTree>
    <p:extLst>
      <p:ext uri="{BB962C8B-B14F-4D97-AF65-F5344CB8AC3E}">
        <p14:creationId xmlns:p14="http://schemas.microsoft.com/office/powerpoint/2010/main" val="291601822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468313" y="1196975"/>
            <a:ext cx="4038600" cy="4968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4659313" y="1196975"/>
            <a:ext cx="4038600" cy="4968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30648780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6134762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Tree>
    <p:extLst>
      <p:ext uri="{BB962C8B-B14F-4D97-AF65-F5344CB8AC3E}">
        <p14:creationId xmlns:p14="http://schemas.microsoft.com/office/powerpoint/2010/main" val="3500064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468083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Tree>
    <p:extLst>
      <p:ext uri="{BB962C8B-B14F-4D97-AF65-F5344CB8AC3E}">
        <p14:creationId xmlns:p14="http://schemas.microsoft.com/office/powerpoint/2010/main" val="28978755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Tree>
    <p:extLst>
      <p:ext uri="{BB962C8B-B14F-4D97-AF65-F5344CB8AC3E}">
        <p14:creationId xmlns:p14="http://schemas.microsoft.com/office/powerpoint/2010/main" val="12601953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6" descr="swirl.png"/>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776288"/>
            <a:ext cx="5638800" cy="6081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body" idx="1"/>
          </p:nvPr>
        </p:nvSpPr>
        <p:spPr bwMode="auto">
          <a:xfrm>
            <a:off x="468313" y="1196975"/>
            <a:ext cx="8229600" cy="528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p>
        </p:txBody>
      </p:sp>
      <p:sp>
        <p:nvSpPr>
          <p:cNvPr id="1034" name="Rectangle 10"/>
          <p:cNvSpPr>
            <a:spLocks noChangeArrowheads="1"/>
          </p:cNvSpPr>
          <p:nvPr userDrawn="1"/>
        </p:nvSpPr>
        <p:spPr bwMode="auto">
          <a:xfrm>
            <a:off x="0" y="0"/>
            <a:ext cx="8123238" cy="715963"/>
          </a:xfrm>
          <a:prstGeom prst="rect">
            <a:avLst/>
          </a:prstGeom>
          <a:solidFill>
            <a:srgbClr val="004B85"/>
          </a:solidFill>
          <a:ln w="9525">
            <a:noFill/>
            <a:miter lim="800000"/>
            <a:headEnd/>
            <a:tailEnd/>
          </a:ln>
          <a:effec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defRPr/>
            </a:pPr>
            <a:endParaRPr lang="en-US" sz="1800" smtClean="0"/>
          </a:p>
        </p:txBody>
      </p:sp>
      <p:sp>
        <p:nvSpPr>
          <p:cNvPr id="1029" name="Rectangle 2"/>
          <p:cNvSpPr>
            <a:spLocks noGrp="1" noChangeArrowheads="1"/>
          </p:cNvSpPr>
          <p:nvPr>
            <p:ph type="title"/>
          </p:nvPr>
        </p:nvSpPr>
        <p:spPr bwMode="auto">
          <a:xfrm>
            <a:off x="381000" y="0"/>
            <a:ext cx="76962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AU" smtClean="0"/>
              <a:t>Heading Goes Here</a:t>
            </a:r>
          </a:p>
        </p:txBody>
      </p:sp>
      <p:pic>
        <p:nvPicPr>
          <p:cNvPr id="1030" name="Picture 15" descr="ECU_AUS_logo_C"/>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8129588" y="0"/>
            <a:ext cx="1014412" cy="75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l" rtl="0" eaLnBrk="0" fontAlgn="base" hangingPunct="0">
        <a:spcBef>
          <a:spcPct val="0"/>
        </a:spcBef>
        <a:spcAft>
          <a:spcPct val="0"/>
        </a:spcAft>
        <a:defRPr sz="3000">
          <a:solidFill>
            <a:schemeClr val="bg1"/>
          </a:solidFill>
          <a:latin typeface="Arial Narrow"/>
          <a:ea typeface="ＭＳ Ｐゴシック" panose="020B0600070205080204" pitchFamily="34" charset="-128"/>
          <a:cs typeface="+mj-cs"/>
        </a:defRPr>
      </a:lvl1pPr>
      <a:lvl2pPr algn="l" rtl="0" eaLnBrk="0" fontAlgn="base" hangingPunct="0">
        <a:spcBef>
          <a:spcPct val="0"/>
        </a:spcBef>
        <a:spcAft>
          <a:spcPct val="0"/>
        </a:spcAft>
        <a:defRPr sz="3000">
          <a:solidFill>
            <a:schemeClr val="bg1"/>
          </a:solidFill>
          <a:latin typeface="Arial Narrow" panose="020B0606020202030204" pitchFamily="34" charset="0"/>
          <a:ea typeface="ＭＳ Ｐゴシック" panose="020B0600070205080204" pitchFamily="34" charset="-128"/>
        </a:defRPr>
      </a:lvl2pPr>
      <a:lvl3pPr algn="l" rtl="0" eaLnBrk="0" fontAlgn="base" hangingPunct="0">
        <a:spcBef>
          <a:spcPct val="0"/>
        </a:spcBef>
        <a:spcAft>
          <a:spcPct val="0"/>
        </a:spcAft>
        <a:defRPr sz="3000">
          <a:solidFill>
            <a:schemeClr val="bg1"/>
          </a:solidFill>
          <a:latin typeface="Arial Narrow" panose="020B0606020202030204" pitchFamily="34" charset="0"/>
          <a:ea typeface="ＭＳ Ｐゴシック" panose="020B0600070205080204" pitchFamily="34" charset="-128"/>
        </a:defRPr>
      </a:lvl3pPr>
      <a:lvl4pPr algn="l" rtl="0" eaLnBrk="0" fontAlgn="base" hangingPunct="0">
        <a:spcBef>
          <a:spcPct val="0"/>
        </a:spcBef>
        <a:spcAft>
          <a:spcPct val="0"/>
        </a:spcAft>
        <a:defRPr sz="3000">
          <a:solidFill>
            <a:schemeClr val="bg1"/>
          </a:solidFill>
          <a:latin typeface="Arial Narrow" panose="020B0606020202030204" pitchFamily="34" charset="0"/>
          <a:ea typeface="ＭＳ Ｐゴシック" panose="020B0600070205080204" pitchFamily="34" charset="-128"/>
        </a:defRPr>
      </a:lvl4pPr>
      <a:lvl5pPr algn="l" rtl="0" eaLnBrk="0" fontAlgn="base" hangingPunct="0">
        <a:spcBef>
          <a:spcPct val="0"/>
        </a:spcBef>
        <a:spcAft>
          <a:spcPct val="0"/>
        </a:spcAft>
        <a:defRPr sz="3000">
          <a:solidFill>
            <a:schemeClr val="bg1"/>
          </a:solidFill>
          <a:latin typeface="Arial Narrow" panose="020B0606020202030204" pitchFamily="34" charset="0"/>
          <a:ea typeface="ＭＳ Ｐゴシック" panose="020B0600070205080204" pitchFamily="34" charset="-128"/>
        </a:defRPr>
      </a:lvl5pPr>
      <a:lvl6pPr marL="457200" algn="l" rtl="0" fontAlgn="base">
        <a:spcBef>
          <a:spcPct val="0"/>
        </a:spcBef>
        <a:spcAft>
          <a:spcPct val="0"/>
        </a:spcAft>
        <a:defRPr sz="3200">
          <a:solidFill>
            <a:schemeClr val="bg1"/>
          </a:solidFill>
          <a:latin typeface="Arial" pitchFamily="-65" charset="0"/>
        </a:defRPr>
      </a:lvl6pPr>
      <a:lvl7pPr marL="914400" algn="l" rtl="0" fontAlgn="base">
        <a:spcBef>
          <a:spcPct val="0"/>
        </a:spcBef>
        <a:spcAft>
          <a:spcPct val="0"/>
        </a:spcAft>
        <a:defRPr sz="3200">
          <a:solidFill>
            <a:schemeClr val="bg1"/>
          </a:solidFill>
          <a:latin typeface="Arial" pitchFamily="-65" charset="0"/>
        </a:defRPr>
      </a:lvl7pPr>
      <a:lvl8pPr marL="1371600" algn="l" rtl="0" fontAlgn="base">
        <a:spcBef>
          <a:spcPct val="0"/>
        </a:spcBef>
        <a:spcAft>
          <a:spcPct val="0"/>
        </a:spcAft>
        <a:defRPr sz="3200">
          <a:solidFill>
            <a:schemeClr val="bg1"/>
          </a:solidFill>
          <a:latin typeface="Arial" pitchFamily="-65" charset="0"/>
        </a:defRPr>
      </a:lvl8pPr>
      <a:lvl9pPr marL="1828800" algn="l" rtl="0" fontAlgn="base">
        <a:spcBef>
          <a:spcPct val="0"/>
        </a:spcBef>
        <a:spcAft>
          <a:spcPct val="0"/>
        </a:spcAft>
        <a:defRPr sz="3200">
          <a:solidFill>
            <a:schemeClr val="bg1"/>
          </a:solidFill>
          <a:latin typeface="Arial" pitchFamily="-65"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panose="020B0600070205080204" pitchFamily="34" charset="-128"/>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pitchFamily="-65"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pitchFamily="-65"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pitchFamily="-65"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pitchFamily="-65" charset="-128"/>
        </a:defRPr>
      </a:lvl5pPr>
      <a:lvl6pPr marL="2514600" indent="-228600" algn="l" rtl="0" fontAlgn="base">
        <a:spcBef>
          <a:spcPct val="20000"/>
        </a:spcBef>
        <a:spcAft>
          <a:spcPct val="0"/>
        </a:spcAft>
        <a:buChar char="»"/>
        <a:defRPr sz="2000">
          <a:solidFill>
            <a:schemeClr val="tx1"/>
          </a:solidFill>
          <a:latin typeface="+mn-lt"/>
          <a:ea typeface="ＭＳ Ｐゴシック" pitchFamily="-65" charset="-128"/>
        </a:defRPr>
      </a:lvl6pPr>
      <a:lvl7pPr marL="2971800" indent="-228600" algn="l" rtl="0" fontAlgn="base">
        <a:spcBef>
          <a:spcPct val="20000"/>
        </a:spcBef>
        <a:spcAft>
          <a:spcPct val="0"/>
        </a:spcAft>
        <a:buChar char="»"/>
        <a:defRPr sz="2000">
          <a:solidFill>
            <a:schemeClr val="tx1"/>
          </a:solidFill>
          <a:latin typeface="+mn-lt"/>
          <a:ea typeface="ＭＳ Ｐゴシック" pitchFamily="-65" charset="-128"/>
        </a:defRPr>
      </a:lvl7pPr>
      <a:lvl8pPr marL="3429000" indent="-228600" algn="l" rtl="0" fontAlgn="base">
        <a:spcBef>
          <a:spcPct val="20000"/>
        </a:spcBef>
        <a:spcAft>
          <a:spcPct val="0"/>
        </a:spcAft>
        <a:buChar char="»"/>
        <a:defRPr sz="2000">
          <a:solidFill>
            <a:schemeClr val="tx1"/>
          </a:solidFill>
          <a:latin typeface="+mn-lt"/>
          <a:ea typeface="ＭＳ Ｐゴシック" pitchFamily="-65" charset="-128"/>
        </a:defRPr>
      </a:lvl8pPr>
      <a:lvl9pPr marL="3886200" indent="-228600" algn="l" rtl="0" fontAlgn="base">
        <a:spcBef>
          <a:spcPct val="20000"/>
        </a:spcBef>
        <a:spcAft>
          <a:spcPct val="0"/>
        </a:spcAft>
        <a:buChar char="»"/>
        <a:defRPr sz="2000">
          <a:solidFill>
            <a:schemeClr val="tx1"/>
          </a:solidFill>
          <a:latin typeface="+mn-lt"/>
          <a:ea typeface="ＭＳ Ｐゴシック" pitchFamily="-65"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mailto:m.masek@ecu.edu.au"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intranet.ecu.edu.au/student/support/occupational-safety-and-health/inductio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1484313"/>
            <a:ext cx="7772400" cy="2116137"/>
          </a:xfrm>
        </p:spPr>
        <p:txBody>
          <a:bodyPr/>
          <a:lstStyle/>
          <a:p>
            <a:pPr algn="ctr" eaLnBrk="1" hangingPunct="1"/>
            <a:r>
              <a:rPr lang="en-US" dirty="0" smtClean="0">
                <a:solidFill>
                  <a:schemeClr val="tx1"/>
                </a:solidFill>
                <a:latin typeface="Calibri Light" panose="020F0302020204030204" pitchFamily="34" charset="0"/>
              </a:rPr>
              <a:t>CSP2104 Object-Oriented Programming in C++</a:t>
            </a:r>
          </a:p>
        </p:txBody>
      </p:sp>
      <p:sp>
        <p:nvSpPr>
          <p:cNvPr id="3075" name="Rectangle 3"/>
          <p:cNvSpPr>
            <a:spLocks noGrp="1" noChangeArrowheads="1"/>
          </p:cNvSpPr>
          <p:nvPr>
            <p:ph type="subTitle" idx="1"/>
          </p:nvPr>
        </p:nvSpPr>
        <p:spPr/>
        <p:txBody>
          <a:bodyPr/>
          <a:lstStyle/>
          <a:p>
            <a:pPr eaLnBrk="1" hangingPunct="1"/>
            <a:r>
              <a:rPr lang="en-US" dirty="0" smtClean="0">
                <a:latin typeface="Calibri Light" panose="020F0302020204030204" pitchFamily="34" charset="0"/>
              </a:rPr>
              <a:t>Module 0</a:t>
            </a:r>
          </a:p>
          <a:p>
            <a:pPr eaLnBrk="1" hangingPunct="1"/>
            <a:r>
              <a:rPr lang="en-US" dirty="0" smtClean="0">
                <a:latin typeface="Calibri Light" panose="020F0302020204030204" pitchFamily="34" charset="0"/>
              </a:rPr>
              <a:t>Introductory Content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dirty="0" smtClean="0">
                <a:latin typeface="+mj-lt"/>
              </a:rPr>
              <a:t>Overview</a:t>
            </a:r>
          </a:p>
        </p:txBody>
      </p:sp>
      <p:sp>
        <p:nvSpPr>
          <p:cNvPr id="4099" name="Rectangle 3"/>
          <p:cNvSpPr>
            <a:spLocks noGrp="1" noChangeArrowheads="1"/>
          </p:cNvSpPr>
          <p:nvPr>
            <p:ph type="body" idx="1"/>
          </p:nvPr>
        </p:nvSpPr>
        <p:spPr/>
        <p:txBody>
          <a:bodyPr/>
          <a:lstStyle/>
          <a:p>
            <a:pPr eaLnBrk="1" hangingPunct="1"/>
            <a:r>
              <a:rPr lang="en-US" dirty="0" smtClean="0"/>
              <a:t>Introduction to the Unit</a:t>
            </a:r>
          </a:p>
          <a:p>
            <a:pPr lvl="1" eaLnBrk="1" hangingPunct="1"/>
            <a:r>
              <a:rPr lang="en-US" dirty="0" smtClean="0"/>
              <a:t>Useful Information</a:t>
            </a:r>
          </a:p>
          <a:p>
            <a:pPr lvl="1" eaLnBrk="1" hangingPunct="1"/>
            <a:r>
              <a:rPr lang="en-US" dirty="0" smtClean="0"/>
              <a:t>Contacts</a:t>
            </a:r>
          </a:p>
          <a:p>
            <a:pPr lvl="1" eaLnBrk="1" hangingPunct="1"/>
            <a:r>
              <a:rPr lang="en-US" dirty="0" smtClean="0"/>
              <a:t>Schedule</a:t>
            </a:r>
          </a:p>
          <a:p>
            <a:pPr lvl="1" eaLnBrk="1" hangingPunct="1"/>
            <a:r>
              <a:rPr lang="en-US" dirty="0" smtClean="0"/>
              <a:t>Contact Periods &amp; Assessments</a:t>
            </a:r>
          </a:p>
          <a:p>
            <a:pPr lvl="2" eaLnBrk="1" hangingPunct="1"/>
            <a:r>
              <a:rPr lang="en-US" dirty="0" smtClean="0"/>
              <a:t>Academic Misconduct</a:t>
            </a:r>
          </a:p>
          <a:p>
            <a:pPr lvl="1" eaLnBrk="1" hangingPunct="1"/>
            <a:r>
              <a:rPr lang="en-US" dirty="0" smtClean="0"/>
              <a:t>Occupational Safety &amp; Health Induction</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latin typeface="+mj-lt"/>
              </a:rPr>
              <a:t>Useful Information &amp; Contacts</a:t>
            </a:r>
            <a:endParaRPr lang="en-AU" dirty="0">
              <a:latin typeface="+mj-lt"/>
            </a:endParaRPr>
          </a:p>
        </p:txBody>
      </p:sp>
      <p:sp>
        <p:nvSpPr>
          <p:cNvPr id="3" name="Content Placeholder 2"/>
          <p:cNvSpPr>
            <a:spLocks noGrp="1"/>
          </p:cNvSpPr>
          <p:nvPr>
            <p:ph idx="1"/>
          </p:nvPr>
        </p:nvSpPr>
        <p:spPr/>
        <p:txBody>
          <a:bodyPr/>
          <a:lstStyle/>
          <a:p>
            <a:r>
              <a:rPr lang="en-AU" dirty="0" smtClean="0"/>
              <a:t>All content (including recordings) will be located on Blackboard</a:t>
            </a:r>
          </a:p>
          <a:p>
            <a:pPr lvl="1"/>
            <a:r>
              <a:rPr lang="en-AU" dirty="0" smtClean="0"/>
              <a:t>Check it each week as the content will be getting updated during the semester.</a:t>
            </a:r>
          </a:p>
          <a:p>
            <a:r>
              <a:rPr lang="en-AU" dirty="0" smtClean="0"/>
              <a:t>Contacts</a:t>
            </a:r>
          </a:p>
          <a:p>
            <a:pPr lvl="1"/>
            <a:r>
              <a:rPr lang="en-AU" dirty="0" smtClean="0"/>
              <a:t>Martin </a:t>
            </a:r>
            <a:r>
              <a:rPr lang="en-AU" dirty="0" err="1" smtClean="0"/>
              <a:t>Masek</a:t>
            </a:r>
            <a:r>
              <a:rPr lang="en-AU" dirty="0" smtClean="0"/>
              <a:t> (Lecturer, Tutor and Unit Coordinator) @JO18.317</a:t>
            </a:r>
          </a:p>
          <a:p>
            <a:pPr lvl="2"/>
            <a:r>
              <a:rPr lang="en-AU" dirty="0" smtClean="0">
                <a:hlinkClick r:id="rId2"/>
              </a:rPr>
              <a:t>m.masek@ecu.edu.au</a:t>
            </a:r>
            <a:endParaRPr lang="en-AU" dirty="0" smtClean="0"/>
          </a:p>
        </p:txBody>
      </p:sp>
    </p:spTree>
    <p:extLst>
      <p:ext uri="{BB962C8B-B14F-4D97-AF65-F5344CB8AC3E}">
        <p14:creationId xmlns:p14="http://schemas.microsoft.com/office/powerpoint/2010/main" val="2901211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latin typeface="+mj-lt"/>
              </a:rPr>
              <a:t>Unit Schedule – </a:t>
            </a:r>
            <a:r>
              <a:rPr lang="en-AU" dirty="0" smtClean="0">
                <a:latin typeface="+mj-lt"/>
              </a:rPr>
              <a:t>2018, </a:t>
            </a:r>
            <a:r>
              <a:rPr lang="en-AU" dirty="0" smtClean="0">
                <a:latin typeface="+mj-lt"/>
              </a:rPr>
              <a:t>Semester 1</a:t>
            </a:r>
            <a:endParaRPr lang="en-AU" dirty="0">
              <a:latin typeface="+mj-l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45472439"/>
              </p:ext>
            </p:extLst>
          </p:nvPr>
        </p:nvGraphicFramePr>
        <p:xfrm>
          <a:off x="467544" y="980728"/>
          <a:ext cx="8229600" cy="5547360"/>
        </p:xfrm>
        <a:graphic>
          <a:graphicData uri="http://schemas.openxmlformats.org/drawingml/2006/table">
            <a:tbl>
              <a:tblPr firstRow="1" bandRow="1">
                <a:tableStyleId>{5C22544A-7EE6-4342-B048-85BDC9FD1C3A}</a:tableStyleId>
              </a:tblPr>
              <a:tblGrid>
                <a:gridCol w="1943447"/>
                <a:gridCol w="6286153"/>
              </a:tblGrid>
              <a:tr h="370840">
                <a:tc>
                  <a:txBody>
                    <a:bodyPr/>
                    <a:lstStyle/>
                    <a:p>
                      <a:r>
                        <a:rPr lang="en-AU" dirty="0" smtClean="0"/>
                        <a:t>Week Beginning</a:t>
                      </a:r>
                      <a:endParaRPr lang="en-AU" dirty="0"/>
                    </a:p>
                  </a:txBody>
                  <a:tcPr/>
                </a:tc>
                <a:tc>
                  <a:txBody>
                    <a:bodyPr/>
                    <a:lstStyle/>
                    <a:p>
                      <a:r>
                        <a:rPr lang="en-AU" dirty="0" smtClean="0"/>
                        <a:t>Information</a:t>
                      </a:r>
                      <a:endParaRPr lang="en-AU" dirty="0"/>
                    </a:p>
                  </a:txBody>
                  <a:tcPr/>
                </a:tc>
              </a:tr>
              <a:tr h="370840">
                <a:tc>
                  <a:txBody>
                    <a:bodyPr/>
                    <a:lstStyle/>
                    <a:p>
                      <a:r>
                        <a:rPr lang="en-AU" dirty="0" smtClean="0"/>
                        <a:t>26</a:t>
                      </a:r>
                      <a:r>
                        <a:rPr lang="en-AU" baseline="30000" dirty="0" smtClean="0"/>
                        <a:t>th</a:t>
                      </a:r>
                      <a:r>
                        <a:rPr lang="en-AU" dirty="0" smtClean="0"/>
                        <a:t> </a:t>
                      </a:r>
                      <a:r>
                        <a:rPr lang="en-AU" baseline="0" dirty="0" smtClean="0"/>
                        <a:t>February</a:t>
                      </a:r>
                      <a:endParaRPr lang="en-AU" dirty="0"/>
                    </a:p>
                  </a:txBody>
                  <a:tcPr/>
                </a:tc>
                <a:tc>
                  <a:txBody>
                    <a:bodyPr/>
                    <a:lstStyle/>
                    <a:p>
                      <a:r>
                        <a:rPr lang="en-AU" dirty="0" smtClean="0"/>
                        <a:t>Introduction, variables, expressions (Modules 0</a:t>
                      </a:r>
                      <a:r>
                        <a:rPr lang="en-AU" baseline="0" dirty="0" smtClean="0"/>
                        <a:t>, 1, 2)</a:t>
                      </a:r>
                      <a:endParaRPr lang="en-AU" dirty="0"/>
                    </a:p>
                  </a:txBody>
                  <a:tcPr/>
                </a:tc>
              </a:tr>
              <a:tr h="370840">
                <a:tc>
                  <a:txBody>
                    <a:bodyPr/>
                    <a:lstStyle/>
                    <a:p>
                      <a:r>
                        <a:rPr lang="en-AU" baseline="0" dirty="0" smtClean="0"/>
                        <a:t>5</a:t>
                      </a:r>
                      <a:r>
                        <a:rPr lang="en-AU" baseline="30000" dirty="0" smtClean="0"/>
                        <a:t>th</a:t>
                      </a:r>
                      <a:r>
                        <a:rPr lang="en-AU" dirty="0" smtClean="0"/>
                        <a:t> </a:t>
                      </a:r>
                      <a:r>
                        <a:rPr lang="en-AU" dirty="0" smtClean="0"/>
                        <a:t>March</a:t>
                      </a:r>
                      <a:endParaRPr lang="en-AU" dirty="0"/>
                    </a:p>
                  </a:txBody>
                  <a:tcPr/>
                </a:tc>
                <a:tc>
                  <a:txBody>
                    <a:bodyPr/>
                    <a:lstStyle/>
                    <a:p>
                      <a:r>
                        <a:rPr lang="en-AU" b="0" dirty="0" smtClean="0"/>
                        <a:t>Decisions, Arrays, Loops</a:t>
                      </a:r>
                      <a:r>
                        <a:rPr lang="en-AU" b="0" baseline="0" dirty="0" smtClean="0"/>
                        <a:t> (</a:t>
                      </a:r>
                      <a:r>
                        <a:rPr lang="en-AU" b="0" dirty="0" smtClean="0"/>
                        <a:t>Modules 3,</a:t>
                      </a:r>
                      <a:r>
                        <a:rPr lang="en-AU" b="0" baseline="0" dirty="0" smtClean="0"/>
                        <a:t> 4, 5)</a:t>
                      </a:r>
                      <a:endParaRPr lang="en-AU" b="0" dirty="0"/>
                    </a:p>
                  </a:txBody>
                  <a:tcPr/>
                </a:tc>
              </a:tr>
              <a:tr h="370840">
                <a:tc>
                  <a:txBody>
                    <a:bodyPr/>
                    <a:lstStyle/>
                    <a:p>
                      <a:r>
                        <a:rPr lang="en-AU" baseline="0" dirty="0" smtClean="0"/>
                        <a:t>12</a:t>
                      </a:r>
                      <a:r>
                        <a:rPr lang="en-AU" baseline="30000" dirty="0" smtClean="0"/>
                        <a:t>th</a:t>
                      </a:r>
                      <a:r>
                        <a:rPr lang="en-AU" dirty="0" smtClean="0"/>
                        <a:t> </a:t>
                      </a:r>
                      <a:r>
                        <a:rPr lang="en-AU" dirty="0" smtClean="0"/>
                        <a:t>March</a:t>
                      </a:r>
                      <a:endParaRPr lang="en-AU" dirty="0"/>
                    </a:p>
                  </a:txBody>
                  <a:tcPr/>
                </a:tc>
                <a:tc>
                  <a:txBody>
                    <a:bodyPr/>
                    <a:lstStyle/>
                    <a:p>
                      <a:r>
                        <a:rPr lang="en-AU" dirty="0" smtClean="0"/>
                        <a:t>Pointers and References, Standard</a:t>
                      </a:r>
                      <a:r>
                        <a:rPr lang="en-AU" baseline="0" dirty="0" smtClean="0"/>
                        <a:t> Template Library (</a:t>
                      </a:r>
                      <a:r>
                        <a:rPr lang="en-AU" dirty="0" smtClean="0"/>
                        <a:t>Module 6)</a:t>
                      </a:r>
                      <a:endParaRPr lang="en-AU" dirty="0"/>
                    </a:p>
                  </a:txBody>
                  <a:tcPr/>
                </a:tc>
              </a:tr>
              <a:tr h="370840">
                <a:tc>
                  <a:txBody>
                    <a:bodyPr/>
                    <a:lstStyle/>
                    <a:p>
                      <a:r>
                        <a:rPr lang="en-AU" baseline="0" dirty="0" smtClean="0"/>
                        <a:t>19</a:t>
                      </a:r>
                      <a:r>
                        <a:rPr lang="en-AU" baseline="30000" dirty="0" smtClean="0"/>
                        <a:t>th</a:t>
                      </a:r>
                      <a:r>
                        <a:rPr lang="en-AU" dirty="0" smtClean="0"/>
                        <a:t> </a:t>
                      </a:r>
                      <a:r>
                        <a:rPr lang="en-AU" dirty="0" smtClean="0"/>
                        <a:t>March</a:t>
                      </a:r>
                      <a:endParaRPr lang="en-AU" dirty="0"/>
                    </a:p>
                  </a:txBody>
                  <a:tcPr/>
                </a:tc>
                <a:tc>
                  <a:txBody>
                    <a:bodyPr/>
                    <a:lstStyle/>
                    <a:p>
                      <a:r>
                        <a:rPr lang="en-AU" dirty="0" smtClean="0"/>
                        <a:t>Functions and Parameter Passing (Module 7)</a:t>
                      </a:r>
                      <a:endParaRPr lang="en-AU" dirty="0"/>
                    </a:p>
                  </a:txBody>
                  <a:tcPr/>
                </a:tc>
              </a:tr>
              <a:tr h="370840">
                <a:tc>
                  <a:txBody>
                    <a:bodyPr/>
                    <a:lstStyle/>
                    <a:p>
                      <a:r>
                        <a:rPr lang="en-AU" dirty="0" smtClean="0"/>
                        <a:t>26</a:t>
                      </a:r>
                      <a:r>
                        <a:rPr lang="en-AU" baseline="30000" dirty="0" smtClean="0"/>
                        <a:t>th</a:t>
                      </a:r>
                      <a:r>
                        <a:rPr lang="en-AU" baseline="0" dirty="0" smtClean="0"/>
                        <a:t> </a:t>
                      </a:r>
                      <a:r>
                        <a:rPr lang="en-AU" dirty="0" smtClean="0"/>
                        <a:t>March</a:t>
                      </a:r>
                      <a:endParaRPr lang="en-AU" dirty="0"/>
                    </a:p>
                  </a:txBody>
                  <a:tcPr/>
                </a:tc>
                <a:tc>
                  <a:txBody>
                    <a:bodyPr/>
                    <a:lstStyle/>
                    <a:p>
                      <a:r>
                        <a:rPr lang="en-AU" dirty="0" smtClean="0"/>
                        <a:t>C++ Classes and Class Design Issues (Modules</a:t>
                      </a:r>
                      <a:r>
                        <a:rPr lang="en-AU" baseline="0" dirty="0" smtClean="0"/>
                        <a:t> 8, 9)</a:t>
                      </a:r>
                      <a:endParaRPr lang="en-AU" dirty="0"/>
                    </a:p>
                  </a:txBody>
                  <a:tcPr/>
                </a:tc>
              </a:tr>
              <a:tr h="370840">
                <a:tc>
                  <a:txBody>
                    <a:bodyPr/>
                    <a:lstStyle/>
                    <a:p>
                      <a:r>
                        <a:rPr lang="en-AU" baseline="0" dirty="0" smtClean="0"/>
                        <a:t>2</a:t>
                      </a:r>
                      <a:r>
                        <a:rPr lang="en-AU" baseline="30000" dirty="0" smtClean="0"/>
                        <a:t>nd</a:t>
                      </a:r>
                      <a:r>
                        <a:rPr lang="en-AU" dirty="0" smtClean="0"/>
                        <a:t> </a:t>
                      </a:r>
                      <a:r>
                        <a:rPr lang="en-AU" dirty="0" smtClean="0"/>
                        <a:t>April</a:t>
                      </a:r>
                      <a:endParaRPr lang="en-AU"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dirty="0" smtClean="0"/>
                        <a:t>Understanding Inheritance (Module 10)</a:t>
                      </a:r>
                    </a:p>
                  </a:txBody>
                  <a:tcPr/>
                </a:tc>
              </a:tr>
              <a:tr h="370840">
                <a:tc>
                  <a:txBody>
                    <a:bodyPr/>
                    <a:lstStyle/>
                    <a:p>
                      <a:r>
                        <a:rPr lang="en-AU" baseline="0" dirty="0" smtClean="0"/>
                        <a:t>9</a:t>
                      </a:r>
                      <a:r>
                        <a:rPr lang="en-AU" baseline="30000" dirty="0" smtClean="0"/>
                        <a:t>th</a:t>
                      </a:r>
                      <a:r>
                        <a:rPr lang="en-AU" dirty="0" smtClean="0"/>
                        <a:t> </a:t>
                      </a:r>
                      <a:r>
                        <a:rPr lang="en-AU" dirty="0" smtClean="0"/>
                        <a:t>April</a:t>
                      </a:r>
                      <a:endParaRPr lang="en-AU"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b="1" dirty="0" smtClean="0"/>
                        <a:t>Make</a:t>
                      </a:r>
                      <a:r>
                        <a:rPr lang="en-AU" b="1" baseline="0" dirty="0" smtClean="0"/>
                        <a:t>-Up Week – No class</a:t>
                      </a:r>
                      <a:endParaRPr lang="en-AU" b="1" dirty="0" smtClean="0"/>
                    </a:p>
                  </a:txBody>
                  <a:tcPr/>
                </a:tc>
              </a:tr>
              <a:tr h="370840">
                <a:tc>
                  <a:txBody>
                    <a:bodyPr/>
                    <a:lstStyle/>
                    <a:p>
                      <a:r>
                        <a:rPr lang="en-AU" dirty="0" smtClean="0"/>
                        <a:t>16</a:t>
                      </a:r>
                      <a:r>
                        <a:rPr lang="en-AU" baseline="30000" dirty="0" smtClean="0"/>
                        <a:t>th</a:t>
                      </a:r>
                      <a:r>
                        <a:rPr lang="en-AU" dirty="0" smtClean="0"/>
                        <a:t> </a:t>
                      </a:r>
                      <a:r>
                        <a:rPr lang="en-AU" dirty="0" smtClean="0"/>
                        <a:t>April</a:t>
                      </a:r>
                      <a:endParaRPr lang="en-AU"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b="1" dirty="0" smtClean="0"/>
                        <a:t>Mid-Semester Break – No class</a:t>
                      </a:r>
                    </a:p>
                  </a:txBody>
                  <a:tcPr/>
                </a:tc>
              </a:tr>
              <a:tr h="370840">
                <a:tc>
                  <a:txBody>
                    <a:bodyPr/>
                    <a:lstStyle/>
                    <a:p>
                      <a:r>
                        <a:rPr lang="en-AU" dirty="0" smtClean="0"/>
                        <a:t>23</a:t>
                      </a:r>
                      <a:r>
                        <a:rPr lang="en-AU" baseline="30000" dirty="0" smtClean="0"/>
                        <a:t>rd</a:t>
                      </a:r>
                      <a:r>
                        <a:rPr lang="en-AU" dirty="0" smtClean="0"/>
                        <a:t> </a:t>
                      </a:r>
                      <a:r>
                        <a:rPr lang="en-AU" dirty="0" smtClean="0"/>
                        <a:t>April</a:t>
                      </a:r>
                      <a:endParaRPr lang="en-AU"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dirty="0" smtClean="0"/>
                        <a:t>Exception Handling</a:t>
                      </a:r>
                      <a:r>
                        <a:rPr lang="en-AU" baseline="0" dirty="0" smtClean="0"/>
                        <a:t> and Multithreading (Module 11)</a:t>
                      </a:r>
                      <a:endParaRPr lang="en-AU" dirty="0" smtClean="0"/>
                    </a:p>
                  </a:txBody>
                  <a:tcPr/>
                </a:tc>
              </a:tr>
              <a:tr h="370840">
                <a:tc>
                  <a:txBody>
                    <a:bodyPr/>
                    <a:lstStyle/>
                    <a:p>
                      <a:r>
                        <a:rPr lang="en-AU" dirty="0" smtClean="0"/>
                        <a:t>30</a:t>
                      </a:r>
                      <a:r>
                        <a:rPr lang="en-AU" baseline="30000" dirty="0" smtClean="0"/>
                        <a:t>th</a:t>
                      </a:r>
                      <a:r>
                        <a:rPr lang="en-AU" dirty="0" smtClean="0"/>
                        <a:t> April</a:t>
                      </a:r>
                      <a:endParaRPr lang="en-AU"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b="0" dirty="0" smtClean="0"/>
                        <a:t>Friends</a:t>
                      </a:r>
                      <a:r>
                        <a:rPr lang="en-AU" b="0" baseline="0" dirty="0" smtClean="0"/>
                        <a:t> and Operator Overloading (Module 12)</a:t>
                      </a:r>
                      <a:endParaRPr lang="en-AU" b="0" dirty="0" smtClean="0"/>
                    </a:p>
                  </a:txBody>
                  <a:tcPr/>
                </a:tc>
              </a:tr>
              <a:tr h="370840">
                <a:tc>
                  <a:txBody>
                    <a:bodyPr/>
                    <a:lstStyle/>
                    <a:p>
                      <a:r>
                        <a:rPr lang="en-AU" baseline="0" dirty="0" smtClean="0"/>
                        <a:t>7</a:t>
                      </a:r>
                      <a:r>
                        <a:rPr lang="en-AU" baseline="30000" dirty="0" smtClean="0"/>
                        <a:t>th</a:t>
                      </a:r>
                      <a:r>
                        <a:rPr lang="en-AU" dirty="0" smtClean="0"/>
                        <a:t> </a:t>
                      </a:r>
                      <a:r>
                        <a:rPr lang="en-AU" dirty="0" smtClean="0"/>
                        <a:t>May</a:t>
                      </a:r>
                      <a:endParaRPr lang="en-AU"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dirty="0" smtClean="0"/>
                        <a:t>Using</a:t>
                      </a:r>
                      <a:r>
                        <a:rPr lang="en-AU" baseline="0" dirty="0" smtClean="0"/>
                        <a:t> Templates (Module 13)</a:t>
                      </a:r>
                      <a:endParaRPr lang="en-AU" dirty="0" smtClean="0"/>
                    </a:p>
                  </a:txBody>
                  <a:tcPr/>
                </a:tc>
              </a:tr>
              <a:tr h="123613">
                <a:tc>
                  <a:txBody>
                    <a:bodyPr/>
                    <a:lstStyle/>
                    <a:p>
                      <a:r>
                        <a:rPr lang="en-AU" dirty="0" smtClean="0"/>
                        <a:t>14</a:t>
                      </a:r>
                      <a:r>
                        <a:rPr lang="en-AU" baseline="30000" dirty="0" smtClean="0"/>
                        <a:t>th</a:t>
                      </a:r>
                      <a:r>
                        <a:rPr lang="en-AU" dirty="0" smtClean="0"/>
                        <a:t> </a:t>
                      </a:r>
                      <a:r>
                        <a:rPr lang="en-AU" dirty="0" smtClean="0"/>
                        <a:t>May</a:t>
                      </a:r>
                      <a:endParaRPr lang="en-AU" dirty="0"/>
                    </a:p>
                  </a:txBody>
                  <a:tcPr/>
                </a:tc>
                <a:tc>
                  <a:txBody>
                    <a:bodyPr/>
                    <a:lstStyle/>
                    <a:p>
                      <a:r>
                        <a:rPr lang="en-AU" dirty="0" smtClean="0"/>
                        <a:t>Guest</a:t>
                      </a:r>
                      <a:r>
                        <a:rPr lang="en-AU" baseline="0" dirty="0" smtClean="0"/>
                        <a:t> Lecture or Case Study</a:t>
                      </a:r>
                      <a:endParaRPr lang="en-AU" dirty="0"/>
                    </a:p>
                  </a:txBody>
                  <a:tcPr/>
                </a:tc>
              </a:tr>
              <a:tr h="242147">
                <a:tc>
                  <a:txBody>
                    <a:bodyPr/>
                    <a:lstStyle/>
                    <a:p>
                      <a:r>
                        <a:rPr lang="en-AU" dirty="0" smtClean="0"/>
                        <a:t>21</a:t>
                      </a:r>
                      <a:r>
                        <a:rPr lang="en-AU" baseline="30000" dirty="0" smtClean="0"/>
                        <a:t>st</a:t>
                      </a:r>
                      <a:r>
                        <a:rPr lang="en-AU" dirty="0" smtClean="0"/>
                        <a:t> </a:t>
                      </a:r>
                      <a:r>
                        <a:rPr lang="en-AU" dirty="0" smtClean="0"/>
                        <a:t>May</a:t>
                      </a:r>
                      <a:endParaRPr lang="en-AU" dirty="0"/>
                    </a:p>
                  </a:txBody>
                  <a:tcPr/>
                </a:tc>
                <a:tc>
                  <a:txBody>
                    <a:bodyPr/>
                    <a:lstStyle/>
                    <a:p>
                      <a:r>
                        <a:rPr lang="en-AU" dirty="0" smtClean="0"/>
                        <a:t>Guest</a:t>
                      </a:r>
                      <a:r>
                        <a:rPr lang="en-AU" baseline="0" dirty="0" smtClean="0"/>
                        <a:t> Lecture or Case Study</a:t>
                      </a:r>
                      <a:endParaRPr lang="en-AU" dirty="0"/>
                    </a:p>
                  </a:txBody>
                  <a:tcPr/>
                </a:tc>
              </a:tr>
              <a:tr h="123613">
                <a:tc>
                  <a:txBody>
                    <a:bodyPr/>
                    <a:lstStyle/>
                    <a:p>
                      <a:r>
                        <a:rPr lang="en-AU" dirty="0" smtClean="0"/>
                        <a:t>28</a:t>
                      </a:r>
                      <a:r>
                        <a:rPr lang="en-AU" baseline="30000" dirty="0" smtClean="0"/>
                        <a:t>th</a:t>
                      </a:r>
                      <a:r>
                        <a:rPr lang="en-AU" dirty="0" smtClean="0"/>
                        <a:t> </a:t>
                      </a:r>
                      <a:r>
                        <a:rPr lang="en-AU" dirty="0" smtClean="0"/>
                        <a:t>May</a:t>
                      </a:r>
                      <a:endParaRPr lang="en-AU" dirty="0"/>
                    </a:p>
                  </a:txBody>
                  <a:tcPr/>
                </a:tc>
                <a:tc>
                  <a:txBody>
                    <a:bodyPr/>
                    <a:lstStyle/>
                    <a:p>
                      <a:r>
                        <a:rPr lang="en-AU" dirty="0" smtClean="0"/>
                        <a:t>Exam Revision</a:t>
                      </a:r>
                      <a:endParaRPr lang="en-AU" dirty="0"/>
                    </a:p>
                  </a:txBody>
                  <a:tcPr/>
                </a:tc>
              </a:tr>
            </a:tbl>
          </a:graphicData>
        </a:graphic>
      </p:graphicFrame>
    </p:spTree>
    <p:extLst>
      <p:ext uri="{BB962C8B-B14F-4D97-AF65-F5344CB8AC3E}">
        <p14:creationId xmlns:p14="http://schemas.microsoft.com/office/powerpoint/2010/main" val="4004416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latin typeface="+mj-lt"/>
              </a:rPr>
              <a:t>Contact Periods &amp; Assessments</a:t>
            </a:r>
            <a:endParaRPr lang="en-AU" dirty="0">
              <a:latin typeface="+mj-lt"/>
            </a:endParaRPr>
          </a:p>
        </p:txBody>
      </p:sp>
      <p:sp>
        <p:nvSpPr>
          <p:cNvPr id="4" name="Content Placeholder 3"/>
          <p:cNvSpPr>
            <a:spLocks noGrp="1"/>
          </p:cNvSpPr>
          <p:nvPr>
            <p:ph idx="1"/>
          </p:nvPr>
        </p:nvSpPr>
        <p:spPr>
          <a:xfrm>
            <a:off x="468313" y="836712"/>
            <a:ext cx="8229600" cy="575841"/>
          </a:xfrm>
        </p:spPr>
        <p:txBody>
          <a:bodyPr/>
          <a:lstStyle/>
          <a:p>
            <a:r>
              <a:rPr lang="en-AU" dirty="0" smtClean="0"/>
              <a:t>Contact Periods</a:t>
            </a:r>
            <a:endParaRPr lang="en-AU" dirty="0"/>
          </a:p>
        </p:txBody>
      </p:sp>
      <p:graphicFrame>
        <p:nvGraphicFramePr>
          <p:cNvPr id="6" name="Table 5"/>
          <p:cNvGraphicFramePr>
            <a:graphicFrameLocks noGrp="1"/>
          </p:cNvGraphicFramePr>
          <p:nvPr>
            <p:extLst>
              <p:ext uri="{D42A27DB-BD31-4B8C-83A1-F6EECF244321}">
                <p14:modId xmlns:p14="http://schemas.microsoft.com/office/powerpoint/2010/main" val="1103498144"/>
              </p:ext>
            </p:extLst>
          </p:nvPr>
        </p:nvGraphicFramePr>
        <p:xfrm>
          <a:off x="827584" y="1405730"/>
          <a:ext cx="6552728" cy="2199640"/>
        </p:xfrm>
        <a:graphic>
          <a:graphicData uri="http://schemas.openxmlformats.org/drawingml/2006/table">
            <a:tbl>
              <a:tblPr firstRow="1" bandRow="1">
                <a:tableStyleId>{5C22544A-7EE6-4342-B048-85BDC9FD1C3A}</a:tableStyleId>
              </a:tblPr>
              <a:tblGrid>
                <a:gridCol w="6552728"/>
              </a:tblGrid>
              <a:tr h="370840">
                <a:tc>
                  <a:txBody>
                    <a:bodyPr/>
                    <a:lstStyle/>
                    <a:p>
                      <a:pPr algn="ctr"/>
                      <a:r>
                        <a:rPr lang="en-AU" dirty="0" smtClean="0"/>
                        <a:t>2018 </a:t>
                      </a:r>
                      <a:r>
                        <a:rPr lang="en-AU" dirty="0" smtClean="0"/>
                        <a:t>S1</a:t>
                      </a:r>
                      <a:endParaRPr lang="en-AU" dirty="0"/>
                    </a:p>
                  </a:txBody>
                  <a:tcPr/>
                </a:tc>
              </a:tr>
              <a:tr h="370840">
                <a:tc>
                  <a:txBody>
                    <a:bodyPr/>
                    <a:lstStyle/>
                    <a:p>
                      <a:r>
                        <a:rPr lang="en-AU" dirty="0" smtClean="0"/>
                        <a:t>Lecture</a:t>
                      </a:r>
                      <a:r>
                        <a:rPr lang="en-AU" baseline="0" dirty="0" smtClean="0"/>
                        <a:t> – </a:t>
                      </a:r>
                      <a:r>
                        <a:rPr lang="en-AU" baseline="0" dirty="0" smtClean="0"/>
                        <a:t>Tuesdays 10:30AM </a:t>
                      </a:r>
                      <a:r>
                        <a:rPr lang="en-AU" baseline="0" dirty="0" smtClean="0"/>
                        <a:t>– </a:t>
                      </a:r>
                      <a:r>
                        <a:rPr lang="en-AU" baseline="0" dirty="0" smtClean="0"/>
                        <a:t>12:15PM</a:t>
                      </a:r>
                      <a:endParaRPr lang="en-AU" baseline="0" dirty="0" smtClean="0"/>
                    </a:p>
                    <a:p>
                      <a:r>
                        <a:rPr lang="en-AU" baseline="0" dirty="0" smtClean="0"/>
                        <a:t>@ JO </a:t>
                      </a:r>
                      <a:r>
                        <a:rPr lang="en-AU" baseline="0" dirty="0" smtClean="0"/>
                        <a:t>8.211</a:t>
                      </a:r>
                      <a:endParaRPr lang="en-AU" dirty="0"/>
                    </a:p>
                  </a:txBody>
                  <a:tcPr/>
                </a:tc>
              </a:tr>
              <a:tr h="370840">
                <a:tc>
                  <a:txBody>
                    <a:bodyPr/>
                    <a:lstStyle/>
                    <a:p>
                      <a:r>
                        <a:rPr lang="en-AU" dirty="0" smtClean="0"/>
                        <a:t>Three Tutorial</a:t>
                      </a:r>
                      <a:r>
                        <a:rPr lang="en-AU" baseline="0" dirty="0" smtClean="0"/>
                        <a:t> Sessions, @ </a:t>
                      </a:r>
                      <a:r>
                        <a:rPr lang="en-AU" baseline="0" dirty="0" smtClean="0"/>
                        <a:t>JO18.204</a:t>
                      </a:r>
                      <a:endParaRPr lang="en-AU" baseline="0" dirty="0" smtClean="0"/>
                    </a:p>
                    <a:p>
                      <a:pPr marL="285750" indent="-285750">
                        <a:buFontTx/>
                        <a:buChar char="-"/>
                      </a:pPr>
                      <a:r>
                        <a:rPr lang="en-AU" baseline="0" dirty="0" smtClean="0"/>
                        <a:t>Wednesday </a:t>
                      </a:r>
                      <a:r>
                        <a:rPr lang="en-AU" baseline="0" dirty="0" smtClean="0"/>
                        <a:t>12:30PM </a:t>
                      </a:r>
                      <a:r>
                        <a:rPr lang="en-AU" baseline="0" dirty="0" smtClean="0"/>
                        <a:t>– </a:t>
                      </a:r>
                      <a:r>
                        <a:rPr lang="en-AU" baseline="0" dirty="0" smtClean="0"/>
                        <a:t>1:30PM</a:t>
                      </a:r>
                      <a:endParaRPr lang="en-AU" baseline="0" dirty="0" smtClean="0"/>
                    </a:p>
                    <a:p>
                      <a:pPr marL="285750" indent="-285750">
                        <a:buFontTx/>
                        <a:buChar char="-"/>
                      </a:pPr>
                      <a:r>
                        <a:rPr lang="en-AU" baseline="0" dirty="0" smtClean="0"/>
                        <a:t>Wednesday </a:t>
                      </a:r>
                      <a:r>
                        <a:rPr lang="en-AU" baseline="0" dirty="0" smtClean="0"/>
                        <a:t>1:30PM </a:t>
                      </a:r>
                      <a:r>
                        <a:rPr lang="en-AU" baseline="0" dirty="0" smtClean="0"/>
                        <a:t>– </a:t>
                      </a:r>
                      <a:r>
                        <a:rPr lang="en-AU" baseline="0" dirty="0" smtClean="0"/>
                        <a:t>2:30PM</a:t>
                      </a:r>
                      <a:endParaRPr lang="en-AU" baseline="0" dirty="0" smtClean="0"/>
                    </a:p>
                    <a:p>
                      <a:pPr marL="285750" indent="-285750">
                        <a:buFontTx/>
                        <a:buChar char="-"/>
                      </a:pPr>
                      <a:r>
                        <a:rPr lang="en-AU" baseline="0" dirty="0" smtClean="0"/>
                        <a:t>Wednesday 2:30PM </a:t>
                      </a:r>
                      <a:r>
                        <a:rPr lang="en-AU" baseline="0" dirty="0" smtClean="0"/>
                        <a:t>– </a:t>
                      </a:r>
                      <a:r>
                        <a:rPr lang="en-AU" baseline="0" dirty="0" smtClean="0"/>
                        <a:t>3:30PM</a:t>
                      </a:r>
                      <a:endParaRPr lang="en-AU" baseline="0" dirty="0" smtClean="0"/>
                    </a:p>
                  </a:txBody>
                  <a:tcPr/>
                </a:tc>
              </a:tr>
            </a:tbl>
          </a:graphicData>
        </a:graphic>
      </p:graphicFrame>
      <p:sp>
        <p:nvSpPr>
          <p:cNvPr id="7" name="Content Placeholder 3"/>
          <p:cNvSpPr txBox="1">
            <a:spLocks/>
          </p:cNvSpPr>
          <p:nvPr/>
        </p:nvSpPr>
        <p:spPr bwMode="auto">
          <a:xfrm>
            <a:off x="107504" y="3605370"/>
            <a:ext cx="8856983" cy="3135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panose="020B0600070205080204" pitchFamily="34" charset="-128"/>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pitchFamily="-65"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pitchFamily="-65"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pitchFamily="-65"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pitchFamily="-65" charset="-128"/>
              </a:defRPr>
            </a:lvl5pPr>
            <a:lvl6pPr marL="2514600" indent="-228600" algn="l" rtl="0" fontAlgn="base">
              <a:spcBef>
                <a:spcPct val="20000"/>
              </a:spcBef>
              <a:spcAft>
                <a:spcPct val="0"/>
              </a:spcAft>
              <a:buChar char="»"/>
              <a:defRPr sz="2000">
                <a:solidFill>
                  <a:schemeClr val="tx1"/>
                </a:solidFill>
                <a:latin typeface="+mn-lt"/>
                <a:ea typeface="ＭＳ Ｐゴシック" pitchFamily="-65" charset="-128"/>
              </a:defRPr>
            </a:lvl6pPr>
            <a:lvl7pPr marL="2971800" indent="-228600" algn="l" rtl="0" fontAlgn="base">
              <a:spcBef>
                <a:spcPct val="20000"/>
              </a:spcBef>
              <a:spcAft>
                <a:spcPct val="0"/>
              </a:spcAft>
              <a:buChar char="»"/>
              <a:defRPr sz="2000">
                <a:solidFill>
                  <a:schemeClr val="tx1"/>
                </a:solidFill>
                <a:latin typeface="+mn-lt"/>
                <a:ea typeface="ＭＳ Ｐゴシック" pitchFamily="-65" charset="-128"/>
              </a:defRPr>
            </a:lvl7pPr>
            <a:lvl8pPr marL="3429000" indent="-228600" algn="l" rtl="0" fontAlgn="base">
              <a:spcBef>
                <a:spcPct val="20000"/>
              </a:spcBef>
              <a:spcAft>
                <a:spcPct val="0"/>
              </a:spcAft>
              <a:buChar char="»"/>
              <a:defRPr sz="2000">
                <a:solidFill>
                  <a:schemeClr val="tx1"/>
                </a:solidFill>
                <a:latin typeface="+mn-lt"/>
                <a:ea typeface="ＭＳ Ｐゴシック" pitchFamily="-65" charset="-128"/>
              </a:defRPr>
            </a:lvl8pPr>
            <a:lvl9pPr marL="3886200" indent="-228600" algn="l" rtl="0" fontAlgn="base">
              <a:spcBef>
                <a:spcPct val="20000"/>
              </a:spcBef>
              <a:spcAft>
                <a:spcPct val="0"/>
              </a:spcAft>
              <a:buChar char="»"/>
              <a:defRPr sz="2000">
                <a:solidFill>
                  <a:schemeClr val="tx1"/>
                </a:solidFill>
                <a:latin typeface="+mn-lt"/>
                <a:ea typeface="ＭＳ Ｐゴシック" pitchFamily="-65" charset="-128"/>
              </a:defRPr>
            </a:lvl9pPr>
          </a:lstStyle>
          <a:p>
            <a:r>
              <a:rPr lang="en-AU" kern="0" dirty="0" smtClean="0"/>
              <a:t>Assessments</a:t>
            </a:r>
          </a:p>
          <a:p>
            <a:pPr lvl="1"/>
            <a:r>
              <a:rPr lang="en-AU" kern="0" dirty="0" smtClean="0"/>
              <a:t>Assignment 1</a:t>
            </a:r>
            <a:endParaRPr lang="en-AU" kern="0" dirty="0" smtClean="0">
              <a:solidFill>
                <a:srgbClr val="FFFF00"/>
              </a:solidFill>
            </a:endParaRPr>
          </a:p>
          <a:p>
            <a:pPr lvl="2"/>
            <a:r>
              <a:rPr lang="en-AU" kern="0" dirty="0" smtClean="0"/>
              <a:t>Value – 40%</a:t>
            </a:r>
          </a:p>
          <a:p>
            <a:pPr lvl="2"/>
            <a:r>
              <a:rPr lang="en-AU" kern="0" dirty="0" smtClean="0"/>
              <a:t>Spread across </a:t>
            </a:r>
            <a:r>
              <a:rPr lang="en-AU" b="1" kern="0" dirty="0" smtClean="0"/>
              <a:t>two</a:t>
            </a:r>
            <a:r>
              <a:rPr lang="en-AU" kern="0" dirty="0" smtClean="0"/>
              <a:t> deliverables.</a:t>
            </a:r>
          </a:p>
          <a:p>
            <a:pPr lvl="1"/>
            <a:r>
              <a:rPr lang="en-AU" kern="0" dirty="0" smtClean="0"/>
              <a:t>Examination – End of Semester</a:t>
            </a:r>
          </a:p>
          <a:p>
            <a:pPr lvl="2"/>
            <a:r>
              <a:rPr lang="en-AU" kern="0" dirty="0" smtClean="0"/>
              <a:t>Value – 60%</a:t>
            </a:r>
          </a:p>
          <a:p>
            <a:pPr lvl="4"/>
            <a:r>
              <a:rPr lang="en-AU" kern="0" dirty="0" smtClean="0"/>
              <a:t>You must pass the Exam to pass the Unit</a:t>
            </a:r>
          </a:p>
          <a:p>
            <a:pPr lvl="2"/>
            <a:endParaRPr lang="en-AU" kern="0" dirty="0"/>
          </a:p>
        </p:txBody>
      </p:sp>
    </p:spTree>
    <p:extLst>
      <p:ext uri="{BB962C8B-B14F-4D97-AF65-F5344CB8AC3E}">
        <p14:creationId xmlns:p14="http://schemas.microsoft.com/office/powerpoint/2010/main" val="1584997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latin typeface="+mj-lt"/>
              </a:rPr>
              <a:t>Academic Misconduct</a:t>
            </a:r>
            <a:endParaRPr lang="en-AU" dirty="0">
              <a:latin typeface="+mj-lt"/>
            </a:endParaRPr>
          </a:p>
        </p:txBody>
      </p:sp>
      <p:sp>
        <p:nvSpPr>
          <p:cNvPr id="3" name="Content Placeholder 2"/>
          <p:cNvSpPr>
            <a:spLocks noGrp="1"/>
          </p:cNvSpPr>
          <p:nvPr>
            <p:ph idx="1"/>
          </p:nvPr>
        </p:nvSpPr>
        <p:spPr/>
        <p:txBody>
          <a:bodyPr/>
          <a:lstStyle/>
          <a:p>
            <a:r>
              <a:rPr lang="en-AU" sz="2000" dirty="0" smtClean="0"/>
              <a:t>Edith Cowan University has firm rules governing academic misconduct and there are substantial penalties that can be applied to students who are found in breach of these rules. Academic misconduct includes, but is not limited to:</a:t>
            </a:r>
          </a:p>
          <a:p>
            <a:pPr lvl="1"/>
            <a:r>
              <a:rPr lang="en-AU" sz="2000" dirty="0" smtClean="0"/>
              <a:t>Plagiarism;</a:t>
            </a:r>
          </a:p>
          <a:p>
            <a:pPr lvl="1"/>
            <a:r>
              <a:rPr lang="en-AU" sz="2000" dirty="0" smtClean="0"/>
              <a:t>Unauthorised collaboration;</a:t>
            </a:r>
          </a:p>
          <a:p>
            <a:pPr lvl="1"/>
            <a:r>
              <a:rPr lang="en-AU" sz="2000" dirty="0" smtClean="0"/>
              <a:t>Cheating in examinations;</a:t>
            </a:r>
          </a:p>
          <a:p>
            <a:pPr lvl="1"/>
            <a:r>
              <a:rPr lang="en-AU" sz="2000" dirty="0" smtClean="0"/>
              <a:t>Theft of other students’ work.</a:t>
            </a:r>
          </a:p>
          <a:p>
            <a:r>
              <a:rPr lang="en-AU" sz="2400" dirty="0" smtClean="0"/>
              <a:t>Additionally, any material submitted for assessment purposes must be work that has not been submitted previously, by any person, for any other unit at ECU or elsewhere.</a:t>
            </a:r>
          </a:p>
          <a:p>
            <a:r>
              <a:rPr lang="en-AU" sz="2400" dirty="0" smtClean="0"/>
              <a:t>The ECU rules and policies governing all academic activities, including misconduct, can be accessed through the ECU website.</a:t>
            </a:r>
            <a:endParaRPr lang="en-AU" sz="2400" dirty="0"/>
          </a:p>
        </p:txBody>
      </p:sp>
    </p:spTree>
    <p:extLst>
      <p:ext uri="{BB962C8B-B14F-4D97-AF65-F5344CB8AC3E}">
        <p14:creationId xmlns:p14="http://schemas.microsoft.com/office/powerpoint/2010/main" val="2764439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latin typeface="+mj-lt"/>
              </a:rPr>
              <a:t>Occupational Safety &amp; Health Induction</a:t>
            </a:r>
            <a:endParaRPr lang="en-AU" dirty="0">
              <a:latin typeface="+mj-lt"/>
            </a:endParaRPr>
          </a:p>
        </p:txBody>
      </p:sp>
      <p:sp>
        <p:nvSpPr>
          <p:cNvPr id="3" name="Content Placeholder 2"/>
          <p:cNvSpPr>
            <a:spLocks noGrp="1"/>
          </p:cNvSpPr>
          <p:nvPr>
            <p:ph idx="1"/>
          </p:nvPr>
        </p:nvSpPr>
        <p:spPr/>
        <p:txBody>
          <a:bodyPr/>
          <a:lstStyle/>
          <a:p>
            <a:r>
              <a:rPr lang="en-AU" sz="2400" dirty="0" smtClean="0"/>
              <a:t>You are reminded that you have certain obligations to Occupational Safety &amp; Health – both for you and towards others.</a:t>
            </a:r>
          </a:p>
          <a:p>
            <a:pPr lvl="1"/>
            <a:r>
              <a:rPr lang="en-AU" sz="2400" dirty="0" smtClean="0"/>
              <a:t>“All staff, students, visitors and contractors are responsible for their own health and safety and for others whose </a:t>
            </a:r>
            <a:r>
              <a:rPr lang="en-AU" sz="2400" dirty="0" err="1" smtClean="0"/>
              <a:t>activites</a:t>
            </a:r>
            <a:r>
              <a:rPr lang="en-AU" sz="2400" dirty="0" smtClean="0"/>
              <a:t> they may influence or control. The degree of responsibility a person has will depend upon his or her level of influence or control. This concept is recognized in law.”</a:t>
            </a:r>
          </a:p>
          <a:p>
            <a:pPr lvl="1"/>
            <a:r>
              <a:rPr lang="en-AU" sz="2400" dirty="0">
                <a:hlinkClick r:id="rId2"/>
              </a:rPr>
              <a:t>http://</a:t>
            </a:r>
            <a:r>
              <a:rPr lang="en-AU" sz="2400" dirty="0" smtClean="0">
                <a:hlinkClick r:id="rId2"/>
              </a:rPr>
              <a:t>intranet.ecu.edu.au/student/support/occupational-safety-and-health/induction</a:t>
            </a:r>
            <a:endParaRPr lang="en-AU" sz="2400" dirty="0" smtClean="0"/>
          </a:p>
          <a:p>
            <a:r>
              <a:rPr lang="en-AU" sz="2400" dirty="0" smtClean="0"/>
              <a:t>Additionally, only water is to be brought into the Lectures. </a:t>
            </a:r>
            <a:r>
              <a:rPr lang="en-AU" sz="2400" b="1" dirty="0" smtClean="0"/>
              <a:t>No</a:t>
            </a:r>
            <a:r>
              <a:rPr lang="en-AU" sz="2400" dirty="0" smtClean="0"/>
              <a:t> food or drink is permitted in the computer labs.</a:t>
            </a:r>
            <a:endParaRPr lang="en-AU" sz="2400" dirty="0"/>
          </a:p>
        </p:txBody>
      </p:sp>
    </p:spTree>
    <p:extLst>
      <p:ext uri="{BB962C8B-B14F-4D97-AF65-F5344CB8AC3E}">
        <p14:creationId xmlns:p14="http://schemas.microsoft.com/office/powerpoint/2010/main" val="534624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aips.net.au/wp-content/uploads/2011/06/ECU-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1760" y="2011680"/>
            <a:ext cx="3810000" cy="281940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0" y="0"/>
            <a:ext cx="9180512" cy="914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215847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alibri Light">
      <a:majorFont>
        <a:latin typeface="Calibri Light"/>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1676</TotalTime>
  <Words>501</Words>
  <Application>Microsoft Office PowerPoint</Application>
  <PresentationFormat>On-screen Show (4:3)</PresentationFormat>
  <Paragraphs>78</Paragraphs>
  <Slides>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ＭＳ Ｐゴシック</vt:lpstr>
      <vt:lpstr>Arial</vt:lpstr>
      <vt:lpstr>Arial Narrow</vt:lpstr>
      <vt:lpstr>Calibri</vt:lpstr>
      <vt:lpstr>Calibri Light</vt:lpstr>
      <vt:lpstr>Default Design</vt:lpstr>
      <vt:lpstr>CSP2104 Object-Oriented Programming in C++</vt:lpstr>
      <vt:lpstr>Overview</vt:lpstr>
      <vt:lpstr>Useful Information &amp; Contacts</vt:lpstr>
      <vt:lpstr>Unit Schedule – 2018, Semester 1</vt:lpstr>
      <vt:lpstr>Contact Periods &amp; Assessments</vt:lpstr>
      <vt:lpstr>Academic Misconduct</vt:lpstr>
      <vt:lpstr>Occupational Safety &amp; Health Induction</vt:lpstr>
      <vt:lpstr>PowerPoint Presentation</vt:lpstr>
    </vt:vector>
  </TitlesOfParts>
  <Company>Edith Cowan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0 - Introductory Content</dc:title>
  <dc:creator>ECU</dc:creator>
  <cp:keywords>CSP2104</cp:keywords>
  <cp:lastModifiedBy>Martin MASEK</cp:lastModifiedBy>
  <cp:revision>31</cp:revision>
  <dcterms:created xsi:type="dcterms:W3CDTF">2009-09-07T06:19:36Z</dcterms:created>
  <dcterms:modified xsi:type="dcterms:W3CDTF">2018-02-23T01:06:56Z</dcterms:modified>
</cp:coreProperties>
</file>