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8" r:id="rId2"/>
    <p:sldId id="308" r:id="rId3"/>
    <p:sldId id="297" r:id="rId4"/>
    <p:sldId id="310" r:id="rId5"/>
    <p:sldId id="337" r:id="rId6"/>
    <p:sldId id="336" r:id="rId7"/>
    <p:sldId id="313" r:id="rId8"/>
    <p:sldId id="314" r:id="rId9"/>
    <p:sldId id="316" r:id="rId10"/>
    <p:sldId id="317" r:id="rId11"/>
    <p:sldId id="319" r:id="rId12"/>
    <p:sldId id="323" r:id="rId13"/>
    <p:sldId id="324" r:id="rId14"/>
    <p:sldId id="326" r:id="rId15"/>
    <p:sldId id="265" r:id="rId16"/>
    <p:sldId id="298" r:id="rId17"/>
    <p:sldId id="266" r:id="rId18"/>
    <p:sldId id="267" r:id="rId19"/>
    <p:sldId id="299" r:id="rId20"/>
    <p:sldId id="300" r:id="rId21"/>
    <p:sldId id="301" r:id="rId22"/>
    <p:sldId id="302" r:id="rId23"/>
    <p:sldId id="303" r:id="rId24"/>
    <p:sldId id="272" r:id="rId25"/>
    <p:sldId id="273" r:id="rId26"/>
    <p:sldId id="274" r:id="rId27"/>
    <p:sldId id="275" r:id="rId28"/>
    <p:sldId id="276" r:id="rId29"/>
    <p:sldId id="304" r:id="rId30"/>
    <p:sldId id="277" r:id="rId31"/>
    <p:sldId id="278" r:id="rId32"/>
    <p:sldId id="279" r:id="rId33"/>
    <p:sldId id="305" r:id="rId34"/>
    <p:sldId id="280" r:id="rId35"/>
    <p:sldId id="281" r:id="rId36"/>
    <p:sldId id="282" r:id="rId37"/>
    <p:sldId id="306" r:id="rId38"/>
    <p:sldId id="283" r:id="rId39"/>
    <p:sldId id="284" r:id="rId40"/>
    <p:sldId id="285" r:id="rId41"/>
    <p:sldId id="287" r:id="rId42"/>
    <p:sldId id="288" r:id="rId43"/>
    <p:sldId id="289" r:id="rId44"/>
    <p:sldId id="290" r:id="rId45"/>
    <p:sldId id="291" r:id="rId46"/>
    <p:sldId id="292" r:id="rId47"/>
    <p:sldId id="293" r:id="rId48"/>
    <p:sldId id="307" r:id="rId4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4660"/>
  </p:normalViewPr>
  <p:slideViewPr>
    <p:cSldViewPr>
      <p:cViewPr>
        <p:scale>
          <a:sx n="66" d="100"/>
          <a:sy n="66" d="100"/>
        </p:scale>
        <p:origin x="-1152" y="-10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50237721-75E6-4F72-AB96-D7A2F5D9691C}" type="datetimeFigureOut">
              <a:rPr lang="en-US"/>
              <a:pPr>
                <a:defRPr/>
              </a:pPr>
              <a:t>29-Jul-14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573EA002-C634-4356-967C-986221210C54}" type="slidenum">
              <a:rPr lang="en-US"/>
              <a:pPr>
                <a:defRPr/>
              </a:pPr>
              <a:t>‹#›</a:t>
            </a:fld>
            <a:endParaRPr lang="en-US"/>
          </a:p>
        </p:txBody>
      </p:sp>
    </p:spTree>
    <p:extLst>
      <p:ext uri="{BB962C8B-B14F-4D97-AF65-F5344CB8AC3E}">
        <p14:creationId xmlns:p14="http://schemas.microsoft.com/office/powerpoint/2010/main" val="3976487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E4F27A-193D-4CBE-82B5-2E0E516E371D}" type="slidenum">
              <a:rPr lang="en-AU" smtClean="0">
                <a:latin typeface="Arial" charset="0"/>
              </a:rPr>
              <a:pPr/>
              <a:t>1</a:t>
            </a:fld>
            <a:endParaRPr lang="en-AU" smtClean="0">
              <a:latin typeface="Arial"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98487A7-DFED-46A7-9463-5C3FE6736E44}" type="slidenum">
              <a:rPr lang="en-AU" smtClean="0">
                <a:latin typeface="Arial" charset="0"/>
              </a:rPr>
              <a:pPr/>
              <a:t>30</a:t>
            </a:fld>
            <a:endParaRPr lang="en-AU" smtClean="0">
              <a:latin typeface="Arial"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3042CEC-3CFC-41B8-9EE9-56C816E889DD}" type="slidenum">
              <a:rPr lang="en-AU" smtClean="0">
                <a:latin typeface="Arial" charset="0"/>
              </a:rPr>
              <a:pPr/>
              <a:t>31</a:t>
            </a:fld>
            <a:endParaRPr lang="en-AU" smtClean="0">
              <a:latin typeface="Arial"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7C3B330-DB7A-4632-8B6D-F4F48961A702}" type="slidenum">
              <a:rPr lang="en-AU" smtClean="0">
                <a:latin typeface="Arial" charset="0"/>
              </a:rPr>
              <a:pPr/>
              <a:t>32</a:t>
            </a:fld>
            <a:endParaRPr lang="en-AU" smtClean="0">
              <a:latin typeface="Arial"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F514E7A-0A59-400A-AA4E-D7301D861D03}" type="slidenum">
              <a:rPr lang="en-AU" smtClean="0">
                <a:latin typeface="Arial" charset="0"/>
              </a:rPr>
              <a:pPr/>
              <a:t>34</a:t>
            </a:fld>
            <a:endParaRPr lang="en-AU" smtClean="0">
              <a:latin typeface="Arial"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162B835-97FE-4CCA-82E2-B5E89B1947FF}" type="slidenum">
              <a:rPr lang="en-AU" smtClean="0">
                <a:latin typeface="Arial" charset="0"/>
              </a:rPr>
              <a:pPr/>
              <a:t>36</a:t>
            </a:fld>
            <a:endParaRPr lang="en-AU"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5B39CD-3786-430D-8D73-090B343F2A4B}" type="slidenum">
              <a:rPr lang="en-AU" smtClean="0">
                <a:latin typeface="Arial" charset="0"/>
              </a:rPr>
              <a:pPr/>
              <a:t>38</a:t>
            </a:fld>
            <a:endParaRPr lang="en-AU" smtClean="0">
              <a:latin typeface="Arial"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94A4C74-B97F-4BB5-BD06-8881AD756874}" type="slidenum">
              <a:rPr lang="en-AU" smtClean="0">
                <a:latin typeface="Arial" charset="0"/>
              </a:rPr>
              <a:pPr/>
              <a:t>39</a:t>
            </a:fld>
            <a:endParaRPr lang="en-AU" smtClean="0">
              <a:latin typeface="Arial"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3BB905-CEEA-4308-9D1A-D40FCB0DF5CD}" type="slidenum">
              <a:rPr lang="en-AU" smtClean="0">
                <a:latin typeface="Arial" charset="0"/>
              </a:rPr>
              <a:pPr/>
              <a:t>40</a:t>
            </a:fld>
            <a:endParaRPr lang="en-AU" smtClean="0">
              <a:latin typeface="Arial"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8CF094-30FB-474E-B9FC-15592EAD2DDA}" type="slidenum">
              <a:rPr lang="en-AU" smtClean="0">
                <a:latin typeface="Arial" charset="0"/>
              </a:rPr>
              <a:pPr/>
              <a:t>41</a:t>
            </a:fld>
            <a:endParaRPr lang="en-AU" smtClean="0">
              <a:latin typeface="Arial"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D682123-CDBF-4B79-A52D-3D3AFFDC5FE5}" type="slidenum">
              <a:rPr lang="en-AU" smtClean="0">
                <a:latin typeface="Arial" charset="0"/>
              </a:rPr>
              <a:pPr/>
              <a:t>42</a:t>
            </a:fld>
            <a:endParaRPr lang="en-AU" smtClean="0">
              <a:latin typeface="Arial"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B4B41CE-71D9-4229-8D3B-7767E99579B1}" type="slidenum">
              <a:rPr lang="en-AU" smtClean="0">
                <a:latin typeface="Arial" charset="0"/>
              </a:rPr>
              <a:pPr/>
              <a:t>15</a:t>
            </a:fld>
            <a:endParaRPr lang="en-AU" smtClean="0">
              <a:latin typeface="Arial"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C80A4B7-864C-492A-A9B8-B36A8A7A869D}" type="slidenum">
              <a:rPr lang="en-AU" smtClean="0">
                <a:latin typeface="Arial" charset="0"/>
              </a:rPr>
              <a:pPr/>
              <a:t>43</a:t>
            </a:fld>
            <a:endParaRPr lang="en-AU" smtClean="0">
              <a:latin typeface="Arial"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AB00C07-8E98-48D2-BD6C-24FEBFCA008B}" type="slidenum">
              <a:rPr lang="en-AU" smtClean="0">
                <a:latin typeface="Arial" charset="0"/>
              </a:rPr>
              <a:pPr/>
              <a:t>44</a:t>
            </a:fld>
            <a:endParaRPr lang="en-AU" smtClean="0">
              <a:latin typeface="Arial"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75C28AD-4668-4BAA-82FA-9C85E6EBBD1C}" type="slidenum">
              <a:rPr lang="en-AU" smtClean="0">
                <a:latin typeface="Arial" charset="0"/>
              </a:rPr>
              <a:pPr/>
              <a:t>45</a:t>
            </a:fld>
            <a:endParaRPr lang="en-AU" smtClean="0">
              <a:latin typeface="Arial"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237F236-61C7-44FB-8CE9-3AE78276722B}" type="slidenum">
              <a:rPr lang="en-AU" smtClean="0">
                <a:latin typeface="Arial" charset="0"/>
              </a:rPr>
              <a:pPr/>
              <a:t>46</a:t>
            </a:fld>
            <a:endParaRPr lang="en-AU" smtClean="0">
              <a:latin typeface="Arial"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B1D4E40-CB14-4FCF-B3B9-B28CB2893AC8}" type="slidenum">
              <a:rPr lang="en-AU" smtClean="0">
                <a:latin typeface="Arial" charset="0"/>
              </a:rPr>
              <a:pPr/>
              <a:t>47</a:t>
            </a:fld>
            <a:endParaRPr lang="en-AU" smtClean="0">
              <a:latin typeface="Arial"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C2F2118-7D70-4397-84A0-0A871AB8AA51}" type="slidenum">
              <a:rPr lang="en-AU" smtClean="0">
                <a:latin typeface="Arial" charset="0"/>
              </a:rPr>
              <a:pPr/>
              <a:t>17</a:t>
            </a:fld>
            <a:endParaRPr lang="en-AU" smtClean="0">
              <a:latin typeface="Arial"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6C0C874-52B2-46B5-8534-E2D99AFEA632}" type="slidenum">
              <a:rPr lang="en-AU" smtClean="0">
                <a:latin typeface="Arial" charset="0"/>
              </a:rPr>
              <a:pPr/>
              <a:t>18</a:t>
            </a:fld>
            <a:endParaRPr lang="en-AU" smtClean="0">
              <a:latin typeface="Arial"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509B836-0EB4-421A-A9CF-DA269C4AAA23}" type="slidenum">
              <a:rPr lang="en-AU" smtClean="0">
                <a:latin typeface="Arial" charset="0"/>
              </a:rPr>
              <a:pPr/>
              <a:t>24</a:t>
            </a:fld>
            <a:endParaRPr lang="en-AU" smtClean="0">
              <a:latin typeface="Arial"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394087-4700-4331-B78A-E41CF44A6AD6}" type="slidenum">
              <a:rPr lang="en-AU" smtClean="0">
                <a:latin typeface="Arial" charset="0"/>
              </a:rPr>
              <a:pPr/>
              <a:t>25</a:t>
            </a:fld>
            <a:endParaRPr lang="en-AU" smtClean="0">
              <a:latin typeface="Arial"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9D65541-9A5D-40CE-9BAC-41EA8A927896}" type="slidenum">
              <a:rPr lang="en-AU" smtClean="0">
                <a:latin typeface="Arial" charset="0"/>
              </a:rPr>
              <a:pPr/>
              <a:t>26</a:t>
            </a:fld>
            <a:endParaRPr lang="en-AU" smtClean="0">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92A9CB3-D933-4126-AD62-14772EA8EB71}" type="slidenum">
              <a:rPr lang="en-AU" smtClean="0">
                <a:latin typeface="Arial" charset="0"/>
              </a:rPr>
              <a:pPr/>
              <a:t>27</a:t>
            </a:fld>
            <a:endParaRPr lang="en-AU"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F13313-42A4-4FC1-AC0B-6D6501C05855}" type="slidenum">
              <a:rPr lang="en-AU" smtClean="0">
                <a:latin typeface="Arial" charset="0"/>
              </a:rPr>
              <a:pPr/>
              <a:t>28</a:t>
            </a:fld>
            <a:endParaRPr lang="en-AU" smtClean="0">
              <a:latin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34" name="Rectangle 10"/>
          <p:cNvSpPr>
            <a:spLocks noChangeArrowheads="1"/>
          </p:cNvSpPr>
          <p:nvPr userDrawn="1"/>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latin typeface="Arial" pitchFamily="34" charset="0"/>
            </a:endParaRPr>
          </a:p>
        </p:txBody>
      </p:sp>
      <p:sp>
        <p:nvSpPr>
          <p:cNvPr id="1028"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descr="ECU_AUS_logo_C"/>
          <p:cNvPicPr>
            <a:picLocks noChangeAspect="1" noChangeArrowheads="1"/>
          </p:cNvPicPr>
          <p:nvPr userDrawn="1"/>
        </p:nvPicPr>
        <p:blipFill>
          <a:blip r:embed="rId13"/>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userDrawn="1"/>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dirty="0">
                <a:solidFill>
                  <a:srgbClr val="666666"/>
                </a:solidFill>
                <a:latin typeface="Arial Narrow" pitchFamily="34" charset="0"/>
              </a:rPr>
              <a:t>School of Computer and Security Science</a:t>
            </a:r>
          </a:p>
        </p:txBody>
      </p:sp>
      <p:sp>
        <p:nvSpPr>
          <p:cNvPr id="1043" name="Text Box 19"/>
          <p:cNvSpPr txBox="1">
            <a:spLocks noChangeArrowheads="1"/>
          </p:cNvSpPr>
          <p:nvPr userDrawn="1"/>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34" charset="0"/>
              </a:rPr>
              <a:t>Edith Cowan University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0" fontAlgn="base" hangingPunct="0">
        <a:spcBef>
          <a:spcPct val="0"/>
        </a:spcBef>
        <a:spcAft>
          <a:spcPct val="0"/>
        </a:spcAft>
        <a:defRPr sz="4400">
          <a:solidFill>
            <a:schemeClr val="bg1"/>
          </a:solidFill>
          <a:latin typeface="Arial Narrow"/>
          <a:ea typeface="MS PGothic" pitchFamily="34" charset="-128"/>
          <a:cs typeface="ＭＳ Ｐゴシック" pitchFamily="-65" charset="-128"/>
        </a:defRPr>
      </a:lvl1pPr>
      <a:lvl2pPr algn="r" rtl="0" eaLnBrk="0" fontAlgn="base" hangingPunct="0">
        <a:spcBef>
          <a:spcPct val="0"/>
        </a:spcBef>
        <a:spcAft>
          <a:spcPct val="0"/>
        </a:spcAft>
        <a:defRPr sz="4400">
          <a:solidFill>
            <a:schemeClr val="bg1"/>
          </a:solidFill>
          <a:latin typeface="Arial Narrow" pitchFamily="-65" charset="0"/>
          <a:ea typeface="MS PGothic" pitchFamily="34" charset="-128"/>
          <a:cs typeface="ＭＳ Ｐゴシック" pitchFamily="-65" charset="-128"/>
        </a:defRPr>
      </a:lvl2pPr>
      <a:lvl3pPr algn="r" rtl="0" eaLnBrk="0" fontAlgn="base" hangingPunct="0">
        <a:spcBef>
          <a:spcPct val="0"/>
        </a:spcBef>
        <a:spcAft>
          <a:spcPct val="0"/>
        </a:spcAft>
        <a:defRPr sz="4400">
          <a:solidFill>
            <a:schemeClr val="bg1"/>
          </a:solidFill>
          <a:latin typeface="Arial Narrow" pitchFamily="-65" charset="0"/>
          <a:ea typeface="MS PGothic" pitchFamily="34" charset="-128"/>
          <a:cs typeface="ＭＳ Ｐゴシック" pitchFamily="-65" charset="-128"/>
        </a:defRPr>
      </a:lvl3pPr>
      <a:lvl4pPr algn="r" rtl="0" eaLnBrk="0" fontAlgn="base" hangingPunct="0">
        <a:spcBef>
          <a:spcPct val="0"/>
        </a:spcBef>
        <a:spcAft>
          <a:spcPct val="0"/>
        </a:spcAft>
        <a:defRPr sz="4400">
          <a:solidFill>
            <a:schemeClr val="bg1"/>
          </a:solidFill>
          <a:latin typeface="Arial Narrow" pitchFamily="-65" charset="0"/>
          <a:ea typeface="MS PGothic" pitchFamily="34" charset="-128"/>
          <a:cs typeface="ＭＳ Ｐゴシック" pitchFamily="-65" charset="-128"/>
        </a:defRPr>
      </a:lvl4pPr>
      <a:lvl5pPr algn="r" rtl="0" eaLnBrk="0" fontAlgn="base" hangingPunct="0">
        <a:spcBef>
          <a:spcPct val="0"/>
        </a:spcBef>
        <a:spcAft>
          <a:spcPct val="0"/>
        </a:spcAft>
        <a:defRPr sz="4400">
          <a:solidFill>
            <a:schemeClr val="bg1"/>
          </a:solidFill>
          <a:latin typeface="Arial Narrow" pitchFamily="-65" charset="0"/>
          <a:ea typeface="MS PGothic" pitchFamily="34" charset="-128"/>
          <a:cs typeface="ＭＳ Ｐゴシック" pitchFamily="-65" charset="-128"/>
        </a:defRPr>
      </a:lvl5pPr>
      <a:lvl6pPr marL="457200" algn="r" rtl="0" fontAlgn="base">
        <a:spcBef>
          <a:spcPct val="0"/>
        </a:spcBef>
        <a:spcAft>
          <a:spcPct val="0"/>
        </a:spcAft>
        <a:defRPr sz="4400">
          <a:solidFill>
            <a:schemeClr val="bg1"/>
          </a:solidFill>
          <a:latin typeface="Arial" pitchFamily="-65" charset="0"/>
        </a:defRPr>
      </a:lvl6pPr>
      <a:lvl7pPr marL="914400" algn="r" rtl="0" fontAlgn="base">
        <a:spcBef>
          <a:spcPct val="0"/>
        </a:spcBef>
        <a:spcAft>
          <a:spcPct val="0"/>
        </a:spcAft>
        <a:defRPr sz="4400">
          <a:solidFill>
            <a:schemeClr val="bg1"/>
          </a:solidFill>
          <a:latin typeface="Arial" pitchFamily="-65" charset="0"/>
        </a:defRPr>
      </a:lvl7pPr>
      <a:lvl8pPr marL="1371600" algn="r" rtl="0" fontAlgn="base">
        <a:spcBef>
          <a:spcPct val="0"/>
        </a:spcBef>
        <a:spcAft>
          <a:spcPct val="0"/>
        </a:spcAft>
        <a:defRPr sz="4400">
          <a:solidFill>
            <a:schemeClr val="bg1"/>
          </a:solidFill>
          <a:latin typeface="Arial" pitchFamily="-65" charset="0"/>
        </a:defRPr>
      </a:lvl8pPr>
      <a:lvl9pPr marL="1828800" algn="r" rtl="0" fontAlgn="base">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oonline.com/article/499527/heartland-ceo-on-data-breach-qsas-let-us-dow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hyperlink" Target="http://blogs.csoonline.com/1457/epsilon_hack_notification_lett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soonline.com/article/681136/sony-apologizes-details-playstation-network-attac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s.csoonline.com/data-protection/2013/verisign-hit-hacker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soonline.com/article/215541/va-chief-information-security-officer-resig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cs.org.au/index.cfm?action=show&amp;conID=co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0" y="2552700"/>
            <a:ext cx="6400800" cy="1752600"/>
          </a:xfrm>
        </p:spPr>
        <p:txBody>
          <a:bodyPr/>
          <a:lstStyle/>
          <a:p>
            <a:pPr eaLnBrk="1" hangingPunct="1"/>
            <a:r>
              <a:rPr lang="en-AU" sz="6000" smtClean="0"/>
              <a:t>Computer Security</a:t>
            </a:r>
          </a:p>
        </p:txBody>
      </p:sp>
      <p:sp>
        <p:nvSpPr>
          <p:cNvPr id="2051" name="Rectangle 5"/>
          <p:cNvSpPr>
            <a:spLocks noChangeArrowheads="1"/>
          </p:cNvSpPr>
          <p:nvPr/>
        </p:nvSpPr>
        <p:spPr bwMode="auto">
          <a:xfrm>
            <a:off x="152400" y="838200"/>
            <a:ext cx="8686800" cy="762000"/>
          </a:xfrm>
          <a:prstGeom prst="rect">
            <a:avLst/>
          </a:prstGeom>
          <a:noFill/>
          <a:ln w="9525">
            <a:noFill/>
            <a:miter lim="800000"/>
            <a:headEnd/>
            <a:tailEnd/>
          </a:ln>
        </p:spPr>
        <p:txBody>
          <a:bodyPr>
            <a:spAutoFit/>
          </a:bodyPr>
          <a:lstStyle/>
          <a:p>
            <a:pPr algn="r"/>
            <a:r>
              <a:rPr lang="en-AU" sz="4400">
                <a:solidFill>
                  <a:schemeClr val="bg1"/>
                </a:solidFill>
              </a:rPr>
              <a:t>Introduction and Aims of Security</a:t>
            </a:r>
          </a:p>
        </p:txBody>
      </p:sp>
      <p:pic>
        <p:nvPicPr>
          <p:cNvPr id="2052" name="Picture 6" descr="http://www.lrionline.com/wp-content/uploads/computer-recovery.jpg"/>
          <p:cNvPicPr>
            <a:picLocks noChangeAspect="1" noChangeArrowheads="1"/>
          </p:cNvPicPr>
          <p:nvPr/>
        </p:nvPicPr>
        <p:blipFill>
          <a:blip r:embed="rId3"/>
          <a:srcRect/>
          <a:stretch>
            <a:fillRect/>
          </a:stretch>
        </p:blipFill>
        <p:spPr bwMode="auto">
          <a:xfrm>
            <a:off x="5638800" y="2667000"/>
            <a:ext cx="2857500"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dirty="0" smtClean="0"/>
              <a:t>Assignments</a:t>
            </a:r>
          </a:p>
        </p:txBody>
      </p:sp>
      <p:sp>
        <p:nvSpPr>
          <p:cNvPr id="8195" name="Rectangle 3"/>
          <p:cNvSpPr>
            <a:spLocks noGrp="1" noChangeArrowheads="1"/>
          </p:cNvSpPr>
          <p:nvPr>
            <p:ph type="body" idx="1"/>
          </p:nvPr>
        </p:nvSpPr>
        <p:spPr/>
        <p:txBody>
          <a:bodyPr/>
          <a:lstStyle/>
          <a:p>
            <a:pPr eaLnBrk="1" hangingPunct="1"/>
            <a:r>
              <a:rPr lang="en-AU" dirty="0" smtClean="0"/>
              <a:t>There are two assignments</a:t>
            </a:r>
          </a:p>
          <a:p>
            <a:pPr eaLnBrk="1" hangingPunct="1"/>
            <a:r>
              <a:rPr lang="en-AU" dirty="0" smtClean="0"/>
              <a:t>Assignment 1 (20%)</a:t>
            </a:r>
          </a:p>
          <a:p>
            <a:pPr eaLnBrk="1" hangingPunct="1"/>
            <a:r>
              <a:rPr lang="en-AU" dirty="0" smtClean="0"/>
              <a:t>Assignment 2 (25%)</a:t>
            </a:r>
            <a:endParaRPr lang="en-AU" dirty="0" smtClean="0"/>
          </a:p>
        </p:txBody>
      </p:sp>
    </p:spTree>
    <p:extLst>
      <p:ext uri="{BB962C8B-B14F-4D97-AF65-F5344CB8AC3E}">
        <p14:creationId xmlns:p14="http://schemas.microsoft.com/office/powerpoint/2010/main" val="77186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smtClean="0"/>
              <a:t>Assignment Expectations</a:t>
            </a:r>
          </a:p>
        </p:txBody>
      </p:sp>
      <p:sp>
        <p:nvSpPr>
          <p:cNvPr id="10243" name="Rectangle 3"/>
          <p:cNvSpPr>
            <a:spLocks noGrp="1" noChangeArrowheads="1"/>
          </p:cNvSpPr>
          <p:nvPr>
            <p:ph type="body" idx="1"/>
          </p:nvPr>
        </p:nvSpPr>
        <p:spPr>
          <a:xfrm>
            <a:off x="0" y="1916113"/>
            <a:ext cx="9144000" cy="4681537"/>
          </a:xfrm>
        </p:spPr>
        <p:txBody>
          <a:bodyPr/>
          <a:lstStyle/>
          <a:p>
            <a:pPr eaLnBrk="1" hangingPunct="1"/>
            <a:r>
              <a:rPr lang="en-AU" smtClean="0"/>
              <a:t>Assignment markers will expect to see:</a:t>
            </a:r>
          </a:p>
          <a:p>
            <a:pPr lvl="1" eaLnBrk="1" hangingPunct="1"/>
            <a:r>
              <a:rPr lang="en-AU" smtClean="0"/>
              <a:t>Evidence of your own original thought and analysis</a:t>
            </a:r>
          </a:p>
          <a:p>
            <a:pPr lvl="2" eaLnBrk="1" hangingPunct="1"/>
            <a:r>
              <a:rPr lang="en-AU" smtClean="0"/>
              <a:t>It is </a:t>
            </a:r>
            <a:r>
              <a:rPr lang="en-AU" u="sng" smtClean="0"/>
              <a:t>NOT</a:t>
            </a:r>
            <a:r>
              <a:rPr lang="en-AU" smtClean="0"/>
              <a:t> enough to simply repeat what is found in books and on web pages</a:t>
            </a:r>
          </a:p>
          <a:p>
            <a:pPr lvl="1" eaLnBrk="1" hangingPunct="1"/>
            <a:r>
              <a:rPr lang="en-AU" smtClean="0"/>
              <a:t>Original material to be supported with quality, critically evaluated references</a:t>
            </a:r>
          </a:p>
          <a:p>
            <a:pPr lvl="2" eaLnBrk="1" hangingPunct="1"/>
            <a:r>
              <a:rPr lang="en-AU" smtClean="0"/>
              <a:t>Assignment markers will pay attention to the ways in which you use references and the quality of the references that you choose</a:t>
            </a:r>
          </a:p>
        </p:txBody>
      </p:sp>
    </p:spTree>
    <p:extLst>
      <p:ext uri="{BB962C8B-B14F-4D97-AF65-F5344CB8AC3E}">
        <p14:creationId xmlns:p14="http://schemas.microsoft.com/office/powerpoint/2010/main" val="552987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t>Collusion</a:t>
            </a:r>
          </a:p>
        </p:txBody>
      </p:sp>
      <p:sp>
        <p:nvSpPr>
          <p:cNvPr id="14339" name="Rectangle 3"/>
          <p:cNvSpPr>
            <a:spLocks noGrp="1" noChangeArrowheads="1"/>
          </p:cNvSpPr>
          <p:nvPr>
            <p:ph type="body" idx="1"/>
          </p:nvPr>
        </p:nvSpPr>
        <p:spPr/>
        <p:txBody>
          <a:bodyPr/>
          <a:lstStyle/>
          <a:p>
            <a:pPr eaLnBrk="1" hangingPunct="1"/>
            <a:r>
              <a:rPr lang="en-AU" smtClean="0"/>
              <a:t>Collusion is when students work together in unauthorised ways and present work that is very similar</a:t>
            </a:r>
          </a:p>
          <a:p>
            <a:pPr eaLnBrk="1" hangingPunct="1"/>
            <a:r>
              <a:rPr lang="en-AU" smtClean="0"/>
              <a:t>Students can talk to other students about assignments, but what you submit must be your </a:t>
            </a:r>
            <a:r>
              <a:rPr lang="en-AU" b="1" u="sng" smtClean="0"/>
              <a:t>OWN</a:t>
            </a:r>
            <a:r>
              <a:rPr lang="en-AU" smtClean="0"/>
              <a:t> work</a:t>
            </a:r>
          </a:p>
        </p:txBody>
      </p:sp>
    </p:spTree>
    <p:extLst>
      <p:ext uri="{BB962C8B-B14F-4D97-AF65-F5344CB8AC3E}">
        <p14:creationId xmlns:p14="http://schemas.microsoft.com/office/powerpoint/2010/main" val="21995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t>Assignment Tips</a:t>
            </a:r>
          </a:p>
        </p:txBody>
      </p:sp>
      <p:sp>
        <p:nvSpPr>
          <p:cNvPr id="15363" name="Rectangle 3"/>
          <p:cNvSpPr>
            <a:spLocks noGrp="1" noChangeArrowheads="1"/>
          </p:cNvSpPr>
          <p:nvPr>
            <p:ph type="body" idx="1"/>
          </p:nvPr>
        </p:nvSpPr>
        <p:spPr>
          <a:xfrm>
            <a:off x="250825" y="1916113"/>
            <a:ext cx="8569325" cy="4681537"/>
          </a:xfrm>
        </p:spPr>
        <p:txBody>
          <a:bodyPr/>
          <a:lstStyle/>
          <a:p>
            <a:pPr eaLnBrk="1" hangingPunct="1"/>
            <a:r>
              <a:rPr lang="en-AU" sz="2800" dirty="0" smtClean="0"/>
              <a:t>Do NOT leave your assignments to the last minute</a:t>
            </a:r>
          </a:p>
          <a:p>
            <a:pPr eaLnBrk="1" hangingPunct="1"/>
            <a:r>
              <a:rPr lang="en-AU" sz="2800" dirty="0" smtClean="0"/>
              <a:t>Make sure that you know the due dates</a:t>
            </a:r>
          </a:p>
          <a:p>
            <a:pPr eaLnBrk="1" hangingPunct="1"/>
            <a:r>
              <a:rPr lang="en-AU" sz="2800" dirty="0" smtClean="0"/>
              <a:t>Proof read your assignments carefully</a:t>
            </a:r>
          </a:p>
          <a:p>
            <a:pPr eaLnBrk="1" hangingPunct="1"/>
            <a:r>
              <a:rPr lang="en-AU" sz="2800" dirty="0" smtClean="0"/>
              <a:t>If you need help with assignment writing skills, contact the faculty learning advisor</a:t>
            </a:r>
          </a:p>
          <a:p>
            <a:pPr eaLnBrk="1" hangingPunct="1"/>
            <a:r>
              <a:rPr lang="en-AU" sz="2800" dirty="0" smtClean="0"/>
              <a:t>Follow assignment submission instructions</a:t>
            </a:r>
          </a:p>
          <a:p>
            <a:pPr eaLnBrk="1" hangingPunct="1"/>
            <a:r>
              <a:rPr lang="en-AU" sz="2800" dirty="0" smtClean="0"/>
              <a:t>Remember: An assignment is an opportunity for you to </a:t>
            </a:r>
            <a:r>
              <a:rPr lang="en-AU" sz="2800" u="sng" dirty="0" smtClean="0"/>
              <a:t>demonstrate</a:t>
            </a:r>
            <a:r>
              <a:rPr lang="en-AU" sz="2800" dirty="0" smtClean="0"/>
              <a:t> your brilliance</a:t>
            </a:r>
          </a:p>
          <a:p>
            <a:pPr eaLnBrk="1" hangingPunct="1"/>
            <a:endParaRPr lang="en-AU" sz="2800" dirty="0" smtClean="0"/>
          </a:p>
        </p:txBody>
      </p:sp>
    </p:spTree>
    <p:extLst>
      <p:ext uri="{BB962C8B-B14F-4D97-AF65-F5344CB8AC3E}">
        <p14:creationId xmlns:p14="http://schemas.microsoft.com/office/powerpoint/2010/main" val="1124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t>Blackboard</a:t>
            </a:r>
          </a:p>
        </p:txBody>
      </p:sp>
      <p:sp>
        <p:nvSpPr>
          <p:cNvPr id="17411" name="Rectangle 3"/>
          <p:cNvSpPr>
            <a:spLocks noGrp="1" noChangeArrowheads="1"/>
          </p:cNvSpPr>
          <p:nvPr>
            <p:ph type="body" idx="1"/>
          </p:nvPr>
        </p:nvSpPr>
        <p:spPr/>
        <p:txBody>
          <a:bodyPr/>
          <a:lstStyle/>
          <a:p>
            <a:pPr eaLnBrk="1" hangingPunct="1"/>
            <a:r>
              <a:rPr lang="en-AU" dirty="0" smtClean="0"/>
              <a:t>ECU on-campus and on-line students will study this unit using the University’s </a:t>
            </a:r>
            <a:r>
              <a:rPr lang="en-AU" dirty="0" err="1" smtClean="0"/>
              <a:t>MyECU</a:t>
            </a:r>
            <a:r>
              <a:rPr lang="en-AU" dirty="0" smtClean="0"/>
              <a:t> (Blackboard) system</a:t>
            </a:r>
          </a:p>
          <a:p>
            <a:pPr eaLnBrk="1" hangingPunct="1"/>
            <a:endParaRPr lang="en-AU" dirty="0" smtClean="0"/>
          </a:p>
          <a:p>
            <a:pPr eaLnBrk="1" hangingPunct="1"/>
            <a:r>
              <a:rPr lang="en-AU" dirty="0" smtClean="0"/>
              <a:t>Backboard can be found at myecu.edu.au</a:t>
            </a:r>
          </a:p>
          <a:p>
            <a:pPr eaLnBrk="1" hangingPunct="1"/>
            <a:endParaRPr lang="en-AU" dirty="0" smtClean="0"/>
          </a:p>
          <a:p>
            <a:pPr eaLnBrk="1" hangingPunct="1"/>
            <a:r>
              <a:rPr lang="en-AU" dirty="0" smtClean="0"/>
              <a:t>Blackboard </a:t>
            </a:r>
            <a:r>
              <a:rPr lang="en-AU" dirty="0"/>
              <a:t>contains all of the unit </a:t>
            </a:r>
            <a:r>
              <a:rPr lang="en-AU" dirty="0" smtClean="0"/>
              <a:t>materials, assignments and readings </a:t>
            </a:r>
            <a:r>
              <a:rPr lang="en-AU" dirty="0"/>
              <a:t>for this unit</a:t>
            </a:r>
          </a:p>
          <a:p>
            <a:pPr eaLnBrk="1" hangingPunct="1"/>
            <a:endParaRPr lang="en-AU" dirty="0" smtClean="0"/>
          </a:p>
        </p:txBody>
      </p:sp>
    </p:spTree>
    <p:extLst>
      <p:ext uri="{BB962C8B-B14F-4D97-AF65-F5344CB8AC3E}">
        <p14:creationId xmlns:p14="http://schemas.microsoft.com/office/powerpoint/2010/main" val="72288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subTitle" idx="1"/>
          </p:nvPr>
        </p:nvSpPr>
        <p:spPr>
          <a:xfrm>
            <a:off x="228600" y="2552700"/>
            <a:ext cx="6400800" cy="1752600"/>
          </a:xfrm>
        </p:spPr>
        <p:txBody>
          <a:bodyPr/>
          <a:lstStyle/>
          <a:p>
            <a:pPr eaLnBrk="1" hangingPunct="1"/>
            <a:r>
              <a:rPr lang="en-AU" smtClean="0"/>
              <a:t>Computer Security</a:t>
            </a:r>
          </a:p>
        </p:txBody>
      </p:sp>
      <p:pic>
        <p:nvPicPr>
          <p:cNvPr id="5123" name="Picture 7" descr="2bjzabes[1]"/>
          <p:cNvPicPr>
            <a:picLocks noChangeAspect="1" noChangeArrowheads="1"/>
          </p:cNvPicPr>
          <p:nvPr/>
        </p:nvPicPr>
        <p:blipFill>
          <a:blip r:embed="rId3"/>
          <a:srcRect/>
          <a:stretch>
            <a:fillRect/>
          </a:stretch>
        </p:blipFill>
        <p:spPr bwMode="auto">
          <a:xfrm>
            <a:off x="6096000" y="2667000"/>
            <a:ext cx="2681288" cy="3352800"/>
          </a:xfrm>
          <a:prstGeom prst="rect">
            <a:avLst/>
          </a:prstGeom>
          <a:noFill/>
          <a:ln w="9525">
            <a:noFill/>
            <a:miter lim="800000"/>
            <a:headEnd/>
            <a:tailEnd/>
          </a:ln>
        </p:spPr>
      </p:pic>
      <p:sp>
        <p:nvSpPr>
          <p:cNvPr id="5124" name="Rectangle 8"/>
          <p:cNvSpPr>
            <a:spLocks noChangeArrowheads="1"/>
          </p:cNvSpPr>
          <p:nvPr/>
        </p:nvSpPr>
        <p:spPr bwMode="auto">
          <a:xfrm>
            <a:off x="169863" y="990600"/>
            <a:ext cx="8802687" cy="579438"/>
          </a:xfrm>
          <a:prstGeom prst="rect">
            <a:avLst/>
          </a:prstGeom>
          <a:noFill/>
          <a:ln w="9525">
            <a:noFill/>
            <a:miter lim="800000"/>
            <a:headEnd/>
            <a:tailEnd/>
          </a:ln>
        </p:spPr>
        <p:txBody>
          <a:bodyPr wrap="none">
            <a:spAutoFit/>
          </a:bodyPr>
          <a:lstStyle/>
          <a:p>
            <a:r>
              <a:rPr lang="en-AU" sz="3200">
                <a:solidFill>
                  <a:schemeClr val="bg1"/>
                </a:solidFill>
              </a:rPr>
              <a:t>Lecture 1: Basic Principles and Aims of Security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latin typeface="Arial Narrow" pitchFamily="34" charset="0"/>
              </a:rPr>
              <a:t>Sun Tzu – The Art of War</a:t>
            </a:r>
          </a:p>
        </p:txBody>
      </p:sp>
      <p:sp>
        <p:nvSpPr>
          <p:cNvPr id="6147" name="Content Placeholder 2"/>
          <p:cNvSpPr>
            <a:spLocks noGrp="1"/>
          </p:cNvSpPr>
          <p:nvPr>
            <p:ph idx="1"/>
          </p:nvPr>
        </p:nvSpPr>
        <p:spPr/>
        <p:txBody>
          <a:bodyPr/>
          <a:lstStyle/>
          <a:p>
            <a:r>
              <a:rPr lang="en-US" smtClean="0"/>
              <a:t>If you know the enemy and know yourself, you need not fear the result of a hundred battles. </a:t>
            </a:r>
          </a:p>
          <a:p>
            <a:r>
              <a:rPr lang="en-US" smtClean="0"/>
              <a:t>If you know yourself but not the enemy, for every victory gained you will also suffer a defeat. </a:t>
            </a:r>
          </a:p>
          <a:p>
            <a:r>
              <a:rPr lang="en-US" smtClean="0"/>
              <a:t>If you know neither the enemy nor yourself,</a:t>
            </a:r>
            <a:br>
              <a:rPr lang="en-US" smtClean="0"/>
            </a:br>
            <a:r>
              <a:rPr lang="en-US" smtClean="0"/>
              <a:t>you will succumb in every battle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z="4000" smtClean="0">
                <a:latin typeface="Arial Narrow" pitchFamily="34" charset="0"/>
              </a:rPr>
              <a:t>Is the Internet dangerous?</a:t>
            </a:r>
          </a:p>
        </p:txBody>
      </p:sp>
      <p:sp>
        <p:nvSpPr>
          <p:cNvPr id="7171" name="Rectangle 3"/>
          <p:cNvSpPr>
            <a:spLocks noGrp="1" noChangeArrowheads="1"/>
          </p:cNvSpPr>
          <p:nvPr>
            <p:ph type="body" idx="1"/>
          </p:nvPr>
        </p:nvSpPr>
        <p:spPr/>
        <p:txBody>
          <a:bodyPr/>
          <a:lstStyle/>
          <a:p>
            <a:pPr eaLnBrk="1" hangingPunct="1"/>
            <a:r>
              <a:rPr lang="en-AU" smtClean="0"/>
              <a:t>Lets start by looking at some examples of dangers that exist in today’s online world...</a:t>
            </a:r>
          </a:p>
        </p:txBody>
      </p:sp>
      <p:pic>
        <p:nvPicPr>
          <p:cNvPr id="7172" name="Picture 2" descr="http://1.bp.blogspot.com/_c9Ka9Jvx1go/TKuFoZc1IEI/AAAAAAAADtY/iYONFtpwhG8/s1600/Danger+Internet.jpg"/>
          <p:cNvPicPr>
            <a:picLocks noChangeAspect="1" noChangeArrowheads="1"/>
          </p:cNvPicPr>
          <p:nvPr/>
        </p:nvPicPr>
        <p:blipFill>
          <a:blip r:embed="rId3"/>
          <a:srcRect/>
          <a:stretch>
            <a:fillRect/>
          </a:stretch>
        </p:blipFill>
        <p:spPr bwMode="auto">
          <a:xfrm>
            <a:off x="2195513" y="3213100"/>
            <a:ext cx="476250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latin typeface="Arial Narrow" pitchFamily="34" charset="0"/>
              </a:rPr>
              <a:t>Heartland Payment System</a:t>
            </a:r>
          </a:p>
        </p:txBody>
      </p:sp>
      <p:sp>
        <p:nvSpPr>
          <p:cNvPr id="8195" name="Rectangle 3"/>
          <p:cNvSpPr>
            <a:spLocks noGrp="1" noChangeArrowheads="1"/>
          </p:cNvSpPr>
          <p:nvPr>
            <p:ph type="body" idx="1"/>
          </p:nvPr>
        </p:nvSpPr>
        <p:spPr/>
        <p:txBody>
          <a:bodyPr/>
          <a:lstStyle/>
          <a:p>
            <a:pPr eaLnBrk="1" hangingPunct="1"/>
            <a:r>
              <a:rPr lang="en-AU" sz="2800" dirty="0" smtClean="0"/>
              <a:t>Provides debit, credit card, payroll processing</a:t>
            </a:r>
          </a:p>
          <a:p>
            <a:pPr eaLnBrk="1" hangingPunct="1"/>
            <a:r>
              <a:rPr lang="en-AU" sz="2800" dirty="0" smtClean="0"/>
              <a:t>Attack occurred in March 2008</a:t>
            </a:r>
          </a:p>
          <a:p>
            <a:pPr eaLnBrk="1" hangingPunct="1"/>
            <a:r>
              <a:rPr lang="en-AU" sz="2800" dirty="0" smtClean="0"/>
              <a:t>Approximately 134 million credit cards exposed</a:t>
            </a:r>
          </a:p>
          <a:p>
            <a:pPr eaLnBrk="1" hangingPunct="1"/>
            <a:r>
              <a:rPr lang="en-AU" sz="2800" dirty="0" smtClean="0"/>
              <a:t>Attackers used spyware to capture data</a:t>
            </a:r>
          </a:p>
          <a:p>
            <a:pPr eaLnBrk="1" hangingPunct="1"/>
            <a:r>
              <a:rPr lang="en-AU" sz="2800" dirty="0" smtClean="0"/>
              <a:t>Financial losses exceeded $140 million</a:t>
            </a:r>
          </a:p>
          <a:p>
            <a:pPr eaLnBrk="1" hangingPunct="1"/>
            <a:endParaRPr lang="en-AU" sz="2800" dirty="0" smtClean="0"/>
          </a:p>
          <a:p>
            <a:pPr eaLnBrk="1" hangingPunct="1"/>
            <a:endParaRPr lang="en-AU" sz="2800" dirty="0" smtClean="0"/>
          </a:p>
          <a:p>
            <a:pPr eaLnBrk="1" hangingPunct="1"/>
            <a:endParaRPr lang="en-AU" sz="2800" dirty="0" smtClean="0"/>
          </a:p>
          <a:p>
            <a:pPr eaLnBrk="1" hangingPunct="1"/>
            <a:endParaRPr lang="en-AU" sz="2800" dirty="0" smtClean="0"/>
          </a:p>
          <a:p>
            <a:pPr eaLnBrk="1" hangingPunct="1"/>
            <a:r>
              <a:rPr lang="en-AU" sz="1200" dirty="0" smtClean="0">
                <a:hlinkClick r:id="rId3"/>
              </a:rPr>
              <a:t>http://www.csoonline.com/article/499527/heartland-ceo-on-data-breach-qsas-let-us-down</a:t>
            </a:r>
            <a:endParaRPr lang="en-AU" sz="1200" dirty="0" smtClean="0"/>
          </a:p>
          <a:p>
            <a:pPr eaLnBrk="1" hangingPunct="1"/>
            <a:endParaRPr lang="en-AU" sz="2800" dirty="0" smtClean="0"/>
          </a:p>
        </p:txBody>
      </p:sp>
      <p:pic>
        <p:nvPicPr>
          <p:cNvPr id="8196" name="Picture 2" descr="http://report-online-scams.com/blog/wp-content/uploads/2010/02/credit-card-fraud.jpg"/>
          <p:cNvPicPr>
            <a:picLocks noChangeAspect="1" noChangeArrowheads="1"/>
          </p:cNvPicPr>
          <p:nvPr/>
        </p:nvPicPr>
        <p:blipFill>
          <a:blip r:embed="rId4"/>
          <a:srcRect/>
          <a:stretch>
            <a:fillRect/>
          </a:stretch>
        </p:blipFill>
        <p:spPr bwMode="auto">
          <a:xfrm>
            <a:off x="6156325" y="4508500"/>
            <a:ext cx="2830513" cy="190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Arial Narrow" pitchFamily="34" charset="0"/>
              </a:rPr>
              <a:t>Epsilon</a:t>
            </a:r>
          </a:p>
        </p:txBody>
      </p:sp>
      <p:sp>
        <p:nvSpPr>
          <p:cNvPr id="9219" name="Content Placeholder 2"/>
          <p:cNvSpPr>
            <a:spLocks noGrp="1"/>
          </p:cNvSpPr>
          <p:nvPr>
            <p:ph idx="1"/>
          </p:nvPr>
        </p:nvSpPr>
        <p:spPr/>
        <p:txBody>
          <a:bodyPr/>
          <a:lstStyle/>
          <a:p>
            <a:r>
              <a:rPr lang="en-US" smtClean="0"/>
              <a:t>Provides marketing and email services for the largest companies in the world</a:t>
            </a:r>
          </a:p>
          <a:p>
            <a:r>
              <a:rPr lang="en-US" smtClean="0"/>
              <a:t>Criminals captured and exposed names and emails of millions of customers</a:t>
            </a:r>
          </a:p>
          <a:p>
            <a:r>
              <a:rPr lang="en-US" smtClean="0"/>
              <a:t>Could be used for clever phishing scans</a:t>
            </a:r>
          </a:p>
          <a:p>
            <a:r>
              <a:rPr lang="en-US" smtClean="0"/>
              <a:t>Breach is estimated to have cost $4 billion</a:t>
            </a:r>
          </a:p>
          <a:p>
            <a:endParaRPr lang="en-US" smtClean="0"/>
          </a:p>
          <a:p>
            <a:endParaRPr lang="en-US" smtClean="0"/>
          </a:p>
          <a:p>
            <a:r>
              <a:rPr lang="en-US" sz="1200" smtClean="0">
                <a:hlinkClick r:id="rId2"/>
              </a:rPr>
              <a:t>http://blogs.csoonline.com/1457/epsilon_hack_notification_letters</a:t>
            </a:r>
            <a:endParaRPr lang="en-US" sz="1200" smtClean="0"/>
          </a:p>
          <a:p>
            <a:endParaRPr lang="en-US" sz="12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AU" dirty="0"/>
          </a:p>
        </p:txBody>
      </p:sp>
      <p:sp>
        <p:nvSpPr>
          <p:cNvPr id="3" name="Content Placeholder 2"/>
          <p:cNvSpPr>
            <a:spLocks noGrp="1"/>
          </p:cNvSpPr>
          <p:nvPr>
            <p:ph idx="1"/>
          </p:nvPr>
        </p:nvSpPr>
        <p:spPr/>
        <p:txBody>
          <a:bodyPr/>
          <a:lstStyle/>
          <a:p>
            <a:r>
              <a:rPr lang="en-US" dirty="0" smtClean="0"/>
              <a:t>Lecturer background…</a:t>
            </a:r>
          </a:p>
          <a:p>
            <a:endParaRPr lang="en-US" dirty="0"/>
          </a:p>
          <a:p>
            <a:r>
              <a:rPr lang="en-US" dirty="0" smtClean="0"/>
              <a:t>What to expect in the unit…</a:t>
            </a:r>
            <a:endParaRPr lang="en-AU" dirty="0"/>
          </a:p>
        </p:txBody>
      </p:sp>
    </p:spTree>
    <p:extLst>
      <p:ext uri="{BB962C8B-B14F-4D97-AF65-F5344CB8AC3E}">
        <p14:creationId xmlns:p14="http://schemas.microsoft.com/office/powerpoint/2010/main" val="1790388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latin typeface="Arial Narrow" pitchFamily="34" charset="0"/>
              </a:rPr>
              <a:t>Stuxnet</a:t>
            </a:r>
          </a:p>
        </p:txBody>
      </p:sp>
      <p:sp>
        <p:nvSpPr>
          <p:cNvPr id="10243" name="Content Placeholder 2"/>
          <p:cNvSpPr>
            <a:spLocks noGrp="1"/>
          </p:cNvSpPr>
          <p:nvPr>
            <p:ph idx="1"/>
          </p:nvPr>
        </p:nvSpPr>
        <p:spPr/>
        <p:txBody>
          <a:bodyPr/>
          <a:lstStyle/>
          <a:p>
            <a:r>
              <a:rPr lang="en-US" smtClean="0"/>
              <a:t>A computer worm predominantly targeting Siemens Industrial hardware/software</a:t>
            </a:r>
          </a:p>
          <a:p>
            <a:r>
              <a:rPr lang="en-US" smtClean="0"/>
              <a:t>Payload targets Supervisory Control and Data Acquisition (SCADA) systems</a:t>
            </a:r>
          </a:p>
          <a:p>
            <a:r>
              <a:rPr lang="en-US" smtClean="0"/>
              <a:t>SCADA systems control and monitor industrial infrastructure and processes</a:t>
            </a:r>
          </a:p>
          <a:p>
            <a:r>
              <a:rPr lang="en-US" smtClean="0"/>
              <a:t>YES! That includes power stations…</a:t>
            </a:r>
          </a:p>
          <a:p>
            <a:r>
              <a:rPr lang="en-US" smtClean="0"/>
              <a:t>…you get the picture!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latin typeface="Arial Narrow" pitchFamily="34" charset="0"/>
              </a:rPr>
              <a:t>Sony PlayStation Network</a:t>
            </a:r>
          </a:p>
        </p:txBody>
      </p:sp>
      <p:sp>
        <p:nvSpPr>
          <p:cNvPr id="11267" name="Content Placeholder 2"/>
          <p:cNvSpPr>
            <a:spLocks noGrp="1"/>
          </p:cNvSpPr>
          <p:nvPr>
            <p:ph idx="1"/>
          </p:nvPr>
        </p:nvSpPr>
        <p:spPr/>
        <p:txBody>
          <a:bodyPr/>
          <a:lstStyle/>
          <a:p>
            <a:r>
              <a:rPr lang="en-US" smtClean="0"/>
              <a:t>Considered the worst gaming data breach of all time</a:t>
            </a:r>
          </a:p>
          <a:p>
            <a:r>
              <a:rPr lang="en-US" smtClean="0"/>
              <a:t>April 20</a:t>
            </a:r>
            <a:r>
              <a:rPr lang="en-US" baseline="30000" smtClean="0"/>
              <a:t>th</a:t>
            </a:r>
            <a:r>
              <a:rPr lang="en-US" smtClean="0"/>
              <a:t> 2011</a:t>
            </a:r>
          </a:p>
          <a:p>
            <a:r>
              <a:rPr lang="en-US" smtClean="0"/>
              <a:t>77 million accounts affected</a:t>
            </a:r>
          </a:p>
          <a:p>
            <a:r>
              <a:rPr lang="en-US" smtClean="0"/>
              <a:t>12 million unencrypted credit cards captured</a:t>
            </a:r>
          </a:p>
          <a:p>
            <a:r>
              <a:rPr lang="en-US" smtClean="0"/>
              <a:t>Sony never officially announced $$$ losses</a:t>
            </a:r>
          </a:p>
          <a:p>
            <a:r>
              <a:rPr lang="en-US" smtClean="0"/>
              <a:t>Combination of malware and DoS attacks</a:t>
            </a:r>
          </a:p>
          <a:p>
            <a:endParaRPr lang="en-US" sz="1200" smtClean="0">
              <a:hlinkClick r:id="rId2"/>
            </a:endParaRPr>
          </a:p>
          <a:p>
            <a:r>
              <a:rPr lang="en-US" sz="1200" smtClean="0">
                <a:hlinkClick r:id="rId2"/>
              </a:rPr>
              <a:t>http://www.csoonline.com/article/681136/sony-apologizes-details-playstation-network-attack</a:t>
            </a:r>
            <a:endParaRPr lang="en-US" sz="1200" smtClean="0"/>
          </a:p>
          <a:p>
            <a:endParaRPr lang="en-US" sz="12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latin typeface="Arial Narrow" pitchFamily="34" charset="0"/>
              </a:rPr>
              <a:t>VeriSign</a:t>
            </a:r>
          </a:p>
        </p:txBody>
      </p:sp>
      <p:sp>
        <p:nvSpPr>
          <p:cNvPr id="12291" name="Content Placeholder 2"/>
          <p:cNvSpPr>
            <a:spLocks noGrp="1"/>
          </p:cNvSpPr>
          <p:nvPr>
            <p:ph idx="1"/>
          </p:nvPr>
        </p:nvSpPr>
        <p:spPr/>
        <p:txBody>
          <a:bodyPr/>
          <a:lstStyle/>
          <a:p>
            <a:r>
              <a:rPr lang="en-AU" smtClean="0"/>
              <a:t>Operates network infrastructure and naming services</a:t>
            </a:r>
          </a:p>
          <a:p>
            <a:r>
              <a:rPr lang="en-AU" smtClean="0"/>
              <a:t>During 2010</a:t>
            </a:r>
          </a:p>
          <a:p>
            <a:r>
              <a:rPr lang="en-AU" smtClean="0"/>
              <a:t>Attackers gained access to privileged systems and data</a:t>
            </a:r>
          </a:p>
          <a:p>
            <a:r>
              <a:rPr lang="en-AU" smtClean="0"/>
              <a:t>The attack vector is unknown - ???</a:t>
            </a:r>
          </a:p>
          <a:p>
            <a:r>
              <a:rPr lang="en-AU" smtClean="0"/>
              <a:t>VeriSign did not publicise the attack until they were legally obliged</a:t>
            </a:r>
          </a:p>
          <a:p>
            <a:r>
              <a:rPr lang="en-AU" sz="1200" smtClean="0">
                <a:hlinkClick r:id="rId2"/>
              </a:rPr>
              <a:t>http://blogs.csoonline.com/data-protection/2013/verisign-hit-hackers</a:t>
            </a:r>
            <a:endParaRPr lang="en-AU" sz="1200" smtClean="0"/>
          </a:p>
          <a:p>
            <a:endParaRPr lang="en-AU" sz="12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latin typeface="Arial Narrow" pitchFamily="34" charset="0"/>
              </a:rPr>
              <a:t>Department of Veterans Affairs</a:t>
            </a:r>
          </a:p>
        </p:txBody>
      </p:sp>
      <p:sp>
        <p:nvSpPr>
          <p:cNvPr id="13315" name="Content Placeholder 2"/>
          <p:cNvSpPr>
            <a:spLocks noGrp="1"/>
          </p:cNvSpPr>
          <p:nvPr>
            <p:ph idx="1"/>
          </p:nvPr>
        </p:nvSpPr>
        <p:spPr/>
        <p:txBody>
          <a:bodyPr/>
          <a:lstStyle/>
          <a:p>
            <a:r>
              <a:rPr lang="en-US" smtClean="0"/>
              <a:t>May 2006</a:t>
            </a:r>
          </a:p>
          <a:p>
            <a:r>
              <a:rPr lang="en-US" smtClean="0"/>
              <a:t>An unencrypted database containing 26.5 million names, SSNs, DOB was stored on a laptop and an external hard disk</a:t>
            </a:r>
          </a:p>
          <a:p>
            <a:r>
              <a:rPr lang="en-US" smtClean="0"/>
              <a:t>The laptop and hard disk were stolen during a random (untargeted burglary)</a:t>
            </a:r>
          </a:p>
          <a:p>
            <a:r>
              <a:rPr lang="en-US" smtClean="0"/>
              <a:t>Costs estimated at ~$500 million</a:t>
            </a:r>
          </a:p>
          <a:p>
            <a:endParaRPr lang="en-US" smtClean="0"/>
          </a:p>
          <a:p>
            <a:r>
              <a:rPr lang="en-US" sz="1200" smtClean="0">
                <a:hlinkClick r:id="rId2"/>
              </a:rPr>
              <a:t>http://www.csoonline.com/article/215541/va-chief-information-security-officer-resigns</a:t>
            </a:r>
            <a:endParaRPr lang="en-US" sz="1200" smtClean="0"/>
          </a:p>
          <a:p>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latin typeface="Arial Narrow" pitchFamily="34" charset="0"/>
              </a:rPr>
              <a:t>Relevance of Examples</a:t>
            </a:r>
          </a:p>
        </p:txBody>
      </p:sp>
      <p:sp>
        <p:nvSpPr>
          <p:cNvPr id="14339" name="Rectangle 3"/>
          <p:cNvSpPr>
            <a:spLocks noGrp="1" noChangeArrowheads="1"/>
          </p:cNvSpPr>
          <p:nvPr>
            <p:ph type="body" idx="1"/>
          </p:nvPr>
        </p:nvSpPr>
        <p:spPr/>
        <p:txBody>
          <a:bodyPr/>
          <a:lstStyle/>
          <a:p>
            <a:pPr eaLnBrk="1" hangingPunct="1"/>
            <a:r>
              <a:rPr lang="en-AU" sz="2800" smtClean="0"/>
              <a:t>These preceding slides describe breaches of computer and information security</a:t>
            </a:r>
          </a:p>
          <a:p>
            <a:pPr eaLnBrk="1" hangingPunct="1"/>
            <a:r>
              <a:rPr lang="en-AU" sz="2800" smtClean="0"/>
              <a:t>There are some generally accepted aims of security</a:t>
            </a:r>
          </a:p>
          <a:p>
            <a:pPr eaLnBrk="1" hangingPunct="1"/>
            <a:r>
              <a:rPr lang="en-AU" sz="2800" smtClean="0"/>
              <a:t>Exactly how many aims there are depend a little on which books/journal you read…</a:t>
            </a:r>
          </a:p>
        </p:txBody>
      </p:sp>
      <p:pic>
        <p:nvPicPr>
          <p:cNvPr id="14340" name="Picture 2" descr="http://2.bp.blogspot.com/_nRmv1ZJi2mw/TGKBISSU0EI/AAAAAAAAAAM/juwMuRp0iUI/s1600/security.jpg"/>
          <p:cNvPicPr>
            <a:picLocks noChangeAspect="1" noChangeArrowheads="1"/>
          </p:cNvPicPr>
          <p:nvPr/>
        </p:nvPicPr>
        <p:blipFill>
          <a:blip r:embed="rId3"/>
          <a:srcRect/>
          <a:stretch>
            <a:fillRect/>
          </a:stretch>
        </p:blipFill>
        <p:spPr bwMode="auto">
          <a:xfrm>
            <a:off x="5364163" y="4222750"/>
            <a:ext cx="3224212" cy="26352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latin typeface="Arial Narrow" pitchFamily="34" charset="0"/>
              </a:rPr>
              <a:t>Aims of Security</a:t>
            </a:r>
          </a:p>
        </p:txBody>
      </p:sp>
      <p:sp>
        <p:nvSpPr>
          <p:cNvPr id="15363" name="Rectangle 3"/>
          <p:cNvSpPr>
            <a:spLocks noGrp="1" noChangeArrowheads="1"/>
          </p:cNvSpPr>
          <p:nvPr>
            <p:ph type="body" idx="1"/>
          </p:nvPr>
        </p:nvSpPr>
        <p:spPr/>
        <p:txBody>
          <a:bodyPr/>
          <a:lstStyle/>
          <a:p>
            <a:pPr eaLnBrk="1" hangingPunct="1"/>
            <a:r>
              <a:rPr lang="en-AU" sz="2800" smtClean="0"/>
              <a:t>Generally the following are consider to be the aims of computer and information security</a:t>
            </a:r>
          </a:p>
          <a:p>
            <a:pPr lvl="1" eaLnBrk="1" hangingPunct="1"/>
            <a:r>
              <a:rPr lang="en-AU" sz="2400" smtClean="0"/>
              <a:t>Confidentiality</a:t>
            </a:r>
          </a:p>
          <a:p>
            <a:pPr lvl="1" eaLnBrk="1" hangingPunct="1"/>
            <a:r>
              <a:rPr lang="en-AU" sz="2400" smtClean="0"/>
              <a:t>Integrity</a:t>
            </a:r>
          </a:p>
          <a:p>
            <a:pPr lvl="1" eaLnBrk="1" hangingPunct="1"/>
            <a:r>
              <a:rPr lang="en-AU" sz="2400" smtClean="0"/>
              <a:t>Availability</a:t>
            </a:r>
          </a:p>
          <a:p>
            <a:pPr lvl="1" eaLnBrk="1" hangingPunct="1"/>
            <a:r>
              <a:rPr lang="en-AU" sz="2400" smtClean="0"/>
              <a:t>Authenticity</a:t>
            </a:r>
          </a:p>
          <a:p>
            <a:pPr lvl="1" eaLnBrk="1" hangingPunct="1"/>
            <a:r>
              <a:rPr lang="en-AU" sz="2400" smtClean="0"/>
              <a:t>Non-repudiation</a:t>
            </a:r>
          </a:p>
          <a:p>
            <a:pPr eaLnBrk="1" hangingPunct="1"/>
            <a:r>
              <a:rPr lang="en-AU" sz="2800" smtClean="0"/>
              <a:t>Some consider all five to be the aims of security</a:t>
            </a:r>
          </a:p>
          <a:p>
            <a:pPr eaLnBrk="1" hangingPunct="1"/>
            <a:r>
              <a:rPr lang="en-AU" sz="2800" smtClean="0"/>
              <a:t>Others consider only the first three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latin typeface="Arial Narrow" pitchFamily="34" charset="0"/>
              </a:rPr>
              <a:t>Confidentiality</a:t>
            </a:r>
          </a:p>
        </p:txBody>
      </p:sp>
      <p:sp>
        <p:nvSpPr>
          <p:cNvPr id="16387" name="Rectangle 3"/>
          <p:cNvSpPr>
            <a:spLocks noGrp="1" noChangeArrowheads="1"/>
          </p:cNvSpPr>
          <p:nvPr>
            <p:ph type="body" idx="1"/>
          </p:nvPr>
        </p:nvSpPr>
        <p:spPr/>
        <p:txBody>
          <a:bodyPr/>
          <a:lstStyle/>
          <a:p>
            <a:pPr eaLnBrk="1" hangingPunct="1"/>
            <a:r>
              <a:rPr lang="en-AU" smtClean="0"/>
              <a:t>Confidentiality ensures that information or systems should only be read and accessed by authorised people</a:t>
            </a:r>
          </a:p>
          <a:p>
            <a:pPr eaLnBrk="1" hangingPunct="1"/>
            <a:r>
              <a:rPr lang="en-AU" smtClean="0"/>
              <a:t>Information should be kept private, secret and out of the hands of unauthorised people</a:t>
            </a:r>
          </a:p>
        </p:txBody>
      </p:sp>
      <p:pic>
        <p:nvPicPr>
          <p:cNvPr id="16388" name="Picture 5" descr="http://fina.lbcc.edu/newsletter/images/confidentiality.jpg"/>
          <p:cNvPicPr>
            <a:picLocks noChangeAspect="1" noChangeArrowheads="1"/>
          </p:cNvPicPr>
          <p:nvPr/>
        </p:nvPicPr>
        <p:blipFill>
          <a:blip r:embed="rId3"/>
          <a:srcRect/>
          <a:stretch>
            <a:fillRect/>
          </a:stretch>
        </p:blipFill>
        <p:spPr bwMode="auto">
          <a:xfrm>
            <a:off x="0" y="4581525"/>
            <a:ext cx="2857500" cy="22764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z="4000" smtClean="0">
                <a:latin typeface="Arial Narrow" pitchFamily="34" charset="0"/>
              </a:rPr>
              <a:t>Hypothetical Breach of Confidentiality</a:t>
            </a:r>
          </a:p>
        </p:txBody>
      </p:sp>
      <p:sp>
        <p:nvSpPr>
          <p:cNvPr id="17411" name="Rectangle 3"/>
          <p:cNvSpPr>
            <a:spLocks noGrp="1" noChangeArrowheads="1"/>
          </p:cNvSpPr>
          <p:nvPr>
            <p:ph type="body" idx="1"/>
          </p:nvPr>
        </p:nvSpPr>
        <p:spPr/>
        <p:txBody>
          <a:bodyPr/>
          <a:lstStyle/>
          <a:p>
            <a:pPr eaLnBrk="1" hangingPunct="1"/>
            <a:r>
              <a:rPr lang="en-AU" smtClean="0"/>
              <a:t>Organisations that store medical records may have a legal, moral and ethical obligation to keep the information private</a:t>
            </a:r>
          </a:p>
          <a:p>
            <a:pPr eaLnBrk="1" hangingPunct="1"/>
            <a:r>
              <a:rPr lang="en-AU" smtClean="0"/>
              <a:t>If sensitive medical records were accidentally disclosed to the public</a:t>
            </a:r>
          </a:p>
          <a:p>
            <a:pPr eaLnBrk="1" hangingPunct="1"/>
            <a:endParaRPr lang="en-AU" smtClean="0"/>
          </a:p>
          <a:p>
            <a:pPr eaLnBrk="1" hangingPunct="1"/>
            <a:endParaRPr lang="en-AU" smtClean="0"/>
          </a:p>
        </p:txBody>
      </p:sp>
      <p:pic>
        <p:nvPicPr>
          <p:cNvPr id="17412" name="Picture 5" descr="http://web.securityinnovation.com/Portals/49125/images/Disclosure.jpg"/>
          <p:cNvPicPr>
            <a:picLocks noChangeAspect="1" noChangeArrowheads="1"/>
          </p:cNvPicPr>
          <p:nvPr/>
        </p:nvPicPr>
        <p:blipFill>
          <a:blip r:embed="rId3"/>
          <a:srcRect/>
          <a:stretch>
            <a:fillRect/>
          </a:stretch>
        </p:blipFill>
        <p:spPr bwMode="auto">
          <a:xfrm>
            <a:off x="6251575" y="4429125"/>
            <a:ext cx="2857500" cy="24288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z="4000" smtClean="0">
                <a:latin typeface="Arial Narrow" pitchFamily="34" charset="0"/>
              </a:rPr>
              <a:t>Importance of Confidentiality</a:t>
            </a:r>
          </a:p>
        </p:txBody>
      </p:sp>
      <p:sp>
        <p:nvSpPr>
          <p:cNvPr id="18435" name="Rectangle 3"/>
          <p:cNvSpPr>
            <a:spLocks noGrp="1" noChangeArrowheads="1"/>
          </p:cNvSpPr>
          <p:nvPr>
            <p:ph type="body" idx="1"/>
          </p:nvPr>
        </p:nvSpPr>
        <p:spPr/>
        <p:txBody>
          <a:bodyPr/>
          <a:lstStyle/>
          <a:p>
            <a:pPr eaLnBrk="1" hangingPunct="1"/>
            <a:r>
              <a:rPr lang="en-AU" smtClean="0"/>
              <a:t>Breaching confidentiality may result in a...</a:t>
            </a:r>
          </a:p>
          <a:p>
            <a:pPr lvl="1" eaLnBrk="1" hangingPunct="1"/>
            <a:r>
              <a:rPr lang="en-AU" smtClean="0"/>
              <a:t>Loss of revenue</a:t>
            </a:r>
          </a:p>
          <a:p>
            <a:pPr lvl="1" eaLnBrk="1" hangingPunct="1"/>
            <a:r>
              <a:rPr lang="en-AU" smtClean="0"/>
              <a:t>Loss of reputation</a:t>
            </a:r>
          </a:p>
          <a:p>
            <a:pPr lvl="1" eaLnBrk="1" hangingPunct="1"/>
            <a:r>
              <a:rPr lang="en-AU" smtClean="0"/>
              <a:t>Loss of clients/customers</a:t>
            </a:r>
          </a:p>
          <a:p>
            <a:pPr lvl="1" eaLnBrk="1" hangingPunct="1"/>
            <a:r>
              <a:rPr lang="en-AU" smtClean="0"/>
              <a:t>Embarrassment</a:t>
            </a:r>
          </a:p>
          <a:p>
            <a:pPr lvl="1" eaLnBrk="1" hangingPunct="1"/>
            <a:r>
              <a:rPr lang="en-AU" smtClean="0"/>
              <a:t>You may be in breach of a legal/moral/ethical obligation to keep information confidential</a:t>
            </a:r>
          </a:p>
          <a:p>
            <a:pPr lvl="1" eaLnBrk="1" hangingPunct="1"/>
            <a:endParaRPr lang="en-AU"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Arial Narrow" pitchFamily="34" charset="0"/>
              </a:rPr>
              <a:t>Ensuring Confidentiality</a:t>
            </a:r>
          </a:p>
        </p:txBody>
      </p:sp>
      <p:sp>
        <p:nvSpPr>
          <p:cNvPr id="19459" name="Content Placeholder 2"/>
          <p:cNvSpPr>
            <a:spLocks noGrp="1"/>
          </p:cNvSpPr>
          <p:nvPr>
            <p:ph idx="1"/>
          </p:nvPr>
        </p:nvSpPr>
        <p:spPr/>
        <p:txBody>
          <a:bodyPr/>
          <a:lstStyle/>
          <a:p>
            <a:r>
              <a:rPr lang="en-US" b="1" smtClean="0"/>
              <a:t>Encryption: </a:t>
            </a:r>
            <a:r>
              <a:rPr lang="en-US" smtClean="0"/>
              <a:t>the transformation of data using a secret, so that the transformed data can only be read using another secret</a:t>
            </a:r>
          </a:p>
          <a:p>
            <a:r>
              <a:rPr lang="en-US" b="1" smtClean="0"/>
              <a:t>Access control: </a:t>
            </a:r>
            <a:r>
              <a:rPr lang="en-US" smtClean="0"/>
              <a:t>rules and policies that limit access to those people and/or systems with a “need to know”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latin typeface="Arial Narrow" pitchFamily="34" charset="0"/>
              </a:rPr>
              <a:t>Housekeeping</a:t>
            </a:r>
          </a:p>
        </p:txBody>
      </p:sp>
      <p:sp>
        <p:nvSpPr>
          <p:cNvPr id="4099" name="Content Placeholder 2"/>
          <p:cNvSpPr>
            <a:spLocks noGrp="1"/>
          </p:cNvSpPr>
          <p:nvPr>
            <p:ph idx="1"/>
          </p:nvPr>
        </p:nvSpPr>
        <p:spPr/>
        <p:txBody>
          <a:bodyPr/>
          <a:lstStyle/>
          <a:p>
            <a:r>
              <a:rPr lang="en-US" dirty="0" smtClean="0"/>
              <a:t>Turn your mobile phone off or put it on silent in </a:t>
            </a:r>
            <a:r>
              <a:rPr lang="en-US" b="1" u="sng" dirty="0" smtClean="0"/>
              <a:t>every</a:t>
            </a:r>
            <a:r>
              <a:rPr lang="en-US" dirty="0" smtClean="0"/>
              <a:t> lecture and tutorial</a:t>
            </a:r>
          </a:p>
          <a:p>
            <a:r>
              <a:rPr lang="en-US" dirty="0" smtClean="0"/>
              <a:t>Do not bring food or drinks into lectures or tutorials</a:t>
            </a:r>
          </a:p>
          <a:p>
            <a:pPr lvl="1"/>
            <a:r>
              <a:rPr lang="en-US" dirty="0" smtClean="0"/>
              <a:t>There have been accidents with spilt drinks/food in the past, you don’t want to have to pay for repairs/cleaning!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mtClean="0">
                <a:latin typeface="Arial Narrow" pitchFamily="34" charset="0"/>
              </a:rPr>
              <a:t>Integrity</a:t>
            </a:r>
          </a:p>
        </p:txBody>
      </p:sp>
      <p:sp>
        <p:nvSpPr>
          <p:cNvPr id="20483" name="Rectangle 3"/>
          <p:cNvSpPr>
            <a:spLocks noGrp="1" noChangeArrowheads="1"/>
          </p:cNvSpPr>
          <p:nvPr>
            <p:ph type="body" idx="1"/>
          </p:nvPr>
        </p:nvSpPr>
        <p:spPr/>
        <p:txBody>
          <a:bodyPr/>
          <a:lstStyle/>
          <a:p>
            <a:pPr eaLnBrk="1" hangingPunct="1"/>
            <a:r>
              <a:rPr lang="en-AU" smtClean="0"/>
              <a:t>Integrity ensures that information and systems have not been altered in an unauthorised way</a:t>
            </a:r>
          </a:p>
          <a:p>
            <a:pPr eaLnBrk="1" hangingPunct="1"/>
            <a:r>
              <a:rPr lang="en-AU" smtClean="0"/>
              <a:t>This is to ensure that information or systems are not tampered with</a:t>
            </a:r>
          </a:p>
        </p:txBody>
      </p:sp>
      <p:pic>
        <p:nvPicPr>
          <p:cNvPr id="20484" name="Picture 5" descr="http://1.bp.blogspot.com/-FFOOy1KfQT8/TlJbEdRPAXI/AAAAAAAAAdI/okeoVZ59K0s/s1600/integrity.jpg"/>
          <p:cNvPicPr>
            <a:picLocks noChangeAspect="1" noChangeArrowheads="1"/>
          </p:cNvPicPr>
          <p:nvPr/>
        </p:nvPicPr>
        <p:blipFill>
          <a:blip r:embed="rId3"/>
          <a:srcRect/>
          <a:stretch>
            <a:fillRect/>
          </a:stretch>
        </p:blipFill>
        <p:spPr bwMode="auto">
          <a:xfrm>
            <a:off x="5364163" y="4076700"/>
            <a:ext cx="3240087" cy="24415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z="4000" smtClean="0">
                <a:latin typeface="Arial Narrow" pitchFamily="34" charset="0"/>
              </a:rPr>
              <a:t>Hypothetical Breach of Integrity</a:t>
            </a:r>
          </a:p>
        </p:txBody>
      </p:sp>
      <p:sp>
        <p:nvSpPr>
          <p:cNvPr id="21507" name="Rectangle 3"/>
          <p:cNvSpPr>
            <a:spLocks noGrp="1" noChangeArrowheads="1"/>
          </p:cNvSpPr>
          <p:nvPr>
            <p:ph type="body" idx="1"/>
          </p:nvPr>
        </p:nvSpPr>
        <p:spPr/>
        <p:txBody>
          <a:bodyPr/>
          <a:lstStyle/>
          <a:p>
            <a:pPr eaLnBrk="1" hangingPunct="1"/>
            <a:r>
              <a:rPr lang="en-AU" smtClean="0"/>
              <a:t>A hard disk in a computer malfunctions and corrupts the data</a:t>
            </a:r>
          </a:p>
          <a:p>
            <a:pPr eaLnBrk="1" hangingPunct="1"/>
            <a:r>
              <a:rPr lang="en-AU" smtClean="0"/>
              <a:t>An employee make unauthorised changes to values in a database</a:t>
            </a:r>
          </a:p>
          <a:p>
            <a:pPr eaLnBrk="1" hangingPunct="1"/>
            <a:r>
              <a:rPr lang="en-AU" smtClean="0"/>
              <a:t>Malware modifies files on a server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latin typeface="Arial Narrow" pitchFamily="34" charset="0"/>
              </a:rPr>
              <a:t>Importance of Integrity</a:t>
            </a:r>
          </a:p>
        </p:txBody>
      </p:sp>
      <p:sp>
        <p:nvSpPr>
          <p:cNvPr id="22531" name="Rectangle 3"/>
          <p:cNvSpPr>
            <a:spLocks noGrp="1" noChangeArrowheads="1"/>
          </p:cNvSpPr>
          <p:nvPr>
            <p:ph type="body" idx="1"/>
          </p:nvPr>
        </p:nvSpPr>
        <p:spPr/>
        <p:txBody>
          <a:bodyPr/>
          <a:lstStyle/>
          <a:p>
            <a:pPr eaLnBrk="1" hangingPunct="1"/>
            <a:r>
              <a:rPr lang="en-AU" smtClean="0"/>
              <a:t>Breaching integrity may result in...</a:t>
            </a:r>
          </a:p>
          <a:p>
            <a:pPr lvl="1" eaLnBrk="1" hangingPunct="1"/>
            <a:r>
              <a:rPr lang="en-AU" sz="2400" smtClean="0"/>
              <a:t>Important decisions being made on information that is no longer trustworthy, correct and free of corruption</a:t>
            </a:r>
          </a:p>
          <a:p>
            <a:pPr lvl="1" eaLnBrk="1" hangingPunct="1"/>
            <a:r>
              <a:rPr lang="en-AU" sz="2400" smtClean="0"/>
              <a:t>Corrupted information being difficult to detect</a:t>
            </a:r>
          </a:p>
          <a:p>
            <a:pPr lvl="1" eaLnBrk="1" hangingPunct="1"/>
            <a:r>
              <a:rPr lang="en-AU" sz="2400" smtClean="0"/>
              <a:t>Untrustworthy/unreliable backups</a:t>
            </a:r>
            <a:endParaRPr lang="en-AU" sz="20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latin typeface="Arial Narrow" pitchFamily="34" charset="0"/>
              </a:rPr>
              <a:t>Ensuring Integrity</a:t>
            </a:r>
          </a:p>
        </p:txBody>
      </p:sp>
      <p:sp>
        <p:nvSpPr>
          <p:cNvPr id="23555" name="Content Placeholder 2"/>
          <p:cNvSpPr>
            <a:spLocks noGrp="1"/>
          </p:cNvSpPr>
          <p:nvPr>
            <p:ph idx="1"/>
          </p:nvPr>
        </p:nvSpPr>
        <p:spPr/>
        <p:txBody>
          <a:bodyPr/>
          <a:lstStyle/>
          <a:p>
            <a:r>
              <a:rPr lang="en-US" smtClean="0"/>
              <a:t>Regular backups</a:t>
            </a:r>
          </a:p>
          <a:p>
            <a:r>
              <a:rPr lang="en-US" smtClean="0"/>
              <a:t>Checksums</a:t>
            </a:r>
          </a:p>
          <a:p>
            <a:r>
              <a:rPr lang="en-US" smtClean="0"/>
              <a:t>Data correcting codes</a:t>
            </a:r>
          </a:p>
        </p:txBody>
      </p:sp>
      <p:pic>
        <p:nvPicPr>
          <p:cNvPr id="23556" name="Picture 2" descr="http://t3.gstatic.com/images?q=tbn:ANd9GcT2blEnLbJZgzZE4EzHFa6b-fxz5y_Wu8kp2KztuBTYpC3OdPJWYdKLfJh-"/>
          <p:cNvPicPr>
            <a:picLocks noChangeAspect="1" noChangeArrowheads="1"/>
          </p:cNvPicPr>
          <p:nvPr/>
        </p:nvPicPr>
        <p:blipFill>
          <a:blip r:embed="rId2"/>
          <a:srcRect/>
          <a:stretch>
            <a:fillRect/>
          </a:stretch>
        </p:blipFill>
        <p:spPr bwMode="auto">
          <a:xfrm>
            <a:off x="5435600" y="3621088"/>
            <a:ext cx="2417763" cy="25749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latin typeface="Arial Narrow" pitchFamily="34" charset="0"/>
              </a:rPr>
              <a:t>Availability</a:t>
            </a:r>
          </a:p>
        </p:txBody>
      </p:sp>
      <p:sp>
        <p:nvSpPr>
          <p:cNvPr id="24579" name="Rectangle 3"/>
          <p:cNvSpPr>
            <a:spLocks noGrp="1" noChangeArrowheads="1"/>
          </p:cNvSpPr>
          <p:nvPr>
            <p:ph type="body" idx="1"/>
          </p:nvPr>
        </p:nvSpPr>
        <p:spPr/>
        <p:txBody>
          <a:bodyPr/>
          <a:lstStyle/>
          <a:p>
            <a:pPr eaLnBrk="1" hangingPunct="1"/>
            <a:r>
              <a:rPr lang="en-AU" smtClean="0"/>
              <a:t>Availability ensures that </a:t>
            </a:r>
            <a:r>
              <a:rPr lang="en-US" smtClean="0"/>
              <a:t>information or systems are accessible and modifiable in a timely fashion by those authorized to do so</a:t>
            </a:r>
          </a:p>
          <a:p>
            <a:pPr eaLnBrk="1" hangingPunct="1"/>
            <a:r>
              <a:rPr lang="en-AU" smtClean="0"/>
              <a:t>A lack of availability is often referred to as a denial of service.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AU" smtClean="0">
                <a:latin typeface="Arial Narrow" pitchFamily="34" charset="0"/>
              </a:rPr>
              <a:t>Hypothetical Breach of Availability</a:t>
            </a:r>
          </a:p>
        </p:txBody>
      </p:sp>
      <p:sp>
        <p:nvSpPr>
          <p:cNvPr id="25603" name="Content Placeholder 2"/>
          <p:cNvSpPr>
            <a:spLocks noGrp="1"/>
          </p:cNvSpPr>
          <p:nvPr>
            <p:ph idx="1"/>
          </p:nvPr>
        </p:nvSpPr>
        <p:spPr/>
        <p:txBody>
          <a:bodyPr/>
          <a:lstStyle/>
          <a:p>
            <a:pPr eaLnBrk="1" hangingPunct="1"/>
            <a:r>
              <a:rPr lang="en-AU" smtClean="0"/>
              <a:t>A web site is overwhelmed by fake requests and cannot provide services to clients </a:t>
            </a:r>
          </a:p>
          <a:p>
            <a:pPr eaLnBrk="1" hangingPunct="1"/>
            <a:r>
              <a:rPr lang="en-AU" smtClean="0">
                <a:solidFill>
                  <a:srgbClr val="000000"/>
                </a:solidFill>
              </a:rPr>
              <a:t>An employee switches off a critical server</a:t>
            </a:r>
          </a:p>
          <a:p>
            <a:pPr eaLnBrk="1" hangingPunct="1"/>
            <a:r>
              <a:rPr lang="en-AU" smtClean="0">
                <a:solidFill>
                  <a:srgbClr val="000000"/>
                </a:solidFill>
              </a:rPr>
              <a:t>A hard disk malfunctions</a:t>
            </a:r>
          </a:p>
          <a:p>
            <a:pPr eaLnBrk="1" hangingPunct="1"/>
            <a:r>
              <a:rPr lang="en-AU" smtClean="0">
                <a:solidFill>
                  <a:srgbClr val="000000"/>
                </a:solidFill>
              </a:rPr>
              <a:t>An Ethernet cable is removed from a switch</a:t>
            </a:r>
          </a:p>
          <a:p>
            <a:pPr lvl="1" eaLnBrk="1" hangingPunct="1"/>
            <a:endParaRPr lang="en-AU" sz="2400" smtClean="0"/>
          </a:p>
          <a:p>
            <a:pPr lvl="1" eaLnBrk="1" hangingPunct="1"/>
            <a:endParaRPr lang="en-AU" sz="2400" smtClean="0"/>
          </a:p>
          <a:p>
            <a:pPr lvl="1" eaLnBrk="1" hangingPunct="1"/>
            <a:endParaRPr lang="en-AU" sz="2000" smtClean="0"/>
          </a:p>
          <a:p>
            <a:endParaRPr lang="en-AU"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smtClean="0">
                <a:latin typeface="Arial Narrow" pitchFamily="34" charset="0"/>
              </a:rPr>
              <a:t>Importance of Availability</a:t>
            </a:r>
          </a:p>
        </p:txBody>
      </p:sp>
      <p:sp>
        <p:nvSpPr>
          <p:cNvPr id="26627" name="Rectangle 3"/>
          <p:cNvSpPr>
            <a:spLocks noGrp="1" noChangeArrowheads="1"/>
          </p:cNvSpPr>
          <p:nvPr>
            <p:ph type="body" idx="1"/>
          </p:nvPr>
        </p:nvSpPr>
        <p:spPr/>
        <p:txBody>
          <a:bodyPr/>
          <a:lstStyle/>
          <a:p>
            <a:pPr eaLnBrk="1" hangingPunct="1"/>
            <a:r>
              <a:rPr lang="en-AU" sz="2800" smtClean="0"/>
              <a:t>An organisation may have a committed service level agreement for its clients.</a:t>
            </a:r>
          </a:p>
          <a:p>
            <a:pPr eaLnBrk="1" hangingPunct="1"/>
            <a:r>
              <a:rPr lang="en-AU" sz="2800" smtClean="0"/>
              <a:t>Customers who are unable to make purchases online may take their business elsewhere.</a:t>
            </a:r>
          </a:p>
          <a:p>
            <a:pPr eaLnBrk="1" hangingPunct="1"/>
            <a:r>
              <a:rPr lang="en-AU" sz="2800" smtClean="0"/>
              <a:t>Critical decisions may need to be made, based on certain information being readily 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latin typeface="Arial Narrow" pitchFamily="34" charset="0"/>
              </a:rPr>
              <a:t>Ensuring Availability</a:t>
            </a:r>
          </a:p>
        </p:txBody>
      </p:sp>
      <p:sp>
        <p:nvSpPr>
          <p:cNvPr id="27651" name="Content Placeholder 2"/>
          <p:cNvSpPr>
            <a:spLocks noGrp="1"/>
          </p:cNvSpPr>
          <p:nvPr>
            <p:ph idx="1"/>
          </p:nvPr>
        </p:nvSpPr>
        <p:spPr/>
        <p:txBody>
          <a:bodyPr/>
          <a:lstStyle/>
          <a:p>
            <a:r>
              <a:rPr lang="en-US" smtClean="0"/>
              <a:t>Access control</a:t>
            </a:r>
          </a:p>
          <a:p>
            <a:r>
              <a:rPr lang="en-US" smtClean="0"/>
              <a:t>Computational redundancies</a:t>
            </a:r>
          </a:p>
          <a:p>
            <a:r>
              <a:rPr lang="en-US" smtClean="0"/>
              <a:t>Physical protection mechanisms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mtClean="0">
                <a:latin typeface="Arial Narrow" pitchFamily="34" charset="0"/>
              </a:rPr>
              <a:t>Authenticity</a:t>
            </a:r>
          </a:p>
        </p:txBody>
      </p:sp>
      <p:sp>
        <p:nvSpPr>
          <p:cNvPr id="28675" name="Rectangle 3"/>
          <p:cNvSpPr>
            <a:spLocks noGrp="1" noChangeArrowheads="1"/>
          </p:cNvSpPr>
          <p:nvPr>
            <p:ph type="body" idx="1"/>
          </p:nvPr>
        </p:nvSpPr>
        <p:spPr/>
        <p:txBody>
          <a:bodyPr/>
          <a:lstStyle/>
          <a:p>
            <a:pPr eaLnBrk="1" hangingPunct="1"/>
            <a:r>
              <a:rPr lang="en-AU" smtClean="0"/>
              <a:t>Authenticity ensure that an entity is able to prove or verify that it is who or what it claims to be</a:t>
            </a:r>
          </a:p>
          <a:p>
            <a:pPr eaLnBrk="1" hangingPunct="1"/>
            <a:r>
              <a:rPr lang="en-AU" smtClean="0"/>
              <a:t>Examples:</a:t>
            </a:r>
          </a:p>
          <a:p>
            <a:pPr lvl="1" eaLnBrk="1" hangingPunct="1"/>
            <a:r>
              <a:rPr lang="en-AU" smtClean="0"/>
              <a:t>Is this person really who they say they are?</a:t>
            </a:r>
          </a:p>
          <a:p>
            <a:pPr lvl="1" eaLnBrk="1" hangingPunct="1"/>
            <a:r>
              <a:rPr lang="en-AU" smtClean="0"/>
              <a:t>Is this document really what it purports to be?</a:t>
            </a:r>
          </a:p>
          <a:p>
            <a:pPr lvl="1" eaLnBrk="1" hangingPunct="1"/>
            <a:r>
              <a:rPr lang="en-AU" smtClean="0"/>
              <a:t>Is this really my bank’s web sever?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sz="4000" smtClean="0">
                <a:latin typeface="Arial Narrow" pitchFamily="34" charset="0"/>
              </a:rPr>
              <a:t>Non-Repudiation/Accountability</a:t>
            </a:r>
          </a:p>
        </p:txBody>
      </p:sp>
      <p:sp>
        <p:nvSpPr>
          <p:cNvPr id="29699" name="Rectangle 3"/>
          <p:cNvSpPr>
            <a:spLocks noGrp="1" noChangeArrowheads="1"/>
          </p:cNvSpPr>
          <p:nvPr>
            <p:ph type="body" idx="1"/>
          </p:nvPr>
        </p:nvSpPr>
        <p:spPr/>
        <p:txBody>
          <a:bodyPr/>
          <a:lstStyle/>
          <a:p>
            <a:pPr eaLnBrk="1" hangingPunct="1"/>
            <a:r>
              <a:rPr lang="en-AU" smtClean="0"/>
              <a:t>Ensuring that people can’t falsely deny their actions </a:t>
            </a:r>
          </a:p>
          <a:p>
            <a:pPr eaLnBrk="1" hangingPunct="1"/>
            <a:r>
              <a:rPr lang="en-AU" smtClean="0"/>
              <a:t>Examples</a:t>
            </a:r>
          </a:p>
          <a:p>
            <a:pPr lvl="1" eaLnBrk="1" hangingPunct="1"/>
            <a:r>
              <a:rPr lang="en-AU" smtClean="0"/>
              <a:t>Alice sends an email and then denies sending it</a:t>
            </a:r>
          </a:p>
          <a:p>
            <a:pPr lvl="1" eaLnBrk="1" hangingPunct="1"/>
            <a:r>
              <a:rPr lang="en-AU" smtClean="0"/>
              <a:t>Bob denies receiving an email when in fact he did receive it</a:t>
            </a:r>
          </a:p>
          <a:p>
            <a:pPr lvl="1" eaLnBrk="1" hangingPunct="1"/>
            <a:r>
              <a:rPr lang="en-AU" smtClean="0"/>
              <a:t>Frank refuses to pay the bill for an on-line purchase saying that the goods were not received when in fact they were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Conduct</a:t>
            </a:r>
            <a:endParaRPr lang="en-AU" dirty="0"/>
          </a:p>
        </p:txBody>
      </p:sp>
      <p:sp>
        <p:nvSpPr>
          <p:cNvPr id="3" name="Content Placeholder 2"/>
          <p:cNvSpPr>
            <a:spLocks noGrp="1"/>
          </p:cNvSpPr>
          <p:nvPr>
            <p:ph idx="1"/>
          </p:nvPr>
        </p:nvSpPr>
        <p:spPr/>
        <p:txBody>
          <a:bodyPr/>
          <a:lstStyle/>
          <a:p>
            <a:r>
              <a:rPr lang="en-US" dirty="0" smtClean="0"/>
              <a:t>The readings are not optional. You are expected to read them all.</a:t>
            </a:r>
          </a:p>
          <a:p>
            <a:r>
              <a:rPr lang="en-US" dirty="0" smtClean="0"/>
              <a:t>You should check your email and the discussion board at least twice a week</a:t>
            </a:r>
          </a:p>
          <a:p>
            <a:r>
              <a:rPr lang="en-US" dirty="0" smtClean="0"/>
              <a:t>If you have a problem make sure you DO contact me before it becomes an issue. Preference for contact is email first, but if it is urgent please phone and advice.</a:t>
            </a:r>
            <a:endParaRPr lang="en-AU" dirty="0"/>
          </a:p>
        </p:txBody>
      </p:sp>
    </p:spTree>
    <p:extLst>
      <p:ext uri="{BB962C8B-B14F-4D97-AF65-F5344CB8AC3E}">
        <p14:creationId xmlns:p14="http://schemas.microsoft.com/office/powerpoint/2010/main" val="2365801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smtClean="0">
                <a:latin typeface="Arial Narrow" pitchFamily="34" charset="0"/>
              </a:rPr>
              <a:t>Three or Five Aims?</a:t>
            </a:r>
          </a:p>
        </p:txBody>
      </p:sp>
      <p:sp>
        <p:nvSpPr>
          <p:cNvPr id="30723" name="Rectangle 3"/>
          <p:cNvSpPr>
            <a:spLocks noGrp="1" noChangeArrowheads="1"/>
          </p:cNvSpPr>
          <p:nvPr>
            <p:ph type="body" idx="1"/>
          </p:nvPr>
        </p:nvSpPr>
        <p:spPr/>
        <p:txBody>
          <a:bodyPr/>
          <a:lstStyle/>
          <a:p>
            <a:pPr eaLnBrk="1" hangingPunct="1"/>
            <a:r>
              <a:rPr lang="en-AU" smtClean="0"/>
              <a:t>Some people consider Confidentiality, Integrity and Availability to be the major aims of security</a:t>
            </a:r>
          </a:p>
          <a:p>
            <a:pPr eaLnBrk="1" hangingPunct="1"/>
            <a:r>
              <a:rPr lang="en-AU" smtClean="0"/>
              <a:t>Some consider authenticity and non-repudiation to be aspect of first three aims</a:t>
            </a:r>
          </a:p>
          <a:p>
            <a:pPr eaLnBrk="1" hangingPunct="1"/>
            <a:r>
              <a:rPr lang="en-AU" smtClean="0"/>
              <a:t>Others consider authenticity and non-repudiation to be aims in their own right</a:t>
            </a:r>
          </a:p>
          <a:p>
            <a:pPr eaLnBrk="1" hangingPunct="1"/>
            <a:r>
              <a:rPr lang="en-AU" smtClean="0"/>
              <a:t>It depends a little on what books you read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smtClean="0">
                <a:latin typeface="Arial Narrow" pitchFamily="34" charset="0"/>
              </a:rPr>
              <a:t>Statistics on Computer Abuse</a:t>
            </a:r>
          </a:p>
        </p:txBody>
      </p:sp>
      <p:sp>
        <p:nvSpPr>
          <p:cNvPr id="31747" name="Rectangle 3"/>
          <p:cNvSpPr>
            <a:spLocks noGrp="1" noChangeArrowheads="1"/>
          </p:cNvSpPr>
          <p:nvPr>
            <p:ph type="body" idx="1"/>
          </p:nvPr>
        </p:nvSpPr>
        <p:spPr/>
        <p:txBody>
          <a:bodyPr/>
          <a:lstStyle/>
          <a:p>
            <a:pPr eaLnBrk="1" hangingPunct="1">
              <a:lnSpc>
                <a:spcPct val="90000"/>
              </a:lnSpc>
            </a:pPr>
            <a:r>
              <a:rPr lang="en-AU" smtClean="0"/>
              <a:t>Often difficult to get accurate statistics</a:t>
            </a:r>
          </a:p>
          <a:p>
            <a:pPr lvl="1" eaLnBrk="1" hangingPunct="1">
              <a:lnSpc>
                <a:spcPct val="90000"/>
              </a:lnSpc>
            </a:pPr>
            <a:r>
              <a:rPr lang="en-AU" smtClean="0"/>
              <a:t>Attacks may never be detected</a:t>
            </a:r>
          </a:p>
          <a:p>
            <a:pPr lvl="1" eaLnBrk="1" hangingPunct="1">
              <a:lnSpc>
                <a:spcPct val="90000"/>
              </a:lnSpc>
            </a:pPr>
            <a:r>
              <a:rPr lang="en-AU" smtClean="0"/>
              <a:t>Attacks that are detected may not be reported</a:t>
            </a:r>
          </a:p>
          <a:p>
            <a:pPr lvl="1" eaLnBrk="1" hangingPunct="1">
              <a:lnSpc>
                <a:spcPct val="90000"/>
              </a:lnSpc>
            </a:pPr>
            <a:r>
              <a:rPr lang="en-AU" smtClean="0"/>
              <a:t>Difficulties in quantifying losses</a:t>
            </a:r>
          </a:p>
          <a:p>
            <a:pPr lvl="2" eaLnBrk="1" hangingPunct="1">
              <a:lnSpc>
                <a:spcPct val="90000"/>
              </a:lnSpc>
            </a:pPr>
            <a:r>
              <a:rPr lang="en-AU" smtClean="0"/>
              <a:t>How much was that data actually worth?</a:t>
            </a:r>
          </a:p>
          <a:p>
            <a:pPr lvl="2" eaLnBrk="1" hangingPunct="1">
              <a:lnSpc>
                <a:spcPct val="90000"/>
              </a:lnSpc>
            </a:pPr>
            <a:r>
              <a:rPr lang="en-AU" smtClean="0"/>
              <a:t>How much will it cost to retrieve/recover the data?</a:t>
            </a:r>
          </a:p>
          <a:p>
            <a:pPr lvl="1" eaLnBrk="1" hangingPunct="1">
              <a:lnSpc>
                <a:spcPct val="90000"/>
              </a:lnSpc>
            </a:pPr>
            <a:r>
              <a:rPr lang="en-AU" smtClean="0"/>
              <a:t>If you were a large prominent business, would you want to publicise that you were attacked?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latin typeface="Arial Narrow" pitchFamily="34" charset="0"/>
              </a:rPr>
              <a:t>Security is Difficult to Sell</a:t>
            </a:r>
          </a:p>
        </p:txBody>
      </p:sp>
      <p:sp>
        <p:nvSpPr>
          <p:cNvPr id="32771" name="Rectangle 3"/>
          <p:cNvSpPr>
            <a:spLocks noGrp="1" noChangeArrowheads="1"/>
          </p:cNvSpPr>
          <p:nvPr>
            <p:ph type="body" idx="1"/>
          </p:nvPr>
        </p:nvSpPr>
        <p:spPr/>
        <p:txBody>
          <a:bodyPr/>
          <a:lstStyle/>
          <a:p>
            <a:pPr eaLnBrk="1" hangingPunct="1">
              <a:lnSpc>
                <a:spcPct val="90000"/>
              </a:lnSpc>
            </a:pPr>
            <a:r>
              <a:rPr lang="en-AU" smtClean="0"/>
              <a:t>Management may ask</a:t>
            </a:r>
          </a:p>
          <a:p>
            <a:pPr lvl="1" eaLnBrk="1" hangingPunct="1">
              <a:lnSpc>
                <a:spcPct val="90000"/>
              </a:lnSpc>
            </a:pPr>
            <a:r>
              <a:rPr lang="en-AU" smtClean="0"/>
              <a:t>What does it cost?</a:t>
            </a:r>
          </a:p>
          <a:p>
            <a:pPr lvl="1" eaLnBrk="1" hangingPunct="1">
              <a:lnSpc>
                <a:spcPct val="90000"/>
              </a:lnSpc>
            </a:pPr>
            <a:r>
              <a:rPr lang="en-AU" smtClean="0"/>
              <a:t>What do we get?</a:t>
            </a:r>
          </a:p>
          <a:p>
            <a:pPr lvl="1" eaLnBrk="1" hangingPunct="1">
              <a:lnSpc>
                <a:spcPct val="90000"/>
              </a:lnSpc>
            </a:pPr>
            <a:r>
              <a:rPr lang="en-AU" smtClean="0"/>
              <a:t>How much will it cost to maintain?</a:t>
            </a:r>
          </a:p>
          <a:p>
            <a:pPr lvl="1" eaLnBrk="1" hangingPunct="1">
              <a:lnSpc>
                <a:spcPct val="90000"/>
              </a:lnSpc>
            </a:pPr>
            <a:r>
              <a:rPr lang="en-AU" smtClean="0"/>
              <a:t>Will we need to train our staff?</a:t>
            </a:r>
          </a:p>
          <a:p>
            <a:pPr lvl="1" eaLnBrk="1" hangingPunct="1">
              <a:lnSpc>
                <a:spcPct val="90000"/>
              </a:lnSpc>
            </a:pPr>
            <a:r>
              <a:rPr lang="en-AU" smtClean="0"/>
              <a:t>Imagine attempting to sell your friend “something” that they cannot see or touch and trying to prove to them that they need it!</a:t>
            </a:r>
          </a:p>
          <a:p>
            <a:pPr lvl="1" eaLnBrk="1" hangingPunct="1">
              <a:lnSpc>
                <a:spcPct val="90000"/>
              </a:lnSpc>
            </a:pPr>
            <a:endParaRPr lang="en-AU" smtClean="0"/>
          </a:p>
          <a:p>
            <a:pPr lvl="1" eaLnBrk="1" hangingPunct="1">
              <a:lnSpc>
                <a:spcPct val="90000"/>
              </a:lnSpc>
            </a:pPr>
            <a:r>
              <a:rPr lang="en-AU" smtClean="0"/>
              <a:t>Would you buy asteroid insurance?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838200" y="685800"/>
            <a:ext cx="7772400" cy="1470025"/>
          </a:xfrm>
        </p:spPr>
        <p:txBody>
          <a:bodyPr/>
          <a:lstStyle/>
          <a:p>
            <a:pPr eaLnBrk="1" hangingPunct="1"/>
            <a:r>
              <a:rPr lang="en-AU" smtClean="0">
                <a:latin typeface="Arial Narrow" pitchFamily="34" charset="0"/>
              </a:rPr>
              <a:t>Ethics and Legal Issues</a:t>
            </a:r>
          </a:p>
        </p:txBody>
      </p:sp>
      <p:pic>
        <p:nvPicPr>
          <p:cNvPr id="33795" name="Picture 4" descr="j0396304"/>
          <p:cNvPicPr>
            <a:picLocks noChangeAspect="1" noChangeArrowheads="1"/>
          </p:cNvPicPr>
          <p:nvPr/>
        </p:nvPicPr>
        <p:blipFill>
          <a:blip r:embed="rId3"/>
          <a:srcRect/>
          <a:stretch>
            <a:fillRect/>
          </a:stretch>
        </p:blipFill>
        <p:spPr bwMode="auto">
          <a:xfrm>
            <a:off x="6019800" y="2895600"/>
            <a:ext cx="2971800" cy="28892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smtClean="0">
                <a:latin typeface="Arial Narrow" pitchFamily="34" charset="0"/>
              </a:rPr>
              <a:t>Warning</a:t>
            </a:r>
          </a:p>
        </p:txBody>
      </p:sp>
      <p:sp>
        <p:nvSpPr>
          <p:cNvPr id="34819" name="Rectangle 3"/>
          <p:cNvSpPr>
            <a:spLocks noGrp="1" noChangeArrowheads="1"/>
          </p:cNvSpPr>
          <p:nvPr>
            <p:ph type="body" idx="1"/>
          </p:nvPr>
        </p:nvSpPr>
        <p:spPr/>
        <p:txBody>
          <a:bodyPr/>
          <a:lstStyle/>
          <a:p>
            <a:pPr eaLnBrk="1" hangingPunct="1"/>
            <a:r>
              <a:rPr lang="en-AU" smtClean="0"/>
              <a:t>In this unit we will discuss a number of threats</a:t>
            </a:r>
          </a:p>
          <a:p>
            <a:pPr eaLnBrk="1" hangingPunct="1"/>
            <a:r>
              <a:rPr lang="en-AU" smtClean="0"/>
              <a:t>It is very difficult to discuss computer security without discussing such threats</a:t>
            </a:r>
          </a:p>
          <a:p>
            <a:pPr eaLnBrk="1" hangingPunct="1"/>
            <a:r>
              <a:rPr lang="en-AU" smtClean="0"/>
              <a:t>However students must be sure to use this knowledge responsibly, ethically and legally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smtClean="0">
                <a:latin typeface="Arial Narrow" pitchFamily="34" charset="0"/>
              </a:rPr>
              <a:t>Use of the World Wide Web</a:t>
            </a:r>
          </a:p>
        </p:txBody>
      </p:sp>
      <p:sp>
        <p:nvSpPr>
          <p:cNvPr id="35843" name="Rectangle 3"/>
          <p:cNvSpPr>
            <a:spLocks noGrp="1" noChangeArrowheads="1"/>
          </p:cNvSpPr>
          <p:nvPr>
            <p:ph type="body" idx="1"/>
          </p:nvPr>
        </p:nvSpPr>
        <p:spPr/>
        <p:txBody>
          <a:bodyPr/>
          <a:lstStyle/>
          <a:p>
            <a:pPr eaLnBrk="1" hangingPunct="1"/>
            <a:r>
              <a:rPr lang="en-AU" sz="2800" smtClean="0"/>
              <a:t>Some security related sites may be somewhat less than reputable</a:t>
            </a:r>
          </a:p>
          <a:p>
            <a:pPr lvl="1" eaLnBrk="1" hangingPunct="1"/>
            <a:r>
              <a:rPr lang="en-AU" sz="2000" smtClean="0"/>
              <a:t>Some sites may contain material that people might find offensive</a:t>
            </a:r>
          </a:p>
          <a:p>
            <a:pPr lvl="1" eaLnBrk="1" hangingPunct="1"/>
            <a:r>
              <a:rPr lang="en-AU" sz="2000" smtClean="0"/>
              <a:t>We have made an effort not to link directly to such sites in this unit.  However some sites might link to sites, which link to other sites, which links to other sites etc</a:t>
            </a:r>
          </a:p>
          <a:p>
            <a:pPr lvl="1" eaLnBrk="1" hangingPunct="1"/>
            <a:r>
              <a:rPr lang="en-AU" sz="2000" smtClean="0"/>
              <a:t>Students are encouraged to explore the resources offered by the world wide web, but are also urged to exercise caution and judgement when looking for security related issues</a:t>
            </a:r>
          </a:p>
          <a:p>
            <a:pPr lvl="1" eaLnBrk="1" hangingPunct="1"/>
            <a:r>
              <a:rPr lang="en-AU" sz="2000" smtClean="0"/>
              <a:t>If you do go off on tangents when looking for security related information, please be sure to adhere to any relevant laws, policies and guidelines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AU" smtClean="0">
                <a:latin typeface="Arial Narrow" pitchFamily="34" charset="0"/>
              </a:rPr>
              <a:t>Use of security tools</a:t>
            </a:r>
          </a:p>
        </p:txBody>
      </p:sp>
      <p:sp>
        <p:nvSpPr>
          <p:cNvPr id="36867" name="Rectangle 3"/>
          <p:cNvSpPr>
            <a:spLocks noGrp="1" noChangeArrowheads="1"/>
          </p:cNvSpPr>
          <p:nvPr>
            <p:ph type="body" idx="1"/>
          </p:nvPr>
        </p:nvSpPr>
        <p:spPr/>
        <p:txBody>
          <a:bodyPr/>
          <a:lstStyle/>
          <a:p>
            <a:pPr eaLnBrk="1" hangingPunct="1"/>
            <a:r>
              <a:rPr lang="en-AU" smtClean="0"/>
              <a:t>The legality of security tools will vary in certain jurisdictions</a:t>
            </a:r>
          </a:p>
          <a:p>
            <a:pPr lvl="1" eaLnBrk="1" hangingPunct="1"/>
            <a:r>
              <a:rPr lang="en-AU" smtClean="0"/>
              <a:t>For example, encryption tools are illegal in some countries</a:t>
            </a:r>
          </a:p>
          <a:p>
            <a:pPr eaLnBrk="1" hangingPunct="1"/>
            <a:r>
              <a:rPr lang="en-AU" smtClean="0"/>
              <a:t>Some tools might be legal for use in some ways but not others</a:t>
            </a:r>
          </a:p>
          <a:p>
            <a:pPr lvl="1" eaLnBrk="1" hangingPunct="1"/>
            <a:r>
              <a:rPr lang="en-AU" smtClean="0"/>
              <a:t>For example, use or possession of tools (without just cause) such as packet sniffers will put you in breach of laws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AU" smtClean="0">
                <a:latin typeface="Arial Narrow" pitchFamily="34" charset="0"/>
              </a:rPr>
              <a:t>Ethical Behaviour</a:t>
            </a:r>
          </a:p>
        </p:txBody>
      </p:sp>
      <p:sp>
        <p:nvSpPr>
          <p:cNvPr id="37891" name="Rectangle 3"/>
          <p:cNvSpPr>
            <a:spLocks noGrp="1" noChangeArrowheads="1"/>
          </p:cNvSpPr>
          <p:nvPr>
            <p:ph type="body" idx="1"/>
          </p:nvPr>
        </p:nvSpPr>
        <p:spPr/>
        <p:txBody>
          <a:bodyPr/>
          <a:lstStyle/>
          <a:p>
            <a:pPr eaLnBrk="1" hangingPunct="1">
              <a:lnSpc>
                <a:spcPct val="90000"/>
              </a:lnSpc>
            </a:pPr>
            <a:r>
              <a:rPr lang="en-AU" smtClean="0"/>
              <a:t>In this unit, students will be expected to behave:</a:t>
            </a:r>
          </a:p>
          <a:p>
            <a:pPr lvl="1" eaLnBrk="1" hangingPunct="1">
              <a:lnSpc>
                <a:spcPct val="90000"/>
              </a:lnSpc>
            </a:pPr>
            <a:r>
              <a:rPr lang="en-AU" smtClean="0"/>
              <a:t>In accordance with Federal and State Laws</a:t>
            </a:r>
          </a:p>
          <a:p>
            <a:pPr lvl="1" eaLnBrk="1" hangingPunct="1">
              <a:lnSpc>
                <a:spcPct val="90000"/>
              </a:lnSpc>
            </a:pPr>
            <a:r>
              <a:rPr lang="en-AU" smtClean="0"/>
              <a:t>In accordance with university policies</a:t>
            </a:r>
          </a:p>
          <a:p>
            <a:pPr lvl="1" eaLnBrk="1" hangingPunct="1">
              <a:lnSpc>
                <a:spcPct val="90000"/>
              </a:lnSpc>
            </a:pPr>
            <a:r>
              <a:rPr lang="en-AU" smtClean="0"/>
              <a:t>In an ethical manner</a:t>
            </a:r>
          </a:p>
          <a:p>
            <a:pPr eaLnBrk="1" hangingPunct="1">
              <a:lnSpc>
                <a:spcPct val="90000"/>
              </a:lnSpc>
            </a:pPr>
            <a:endParaRPr lang="en-AU" smtClean="0"/>
          </a:p>
          <a:p>
            <a:pPr eaLnBrk="1" hangingPunct="1">
              <a:lnSpc>
                <a:spcPct val="90000"/>
              </a:lnSpc>
            </a:pPr>
            <a:r>
              <a:rPr lang="en-AU" smtClean="0"/>
              <a:t>Australian Computer Society code of ethics  </a:t>
            </a:r>
            <a:r>
              <a:rPr lang="en-AU" sz="2400" smtClean="0">
                <a:hlinkClick r:id="rId3"/>
              </a:rPr>
              <a:t>http://www.acs.org.au/index.cfm?action=show&amp;conID=coe</a:t>
            </a:r>
            <a:endParaRPr lang="en-AU" sz="2400" smtClean="0"/>
          </a:p>
          <a:p>
            <a:pPr eaLnBrk="1" hangingPunct="1">
              <a:lnSpc>
                <a:spcPct val="90000"/>
              </a:lnSpc>
            </a:pPr>
            <a:endParaRPr lang="en-AU" sz="24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latin typeface="Arial Narrow" pitchFamily="34" charset="0"/>
              </a:rPr>
              <a:t>Final Comments</a:t>
            </a:r>
          </a:p>
        </p:txBody>
      </p:sp>
      <p:sp>
        <p:nvSpPr>
          <p:cNvPr id="38915" name="Content Placeholder 2"/>
          <p:cNvSpPr>
            <a:spLocks noGrp="1"/>
          </p:cNvSpPr>
          <p:nvPr>
            <p:ph idx="1"/>
          </p:nvPr>
        </p:nvSpPr>
        <p:spPr/>
        <p:txBody>
          <a:bodyPr/>
          <a:lstStyle/>
          <a:p>
            <a:r>
              <a:rPr lang="en-US" smtClean="0"/>
              <a:t>Backup your work for ALL units regularly</a:t>
            </a:r>
          </a:p>
          <a:p>
            <a:r>
              <a:rPr lang="en-US" smtClean="0"/>
              <a:t>You should at the very least use a personal firewall and anti-virus scanner</a:t>
            </a:r>
          </a:p>
          <a:p>
            <a:r>
              <a:rPr lang="en-US" smtClean="0"/>
              <a:t>If it sounds too good to be true, it usually is</a:t>
            </a:r>
          </a:p>
          <a:p>
            <a:pPr lvl="1"/>
            <a:r>
              <a:rPr lang="en-US" smtClean="0"/>
              <a:t>Do not download and install unknown software</a:t>
            </a:r>
          </a:p>
          <a:p>
            <a:pPr lvl="1"/>
            <a:r>
              <a:rPr lang="en-US" smtClean="0"/>
              <a:t>Each semester we get students who have “accidently” download software resulting in data loss, and corruption of the operating system…don’t become a statistic!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Emailing Your Lecturer/Tutor</a:t>
            </a:r>
            <a:endParaRPr lang="en-AU" dirty="0"/>
          </a:p>
        </p:txBody>
      </p:sp>
      <p:sp>
        <p:nvSpPr>
          <p:cNvPr id="3" name="Content Placeholder 2"/>
          <p:cNvSpPr>
            <a:spLocks noGrp="1"/>
          </p:cNvSpPr>
          <p:nvPr>
            <p:ph idx="1"/>
          </p:nvPr>
        </p:nvSpPr>
        <p:spPr/>
        <p:txBody>
          <a:bodyPr/>
          <a:lstStyle/>
          <a:p>
            <a:r>
              <a:rPr lang="en-US" dirty="0" smtClean="0"/>
              <a:t>Your emails must originate from your ECU student email account </a:t>
            </a:r>
            <a:r>
              <a:rPr lang="en-US" dirty="0" smtClean="0">
                <a:solidFill>
                  <a:srgbClr val="FF0000"/>
                </a:solidFill>
              </a:rPr>
              <a:t>ONLY</a:t>
            </a:r>
            <a:endParaRPr lang="en-US" dirty="0"/>
          </a:p>
          <a:p>
            <a:r>
              <a:rPr lang="en-US" dirty="0" smtClean="0"/>
              <a:t>Please put the unit code in the subject line i.e. </a:t>
            </a:r>
            <a:r>
              <a:rPr lang="en-US" dirty="0" err="1" smtClean="0"/>
              <a:t>CSIxxxx</a:t>
            </a:r>
            <a:r>
              <a:rPr lang="en-US" dirty="0" smtClean="0"/>
              <a:t> – Assignment 1 Question</a:t>
            </a:r>
          </a:p>
          <a:p>
            <a:r>
              <a:rPr lang="en-US" dirty="0" smtClean="0"/>
              <a:t>Turn around time for answering emails can be up to 2 business days – but usually is within a couple of hours</a:t>
            </a:r>
            <a:endParaRPr lang="en-AU" dirty="0"/>
          </a:p>
        </p:txBody>
      </p:sp>
    </p:spTree>
    <p:extLst>
      <p:ext uri="{BB962C8B-B14F-4D97-AF65-F5344CB8AC3E}">
        <p14:creationId xmlns:p14="http://schemas.microsoft.com/office/powerpoint/2010/main" val="104624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Conduct</a:t>
            </a:r>
            <a:endParaRPr lang="en-AU" dirty="0"/>
          </a:p>
        </p:txBody>
      </p:sp>
      <p:sp>
        <p:nvSpPr>
          <p:cNvPr id="3" name="Content Placeholder 2"/>
          <p:cNvSpPr>
            <a:spLocks noGrp="1"/>
          </p:cNvSpPr>
          <p:nvPr>
            <p:ph idx="1"/>
          </p:nvPr>
        </p:nvSpPr>
        <p:spPr/>
        <p:txBody>
          <a:bodyPr/>
          <a:lstStyle/>
          <a:p>
            <a:r>
              <a:rPr lang="en-US" dirty="0" smtClean="0"/>
              <a:t>It is highly recommended that you purchase the text book.</a:t>
            </a:r>
          </a:p>
          <a:p>
            <a:r>
              <a:rPr lang="en-US" dirty="0" smtClean="0"/>
              <a:t>There are allocated readings for each module in the unit.</a:t>
            </a:r>
            <a:endParaRPr lang="en-AU" dirty="0"/>
          </a:p>
        </p:txBody>
      </p:sp>
      <p:pic>
        <p:nvPicPr>
          <p:cNvPr id="1026" name="Picture 2" descr="https://d3hgnfpzeohxco.cloudfront.net/images/ar/97803215/9780321512949/0/0/plain/introduction-to-computer-secur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536" y="3561438"/>
            <a:ext cx="2543944" cy="317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76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6"/>
          <p:cNvSpPr>
            <a:spLocks noGrp="1"/>
          </p:cNvSpPr>
          <p:nvPr>
            <p:ph type="ctrTitle"/>
          </p:nvPr>
        </p:nvSpPr>
        <p:spPr/>
        <p:txBody>
          <a:bodyPr/>
          <a:lstStyle/>
          <a:p>
            <a:pPr algn="ctr"/>
            <a:r>
              <a:rPr lang="en-AU" smtClean="0">
                <a:solidFill>
                  <a:schemeClr val="tx1"/>
                </a:solidFill>
              </a:rPr>
              <a:t>Assessments</a:t>
            </a:r>
          </a:p>
        </p:txBody>
      </p:sp>
    </p:spTree>
    <p:extLst>
      <p:ext uri="{BB962C8B-B14F-4D97-AF65-F5344CB8AC3E}">
        <p14:creationId xmlns:p14="http://schemas.microsoft.com/office/powerpoint/2010/main" val="396416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smtClean="0"/>
              <a:t>Assessments</a:t>
            </a:r>
          </a:p>
        </p:txBody>
      </p:sp>
      <p:sp>
        <p:nvSpPr>
          <p:cNvPr id="5123" name="Rectangle 3"/>
          <p:cNvSpPr>
            <a:spLocks noGrp="1" noChangeArrowheads="1"/>
          </p:cNvSpPr>
          <p:nvPr>
            <p:ph type="body" idx="1"/>
          </p:nvPr>
        </p:nvSpPr>
        <p:spPr/>
        <p:txBody>
          <a:bodyPr/>
          <a:lstStyle/>
          <a:p>
            <a:pPr eaLnBrk="1" hangingPunct="1">
              <a:lnSpc>
                <a:spcPct val="90000"/>
              </a:lnSpc>
            </a:pPr>
            <a:r>
              <a:rPr lang="en-AU" dirty="0" smtClean="0"/>
              <a:t>There are five assessable items in this unit</a:t>
            </a:r>
          </a:p>
          <a:p>
            <a:pPr lvl="1" eaLnBrk="1" hangingPunct="1">
              <a:lnSpc>
                <a:spcPct val="90000"/>
              </a:lnSpc>
            </a:pPr>
            <a:r>
              <a:rPr lang="en-AU" dirty="0" smtClean="0"/>
              <a:t>Test 1 (2.5</a:t>
            </a:r>
            <a:r>
              <a:rPr lang="en-AU" dirty="0" smtClean="0"/>
              <a:t>%)</a:t>
            </a:r>
          </a:p>
          <a:p>
            <a:pPr lvl="1" eaLnBrk="1" hangingPunct="1">
              <a:lnSpc>
                <a:spcPct val="90000"/>
              </a:lnSpc>
            </a:pPr>
            <a:r>
              <a:rPr lang="en-AU" dirty="0" smtClean="0"/>
              <a:t>Test </a:t>
            </a:r>
            <a:r>
              <a:rPr lang="en-AU" dirty="0" smtClean="0"/>
              <a:t>2 (2.5%)</a:t>
            </a:r>
          </a:p>
          <a:p>
            <a:pPr lvl="1" eaLnBrk="1" hangingPunct="1">
              <a:lnSpc>
                <a:spcPct val="90000"/>
              </a:lnSpc>
            </a:pPr>
            <a:r>
              <a:rPr lang="en-AU" dirty="0" smtClean="0"/>
              <a:t>Assignment 1 (20%)</a:t>
            </a:r>
          </a:p>
          <a:p>
            <a:pPr lvl="1" eaLnBrk="1" hangingPunct="1">
              <a:lnSpc>
                <a:spcPct val="90000"/>
              </a:lnSpc>
            </a:pPr>
            <a:r>
              <a:rPr lang="en-AU" dirty="0" smtClean="0"/>
              <a:t>Assignment 2 (25%)</a:t>
            </a:r>
          </a:p>
          <a:p>
            <a:pPr lvl="1" eaLnBrk="1" hangingPunct="1">
              <a:lnSpc>
                <a:spcPct val="90000"/>
              </a:lnSpc>
            </a:pPr>
            <a:r>
              <a:rPr lang="en-AU" dirty="0" smtClean="0"/>
              <a:t>Exam (50%)</a:t>
            </a:r>
          </a:p>
          <a:p>
            <a:pPr lvl="1" eaLnBrk="1" hangingPunct="1">
              <a:lnSpc>
                <a:spcPct val="90000"/>
              </a:lnSpc>
            </a:pPr>
            <a:endParaRPr lang="en-AU" dirty="0" smtClean="0"/>
          </a:p>
          <a:p>
            <a:pPr eaLnBrk="1" hangingPunct="1">
              <a:lnSpc>
                <a:spcPct val="90000"/>
              </a:lnSpc>
            </a:pPr>
            <a:r>
              <a:rPr lang="en-AU" dirty="0" smtClean="0"/>
              <a:t>In order to pass the unit, students must achieve 50% or more overall </a:t>
            </a:r>
            <a:r>
              <a:rPr lang="en-AU" b="1" u="sng" dirty="0" smtClean="0"/>
              <a:t>AND</a:t>
            </a:r>
            <a:r>
              <a:rPr lang="en-AU" dirty="0" smtClean="0"/>
              <a:t> 50% or more in the exam</a:t>
            </a:r>
          </a:p>
        </p:txBody>
      </p:sp>
    </p:spTree>
    <p:extLst>
      <p:ext uri="{BB962C8B-B14F-4D97-AF65-F5344CB8AC3E}">
        <p14:creationId xmlns:p14="http://schemas.microsoft.com/office/powerpoint/2010/main" val="139579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Tests</a:t>
            </a:r>
            <a:endParaRPr lang="en-US" dirty="0" smtClean="0"/>
          </a:p>
        </p:txBody>
      </p:sp>
      <p:sp>
        <p:nvSpPr>
          <p:cNvPr id="7171" name="Content Placeholder 2"/>
          <p:cNvSpPr>
            <a:spLocks noGrp="1"/>
          </p:cNvSpPr>
          <p:nvPr>
            <p:ph idx="1"/>
          </p:nvPr>
        </p:nvSpPr>
        <p:spPr/>
        <p:txBody>
          <a:bodyPr/>
          <a:lstStyle/>
          <a:p>
            <a:r>
              <a:rPr lang="en-US" sz="2800" dirty="0" smtClean="0"/>
              <a:t>You will have a maximum of 30 minutes to complete the assessable and non-assessable quizzes</a:t>
            </a:r>
          </a:p>
          <a:p>
            <a:r>
              <a:rPr lang="en-US" sz="2800" dirty="0" smtClean="0"/>
              <a:t>After 30 minutes, any unanswered questions will count as an incorrect answer</a:t>
            </a:r>
          </a:p>
          <a:p>
            <a:r>
              <a:rPr lang="en-US" sz="2800" dirty="0" smtClean="0"/>
              <a:t>You are only permitted 1 attempt at the quiz</a:t>
            </a:r>
          </a:p>
          <a:p>
            <a:r>
              <a:rPr lang="en-US" sz="2800" dirty="0" smtClean="0"/>
              <a:t>The quiz assesses the content learnt throughout the semester</a:t>
            </a:r>
          </a:p>
          <a:p>
            <a:r>
              <a:rPr lang="en-US" sz="2800" dirty="0" smtClean="0"/>
              <a:t>i.e. </a:t>
            </a:r>
            <a:r>
              <a:rPr lang="en-US" sz="2800" dirty="0" smtClean="0"/>
              <a:t>a test may incorporate questions from everything learnt in the semester thus far</a:t>
            </a:r>
            <a:endParaRPr lang="en-US" sz="2800" dirty="0" smtClean="0"/>
          </a:p>
          <a:p>
            <a:endParaRPr lang="en-US" sz="2800" dirty="0" smtClean="0"/>
          </a:p>
        </p:txBody>
      </p:sp>
    </p:spTree>
    <p:extLst>
      <p:ext uri="{BB962C8B-B14F-4D97-AF65-F5344CB8AC3E}">
        <p14:creationId xmlns:p14="http://schemas.microsoft.com/office/powerpoint/2010/main" val="268963956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1952</Words>
  <Application>Microsoft Office PowerPoint</Application>
  <PresentationFormat>On-screen Show (4:3)</PresentationFormat>
  <Paragraphs>269</Paragraphs>
  <Slides>48</Slides>
  <Notes>24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Default Design</vt:lpstr>
      <vt:lpstr>PowerPoint Presentation</vt:lpstr>
      <vt:lpstr>Welcome…</vt:lpstr>
      <vt:lpstr>Housekeeping</vt:lpstr>
      <vt:lpstr>Unit Conduct</vt:lpstr>
      <vt:lpstr>Emailing Your Lecturer/Tutor</vt:lpstr>
      <vt:lpstr>Unit Conduct</vt:lpstr>
      <vt:lpstr>Assessments</vt:lpstr>
      <vt:lpstr>Assessments</vt:lpstr>
      <vt:lpstr>Tests</vt:lpstr>
      <vt:lpstr>Assignments</vt:lpstr>
      <vt:lpstr>Assignment Expectations</vt:lpstr>
      <vt:lpstr>Collusion</vt:lpstr>
      <vt:lpstr>Assignment Tips</vt:lpstr>
      <vt:lpstr>Blackboard</vt:lpstr>
      <vt:lpstr>PowerPoint Presentation</vt:lpstr>
      <vt:lpstr>Sun Tzu – The Art of War</vt:lpstr>
      <vt:lpstr>Is the Internet dangerous?</vt:lpstr>
      <vt:lpstr>Heartland Payment System</vt:lpstr>
      <vt:lpstr>Epsilon</vt:lpstr>
      <vt:lpstr>Stuxnet</vt:lpstr>
      <vt:lpstr>Sony PlayStation Network</vt:lpstr>
      <vt:lpstr>VeriSign</vt:lpstr>
      <vt:lpstr>Department of Veterans Affairs</vt:lpstr>
      <vt:lpstr>Relevance of Examples</vt:lpstr>
      <vt:lpstr>Aims of Security</vt:lpstr>
      <vt:lpstr>Confidentiality</vt:lpstr>
      <vt:lpstr>Hypothetical Breach of Confidentiality</vt:lpstr>
      <vt:lpstr>Importance of Confidentiality</vt:lpstr>
      <vt:lpstr>Ensuring Confidentiality</vt:lpstr>
      <vt:lpstr>Integrity</vt:lpstr>
      <vt:lpstr>Hypothetical Breach of Integrity</vt:lpstr>
      <vt:lpstr>Importance of Integrity</vt:lpstr>
      <vt:lpstr>Ensuring Integrity</vt:lpstr>
      <vt:lpstr>Availability</vt:lpstr>
      <vt:lpstr>Hypothetical Breach of Availability</vt:lpstr>
      <vt:lpstr>Importance of Availability</vt:lpstr>
      <vt:lpstr>Ensuring Availability</vt:lpstr>
      <vt:lpstr>Authenticity</vt:lpstr>
      <vt:lpstr>Non-Repudiation/Accountability</vt:lpstr>
      <vt:lpstr>Three or Five Aims?</vt:lpstr>
      <vt:lpstr>Statistics on Computer Abuse</vt:lpstr>
      <vt:lpstr>Security is Difficult to Sell</vt:lpstr>
      <vt:lpstr>Ethics and Legal Issues</vt:lpstr>
      <vt:lpstr>Warning</vt:lpstr>
      <vt:lpstr>Use of the World Wide Web</vt:lpstr>
      <vt:lpstr>Use of security tools</vt:lpstr>
      <vt:lpstr>Ethical Behaviour</vt:lpstr>
      <vt:lpstr>Final Comments</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 Ly</dc:creator>
  <cp:lastModifiedBy>dellicious</cp:lastModifiedBy>
  <cp:revision>46</cp:revision>
  <dcterms:created xsi:type="dcterms:W3CDTF">2009-09-07T06:18:52Z</dcterms:created>
  <dcterms:modified xsi:type="dcterms:W3CDTF">2014-07-29T00:26:23Z</dcterms:modified>
</cp:coreProperties>
</file>