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25" r:id="rId1"/>
  </p:sldMasterIdLst>
  <p:sldIdLst>
    <p:sldId id="256" r:id="rId2"/>
    <p:sldId id="371" r:id="rId3"/>
    <p:sldId id="362" r:id="rId4"/>
    <p:sldId id="374" r:id="rId5"/>
    <p:sldId id="373" r:id="rId6"/>
    <p:sldId id="372" r:id="rId7"/>
    <p:sldId id="375" r:id="rId8"/>
    <p:sldId id="376" r:id="rId9"/>
    <p:sldId id="381" r:id="rId10"/>
    <p:sldId id="382" r:id="rId11"/>
    <p:sldId id="377" r:id="rId12"/>
    <p:sldId id="378" r:id="rId13"/>
    <p:sldId id="379" r:id="rId14"/>
    <p:sldId id="385" r:id="rId15"/>
    <p:sldId id="347" r:id="rId16"/>
    <p:sldId id="384" r:id="rId17"/>
    <p:sldId id="386" r:id="rId18"/>
    <p:sldId id="387" r:id="rId19"/>
    <p:sldId id="388" r:id="rId20"/>
    <p:sldId id="353" r:id="rId21"/>
    <p:sldId id="354" r:id="rId22"/>
    <p:sldId id="355" r:id="rId23"/>
    <p:sldId id="389" r:id="rId24"/>
    <p:sldId id="390" r:id="rId25"/>
    <p:sldId id="365" r:id="rId26"/>
    <p:sldId id="366" r:id="rId27"/>
    <p:sldId id="367" r:id="rId28"/>
    <p:sldId id="368" r:id="rId29"/>
    <p:sldId id="369" r:id="rId30"/>
    <p:sldId id="272" r:id="rId31"/>
    <p:sldId id="380" r:id="rId32"/>
    <p:sldId id="370" r:id="rId33"/>
  </p:sldIdLst>
  <p:sldSz cx="12192000" cy="6858000"/>
  <p:notesSz cx="6858000" cy="9144000"/>
  <p:embeddedFontLst>
    <p:embeddedFont>
      <p:font typeface="Calibri Light" panose="020F0302020204030204" pitchFamily="34" charset="0"/>
      <p:regular r:id="rId34"/>
      <p: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EEEEEE"/>
    <a:srgbClr val="111111"/>
    <a:srgbClr val="E7A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3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17/05/2015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13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17/05/2015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122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17/05/2015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94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17/05/2015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92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17/05/2015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33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17/05/2015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800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17/05/2015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85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17/05/2015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821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17/05/2015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13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17/05/2015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63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17/05/2015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85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A49F8-424C-43DF-ABBC-6BF9F0D68733}" type="datetimeFigureOut">
              <a:rPr lang="en-AU" smtClean="0"/>
              <a:t>17/05/2015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23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v-test.org/fileadmin/pdf/avtest_2013-07_patch_management_english.pdf" TargetMode="External"/><Relationship Id="rId2" Type="http://schemas.openxmlformats.org/officeDocument/2006/relationships/hyperlink" Target="http://www.kaspersky.com/au/business-security/endpoint-advanced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av-test.org/fileadmin/pdf/avtest_2013-07_patch_management_english.pdf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spersky.com/au/business-security/endpoint-advanced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tYWZxSVE-s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ctYWZxSVE-s" TargetMode="Externa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rguefile.com/archive/display/41812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cc961876.aspx" TargetMode="External"/><Relationship Id="rId2" Type="http://schemas.openxmlformats.org/officeDocument/2006/relationships/hyperlink" Target="https://technet.microsoft.com/en-us/library/cc731053(WS.10).asp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chnet.microsoft.com/en-au/library/cc786658(v=ws.10).aspx" TargetMode="External"/><Relationship Id="rId5" Type="http://schemas.openxmlformats.org/officeDocument/2006/relationships/hyperlink" Target="https://technet.microsoft.com/en-us/library/hh994562(v=ws.10).aspx" TargetMode="External"/><Relationship Id="rId4" Type="http://schemas.openxmlformats.org/officeDocument/2006/relationships/hyperlink" Target="http://windows.microsoft.com/en-au/windows/what-is-user-account-control#1TC=windows-vista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conceptdraw.com/solution-park/resource/images/solutions/active-directory-diagrams/COMPUTER-AND-NETWORKS-Active-Directory-Domain-Services-diagram-Sample.png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rguefile.com/archive/display/129268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twitter.com/pent0thal/status/586284074223984642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zGzB-yYKcc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yzGzB-yYKcc" TargetMode="External"/><Relationship Id="rId4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larwinds.com/patch-manager.aspx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yfocus.net/kfsensor/" TargetMode="External"/><Relationship Id="rId2" Type="http://schemas.openxmlformats.org/officeDocument/2006/relationships/hyperlink" Target="http://usa.kaspersky.com/business-security/endpoint-selec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net.microsoft.com/en-us/library/cc961876.aspx" TargetMode="External"/><Relationship Id="rId3" Type="http://schemas.openxmlformats.org/officeDocument/2006/relationships/hyperlink" Target="http://arstechnica.com/security/2015/04/09/hacked-french-network-exposed-its-own-passwords-during-tv-interview/" TargetMode="External"/><Relationship Id="rId7" Type="http://schemas.openxmlformats.org/officeDocument/2006/relationships/hyperlink" Target="https://technet.microsoft.com/en-us/library/hh994562(v=ws.10).aspx" TargetMode="External"/><Relationship Id="rId12" Type="http://schemas.openxmlformats.org/officeDocument/2006/relationships/hyperlink" Target="https://www.youtube.com/watch?v=-DldViUL1d0" TargetMode="External"/><Relationship Id="rId2" Type="http://schemas.openxmlformats.org/officeDocument/2006/relationships/hyperlink" Target="http://arstechnica.com/security/2014/04/25/stanfords-password-policy-shuns-one-size-fits-all-security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logs.technet.com/b/asiasupp/archive/2007/02/08/configure-uac-settings-via-policy.aspx" TargetMode="External"/><Relationship Id="rId11" Type="http://schemas.openxmlformats.org/officeDocument/2006/relationships/hyperlink" Target="https://www.youtube.com/watch?v=yzGzB-yYKcc" TargetMode="External"/><Relationship Id="rId5" Type="http://schemas.openxmlformats.org/officeDocument/2006/relationships/hyperlink" Target="https://technet.microsoft.com/en-au/library/cc786658(v=ws.10).aspx" TargetMode="External"/><Relationship Id="rId10" Type="http://schemas.openxmlformats.org/officeDocument/2006/relationships/hyperlink" Target="http://www.oracle.com/technetwork/systems/articles/patch-management-jsp-135385.html" TargetMode="External"/><Relationship Id="rId4" Type="http://schemas.openxmlformats.org/officeDocument/2006/relationships/hyperlink" Target="https://technet.microsoft.com/en-au/library/cc781633(v=ws.10).aspx?f=255&amp;MSPPError=-2147217396#BKMK_3" TargetMode="External"/><Relationship Id="rId9" Type="http://schemas.openxmlformats.org/officeDocument/2006/relationships/hyperlink" Target="http://windows.microsoft.com/en-au/windows/what-is-user-account-control#1TC=windows-vista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yfocus.net/kfsensor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spersky.com/au/business-security/endpoint-advanced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kaspersky.com/en/business-security/endpoint-overview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v-test.org/en/antivirus/business-windows-client/windows-7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av-test.org/en/antivirus/business-windows-client/windows-7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v-test.org/en/antivirus/business-windows-client/windows-7/december-2014/kaspersky-lab-endpoint-security-10.2-145015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7625" y="0"/>
            <a:ext cx="1152144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recommendations</a:t>
            </a:r>
          </a:p>
          <a:p>
            <a:r>
              <a:rPr lang="en-AU" sz="54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lang="en-AU" sz="5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Blue Ink</a:t>
            </a:r>
          </a:p>
          <a:p>
            <a:endParaRPr lang="en-AU" sz="5400" b="1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40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Martin Ponce, ID 10371381</a:t>
            </a:r>
          </a:p>
          <a:p>
            <a:endParaRPr lang="en-AU" sz="4000" b="1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CSI1101 Computer Security</a:t>
            </a: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Off-Campus</a:t>
            </a: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Tutor: Patryk Szewczyk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800665"/>
          </a:xfrm>
        </p:spPr>
        <p:txBody>
          <a:bodyPr tIns="612000" bIns="612000" anchor="t">
            <a:normAutofit fontScale="90000"/>
          </a:bodyPr>
          <a:lstStyle/>
          <a:p>
            <a:pPr algn="l"/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issue:</a:t>
            </a: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 / application vulnerabilities</a:t>
            </a:r>
            <a:endParaRPr lang="en-AU" sz="36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410952"/>
              </p:ext>
            </p:extLst>
          </p:nvPr>
        </p:nvGraphicFramePr>
        <p:xfrm>
          <a:off x="1016000" y="1800665"/>
          <a:ext cx="101600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1434"/>
                <a:gridCol w="1927274"/>
                <a:gridCol w="6041292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6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Application</a:t>
                      </a:r>
                      <a:endParaRPr lang="en-AU" sz="16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</a:t>
                      </a:r>
                      <a:endParaRPr lang="en-AU" sz="16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AU" sz="16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Vista SP0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CVE-2008-0951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Auto-run vulnerability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CVE-2007-5133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Denial of Service overflow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Internet</a:t>
                      </a:r>
                      <a:r>
                        <a:rPr lang="en-AU" sz="16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Explorer 7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CVE-2015-0067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Remote memory corruption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CVE-2013-3918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Active-X</a:t>
                      </a:r>
                      <a:r>
                        <a:rPr lang="en-AU" sz="16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Control vulnerability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Firefox 8.0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CVE-2014-1522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Remote arbitrary code execution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CVE-2014-1532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Heap memory</a:t>
                      </a:r>
                      <a:r>
                        <a:rPr lang="en-AU" sz="16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corruption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Adobe Reader</a:t>
                      </a:r>
                      <a:r>
                        <a:rPr lang="en-AU" sz="16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6.0.1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CVE-2011-2462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Remote arbitrary code execution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CVE-2009-3959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Arbitrary</a:t>
                      </a:r>
                      <a:r>
                        <a:rPr lang="en-AU" sz="16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code execution via malicious PDF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0" y="5463232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with regular and scheduled patching of OS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96379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2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Kaspersky Endpoint Security for Business Advanced 10.2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Includes patch management features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AV-TEST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compared leading business patch management software in June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Security Center 10.1 scored highest for most tests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Security Center 10.2 included in Kaspersky Security for Business Advanced 10.2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efficient way to manage patching on Blue Ink’s devices connected to network</a:t>
            </a:r>
          </a:p>
        </p:txBody>
      </p:sp>
    </p:spTree>
    <p:extLst>
      <p:ext uri="{BB962C8B-B14F-4D97-AF65-F5344CB8AC3E}">
        <p14:creationId xmlns:p14="http://schemas.microsoft.com/office/powerpoint/2010/main" val="30217227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bIns="612000" anchor="t">
            <a:normAutofit/>
          </a:bodyPr>
          <a:lstStyle/>
          <a:p>
            <a:pPr algn="l"/>
            <a:r>
              <a:rPr lang="en-AU" sz="30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AV-TEST Kaspersky Security Center 10.1 results</a:t>
            </a:r>
            <a:endParaRPr lang="en-AU" sz="30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3391" y="3660973"/>
            <a:ext cx="2590800" cy="40120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(AV-TEST, 2013, p. 7)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006900"/>
              </p:ext>
            </p:extLst>
          </p:nvPr>
        </p:nvGraphicFramePr>
        <p:xfrm>
          <a:off x="1529599" y="1308462"/>
          <a:ext cx="9132802" cy="194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0887"/>
                <a:gridCol w="1392702"/>
                <a:gridCol w="1322363"/>
                <a:gridCol w="1434904"/>
                <a:gridCol w="1280160"/>
                <a:gridCol w="2221786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Vendor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Supported apps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Detection quality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Reaction</a:t>
                      </a:r>
                      <a:r>
                        <a:rPr lang="en-AU" sz="1200" b="1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rate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Install barrier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Microsoft update support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Kaspersky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~200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~98%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~4 days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WSUS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Lumension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~80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~87%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~11.5 days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~5%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Symantec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~140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~82%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~4.5 days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~21%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VMWare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~190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~85%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~4</a:t>
                      </a:r>
                      <a:r>
                        <a:rPr lang="en-AU" sz="12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days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~9%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53023"/>
            <a:ext cx="5406683" cy="29384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76800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Advantages:</a:t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Kaspersky Endpoint Security for Business Advanced 10.2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364462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software package to address anti-virus and patch management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Scored highly by AV-TEST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vulnerabilities in OS/applications with security patches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anti-virus apps reviewed by AV-TEST do not include patch management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 BitDefender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other features such as firewall and encryption</a:t>
            </a:r>
          </a:p>
        </p:txBody>
      </p:sp>
    </p:spTree>
    <p:extLst>
      <p:ext uri="{BB962C8B-B14F-4D97-AF65-F5344CB8AC3E}">
        <p14:creationId xmlns:p14="http://schemas.microsoft.com/office/powerpoint/2010/main" val="21356448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983545"/>
          </a:xfrm>
        </p:spPr>
        <p:txBody>
          <a:bodyPr tIns="612000" bIns="612000" anchor="t">
            <a:noAutofit/>
          </a:bodyPr>
          <a:lstStyle/>
          <a:p>
            <a:pPr algn="l"/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Video:</a:t>
            </a:r>
            <a:b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Endpoint Security for Business Advanced </a:t>
            </a:r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(Kaspersky Lab, 2013b)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ctYWZxSVE-s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75803" y="1983545"/>
            <a:ext cx="7840394" cy="441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972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and device management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4886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tIns="612000" anchor="t">
            <a:normAutofit fontScale="90000"/>
          </a:bodyPr>
          <a:lstStyle/>
          <a:p>
            <a:pPr algn="l"/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issue:</a:t>
            </a: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Non-existent user / device security policies</a:t>
            </a:r>
            <a:endParaRPr lang="en-AU" sz="36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786023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 computers do not have any security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Logs user automatically into an administrator account without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Screensaver not password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Access Control (UAC) disabled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410" y="4107766"/>
            <a:ext cx="2317180" cy="19001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937411" y="6007932"/>
            <a:ext cx="2317180" cy="40120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ctr"/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(cohdra, 2005)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031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rmAutofit/>
          </a:bodyPr>
          <a:lstStyle/>
          <a:p>
            <a:pPr algn="l"/>
            <a:r>
              <a:rPr lang="en-AU" sz="3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2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Domain Services</a:t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2007)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78742"/>
            <a:ext cx="9144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Windows 20xx Server as Active Directory Domain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Populate user, group and device databases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group access rights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Reserve admin rights to IT support staff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security settings via group policies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creenserver password protection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(Microsoft n.d.-a)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UAC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(Microsoft, 2007)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strength policies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(Microsoft, 2012)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 account after failed attempts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(Microsoft, 2005b)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8860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983545"/>
          </a:xfrm>
        </p:spPr>
        <p:txBody>
          <a:bodyPr tIns="612000" bIns="612000" anchor="t">
            <a:noAutofit/>
          </a:bodyPr>
          <a:lstStyle/>
          <a:p>
            <a:pPr algn="l"/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model </a:t>
            </a:r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(Concept Draw, n.d.)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277" y="1136051"/>
            <a:ext cx="7643446" cy="54018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92921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Advantages:</a:t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Domain Services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745483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Native to Microsoft, included with Microsoft Server 20xx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opposed to alternatives like Novell ZenWorks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purchase another software licence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authenticate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accessing computer and network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settings enforced consistently across all devices</a:t>
            </a:r>
          </a:p>
        </p:txBody>
      </p:sp>
      <p:pic>
        <p:nvPicPr>
          <p:cNvPr id="1026" name="Picture 2" descr="http://cdn.morguefile.com/imageData/public/files/j/jppi/preview/fldr_2008_11_17/file000199288377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410" y="4402402"/>
            <a:ext cx="2317180" cy="173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37411" y="6140288"/>
            <a:ext cx="2317180" cy="40120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ctr"/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(jppi, 2007)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6763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Anti-malware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5140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451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issue:</a:t>
            </a:r>
            <a:br>
              <a:rPr lang="en-AU" sz="3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 in plaintext</a:t>
            </a:r>
            <a:endParaRPr lang="en-AU" sz="32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password was saved in plaintext in a user’s “My Documents”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attacker could easily read password if gained access to computer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145" y="3896891"/>
            <a:ext cx="3957710" cy="2632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66781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Delete/destroy passwords in plaintext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Securely delete files containing passwords in plaintext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*.pdf, *.xls, *.ppt, etc. Not just *.txt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Destroy any passwords written down on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ie. Sticky notes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Attackers can easily retrieve passwords on paper 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of memorable passphrases will mitigate need for writing passwords down</a:t>
            </a:r>
          </a:p>
        </p:txBody>
      </p:sp>
    </p:spTree>
    <p:extLst>
      <p:ext uri="{BB962C8B-B14F-4D97-AF65-F5344CB8AC3E}">
        <p14:creationId xmlns:p14="http://schemas.microsoft.com/office/powerpoint/2010/main" val="23320126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983545"/>
          </a:xfrm>
        </p:spPr>
        <p:txBody>
          <a:bodyPr tIns="612000" bIns="612000" anchor="t">
            <a:noAutofit/>
          </a:bodyPr>
          <a:lstStyle/>
          <a:p>
            <a:pPr algn="l"/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Sticky-note password disclosure on TV</a:t>
            </a:r>
            <a:b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(@pent0thal, 2015)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8" name="Picture 4" descr="https://pbs.twimg.com/media/CCKgoRMWMAAUyeO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974" y="1557008"/>
            <a:ext cx="8600052" cy="473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4949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30102"/>
          </a:xfrm>
        </p:spPr>
        <p:txBody>
          <a:bodyPr tIns="612000" anchor="t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Passphrases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730102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Oliver &amp; Snowden (2015)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discuss how to select a strong but memorable passphrase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Won’t have to write it down or save in plaintext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yzGzB-yYKcc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121520" y="3151163"/>
            <a:ext cx="5948960" cy="334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856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issue:</a:t>
            </a:r>
            <a:br>
              <a:rPr lang="en-AU" sz="3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mIRC Internet Relay Chat</a:t>
            </a:r>
            <a:endParaRPr lang="en-AU" sz="32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Relay Chat (IRC) share similar risks of malware propagation as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Attackers may use social engineering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Convince victims to view links to malicious web pages or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Convince victims to open malicious files sent directly through IRCs file-sharing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Removal of mIRC will mitigate these risks</a:t>
            </a:r>
            <a:endParaRPr lang="en-AU" sz="36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0195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7825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506438"/>
            <a:ext cx="9144000" cy="1446915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 management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452107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proactive patch management 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vulnerabilities in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SolarWinds Patch Manager 2.1</a:t>
            </a:r>
            <a:endParaRPr lang="en-AU" sz="3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 patching in large computer network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2344659"/>
            <a:ext cx="9144000" cy="1446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4303204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users/groups with Active Directory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passwords, password policy, screensaver lock, and account lockout after failed attempts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passphrases for password policies</a:t>
            </a:r>
            <a:endParaRPr lang="en-AU" sz="3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Prevent users from writing passwords down</a:t>
            </a:r>
          </a:p>
        </p:txBody>
      </p:sp>
    </p:spTree>
    <p:extLst>
      <p:ext uri="{BB962C8B-B14F-4D97-AF65-F5344CB8AC3E}">
        <p14:creationId xmlns:p14="http://schemas.microsoft.com/office/powerpoint/2010/main" val="5878827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not store passwords in plaintext files or handwritten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 mIRC to prevent malware propagation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2851096"/>
            <a:ext cx="9144000" cy="1446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rights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4809641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Active Directory user groups with appropriate user rights</a:t>
            </a:r>
            <a:endParaRPr lang="en-AU" sz="3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Reserve admin rights for IT support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UAC through Active Directory group policy</a:t>
            </a:r>
          </a:p>
        </p:txBody>
      </p:sp>
    </p:spTree>
    <p:extLst>
      <p:ext uri="{BB962C8B-B14F-4D97-AF65-F5344CB8AC3E}">
        <p14:creationId xmlns:p14="http://schemas.microsoft.com/office/powerpoint/2010/main" val="29242203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Anti-virus and network security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 fake anti-virus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Kaspersky End Point Security Select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KFSensor honeypot system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Simulates vulnerable services to entice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Diverts attackers away from critical systems in the event an attacker compromises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Logs events</a:t>
            </a:r>
          </a:p>
        </p:txBody>
      </p:sp>
    </p:spTree>
    <p:extLst>
      <p:ext uri="{BB962C8B-B14F-4D97-AF65-F5344CB8AC3E}">
        <p14:creationId xmlns:p14="http://schemas.microsoft.com/office/powerpoint/2010/main" val="4027850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tIns="612000" anchor="t">
            <a:normAutofit fontScale="90000"/>
          </a:bodyPr>
          <a:lstStyle/>
          <a:p>
            <a:pPr algn="l"/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issue:</a:t>
            </a:r>
            <a:b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anti-virus</a:t>
            </a:r>
            <a:endParaRPr lang="en-AU" sz="36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786023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Origin unknown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Potentially installed through malware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Offers zero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desktop shortcut and supporting files immediately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Replace with legitimate anti-virus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15" y="4279013"/>
            <a:ext cx="2514286" cy="20063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425285"/>
            <a:ext cx="5909056" cy="1713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7796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8667" y="1"/>
            <a:ext cx="9144000" cy="970843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38667" y="1196622"/>
            <a:ext cx="11514666" cy="511386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Baker, W. H., Hylender, C. D., &amp; Valentine, J. A. (2008). 2008 Data Breach Investigations Report, 1–29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Goodin, D. (2014). Stanford’s password policy shuns one-size-fits-all security | Ars Technica. Ars Technica. Retrieved April 30,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http://arstechnica.com/security/2014/04/25/stanfords-password-policy-shuns-one-size-fits-all-security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/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Machkovech, S. (2015). Hacked French network exposed its own passwords during TV interview | Ars Technica. Ars Technica. Retrieved May 6,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http://arstechnica.com/security/2015/04/09/hacked-french-network-exposed-its-own-passwords-during-tv-interview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/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2005a).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Apply or modify password policy: Logon and Authentication. Retrieved May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https://technet.microsoft.com/en-au/library/cc781633(v=ws.10).aspx?f=255&amp;MSPPError=-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2147217396#BKMK_3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2005b).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 user rights to a group in Active Directory: Active Directory. Retrieved May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https://technet.microsoft.com/en-au/library/cc786658(v=ws.10).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aspx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(2007). Configure UAC settings via policy - Microsoft Reduce Customer Effort Center - Site Home - TechNet Blogs. Retrieved May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blogs.technet.com/b/asiasupp/archive/2007/02/08/configure-uac-settings-via-policy.aspx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(2012). Password must meet complexity requirements. Retrieved May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https://technet.microsoft.com/en-us/library/hh994562(v=ws.10).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aspx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(n.d.-a). Screen Saver timeout. Retrieved May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https://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technet.microsoft.com/en-us/library/cc961876.aspx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(n.d.-b). What is User Account Control? - Windows Help. Retrieved March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http://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windows.microsoft.com/en-au/windows/what-is-user-account-control#1TC=windows-vista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O’Connor, E. (2008). BigAdmin Feature Article: Patch Management Best Practices. Retrieved May 13,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/>
              </a:rPr>
              <a:t>http://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/>
              </a:rPr>
              <a:t>www.oracle.com/technetwork/systems/articles/patch-management-jsp-135385.html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Oliver, J., &amp; Snowden, E. [LastWeekTonight]. (2015, April 9). Last Week Tonight with John Oliver: Edward Snowden on Passwords. Retrieved May 6,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1"/>
              </a:rPr>
              <a:t>https://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1"/>
              </a:rPr>
              <a:t>www.youtube.com/watch?v=yzGzB-yYKcc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Scarfone, K., &amp; Souppaya, M. (2013). Guide to Enterprise Patch Management Technologies NIST Special Publication 800-40 Guide to Enterprise Patch Management Technologies. NIST. 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doi:10.6028/NIST.SP.800-40r3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Tice, K. [solarwindsinc]. (2012, September 12)  Patch Manager Guided Tour. Retrieved May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2"/>
              </a:rPr>
              <a:t>https://www.youtube.com/watch?v=-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2"/>
              </a:rPr>
              <a:t>DldViUL1d0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470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Intrusion detection system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4387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KFSensor honeypot system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based honeypot Intrusion Detection System (IDS) designed for corporate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Acts as a decoy to attract attackers in the event the network is compromised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Simulates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vulnerable FTP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SMB, POP3, HTTP, Telnet, SMTP and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Diverts attacks away from critical areas of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Identifies attack signatures and logs events</a:t>
            </a:r>
          </a:p>
        </p:txBody>
      </p:sp>
    </p:spTree>
    <p:extLst>
      <p:ext uri="{BB962C8B-B14F-4D97-AF65-F5344CB8AC3E}">
        <p14:creationId xmlns:p14="http://schemas.microsoft.com/office/powerpoint/2010/main" val="18652985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bIns="46800" anchor="t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Kaspersky Endpoint Security for Business Advanced 10.2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78742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Advanced variant includes patch management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Recommended to manage patching of Blue Ink’s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Highest scoring patch manager according to AV-TEST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scoring anti-malware according to AV-TEST</a:t>
            </a:r>
          </a:p>
        </p:txBody>
      </p:sp>
    </p:spTree>
    <p:extLst>
      <p:ext uri="{BB962C8B-B14F-4D97-AF65-F5344CB8AC3E}">
        <p14:creationId xmlns:p14="http://schemas.microsoft.com/office/powerpoint/2010/main" val="2402994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Endpoint Security 10.2 variants overview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595" y="1519199"/>
            <a:ext cx="8756809" cy="4410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717595" y="5929750"/>
            <a:ext cx="8756809" cy="633608"/>
          </a:xfrm>
          <a:prstGeom prst="rect">
            <a:avLst/>
          </a:prstGeom>
          <a:noFill/>
        </p:spPr>
        <p:txBody>
          <a:bodyPr wrap="square" tIns="216000" rtlCol="0">
            <a:spAutoFit/>
          </a:bodyPr>
          <a:lstStyle/>
          <a:p>
            <a:r>
              <a:rPr lang="en-AU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(Kaspersky Lab, 2013a, p. 1)</a:t>
            </a:r>
            <a:endParaRPr lang="en-AU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7635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Endpoint Security for Business Advanced 10.2: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AV-TEST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compared leading business anti-virus products in December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Endpoint Security 10.2 scored among the highest in protection, performance and 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Tests for Windows Vista not 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7 results shown as closest analogue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344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AV-TEST Business Anti-virus comparisons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3998" y="5750428"/>
            <a:ext cx="8756809" cy="572052"/>
          </a:xfrm>
          <a:prstGeom prst="rect">
            <a:avLst/>
          </a:prstGeom>
          <a:noFill/>
        </p:spPr>
        <p:txBody>
          <a:bodyPr wrap="square" tIns="216000" rtlCol="0">
            <a:spAutoFit/>
          </a:bodyPr>
          <a:lstStyle/>
          <a:p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(AV-TEST, 2014a)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20853"/>
            <a:ext cx="9144001" cy="4294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84628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AV-TEST Kaspersky Endpoint Security results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74" y="5718517"/>
            <a:ext cx="8831835" cy="572052"/>
          </a:xfrm>
          <a:prstGeom prst="rect">
            <a:avLst/>
          </a:prstGeom>
          <a:noFill/>
        </p:spPr>
        <p:txBody>
          <a:bodyPr wrap="square" tIns="216000" rtlCol="0">
            <a:spAutoFit/>
          </a:bodyPr>
          <a:lstStyle/>
          <a:p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Results based on Windows 7 client </a:t>
            </a:r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(AV-TEST, 2014b)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88432"/>
              </p:ext>
            </p:extLst>
          </p:nvPr>
        </p:nvGraphicFramePr>
        <p:xfrm>
          <a:off x="1016000" y="1223553"/>
          <a:ext cx="10160000" cy="451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5448886"/>
                <a:gridCol w="928468"/>
                <a:gridCol w="844061"/>
                <a:gridCol w="906585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Categories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Tests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November</a:t>
                      </a:r>
                      <a:endParaRPr lang="en-AU" sz="10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December</a:t>
                      </a:r>
                      <a:endParaRPr lang="en-AU" sz="10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Industry Average</a:t>
                      </a:r>
                      <a:endParaRPr lang="en-AU" sz="10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Protection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Against 0-day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malware attacks, inclusive of web and email threats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(real world testing)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153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97%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92%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Detection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of widespread / prevalent malware discovered in the last 4 weeks (AV-TEST reference set)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12,327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97%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Performance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 cases: visiting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websites, downloading software, installing and running programs and copying data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Usability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False warnings or blockages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when visiting websites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500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False detections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of legitimate software as malware during a system scan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425,612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False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warnings concerning certain actions carried out whilst installing and using legitimate software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False blockages of certain actions carried out whilst installing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and using legitimate software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3981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 management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6543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2017</TotalTime>
  <Words>1462</Words>
  <Application>Microsoft Office PowerPoint</Application>
  <PresentationFormat>Widescreen</PresentationFormat>
  <Paragraphs>241</Paragraphs>
  <Slides>32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 Light</vt:lpstr>
      <vt:lpstr>Open Sans</vt:lpstr>
      <vt:lpstr>Calibri</vt:lpstr>
      <vt:lpstr>Office Theme</vt:lpstr>
      <vt:lpstr>PowerPoint Presentation</vt:lpstr>
      <vt:lpstr>Anti-malware</vt:lpstr>
      <vt:lpstr>Security issue: Fake anti-virus</vt:lpstr>
      <vt:lpstr>Recommend: Kaspersky Endpoint Security for Business Advanced 10.2</vt:lpstr>
      <vt:lpstr>Endpoint Security 10.2 variants overview</vt:lpstr>
      <vt:lpstr>Kaspersky Endpoint Security for Business Advanced 10.2:</vt:lpstr>
      <vt:lpstr>AV-TEST Business Anti-virus comparisons</vt:lpstr>
      <vt:lpstr>AV-TEST Kaspersky Endpoint Security results</vt:lpstr>
      <vt:lpstr>Patch management</vt:lpstr>
      <vt:lpstr>Security issue: OS / application vulnerabilities</vt:lpstr>
      <vt:lpstr>Recommend: Kaspersky Endpoint Security for Business Advanced 10.2</vt:lpstr>
      <vt:lpstr>AV-TEST Kaspersky Security Center 10.1 results</vt:lpstr>
      <vt:lpstr>Advantages: Kaspersky Endpoint Security for Business Advanced 10.2</vt:lpstr>
      <vt:lpstr>Video: Kaspersky Endpoint Security for Business Advanced (Kaspersky Lab, 2013b)</vt:lpstr>
      <vt:lpstr>User and device management</vt:lpstr>
      <vt:lpstr>Security issue: Non-existent user / device security policies</vt:lpstr>
      <vt:lpstr>Recommend: Active Directory Domain Services (Microsoft, 2007)</vt:lpstr>
      <vt:lpstr>Active Directory model (Concept Draw, n.d.)</vt:lpstr>
      <vt:lpstr>Advantages: Active Directory Domain Services</vt:lpstr>
      <vt:lpstr>User practices</vt:lpstr>
      <vt:lpstr> Security issue: Passwords in plaintext</vt:lpstr>
      <vt:lpstr>Recommend: Delete/destroy passwords in plaintext</vt:lpstr>
      <vt:lpstr>Sticky-note password disclosure on TV (@pent0thal, 2015)</vt:lpstr>
      <vt:lpstr>Recommend: Passphrases</vt:lpstr>
      <vt:lpstr> Security issue: mIRC Internet Relay Chat</vt:lpstr>
      <vt:lpstr>Summary</vt:lpstr>
      <vt:lpstr>Patch management</vt:lpstr>
      <vt:lpstr>User practices</vt:lpstr>
      <vt:lpstr>Anti-virus and network security</vt:lpstr>
      <vt:lpstr>References</vt:lpstr>
      <vt:lpstr>Intrusion detection system</vt:lpstr>
      <vt:lpstr>Recommend: KFSensor honeypot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Issue Mitigation</dc:title>
  <dc:creator>marty</dc:creator>
  <cp:lastModifiedBy>marty</cp:lastModifiedBy>
  <cp:revision>183</cp:revision>
  <dcterms:created xsi:type="dcterms:W3CDTF">2015-04-22T05:54:21Z</dcterms:created>
  <dcterms:modified xsi:type="dcterms:W3CDTF">2015-05-17T07:54:39Z</dcterms:modified>
</cp:coreProperties>
</file>