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308" r:id="rId3"/>
    <p:sldId id="30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16" r:id="rId12"/>
    <p:sldId id="270" r:id="rId13"/>
    <p:sldId id="271" r:id="rId14"/>
    <p:sldId id="321" r:id="rId15"/>
    <p:sldId id="274" r:id="rId16"/>
    <p:sldId id="310" r:id="rId17"/>
    <p:sldId id="276" r:id="rId18"/>
    <p:sldId id="311" r:id="rId19"/>
    <p:sldId id="312" r:id="rId20"/>
    <p:sldId id="313" r:id="rId21"/>
    <p:sldId id="314" r:id="rId22"/>
    <p:sldId id="315" r:id="rId23"/>
    <p:sldId id="324" r:id="rId24"/>
    <p:sldId id="325" r:id="rId25"/>
    <p:sldId id="278" r:id="rId26"/>
    <p:sldId id="279" r:id="rId27"/>
    <p:sldId id="280" r:id="rId28"/>
    <p:sldId id="281" r:id="rId29"/>
    <p:sldId id="326" r:id="rId30"/>
    <p:sldId id="327" r:id="rId31"/>
    <p:sldId id="282" r:id="rId32"/>
    <p:sldId id="283" r:id="rId33"/>
    <p:sldId id="320" r:id="rId34"/>
    <p:sldId id="284" r:id="rId35"/>
    <p:sldId id="322" r:id="rId36"/>
    <p:sldId id="286" r:id="rId37"/>
    <p:sldId id="287" r:id="rId38"/>
    <p:sldId id="289" r:id="rId39"/>
    <p:sldId id="323" r:id="rId40"/>
    <p:sldId id="292" r:id="rId41"/>
    <p:sldId id="293" r:id="rId42"/>
    <p:sldId id="295" r:id="rId43"/>
    <p:sldId id="296" r:id="rId44"/>
    <p:sldId id="302" r:id="rId4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B915-174F-41BF-AF8C-26B65BD91E0E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51C51-E5DE-4A57-834F-7A83C4E5B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0B58B-6972-4678-BD13-E794845A0BE0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 dirty="0" smtClean="0">
                <a:solidFill>
                  <a:srgbClr val="666666"/>
                </a:solidFill>
                <a:latin typeface="Arial Narrow" pitchFamily="-65" charset="0"/>
              </a:rPr>
              <a:t>School of Computer and Security Science</a:t>
            </a:r>
            <a:endParaRPr lang="en-AU" sz="1200" dirty="0">
              <a:solidFill>
                <a:srgbClr val="666666"/>
              </a:solidFill>
              <a:latin typeface="Arial Narrow" pitchFamily="-65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rct=j&amp;q=&amp;esrc=s&amp;frm=1&amp;source=images&amp;cd=&amp;cad=rja&amp;uact=8&amp;docid=i9jP5IpksCp_cM&amp;tbnid=fgch0gPgdM0p-M:&amp;ved=0CAUQjRw&amp;url=http://supplychaintechnology.wordpress.com/2010/05/13/appsec_bsimm2/&amp;ei=BjdHU9-vFIeulAW754GIDg&amp;bvm=bv.64507335,d.dGI&amp;psig=AFQjCNGCcIGvHuUhXU61RVb8Cl-xsOhsVw&amp;ust=1397262457019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ssu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ear_2038_problem" TargetMode="External"/><Relationship Id="rId2" Type="http://schemas.openxmlformats.org/officeDocument/2006/relationships/hyperlink" Target="http://tycho.usno.navy.mil/leapsec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692150"/>
            <a:ext cx="7772400" cy="1470025"/>
          </a:xfrm>
        </p:spPr>
        <p:txBody>
          <a:bodyPr/>
          <a:lstStyle/>
          <a:p>
            <a:pPr eaLnBrk="1" hangingPunct="1"/>
            <a:r>
              <a:rPr lang="en-AU" sz="4800" smtClean="0"/>
              <a:t>Applications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68638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/>
              <a:t>Computer Security</a:t>
            </a:r>
          </a:p>
        </p:txBody>
      </p:sp>
      <p:pic>
        <p:nvPicPr>
          <p:cNvPr id="1026" name="Picture 2" descr="https://encrypted-tbn1.gstatic.com/images?q=tbn:ANd9GcQJ5MrB1TPTn_Ccc0Juyj_43arFRlGnt0JUTIuvI1hjARqG_mq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dirty="0" smtClean="0"/>
              <a:t>Security Problems with App Development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Security is often not considered at all</a:t>
            </a:r>
          </a:p>
          <a:p>
            <a:pPr eaLnBrk="1" hangingPunct="1"/>
            <a:r>
              <a:rPr lang="en-AU" sz="2800" dirty="0" smtClean="0"/>
              <a:t>Security is often an ‘add on’</a:t>
            </a:r>
          </a:p>
          <a:p>
            <a:pPr eaLnBrk="1" hangingPunct="1"/>
            <a:r>
              <a:rPr lang="en-AU" sz="2800" dirty="0" smtClean="0"/>
              <a:t>Security can be scoped out as project deadlines approach</a:t>
            </a:r>
          </a:p>
          <a:p>
            <a:pPr eaLnBrk="1" hangingPunct="1"/>
            <a:r>
              <a:rPr lang="en-AU" sz="2800" dirty="0" smtClean="0"/>
              <a:t>Security is omitted to improve performance</a:t>
            </a:r>
          </a:p>
          <a:p>
            <a:pPr eaLnBrk="1" hangingPunct="1"/>
            <a:r>
              <a:rPr lang="en-AU" sz="2800" dirty="0" smtClean="0"/>
              <a:t>Clients notice if functionality is missing in an app – they tend not to notice so much when security measures are cut out.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620713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Design Issues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068638"/>
            <a:ext cx="5400675" cy="1752600"/>
          </a:xfrm>
        </p:spPr>
        <p:txBody>
          <a:bodyPr/>
          <a:lstStyle/>
          <a:p>
            <a:pPr eaLnBrk="1" hangingPunct="1"/>
            <a:r>
              <a:rPr lang="en-AU" smtClean="0"/>
              <a:t>Security must be built in from the start</a:t>
            </a:r>
          </a:p>
        </p:txBody>
      </p:sp>
      <p:pic>
        <p:nvPicPr>
          <p:cNvPr id="13316" name="Picture 7" descr="bs01027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213100"/>
            <a:ext cx="307181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34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Design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Security problems are often built into software from the design phase</a:t>
            </a:r>
          </a:p>
          <a:p>
            <a:pPr eaLnBrk="1" hangingPunct="1"/>
            <a:r>
              <a:rPr lang="en-AU" dirty="0" smtClean="0"/>
              <a:t>Useability is more important than security</a:t>
            </a:r>
          </a:p>
          <a:p>
            <a:pPr eaLnBrk="1" hangingPunct="1"/>
            <a:r>
              <a:rPr lang="en-AU" dirty="0" smtClean="0"/>
              <a:t>Security measures are often seen as infringing upon useability</a:t>
            </a:r>
          </a:p>
          <a:p>
            <a:pPr eaLnBrk="1" hangingPunct="1"/>
            <a:r>
              <a:rPr lang="en-AU" dirty="0" smtClean="0"/>
              <a:t>What will the lifespan of the application be?</a:t>
            </a:r>
          </a:p>
          <a:p>
            <a:pPr lvl="1" eaLnBrk="1" hangingPunct="1"/>
            <a:r>
              <a:rPr lang="en-AU" sz="2400" dirty="0" smtClean="0"/>
              <a:t>Many Y2K problems were caused by applications that were not supposed to be in service as long as they were</a:t>
            </a:r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Models of Software Development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113"/>
            <a:ext cx="9144000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Prototyping methods can lead to security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Prototypes are created and presented to end-users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Prototypes are refined to meet user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Prototype is re-implemented once requirements determined</a:t>
            </a:r>
          </a:p>
          <a:p>
            <a:pPr lvl="1"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Security issues raised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Often the last prototype becomes the final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Users are often unaware of security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/>
              <a:t>It is often difficult to build in security from the start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Implementation Issues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781300"/>
            <a:ext cx="6400800" cy="1752600"/>
          </a:xfrm>
        </p:spPr>
        <p:txBody>
          <a:bodyPr/>
          <a:lstStyle/>
          <a:p>
            <a:pPr eaLnBrk="1" hangingPunct="1"/>
            <a:r>
              <a:rPr lang="en-AU" dirty="0" smtClean="0"/>
              <a:t>Software Errors</a:t>
            </a:r>
          </a:p>
        </p:txBody>
      </p:sp>
      <p:pic>
        <p:nvPicPr>
          <p:cNvPr id="16388" name="Picture 6" descr="j0200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141663"/>
            <a:ext cx="3052763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69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Buffer Overflow / Buffer </a:t>
            </a:r>
            <a:r>
              <a:rPr lang="en-AU" dirty="0" err="1" smtClean="0"/>
              <a:t>Overrrun</a:t>
            </a:r>
            <a:endParaRPr lang="en-AU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 buffer is a section of memory used to temporarily store data </a:t>
            </a:r>
          </a:p>
          <a:p>
            <a:pPr eaLnBrk="1" hangingPunct="1"/>
            <a:r>
              <a:rPr lang="en-US" dirty="0" smtClean="0"/>
              <a:t>A buffer overflow, also known as a buffer overrun is a condition whereby the input data placed into a buffer or data holding area exceeds its allocated capacity</a:t>
            </a:r>
            <a:endParaRPr lang="en-A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Buffer Overflow / Buffer </a:t>
            </a:r>
            <a:r>
              <a:rPr lang="en-AU" dirty="0" err="1" smtClean="0"/>
              <a:t>Overrrun</a:t>
            </a:r>
            <a:r>
              <a:rPr lang="en-AU" dirty="0" smtClean="0"/>
              <a:t> </a:t>
            </a:r>
            <a:r>
              <a:rPr lang="en-AU" dirty="0" err="1" smtClean="0"/>
              <a:t>cont</a:t>
            </a: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programming error when a process attempts to store data beyond the limits of a fixed-sized buffer</a:t>
            </a:r>
          </a:p>
          <a:p>
            <a:pPr eaLnBrk="1" hangingPunct="1"/>
            <a:r>
              <a:rPr lang="en-US" dirty="0" smtClean="0"/>
              <a:t>This subsequently overwrites adjacent memory locations</a:t>
            </a:r>
          </a:p>
          <a:p>
            <a:pPr lvl="1" eaLnBrk="1" hangingPunct="1"/>
            <a:r>
              <a:rPr lang="en-US" dirty="0" smtClean="0"/>
              <a:t>The locations could hold other program variables, parameters, or program control flow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83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Buffer Overflow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06178"/>
              </p:ext>
            </p:extLst>
          </p:nvPr>
        </p:nvGraphicFramePr>
        <p:xfrm>
          <a:off x="467539" y="2708921"/>
          <a:ext cx="8136909" cy="1440159"/>
        </p:xfrm>
        <a:graphic>
          <a:graphicData uri="http://schemas.openxmlformats.org/drawingml/2006/table">
            <a:tbl>
              <a:tblPr/>
              <a:tblGrid>
                <a:gridCol w="1770069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</a:tblGrid>
              <a:tr h="48005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[null string]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Hex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46492"/>
              </p:ext>
            </p:extLst>
          </p:nvPr>
        </p:nvGraphicFramePr>
        <p:xfrm>
          <a:off x="467544" y="5085185"/>
          <a:ext cx="8136909" cy="1656183"/>
        </p:xfrm>
        <a:graphic>
          <a:graphicData uri="http://schemas.openxmlformats.org/drawingml/2006/table">
            <a:tbl>
              <a:tblPr/>
              <a:tblGrid>
                <a:gridCol w="1770069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  <a:gridCol w="636684"/>
              </a:tblGrid>
              <a:tr h="55206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25856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Hex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422282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runtime the null terminated string “excessive” is entered by the user</a:t>
            </a:r>
          </a:p>
          <a:p>
            <a:r>
              <a:rPr lang="en-US" dirty="0" smtClean="0"/>
              <a:t>“excessive” is 9 characters (bytes) long plus a 1 byte terminator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74936" y="19888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>
                <a:solidFill>
                  <a:srgbClr val="000000"/>
                </a:solidFill>
                <a:latin typeface="+mj-lt"/>
              </a:rPr>
              <a:t>char A[8]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=“”;</a:t>
            </a:r>
          </a:p>
          <a:p>
            <a:pPr fontAlgn="ctr"/>
            <a:r>
              <a:rPr lang="en-US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 =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1979</a:t>
            </a:r>
            <a:r>
              <a:rPr lang="en-AU" dirty="0">
                <a:solidFill>
                  <a:srgbClr val="000000"/>
                </a:solidFill>
                <a:latin typeface="+mj-lt"/>
              </a:rPr>
              <a:t>;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Buffer Overflow / Buffer </a:t>
            </a:r>
            <a:r>
              <a:rPr lang="en-AU" dirty="0" err="1"/>
              <a:t>Overrrun</a:t>
            </a:r>
            <a:r>
              <a:rPr lang="en-AU" dirty="0"/>
              <a:t> </a:t>
            </a:r>
            <a:r>
              <a:rPr lang="en-AU" dirty="0" err="1"/>
              <a:t>cont</a:t>
            </a:r>
            <a:r>
              <a:rPr lang="en-AU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</a:t>
            </a:r>
          </a:p>
          <a:p>
            <a:pPr lvl="1" eaLnBrk="1" hangingPunct="1"/>
            <a:r>
              <a:rPr lang="en-US" dirty="0" smtClean="0"/>
              <a:t>Corruption of program data</a:t>
            </a:r>
          </a:p>
          <a:p>
            <a:pPr lvl="1" eaLnBrk="1" hangingPunct="1"/>
            <a:r>
              <a:rPr lang="en-US" dirty="0" smtClean="0"/>
              <a:t>Unexpected transfer of control</a:t>
            </a:r>
          </a:p>
          <a:p>
            <a:pPr lvl="1" eaLnBrk="1" hangingPunct="1"/>
            <a:r>
              <a:rPr lang="en-US" dirty="0" smtClean="0"/>
              <a:t>Memory access violations</a:t>
            </a:r>
          </a:p>
          <a:p>
            <a:pPr lvl="1" eaLnBrk="1" hangingPunct="1"/>
            <a:r>
              <a:rPr lang="en-US" dirty="0" smtClean="0"/>
              <a:t>Execution of code chosen by </a:t>
            </a:r>
            <a:r>
              <a:rPr lang="en-US" dirty="0" smtClean="0"/>
              <a:t>attacker</a:t>
            </a:r>
            <a:endParaRPr lang="en-AU" dirty="0"/>
          </a:p>
          <a:p>
            <a:pPr eaLnBrk="1" hangingPunct="1"/>
            <a:r>
              <a:rPr lang="en-AU" dirty="0"/>
              <a:t>C assumes that the programmer knows that they are doing and as a result it is up to the programmer to find and fix mistakes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51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Stack-Based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824"/>
            <a:ext cx="4537199" cy="468052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 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Create a buffer on the stack</a:t>
            </a:r>
          </a:p>
          <a:p>
            <a:pPr>
              <a:buNone/>
            </a:pPr>
            <a:r>
              <a:rPr lang="en-US" sz="2400" dirty="0" smtClean="0"/>
              <a:t>	char buff[256</a:t>
            </a:r>
            <a:r>
              <a:rPr lang="en-US" sz="2400" dirty="0" smtClean="0"/>
              <a:t>];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Does not check size of buffer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strcpy</a:t>
            </a:r>
            <a:r>
              <a:rPr lang="en-US" sz="2400" dirty="0" smtClean="0"/>
              <a:t>(buff, </a:t>
            </a:r>
            <a:r>
              <a:rPr lang="en-US" sz="2400" dirty="0" err="1" smtClean="0"/>
              <a:t>argv</a:t>
            </a:r>
            <a:r>
              <a:rPr lang="en-US" sz="2400" dirty="0" smtClean="0"/>
              <a:t>[1]);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Print the contents of buffer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(“%s\</a:t>
            </a:r>
            <a:r>
              <a:rPr lang="en-US" sz="2400" dirty="0" err="1" smtClean="0"/>
              <a:t>n”,buff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return 1;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4048" y="1916832"/>
            <a:ext cx="4104456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  <a:cs typeface="ＭＳ Ｐゴシック" pitchFamily="-65" charset="-128"/>
              </a:rPr>
              <a:t>In this instance a buffer has been created with a size of 256 characters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latin typeface="+mn-lt"/>
                <a:cs typeface="ＭＳ Ｐゴシック" pitchFamily="-65" charset="-128"/>
              </a:rPr>
              <a:t>If 10 characters are entered the program works correctly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latin typeface="+mn-lt"/>
                <a:cs typeface="ＭＳ Ｐゴシック" pitchFamily="-65" charset="-128"/>
              </a:rPr>
              <a:t>If 500 characters were entered, a buffer overflow occurs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42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who takeover applications, can usually execute commands with the access permissions of the compromised application.</a:t>
            </a:r>
          </a:p>
          <a:p>
            <a:r>
              <a:rPr lang="en-US" dirty="0" smtClean="0"/>
              <a:t>Many application run with admin/root privileges.</a:t>
            </a:r>
          </a:p>
          <a:p>
            <a:r>
              <a:rPr lang="en-US" dirty="0" smtClean="0"/>
              <a:t>So taking over the application gives the attacker total control of the host.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57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Stack-Based Buffer Overflow Countermeasure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824"/>
            <a:ext cx="4969247" cy="5013176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 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Create a buffer on the stack</a:t>
            </a:r>
          </a:p>
          <a:p>
            <a:pPr>
              <a:buNone/>
            </a:pPr>
            <a:r>
              <a:rPr lang="en-US" sz="2400" dirty="0" smtClean="0"/>
              <a:t>	char buff[256</a:t>
            </a:r>
            <a:r>
              <a:rPr lang="en-US" sz="2400" dirty="0" smtClean="0"/>
              <a:t>];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Does not check size of buffer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strcpy</a:t>
            </a:r>
            <a:r>
              <a:rPr lang="en-US" sz="2400" dirty="0" smtClean="0"/>
              <a:t>(buff, </a:t>
            </a:r>
            <a:r>
              <a:rPr lang="en-US" sz="2400" dirty="0" err="1" smtClean="0"/>
              <a:t>argv</a:t>
            </a:r>
            <a:r>
              <a:rPr lang="en-US" sz="2400" dirty="0" smtClean="0"/>
              <a:t>[1], </a:t>
            </a:r>
            <a:r>
              <a:rPr lang="en-US" sz="2400" dirty="0" err="1" smtClean="0">
                <a:solidFill>
                  <a:srgbClr val="FF0000"/>
                </a:solidFill>
              </a:rPr>
              <a:t>sizeof</a:t>
            </a:r>
            <a:r>
              <a:rPr lang="en-US" sz="2400" dirty="0" smtClean="0">
                <a:solidFill>
                  <a:srgbClr val="FF0000"/>
                </a:solidFill>
              </a:rPr>
              <a:t>(buff)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Print the contents of buffer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(“%s\</a:t>
            </a:r>
            <a:r>
              <a:rPr lang="en-US" sz="2400" dirty="0" err="1" smtClean="0"/>
              <a:t>n”,buff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return 1;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92080" y="1916832"/>
            <a:ext cx="3816424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In this instance the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sizeof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(buff) has been added to the argument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latin typeface="+mn-lt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Should the buffer exceed 256 characters, the only the first 256 characters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will be copied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6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Overflow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824"/>
            <a:ext cx="4537199" cy="5013176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 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connections = 0</a:t>
            </a:r>
          </a:p>
          <a:p>
            <a:pPr>
              <a:buNone/>
            </a:pPr>
            <a:r>
              <a:rPr lang="en-US" sz="2400" dirty="0" smtClean="0"/>
              <a:t>	//insert network code here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connections</a:t>
            </a:r>
            <a:r>
              <a:rPr lang="en-US" sz="2400" dirty="0" smtClean="0">
                <a:solidFill>
                  <a:srgbClr val="FF0000"/>
                </a:solidFill>
              </a:rPr>
              <a:t>++;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if (connections &lt; 5)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grant_access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else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deny_access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return 1;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32040" y="1916832"/>
            <a:ext cx="4176464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  <a:cs typeface="ＭＳ Ｐゴシック" pitchFamily="-65" charset="-128"/>
              </a:rPr>
              <a:t>Unfortunately the connection variable will only increment once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  <a:cs typeface="ＭＳ Ｐゴシック" pitchFamily="-65" charset="-128"/>
              </a:rPr>
              <a:t>The number of connections may exceed 100 but access will still be granted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Arithmetic Overflow Example Countermeasure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824"/>
            <a:ext cx="4537199" cy="5013176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 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connections = 0</a:t>
            </a:r>
          </a:p>
          <a:p>
            <a:pPr>
              <a:buNone/>
            </a:pPr>
            <a:r>
              <a:rPr lang="en-US" sz="2400" dirty="0" smtClean="0"/>
              <a:t>	//insert network code here</a:t>
            </a:r>
          </a:p>
          <a:p>
            <a:pPr>
              <a:buNone/>
            </a:pPr>
            <a:r>
              <a:rPr lang="en-US" sz="2400" dirty="0" smtClean="0"/>
              <a:t>	if (connections &lt; 5)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connections++;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grant_access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else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deny_access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return 1;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76056" y="1916832"/>
            <a:ext cx="4032448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  <a:cs typeface="ＭＳ Ｐゴシック" pitchFamily="-65" charset="-128"/>
              </a:rPr>
              <a:t>In this instance by a simple re-arrangement of code, the program is now safe and would not exceed 5 connections at a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367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dirty="0" smtClean="0"/>
              <a:t>Exploiting Buffer Overflows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exploit a buffer overflow an attacker needs to identify a buffer overflow vulnerability in a program</a:t>
            </a:r>
            <a:endParaRPr lang="en-AU" sz="2800" dirty="0" smtClean="0"/>
          </a:p>
          <a:p>
            <a:pPr eaLnBrk="1" hangingPunct="1"/>
            <a:r>
              <a:rPr lang="en-AU" sz="2800" dirty="0" smtClean="0"/>
              <a:t>If the buffer overflow contain instructions, these instructions would be processed by the processor</a:t>
            </a:r>
          </a:p>
          <a:p>
            <a:pPr lvl="1" eaLnBrk="1" hangingPunct="1"/>
            <a:r>
              <a:rPr lang="en-AU" dirty="0" smtClean="0"/>
              <a:t>Modern computers make no distinction between instructions and data</a:t>
            </a:r>
          </a:p>
          <a:p>
            <a:pPr lvl="1" eaLnBrk="1" hangingPunct="1"/>
            <a:r>
              <a:rPr lang="en-AU" dirty="0" smtClean="0"/>
              <a:t>If a processor can be fed instructions when it should be seeing data, it will happily go about executing the passed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52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XP Example of a Buffer Exploit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Application login page</a:t>
            </a:r>
          </a:p>
          <a:p>
            <a:pPr marL="457200" lvl="1" indent="0">
              <a:buNone/>
            </a:pPr>
            <a:r>
              <a:rPr lang="en-US" sz="2300" dirty="0" smtClean="0"/>
              <a:t>Enter a username between 6 and 22 characters</a:t>
            </a:r>
          </a:p>
          <a:p>
            <a:r>
              <a:rPr lang="en-US" sz="2800" dirty="0" smtClean="0"/>
              <a:t>Attacker types the following username/attack code</a:t>
            </a:r>
          </a:p>
          <a:p>
            <a:pPr marL="457200" lvl="1" indent="0">
              <a:buNone/>
            </a:pPr>
            <a:r>
              <a:rPr lang="en-US" sz="2300" dirty="0" smtClean="0"/>
              <a:t>HomerSimpson1234567890</a:t>
            </a:r>
            <a:r>
              <a:rPr lang="en-US" sz="2300" dirty="0" smtClean="0">
                <a:solidFill>
                  <a:srgbClr val="FF0000"/>
                </a:solidFill>
              </a:rPr>
              <a:t>rundll32%20shell.dll,cmdprompt</a:t>
            </a:r>
          </a:p>
          <a:p>
            <a:r>
              <a:rPr lang="en-US" sz="2800" dirty="0" smtClean="0"/>
              <a:t>Application fails to check the input and puts entire code onto stack</a:t>
            </a:r>
          </a:p>
          <a:p>
            <a:r>
              <a:rPr lang="en-US" sz="2800" dirty="0" smtClean="0"/>
              <a:t>Code from character 23 may begin execution</a:t>
            </a:r>
            <a:endParaRPr lang="en-US" sz="2800" dirty="0"/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</a:endParaRPr>
          </a:p>
          <a:p>
            <a:pPr lvl="1"/>
            <a:endParaRPr lang="en-US" sz="24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748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Shellcode and Instruction Pointers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Suppose an attacker can cause a buffer overflow to occur…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Also suppose the attacker didn’t just try and insert random data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What if the ‘data’ is actually a carefully crafted set of instructions?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What if the attacker can also manipulate the instruction pointer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dirty="0" smtClean="0"/>
              <a:t>The instruction pointer indicates the next instruction that the processor is to execute</a:t>
            </a:r>
          </a:p>
          <a:p>
            <a:pPr lvl="1" eaLnBrk="1" hangingPunct="1">
              <a:lnSpc>
                <a:spcPct val="80000"/>
              </a:lnSpc>
            </a:pPr>
            <a:endParaRPr lang="en-AU" sz="2000" dirty="0" smtClean="0"/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If the attacker can get the instruction pointer to point to the </a:t>
            </a:r>
            <a:r>
              <a:rPr lang="en-AU" sz="2200" dirty="0" err="1" smtClean="0"/>
              <a:t>shellcode</a:t>
            </a:r>
            <a:r>
              <a:rPr lang="en-AU" sz="2200" dirty="0" smtClean="0"/>
              <a:t>, the code will be executed by the system</a:t>
            </a:r>
          </a:p>
          <a:p>
            <a:pPr eaLnBrk="1" hangingPunct="1">
              <a:lnSpc>
                <a:spcPct val="80000"/>
              </a:lnSpc>
            </a:pPr>
            <a:endParaRPr lang="en-AU" sz="2200" dirty="0" smtClean="0"/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This is one way in which an attacker can ‘get into’ a system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This is quite a simplification of the whole process but it should give you an idea of what a buffer overflow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Shellcode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dirty="0" err="1" smtClean="0"/>
              <a:t>Shellcode</a:t>
            </a:r>
            <a:r>
              <a:rPr lang="en-AU" sz="2800" dirty="0" smtClean="0"/>
              <a:t> is a series of machine code instructions (hexadecimal </a:t>
            </a:r>
            <a:r>
              <a:rPr lang="en-AU" sz="2800" dirty="0" err="1" smtClean="0"/>
              <a:t>opcodes</a:t>
            </a:r>
            <a:r>
              <a:rPr lang="en-AU" sz="2800" dirty="0" smtClean="0"/>
              <a:t>) designed to be fed into an overflowed buffer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dirty="0" err="1" smtClean="0"/>
              <a:t>Shellcode</a:t>
            </a:r>
            <a:r>
              <a:rPr lang="en-AU" sz="2800" dirty="0" smtClean="0"/>
              <a:t> is usually written to be as small, compact and efficient as possible.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dirty="0" err="1" smtClean="0"/>
              <a:t>Shellcode</a:t>
            </a:r>
            <a:r>
              <a:rPr lang="en-AU" sz="2800" dirty="0" smtClean="0"/>
              <a:t> can be created in a few different ways;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Write hex </a:t>
            </a:r>
            <a:r>
              <a:rPr lang="en-AU" sz="2400" dirty="0" err="1" smtClean="0"/>
              <a:t>opcodes</a:t>
            </a:r>
            <a:r>
              <a:rPr lang="en-AU" sz="2400" dirty="0" smtClean="0"/>
              <a:t> directly (not for the faint hearted)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Write / disassemble assembly code to retrieve </a:t>
            </a:r>
            <a:r>
              <a:rPr lang="en-AU" sz="2400" dirty="0" err="1" smtClean="0"/>
              <a:t>opcodes</a:t>
            </a:r>
            <a:endParaRPr lang="en-AU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Use a high level language and disassemble to retrieve </a:t>
            </a:r>
            <a:r>
              <a:rPr lang="en-AU" sz="2400" dirty="0" err="1" smtClean="0"/>
              <a:t>opcodes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What Can Shellcode Do?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400" smtClean="0"/>
              <a:t>If shellcode can begin execution, it can perform a huge variety of actions</a:t>
            </a:r>
          </a:p>
          <a:p>
            <a:pPr eaLnBrk="1" hangingPunct="1"/>
            <a:r>
              <a:rPr lang="en-AU" sz="2400" smtClean="0"/>
              <a:t>Initially the aim was often to open a command shell with a high level of privilege</a:t>
            </a:r>
          </a:p>
          <a:p>
            <a:pPr lvl="1" eaLnBrk="1" hangingPunct="1"/>
            <a:r>
              <a:rPr lang="en-AU" sz="2000" smtClean="0"/>
              <a:t>Hence the term ‘shell code’</a:t>
            </a:r>
          </a:p>
          <a:p>
            <a:pPr lvl="1" eaLnBrk="1" hangingPunct="1"/>
            <a:r>
              <a:rPr lang="en-AU" sz="2000" smtClean="0"/>
              <a:t>On linux/unix systems, a shell with root privileges can give an attacker almost complete control over a system</a:t>
            </a:r>
          </a:p>
          <a:p>
            <a:pPr eaLnBrk="1" hangingPunct="1"/>
            <a:r>
              <a:rPr lang="en-AU" sz="2400" smtClean="0"/>
              <a:t>Shellcode can be written to do much more, however shellcode writers will usually try to keep the code quite small</a:t>
            </a:r>
          </a:p>
          <a:p>
            <a:pPr eaLnBrk="1" hangingPunct="1"/>
            <a:r>
              <a:rPr lang="en-AU" sz="2400" smtClean="0"/>
              <a:t>Often the shellcode will be used as a ‘way into’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Exploiting Buffer Overflows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Attacks can use automated software to help identify operating systems and applications that are vulnerable to buffer overflows</a:t>
            </a:r>
          </a:p>
          <a:p>
            <a:pPr eaLnBrk="1" hangingPunct="1"/>
            <a:endParaRPr lang="en-AU" smtClean="0"/>
          </a:p>
          <a:p>
            <a:pPr eaLnBrk="1" hangingPunct="1"/>
            <a:r>
              <a:rPr lang="en-AU" smtClean="0"/>
              <a:t>Nessus is one such tool</a:t>
            </a:r>
          </a:p>
          <a:p>
            <a:pPr lvl="1" eaLnBrk="1" hangingPunct="1"/>
            <a:r>
              <a:rPr lang="en-AU" sz="2400" smtClean="0">
                <a:hlinkClick r:id="rId2"/>
              </a:rPr>
              <a:t>www.nessus.org</a:t>
            </a:r>
            <a:endParaRPr lang="en-AU" sz="2400" smtClean="0"/>
          </a:p>
          <a:p>
            <a:pPr lvl="1" eaLnBrk="1" hangingPunct="1"/>
            <a:r>
              <a:rPr lang="en-AU" sz="2400" smtClean="0"/>
              <a:t>Nessus can be extended through the use of plugins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/>
              <a:t>s</a:t>
            </a:r>
            <a:r>
              <a:rPr lang="en-US" dirty="0" err="1" smtClean="0"/>
              <a:t>hellcode</a:t>
            </a:r>
            <a:r>
              <a:rPr lang="en-US" dirty="0" smtClean="0"/>
              <a:t> to spawn shell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655498" cy="21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admin/root privileges?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may make changes to registry</a:t>
            </a:r>
          </a:p>
          <a:p>
            <a:r>
              <a:rPr lang="en-US" dirty="0" smtClean="0"/>
              <a:t>Program may need to access or alter system files</a:t>
            </a:r>
          </a:p>
          <a:p>
            <a:r>
              <a:rPr lang="en-US" dirty="0" smtClean="0"/>
              <a:t>You may need to make major changes to the OS (i.e. installing drivers)</a:t>
            </a:r>
          </a:p>
          <a:p>
            <a:r>
              <a:rPr lang="en-US" dirty="0" smtClean="0"/>
              <a:t>What happens in an ECU computer lab when you try and install a program into C:\Program Files 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28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shellcode</a:t>
            </a:r>
            <a:r>
              <a:rPr lang="en-US" dirty="0"/>
              <a:t> to spawn shell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45224"/>
            <a:ext cx="65151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629011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84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8" y="1916832"/>
            <a:ext cx="903198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pPr eaLnBrk="1" hangingPunct="1"/>
            <a:r>
              <a:rPr lang="en-AU" dirty="0" smtClean="0"/>
              <a:t>Detecting Buffer Overflows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Other Common Programming flaws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5815"/>
            <a:ext cx="9144000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Login credentials hard coded into programs or scripts</a:t>
            </a:r>
          </a:p>
          <a:p>
            <a:pPr eaLnBrk="1" hangingPunct="1">
              <a:lnSpc>
                <a:spcPct val="90000"/>
              </a:lnSpc>
            </a:pPr>
            <a:endParaRPr lang="en-AU" sz="2800" dirty="0" smtClean="0"/>
          </a:p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Off-by-one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E.g. a function loops one too many times, a ‘less than’ comparison should be ‘less than or equal to’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Other Common Programming flaws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5815"/>
            <a:ext cx="9144000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Memory Leaks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Programs reserve memory, but do not return it properly when it is no longer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The program keeps using more and more memory, degrading system performance</a:t>
            </a:r>
          </a:p>
          <a:p>
            <a:pPr lvl="1" eaLnBrk="1" hangingPunct="1">
              <a:lnSpc>
                <a:spcPct val="90000"/>
              </a:lnSpc>
            </a:pPr>
            <a:endParaRPr lang="en-AU" sz="2000" dirty="0" smtClean="0"/>
          </a:p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Conversion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Incorrect Metric &lt;&gt; Imperial conversions have had disastrous consequences in the past </a:t>
            </a:r>
            <a:r>
              <a:rPr lang="en-AU" sz="2000" i="1" dirty="0" smtClean="0"/>
              <a:t>e.g. Mars project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4047834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Date Related Programming Flaws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800" smtClean="0"/>
              <a:t>Y2K problem – years expressed with two digits</a:t>
            </a:r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Many other similar date related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Leap years / leap seconds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For a rather mind-bending view of time see </a:t>
            </a:r>
            <a:r>
              <a:rPr lang="en-AU" sz="2000" smtClean="0">
                <a:hlinkClick r:id="rId2"/>
              </a:rPr>
              <a:t>http://tycho.usno.navy.mil/leapsec.html</a:t>
            </a:r>
            <a:r>
              <a:rPr lang="en-AU" sz="2000" smtClean="0"/>
              <a:t> and</a:t>
            </a:r>
          </a:p>
          <a:p>
            <a:pPr lvl="1" eaLnBrk="1" hangingPunct="1">
              <a:lnSpc>
                <a:spcPct val="80000"/>
              </a:lnSpc>
            </a:pPr>
            <a:endParaRPr lang="en-AU" sz="2000" smtClean="0"/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Some systems store dates and times as the number of seconds since Jan 1, 1970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These systems store dates and times in 32 bits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The number of seconds since 01/01/1970 will outgrow this data type at 03:14:08(UTC), January 19, 2038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See </a:t>
            </a:r>
            <a:r>
              <a:rPr lang="en-AU" sz="2000" smtClean="0">
                <a:hlinkClick r:id="rId3"/>
              </a:rPr>
              <a:t>http://en.wikipedia.org/wiki/Year_2038_problem</a:t>
            </a:r>
            <a:endParaRPr lang="en-AU" sz="2000" smtClean="0"/>
          </a:p>
          <a:p>
            <a:pPr lvl="1" eaLnBrk="1" hangingPunct="1">
              <a:lnSpc>
                <a:spcPct val="80000"/>
              </a:lnSpc>
            </a:pPr>
            <a:endParaRPr lang="en-AU" sz="20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620713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Testing Issues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068638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/>
              <a:t>Test…test…and then test some more</a:t>
            </a:r>
          </a:p>
        </p:txBody>
      </p:sp>
      <p:pic>
        <p:nvPicPr>
          <p:cNvPr id="29700" name="Picture 5" descr="hm0006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2675" y="2636838"/>
            <a:ext cx="280987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621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Basic Types of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800" smtClean="0"/>
              <a:t>Functional Testing (black box)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Involves testing components/modules to ensure that it performs the correct functions.  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u="sng" smtClean="0"/>
              <a:t>Tests inputs and outputs.</a:t>
            </a:r>
          </a:p>
          <a:p>
            <a:pPr lvl="1" eaLnBrk="1" hangingPunct="1">
              <a:lnSpc>
                <a:spcPct val="80000"/>
              </a:lnSpc>
            </a:pPr>
            <a:endParaRPr lang="en-AU" sz="2000" smtClean="0"/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Structural Testing (white box)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Examines code to ensure that it behaves properly </a:t>
            </a:r>
            <a:endParaRPr lang="en-AU" sz="2000" i="1" smtClean="0"/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A worked 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Basic Types of Testing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800" smtClean="0"/>
              <a:t>Unit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Individual functions/components/modules are tested prior to these being integrated with others to build a system</a:t>
            </a:r>
          </a:p>
          <a:p>
            <a:pPr lvl="1" eaLnBrk="1" hangingPunct="1">
              <a:lnSpc>
                <a:spcPct val="80000"/>
              </a:lnSpc>
            </a:pPr>
            <a:endParaRPr lang="en-AU" sz="2000" smtClean="0"/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System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Tests the system as a whole.  Pays particular attention to making sure that components work together properly</a:t>
            </a:r>
          </a:p>
          <a:p>
            <a:pPr lvl="1" eaLnBrk="1" hangingPunct="1">
              <a:lnSpc>
                <a:spcPct val="80000"/>
              </a:lnSpc>
            </a:pPr>
            <a:endParaRPr lang="en-AU" sz="2000" smtClean="0"/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Third Party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Testing may also be done by an outside organisation (Bishop, 2003)</a:t>
            </a:r>
          </a:p>
          <a:p>
            <a:endParaRPr lang="en-A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Secure Application Development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Too often, security is an afterthought</a:t>
            </a:r>
          </a:p>
          <a:p>
            <a:pPr eaLnBrk="1" hangingPunct="1"/>
            <a:r>
              <a:rPr lang="en-AU" smtClean="0"/>
              <a:t>Often there is an attempt to bolt on security to existing products rather than design systems with security in mind</a:t>
            </a:r>
          </a:p>
          <a:p>
            <a:pPr eaLnBrk="1" hangingPunct="1"/>
            <a:r>
              <a:rPr lang="en-AU" smtClean="0"/>
              <a:t>Security features are also often seen as expendable</a:t>
            </a:r>
          </a:p>
          <a:p>
            <a:pPr lvl="1" eaLnBrk="1" hangingPunct="1"/>
            <a:r>
              <a:rPr lang="en-AU" smtClean="0"/>
              <a:t>Often sacrificed in favour of features as product release dates loom 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Software Maintenance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141663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/>
              <a:t>Patching an updating systems</a:t>
            </a:r>
          </a:p>
        </p:txBody>
      </p:sp>
      <p:pic>
        <p:nvPicPr>
          <p:cNvPr id="35844" name="Picture 5" descr="j03266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867400" y="2781300"/>
            <a:ext cx="3070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4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Application Vulnerabilities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Like Operating Systems, applications are complex systems</a:t>
            </a:r>
          </a:p>
          <a:p>
            <a:pPr eaLnBrk="1" hangingPunct="1"/>
            <a:r>
              <a:rPr lang="en-AU" dirty="0" smtClean="0"/>
              <a:t>They will have</a:t>
            </a:r>
          </a:p>
          <a:p>
            <a:pPr lvl="1" eaLnBrk="1" hangingPunct="1"/>
            <a:r>
              <a:rPr lang="en-AU" dirty="0" smtClean="0"/>
              <a:t>Design flaws</a:t>
            </a:r>
          </a:p>
          <a:p>
            <a:pPr lvl="1" eaLnBrk="1" hangingPunct="1"/>
            <a:r>
              <a:rPr lang="en-AU" dirty="0" smtClean="0"/>
              <a:t>Implementation errors</a:t>
            </a:r>
          </a:p>
          <a:p>
            <a:pPr lvl="1" eaLnBrk="1" hangingPunct="1"/>
            <a:r>
              <a:rPr lang="en-AU" dirty="0" smtClean="0"/>
              <a:t>Leading to vulnerabilities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Patching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smtClean="0"/>
              <a:t>Software is often updated in the form of patches</a:t>
            </a:r>
          </a:p>
          <a:p>
            <a:pPr eaLnBrk="1" hangingPunct="1"/>
            <a:r>
              <a:rPr lang="en-AU" sz="2800" smtClean="0"/>
              <a:t>Patches may correct functionality related problems</a:t>
            </a:r>
          </a:p>
          <a:p>
            <a:pPr eaLnBrk="1" hangingPunct="1"/>
            <a:r>
              <a:rPr lang="en-AU" sz="2800" smtClean="0"/>
              <a:t>However, they often fix security related problems</a:t>
            </a:r>
          </a:p>
          <a:p>
            <a:pPr eaLnBrk="1" hangingPunct="1"/>
            <a:r>
              <a:rPr lang="en-AU" sz="2800" smtClean="0"/>
              <a:t>Keeping software up-to-date with patches is usually considered to be vital for improving the security and stability of systems</a:t>
            </a:r>
          </a:p>
          <a:p>
            <a:pPr eaLnBrk="1" hangingPunct="1"/>
            <a:r>
              <a:rPr lang="en-AU" sz="2800" smtClean="0"/>
              <a:t>However patching can also cause a range of problems…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Patching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If a vulnerability is discovered and a patch is released, there is a window of opportunity for an attacker to exploit this vulnerability between the discovery of the vulnerability and the installation of the patch</a:t>
            </a:r>
          </a:p>
          <a:p>
            <a:pPr eaLnBrk="1" hangingPunct="1"/>
            <a:r>
              <a:rPr lang="en-AU" smtClean="0"/>
              <a:t>Therefore, it is important to minimise this window of opportunity by reduce the time from the from the vulnerability being discovered to the patch being installed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Patch Testing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Once a vulnerability has bee discovered…</a:t>
            </a:r>
          </a:p>
          <a:p>
            <a:pPr lvl="1" eaLnBrk="1" hangingPunct="1"/>
            <a:r>
              <a:rPr lang="en-AU" smtClean="0"/>
              <a:t>Vendors need to develop a patch</a:t>
            </a:r>
          </a:p>
          <a:p>
            <a:pPr lvl="2" eaLnBrk="1" hangingPunct="1"/>
            <a:r>
              <a:rPr lang="en-AU" sz="2000" smtClean="0"/>
              <a:t>Vendors are under pressure to get a patch released</a:t>
            </a:r>
          </a:p>
          <a:p>
            <a:pPr lvl="2" eaLnBrk="1" hangingPunct="1"/>
            <a:r>
              <a:rPr lang="en-AU" sz="2000" smtClean="0"/>
              <a:t>Patches often released soon after the broadcast of a vulnerability</a:t>
            </a:r>
          </a:p>
          <a:p>
            <a:pPr lvl="2" eaLnBrk="1" hangingPunct="1"/>
            <a:r>
              <a:rPr lang="en-AU" sz="2000" smtClean="0"/>
              <a:t>This does not leave much time for testing by the vendor</a:t>
            </a:r>
          </a:p>
          <a:p>
            <a:pPr lvl="1" eaLnBrk="1" hangingPunct="1"/>
            <a:r>
              <a:rPr lang="en-AU" smtClean="0"/>
              <a:t>Customers need to install the patch, however…</a:t>
            </a:r>
          </a:p>
          <a:p>
            <a:pPr lvl="2" eaLnBrk="1" hangingPunct="1"/>
            <a:r>
              <a:rPr lang="en-AU" sz="2000" smtClean="0"/>
              <a:t>Does the patch fix what it is intended to fix?</a:t>
            </a:r>
          </a:p>
          <a:p>
            <a:pPr lvl="2" eaLnBrk="1" hangingPunct="1"/>
            <a:r>
              <a:rPr lang="en-AU" sz="2000" smtClean="0"/>
              <a:t>Does the patch break anything else? </a:t>
            </a:r>
          </a:p>
          <a:p>
            <a:pPr lvl="2" eaLnBrk="1" hangingPunct="1"/>
            <a:r>
              <a:rPr lang="en-AU" sz="2000" smtClean="0"/>
              <a:t>Does it introduce new vulnerabilities?</a:t>
            </a:r>
          </a:p>
          <a:p>
            <a:pPr lvl="2" eaLnBrk="1" hangingPunct="1"/>
            <a:r>
              <a:rPr lang="en-AU" sz="2000" smtClean="0"/>
              <a:t>Does it degrade system performance?</a:t>
            </a:r>
          </a:p>
          <a:p>
            <a:pPr lvl="2" eaLnBrk="1" hangingPunct="1"/>
            <a:endParaRPr lang="en-AU" sz="20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Patching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smtClean="0"/>
              <a:t>Install the patch too soon and you risk breaking existing systems</a:t>
            </a:r>
          </a:p>
          <a:p>
            <a:pPr eaLnBrk="1" hangingPunct="1"/>
            <a:endParaRPr lang="en-AU" sz="2800" smtClean="0"/>
          </a:p>
          <a:p>
            <a:pPr eaLnBrk="1" hangingPunct="1"/>
            <a:r>
              <a:rPr lang="en-AU" sz="2800" smtClean="0"/>
              <a:t>Install the patch too late and you leave a larger window of opportunity for a potential attacker</a:t>
            </a:r>
          </a:p>
          <a:p>
            <a:pPr eaLnBrk="1" hangingPunct="1"/>
            <a:endParaRPr lang="en-AU" sz="2800" smtClean="0"/>
          </a:p>
          <a:p>
            <a:pPr eaLnBrk="1" hangingPunct="1"/>
            <a:r>
              <a:rPr lang="en-AU" sz="2800" smtClean="0"/>
              <a:t>A balance is required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dirty="0" smtClean="0"/>
              <a:t>Concluding remarks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Which do you think is ‘more secure’, open or closed source software?</a:t>
            </a:r>
          </a:p>
          <a:p>
            <a:pPr lvl="1" eaLnBrk="1" hangingPunct="1"/>
            <a:r>
              <a:rPr lang="en-AU" smtClean="0"/>
              <a:t>Why?</a:t>
            </a:r>
          </a:p>
          <a:p>
            <a:pPr lvl="1" eaLnBrk="1" hangingPunct="1"/>
            <a:r>
              <a:rPr lang="en-AU" smtClean="0"/>
              <a:t>What are the advantages and disadvantages of each?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Security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Secure is an attribute that all software should possess</a:t>
            </a:r>
          </a:p>
          <a:p>
            <a:pPr eaLnBrk="1" hangingPunct="1"/>
            <a:r>
              <a:rPr lang="en-AU" dirty="0" smtClean="0"/>
              <a:t>Software may have particularly high</a:t>
            </a:r>
          </a:p>
          <a:p>
            <a:pPr lvl="1" eaLnBrk="1" hangingPunct="1"/>
            <a:r>
              <a:rPr lang="en-AU" dirty="0" smtClean="0"/>
              <a:t>Confidentiality requirements</a:t>
            </a:r>
          </a:p>
          <a:p>
            <a:pPr lvl="1" eaLnBrk="1" hangingPunct="1"/>
            <a:r>
              <a:rPr lang="en-AU" dirty="0" smtClean="0"/>
              <a:t>Integrity requirements</a:t>
            </a:r>
          </a:p>
          <a:p>
            <a:pPr lvl="1" eaLnBrk="1" hangingPunct="1"/>
            <a:r>
              <a:rPr lang="en-AU" dirty="0" smtClean="0"/>
              <a:t>Availability requirements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What consequence would </a:t>
            </a:r>
            <a:r>
              <a:rPr lang="en-US" sz="2800" dirty="0" smtClean="0">
                <a:solidFill>
                  <a:srgbClr val="FF0000"/>
                </a:solidFill>
              </a:rPr>
              <a:t>there </a:t>
            </a:r>
            <a:r>
              <a:rPr lang="en-US" sz="2800" dirty="0" smtClean="0">
                <a:solidFill>
                  <a:srgbClr val="FF0000"/>
                </a:solidFill>
              </a:rPr>
              <a:t>be if the above security requirements </a:t>
            </a:r>
            <a:r>
              <a:rPr lang="en-US" sz="2800" dirty="0">
                <a:solidFill>
                  <a:srgbClr val="FF0000"/>
                </a:solidFill>
              </a:rPr>
              <a:t>of </a:t>
            </a:r>
            <a:r>
              <a:rPr lang="en-US" sz="2800" b="1" dirty="0" err="1">
                <a:solidFill>
                  <a:srgbClr val="FF0000"/>
                </a:solidFill>
              </a:rPr>
              <a:t>KeePass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were not met in the S/W?</a:t>
            </a:r>
            <a:endParaRPr lang="en-AU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Principle of Least Privilege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Every process, user or a program must be only access the information and resources that are necessary for its legitimate purpose.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 smtClean="0"/>
              <a:t>A user designed to backup a computer system should not be given privileges to install additional software</a:t>
            </a:r>
            <a:endParaRPr lang="en-AU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Software Bugs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As a general rule;</a:t>
            </a:r>
          </a:p>
          <a:p>
            <a:pPr lvl="1" eaLnBrk="1" hangingPunct="1"/>
            <a:r>
              <a:rPr lang="en-AU" dirty="0" smtClean="0"/>
              <a:t>more lines of code </a:t>
            </a:r>
            <a:r>
              <a:rPr lang="en-AU" dirty="0" smtClean="0">
                <a:sym typeface="ZapfDingbats" pitchFamily="82" charset="2"/>
              </a:rPr>
              <a:t> </a:t>
            </a:r>
            <a:r>
              <a:rPr lang="en-AU" dirty="0" smtClean="0"/>
              <a:t>more bugs</a:t>
            </a:r>
          </a:p>
          <a:p>
            <a:pPr lvl="1" eaLnBrk="1" hangingPunct="1"/>
            <a:r>
              <a:rPr lang="en-AU" dirty="0" smtClean="0"/>
              <a:t>more bugs </a:t>
            </a:r>
            <a:r>
              <a:rPr lang="en-AU" dirty="0" smtClean="0">
                <a:sym typeface="ZapfDingbats" pitchFamily="82" charset="2"/>
              </a:rPr>
              <a:t> </a:t>
            </a:r>
            <a:r>
              <a:rPr lang="en-AU" dirty="0" smtClean="0"/>
              <a:t>more vulnerabilities</a:t>
            </a:r>
          </a:p>
          <a:p>
            <a:pPr eaLnBrk="1" hangingPunct="1"/>
            <a:r>
              <a:rPr lang="en-AU" dirty="0" smtClean="0"/>
              <a:t>As the number of lines of code grow, it becomes difficult to eliminate bugs</a:t>
            </a:r>
          </a:p>
          <a:p>
            <a:pPr eaLnBrk="1" hangingPunct="1"/>
            <a:r>
              <a:rPr lang="en-AU" dirty="0" smtClean="0"/>
              <a:t>We need to assume that any software beyond what is trivially simple WILL have bugs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Tight Integration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4681537"/>
          </a:xfrm>
        </p:spPr>
        <p:txBody>
          <a:bodyPr/>
          <a:lstStyle/>
          <a:p>
            <a:pPr eaLnBrk="1" hangingPunct="1"/>
            <a:r>
              <a:rPr lang="en-AU" dirty="0" smtClean="0"/>
              <a:t>Tight integration with Operating Systems</a:t>
            </a:r>
          </a:p>
          <a:p>
            <a:pPr eaLnBrk="1" hangingPunct="1"/>
            <a:r>
              <a:rPr lang="en-US" dirty="0" smtClean="0"/>
              <a:t>Tight integration of multiple packages</a:t>
            </a:r>
            <a:endParaRPr lang="en-AU" dirty="0" smtClean="0"/>
          </a:p>
          <a:p>
            <a:pPr eaLnBrk="1" hangingPunct="1"/>
            <a:r>
              <a:rPr lang="en-US" dirty="0" smtClean="0"/>
              <a:t>All programs in an integrated package are accessed via a common launch pad</a:t>
            </a:r>
          </a:p>
          <a:p>
            <a:pPr eaLnBrk="1" hangingPunct="1"/>
            <a:r>
              <a:rPr lang="en-AU" dirty="0" smtClean="0"/>
              <a:t>Does any application consist of one .exe file?</a:t>
            </a:r>
          </a:p>
          <a:p>
            <a:pPr lvl="1" eaLnBrk="1" hangingPunct="1"/>
            <a:r>
              <a:rPr lang="en-AU" sz="2600" dirty="0" smtClean="0"/>
              <a:t>How many applications install completely into their own directory and are completely standalone?</a:t>
            </a:r>
          </a:p>
          <a:p>
            <a:pPr lvl="1" eaLnBrk="1" hangingPunct="1"/>
            <a:r>
              <a:rPr lang="en-AU" sz="2600" dirty="0" smtClean="0"/>
              <a:t>How many applications share components?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Application and OS Integration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Less overall code which means less bugs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If you write good quality ‘secure’ code then overall the application should be secure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A bug in a shared component can be shared across many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Vulnerabilities can be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The software writer may purposefully implement vulnerabilities to be exploited at a later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2000</Words>
  <Application>Microsoft Office PowerPoint</Application>
  <PresentationFormat>On-screen Show (4:3)</PresentationFormat>
  <Paragraphs>321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Applications Security</vt:lpstr>
      <vt:lpstr>Security Issues</vt:lpstr>
      <vt:lpstr>Why admin/root privileges?</vt:lpstr>
      <vt:lpstr>Application Vulnerabilities</vt:lpstr>
      <vt:lpstr>Security Requirements</vt:lpstr>
      <vt:lpstr>Principle of Least Privilege</vt:lpstr>
      <vt:lpstr>Software Bugs</vt:lpstr>
      <vt:lpstr>Tight Integration</vt:lpstr>
      <vt:lpstr>Application and OS Integration</vt:lpstr>
      <vt:lpstr>Security Problems with App Development</vt:lpstr>
      <vt:lpstr>Design Issues</vt:lpstr>
      <vt:lpstr>Design Issues</vt:lpstr>
      <vt:lpstr>Models of Software Development</vt:lpstr>
      <vt:lpstr>Implementation Issues</vt:lpstr>
      <vt:lpstr>Buffer Overflow / Buffer Overrrun</vt:lpstr>
      <vt:lpstr>Buffer Overflow / Buffer Overrrun cont…</vt:lpstr>
      <vt:lpstr>Buffer Overflow Example</vt:lpstr>
      <vt:lpstr>Buffer Overflow / Buffer Overrrun cont…</vt:lpstr>
      <vt:lpstr>Stack-Based Buffer Overflow</vt:lpstr>
      <vt:lpstr>Stack-Based Buffer Overflow Countermeasure</vt:lpstr>
      <vt:lpstr>Arithmetic Overflow Example</vt:lpstr>
      <vt:lpstr>Arithmetic Overflow Example Countermeasure</vt:lpstr>
      <vt:lpstr>Exploiting Buffer Overflows</vt:lpstr>
      <vt:lpstr>Windows XP Example of a Buffer Exploit</vt:lpstr>
      <vt:lpstr>Shellcode and Instruction Pointers</vt:lpstr>
      <vt:lpstr>Shellcode</vt:lpstr>
      <vt:lpstr>What Can Shellcode Do?</vt:lpstr>
      <vt:lpstr>Exploiting Buffer Overflows</vt:lpstr>
      <vt:lpstr>Example shellcode to spawn shell</vt:lpstr>
      <vt:lpstr>Example shellcode to spawn shell</vt:lpstr>
      <vt:lpstr>Detecting Buffer Overflows</vt:lpstr>
      <vt:lpstr>Other Common Programming flaws</vt:lpstr>
      <vt:lpstr>Other Common Programming flaws</vt:lpstr>
      <vt:lpstr>Date Related Programming Flaws</vt:lpstr>
      <vt:lpstr>Testing Issues</vt:lpstr>
      <vt:lpstr>Basic Types of Testing</vt:lpstr>
      <vt:lpstr>Basic Types of Testing</vt:lpstr>
      <vt:lpstr>Secure Application Development</vt:lpstr>
      <vt:lpstr>Software Maintenance</vt:lpstr>
      <vt:lpstr>Patching</vt:lpstr>
      <vt:lpstr>Patching Issues</vt:lpstr>
      <vt:lpstr>Patch Testing</vt:lpstr>
      <vt:lpstr>Patching</vt:lpstr>
      <vt:lpstr>Concluding remarks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silver</cp:lastModifiedBy>
  <cp:revision>45</cp:revision>
  <dcterms:created xsi:type="dcterms:W3CDTF">2009-09-07T06:18:52Z</dcterms:created>
  <dcterms:modified xsi:type="dcterms:W3CDTF">2014-10-09T02:18:50Z</dcterms:modified>
</cp:coreProperties>
</file>