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257" r:id="rId3"/>
    <p:sldId id="260" r:id="rId4"/>
    <p:sldId id="261" r:id="rId5"/>
    <p:sldId id="339" r:id="rId6"/>
    <p:sldId id="278" r:id="rId7"/>
    <p:sldId id="338" r:id="rId8"/>
    <p:sldId id="334" r:id="rId9"/>
    <p:sldId id="335" r:id="rId10"/>
    <p:sldId id="336" r:id="rId11"/>
    <p:sldId id="346" r:id="rId12"/>
    <p:sldId id="340" r:id="rId13"/>
    <p:sldId id="347" r:id="rId14"/>
    <p:sldId id="29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6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4" r:id="rId32"/>
    <p:sldId id="370" r:id="rId33"/>
    <p:sldId id="366" r:id="rId34"/>
    <p:sldId id="367" r:id="rId35"/>
    <p:sldId id="368" r:id="rId36"/>
    <p:sldId id="369" r:id="rId37"/>
    <p:sldId id="272" r:id="rId38"/>
  </p:sldIdLst>
  <p:sldSz cx="12192000" cy="6858000"/>
  <p:notesSz cx="6858000" cy="9144000"/>
  <p:embeddedFontLs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libri Light" panose="020F0302020204030204" pitchFamily="34" charset="0"/>
      <p:regular r:id="rId47"/>
      <p: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EEEEE"/>
    <a:srgbClr val="E7AD5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-DldViUL1d0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DldViUL1d0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hh994562(v=ws.10).aspx" TargetMode="External"/><Relationship Id="rId2" Type="http://schemas.openxmlformats.org/officeDocument/2006/relationships/hyperlink" Target="https://technet.microsoft.com/en-au/library/cc781633(v=ws.10).aspx?f=255&amp;MSPPError=-2147217396#BKMK_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et.microsoft.com/en-us/library/cc961876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au/library/cc786658(v=ws.10)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microsoft.com/en-au/windows/what-is-user-account-control#1TC=windows-vista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asiasupp/archive/2007/02/08/configure-uac-settings-via-policy.aspx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yfocus.net/kfsensor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focus.net/kfsensor/" TargetMode="External"/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microsoft.com/en-au/windows/what-is-user-account-control#1TC=windows-vista" TargetMode="External"/><Relationship Id="rId3" Type="http://schemas.openxmlformats.org/officeDocument/2006/relationships/hyperlink" Target="http://arstechnica.com/security/2014/04/25/stanfords-password-policy-shuns-one-size-fits-all-security/" TargetMode="External"/><Relationship Id="rId7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s://www.fireeye.com/blog/threat-research/2013/11/new-ie-zero-day-found-in-watering-hole-attac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upport.microsoft.com/lifecycle/search/default.aspx?alpha=Vista" TargetMode="External"/><Relationship Id="rId11" Type="http://schemas.openxmlformats.org/officeDocument/2006/relationships/hyperlink" Target="https://www.fireeye.com/blog/threat-research/2013/11/operation-ephemeral-hydra-ie-zero-day-linked-to-deputydog-uses-diskless-method.html" TargetMode="External"/><Relationship Id="rId5" Type="http://schemas.openxmlformats.org/officeDocument/2006/relationships/hyperlink" Target="http://windows.microsoft.com/en-au/windows/lifecycle" TargetMode="External"/><Relationship Id="rId10" Type="http://schemas.openxmlformats.org/officeDocument/2006/relationships/hyperlink" Target="http://cve.mitre.org/cgi-bin/cvename.cgi?name=CVE-2014-1532" TargetMode="External"/><Relationship Id="rId4" Type="http://schemas.openxmlformats.org/officeDocument/2006/relationships/hyperlink" Target="https://technet.microsoft.com/library/security/ms13-090?f=255&amp;MSPPError=-2147217396" TargetMode="External"/><Relationship Id="rId9" Type="http://schemas.openxmlformats.org/officeDocument/2006/relationships/hyperlink" Target="http://cve.mitre.org/cgi-bin/cvename.cgi?name=CVE-2006-219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vlpubs.nist.gov/nistpubs/SpecialPublications/NIST.SP.800-40r3.pdf" TargetMode="External"/><Relationship Id="rId2" Type="http://schemas.openxmlformats.org/officeDocument/2006/relationships/hyperlink" Target="http://www.verizonenterprise.com/resources/security/databreachreport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Centralised tool manages OS and third party application patching for connected workstations and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reporting and information gathering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available patches for OS and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the vulnerabilities that the patches resolve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to determine if patch is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allocate deployment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designate a test group and production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patches first before deploying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 patch deployment</a:t>
            </a:r>
          </a:p>
        </p:txBody>
      </p:sp>
    </p:spTree>
    <p:extLst>
      <p:ext uri="{BB962C8B-B14F-4D97-AF65-F5344CB8AC3E}">
        <p14:creationId xmlns:p14="http://schemas.microsoft.com/office/powerpoint/2010/main" val="1686002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SolarWinds Patch Manager 2.1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-DldViUL1d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36520" y="2185328"/>
            <a:ext cx="6918960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84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manager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many machines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OS and third party application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effort installing updates for each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bility to test patches with deployment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eporting allows admin/s to identify critical, non-critical, and not applicable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the time between patch release and patch 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window of opportunity for attack</a:t>
            </a:r>
          </a:p>
        </p:txBody>
      </p:sp>
    </p:spTree>
    <p:extLst>
      <p:ext uri="{BB962C8B-B14F-4D97-AF65-F5344CB8AC3E}">
        <p14:creationId xmlns:p14="http://schemas.microsoft.com/office/powerpoint/2010/main" val="334408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security policies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and configure Active Directory on Blue Ink’s Windows 20xx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domain level password policy, such that a user must have a password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2005)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 password must meet password policy requirements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account lockout policy after 3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 through Group Policy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 n.d.)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79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must authenticate to an Active Directory domain controller in order to log in to their account and use a Blue Ink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can enforce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can assign and enforce security policies for users and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lockout after 3 failed attempts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brute-force attacks</a:t>
            </a:r>
          </a:p>
        </p:txBody>
      </p:sp>
    </p:spTree>
    <p:extLst>
      <p:ext uri="{BB962C8B-B14F-4D97-AF65-F5344CB8AC3E}">
        <p14:creationId xmlns:p14="http://schemas.microsoft.com/office/powerpoint/2010/main" val="3405325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passwords very easy to brute-force or 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plaintext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(physical or digital)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76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41895" y="3534393"/>
            <a:ext cx="5308210" cy="29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758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Blue Ink adopt a similar password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Minimizes risk that a user will write password down on paper or save in plaintext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20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Recent disclosure of French TV social network passwords on YouTube via sticky notes behind a reporter during an interview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(Machkovech, 2015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Removal of mIRC will mitigate these risks</a:t>
            </a:r>
            <a:endParaRPr lang="en-AU" sz="3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28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Administrator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 employee users such as “green” given admin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Install/uninstall software/drivers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Add/modify/delete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866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user rights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appropriate user rights to groups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2005)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Reserve admin rights for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will need administrator permission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changes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possible changes 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Un/install applications/drivers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possible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 may only inherit Standard user rights</a:t>
            </a:r>
          </a:p>
        </p:txBody>
      </p:sp>
    </p:spTree>
    <p:extLst>
      <p:ext uri="{BB962C8B-B14F-4D97-AF65-F5344CB8AC3E}">
        <p14:creationId xmlns:p14="http://schemas.microsoft.com/office/powerpoint/2010/main" val="4166069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Account Control (UAC)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has been disabled in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assists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protecting the computer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unauthorized changes by a program to the computer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n.d.)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authorization by an administrator to commit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04419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group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to enforce UAC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Critical system changes made by software or users will now require permission by an 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changes 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possible malware propagation</a:t>
            </a:r>
          </a:p>
        </p:txBody>
      </p:sp>
    </p:spTree>
    <p:extLst>
      <p:ext uri="{BB962C8B-B14F-4D97-AF65-F5344CB8AC3E}">
        <p14:creationId xmlns:p14="http://schemas.microsoft.com/office/powerpoint/2010/main" val="1133343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0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35169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077309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enterprise, corporate environment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has at least one Windows based server capable of Active Directory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is in place, protects network and is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anti-malware/virus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multiple platforms: Windows, OS X,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Monitors/detects and stops exploits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Adobe Reader, Microsoft Office, Internet Explorer, Java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firewall functions, can monitor Internet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Protects mobile devices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783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KFSensor honeypot system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based honeypot Intrusion Detection System (IDS) designed for corporate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 decoy to attract attackers in the event the network is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vulnerable FTP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SMB, POP3, HTTP, Telnet, SMTP and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attacks away from critical areas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Identifies attack signatures and logs events</a:t>
            </a:r>
          </a:p>
        </p:txBody>
      </p:sp>
    </p:spTree>
    <p:extLst>
      <p:ext uri="{BB962C8B-B14F-4D97-AF65-F5344CB8AC3E}">
        <p14:creationId xmlns:p14="http://schemas.microsoft.com/office/powerpoint/2010/main" val="1865298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06438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2107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vulnerabilities 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patching for multiple computers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344659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30320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users/groups with Active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passwords, password policy, screensaver lock, and account lockout after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for password policies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users from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store passwords in plaintext files or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 to prevent malware propagation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851096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80964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with appropriate user rights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for IT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UAC through Active Directory group policy</a:t>
            </a:r>
          </a:p>
        </p:txBody>
      </p:sp>
    </p:spTree>
    <p:extLst>
      <p:ext uri="{BB962C8B-B14F-4D97-AF65-F5344CB8AC3E}">
        <p14:creationId xmlns:p14="http://schemas.microsoft.com/office/powerpoint/2010/main" val="2924220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fake anti-virus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KFSensor honeypot system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vulnerable services to entice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attackers away from critical systems in the event an attacker compromises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events</a:t>
            </a:r>
          </a:p>
        </p:txBody>
      </p:sp>
    </p:spTree>
    <p:extLst>
      <p:ext uri="{BB962C8B-B14F-4D97-AF65-F5344CB8AC3E}">
        <p14:creationId xmlns:p14="http://schemas.microsoft.com/office/powerpoint/2010/main" val="402785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Chen, X., &amp; Caselden, D. (2013). New IE Zero-Day Found in Watering Hole Attack - Threat Research - FireEye Inc. Retrieved March 11,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www.fireeye.com/blog/threat-research/2013/11/new-ie-zero-day-found-in-watering-hole-attack.html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Goodrich, M. T., &amp; Tamassia, R. (2011). Introduction to computer security. Boston: Pearson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(2013). Microsoft Security Bulletin MS13-090 - Critical. Retrieved March 11,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https://technet.microsoft.com/library/security/ms13-090?f=255&amp;MSPPError=-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2147217396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(2014). Windows lifecycle fact sheet - Windows Help. Microsoft. Retrieved February 27,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windows.microsoft.com/en-au/windows/lifecycle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support.microsoft.com/lifecycle/search/default.aspx?alpha=Vista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Internet Explorer system requirements IE11. Microsoft. Retrieved April 19,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windows.microsoft.com/en-au/internet-explorer/ie-system-requirements#ie=ie-11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MITRE. (2006). CVE - CVE-2006-2198. cve.mitre.org. Retrieved March 11,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cve.mitre.org/cgi-bin/cvename.cgi?name=CVE-2006-2198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MITRE. (2014). CVE - CVE-2014-1532. cve.mitre.org. Retrieved March 18,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cve.mitre.org/cgi-bin/cvename.cgi?name=CVE-2014-1532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Moran, N., Scott, M., Vashisht, S. O., &amp; Haq, T. (2013). Operation Ephemeral Hydra: IE Zero-Day Linked to DeputyDog Uses Diskless Method | Threat Research | FireEye Inc. Retrieved March 11,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www.fireeye.com/blog/threat-research/2013/11/operation-ephemeral-hydra-ie-zero-day-linked-to-deputydog-uses-diskless-method.html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security recommendations for: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28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16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perating systems and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always have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Vendors generally provides patches for customers to install in order to mitigate such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Crucial for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to implement a strategy to deploy these patches to systems regularly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Importance of scheduled patching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 of successful exploits involved vulnerabilities which had patches available for at least six months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(Baker, Hylender, &amp; Valentine 2008, p. 2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Patches mitigate software vulnerabilities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(Scarfone &amp; Souppaya, 2013)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2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atch management strategies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important patches and deploy safely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response to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Usually for immediate relief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security patches on VM indicates that Blue Ink currently does not have a patch management strategy</a:t>
            </a:r>
          </a:p>
        </p:txBody>
      </p:sp>
    </p:spTree>
    <p:extLst>
      <p:ext uri="{BB962C8B-B14F-4D97-AF65-F5344CB8AC3E}">
        <p14:creationId xmlns:p14="http://schemas.microsoft.com/office/powerpoint/2010/main" val="316235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issues that can occur have been identified and patches have already been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unplanned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experiencing known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plan ahead and perform appropriate tests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315534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1600</Words>
  <Application>Microsoft Office PowerPoint</Application>
  <PresentationFormat>Widescreen</PresentationFormat>
  <Paragraphs>203</Paragraphs>
  <Slides>37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Open Sans</vt:lpstr>
      <vt:lpstr>Calibri</vt:lpstr>
      <vt:lpstr>Arial</vt:lpstr>
      <vt:lpstr>Calibri Light</vt:lpstr>
      <vt:lpstr>Office Theme</vt:lpstr>
      <vt:lpstr>PowerPoint Presentation</vt:lpstr>
      <vt:lpstr>Introduction</vt:lpstr>
      <vt:lpstr>During this presentation…  We will assume that:</vt:lpstr>
      <vt:lpstr>This presentation will…  Provide security recommendations for:</vt:lpstr>
      <vt:lpstr>Patch management</vt:lpstr>
      <vt:lpstr>Operating systems and third party applications</vt:lpstr>
      <vt:lpstr>Importance of scheduled patching</vt:lpstr>
      <vt:lpstr>Patch management strategies (O’Connor, 2008)</vt:lpstr>
      <vt:lpstr>Proactive patch management (O’Connor, 2008)</vt:lpstr>
      <vt:lpstr>Recommend: SolarWinds Patch Manager 2.1</vt:lpstr>
      <vt:lpstr>Video: SolarWinds Patch Manager 2.1</vt:lpstr>
      <vt:lpstr>Patch manager advantages</vt:lpstr>
      <vt:lpstr>Passwords</vt:lpstr>
      <vt:lpstr>Password protection</vt:lpstr>
      <vt:lpstr>Recommend: Active Directory security policies</vt:lpstr>
      <vt:lpstr>Active Directory advantages</vt:lpstr>
      <vt:lpstr> Choosing passwords</vt:lpstr>
      <vt:lpstr> Recommend: Passphrases</vt:lpstr>
      <vt:lpstr>Recommend: Password policy</vt:lpstr>
      <vt:lpstr>User practices</vt:lpstr>
      <vt:lpstr>Passwords in plaintext</vt:lpstr>
      <vt:lpstr>Recommend: Delete/destroy passwords in plaintext</vt:lpstr>
      <vt:lpstr>mIRC Internet Relay Chat</vt:lpstr>
      <vt:lpstr>User rights</vt:lpstr>
      <vt:lpstr>Administrator rights</vt:lpstr>
      <vt:lpstr>Recommend: Active Directory user rights policy</vt:lpstr>
      <vt:lpstr>User Account Control (UAC)</vt:lpstr>
      <vt:lpstr>Recommendation: Active Directory group policy</vt:lpstr>
      <vt:lpstr>Anti-virus and network security</vt:lpstr>
      <vt:lpstr>Fake anti-virus</vt:lpstr>
      <vt:lpstr>Recommend: Kaspersky End Point Security Select</vt:lpstr>
      <vt:lpstr>Recommend: KFSensor honeypot system</vt:lpstr>
      <vt:lpstr>Summary</vt:lpstr>
      <vt:lpstr>Patch management</vt:lpstr>
      <vt:lpstr>User practices</vt:lpstr>
      <vt:lpstr>Anti-virus and network security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122</cp:revision>
  <dcterms:created xsi:type="dcterms:W3CDTF">2015-04-22T05:54:21Z</dcterms:created>
  <dcterms:modified xsi:type="dcterms:W3CDTF">2015-05-14T02:19:00Z</dcterms:modified>
</cp:coreProperties>
</file>