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3" r:id="rId1"/>
  </p:sldMasterIdLst>
  <p:notesMasterIdLst>
    <p:notesMasterId r:id="rId60"/>
  </p:notesMasterIdLst>
  <p:handoutMasterIdLst>
    <p:handoutMasterId r:id="rId61"/>
  </p:handoutMasterIdLst>
  <p:sldIdLst>
    <p:sldId id="329" r:id="rId2"/>
    <p:sldId id="305" r:id="rId3"/>
    <p:sldId id="309" r:id="rId4"/>
    <p:sldId id="330" r:id="rId5"/>
    <p:sldId id="331" r:id="rId6"/>
    <p:sldId id="258" r:id="rId7"/>
    <p:sldId id="310" r:id="rId8"/>
    <p:sldId id="262" r:id="rId9"/>
    <p:sldId id="261" r:id="rId10"/>
    <p:sldId id="263" r:id="rId11"/>
    <p:sldId id="259" r:id="rId12"/>
    <p:sldId id="311" r:id="rId13"/>
    <p:sldId id="318" r:id="rId14"/>
    <p:sldId id="319" r:id="rId15"/>
    <p:sldId id="317" r:id="rId16"/>
    <p:sldId id="320" r:id="rId17"/>
    <p:sldId id="316" r:id="rId18"/>
    <p:sldId id="322" r:id="rId19"/>
    <p:sldId id="321" r:id="rId20"/>
    <p:sldId id="323" r:id="rId21"/>
    <p:sldId id="326" r:id="rId22"/>
    <p:sldId id="327" r:id="rId23"/>
    <p:sldId id="328" r:id="rId24"/>
    <p:sldId id="267" r:id="rId25"/>
    <p:sldId id="268" r:id="rId26"/>
    <p:sldId id="269" r:id="rId27"/>
    <p:sldId id="271" r:id="rId28"/>
    <p:sldId id="270" r:id="rId29"/>
    <p:sldId id="273" r:id="rId30"/>
    <p:sldId id="274" r:id="rId31"/>
    <p:sldId id="275" r:id="rId32"/>
    <p:sldId id="276" r:id="rId33"/>
    <p:sldId id="278" r:id="rId34"/>
    <p:sldId id="277" r:id="rId35"/>
    <p:sldId id="279" r:id="rId36"/>
    <p:sldId id="281" r:id="rId37"/>
    <p:sldId id="280" r:id="rId38"/>
    <p:sldId id="282" r:id="rId39"/>
    <p:sldId id="285" r:id="rId40"/>
    <p:sldId id="286" r:id="rId41"/>
    <p:sldId id="283" r:id="rId42"/>
    <p:sldId id="287" r:id="rId43"/>
    <p:sldId id="284" r:id="rId44"/>
    <p:sldId id="298" r:id="rId45"/>
    <p:sldId id="288" r:id="rId46"/>
    <p:sldId id="289" r:id="rId47"/>
    <p:sldId id="290" r:id="rId48"/>
    <p:sldId id="299" r:id="rId49"/>
    <p:sldId id="291" r:id="rId50"/>
    <p:sldId id="292" r:id="rId51"/>
    <p:sldId id="296" r:id="rId52"/>
    <p:sldId id="297" r:id="rId53"/>
    <p:sldId id="300" r:id="rId54"/>
    <p:sldId id="302" r:id="rId55"/>
    <p:sldId id="303" r:id="rId56"/>
    <p:sldId id="304" r:id="rId57"/>
    <p:sldId id="307" r:id="rId58"/>
    <p:sldId id="306" r:id="rId5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tian XIA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66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69696"/>
    <a:srgbClr val="777777"/>
    <a:srgbClr val="FFFF66"/>
    <a:srgbClr val="FF99CC"/>
    <a:srgbClr val="FF7C8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599" autoAdjust="0"/>
  </p:normalViewPr>
  <p:slideViewPr>
    <p:cSldViewPr>
      <p:cViewPr varScale="1">
        <p:scale>
          <a:sx n="87" d="100"/>
          <a:sy n="87" d="100"/>
        </p:scale>
        <p:origin x="-14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9" Type="http://schemas.openxmlformats.org/officeDocument/2006/relationships/slide" Target="slides/slide45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48.xml"/><Relationship Id="rId47" Type="http://schemas.openxmlformats.org/officeDocument/2006/relationships/slide" Target="slides/slide5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4.xml"/><Relationship Id="rId46" Type="http://schemas.openxmlformats.org/officeDocument/2006/relationships/slide" Target="slides/slide52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47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1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49" Type="http://schemas.openxmlformats.org/officeDocument/2006/relationships/slide" Target="slides/slide56.xml"/><Relationship Id="rId10" Type="http://schemas.openxmlformats.org/officeDocument/2006/relationships/slide" Target="slides/slide13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4" Type="http://schemas.openxmlformats.org/officeDocument/2006/relationships/slide" Target="slides/slide50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Relationship Id="rId43" Type="http://schemas.openxmlformats.org/officeDocument/2006/relationships/slide" Target="slides/slide49.xml"/><Relationship Id="rId48" Type="http://schemas.openxmlformats.org/officeDocument/2006/relationships/slide" Target="slides/slide55.xml"/><Relationship Id="rId8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t" anchorCtr="0" compatLnSpc="1">
            <a:prstTxWarp prst="textNoShape">
              <a:avLst/>
            </a:prstTxWarp>
          </a:bodyPr>
          <a:lstStyle>
            <a:lvl1pPr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9402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t" anchorCtr="0" compatLnSpc="1">
            <a:prstTxWarp prst="textNoShape">
              <a:avLst/>
            </a:prstTxWarp>
          </a:bodyPr>
          <a:lstStyle>
            <a:lvl1pPr algn="r"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3088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b" anchorCtr="0" compatLnSpc="1">
            <a:prstTxWarp prst="textNoShape">
              <a:avLst/>
            </a:prstTxWarp>
          </a:bodyPr>
          <a:lstStyle>
            <a:lvl1pPr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463088"/>
            <a:ext cx="299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b" anchorCtr="0" compatLnSpc="1">
            <a:prstTxWarp prst="textNoShape">
              <a:avLst/>
            </a:prstTxWarp>
          </a:bodyPr>
          <a:lstStyle>
            <a:lvl1pPr algn="r"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fld id="{DF39DE68-6104-4D48-80A6-DF0E6E9BA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t" anchorCtr="0" compatLnSpc="1">
            <a:prstTxWarp prst="textNoShape">
              <a:avLst/>
            </a:prstTxWarp>
          </a:bodyPr>
          <a:lstStyle>
            <a:lvl1pPr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5" y="0"/>
            <a:ext cx="299402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t" anchorCtr="0" compatLnSpc="1">
            <a:prstTxWarp prst="textNoShape">
              <a:avLst/>
            </a:prstTxWarp>
          </a:bodyPr>
          <a:lstStyle>
            <a:lvl1pPr algn="r"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84750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0750"/>
            <a:ext cx="4989512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3088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b" anchorCtr="0" compatLnSpc="1">
            <a:prstTxWarp prst="textNoShape">
              <a:avLst/>
            </a:prstTxWarp>
          </a:bodyPr>
          <a:lstStyle>
            <a:lvl1pPr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5" y="9463088"/>
            <a:ext cx="299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3" tIns="45891" rIns="91783" bIns="45891" numCol="1" anchor="b" anchorCtr="0" compatLnSpc="1">
            <a:prstTxWarp prst="textNoShape">
              <a:avLst/>
            </a:prstTxWarp>
          </a:bodyPr>
          <a:lstStyle>
            <a:lvl1pPr algn="r" defTabSz="917362">
              <a:spcBef>
                <a:spcPct val="0"/>
              </a:spcBef>
              <a:defRPr sz="1200">
                <a:latin typeface="Courier New" pitchFamily="49" charset="0"/>
              </a:defRPr>
            </a:lvl1pPr>
          </a:lstStyle>
          <a:p>
            <a:pPr>
              <a:defRPr/>
            </a:pPr>
            <a:fld id="{22F3A97E-E16F-4A6B-A458-09C31755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4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65EF9DEE-F84D-48C6-9DBF-43073BA03514}" type="slidenum">
              <a:rPr lang="en-US" smtClean="0"/>
              <a:pPr defTabSz="915988"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62000"/>
            <a:ext cx="4984750" cy="37401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729163"/>
            <a:ext cx="4987925" cy="4427537"/>
          </a:xfrm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7BAA015-DA83-4D5D-9742-E6486805C195}" type="slidenum">
              <a:rPr lang="en-US" smtClean="0"/>
              <a:pPr defTabSz="915988"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F7865F12-9B50-4385-B076-9855BED53BB5}" type="slidenum">
              <a:rPr lang="en-US" smtClean="0"/>
              <a:pPr defTabSz="915988"/>
              <a:t>14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82E77EFA-A7F8-4918-A5F7-02ADB2557C42}" type="slidenum">
              <a:rPr lang="en-US" smtClean="0"/>
              <a:pPr defTabSz="915988"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825EDF61-8D99-44B8-8E69-7FC075607B19}" type="slidenum">
              <a:rPr lang="en-US" smtClean="0"/>
              <a:pPr defTabSz="915988"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64532EE-1771-4606-B294-A63B3D88FE50}" type="slidenum">
              <a:rPr lang="en-US" smtClean="0"/>
              <a:pPr defTabSz="915988"/>
              <a:t>17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46CC948F-1534-42AA-B443-FD2B5D2059C3}" type="slidenum">
              <a:rPr lang="en-US" smtClean="0"/>
              <a:pPr defTabSz="915988"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703E36C-E447-452A-BCEC-4677A1066CFE}" type="slidenum">
              <a:rPr lang="en-US" smtClean="0"/>
              <a:pPr defTabSz="915988"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2D133F3E-1955-4B2C-9F55-EA7BFF317481}" type="slidenum">
              <a:rPr lang="en-US" smtClean="0"/>
              <a:pPr defTabSz="915988"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E4CD49FE-273B-4F87-9514-6B7C2284FC4A}" type="slidenum">
              <a:rPr lang="en-US" smtClean="0"/>
              <a:pPr defTabSz="915988"/>
              <a:t>21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E36E3497-5B41-4271-A848-6EFC07C4FBF6}" type="slidenum">
              <a:rPr lang="en-US" smtClean="0"/>
              <a:pPr defTabSz="915988"/>
              <a:t>22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9C874415-227E-48D4-A963-DAE802CCA6AA}" type="slidenum">
              <a:rPr lang="en-US" smtClean="0"/>
              <a:pPr defTabSz="915988"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62000"/>
            <a:ext cx="4984750" cy="3740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729163"/>
            <a:ext cx="4987925" cy="4427537"/>
          </a:xfrm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46DE5C3E-2B41-405B-B8B8-074B3DF28F3B}" type="slidenum">
              <a:rPr lang="en-US" smtClean="0"/>
              <a:pPr defTabSz="915988"/>
              <a:t>23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BB978FA2-1CD1-4A2D-8CC5-E0A3251A696D}" type="slidenum">
              <a:rPr lang="en-US" smtClean="0"/>
              <a:pPr defTabSz="915988"/>
              <a:t>24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6B726153-E756-44BA-855C-F4B19C97806B}" type="slidenum">
              <a:rPr lang="en-US" smtClean="0"/>
              <a:pPr defTabSz="915988"/>
              <a:t>25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3F86BAB-5FB9-4DAD-B5D2-615E63EF07DB}" type="slidenum">
              <a:rPr lang="en-US" smtClean="0"/>
              <a:pPr defTabSz="915988"/>
              <a:t>26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1A0E746-FD20-46D4-AF8F-C051A05AECC4}" type="slidenum">
              <a:rPr lang="en-US" smtClean="0"/>
              <a:pPr defTabSz="915988"/>
              <a:t>27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FF5E425C-4BBB-4812-AEEC-115FC9AC7BCD}" type="slidenum">
              <a:rPr lang="en-US" smtClean="0"/>
              <a:pPr defTabSz="915988"/>
              <a:t>28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0C5853CB-06AE-4A48-AF0C-7FA342D7B25F}" type="slidenum">
              <a:rPr lang="en-US" smtClean="0"/>
              <a:pPr defTabSz="915988"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ED281CB-5A37-4EE2-BDC2-F193F9B5477B}" type="slidenum">
              <a:rPr lang="en-US" smtClean="0"/>
              <a:pPr defTabSz="915988"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E8C324C1-8718-497D-A6EE-D7BB27D028C8}" type="slidenum">
              <a:rPr lang="en-US" smtClean="0"/>
              <a:pPr defTabSz="915988"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A0D8BEB-732E-45AA-BE46-2B98B3046820}" type="slidenum">
              <a:rPr lang="en-US" smtClean="0"/>
              <a:pPr defTabSz="915988"/>
              <a:t>32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848BE39-7B3D-4B19-8069-DBADA5CF4989}" type="slidenum">
              <a:rPr lang="en-US" smtClean="0"/>
              <a:pPr defTabSz="915988"/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6921FB3-A662-498B-8506-EEC9250E6D1A}" type="slidenum">
              <a:rPr lang="en-US" smtClean="0"/>
              <a:pPr defTabSz="915988"/>
              <a:t>33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48978D73-E742-441D-9F33-0C2FB04F303B}" type="slidenum">
              <a:rPr lang="en-US" smtClean="0"/>
              <a:pPr defTabSz="915988"/>
              <a:t>34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0C790296-81F5-4739-B050-96E98D83306E}" type="slidenum">
              <a:rPr lang="en-US" smtClean="0"/>
              <a:pPr defTabSz="915988"/>
              <a:t>35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2F81F16-39C4-46D3-A415-097A79A8E5B9}" type="slidenum">
              <a:rPr lang="en-US" smtClean="0"/>
              <a:pPr defTabSz="915988"/>
              <a:t>36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8A03A60-4A5E-4F1B-AA1D-9A5D75311816}" type="slidenum">
              <a:rPr lang="en-US" smtClean="0"/>
              <a:pPr defTabSz="915988"/>
              <a:t>37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151280B5-26BC-4700-9530-B9ECCD3AE150}" type="slidenum">
              <a:rPr lang="en-US" smtClean="0"/>
              <a:pPr defTabSz="915988"/>
              <a:t>38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24C5774C-CA58-4B8B-9B48-D854A6ED1065}" type="slidenum">
              <a:rPr lang="en-US" smtClean="0"/>
              <a:pPr defTabSz="915988"/>
              <a:t>39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9C498F6-5E81-472C-926E-CAE153F893FC}" type="slidenum">
              <a:rPr lang="en-US" smtClean="0"/>
              <a:pPr defTabSz="915988"/>
              <a:t>40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F48EDC23-AA3D-4978-928B-988184EF613F}" type="slidenum">
              <a:rPr lang="en-US" smtClean="0"/>
              <a:pPr defTabSz="915988"/>
              <a:t>41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8C25FDD-5BD0-47EC-B4A8-EF237156DF07}" type="slidenum">
              <a:rPr lang="en-US" smtClean="0"/>
              <a:pPr defTabSz="915988"/>
              <a:t>42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A72B410-B526-40E0-92D5-879662B37F60}" type="slidenum">
              <a:rPr lang="en-US" smtClean="0"/>
              <a:pPr defTabSz="915988"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EB82DA03-D0C5-4EA5-A81A-452F6DA176F6}" type="slidenum">
              <a:rPr lang="en-US" smtClean="0"/>
              <a:pPr defTabSz="915988"/>
              <a:t>43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C80E5FA2-42D3-4BAE-9F99-569FE4618BEC}" type="slidenum">
              <a:rPr lang="en-US" smtClean="0"/>
              <a:pPr defTabSz="915988"/>
              <a:t>44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65FAF490-B0AB-425A-8636-75F21DA923C4}" type="slidenum">
              <a:rPr lang="en-US" smtClean="0"/>
              <a:pPr defTabSz="915988"/>
              <a:t>45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17132190-F519-4888-AE2F-E7A189CB2085}" type="slidenum">
              <a:rPr lang="en-US" smtClean="0"/>
              <a:pPr defTabSz="915988"/>
              <a:t>46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F11F6734-6A59-42E3-8DE4-AAC89AA88C32}" type="slidenum">
              <a:rPr lang="en-US" smtClean="0"/>
              <a:pPr defTabSz="915988"/>
              <a:t>47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6826AD67-9819-4C95-BC8C-31E6F3D0D736}" type="slidenum">
              <a:rPr lang="en-US" smtClean="0"/>
              <a:pPr defTabSz="915988"/>
              <a:t>48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CB33F616-8E59-42FC-84C7-C758C751ECC7}" type="slidenum">
              <a:rPr lang="en-US" smtClean="0"/>
              <a:pPr defTabSz="915988"/>
              <a:t>49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E81A39B3-875E-4A9F-99B5-CBFFF4F001F8}" type="slidenum">
              <a:rPr lang="en-US" smtClean="0"/>
              <a:pPr defTabSz="915988"/>
              <a:t>50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93D8ECA9-D7F4-40E6-B68E-FD5604E420F1}" type="slidenum">
              <a:rPr lang="en-US" smtClean="0"/>
              <a:pPr defTabSz="915988"/>
              <a:t>51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D26F416C-880B-4E9E-8F76-B9E8E7BF3DE1}" type="slidenum">
              <a:rPr lang="en-US" smtClean="0"/>
              <a:pPr defTabSz="915988"/>
              <a:t>52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D9F78A9E-2B32-4195-8887-99346BB5877B}" type="slidenum">
              <a:rPr lang="en-US" smtClean="0"/>
              <a:pPr defTabSz="915988"/>
              <a:t>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D4F402F0-BC9E-48C2-B172-CAAD2808974B}" type="slidenum">
              <a:rPr lang="en-US" smtClean="0"/>
              <a:pPr defTabSz="915988"/>
              <a:t>53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3403F416-5A06-490E-B8BD-4C459AF481C2}" type="slidenum">
              <a:rPr lang="en-US" smtClean="0"/>
              <a:pPr defTabSz="915988"/>
              <a:t>54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D119175-79CC-4319-BB69-D39501DBEE02}" type="slidenum">
              <a:rPr lang="en-US" smtClean="0"/>
              <a:pPr defTabSz="915988"/>
              <a:t>55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A3F31F31-F7C9-4B3A-A4CD-0B6B2CCA075F}" type="slidenum">
              <a:rPr lang="en-US" smtClean="0"/>
              <a:pPr defTabSz="915988"/>
              <a:t>56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43959985-4E5B-4D89-A85A-7DDA1A3295E2}" type="slidenum">
              <a:rPr lang="en-US" smtClean="0"/>
              <a:pPr defTabSz="915988"/>
              <a:t>57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4283AEED-3B35-4AF3-B990-C4856C3FF4F7}" type="slidenum">
              <a:rPr lang="en-US" smtClean="0"/>
              <a:pPr defTabSz="915988"/>
              <a:t>58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62000"/>
            <a:ext cx="4984750" cy="37401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729163"/>
            <a:ext cx="4987925" cy="4427537"/>
          </a:xfrm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7C249D0-3D0C-4C18-B6AF-09E62DA92ED7}" type="slidenum">
              <a:rPr lang="en-US" smtClean="0"/>
              <a:pPr defTabSz="915988"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73DF4BC4-EEC7-44BE-80DC-B92CE432668E}" type="slidenum">
              <a:rPr lang="en-US" smtClean="0"/>
              <a:pPr defTabSz="915988"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5BBD6CE6-98B5-4232-99DB-2976781957B8}" type="slidenum">
              <a:rPr lang="en-US" smtClean="0"/>
              <a:pPr defTabSz="915988"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5988"/>
            <a:fld id="{F20EFFC4-1689-4406-A88D-C2EF9088C545}" type="slidenum">
              <a:rPr lang="en-US" smtClean="0"/>
              <a:pPr defTabSz="915988"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 dirty="0" smtClean="0">
                <a:solidFill>
                  <a:srgbClr val="666666"/>
                </a:solidFill>
                <a:latin typeface="Arial Narrow" pitchFamily="-65" charset="0"/>
              </a:rPr>
              <a:t>School of Computer and Security Science</a:t>
            </a:r>
            <a:endParaRPr lang="en-AU" sz="1200" dirty="0">
              <a:solidFill>
                <a:srgbClr val="666666"/>
              </a:solidFill>
              <a:latin typeface="Arial Narrow" pitchFamily="-65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rgbClr val="FFC000"/>
                </a:solidFill>
                <a:latin typeface="Arial Narrow" pitchFamily="34" charset="0"/>
              </a:rPr>
              <a:t>CSP2348/CSP5243 Data Structures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AU" dirty="0" smtClean="0">
              <a:solidFill>
                <a:srgbClr val="000099"/>
              </a:solidFill>
            </a:endParaRPr>
          </a:p>
          <a:p>
            <a:pPr algn="ctr" eaLnBrk="1" hangingPunct="1">
              <a:buFontTx/>
              <a:buNone/>
            </a:pPr>
            <a:r>
              <a:rPr lang="en-AU" sz="4000" b="1" dirty="0" smtClean="0">
                <a:solidFill>
                  <a:srgbClr val="000099"/>
                </a:solidFill>
              </a:rPr>
              <a:t>Lecture 05</a:t>
            </a:r>
          </a:p>
          <a:p>
            <a:pPr algn="ctr" eaLnBrk="1" hangingPunct="1">
              <a:buFontTx/>
              <a:buNone/>
            </a:pPr>
            <a:endParaRPr lang="en-AU" dirty="0" smtClean="0"/>
          </a:p>
          <a:p>
            <a:pPr algn="ctr">
              <a:buNone/>
            </a:pPr>
            <a:r>
              <a:rPr lang="en-US" sz="4800" b="1" dirty="0" smtClean="0"/>
              <a:t>Linked-List Data Structures</a:t>
            </a:r>
            <a:endParaRPr lang="en-AU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Singly-linked lists (2)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8802"/>
            <a:ext cx="6500826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800" dirty="0" smtClean="0"/>
              <a:t>Java class implementing SLL nodes: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class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endParaRPr lang="en-US" sz="24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{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private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Object element;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successor;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(Object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{ 	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.element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  	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.successor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	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}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A44588-44F3-43ED-A934-C86EF0AD823B}" type="slidenum">
              <a:rPr lang="en-AU"/>
              <a:pPr>
                <a:defRPr/>
              </a:pPr>
              <a:t>10</a:t>
            </a:fld>
            <a:endParaRPr lang="en-AU"/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7000875" y="585787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elem</a:t>
            </a: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7858125" y="60007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58125" y="5572125"/>
            <a:ext cx="642938" cy="357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7572375" y="3429001"/>
            <a:ext cx="914400" cy="30777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endParaRPr lang="en-GB"/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7572375" y="2643189"/>
            <a:ext cx="914400" cy="76944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endParaRPr lang="en-GB"/>
          </a:p>
          <a:p>
            <a:pPr algn="ctr"/>
            <a:endParaRPr lang="en-GB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9375" y="3214688"/>
            <a:ext cx="1214438" cy="3571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successor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72250" y="2571750"/>
            <a:ext cx="1000125" cy="357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element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7572375" y="4929188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succ</a:t>
            </a: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7572375" y="4143375"/>
            <a:ext cx="914400" cy="7699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elem</a:t>
            </a:r>
          </a:p>
          <a:p>
            <a:pPr algn="ctr"/>
            <a:endParaRPr lang="en-GB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429375" y="4714875"/>
            <a:ext cx="1214438" cy="357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successor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572250" y="4071938"/>
            <a:ext cx="1000125" cy="3571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element</a:t>
            </a:r>
          </a:p>
        </p:txBody>
      </p:sp>
      <p:sp>
        <p:nvSpPr>
          <p:cNvPr id="21" name="Down Arrow 20"/>
          <p:cNvSpPr>
            <a:spLocks noChangeArrowheads="1"/>
          </p:cNvSpPr>
          <p:nvPr/>
        </p:nvSpPr>
        <p:spPr bwMode="auto">
          <a:xfrm>
            <a:off x="7786688" y="3857625"/>
            <a:ext cx="428625" cy="2143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Down Arrow 21"/>
          <p:cNvSpPr>
            <a:spLocks noChangeArrowheads="1"/>
          </p:cNvSpPr>
          <p:nvPr/>
        </p:nvSpPr>
        <p:spPr bwMode="auto">
          <a:xfrm>
            <a:off x="7643813" y="5357813"/>
            <a:ext cx="428625" cy="21431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  <p:bldP spid="13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Singly-linked lists (3)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8458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800" dirty="0" smtClean="0"/>
              <a:t>Java class implementing SLL headers: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 class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SLL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{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first;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SLL()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{ //</a:t>
            </a:r>
            <a:r>
              <a:rPr lang="en-US" sz="2400" dirty="0" smtClean="0">
                <a:cs typeface="Times New Roman" pitchFamily="18" charset="0"/>
              </a:rPr>
              <a:t>construct an empty SLL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	}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  	</a:t>
            </a:r>
            <a:r>
              <a:rPr lang="en-US" sz="2400" dirty="0" smtClean="0">
                <a:cs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866849-E5D4-4228-860A-C0372E699EDA}" type="slidenum">
              <a:rPr lang="en-AU"/>
              <a:pPr>
                <a:defRPr/>
              </a:pPr>
              <a:t>11</a:t>
            </a:fld>
            <a:endParaRPr lang="en-AU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4643438" y="5300663"/>
            <a:ext cx="2667000" cy="360362"/>
          </a:xfrm>
          <a:prstGeom prst="wedgeRectCallout">
            <a:avLst>
              <a:gd name="adj1" fmla="val -167204"/>
              <a:gd name="adj2" fmla="val 8593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>
              <a:spcBef>
                <a:spcPct val="0"/>
              </a:spcBef>
            </a:pPr>
            <a:r>
              <a:rPr lang="en-GB">
                <a:solidFill>
                  <a:srgbClr val="FF3300"/>
                </a:solidFill>
              </a:rPr>
              <a:t>SLL methods (to follow)</a:t>
            </a:r>
            <a:endParaRPr lang="en-GB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0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1281" name="Rectangle 56"/>
          <p:cNvSpPr>
            <a:spLocks noGrp="1" noChangeArrowheads="1"/>
          </p:cNvSpPr>
          <p:nvPr>
            <p:ph idx="1"/>
          </p:nvPr>
        </p:nvSpPr>
        <p:spPr>
          <a:xfrm>
            <a:off x="642910" y="207167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/>
              <a:t>Instance method (in class </a:t>
            </a:r>
            <a:r>
              <a:rPr lang="en-US" sz="2000" b="1" dirty="0" smtClean="0">
                <a:latin typeface="Courier New" pitchFamily="49" charset="0"/>
              </a:rPr>
              <a:t>SLL</a:t>
            </a:r>
            <a:r>
              <a:rPr lang="en-US" sz="2000" b="1" dirty="0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printFirstToLast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dirty="0" smtClean="0">
                <a:cs typeface="Times New Roman" pitchFamily="18" charset="0"/>
              </a:rPr>
              <a:t>print all elements in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dirty="0" smtClean="0">
                <a:cs typeface="Times New Roman" pitchFamily="18" charset="0"/>
              </a:rPr>
              <a:t> SLL, in first-to-last order</a:t>
            </a:r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curr.successor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/>
              <a:t>start the loop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7FF7A6-EEAC-4FC9-B5E7-FC8FAA0EAB04}" type="slidenum">
              <a:rPr lang="en-AU"/>
              <a:pPr>
                <a:defRPr/>
              </a:pPr>
              <a:t>12</a:t>
            </a:fld>
            <a:endParaRPr lang="en-AU"/>
          </a:p>
        </p:txBody>
      </p:sp>
      <p:sp>
        <p:nvSpPr>
          <p:cNvPr id="11268" name="Rectangle 42"/>
          <p:cNvSpPr>
            <a:spLocks noChangeArrowheads="1"/>
          </p:cNvSpPr>
          <p:nvPr/>
        </p:nvSpPr>
        <p:spPr bwMode="auto">
          <a:xfrm>
            <a:off x="1547813" y="5084763"/>
            <a:ext cx="6324600" cy="121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43"/>
          <p:cNvSpPr>
            <a:spLocks noChangeArrowheads="1"/>
          </p:cNvSpPr>
          <p:nvPr/>
        </p:nvSpPr>
        <p:spPr bwMode="auto">
          <a:xfrm>
            <a:off x="2538413" y="53133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44"/>
          <p:cNvSpPr>
            <a:spLocks noChangeShapeType="1"/>
          </p:cNvSpPr>
          <p:nvPr/>
        </p:nvSpPr>
        <p:spPr bwMode="auto">
          <a:xfrm>
            <a:off x="26908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45"/>
          <p:cNvSpPr txBox="1">
            <a:spLocks noChangeArrowheads="1"/>
          </p:cNvSpPr>
          <p:nvPr/>
        </p:nvSpPr>
        <p:spPr bwMode="auto">
          <a:xfrm>
            <a:off x="35290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ant</a:t>
            </a:r>
          </a:p>
        </p:txBody>
      </p:sp>
      <p:sp>
        <p:nvSpPr>
          <p:cNvPr id="11272" name="Text Box 46"/>
          <p:cNvSpPr txBox="1">
            <a:spLocks noChangeArrowheads="1"/>
          </p:cNvSpPr>
          <p:nvPr/>
        </p:nvSpPr>
        <p:spPr bwMode="auto">
          <a:xfrm>
            <a:off x="51292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bat</a:t>
            </a:r>
          </a:p>
        </p:txBody>
      </p:sp>
      <p:sp>
        <p:nvSpPr>
          <p:cNvPr id="11273" name="Text Box 47"/>
          <p:cNvSpPr txBox="1">
            <a:spLocks noChangeArrowheads="1"/>
          </p:cNvSpPr>
          <p:nvPr/>
        </p:nvSpPr>
        <p:spPr bwMode="auto">
          <a:xfrm>
            <a:off x="67294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cat  </a:t>
            </a:r>
            <a:r>
              <a:rPr lang="en-GB">
                <a:cs typeface="Times New Roman" pitchFamily="18" charset="0"/>
              </a:rPr>
              <a:t>•</a:t>
            </a:r>
          </a:p>
        </p:txBody>
      </p:sp>
      <p:sp>
        <p:nvSpPr>
          <p:cNvPr id="11274" name="Line 48"/>
          <p:cNvSpPr>
            <a:spLocks noChangeShapeType="1"/>
          </p:cNvSpPr>
          <p:nvPr/>
        </p:nvSpPr>
        <p:spPr bwMode="auto">
          <a:xfrm>
            <a:off x="42910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49"/>
          <p:cNvSpPr>
            <a:spLocks noChangeShapeType="1"/>
          </p:cNvSpPr>
          <p:nvPr/>
        </p:nvSpPr>
        <p:spPr bwMode="auto">
          <a:xfrm>
            <a:off x="58912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50"/>
          <p:cNvSpPr>
            <a:spLocks noChangeShapeType="1"/>
          </p:cNvSpPr>
          <p:nvPr/>
        </p:nvSpPr>
        <p:spPr bwMode="auto">
          <a:xfrm>
            <a:off x="7491413" y="54657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51"/>
          <p:cNvSpPr txBox="1">
            <a:spLocks noChangeArrowheads="1"/>
          </p:cNvSpPr>
          <p:nvPr/>
        </p:nvSpPr>
        <p:spPr bwMode="auto">
          <a:xfrm>
            <a:off x="1624013" y="53133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first</a:t>
            </a:r>
          </a:p>
        </p:txBody>
      </p:sp>
      <p:sp>
        <p:nvSpPr>
          <p:cNvPr id="11278" name="Rectangle 52"/>
          <p:cNvSpPr>
            <a:spLocks noChangeArrowheads="1"/>
          </p:cNvSpPr>
          <p:nvPr/>
        </p:nvSpPr>
        <p:spPr bwMode="auto">
          <a:xfrm>
            <a:off x="2538413" y="57705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>
                <a:cs typeface="Times New Roman" pitchFamily="18" charset="0"/>
              </a:rPr>
              <a:t>•</a:t>
            </a:r>
          </a:p>
        </p:txBody>
      </p:sp>
      <p:sp>
        <p:nvSpPr>
          <p:cNvPr id="11279" name="Text Box 53"/>
          <p:cNvSpPr txBox="1">
            <a:spLocks noChangeArrowheads="1"/>
          </p:cNvSpPr>
          <p:nvPr/>
        </p:nvSpPr>
        <p:spPr bwMode="auto">
          <a:xfrm>
            <a:off x="1624013" y="57705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curr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2306" name="Rectangle 56"/>
          <p:cNvSpPr>
            <a:spLocks noGrp="1" noChangeArrowheads="1"/>
          </p:cNvSpPr>
          <p:nvPr>
            <p:ph idx="1"/>
          </p:nvPr>
        </p:nvSpPr>
        <p:spPr>
          <a:xfrm>
            <a:off x="642910" y="2071678"/>
            <a:ext cx="8358246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/>
              <a:t>Instance method (in class </a:t>
            </a:r>
            <a:r>
              <a:rPr lang="en-US" sz="2000" b="1" dirty="0" smtClean="0">
                <a:latin typeface="Courier New" pitchFamily="49" charset="0"/>
              </a:rPr>
              <a:t>SLL</a:t>
            </a:r>
            <a:r>
              <a:rPr lang="en-US" sz="2000" b="1" dirty="0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printFirstToLast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dirty="0" smtClean="0">
                <a:cs typeface="Times New Roman" pitchFamily="18" charset="0"/>
              </a:rPr>
              <a:t>print all elements in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dirty="0" smtClean="0">
                <a:cs typeface="Times New Roman" pitchFamily="18" charset="0"/>
              </a:rPr>
              <a:t> SLL, in first-to-last order</a:t>
            </a:r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000" dirty="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dirty="0" err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000" dirty="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curr.successor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dirty="0" smtClean="0"/>
              <a:t>assign initial reference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B2C711-C064-4687-9AD3-6246DF2BB424}" type="slidenum">
              <a:rPr lang="en-AU"/>
              <a:pPr>
                <a:defRPr/>
              </a:pPr>
              <a:t>13</a:t>
            </a:fld>
            <a:endParaRPr lang="en-AU"/>
          </a:p>
        </p:txBody>
      </p:sp>
      <p:sp>
        <p:nvSpPr>
          <p:cNvPr id="12292" name="Rectangle 14"/>
          <p:cNvSpPr>
            <a:spLocks noChangeArrowheads="1"/>
          </p:cNvSpPr>
          <p:nvPr/>
        </p:nvSpPr>
        <p:spPr bwMode="auto">
          <a:xfrm>
            <a:off x="1547813" y="5084763"/>
            <a:ext cx="6324600" cy="121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538413" y="53133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26908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Text Box 17"/>
          <p:cNvSpPr txBox="1">
            <a:spLocks noChangeArrowheads="1"/>
          </p:cNvSpPr>
          <p:nvPr/>
        </p:nvSpPr>
        <p:spPr bwMode="auto">
          <a:xfrm>
            <a:off x="35290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ant</a:t>
            </a:r>
          </a:p>
        </p:txBody>
      </p:sp>
      <p:sp>
        <p:nvSpPr>
          <p:cNvPr id="12296" name="Text Box 18"/>
          <p:cNvSpPr txBox="1">
            <a:spLocks noChangeArrowheads="1"/>
          </p:cNvSpPr>
          <p:nvPr/>
        </p:nvSpPr>
        <p:spPr bwMode="auto">
          <a:xfrm>
            <a:off x="51292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bat</a:t>
            </a:r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67294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cat  </a:t>
            </a:r>
            <a:r>
              <a:rPr lang="en-GB">
                <a:cs typeface="Times New Roman" pitchFamily="18" charset="0"/>
              </a:rPr>
              <a:t>•</a:t>
            </a:r>
          </a:p>
        </p:txBody>
      </p:sp>
      <p:sp>
        <p:nvSpPr>
          <p:cNvPr id="12298" name="Line 20"/>
          <p:cNvSpPr>
            <a:spLocks noChangeShapeType="1"/>
          </p:cNvSpPr>
          <p:nvPr/>
        </p:nvSpPr>
        <p:spPr bwMode="auto">
          <a:xfrm>
            <a:off x="42910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21"/>
          <p:cNvSpPr>
            <a:spLocks noChangeShapeType="1"/>
          </p:cNvSpPr>
          <p:nvPr/>
        </p:nvSpPr>
        <p:spPr bwMode="auto">
          <a:xfrm>
            <a:off x="58912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22"/>
          <p:cNvSpPr>
            <a:spLocks noChangeShapeType="1"/>
          </p:cNvSpPr>
          <p:nvPr/>
        </p:nvSpPr>
        <p:spPr bwMode="auto">
          <a:xfrm>
            <a:off x="7491413" y="54657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23"/>
          <p:cNvSpPr txBox="1">
            <a:spLocks noChangeArrowheads="1"/>
          </p:cNvSpPr>
          <p:nvPr/>
        </p:nvSpPr>
        <p:spPr bwMode="auto">
          <a:xfrm>
            <a:off x="1624013" y="53133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first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2538413" y="57705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25"/>
          <p:cNvSpPr txBox="1">
            <a:spLocks noChangeArrowheads="1"/>
          </p:cNvSpPr>
          <p:nvPr/>
        </p:nvSpPr>
        <p:spPr bwMode="auto">
          <a:xfrm>
            <a:off x="1624013" y="57705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curr</a:t>
            </a:r>
          </a:p>
        </p:txBody>
      </p:sp>
      <p:sp>
        <p:nvSpPr>
          <p:cNvPr id="12304" name="Freeform 26"/>
          <p:cNvSpPr>
            <a:spLocks/>
          </p:cNvSpPr>
          <p:nvPr/>
        </p:nvSpPr>
        <p:spPr bwMode="auto">
          <a:xfrm>
            <a:off x="2690813" y="5541963"/>
            <a:ext cx="838200" cy="381000"/>
          </a:xfrm>
          <a:custGeom>
            <a:avLst/>
            <a:gdLst>
              <a:gd name="T0" fmla="*/ 0 w 528"/>
              <a:gd name="T1" fmla="*/ 2147483647 h 240"/>
              <a:gd name="T2" fmla="*/ 2147483647 w 528"/>
              <a:gd name="T3" fmla="*/ 2147483647 h 240"/>
              <a:gd name="T4" fmla="*/ 2147483647 w 528"/>
              <a:gd name="T5" fmla="*/ 0 h 240"/>
              <a:gd name="T6" fmla="*/ 0 60000 65536"/>
              <a:gd name="T7" fmla="*/ 0 60000 65536"/>
              <a:gd name="T8" fmla="*/ 0 60000 65536"/>
              <a:gd name="T9" fmla="*/ 0 w 528"/>
              <a:gd name="T10" fmla="*/ 0 h 240"/>
              <a:gd name="T11" fmla="*/ 528 w 52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0">
                <a:moveTo>
                  <a:pt x="0" y="240"/>
                </a:moveTo>
                <a:lnTo>
                  <a:pt x="240" y="240"/>
                </a:lnTo>
                <a:lnTo>
                  <a:pt x="5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5140" y="3000372"/>
            <a:ext cx="2286016" cy="16619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//Compare to: array traverse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>
                <a:latin typeface="Cordia New" pitchFamily="34" charset="-34"/>
                <a:cs typeface="Cordia New" pitchFamily="34" charset="-34"/>
              </a:rPr>
              <a:t>…</a:t>
            </a:r>
            <a:br>
              <a:rPr lang="en-US" dirty="0" smtClean="0">
                <a:latin typeface="Cordia New" pitchFamily="34" charset="-34"/>
                <a:cs typeface="Cordia New" pitchFamily="34" charset="-34"/>
              </a:rPr>
            </a:b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for (</a:t>
            </a:r>
            <a:r>
              <a:rPr lang="en-US" sz="2400" dirty="0" err="1" smtClean="0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=0; </a:t>
            </a:r>
            <a:r>
              <a:rPr lang="en-US" sz="2400" dirty="0" err="1" smtClean="0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&lt;n; </a:t>
            </a:r>
            <a:r>
              <a:rPr lang="en-US" sz="2400" dirty="0" err="1" smtClean="0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++) </a:t>
            </a:r>
            <a:r>
              <a:rPr lang="en-US" sz="2400" dirty="0" err="1" smtClean="0">
                <a:latin typeface="Cordia New" pitchFamily="34" charset="-34"/>
                <a:cs typeface="Cordia New" pitchFamily="34" charset="-34"/>
              </a:rPr>
              <a:t>System.out.println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(a[</a:t>
            </a:r>
            <a:r>
              <a:rPr lang="en-US" sz="2400" dirty="0" err="1" smtClean="0">
                <a:latin typeface="Cordia New" pitchFamily="34" charset="-34"/>
                <a:cs typeface="Cordia New" pitchFamily="34" charset="-34"/>
              </a:rPr>
              <a:t>i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]);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en-US" dirty="0" smtClean="0">
                <a:latin typeface="Cordia New" pitchFamily="34" charset="-34"/>
                <a:cs typeface="Cordia New" pitchFamily="34" charset="-34"/>
              </a:rPr>
            </a:br>
            <a:r>
              <a:rPr lang="en-US" dirty="0" smtClean="0">
                <a:latin typeface="Cordia New" pitchFamily="34" charset="-34"/>
                <a:cs typeface="Cordia New" pitchFamily="34" charset="-34"/>
              </a:rPr>
              <a:t>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curr !=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curr = curr.successor)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boolean is true &gt;&gt; output(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ant</a:t>
            </a:r>
            <a:r>
              <a:rPr lang="en-US" sz="2000" b="1" smtClean="0"/>
              <a:t>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E3A660-E45A-4904-95B8-6DC5631A07C5}" type="slidenum">
              <a:rPr lang="en-AU"/>
              <a:pPr>
                <a:defRPr/>
              </a:pPr>
              <a:t>14</a:t>
            </a:fld>
            <a:endParaRPr lang="en-AU"/>
          </a:p>
        </p:txBody>
      </p:sp>
      <p:grpSp>
        <p:nvGrpSpPr>
          <p:cNvPr id="13316" name="Group 2"/>
          <p:cNvGrpSpPr>
            <a:grpSpLocks/>
          </p:cNvGrpSpPr>
          <p:nvPr/>
        </p:nvGrpSpPr>
        <p:grpSpPr bwMode="auto">
          <a:xfrm>
            <a:off x="1547813" y="5084763"/>
            <a:ext cx="6324600" cy="1219200"/>
            <a:chOff x="816" y="240"/>
            <a:chExt cx="3984" cy="768"/>
          </a:xfrm>
        </p:grpSpPr>
        <p:sp>
          <p:nvSpPr>
            <p:cNvPr id="13319" name="Rectangle 3"/>
            <p:cNvSpPr>
              <a:spLocks noChangeArrowheads="1"/>
            </p:cNvSpPr>
            <p:nvPr/>
          </p:nvSpPr>
          <p:spPr bwMode="auto">
            <a:xfrm>
              <a:off x="816" y="240"/>
              <a:ext cx="3984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4"/>
            <p:cNvSpPr>
              <a:spLocks noChangeArrowheads="1"/>
            </p:cNvSpPr>
            <p:nvPr/>
          </p:nvSpPr>
          <p:spPr bwMode="auto">
            <a:xfrm>
              <a:off x="1440" y="38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Line 5"/>
            <p:cNvSpPr>
              <a:spLocks noChangeShapeType="1"/>
            </p:cNvSpPr>
            <p:nvPr/>
          </p:nvSpPr>
          <p:spPr bwMode="auto">
            <a:xfrm>
              <a:off x="1536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 Box 6"/>
            <p:cNvSpPr txBox="1">
              <a:spLocks noChangeArrowheads="1"/>
            </p:cNvSpPr>
            <p:nvPr/>
          </p:nvSpPr>
          <p:spPr bwMode="auto">
            <a:xfrm>
              <a:off x="2064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13323" name="Text Box 7"/>
            <p:cNvSpPr txBox="1">
              <a:spLocks noChangeArrowheads="1"/>
            </p:cNvSpPr>
            <p:nvPr/>
          </p:nvSpPr>
          <p:spPr bwMode="auto">
            <a:xfrm>
              <a:off x="3072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13324" name="Text Box 8"/>
            <p:cNvSpPr txBox="1">
              <a:spLocks noChangeArrowheads="1"/>
            </p:cNvSpPr>
            <p:nvPr/>
          </p:nvSpPr>
          <p:spPr bwMode="auto">
            <a:xfrm>
              <a:off x="4080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>
              <a:off x="2544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>
              <a:off x="3552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1"/>
            <p:cNvSpPr>
              <a:spLocks noChangeShapeType="1"/>
            </p:cNvSpPr>
            <p:nvPr/>
          </p:nvSpPr>
          <p:spPr bwMode="auto">
            <a:xfrm>
              <a:off x="4560" y="4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Text Box 12"/>
            <p:cNvSpPr txBox="1">
              <a:spLocks noChangeArrowheads="1"/>
            </p:cNvSpPr>
            <p:nvPr/>
          </p:nvSpPr>
          <p:spPr bwMode="auto">
            <a:xfrm>
              <a:off x="864" y="3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13329" name="Rectangle 13"/>
            <p:cNvSpPr>
              <a:spLocks noChangeArrowheads="1"/>
            </p:cNvSpPr>
            <p:nvPr/>
          </p:nvSpPr>
          <p:spPr bwMode="auto">
            <a:xfrm>
              <a:off x="1440" y="67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Text Box 14"/>
            <p:cNvSpPr txBox="1">
              <a:spLocks noChangeArrowheads="1"/>
            </p:cNvSpPr>
            <p:nvPr/>
          </p:nvSpPr>
          <p:spPr bwMode="auto">
            <a:xfrm>
              <a:off x="864" y="6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13331" name="Freeform 15"/>
            <p:cNvSpPr>
              <a:spLocks/>
            </p:cNvSpPr>
            <p:nvPr/>
          </p:nvSpPr>
          <p:spPr bwMode="auto">
            <a:xfrm>
              <a:off x="1536" y="528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4342" name="Rectangle 56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curr !=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curr = curr.successor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assign successor reference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6115ED-9A57-4FFB-899F-E8BEEC6A8CE6}" type="slidenum">
              <a:rPr lang="en-AU"/>
              <a:pPr>
                <a:defRPr/>
              </a:pPr>
              <a:t>15</a:t>
            </a:fld>
            <a:endParaRPr lang="en-AU"/>
          </a:p>
        </p:txBody>
      </p:sp>
      <p:grpSp>
        <p:nvGrpSpPr>
          <p:cNvPr id="14340" name="Group 27"/>
          <p:cNvGrpSpPr>
            <a:grpSpLocks/>
          </p:cNvGrpSpPr>
          <p:nvPr/>
        </p:nvGrpSpPr>
        <p:grpSpPr bwMode="auto">
          <a:xfrm>
            <a:off x="1547813" y="5084763"/>
            <a:ext cx="6324600" cy="1219200"/>
            <a:chOff x="816" y="1056"/>
            <a:chExt cx="3984" cy="768"/>
          </a:xfrm>
        </p:grpSpPr>
        <p:sp>
          <p:nvSpPr>
            <p:cNvPr id="14343" name="Rectangle 28"/>
            <p:cNvSpPr>
              <a:spLocks noChangeArrowheads="1"/>
            </p:cNvSpPr>
            <p:nvPr/>
          </p:nvSpPr>
          <p:spPr bwMode="auto">
            <a:xfrm>
              <a:off x="816" y="1056"/>
              <a:ext cx="3984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1440" y="12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30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Text Box 31"/>
            <p:cNvSpPr txBox="1">
              <a:spLocks noChangeArrowheads="1"/>
            </p:cNvSpPr>
            <p:nvPr/>
          </p:nvSpPr>
          <p:spPr bwMode="auto">
            <a:xfrm>
              <a:off x="2064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14347" name="Text Box 32"/>
            <p:cNvSpPr txBox="1">
              <a:spLocks noChangeArrowheads="1"/>
            </p:cNvSpPr>
            <p:nvPr/>
          </p:nvSpPr>
          <p:spPr bwMode="auto">
            <a:xfrm>
              <a:off x="3072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14348" name="Text Box 33"/>
            <p:cNvSpPr txBox="1">
              <a:spLocks noChangeArrowheads="1"/>
            </p:cNvSpPr>
            <p:nvPr/>
          </p:nvSpPr>
          <p:spPr bwMode="auto">
            <a:xfrm>
              <a:off x="4080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4349" name="Line 34"/>
            <p:cNvSpPr>
              <a:spLocks noChangeShapeType="1"/>
            </p:cNvSpPr>
            <p:nvPr/>
          </p:nvSpPr>
          <p:spPr bwMode="auto">
            <a:xfrm>
              <a:off x="2544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35"/>
            <p:cNvSpPr>
              <a:spLocks noChangeShapeType="1"/>
            </p:cNvSpPr>
            <p:nvPr/>
          </p:nvSpPr>
          <p:spPr bwMode="auto">
            <a:xfrm>
              <a:off x="3552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36"/>
            <p:cNvSpPr>
              <a:spLocks noChangeShapeType="1"/>
            </p:cNvSpPr>
            <p:nvPr/>
          </p:nvSpPr>
          <p:spPr bwMode="auto">
            <a:xfrm>
              <a:off x="4560" y="12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Text Box 37"/>
            <p:cNvSpPr txBox="1">
              <a:spLocks noChangeArrowheads="1"/>
            </p:cNvSpPr>
            <p:nvPr/>
          </p:nvSpPr>
          <p:spPr bwMode="auto">
            <a:xfrm>
              <a:off x="864" y="12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14353" name="Rectangle 38"/>
            <p:cNvSpPr>
              <a:spLocks noChangeArrowheads="1"/>
            </p:cNvSpPr>
            <p:nvPr/>
          </p:nvSpPr>
          <p:spPr bwMode="auto">
            <a:xfrm>
              <a:off x="1440" y="148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Text Box 39"/>
            <p:cNvSpPr txBox="1">
              <a:spLocks noChangeArrowheads="1"/>
            </p:cNvSpPr>
            <p:nvPr/>
          </p:nvSpPr>
          <p:spPr bwMode="auto">
            <a:xfrm>
              <a:off x="864" y="14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14355" name="Freeform 40"/>
            <p:cNvSpPr>
              <a:spLocks/>
            </p:cNvSpPr>
            <p:nvPr/>
          </p:nvSpPr>
          <p:spPr bwMode="auto">
            <a:xfrm>
              <a:off x="1544" y="1344"/>
              <a:ext cx="1528" cy="240"/>
            </a:xfrm>
            <a:custGeom>
              <a:avLst/>
              <a:gdLst>
                <a:gd name="T0" fmla="*/ 0 w 1528"/>
                <a:gd name="T1" fmla="*/ 240 h 240"/>
                <a:gd name="T2" fmla="*/ 1240 w 1528"/>
                <a:gd name="T3" fmla="*/ 240 h 240"/>
                <a:gd name="T4" fmla="*/ 1528 w 1528"/>
                <a:gd name="T5" fmla="*/ 0 h 240"/>
                <a:gd name="T6" fmla="*/ 0 60000 65536"/>
                <a:gd name="T7" fmla="*/ 0 60000 65536"/>
                <a:gd name="T8" fmla="*/ 0 60000 65536"/>
                <a:gd name="T9" fmla="*/ 0 w 1528"/>
                <a:gd name="T10" fmla="*/ 0 h 240"/>
                <a:gd name="T11" fmla="*/ 1528 w 1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240">
                  <a:moveTo>
                    <a:pt x="0" y="240"/>
                  </a:moveTo>
                  <a:lnTo>
                    <a:pt x="1240" y="240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5366" name="Rectangle 17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curr !=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curr = curr.successor)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boolean is true &gt;&gt; output(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bat</a:t>
            </a:r>
            <a:r>
              <a:rPr lang="en-US" sz="2000" b="1" smtClean="0"/>
              <a:t>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15EB3E-996F-45C0-B822-5D4B26284CE7}" type="slidenum">
              <a:rPr lang="en-AU"/>
              <a:pPr>
                <a:defRPr/>
              </a:pPr>
              <a:t>16</a:t>
            </a:fld>
            <a:endParaRPr lang="en-AU"/>
          </a:p>
        </p:txBody>
      </p:sp>
      <p:grpSp>
        <p:nvGrpSpPr>
          <p:cNvPr id="15364" name="Group 2"/>
          <p:cNvGrpSpPr>
            <a:grpSpLocks/>
          </p:cNvGrpSpPr>
          <p:nvPr/>
        </p:nvGrpSpPr>
        <p:grpSpPr bwMode="auto">
          <a:xfrm>
            <a:off x="1547813" y="5084763"/>
            <a:ext cx="6324600" cy="1219200"/>
            <a:chOff x="816" y="1056"/>
            <a:chExt cx="3984" cy="768"/>
          </a:xfrm>
        </p:grpSpPr>
        <p:sp>
          <p:nvSpPr>
            <p:cNvPr id="15367" name="Rectangle 3"/>
            <p:cNvSpPr>
              <a:spLocks noChangeArrowheads="1"/>
            </p:cNvSpPr>
            <p:nvPr/>
          </p:nvSpPr>
          <p:spPr bwMode="auto">
            <a:xfrm>
              <a:off x="816" y="1056"/>
              <a:ext cx="3984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Rectangle 4"/>
            <p:cNvSpPr>
              <a:spLocks noChangeArrowheads="1"/>
            </p:cNvSpPr>
            <p:nvPr/>
          </p:nvSpPr>
          <p:spPr bwMode="auto">
            <a:xfrm>
              <a:off x="1440" y="12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Text Box 6"/>
            <p:cNvSpPr txBox="1">
              <a:spLocks noChangeArrowheads="1"/>
            </p:cNvSpPr>
            <p:nvPr/>
          </p:nvSpPr>
          <p:spPr bwMode="auto">
            <a:xfrm>
              <a:off x="2064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15371" name="Text Box 7"/>
            <p:cNvSpPr txBox="1">
              <a:spLocks noChangeArrowheads="1"/>
            </p:cNvSpPr>
            <p:nvPr/>
          </p:nvSpPr>
          <p:spPr bwMode="auto">
            <a:xfrm>
              <a:off x="3072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15372" name="Text Box 8"/>
            <p:cNvSpPr txBox="1">
              <a:spLocks noChangeArrowheads="1"/>
            </p:cNvSpPr>
            <p:nvPr/>
          </p:nvSpPr>
          <p:spPr bwMode="auto">
            <a:xfrm>
              <a:off x="4080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2544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3552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4560" y="12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Text Box 12"/>
            <p:cNvSpPr txBox="1">
              <a:spLocks noChangeArrowheads="1"/>
            </p:cNvSpPr>
            <p:nvPr/>
          </p:nvSpPr>
          <p:spPr bwMode="auto">
            <a:xfrm>
              <a:off x="864" y="12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1440" y="148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Text Box 14"/>
            <p:cNvSpPr txBox="1">
              <a:spLocks noChangeArrowheads="1"/>
            </p:cNvSpPr>
            <p:nvPr/>
          </p:nvSpPr>
          <p:spPr bwMode="auto">
            <a:xfrm>
              <a:off x="864" y="14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15379" name="Freeform 15"/>
            <p:cNvSpPr>
              <a:spLocks/>
            </p:cNvSpPr>
            <p:nvPr/>
          </p:nvSpPr>
          <p:spPr bwMode="auto">
            <a:xfrm>
              <a:off x="1544" y="1344"/>
              <a:ext cx="1528" cy="240"/>
            </a:xfrm>
            <a:custGeom>
              <a:avLst/>
              <a:gdLst>
                <a:gd name="T0" fmla="*/ 0 w 1528"/>
                <a:gd name="T1" fmla="*/ 240 h 240"/>
                <a:gd name="T2" fmla="*/ 1240 w 1528"/>
                <a:gd name="T3" fmla="*/ 240 h 240"/>
                <a:gd name="T4" fmla="*/ 1528 w 1528"/>
                <a:gd name="T5" fmla="*/ 0 h 240"/>
                <a:gd name="T6" fmla="*/ 0 60000 65536"/>
                <a:gd name="T7" fmla="*/ 0 60000 65536"/>
                <a:gd name="T8" fmla="*/ 0 60000 65536"/>
                <a:gd name="T9" fmla="*/ 0 w 1528"/>
                <a:gd name="T10" fmla="*/ 0 h 240"/>
                <a:gd name="T11" fmla="*/ 1528 w 1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240">
                  <a:moveTo>
                    <a:pt x="0" y="240"/>
                  </a:moveTo>
                  <a:lnTo>
                    <a:pt x="1240" y="240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6390" name="Rectangle 56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curr !=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         curr = curr.successor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assign successor reference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6383BB-4692-403B-BFD6-6C2795049CBD}" type="slidenum">
              <a:rPr lang="en-AU"/>
              <a:pPr>
                <a:defRPr/>
              </a:pPr>
              <a:t>17</a:t>
            </a:fld>
            <a:endParaRPr lang="en-AU"/>
          </a:p>
        </p:txBody>
      </p:sp>
      <p:grpSp>
        <p:nvGrpSpPr>
          <p:cNvPr id="16388" name="Group 41"/>
          <p:cNvGrpSpPr>
            <a:grpSpLocks/>
          </p:cNvGrpSpPr>
          <p:nvPr/>
        </p:nvGrpSpPr>
        <p:grpSpPr bwMode="auto">
          <a:xfrm>
            <a:off x="1547813" y="5084763"/>
            <a:ext cx="6324600" cy="1219200"/>
            <a:chOff x="816" y="1872"/>
            <a:chExt cx="3984" cy="768"/>
          </a:xfrm>
        </p:grpSpPr>
        <p:sp>
          <p:nvSpPr>
            <p:cNvPr id="16391" name="Rectangle 42"/>
            <p:cNvSpPr>
              <a:spLocks noChangeArrowheads="1"/>
            </p:cNvSpPr>
            <p:nvPr/>
          </p:nvSpPr>
          <p:spPr bwMode="auto">
            <a:xfrm>
              <a:off x="816" y="1872"/>
              <a:ext cx="3984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43"/>
            <p:cNvSpPr>
              <a:spLocks noChangeArrowheads="1"/>
            </p:cNvSpPr>
            <p:nvPr/>
          </p:nvSpPr>
          <p:spPr bwMode="auto">
            <a:xfrm>
              <a:off x="1440" y="201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44"/>
            <p:cNvSpPr>
              <a:spLocks noChangeShapeType="1"/>
            </p:cNvSpPr>
            <p:nvPr/>
          </p:nvSpPr>
          <p:spPr bwMode="auto">
            <a:xfrm>
              <a:off x="1536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45"/>
            <p:cNvSpPr txBox="1">
              <a:spLocks noChangeArrowheads="1"/>
            </p:cNvSpPr>
            <p:nvPr/>
          </p:nvSpPr>
          <p:spPr bwMode="auto">
            <a:xfrm>
              <a:off x="2064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16395" name="Text Box 46"/>
            <p:cNvSpPr txBox="1">
              <a:spLocks noChangeArrowheads="1"/>
            </p:cNvSpPr>
            <p:nvPr/>
          </p:nvSpPr>
          <p:spPr bwMode="auto">
            <a:xfrm>
              <a:off x="3072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16396" name="Text Box 47"/>
            <p:cNvSpPr txBox="1">
              <a:spLocks noChangeArrowheads="1"/>
            </p:cNvSpPr>
            <p:nvPr/>
          </p:nvSpPr>
          <p:spPr bwMode="auto">
            <a:xfrm>
              <a:off x="4080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6397" name="Line 48"/>
            <p:cNvSpPr>
              <a:spLocks noChangeShapeType="1"/>
            </p:cNvSpPr>
            <p:nvPr/>
          </p:nvSpPr>
          <p:spPr bwMode="auto">
            <a:xfrm>
              <a:off x="2544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49"/>
            <p:cNvSpPr>
              <a:spLocks noChangeShapeType="1"/>
            </p:cNvSpPr>
            <p:nvPr/>
          </p:nvSpPr>
          <p:spPr bwMode="auto">
            <a:xfrm>
              <a:off x="3552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50"/>
            <p:cNvSpPr>
              <a:spLocks noChangeShapeType="1"/>
            </p:cNvSpPr>
            <p:nvPr/>
          </p:nvSpPr>
          <p:spPr bwMode="auto">
            <a:xfrm>
              <a:off x="4560" y="21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51"/>
            <p:cNvSpPr txBox="1">
              <a:spLocks noChangeArrowheads="1"/>
            </p:cNvSpPr>
            <p:nvPr/>
          </p:nvSpPr>
          <p:spPr bwMode="auto">
            <a:xfrm>
              <a:off x="864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16401" name="Rectangle 52"/>
            <p:cNvSpPr>
              <a:spLocks noChangeArrowheads="1"/>
            </p:cNvSpPr>
            <p:nvPr/>
          </p:nvSpPr>
          <p:spPr bwMode="auto">
            <a:xfrm>
              <a:off x="1440" y="23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53"/>
            <p:cNvSpPr txBox="1">
              <a:spLocks noChangeArrowheads="1"/>
            </p:cNvSpPr>
            <p:nvPr/>
          </p:nvSpPr>
          <p:spPr bwMode="auto">
            <a:xfrm>
              <a:off x="864" y="230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16403" name="Freeform 54"/>
            <p:cNvSpPr>
              <a:spLocks/>
            </p:cNvSpPr>
            <p:nvPr/>
          </p:nvSpPr>
          <p:spPr bwMode="auto">
            <a:xfrm>
              <a:off x="1536" y="2160"/>
              <a:ext cx="2544" cy="240"/>
            </a:xfrm>
            <a:custGeom>
              <a:avLst/>
              <a:gdLst>
                <a:gd name="T0" fmla="*/ 0 w 2544"/>
                <a:gd name="T1" fmla="*/ 240 h 240"/>
                <a:gd name="T2" fmla="*/ 2256 w 2544"/>
                <a:gd name="T3" fmla="*/ 240 h 240"/>
                <a:gd name="T4" fmla="*/ 2544 w 2544"/>
                <a:gd name="T5" fmla="*/ 0 h 240"/>
                <a:gd name="T6" fmla="*/ 0 60000 65536"/>
                <a:gd name="T7" fmla="*/ 0 60000 65536"/>
                <a:gd name="T8" fmla="*/ 0 60000 65536"/>
                <a:gd name="T9" fmla="*/ 0 w 2544"/>
                <a:gd name="T10" fmla="*/ 0 h 240"/>
                <a:gd name="T11" fmla="*/ 2544 w 25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40">
                  <a:moveTo>
                    <a:pt x="0" y="240"/>
                  </a:moveTo>
                  <a:lnTo>
                    <a:pt x="2256" y="240"/>
                  </a:lnTo>
                  <a:lnTo>
                    <a:pt x="25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7414" name="Rectangle 17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curr !=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curr = curr.successor)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boolean is true &gt;&gt; output(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cat</a:t>
            </a:r>
            <a:r>
              <a:rPr lang="en-US" sz="2000" b="1" smtClean="0"/>
              <a:t>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9EA7EF-98E5-44E2-B742-F8AD1147A231}" type="slidenum">
              <a:rPr lang="en-AU"/>
              <a:pPr>
                <a:defRPr/>
              </a:pPr>
              <a:t>18</a:t>
            </a:fld>
            <a:endParaRPr lang="en-AU"/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1547813" y="5084763"/>
            <a:ext cx="6324600" cy="1219200"/>
            <a:chOff x="816" y="1872"/>
            <a:chExt cx="3984" cy="768"/>
          </a:xfrm>
        </p:grpSpPr>
        <p:sp>
          <p:nvSpPr>
            <p:cNvPr id="17415" name="Rectangle 3"/>
            <p:cNvSpPr>
              <a:spLocks noChangeArrowheads="1"/>
            </p:cNvSpPr>
            <p:nvPr/>
          </p:nvSpPr>
          <p:spPr bwMode="auto">
            <a:xfrm>
              <a:off x="816" y="1872"/>
              <a:ext cx="3984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Rectangle 4"/>
            <p:cNvSpPr>
              <a:spLocks noChangeArrowheads="1"/>
            </p:cNvSpPr>
            <p:nvPr/>
          </p:nvSpPr>
          <p:spPr bwMode="auto">
            <a:xfrm>
              <a:off x="1440" y="201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5"/>
            <p:cNvSpPr>
              <a:spLocks noChangeShapeType="1"/>
            </p:cNvSpPr>
            <p:nvPr/>
          </p:nvSpPr>
          <p:spPr bwMode="auto">
            <a:xfrm>
              <a:off x="1536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6"/>
            <p:cNvSpPr txBox="1">
              <a:spLocks noChangeArrowheads="1"/>
            </p:cNvSpPr>
            <p:nvPr/>
          </p:nvSpPr>
          <p:spPr bwMode="auto">
            <a:xfrm>
              <a:off x="2064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3072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4080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2544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0"/>
            <p:cNvSpPr>
              <a:spLocks noChangeShapeType="1"/>
            </p:cNvSpPr>
            <p:nvPr/>
          </p:nvSpPr>
          <p:spPr bwMode="auto">
            <a:xfrm>
              <a:off x="3552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>
              <a:off x="4560" y="21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864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1440" y="23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14"/>
            <p:cNvSpPr txBox="1">
              <a:spLocks noChangeArrowheads="1"/>
            </p:cNvSpPr>
            <p:nvPr/>
          </p:nvSpPr>
          <p:spPr bwMode="auto">
            <a:xfrm>
              <a:off x="864" y="230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17427" name="Freeform 15"/>
            <p:cNvSpPr>
              <a:spLocks/>
            </p:cNvSpPr>
            <p:nvPr/>
          </p:nvSpPr>
          <p:spPr bwMode="auto">
            <a:xfrm>
              <a:off x="1536" y="2160"/>
              <a:ext cx="2544" cy="240"/>
            </a:xfrm>
            <a:custGeom>
              <a:avLst/>
              <a:gdLst>
                <a:gd name="T0" fmla="*/ 0 w 2544"/>
                <a:gd name="T1" fmla="*/ 240 h 240"/>
                <a:gd name="T2" fmla="*/ 2256 w 2544"/>
                <a:gd name="T3" fmla="*/ 240 h 240"/>
                <a:gd name="T4" fmla="*/ 2544 w 2544"/>
                <a:gd name="T5" fmla="*/ 0 h 240"/>
                <a:gd name="T6" fmla="*/ 0 60000 65536"/>
                <a:gd name="T7" fmla="*/ 0 60000 65536"/>
                <a:gd name="T8" fmla="*/ 0 60000 65536"/>
                <a:gd name="T9" fmla="*/ 0 w 2544"/>
                <a:gd name="T10" fmla="*/ 0 h 240"/>
                <a:gd name="T11" fmla="*/ 2544 w 25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40">
                  <a:moveTo>
                    <a:pt x="0" y="240"/>
                  </a:moveTo>
                  <a:lnTo>
                    <a:pt x="2256" y="240"/>
                  </a:lnTo>
                  <a:lnTo>
                    <a:pt x="25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8449" name="Rectangle 17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curr !=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         curr = curr.successor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assign successor reference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94E06E-1E69-4738-B2DB-D7C237926C87}" type="slidenum">
              <a:rPr lang="en-AU"/>
              <a:pPr>
                <a:defRPr/>
              </a:pPr>
              <a:t>19</a:t>
            </a:fld>
            <a:endParaRPr lang="en-AU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47813" y="5084763"/>
            <a:ext cx="6324600" cy="121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538413" y="53133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6908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5290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ant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1292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bat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7294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cat  </a:t>
            </a:r>
            <a:r>
              <a:rPr lang="en-GB">
                <a:cs typeface="Times New Roman" pitchFamily="18" charset="0"/>
              </a:rPr>
              <a:t>•</a:t>
            </a: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42910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58912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7491413" y="54657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624013" y="53133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first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2538413" y="57705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>
                <a:cs typeface="Times New Roman" pitchFamily="18" charset="0"/>
              </a:rPr>
              <a:t>•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1624013" y="57705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curr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928670"/>
            <a:ext cx="7543800" cy="838200"/>
          </a:xfrm>
          <a:noFill/>
          <a:ln w="38100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4800" b="1" dirty="0" smtClean="0">
                <a:solidFill>
                  <a:srgbClr val="FF3300"/>
                </a:solidFill>
              </a:rPr>
              <a:t>Contents</a:t>
            </a:r>
            <a:endParaRPr lang="en-US" sz="4800" dirty="0" smtClean="0">
              <a:solidFill>
                <a:srgbClr val="FF3300"/>
              </a:solidFill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357290" y="2143116"/>
            <a:ext cx="5143536" cy="40005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</a:pPr>
            <a:r>
              <a:rPr lang="en-US" dirty="0" smtClean="0"/>
              <a:t>Singly-linked List (SLL)</a:t>
            </a:r>
          </a:p>
          <a:p>
            <a:pPr lvl="1">
              <a:lnSpc>
                <a:spcPct val="90000"/>
              </a:lnSpc>
              <a:buClr>
                <a:srgbClr val="0033CC"/>
              </a:buClr>
            </a:pPr>
            <a:r>
              <a:rPr lang="en-US" dirty="0" smtClean="0"/>
              <a:t>SLL Insertion</a:t>
            </a:r>
          </a:p>
          <a:p>
            <a:pPr lvl="1">
              <a:lnSpc>
                <a:spcPct val="90000"/>
              </a:lnSpc>
              <a:buClr>
                <a:srgbClr val="0033CC"/>
              </a:buClr>
            </a:pPr>
            <a:r>
              <a:rPr lang="en-US" dirty="0" smtClean="0"/>
              <a:t>SLL Deletion</a:t>
            </a:r>
          </a:p>
          <a:p>
            <a:pPr lvl="1">
              <a:lnSpc>
                <a:spcPct val="90000"/>
              </a:lnSpc>
              <a:buClr>
                <a:srgbClr val="0033CC"/>
              </a:buClr>
            </a:pPr>
            <a:r>
              <a:rPr lang="en-US" dirty="0" smtClean="0"/>
              <a:t>SLL Searching</a:t>
            </a:r>
          </a:p>
          <a:p>
            <a:pPr lvl="1">
              <a:lnSpc>
                <a:spcPct val="90000"/>
              </a:lnSpc>
              <a:buClr>
                <a:srgbClr val="0033CC"/>
              </a:buClr>
            </a:pPr>
            <a:r>
              <a:rPr lang="en-US" dirty="0" smtClean="0"/>
              <a:t>SLL Merging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</a:pPr>
            <a:r>
              <a:rPr lang="en-US" dirty="0" smtClean="0"/>
              <a:t>Doubly-linked List (DLL)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i="1" dirty="0" smtClean="0"/>
              <a:t>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65F8BA-D17D-475B-A662-1C86C35965B0}" type="slidenum">
              <a:rPr lang="en-AU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traversal: example</a:t>
            </a:r>
          </a:p>
        </p:txBody>
      </p:sp>
      <p:sp>
        <p:nvSpPr>
          <p:cNvPr id="19473" name="Rectangle 15"/>
          <p:cNvSpPr>
            <a:spLocks noGrp="1" noChangeArrowheads="1"/>
          </p:cNvSpPr>
          <p:nvPr>
            <p:ph idx="1"/>
          </p:nvPr>
        </p:nvSpPr>
        <p:spPr>
          <a:xfrm>
            <a:off x="611188" y="2205038"/>
            <a:ext cx="80010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Instance method (in class </a:t>
            </a:r>
            <a:r>
              <a:rPr lang="en-US" sz="2000" b="1" smtClean="0">
                <a:latin typeface="Courier New" pitchFamily="49" charset="0"/>
              </a:rPr>
              <a:t>SLL</a:t>
            </a:r>
            <a:r>
              <a:rPr lang="en-US" sz="2000" b="1" smtClean="0"/>
              <a:t>) to traverse an SLL: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void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printFirstToLast()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000" smtClean="0">
                <a:cs typeface="Times New Roman" pitchFamily="18" charset="0"/>
              </a:rPr>
              <a:t>print all elements in 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cs typeface="Times New Roman" pitchFamily="18" charset="0"/>
              </a:rPr>
              <a:t> SLL, in first-to-last order</a:t>
            </a:r>
            <a:endParaRPr lang="en-US" sz="20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(SLLNode curr = </a:t>
            </a: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.first;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curr !=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000" smtClean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   curr = curr.successor)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    System.out.println(curr.element);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algn="ctr"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000" b="1" smtClean="0"/>
              <a:t>boolean is false &gt;&gt; end the loop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B2691F-4206-4BCE-8A87-A54775C20C68}" type="slidenum">
              <a:rPr lang="en-AU"/>
              <a:pPr>
                <a:defRPr/>
              </a:pPr>
              <a:t>20</a:t>
            </a:fld>
            <a:endParaRPr lang="en-AU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547813" y="5084763"/>
            <a:ext cx="6324600" cy="121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2538413" y="53133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26908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35290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ant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1292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bat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6729413" y="5313363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cat  </a:t>
            </a:r>
            <a:r>
              <a:rPr lang="en-GB">
                <a:cs typeface="Times New Roman" pitchFamily="18" charset="0"/>
              </a:rPr>
              <a:t>•</a:t>
            </a:r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42910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5891213" y="5465763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7491413" y="54657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1624013" y="53133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first</a:t>
            </a:r>
          </a:p>
        </p:txBody>
      </p:sp>
      <p:sp>
        <p:nvSpPr>
          <p:cNvPr id="19470" name="Rectangle 12"/>
          <p:cNvSpPr>
            <a:spLocks noChangeArrowheads="1"/>
          </p:cNvSpPr>
          <p:nvPr/>
        </p:nvSpPr>
        <p:spPr bwMode="auto">
          <a:xfrm>
            <a:off x="2538413" y="5770563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>
                <a:cs typeface="Times New Roman" pitchFamily="18" charset="0"/>
              </a:rPr>
              <a:t>•</a:t>
            </a:r>
          </a:p>
        </p:txBody>
      </p:sp>
      <p:sp>
        <p:nvSpPr>
          <p:cNvPr id="19471" name="Text Box 13"/>
          <p:cNvSpPr txBox="1">
            <a:spLocks noChangeArrowheads="1"/>
          </p:cNvSpPr>
          <p:nvPr/>
        </p:nvSpPr>
        <p:spPr bwMode="auto">
          <a:xfrm>
            <a:off x="1624013" y="577056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>
                <a:latin typeface="Courier New" pitchFamily="49" charset="0"/>
              </a:rPr>
              <a:t>curr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98072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SLL manipulation (1)</a:t>
            </a:r>
          </a:p>
        </p:txBody>
      </p:sp>
      <p:sp>
        <p:nvSpPr>
          <p:cNvPr id="20486" name="Rectangle 35"/>
          <p:cNvSpPr>
            <a:spLocks noGrp="1" noChangeArrowheads="1"/>
          </p:cNvSpPr>
          <p:nvPr>
            <p:ph idx="1"/>
          </p:nvPr>
        </p:nvSpPr>
        <p:spPr>
          <a:xfrm>
            <a:off x="468313" y="2276475"/>
            <a:ext cx="8291512" cy="2438409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Instance method (in class </a:t>
            </a:r>
            <a:r>
              <a:rPr lang="en-US" sz="2400" b="1" dirty="0" smtClean="0">
                <a:latin typeface="Courier New" pitchFamily="49" charset="0"/>
              </a:rPr>
              <a:t>SLL</a:t>
            </a:r>
            <a:r>
              <a:rPr lang="en-US" sz="2400" b="1" dirty="0" smtClean="0"/>
              <a:t>) to delete an SLL’s first node: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deleteFirst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{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</a:t>
            </a:r>
            <a:r>
              <a:rPr lang="en-US" sz="2400" dirty="0" smtClean="0">
                <a:cs typeface="Times New Roman" pitchFamily="18" charset="0"/>
              </a:rPr>
              <a:t>delete this SLL’s first node</a:t>
            </a:r>
            <a:r>
              <a:rPr lang="en-US" sz="2400" dirty="0" smtClean="0"/>
              <a:t> (assuming length &gt; 0)</a:t>
            </a: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endParaRPr lang="en-US" sz="3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Start: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0CDFBA-E240-437D-9010-A9EDD41C0E6F}" type="slidenum">
              <a:rPr lang="en-AU"/>
              <a:pPr>
                <a:defRPr/>
              </a:pPr>
              <a:t>21</a:t>
            </a:fld>
            <a:endParaRPr lang="en-AU"/>
          </a:p>
        </p:txBody>
      </p:sp>
      <p:grpSp>
        <p:nvGrpSpPr>
          <p:cNvPr id="20484" name="Group 36"/>
          <p:cNvGrpSpPr>
            <a:grpSpLocks/>
          </p:cNvGrpSpPr>
          <p:nvPr/>
        </p:nvGrpSpPr>
        <p:grpSpPr bwMode="auto">
          <a:xfrm>
            <a:off x="1641475" y="5229225"/>
            <a:ext cx="6324600" cy="914400"/>
            <a:chOff x="1202" y="3294"/>
            <a:chExt cx="3984" cy="576"/>
          </a:xfrm>
        </p:grpSpPr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1202" y="3294"/>
              <a:ext cx="3984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1826" y="343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1922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2450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3458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4466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2930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0"/>
            <p:cNvSpPr>
              <a:spLocks noChangeShapeType="1"/>
            </p:cNvSpPr>
            <p:nvPr/>
          </p:nvSpPr>
          <p:spPr bwMode="auto">
            <a:xfrm>
              <a:off x="3938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12"/>
            <p:cNvSpPr txBox="1">
              <a:spLocks noChangeArrowheads="1"/>
            </p:cNvSpPr>
            <p:nvPr/>
          </p:nvSpPr>
          <p:spPr bwMode="auto">
            <a:xfrm>
              <a:off x="1250" y="343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98072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SLL manipulation (1)</a:t>
            </a:r>
          </a:p>
        </p:txBody>
      </p:sp>
      <p:sp>
        <p:nvSpPr>
          <p:cNvPr id="21509" name="Rectangle 13"/>
          <p:cNvSpPr>
            <a:spLocks noGrp="1" noChangeArrowheads="1"/>
          </p:cNvSpPr>
          <p:nvPr>
            <p:ph idx="1"/>
          </p:nvPr>
        </p:nvSpPr>
        <p:spPr>
          <a:xfrm>
            <a:off x="468313" y="2276475"/>
            <a:ext cx="8291512" cy="2808709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Instance method (in class </a:t>
            </a:r>
            <a:r>
              <a:rPr lang="en-US" sz="2400" b="1" dirty="0" smtClean="0">
                <a:latin typeface="Courier New" pitchFamily="49" charset="0"/>
              </a:rPr>
              <a:t>SLL</a:t>
            </a:r>
            <a:r>
              <a:rPr lang="en-US" sz="2400" b="1" dirty="0" smtClean="0"/>
              <a:t>) to delete an SLL’s first node: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deleteFirst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{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</a:t>
            </a:r>
            <a:r>
              <a:rPr lang="en-US" sz="2400" dirty="0" smtClean="0">
                <a:cs typeface="Times New Roman" pitchFamily="18" charset="0"/>
              </a:rPr>
              <a:t>delete this SLL’s first node</a:t>
            </a:r>
            <a:r>
              <a:rPr lang="en-US" sz="2400" dirty="0" smtClean="0"/>
              <a:t> (assuming length &gt; 0)</a:t>
            </a: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endParaRPr lang="en-US" sz="3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Perform assignment: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614E41-8C66-483A-A4DC-5A8012DCC82E}" type="slidenum">
              <a:rPr lang="en-AU"/>
              <a:pPr>
                <a:defRPr/>
              </a:pPr>
              <a:t>22</a:t>
            </a:fld>
            <a:endParaRPr lang="en-AU"/>
          </a:p>
        </p:txBody>
      </p: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1655618" y="5229225"/>
            <a:ext cx="6324600" cy="914400"/>
            <a:chOff x="1202" y="3294"/>
            <a:chExt cx="3984" cy="576"/>
          </a:xfrm>
        </p:grpSpPr>
        <p:sp>
          <p:nvSpPr>
            <p:cNvPr id="21511" name="Rectangle 15"/>
            <p:cNvSpPr>
              <a:spLocks noChangeArrowheads="1"/>
            </p:cNvSpPr>
            <p:nvPr/>
          </p:nvSpPr>
          <p:spPr bwMode="auto">
            <a:xfrm>
              <a:off x="1202" y="3294"/>
              <a:ext cx="3984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Rectangle 16"/>
            <p:cNvSpPr>
              <a:spLocks noChangeArrowheads="1"/>
            </p:cNvSpPr>
            <p:nvPr/>
          </p:nvSpPr>
          <p:spPr bwMode="auto">
            <a:xfrm>
              <a:off x="1826" y="343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2450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1514" name="Text Box 18"/>
            <p:cNvSpPr txBox="1">
              <a:spLocks noChangeArrowheads="1"/>
            </p:cNvSpPr>
            <p:nvPr/>
          </p:nvSpPr>
          <p:spPr bwMode="auto">
            <a:xfrm>
              <a:off x="3458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1515" name="Text Box 19"/>
            <p:cNvSpPr txBox="1">
              <a:spLocks noChangeArrowheads="1"/>
            </p:cNvSpPr>
            <p:nvPr/>
          </p:nvSpPr>
          <p:spPr bwMode="auto">
            <a:xfrm>
              <a:off x="4466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21516" name="Line 20"/>
            <p:cNvSpPr>
              <a:spLocks noChangeShapeType="1"/>
            </p:cNvSpPr>
            <p:nvPr/>
          </p:nvSpPr>
          <p:spPr bwMode="auto">
            <a:xfrm>
              <a:off x="2930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21"/>
            <p:cNvSpPr>
              <a:spLocks noChangeShapeType="1"/>
            </p:cNvSpPr>
            <p:nvPr/>
          </p:nvSpPr>
          <p:spPr bwMode="auto">
            <a:xfrm>
              <a:off x="3938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Text Box 22"/>
            <p:cNvSpPr txBox="1">
              <a:spLocks noChangeArrowheads="1"/>
            </p:cNvSpPr>
            <p:nvPr/>
          </p:nvSpPr>
          <p:spPr bwMode="auto">
            <a:xfrm>
              <a:off x="1250" y="343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1519" name="Freeform 23"/>
            <p:cNvSpPr>
              <a:spLocks/>
            </p:cNvSpPr>
            <p:nvPr/>
          </p:nvSpPr>
          <p:spPr bwMode="auto">
            <a:xfrm>
              <a:off x="1922" y="3534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98072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SLL manipulation (1)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276475"/>
            <a:ext cx="8291512" cy="25926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Instance method (in class </a:t>
            </a:r>
            <a:r>
              <a:rPr lang="en-US" sz="2400" b="1" dirty="0" smtClean="0">
                <a:latin typeface="Courier New" pitchFamily="49" charset="0"/>
              </a:rPr>
              <a:t>SLL</a:t>
            </a:r>
            <a:r>
              <a:rPr lang="en-US" sz="2400" b="1" dirty="0" smtClean="0"/>
              <a:t>) to delete an SLL’s first node: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deleteFirst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{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</a:t>
            </a:r>
            <a:r>
              <a:rPr lang="en-US" sz="2400" dirty="0" smtClean="0">
                <a:cs typeface="Times New Roman" pitchFamily="18" charset="0"/>
              </a:rPr>
              <a:t>delete this SLL’s first node</a:t>
            </a:r>
            <a:r>
              <a:rPr lang="en-US" sz="2400" dirty="0" smtClean="0"/>
              <a:t> (assuming length &gt; 0)</a:t>
            </a: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End: </a:t>
            </a:r>
            <a:r>
              <a:rPr lang="en-US" sz="2400" dirty="0" smtClean="0">
                <a:latin typeface="Courier New" pitchFamily="49" charset="0"/>
              </a:rPr>
              <a:t>ant</a:t>
            </a:r>
            <a:r>
              <a:rPr lang="en-US" sz="2400" b="1" dirty="0" smtClean="0"/>
              <a:t> node inaccessible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C204BF-3C00-4140-A1DB-AE67F5DC5D63}" type="slidenum">
              <a:rPr lang="en-AU"/>
              <a:pPr>
                <a:defRPr/>
              </a:pPr>
              <a:t>23</a:t>
            </a:fld>
            <a:endParaRPr lang="en-AU"/>
          </a:p>
        </p:txBody>
      </p:sp>
      <p:grpSp>
        <p:nvGrpSpPr>
          <p:cNvPr id="22534" name="Group 4"/>
          <p:cNvGrpSpPr>
            <a:grpSpLocks/>
          </p:cNvGrpSpPr>
          <p:nvPr/>
        </p:nvGrpSpPr>
        <p:grpSpPr bwMode="auto">
          <a:xfrm>
            <a:off x="1619250" y="5229225"/>
            <a:ext cx="6324600" cy="914400"/>
            <a:chOff x="1202" y="3294"/>
            <a:chExt cx="3984" cy="576"/>
          </a:xfrm>
        </p:grpSpPr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1202" y="3294"/>
              <a:ext cx="3984" cy="5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826" y="343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2450" y="3438"/>
              <a:ext cx="576" cy="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3458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4466" y="343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>
              <a:off x="2930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3938" y="35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1250" y="343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2543" name="Freeform 13"/>
            <p:cNvSpPr>
              <a:spLocks/>
            </p:cNvSpPr>
            <p:nvPr/>
          </p:nvSpPr>
          <p:spPr bwMode="auto">
            <a:xfrm>
              <a:off x="1922" y="3534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SLL manipulation (2)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0" y="2428868"/>
            <a:ext cx="91440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b="1" dirty="0" smtClean="0"/>
              <a:t>Instance method (in class </a:t>
            </a:r>
            <a:r>
              <a:rPr lang="en-US" sz="2200" b="1" dirty="0" smtClean="0">
                <a:latin typeface="Courier New" pitchFamily="49" charset="0"/>
              </a:rPr>
              <a:t>SLL</a:t>
            </a:r>
            <a:r>
              <a:rPr lang="en-US" sz="2200" b="1" dirty="0" smtClean="0"/>
              <a:t>) to delete an SLL’s second node: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deleteSecond</a:t>
            </a:r>
            <a:r>
              <a:rPr lang="en-US" sz="2400" dirty="0" smtClean="0">
                <a:latin typeface="Courier New" pitchFamily="49" charset="0"/>
              </a:rPr>
              <a:t> () {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sz="2400" dirty="0" smtClean="0">
                <a:cs typeface="Times New Roman" pitchFamily="18" charset="0"/>
              </a:rPr>
              <a:t>Delete this SLL’s second node</a:t>
            </a:r>
            <a:r>
              <a:rPr lang="en-US" sz="2400" dirty="0" smtClean="0"/>
              <a:t> (assuming length &gt; 1)</a:t>
            </a:r>
            <a:r>
              <a:rPr lang="en-US" sz="2400" dirty="0" smtClean="0">
                <a:cs typeface="Times New Roman" pitchFamily="18" charset="0"/>
              </a:rPr>
              <a:t>.</a:t>
            </a:r>
            <a:r>
              <a:rPr lang="en-US" sz="2400" dirty="0" smtClean="0">
                <a:latin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SLLNode</a:t>
            </a:r>
            <a:r>
              <a:rPr lang="en-US" sz="2400" dirty="0" smtClean="0">
                <a:latin typeface="Courier New" pitchFamily="49" charset="0"/>
              </a:rPr>
              <a:t> second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second.successor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Animation: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8AC44E-341E-493B-9F09-616E5F0AB12A}" type="slidenum">
              <a:rPr lang="en-AU"/>
              <a:pPr>
                <a:defRPr/>
              </a:pPr>
              <a:t>24</a:t>
            </a:fld>
            <a:endParaRPr lang="en-AU"/>
          </a:p>
        </p:txBody>
      </p:sp>
      <p:grpSp>
        <p:nvGrpSpPr>
          <p:cNvPr id="23558" name="Group 75"/>
          <p:cNvGrpSpPr>
            <a:grpSpLocks/>
          </p:cNvGrpSpPr>
          <p:nvPr/>
        </p:nvGrpSpPr>
        <p:grpSpPr bwMode="auto">
          <a:xfrm>
            <a:off x="1447800" y="5105400"/>
            <a:ext cx="6477000" cy="1219200"/>
            <a:chOff x="720" y="240"/>
            <a:chExt cx="4080" cy="768"/>
          </a:xfrm>
        </p:grpSpPr>
        <p:sp>
          <p:nvSpPr>
            <p:cNvPr id="23600" name="Rectangle 76"/>
            <p:cNvSpPr>
              <a:spLocks noChangeArrowheads="1"/>
            </p:cNvSpPr>
            <p:nvPr/>
          </p:nvSpPr>
          <p:spPr bwMode="auto">
            <a:xfrm>
              <a:off x="720" y="240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77"/>
            <p:cNvSpPr>
              <a:spLocks noChangeArrowheads="1"/>
            </p:cNvSpPr>
            <p:nvPr/>
          </p:nvSpPr>
          <p:spPr bwMode="auto">
            <a:xfrm>
              <a:off x="1440" y="38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Line 78"/>
            <p:cNvSpPr>
              <a:spLocks noChangeShapeType="1"/>
            </p:cNvSpPr>
            <p:nvPr/>
          </p:nvSpPr>
          <p:spPr bwMode="auto">
            <a:xfrm>
              <a:off x="1536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Text Box 79"/>
            <p:cNvSpPr txBox="1">
              <a:spLocks noChangeArrowheads="1"/>
            </p:cNvSpPr>
            <p:nvPr/>
          </p:nvSpPr>
          <p:spPr bwMode="auto">
            <a:xfrm>
              <a:off x="2064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3604" name="Text Box 80"/>
            <p:cNvSpPr txBox="1">
              <a:spLocks noChangeArrowheads="1"/>
            </p:cNvSpPr>
            <p:nvPr/>
          </p:nvSpPr>
          <p:spPr bwMode="auto">
            <a:xfrm>
              <a:off x="3072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3605" name="Text Box 81"/>
            <p:cNvSpPr txBox="1">
              <a:spLocks noChangeArrowheads="1"/>
            </p:cNvSpPr>
            <p:nvPr/>
          </p:nvSpPr>
          <p:spPr bwMode="auto">
            <a:xfrm>
              <a:off x="4080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3606" name="Line 82"/>
            <p:cNvSpPr>
              <a:spLocks noChangeShapeType="1"/>
            </p:cNvSpPr>
            <p:nvPr/>
          </p:nvSpPr>
          <p:spPr bwMode="auto">
            <a:xfrm>
              <a:off x="2544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Line 83"/>
            <p:cNvSpPr>
              <a:spLocks noChangeShapeType="1"/>
            </p:cNvSpPr>
            <p:nvPr/>
          </p:nvSpPr>
          <p:spPr bwMode="auto">
            <a:xfrm>
              <a:off x="3552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Line 84"/>
            <p:cNvSpPr>
              <a:spLocks noChangeShapeType="1"/>
            </p:cNvSpPr>
            <p:nvPr/>
          </p:nvSpPr>
          <p:spPr bwMode="auto">
            <a:xfrm>
              <a:off x="4560" y="4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Text Box 85"/>
            <p:cNvSpPr txBox="1">
              <a:spLocks noChangeArrowheads="1"/>
            </p:cNvSpPr>
            <p:nvPr/>
          </p:nvSpPr>
          <p:spPr bwMode="auto">
            <a:xfrm>
              <a:off x="864" y="3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447800" y="5105400"/>
            <a:ext cx="6477000" cy="1219200"/>
            <a:chOff x="720" y="1056"/>
            <a:chExt cx="4080" cy="768"/>
          </a:xfrm>
        </p:grpSpPr>
        <p:sp>
          <p:nvSpPr>
            <p:cNvPr id="23587" name="Rectangle 87"/>
            <p:cNvSpPr>
              <a:spLocks noChangeArrowheads="1"/>
            </p:cNvSpPr>
            <p:nvPr/>
          </p:nvSpPr>
          <p:spPr bwMode="auto">
            <a:xfrm>
              <a:off x="720" y="1056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88"/>
            <p:cNvSpPr>
              <a:spLocks noChangeArrowheads="1"/>
            </p:cNvSpPr>
            <p:nvPr/>
          </p:nvSpPr>
          <p:spPr bwMode="auto">
            <a:xfrm>
              <a:off x="1440" y="12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Line 89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Text Box 90"/>
            <p:cNvSpPr txBox="1">
              <a:spLocks noChangeArrowheads="1"/>
            </p:cNvSpPr>
            <p:nvPr/>
          </p:nvSpPr>
          <p:spPr bwMode="auto">
            <a:xfrm>
              <a:off x="2064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3591" name="Text Box 91"/>
            <p:cNvSpPr txBox="1">
              <a:spLocks noChangeArrowheads="1"/>
            </p:cNvSpPr>
            <p:nvPr/>
          </p:nvSpPr>
          <p:spPr bwMode="auto">
            <a:xfrm>
              <a:off x="3072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3592" name="Text Box 92"/>
            <p:cNvSpPr txBox="1">
              <a:spLocks noChangeArrowheads="1"/>
            </p:cNvSpPr>
            <p:nvPr/>
          </p:nvSpPr>
          <p:spPr bwMode="auto">
            <a:xfrm>
              <a:off x="4080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3593" name="Line 93"/>
            <p:cNvSpPr>
              <a:spLocks noChangeShapeType="1"/>
            </p:cNvSpPr>
            <p:nvPr/>
          </p:nvSpPr>
          <p:spPr bwMode="auto">
            <a:xfrm>
              <a:off x="2544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94"/>
            <p:cNvSpPr>
              <a:spLocks noChangeShapeType="1"/>
            </p:cNvSpPr>
            <p:nvPr/>
          </p:nvSpPr>
          <p:spPr bwMode="auto">
            <a:xfrm>
              <a:off x="3552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95"/>
            <p:cNvSpPr>
              <a:spLocks noChangeShapeType="1"/>
            </p:cNvSpPr>
            <p:nvPr/>
          </p:nvSpPr>
          <p:spPr bwMode="auto">
            <a:xfrm>
              <a:off x="4560" y="12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Text Box 96"/>
            <p:cNvSpPr txBox="1">
              <a:spLocks noChangeArrowheads="1"/>
            </p:cNvSpPr>
            <p:nvPr/>
          </p:nvSpPr>
          <p:spPr bwMode="auto">
            <a:xfrm>
              <a:off x="816" y="120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3597" name="Rectangle 97"/>
            <p:cNvSpPr>
              <a:spLocks noChangeArrowheads="1"/>
            </p:cNvSpPr>
            <p:nvPr/>
          </p:nvSpPr>
          <p:spPr bwMode="auto">
            <a:xfrm>
              <a:off x="1440" y="148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Text Box 98"/>
            <p:cNvSpPr txBox="1">
              <a:spLocks noChangeArrowheads="1"/>
            </p:cNvSpPr>
            <p:nvPr/>
          </p:nvSpPr>
          <p:spPr bwMode="auto">
            <a:xfrm>
              <a:off x="816" y="14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3599" name="Freeform 99"/>
            <p:cNvSpPr>
              <a:spLocks/>
            </p:cNvSpPr>
            <p:nvPr/>
          </p:nvSpPr>
          <p:spPr bwMode="auto">
            <a:xfrm>
              <a:off x="1536" y="1344"/>
              <a:ext cx="1536" cy="240"/>
            </a:xfrm>
            <a:custGeom>
              <a:avLst/>
              <a:gdLst>
                <a:gd name="T0" fmla="*/ 0 w 1536"/>
                <a:gd name="T1" fmla="*/ 240 h 240"/>
                <a:gd name="T2" fmla="*/ 1104 w 1536"/>
                <a:gd name="T3" fmla="*/ 240 h 240"/>
                <a:gd name="T4" fmla="*/ 1536 w 1536"/>
                <a:gd name="T5" fmla="*/ 0 h 240"/>
                <a:gd name="T6" fmla="*/ 0 60000 65536"/>
                <a:gd name="T7" fmla="*/ 0 60000 65536"/>
                <a:gd name="T8" fmla="*/ 0 60000 65536"/>
                <a:gd name="T9" fmla="*/ 0 w 1536"/>
                <a:gd name="T10" fmla="*/ 0 h 240"/>
                <a:gd name="T11" fmla="*/ 1536 w 15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40">
                  <a:moveTo>
                    <a:pt x="0" y="240"/>
                  </a:moveTo>
                  <a:lnTo>
                    <a:pt x="1104" y="240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447800" y="5105400"/>
            <a:ext cx="6477000" cy="1219200"/>
            <a:chOff x="720" y="1872"/>
            <a:chExt cx="4080" cy="768"/>
          </a:xfrm>
        </p:grpSpPr>
        <p:sp>
          <p:nvSpPr>
            <p:cNvPr id="23574" name="Rectangle 101"/>
            <p:cNvSpPr>
              <a:spLocks noChangeArrowheads="1"/>
            </p:cNvSpPr>
            <p:nvPr/>
          </p:nvSpPr>
          <p:spPr bwMode="auto">
            <a:xfrm>
              <a:off x="720" y="1872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Rectangle 102"/>
            <p:cNvSpPr>
              <a:spLocks noChangeArrowheads="1"/>
            </p:cNvSpPr>
            <p:nvPr/>
          </p:nvSpPr>
          <p:spPr bwMode="auto">
            <a:xfrm>
              <a:off x="1440" y="201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Text Box 103"/>
            <p:cNvSpPr txBox="1">
              <a:spLocks noChangeArrowheads="1"/>
            </p:cNvSpPr>
            <p:nvPr/>
          </p:nvSpPr>
          <p:spPr bwMode="auto">
            <a:xfrm>
              <a:off x="2064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3577" name="Text Box 104"/>
            <p:cNvSpPr txBox="1">
              <a:spLocks noChangeArrowheads="1"/>
            </p:cNvSpPr>
            <p:nvPr/>
          </p:nvSpPr>
          <p:spPr bwMode="auto">
            <a:xfrm>
              <a:off x="3072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3578" name="Text Box 105"/>
            <p:cNvSpPr txBox="1">
              <a:spLocks noChangeArrowheads="1"/>
            </p:cNvSpPr>
            <p:nvPr/>
          </p:nvSpPr>
          <p:spPr bwMode="auto">
            <a:xfrm>
              <a:off x="4080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3579" name="Line 106"/>
            <p:cNvSpPr>
              <a:spLocks noChangeShapeType="1"/>
            </p:cNvSpPr>
            <p:nvPr/>
          </p:nvSpPr>
          <p:spPr bwMode="auto">
            <a:xfrm>
              <a:off x="1536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107"/>
            <p:cNvSpPr>
              <a:spLocks noChangeShapeType="1"/>
            </p:cNvSpPr>
            <p:nvPr/>
          </p:nvSpPr>
          <p:spPr bwMode="auto">
            <a:xfrm>
              <a:off x="3552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08"/>
            <p:cNvSpPr>
              <a:spLocks noChangeShapeType="1"/>
            </p:cNvSpPr>
            <p:nvPr/>
          </p:nvSpPr>
          <p:spPr bwMode="auto">
            <a:xfrm>
              <a:off x="4560" y="21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Text Box 109"/>
            <p:cNvSpPr txBox="1">
              <a:spLocks noChangeArrowheads="1"/>
            </p:cNvSpPr>
            <p:nvPr/>
          </p:nvSpPr>
          <p:spPr bwMode="auto">
            <a:xfrm>
              <a:off x="864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3583" name="Freeform 110"/>
            <p:cNvSpPr>
              <a:spLocks/>
            </p:cNvSpPr>
            <p:nvPr/>
          </p:nvSpPr>
          <p:spPr bwMode="auto">
            <a:xfrm>
              <a:off x="2544" y="2112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Rectangle 111"/>
            <p:cNvSpPr>
              <a:spLocks noChangeArrowheads="1"/>
            </p:cNvSpPr>
            <p:nvPr/>
          </p:nvSpPr>
          <p:spPr bwMode="auto">
            <a:xfrm>
              <a:off x="1440" y="23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112"/>
            <p:cNvSpPr txBox="1">
              <a:spLocks noChangeArrowheads="1"/>
            </p:cNvSpPr>
            <p:nvPr/>
          </p:nvSpPr>
          <p:spPr bwMode="auto">
            <a:xfrm>
              <a:off x="816" y="2304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3586" name="Freeform 113"/>
            <p:cNvSpPr>
              <a:spLocks/>
            </p:cNvSpPr>
            <p:nvPr/>
          </p:nvSpPr>
          <p:spPr bwMode="auto">
            <a:xfrm>
              <a:off x="1536" y="2160"/>
              <a:ext cx="1536" cy="240"/>
            </a:xfrm>
            <a:custGeom>
              <a:avLst/>
              <a:gdLst>
                <a:gd name="T0" fmla="*/ 0 w 1536"/>
                <a:gd name="T1" fmla="*/ 240 h 240"/>
                <a:gd name="T2" fmla="*/ 1104 w 1536"/>
                <a:gd name="T3" fmla="*/ 240 h 240"/>
                <a:gd name="T4" fmla="*/ 1536 w 1536"/>
                <a:gd name="T5" fmla="*/ 0 h 240"/>
                <a:gd name="T6" fmla="*/ 0 60000 65536"/>
                <a:gd name="T7" fmla="*/ 0 60000 65536"/>
                <a:gd name="T8" fmla="*/ 0 60000 65536"/>
                <a:gd name="T9" fmla="*/ 0 w 1536"/>
                <a:gd name="T10" fmla="*/ 0 h 240"/>
                <a:gd name="T11" fmla="*/ 1536 w 15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40">
                  <a:moveTo>
                    <a:pt x="0" y="240"/>
                  </a:moveTo>
                  <a:lnTo>
                    <a:pt x="1104" y="240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1440000" y="5112000"/>
            <a:ext cx="6477000" cy="1219200"/>
            <a:chOff x="295" y="2795"/>
            <a:chExt cx="4080" cy="768"/>
          </a:xfrm>
        </p:grpSpPr>
        <p:sp>
          <p:nvSpPr>
            <p:cNvPr id="23562" name="Rectangle 116"/>
            <p:cNvSpPr>
              <a:spLocks noChangeArrowheads="1"/>
            </p:cNvSpPr>
            <p:nvPr/>
          </p:nvSpPr>
          <p:spPr bwMode="auto">
            <a:xfrm>
              <a:off x="295" y="2795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Rectangle 117"/>
            <p:cNvSpPr>
              <a:spLocks noChangeArrowheads="1"/>
            </p:cNvSpPr>
            <p:nvPr/>
          </p:nvSpPr>
          <p:spPr bwMode="auto">
            <a:xfrm>
              <a:off x="1015" y="2939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Text Box 118"/>
            <p:cNvSpPr txBox="1">
              <a:spLocks noChangeArrowheads="1"/>
            </p:cNvSpPr>
            <p:nvPr/>
          </p:nvSpPr>
          <p:spPr bwMode="auto">
            <a:xfrm>
              <a:off x="1639" y="2939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3565" name="Text Box 119"/>
            <p:cNvSpPr txBox="1">
              <a:spLocks noChangeArrowheads="1"/>
            </p:cNvSpPr>
            <p:nvPr/>
          </p:nvSpPr>
          <p:spPr bwMode="auto">
            <a:xfrm>
              <a:off x="2647" y="2939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3566" name="Text Box 120"/>
            <p:cNvSpPr txBox="1">
              <a:spLocks noChangeArrowheads="1"/>
            </p:cNvSpPr>
            <p:nvPr/>
          </p:nvSpPr>
          <p:spPr bwMode="auto">
            <a:xfrm>
              <a:off x="3655" y="2939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</a:t>
              </a:r>
              <a:r>
                <a:rPr lang="en-GB">
                  <a:cs typeface="Times New Roman" pitchFamily="18" charset="0"/>
                </a:rPr>
                <a:t>•</a:t>
              </a:r>
              <a:endParaRPr lang="en-GB"/>
            </a:p>
          </p:txBody>
        </p:sp>
        <p:sp>
          <p:nvSpPr>
            <p:cNvPr id="23567" name="Line 121"/>
            <p:cNvSpPr>
              <a:spLocks noChangeShapeType="1"/>
            </p:cNvSpPr>
            <p:nvPr/>
          </p:nvSpPr>
          <p:spPr bwMode="auto">
            <a:xfrm>
              <a:off x="1111" y="303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22"/>
            <p:cNvSpPr>
              <a:spLocks noChangeShapeType="1"/>
            </p:cNvSpPr>
            <p:nvPr/>
          </p:nvSpPr>
          <p:spPr bwMode="auto">
            <a:xfrm>
              <a:off x="3127" y="303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23"/>
            <p:cNvSpPr>
              <a:spLocks noChangeShapeType="1"/>
            </p:cNvSpPr>
            <p:nvPr/>
          </p:nvSpPr>
          <p:spPr bwMode="auto">
            <a:xfrm>
              <a:off x="4135" y="303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Text Box 124"/>
            <p:cNvSpPr txBox="1">
              <a:spLocks noChangeArrowheads="1"/>
            </p:cNvSpPr>
            <p:nvPr/>
          </p:nvSpPr>
          <p:spPr bwMode="auto">
            <a:xfrm>
              <a:off x="439" y="2939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3571" name="Freeform 125"/>
            <p:cNvSpPr>
              <a:spLocks/>
            </p:cNvSpPr>
            <p:nvPr/>
          </p:nvSpPr>
          <p:spPr bwMode="auto">
            <a:xfrm>
              <a:off x="2119" y="3035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Rectangle 126"/>
            <p:cNvSpPr>
              <a:spLocks noChangeArrowheads="1"/>
            </p:cNvSpPr>
            <p:nvPr/>
          </p:nvSpPr>
          <p:spPr bwMode="auto">
            <a:xfrm>
              <a:off x="1015" y="3227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127"/>
            <p:cNvSpPr txBox="1">
              <a:spLocks noChangeArrowheads="1"/>
            </p:cNvSpPr>
            <p:nvPr/>
          </p:nvSpPr>
          <p:spPr bwMode="auto">
            <a:xfrm>
              <a:off x="391" y="3227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SLL manipulation (3)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057400"/>
            <a:ext cx="8991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Instance method (in class </a:t>
            </a:r>
            <a:r>
              <a:rPr lang="en-US" sz="2400" dirty="0" smtClean="0">
                <a:latin typeface="Courier New" pitchFamily="49" charset="0"/>
              </a:rPr>
              <a:t>SLL</a:t>
            </a:r>
            <a:r>
              <a:rPr lang="en-US" sz="2400" dirty="0" smtClean="0"/>
              <a:t>) to swap an SLL’s first and second nodes: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swapFirstTwo</a:t>
            </a:r>
            <a:r>
              <a:rPr lang="en-US" sz="2400" dirty="0" smtClean="0">
                <a:latin typeface="Courier New" pitchFamily="49" charset="0"/>
              </a:rPr>
              <a:t> () {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</a:t>
            </a:r>
            <a:r>
              <a:rPr lang="en-US" sz="2400" dirty="0" smtClean="0">
                <a:cs typeface="Times New Roman" pitchFamily="18" charset="0"/>
              </a:rPr>
              <a:t>Swap this SLL’s 1st and 2nd nodes</a:t>
            </a:r>
            <a:r>
              <a:rPr lang="en-US" sz="2400" dirty="0" smtClean="0"/>
              <a:t> (assuming length &gt; 1)</a:t>
            </a:r>
            <a:r>
              <a:rPr lang="en-US" sz="2400" dirty="0" smtClean="0">
                <a:cs typeface="Times New Roman" pitchFamily="18" charset="0"/>
              </a:rPr>
              <a:t>.</a:t>
            </a:r>
            <a:r>
              <a:rPr lang="en-US" sz="2400" dirty="0" smtClean="0">
                <a:latin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SLLNode</a:t>
            </a:r>
            <a:r>
              <a:rPr lang="en-US" sz="2400" dirty="0" smtClean="0">
                <a:latin typeface="Courier New" pitchFamily="49" charset="0"/>
              </a:rPr>
              <a:t> second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.first.successor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</a:rPr>
              <a:t>second.successor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second.successor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</a:t>
            </a:r>
            <a:r>
              <a:rPr lang="en-US" sz="2400" dirty="0" smtClean="0">
                <a:latin typeface="Courier New" pitchFamily="49" charset="0"/>
              </a:rPr>
              <a:t> = second;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Animation: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4C33A0-F516-4A74-8A26-D6A88581F7DE}" type="slidenum">
              <a:rPr lang="en-AU"/>
              <a:pPr>
                <a:defRPr/>
              </a:pPr>
              <a:t>25</a:t>
            </a:fld>
            <a:endParaRPr lang="en-AU"/>
          </a:p>
        </p:txBody>
      </p:sp>
      <p:grpSp>
        <p:nvGrpSpPr>
          <p:cNvPr id="24582" name="Group 145"/>
          <p:cNvGrpSpPr>
            <a:grpSpLocks/>
          </p:cNvGrpSpPr>
          <p:nvPr/>
        </p:nvGrpSpPr>
        <p:grpSpPr bwMode="auto">
          <a:xfrm>
            <a:off x="2209800" y="5105400"/>
            <a:ext cx="6477000" cy="1219200"/>
            <a:chOff x="720" y="192"/>
            <a:chExt cx="4080" cy="768"/>
          </a:xfrm>
        </p:grpSpPr>
        <p:sp>
          <p:nvSpPr>
            <p:cNvPr id="24640" name="Rectangle 146"/>
            <p:cNvSpPr>
              <a:spLocks noChangeArrowheads="1"/>
            </p:cNvSpPr>
            <p:nvPr/>
          </p:nvSpPr>
          <p:spPr bwMode="auto">
            <a:xfrm>
              <a:off x="720" y="192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Rectangle 147"/>
            <p:cNvSpPr>
              <a:spLocks noChangeArrowheads="1"/>
            </p:cNvSpPr>
            <p:nvPr/>
          </p:nvSpPr>
          <p:spPr bwMode="auto">
            <a:xfrm>
              <a:off x="1440" y="38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Line 148"/>
            <p:cNvSpPr>
              <a:spLocks noChangeShapeType="1"/>
            </p:cNvSpPr>
            <p:nvPr/>
          </p:nvSpPr>
          <p:spPr bwMode="auto">
            <a:xfrm>
              <a:off x="1536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Text Box 149"/>
            <p:cNvSpPr txBox="1">
              <a:spLocks noChangeArrowheads="1"/>
            </p:cNvSpPr>
            <p:nvPr/>
          </p:nvSpPr>
          <p:spPr bwMode="auto">
            <a:xfrm>
              <a:off x="2064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4644" name="Text Box 150"/>
            <p:cNvSpPr txBox="1">
              <a:spLocks noChangeArrowheads="1"/>
            </p:cNvSpPr>
            <p:nvPr/>
          </p:nvSpPr>
          <p:spPr bwMode="auto">
            <a:xfrm>
              <a:off x="3072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4645" name="Text Box 151"/>
            <p:cNvSpPr txBox="1">
              <a:spLocks noChangeArrowheads="1"/>
            </p:cNvSpPr>
            <p:nvPr/>
          </p:nvSpPr>
          <p:spPr bwMode="auto">
            <a:xfrm>
              <a:off x="4080" y="3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4646" name="Line 152"/>
            <p:cNvSpPr>
              <a:spLocks noChangeShapeType="1"/>
            </p:cNvSpPr>
            <p:nvPr/>
          </p:nvSpPr>
          <p:spPr bwMode="auto">
            <a:xfrm>
              <a:off x="2544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153"/>
            <p:cNvSpPr>
              <a:spLocks noChangeShapeType="1"/>
            </p:cNvSpPr>
            <p:nvPr/>
          </p:nvSpPr>
          <p:spPr bwMode="auto">
            <a:xfrm>
              <a:off x="3552" y="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Line 154"/>
            <p:cNvSpPr>
              <a:spLocks noChangeShapeType="1"/>
            </p:cNvSpPr>
            <p:nvPr/>
          </p:nvSpPr>
          <p:spPr bwMode="auto">
            <a:xfrm>
              <a:off x="4560" y="4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Text Box 155"/>
            <p:cNvSpPr txBox="1">
              <a:spLocks noChangeArrowheads="1"/>
            </p:cNvSpPr>
            <p:nvPr/>
          </p:nvSpPr>
          <p:spPr bwMode="auto">
            <a:xfrm>
              <a:off x="864" y="3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</p:grp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2209800" y="5105400"/>
            <a:ext cx="6477000" cy="1219200"/>
            <a:chOff x="720" y="1008"/>
            <a:chExt cx="4080" cy="768"/>
          </a:xfrm>
        </p:grpSpPr>
        <p:sp>
          <p:nvSpPr>
            <p:cNvPr id="24627" name="Rectangle 157"/>
            <p:cNvSpPr>
              <a:spLocks noChangeArrowheads="1"/>
            </p:cNvSpPr>
            <p:nvPr/>
          </p:nvSpPr>
          <p:spPr bwMode="auto">
            <a:xfrm>
              <a:off x="720" y="1008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Rectangle 158"/>
            <p:cNvSpPr>
              <a:spLocks noChangeArrowheads="1"/>
            </p:cNvSpPr>
            <p:nvPr/>
          </p:nvSpPr>
          <p:spPr bwMode="auto">
            <a:xfrm>
              <a:off x="1440" y="12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Line 159"/>
            <p:cNvSpPr>
              <a:spLocks noChangeShapeType="1"/>
            </p:cNvSpPr>
            <p:nvPr/>
          </p:nvSpPr>
          <p:spPr bwMode="auto">
            <a:xfrm>
              <a:off x="1536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Text Box 160"/>
            <p:cNvSpPr txBox="1">
              <a:spLocks noChangeArrowheads="1"/>
            </p:cNvSpPr>
            <p:nvPr/>
          </p:nvSpPr>
          <p:spPr bwMode="auto">
            <a:xfrm>
              <a:off x="2064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4631" name="Text Box 161"/>
            <p:cNvSpPr txBox="1">
              <a:spLocks noChangeArrowheads="1"/>
            </p:cNvSpPr>
            <p:nvPr/>
          </p:nvSpPr>
          <p:spPr bwMode="auto">
            <a:xfrm>
              <a:off x="3072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4632" name="Text Box 162"/>
            <p:cNvSpPr txBox="1">
              <a:spLocks noChangeArrowheads="1"/>
            </p:cNvSpPr>
            <p:nvPr/>
          </p:nvSpPr>
          <p:spPr bwMode="auto">
            <a:xfrm>
              <a:off x="4080" y="12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4633" name="Line 163"/>
            <p:cNvSpPr>
              <a:spLocks noChangeShapeType="1"/>
            </p:cNvSpPr>
            <p:nvPr/>
          </p:nvSpPr>
          <p:spPr bwMode="auto">
            <a:xfrm>
              <a:off x="2544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164"/>
            <p:cNvSpPr>
              <a:spLocks noChangeShapeType="1"/>
            </p:cNvSpPr>
            <p:nvPr/>
          </p:nvSpPr>
          <p:spPr bwMode="auto">
            <a:xfrm>
              <a:off x="3552" y="12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165"/>
            <p:cNvSpPr>
              <a:spLocks noChangeShapeType="1"/>
            </p:cNvSpPr>
            <p:nvPr/>
          </p:nvSpPr>
          <p:spPr bwMode="auto">
            <a:xfrm>
              <a:off x="4560" y="12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 Box 166"/>
            <p:cNvSpPr txBox="1">
              <a:spLocks noChangeArrowheads="1"/>
            </p:cNvSpPr>
            <p:nvPr/>
          </p:nvSpPr>
          <p:spPr bwMode="auto">
            <a:xfrm>
              <a:off x="816" y="120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4637" name="Rectangle 167"/>
            <p:cNvSpPr>
              <a:spLocks noChangeArrowheads="1"/>
            </p:cNvSpPr>
            <p:nvPr/>
          </p:nvSpPr>
          <p:spPr bwMode="auto">
            <a:xfrm>
              <a:off x="1440" y="148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Text Box 168"/>
            <p:cNvSpPr txBox="1">
              <a:spLocks noChangeArrowheads="1"/>
            </p:cNvSpPr>
            <p:nvPr/>
          </p:nvSpPr>
          <p:spPr bwMode="auto">
            <a:xfrm>
              <a:off x="816" y="14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4639" name="Freeform 169"/>
            <p:cNvSpPr>
              <a:spLocks/>
            </p:cNvSpPr>
            <p:nvPr/>
          </p:nvSpPr>
          <p:spPr bwMode="auto">
            <a:xfrm>
              <a:off x="1536" y="1344"/>
              <a:ext cx="1536" cy="240"/>
            </a:xfrm>
            <a:custGeom>
              <a:avLst/>
              <a:gdLst>
                <a:gd name="T0" fmla="*/ 0 w 1536"/>
                <a:gd name="T1" fmla="*/ 240 h 240"/>
                <a:gd name="T2" fmla="*/ 1104 w 1536"/>
                <a:gd name="T3" fmla="*/ 240 h 240"/>
                <a:gd name="T4" fmla="*/ 1536 w 1536"/>
                <a:gd name="T5" fmla="*/ 0 h 240"/>
                <a:gd name="T6" fmla="*/ 0 60000 65536"/>
                <a:gd name="T7" fmla="*/ 0 60000 65536"/>
                <a:gd name="T8" fmla="*/ 0 60000 65536"/>
                <a:gd name="T9" fmla="*/ 0 w 1536"/>
                <a:gd name="T10" fmla="*/ 0 h 240"/>
                <a:gd name="T11" fmla="*/ 1536 w 15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40">
                  <a:moveTo>
                    <a:pt x="0" y="240"/>
                  </a:moveTo>
                  <a:lnTo>
                    <a:pt x="1104" y="240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0"/>
          <p:cNvGrpSpPr>
            <a:grpSpLocks/>
          </p:cNvGrpSpPr>
          <p:nvPr/>
        </p:nvGrpSpPr>
        <p:grpSpPr bwMode="auto">
          <a:xfrm>
            <a:off x="2209800" y="5105400"/>
            <a:ext cx="6477000" cy="1219200"/>
            <a:chOff x="720" y="1824"/>
            <a:chExt cx="4080" cy="768"/>
          </a:xfrm>
        </p:grpSpPr>
        <p:sp>
          <p:nvSpPr>
            <p:cNvPr id="24614" name="Rectangle 171"/>
            <p:cNvSpPr>
              <a:spLocks noChangeArrowheads="1"/>
            </p:cNvSpPr>
            <p:nvPr/>
          </p:nvSpPr>
          <p:spPr bwMode="auto">
            <a:xfrm>
              <a:off x="720" y="1824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Rectangle 172"/>
            <p:cNvSpPr>
              <a:spLocks noChangeArrowheads="1"/>
            </p:cNvSpPr>
            <p:nvPr/>
          </p:nvSpPr>
          <p:spPr bwMode="auto">
            <a:xfrm>
              <a:off x="1440" y="201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Text Box 173"/>
            <p:cNvSpPr txBox="1">
              <a:spLocks noChangeArrowheads="1"/>
            </p:cNvSpPr>
            <p:nvPr/>
          </p:nvSpPr>
          <p:spPr bwMode="auto">
            <a:xfrm>
              <a:off x="2064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4617" name="Text Box 174"/>
            <p:cNvSpPr txBox="1">
              <a:spLocks noChangeArrowheads="1"/>
            </p:cNvSpPr>
            <p:nvPr/>
          </p:nvSpPr>
          <p:spPr bwMode="auto">
            <a:xfrm>
              <a:off x="3072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4618" name="Text Box 175"/>
            <p:cNvSpPr txBox="1">
              <a:spLocks noChangeArrowheads="1"/>
            </p:cNvSpPr>
            <p:nvPr/>
          </p:nvSpPr>
          <p:spPr bwMode="auto">
            <a:xfrm>
              <a:off x="4080" y="20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4619" name="Line 176"/>
            <p:cNvSpPr>
              <a:spLocks noChangeShapeType="1"/>
            </p:cNvSpPr>
            <p:nvPr/>
          </p:nvSpPr>
          <p:spPr bwMode="auto">
            <a:xfrm>
              <a:off x="1536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177"/>
            <p:cNvSpPr>
              <a:spLocks noChangeShapeType="1"/>
            </p:cNvSpPr>
            <p:nvPr/>
          </p:nvSpPr>
          <p:spPr bwMode="auto">
            <a:xfrm>
              <a:off x="3552" y="21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178"/>
            <p:cNvSpPr>
              <a:spLocks noChangeShapeType="1"/>
            </p:cNvSpPr>
            <p:nvPr/>
          </p:nvSpPr>
          <p:spPr bwMode="auto">
            <a:xfrm>
              <a:off x="4560" y="211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 Box 179"/>
            <p:cNvSpPr txBox="1">
              <a:spLocks noChangeArrowheads="1"/>
            </p:cNvSpPr>
            <p:nvPr/>
          </p:nvSpPr>
          <p:spPr bwMode="auto">
            <a:xfrm>
              <a:off x="864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4623" name="Freeform 180"/>
            <p:cNvSpPr>
              <a:spLocks/>
            </p:cNvSpPr>
            <p:nvPr/>
          </p:nvSpPr>
          <p:spPr bwMode="auto">
            <a:xfrm>
              <a:off x="2544" y="2112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Rectangle 181"/>
            <p:cNvSpPr>
              <a:spLocks noChangeArrowheads="1"/>
            </p:cNvSpPr>
            <p:nvPr/>
          </p:nvSpPr>
          <p:spPr bwMode="auto">
            <a:xfrm>
              <a:off x="1440" y="230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182"/>
            <p:cNvSpPr txBox="1">
              <a:spLocks noChangeArrowheads="1"/>
            </p:cNvSpPr>
            <p:nvPr/>
          </p:nvSpPr>
          <p:spPr bwMode="auto">
            <a:xfrm>
              <a:off x="816" y="2304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4626" name="Freeform 183"/>
            <p:cNvSpPr>
              <a:spLocks/>
            </p:cNvSpPr>
            <p:nvPr/>
          </p:nvSpPr>
          <p:spPr bwMode="auto">
            <a:xfrm>
              <a:off x="1536" y="2160"/>
              <a:ext cx="1536" cy="240"/>
            </a:xfrm>
            <a:custGeom>
              <a:avLst/>
              <a:gdLst>
                <a:gd name="T0" fmla="*/ 0 w 1536"/>
                <a:gd name="T1" fmla="*/ 240 h 240"/>
                <a:gd name="T2" fmla="*/ 1104 w 1536"/>
                <a:gd name="T3" fmla="*/ 240 h 240"/>
                <a:gd name="T4" fmla="*/ 1536 w 1536"/>
                <a:gd name="T5" fmla="*/ 0 h 240"/>
                <a:gd name="T6" fmla="*/ 0 60000 65536"/>
                <a:gd name="T7" fmla="*/ 0 60000 65536"/>
                <a:gd name="T8" fmla="*/ 0 60000 65536"/>
                <a:gd name="T9" fmla="*/ 0 w 1536"/>
                <a:gd name="T10" fmla="*/ 0 h 240"/>
                <a:gd name="T11" fmla="*/ 1536 w 15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40">
                  <a:moveTo>
                    <a:pt x="0" y="240"/>
                  </a:moveTo>
                  <a:lnTo>
                    <a:pt x="1104" y="240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4"/>
          <p:cNvGrpSpPr>
            <a:grpSpLocks/>
          </p:cNvGrpSpPr>
          <p:nvPr/>
        </p:nvGrpSpPr>
        <p:grpSpPr bwMode="auto">
          <a:xfrm>
            <a:off x="2209800" y="5105400"/>
            <a:ext cx="6477000" cy="1219200"/>
            <a:chOff x="720" y="2640"/>
            <a:chExt cx="4080" cy="768"/>
          </a:xfrm>
        </p:grpSpPr>
        <p:sp>
          <p:nvSpPr>
            <p:cNvPr id="24601" name="Rectangle 185"/>
            <p:cNvSpPr>
              <a:spLocks noChangeArrowheads="1"/>
            </p:cNvSpPr>
            <p:nvPr/>
          </p:nvSpPr>
          <p:spPr bwMode="auto">
            <a:xfrm>
              <a:off x="720" y="2640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186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Text Box 187"/>
            <p:cNvSpPr txBox="1">
              <a:spLocks noChangeArrowheads="1"/>
            </p:cNvSpPr>
            <p:nvPr/>
          </p:nvSpPr>
          <p:spPr bwMode="auto">
            <a:xfrm>
              <a:off x="2064" y="28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4604" name="Text Box 188"/>
            <p:cNvSpPr txBox="1">
              <a:spLocks noChangeArrowheads="1"/>
            </p:cNvSpPr>
            <p:nvPr/>
          </p:nvSpPr>
          <p:spPr bwMode="auto">
            <a:xfrm>
              <a:off x="3072" y="28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4605" name="Text Box 189"/>
            <p:cNvSpPr txBox="1">
              <a:spLocks noChangeArrowheads="1"/>
            </p:cNvSpPr>
            <p:nvPr/>
          </p:nvSpPr>
          <p:spPr bwMode="auto">
            <a:xfrm>
              <a:off x="4080" y="28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4606" name="Line 190"/>
            <p:cNvSpPr>
              <a:spLocks noChangeShapeType="1"/>
            </p:cNvSpPr>
            <p:nvPr/>
          </p:nvSpPr>
          <p:spPr bwMode="auto">
            <a:xfrm>
              <a:off x="1536" y="2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191"/>
            <p:cNvSpPr>
              <a:spLocks noChangeShapeType="1"/>
            </p:cNvSpPr>
            <p:nvPr/>
          </p:nvSpPr>
          <p:spPr bwMode="auto">
            <a:xfrm>
              <a:off x="4560" y="292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92"/>
            <p:cNvSpPr txBox="1">
              <a:spLocks noChangeArrowheads="1"/>
            </p:cNvSpPr>
            <p:nvPr/>
          </p:nvSpPr>
          <p:spPr bwMode="auto">
            <a:xfrm>
              <a:off x="864" y="28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4609" name="Freeform 193"/>
            <p:cNvSpPr>
              <a:spLocks/>
            </p:cNvSpPr>
            <p:nvPr/>
          </p:nvSpPr>
          <p:spPr bwMode="auto">
            <a:xfrm>
              <a:off x="2544" y="2928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Rectangle 194"/>
            <p:cNvSpPr>
              <a:spLocks noChangeArrowheads="1"/>
            </p:cNvSpPr>
            <p:nvPr/>
          </p:nvSpPr>
          <p:spPr bwMode="auto">
            <a:xfrm>
              <a:off x="1440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Text Box 195"/>
            <p:cNvSpPr txBox="1">
              <a:spLocks noChangeArrowheads="1"/>
            </p:cNvSpPr>
            <p:nvPr/>
          </p:nvSpPr>
          <p:spPr bwMode="auto">
            <a:xfrm>
              <a:off x="816" y="312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4612" name="Freeform 196"/>
            <p:cNvSpPr>
              <a:spLocks/>
            </p:cNvSpPr>
            <p:nvPr/>
          </p:nvSpPr>
          <p:spPr bwMode="auto">
            <a:xfrm>
              <a:off x="1536" y="2976"/>
              <a:ext cx="1536" cy="240"/>
            </a:xfrm>
            <a:custGeom>
              <a:avLst/>
              <a:gdLst>
                <a:gd name="T0" fmla="*/ 0 w 1536"/>
                <a:gd name="T1" fmla="*/ 240 h 240"/>
                <a:gd name="T2" fmla="*/ 1104 w 1536"/>
                <a:gd name="T3" fmla="*/ 240 h 240"/>
                <a:gd name="T4" fmla="*/ 1536 w 1536"/>
                <a:gd name="T5" fmla="*/ 0 h 240"/>
                <a:gd name="T6" fmla="*/ 0 60000 65536"/>
                <a:gd name="T7" fmla="*/ 0 60000 65536"/>
                <a:gd name="T8" fmla="*/ 0 60000 65536"/>
                <a:gd name="T9" fmla="*/ 0 w 1536"/>
                <a:gd name="T10" fmla="*/ 0 h 240"/>
                <a:gd name="T11" fmla="*/ 1536 w 15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40">
                  <a:moveTo>
                    <a:pt x="0" y="240"/>
                  </a:moveTo>
                  <a:lnTo>
                    <a:pt x="1104" y="240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Freeform 197"/>
            <p:cNvSpPr>
              <a:spLocks/>
            </p:cNvSpPr>
            <p:nvPr/>
          </p:nvSpPr>
          <p:spPr bwMode="auto">
            <a:xfrm>
              <a:off x="1872" y="2736"/>
              <a:ext cx="1872" cy="192"/>
            </a:xfrm>
            <a:custGeom>
              <a:avLst/>
              <a:gdLst>
                <a:gd name="T0" fmla="*/ 1680 w 1872"/>
                <a:gd name="T1" fmla="*/ 192 h 192"/>
                <a:gd name="T2" fmla="*/ 1872 w 1872"/>
                <a:gd name="T3" fmla="*/ 192 h 192"/>
                <a:gd name="T4" fmla="*/ 1872 w 1872"/>
                <a:gd name="T5" fmla="*/ 0 h 192"/>
                <a:gd name="T6" fmla="*/ 0 w 1872"/>
                <a:gd name="T7" fmla="*/ 0 h 192"/>
                <a:gd name="T8" fmla="*/ 192 w 1872"/>
                <a:gd name="T9" fmla="*/ 144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92"/>
                <a:gd name="T17" fmla="*/ 1872 w 187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92">
                  <a:moveTo>
                    <a:pt x="1680" y="192"/>
                  </a:moveTo>
                  <a:lnTo>
                    <a:pt x="1872" y="192"/>
                  </a:lnTo>
                  <a:lnTo>
                    <a:pt x="1872" y="0"/>
                  </a:lnTo>
                  <a:lnTo>
                    <a:pt x="0" y="0"/>
                  </a:lnTo>
                  <a:lnTo>
                    <a:pt x="192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98"/>
          <p:cNvGrpSpPr>
            <a:grpSpLocks/>
          </p:cNvGrpSpPr>
          <p:nvPr/>
        </p:nvGrpSpPr>
        <p:grpSpPr bwMode="auto">
          <a:xfrm>
            <a:off x="2209800" y="5105400"/>
            <a:ext cx="6477000" cy="1219200"/>
            <a:chOff x="720" y="3456"/>
            <a:chExt cx="4080" cy="768"/>
          </a:xfrm>
        </p:grpSpPr>
        <p:sp>
          <p:nvSpPr>
            <p:cNvPr id="24588" name="Rectangle 199"/>
            <p:cNvSpPr>
              <a:spLocks noChangeArrowheads="1"/>
            </p:cNvSpPr>
            <p:nvPr/>
          </p:nvSpPr>
          <p:spPr bwMode="auto">
            <a:xfrm>
              <a:off x="720" y="3456"/>
              <a:ext cx="4080" cy="7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Rectangle 200"/>
            <p:cNvSpPr>
              <a:spLocks noChangeArrowheads="1"/>
            </p:cNvSpPr>
            <p:nvPr/>
          </p:nvSpPr>
          <p:spPr bwMode="auto">
            <a:xfrm>
              <a:off x="1440" y="364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201"/>
            <p:cNvSpPr txBox="1">
              <a:spLocks noChangeArrowheads="1"/>
            </p:cNvSpPr>
            <p:nvPr/>
          </p:nvSpPr>
          <p:spPr bwMode="auto">
            <a:xfrm>
              <a:off x="2064" y="364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4591" name="Text Box 202"/>
            <p:cNvSpPr txBox="1">
              <a:spLocks noChangeArrowheads="1"/>
            </p:cNvSpPr>
            <p:nvPr/>
          </p:nvSpPr>
          <p:spPr bwMode="auto">
            <a:xfrm>
              <a:off x="3072" y="364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4592" name="Text Box 203"/>
            <p:cNvSpPr txBox="1">
              <a:spLocks noChangeArrowheads="1"/>
            </p:cNvSpPr>
            <p:nvPr/>
          </p:nvSpPr>
          <p:spPr bwMode="auto">
            <a:xfrm>
              <a:off x="4080" y="364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 </a:t>
              </a:r>
              <a:r>
                <a:rPr lang="en-GB">
                  <a:cs typeface="Times New Roman" pitchFamily="18" charset="0"/>
                </a:rPr>
                <a:t>•</a:t>
              </a:r>
              <a:endParaRPr lang="en-GB"/>
            </a:p>
          </p:txBody>
        </p:sp>
        <p:sp>
          <p:nvSpPr>
            <p:cNvPr id="24593" name="Line 204"/>
            <p:cNvSpPr>
              <a:spLocks noChangeShapeType="1"/>
            </p:cNvSpPr>
            <p:nvPr/>
          </p:nvSpPr>
          <p:spPr bwMode="auto">
            <a:xfrm>
              <a:off x="4560" y="374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Text Box 205"/>
            <p:cNvSpPr txBox="1">
              <a:spLocks noChangeArrowheads="1"/>
            </p:cNvSpPr>
            <p:nvPr/>
          </p:nvSpPr>
          <p:spPr bwMode="auto">
            <a:xfrm>
              <a:off x="864" y="364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4595" name="Freeform 206"/>
            <p:cNvSpPr>
              <a:spLocks/>
            </p:cNvSpPr>
            <p:nvPr/>
          </p:nvSpPr>
          <p:spPr bwMode="auto">
            <a:xfrm>
              <a:off x="2544" y="3744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Rectangle 207"/>
            <p:cNvSpPr>
              <a:spLocks noChangeArrowheads="1"/>
            </p:cNvSpPr>
            <p:nvPr/>
          </p:nvSpPr>
          <p:spPr bwMode="auto">
            <a:xfrm>
              <a:off x="1440" y="39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208"/>
            <p:cNvSpPr txBox="1">
              <a:spLocks noChangeArrowheads="1"/>
            </p:cNvSpPr>
            <p:nvPr/>
          </p:nvSpPr>
          <p:spPr bwMode="auto">
            <a:xfrm>
              <a:off x="816" y="3936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4598" name="Freeform 209"/>
            <p:cNvSpPr>
              <a:spLocks/>
            </p:cNvSpPr>
            <p:nvPr/>
          </p:nvSpPr>
          <p:spPr bwMode="auto">
            <a:xfrm>
              <a:off x="1536" y="3792"/>
              <a:ext cx="1536" cy="240"/>
            </a:xfrm>
            <a:custGeom>
              <a:avLst/>
              <a:gdLst>
                <a:gd name="T0" fmla="*/ 0 w 1536"/>
                <a:gd name="T1" fmla="*/ 240 h 240"/>
                <a:gd name="T2" fmla="*/ 1104 w 1536"/>
                <a:gd name="T3" fmla="*/ 240 h 240"/>
                <a:gd name="T4" fmla="*/ 1536 w 1536"/>
                <a:gd name="T5" fmla="*/ 0 h 240"/>
                <a:gd name="T6" fmla="*/ 0 60000 65536"/>
                <a:gd name="T7" fmla="*/ 0 60000 65536"/>
                <a:gd name="T8" fmla="*/ 0 60000 65536"/>
                <a:gd name="T9" fmla="*/ 0 w 1536"/>
                <a:gd name="T10" fmla="*/ 0 h 240"/>
                <a:gd name="T11" fmla="*/ 1536 w 15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40">
                  <a:moveTo>
                    <a:pt x="0" y="240"/>
                  </a:moveTo>
                  <a:lnTo>
                    <a:pt x="1104" y="240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210"/>
            <p:cNvSpPr>
              <a:spLocks/>
            </p:cNvSpPr>
            <p:nvPr/>
          </p:nvSpPr>
          <p:spPr bwMode="auto">
            <a:xfrm>
              <a:off x="1872" y="3552"/>
              <a:ext cx="1872" cy="192"/>
            </a:xfrm>
            <a:custGeom>
              <a:avLst/>
              <a:gdLst>
                <a:gd name="T0" fmla="*/ 1680 w 1872"/>
                <a:gd name="T1" fmla="*/ 192 h 192"/>
                <a:gd name="T2" fmla="*/ 1872 w 1872"/>
                <a:gd name="T3" fmla="*/ 192 h 192"/>
                <a:gd name="T4" fmla="*/ 1872 w 1872"/>
                <a:gd name="T5" fmla="*/ 0 h 192"/>
                <a:gd name="T6" fmla="*/ 0 w 1872"/>
                <a:gd name="T7" fmla="*/ 0 h 192"/>
                <a:gd name="T8" fmla="*/ 192 w 1872"/>
                <a:gd name="T9" fmla="*/ 144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92"/>
                <a:gd name="T17" fmla="*/ 1872 w 187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92">
                  <a:moveTo>
                    <a:pt x="1680" y="192"/>
                  </a:moveTo>
                  <a:lnTo>
                    <a:pt x="1872" y="192"/>
                  </a:lnTo>
                  <a:lnTo>
                    <a:pt x="1872" y="0"/>
                  </a:lnTo>
                  <a:lnTo>
                    <a:pt x="0" y="0"/>
                  </a:lnTo>
                  <a:lnTo>
                    <a:pt x="192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211"/>
            <p:cNvSpPr>
              <a:spLocks/>
            </p:cNvSpPr>
            <p:nvPr/>
          </p:nvSpPr>
          <p:spPr bwMode="auto">
            <a:xfrm>
              <a:off x="1536" y="3744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643438" y="4500570"/>
            <a:ext cx="4357718" cy="57150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/>
              <a:t>The order of the </a:t>
            </a:r>
            <a:r>
              <a:rPr lang="en-US" sz="1600" dirty="0" smtClean="0"/>
              <a:t>statements matters: </a:t>
            </a:r>
            <a:r>
              <a:rPr lang="en-US" sz="1600" dirty="0"/>
              <a:t>What happens if we </a:t>
            </a:r>
            <a:r>
              <a:rPr lang="en-US" sz="1600" dirty="0" smtClean="0"/>
              <a:t>swapped </a:t>
            </a: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and 3</a:t>
            </a:r>
            <a:r>
              <a:rPr lang="en-US" sz="1600" baseline="30000" dirty="0"/>
              <a:t>rd</a:t>
            </a:r>
            <a:r>
              <a:rPr lang="en-US" sz="1600" dirty="0"/>
              <a:t> statements?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Doubly-linked lists (1)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071678"/>
            <a:ext cx="8382000" cy="2514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Times New Roman" pitchFamily="18" charset="0"/>
              </a:rPr>
              <a:t>A </a:t>
            </a:r>
            <a:r>
              <a:rPr lang="en-US" sz="2400" b="1" dirty="0" smtClean="0">
                <a:cs typeface="Times New Roman" pitchFamily="18" charset="0"/>
              </a:rPr>
              <a:t>doubly-linked list</a:t>
            </a:r>
            <a:r>
              <a:rPr lang="en-US" sz="2400" dirty="0" smtClean="0">
                <a:cs typeface="Times New Roman" pitchFamily="18" charset="0"/>
              </a:rPr>
              <a:t>  (</a:t>
            </a:r>
            <a:r>
              <a:rPr lang="en-US" sz="2400" b="1" dirty="0" smtClean="0">
                <a:cs typeface="Times New Roman" pitchFamily="18" charset="0"/>
              </a:rPr>
              <a:t>DLL</a:t>
            </a:r>
            <a:r>
              <a:rPr lang="en-US" sz="2400" dirty="0" smtClean="0">
                <a:cs typeface="Times New Roman" pitchFamily="18" charset="0"/>
              </a:rPr>
              <a:t>) consists of a sequence of nodes, connected by links </a:t>
            </a:r>
            <a:r>
              <a:rPr lang="en-US" sz="2400" i="1" dirty="0" smtClean="0">
                <a:cs typeface="Times New Roman" pitchFamily="18" charset="0"/>
              </a:rPr>
              <a:t>in both direction</a:t>
            </a:r>
            <a:r>
              <a:rPr lang="en-US" sz="2400" dirty="0" smtClean="0">
                <a:cs typeface="Times New Roman" pitchFamily="18" charset="0"/>
              </a:rPr>
              <a:t>s.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Each DLL node contains a single element, plus links to the node’s successor and predecessor (or null link(s)).</a:t>
            </a:r>
          </a:p>
          <a:p>
            <a:pPr eaLnBrk="1" hangingPunct="1"/>
            <a:r>
              <a:rPr lang="en-US" sz="2400" dirty="0" smtClean="0">
                <a:cs typeface="Times New Roman" pitchFamily="18" charset="0"/>
              </a:rPr>
              <a:t>The DLL </a:t>
            </a:r>
            <a:r>
              <a:rPr lang="en-US" sz="2400" b="1" dirty="0" smtClean="0">
                <a:cs typeface="Times New Roman" pitchFamily="18" charset="0"/>
              </a:rPr>
              <a:t>header</a:t>
            </a:r>
            <a:r>
              <a:rPr lang="en-US" sz="2400" dirty="0" smtClean="0">
                <a:cs typeface="Times New Roman" pitchFamily="18" charset="0"/>
              </a:rPr>
              <a:t> contains links to the DLL’s first and last nodes (or null links if the DLL is empty).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35029D-C4E7-4158-9843-504F53EF3CFB}" type="slidenum">
              <a:rPr lang="en-AU"/>
              <a:pPr>
                <a:defRPr/>
              </a:pPr>
              <a:t>26</a:t>
            </a:fld>
            <a:endParaRPr lang="en-AU"/>
          </a:p>
        </p:txBody>
      </p:sp>
      <p:grpSp>
        <p:nvGrpSpPr>
          <p:cNvPr id="25606" name="Group 131"/>
          <p:cNvGrpSpPr>
            <a:grpSpLocks/>
          </p:cNvGrpSpPr>
          <p:nvPr/>
        </p:nvGrpSpPr>
        <p:grpSpPr bwMode="auto">
          <a:xfrm>
            <a:off x="1219200" y="4800600"/>
            <a:ext cx="7010400" cy="619125"/>
            <a:chOff x="720" y="2784"/>
            <a:chExt cx="4416" cy="390"/>
          </a:xfrm>
        </p:grpSpPr>
        <p:sp>
          <p:nvSpPr>
            <p:cNvPr id="25620" name="Rectangle 100"/>
            <p:cNvSpPr>
              <a:spLocks noChangeArrowheads="1"/>
            </p:cNvSpPr>
            <p:nvPr/>
          </p:nvSpPr>
          <p:spPr bwMode="auto">
            <a:xfrm>
              <a:off x="720" y="279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Rectangle 101"/>
            <p:cNvSpPr>
              <a:spLocks noChangeArrowheads="1"/>
            </p:cNvSpPr>
            <p:nvPr/>
          </p:nvSpPr>
          <p:spPr bwMode="auto">
            <a:xfrm>
              <a:off x="720" y="298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102"/>
            <p:cNvSpPr txBox="1">
              <a:spLocks noChangeArrowheads="1"/>
            </p:cNvSpPr>
            <p:nvPr/>
          </p:nvSpPr>
          <p:spPr bwMode="auto">
            <a:xfrm>
              <a:off x="1344" y="27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pig</a:t>
              </a:r>
            </a:p>
          </p:txBody>
        </p:sp>
        <p:sp>
          <p:nvSpPr>
            <p:cNvPr id="25623" name="Text Box 103"/>
            <p:cNvSpPr txBox="1">
              <a:spLocks noChangeArrowheads="1"/>
            </p:cNvSpPr>
            <p:nvPr/>
          </p:nvSpPr>
          <p:spPr bwMode="auto">
            <a:xfrm>
              <a:off x="2352" y="27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25624" name="Text Box 104"/>
            <p:cNvSpPr txBox="1">
              <a:spLocks noChangeArrowheads="1"/>
            </p:cNvSpPr>
            <p:nvPr/>
          </p:nvSpPr>
          <p:spPr bwMode="auto">
            <a:xfrm>
              <a:off x="4368" y="27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rat</a:t>
              </a:r>
            </a:p>
          </p:txBody>
        </p:sp>
        <p:sp>
          <p:nvSpPr>
            <p:cNvPr id="25625" name="Line 105"/>
            <p:cNvSpPr>
              <a:spLocks noChangeShapeType="1"/>
            </p:cNvSpPr>
            <p:nvPr/>
          </p:nvSpPr>
          <p:spPr bwMode="auto">
            <a:xfrm>
              <a:off x="1824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107"/>
            <p:cNvSpPr>
              <a:spLocks noChangeShapeType="1"/>
            </p:cNvSpPr>
            <p:nvPr/>
          </p:nvSpPr>
          <p:spPr bwMode="auto">
            <a:xfrm>
              <a:off x="4848" y="28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108"/>
            <p:cNvSpPr>
              <a:spLocks/>
            </p:cNvSpPr>
            <p:nvPr/>
          </p:nvSpPr>
          <p:spPr bwMode="auto">
            <a:xfrm>
              <a:off x="816" y="283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109"/>
            <p:cNvSpPr>
              <a:spLocks noChangeShapeType="1"/>
            </p:cNvSpPr>
            <p:nvPr/>
          </p:nvSpPr>
          <p:spPr bwMode="auto">
            <a:xfrm flipH="1">
              <a:off x="3936" y="29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10"/>
            <p:cNvSpPr>
              <a:spLocks noChangeShapeType="1"/>
            </p:cNvSpPr>
            <p:nvPr/>
          </p:nvSpPr>
          <p:spPr bwMode="auto">
            <a:xfrm flipH="1">
              <a:off x="1920" y="29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111"/>
            <p:cNvSpPr>
              <a:spLocks noChangeShapeType="1"/>
            </p:cNvSpPr>
            <p:nvPr/>
          </p:nvSpPr>
          <p:spPr bwMode="auto">
            <a:xfrm>
              <a:off x="1440" y="293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112"/>
            <p:cNvSpPr>
              <a:spLocks/>
            </p:cNvSpPr>
            <p:nvPr/>
          </p:nvSpPr>
          <p:spPr bwMode="auto">
            <a:xfrm>
              <a:off x="808" y="2934"/>
              <a:ext cx="4328" cy="146"/>
            </a:xfrm>
            <a:custGeom>
              <a:avLst/>
              <a:gdLst>
                <a:gd name="T0" fmla="*/ 0 w 4328"/>
                <a:gd name="T1" fmla="*/ 146 h 146"/>
                <a:gd name="T2" fmla="*/ 4328 w 4328"/>
                <a:gd name="T3" fmla="*/ 144 h 146"/>
                <a:gd name="T4" fmla="*/ 4328 w 4328"/>
                <a:gd name="T5" fmla="*/ 0 h 146"/>
                <a:gd name="T6" fmla="*/ 4136 w 4328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8"/>
                <a:gd name="T13" fmla="*/ 0 h 146"/>
                <a:gd name="T14" fmla="*/ 4328 w 4328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8" h="146">
                  <a:moveTo>
                    <a:pt x="0" y="146"/>
                  </a:moveTo>
                  <a:lnTo>
                    <a:pt x="4328" y="144"/>
                  </a:lnTo>
                  <a:lnTo>
                    <a:pt x="4328" y="0"/>
                  </a:lnTo>
                  <a:lnTo>
                    <a:pt x="41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Text Box 113"/>
            <p:cNvSpPr txBox="1">
              <a:spLocks noChangeArrowheads="1"/>
            </p:cNvSpPr>
            <p:nvPr/>
          </p:nvSpPr>
          <p:spPr bwMode="auto">
            <a:xfrm>
              <a:off x="3360" y="278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5633" name="Line 114"/>
            <p:cNvSpPr>
              <a:spLocks noChangeShapeType="1"/>
            </p:cNvSpPr>
            <p:nvPr/>
          </p:nvSpPr>
          <p:spPr bwMode="auto">
            <a:xfrm>
              <a:off x="2832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115"/>
            <p:cNvSpPr>
              <a:spLocks noChangeShapeType="1"/>
            </p:cNvSpPr>
            <p:nvPr/>
          </p:nvSpPr>
          <p:spPr bwMode="auto">
            <a:xfrm flipH="1">
              <a:off x="2928" y="29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106"/>
            <p:cNvSpPr>
              <a:spLocks noChangeShapeType="1"/>
            </p:cNvSpPr>
            <p:nvPr/>
          </p:nvSpPr>
          <p:spPr bwMode="auto">
            <a:xfrm>
              <a:off x="3840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7" name="Group 130"/>
          <p:cNvGrpSpPr>
            <a:grpSpLocks/>
          </p:cNvGrpSpPr>
          <p:nvPr/>
        </p:nvGrpSpPr>
        <p:grpSpPr bwMode="auto">
          <a:xfrm>
            <a:off x="1219200" y="5705475"/>
            <a:ext cx="2209800" cy="619125"/>
            <a:chOff x="720" y="3354"/>
            <a:chExt cx="1392" cy="390"/>
          </a:xfrm>
        </p:grpSpPr>
        <p:sp>
          <p:nvSpPr>
            <p:cNvPr id="25613" name="Rectangle 116"/>
            <p:cNvSpPr>
              <a:spLocks noChangeArrowheads="1"/>
            </p:cNvSpPr>
            <p:nvPr/>
          </p:nvSpPr>
          <p:spPr bwMode="auto">
            <a:xfrm>
              <a:off x="720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117"/>
            <p:cNvSpPr>
              <a:spLocks noChangeArrowheads="1"/>
            </p:cNvSpPr>
            <p:nvPr/>
          </p:nvSpPr>
          <p:spPr bwMode="auto">
            <a:xfrm>
              <a:off x="720" y="355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118"/>
            <p:cNvSpPr txBox="1">
              <a:spLocks noChangeArrowheads="1"/>
            </p:cNvSpPr>
            <p:nvPr/>
          </p:nvSpPr>
          <p:spPr bwMode="auto">
            <a:xfrm>
              <a:off x="1344" y="335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• </a:t>
              </a:r>
              <a:r>
                <a:rPr lang="en-GB"/>
                <a:t>dog </a:t>
              </a:r>
              <a:r>
                <a:rPr lang="en-GB">
                  <a:cs typeface="Times New Roman" pitchFamily="18" charset="0"/>
                </a:rPr>
                <a:t>•</a:t>
              </a:r>
              <a:endParaRPr lang="en-GB"/>
            </a:p>
          </p:txBody>
        </p:sp>
        <p:sp>
          <p:nvSpPr>
            <p:cNvPr id="25616" name="Freeform 119"/>
            <p:cNvSpPr>
              <a:spLocks/>
            </p:cNvSpPr>
            <p:nvPr/>
          </p:nvSpPr>
          <p:spPr bwMode="auto">
            <a:xfrm>
              <a:off x="816" y="340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20"/>
            <p:cNvSpPr>
              <a:spLocks noChangeShapeType="1"/>
            </p:cNvSpPr>
            <p:nvPr/>
          </p:nvSpPr>
          <p:spPr bwMode="auto">
            <a:xfrm>
              <a:off x="1440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21"/>
            <p:cNvSpPr>
              <a:spLocks noChangeShapeType="1"/>
            </p:cNvSpPr>
            <p:nvPr/>
          </p:nvSpPr>
          <p:spPr bwMode="auto">
            <a:xfrm>
              <a:off x="1800" y="340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Freeform 124"/>
            <p:cNvSpPr>
              <a:spLocks/>
            </p:cNvSpPr>
            <p:nvPr/>
          </p:nvSpPr>
          <p:spPr bwMode="auto">
            <a:xfrm>
              <a:off x="816" y="3504"/>
              <a:ext cx="1296" cy="144"/>
            </a:xfrm>
            <a:custGeom>
              <a:avLst/>
              <a:gdLst>
                <a:gd name="T0" fmla="*/ 0 w 1296"/>
                <a:gd name="T1" fmla="*/ 144 h 144"/>
                <a:gd name="T2" fmla="*/ 1296 w 1296"/>
                <a:gd name="T3" fmla="*/ 144 h 144"/>
                <a:gd name="T4" fmla="*/ 1296 w 1296"/>
                <a:gd name="T5" fmla="*/ 0 h 144"/>
                <a:gd name="T6" fmla="*/ 1104 w 129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44"/>
                <a:gd name="T14" fmla="*/ 1296 w 12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44">
                  <a:moveTo>
                    <a:pt x="0" y="144"/>
                  </a:moveTo>
                  <a:lnTo>
                    <a:pt x="1296" y="144"/>
                  </a:lnTo>
                  <a:lnTo>
                    <a:pt x="1296" y="0"/>
                  </a:lnTo>
                  <a:lnTo>
                    <a:pt x="110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129"/>
          <p:cNvGrpSpPr>
            <a:grpSpLocks/>
          </p:cNvGrpSpPr>
          <p:nvPr/>
        </p:nvGrpSpPr>
        <p:grpSpPr bwMode="auto">
          <a:xfrm>
            <a:off x="5257800" y="5715000"/>
            <a:ext cx="304800" cy="609600"/>
            <a:chOff x="3264" y="3360"/>
            <a:chExt cx="192" cy="384"/>
          </a:xfrm>
        </p:grpSpPr>
        <p:sp>
          <p:nvSpPr>
            <p:cNvPr id="25609" name="Rectangle 125"/>
            <p:cNvSpPr>
              <a:spLocks noChangeArrowheads="1"/>
            </p:cNvSpPr>
            <p:nvPr/>
          </p:nvSpPr>
          <p:spPr bwMode="auto">
            <a:xfrm>
              <a:off x="3264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>
                  <a:cs typeface="Times New Roman" pitchFamily="18" charset="0"/>
                </a:rPr>
                <a:t>•</a:t>
              </a:r>
              <a:endParaRPr lang="en-US"/>
            </a:p>
          </p:txBody>
        </p:sp>
        <p:sp>
          <p:nvSpPr>
            <p:cNvPr id="25610" name="Rectangle 126"/>
            <p:cNvSpPr>
              <a:spLocks noChangeArrowheads="1"/>
            </p:cNvSpPr>
            <p:nvPr/>
          </p:nvSpPr>
          <p:spPr bwMode="auto">
            <a:xfrm>
              <a:off x="3264" y="355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>
                  <a:cs typeface="Times New Roman" pitchFamily="18" charset="0"/>
                </a:rPr>
                <a:t>•</a:t>
              </a:r>
              <a:endParaRPr lang="en-US"/>
            </a:p>
          </p:txBody>
        </p:sp>
        <p:sp>
          <p:nvSpPr>
            <p:cNvPr id="25611" name="Line 127"/>
            <p:cNvSpPr>
              <a:spLocks noChangeShapeType="1"/>
            </p:cNvSpPr>
            <p:nvPr/>
          </p:nvSpPr>
          <p:spPr bwMode="auto">
            <a:xfrm>
              <a:off x="3360" y="36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8"/>
            <p:cNvSpPr>
              <a:spLocks noChangeShapeType="1"/>
            </p:cNvSpPr>
            <p:nvPr/>
          </p:nvSpPr>
          <p:spPr bwMode="auto">
            <a:xfrm>
              <a:off x="3360" y="34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Doubly-linked lists (2)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382000" cy="4114800"/>
          </a:xfrm>
        </p:spPr>
        <p:txBody>
          <a:bodyPr/>
          <a:lstStyle/>
          <a:p>
            <a:pPr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Java class implementing DLL nodes:</a:t>
            </a:r>
          </a:p>
          <a:p>
            <a:pPr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protected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Object element;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public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(Object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,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	 	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.element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11DF40-E6CF-4858-8953-DEA969BB8E47}" type="slidenum">
              <a:rPr lang="en-AU"/>
              <a:pPr>
                <a:defRPr/>
              </a:pPr>
              <a:t>27</a:t>
            </a:fld>
            <a:endParaRPr lang="en-AU"/>
          </a:p>
        </p:txBody>
      </p:sp>
      <p:sp>
        <p:nvSpPr>
          <p:cNvPr id="26630" name="Text Box 102"/>
          <p:cNvSpPr txBox="1">
            <a:spLocks noChangeArrowheads="1"/>
          </p:cNvSpPr>
          <p:nvPr/>
        </p:nvSpPr>
        <p:spPr bwMode="auto">
          <a:xfrm>
            <a:off x="7215206" y="235743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 dirty="0" err="1"/>
              <a:t>elem</a:t>
            </a:r>
            <a:endParaRPr lang="en-GB" dirty="0"/>
          </a:p>
        </p:txBody>
      </p:sp>
      <p:sp>
        <p:nvSpPr>
          <p:cNvPr id="26631" name="Line 110"/>
          <p:cNvSpPr>
            <a:spLocks noChangeShapeType="1"/>
          </p:cNvSpPr>
          <p:nvPr/>
        </p:nvSpPr>
        <p:spPr bwMode="auto">
          <a:xfrm flipH="1">
            <a:off x="6500826" y="2500306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14"/>
          <p:cNvSpPr>
            <a:spLocks noChangeShapeType="1"/>
          </p:cNvSpPr>
          <p:nvPr/>
        </p:nvSpPr>
        <p:spPr bwMode="auto">
          <a:xfrm>
            <a:off x="8001024" y="2500306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0719" y="2072955"/>
            <a:ext cx="642938" cy="357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succ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61458" y="2075553"/>
            <a:ext cx="642938" cy="357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pred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Doubly-linked lists (3)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0010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smtClean="0"/>
              <a:t>Java class implementing DLL headers: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 DLL { 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 DLLNode first, last;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 DLL () {</a:t>
            </a:r>
            <a:br>
              <a:rPr lang="en-US" sz="240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sz="2400" smtClean="0">
                <a:cs typeface="Times New Roman" pitchFamily="18" charset="0"/>
              </a:rPr>
              <a:t>Construct an empty DLL.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40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.first = 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.last = </a:t>
            </a: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smtClean="0">
                <a:cs typeface="Times New Roman" pitchFamily="18" charset="0"/>
              </a:rPr>
              <a:t>…</a:t>
            </a:r>
            <a:endParaRPr lang="en-US" sz="240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2938BE-5BB6-4A38-AD93-9CAC32905194}" type="slidenum">
              <a:rPr lang="en-AU"/>
              <a:pPr>
                <a:defRPr/>
              </a:pPr>
              <a:t>28</a:t>
            </a:fld>
            <a:endParaRPr lang="en-AU"/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5867400" y="5029200"/>
            <a:ext cx="2667000" cy="381000"/>
          </a:xfrm>
          <a:prstGeom prst="wedgeRectCallout">
            <a:avLst>
              <a:gd name="adj1" fmla="val -135954"/>
              <a:gd name="adj2" fmla="val 73333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>
              <a:spcBef>
                <a:spcPct val="0"/>
              </a:spcBef>
            </a:pPr>
            <a:r>
              <a:rPr lang="en-GB" dirty="0">
                <a:solidFill>
                  <a:srgbClr val="FF3300"/>
                </a:solidFill>
              </a:rPr>
              <a:t>DLL methods (to follow)</a:t>
            </a:r>
            <a:endParaRPr lang="en-GB" dirty="0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DLL traversal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5926"/>
            <a:ext cx="8763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Instance method (in class </a:t>
            </a:r>
            <a:r>
              <a:rPr lang="en-US" sz="2400" dirty="0" smtClean="0">
                <a:latin typeface="Courier New" pitchFamily="49" charset="0"/>
              </a:rPr>
              <a:t>DLL</a:t>
            </a:r>
            <a:r>
              <a:rPr lang="en-US" sz="2400" dirty="0" smtClean="0"/>
              <a:t>) to traverse a DLL, from last node to first: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printLastToFirst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sz="2400" dirty="0" smtClean="0">
                <a:cs typeface="Times New Roman" pitchFamily="18" charset="0"/>
              </a:rPr>
              <a:t>Print all elements in this DLL, in last-to-first order.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.last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curr.pred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Animation:</a:t>
            </a: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4AE83D-ED8B-41D8-8DD2-AF62A4D32445}" type="slidenum">
              <a:rPr lang="en-AU"/>
              <a:pPr>
                <a:defRPr/>
              </a:pPr>
              <a:t>29</a:t>
            </a:fld>
            <a:endParaRPr lang="en-AU"/>
          </a:p>
        </p:txBody>
      </p:sp>
      <p:grpSp>
        <p:nvGrpSpPr>
          <p:cNvPr id="28676" name="Group 84"/>
          <p:cNvGrpSpPr>
            <a:grpSpLocks/>
          </p:cNvGrpSpPr>
          <p:nvPr/>
        </p:nvGrpSpPr>
        <p:grpSpPr bwMode="auto">
          <a:xfrm>
            <a:off x="1066800" y="4953000"/>
            <a:ext cx="6553200" cy="1371600"/>
            <a:chOff x="576" y="0"/>
            <a:chExt cx="4128" cy="864"/>
          </a:xfrm>
        </p:grpSpPr>
        <p:sp>
          <p:nvSpPr>
            <p:cNvPr id="28759" name="Rectangle 85"/>
            <p:cNvSpPr>
              <a:spLocks noChangeArrowheads="1"/>
            </p:cNvSpPr>
            <p:nvPr/>
          </p:nvSpPr>
          <p:spPr bwMode="auto">
            <a:xfrm>
              <a:off x="576" y="0"/>
              <a:ext cx="4128" cy="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0" name="Rectangle 86"/>
            <p:cNvSpPr>
              <a:spLocks noChangeArrowheads="1"/>
            </p:cNvSpPr>
            <p:nvPr/>
          </p:nvSpPr>
          <p:spPr bwMode="auto">
            <a:xfrm>
              <a:off x="1200" y="10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1" name="Rectangle 87"/>
            <p:cNvSpPr>
              <a:spLocks noChangeArrowheads="1"/>
            </p:cNvSpPr>
            <p:nvPr/>
          </p:nvSpPr>
          <p:spPr bwMode="auto">
            <a:xfrm>
              <a:off x="1200" y="2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2" name="Text Box 88"/>
            <p:cNvSpPr txBox="1">
              <a:spLocks noChangeArrowheads="1"/>
            </p:cNvSpPr>
            <p:nvPr/>
          </p:nvSpPr>
          <p:spPr bwMode="auto">
            <a:xfrm>
              <a:off x="1824" y="9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8763" name="Text Box 89"/>
            <p:cNvSpPr txBox="1">
              <a:spLocks noChangeArrowheads="1"/>
            </p:cNvSpPr>
            <p:nvPr/>
          </p:nvSpPr>
          <p:spPr bwMode="auto">
            <a:xfrm>
              <a:off x="2832" y="9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8764" name="Text Box 90"/>
            <p:cNvSpPr txBox="1">
              <a:spLocks noChangeArrowheads="1"/>
            </p:cNvSpPr>
            <p:nvPr/>
          </p:nvSpPr>
          <p:spPr bwMode="auto">
            <a:xfrm>
              <a:off x="3840" y="9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8765" name="Line 91"/>
            <p:cNvSpPr>
              <a:spLocks noChangeShapeType="1"/>
            </p:cNvSpPr>
            <p:nvPr/>
          </p:nvSpPr>
          <p:spPr bwMode="auto">
            <a:xfrm>
              <a:off x="2304" y="15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92"/>
            <p:cNvSpPr>
              <a:spLocks noChangeShapeType="1"/>
            </p:cNvSpPr>
            <p:nvPr/>
          </p:nvSpPr>
          <p:spPr bwMode="auto">
            <a:xfrm>
              <a:off x="3312" y="15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93"/>
            <p:cNvSpPr>
              <a:spLocks noChangeShapeType="1"/>
            </p:cNvSpPr>
            <p:nvPr/>
          </p:nvSpPr>
          <p:spPr bwMode="auto">
            <a:xfrm>
              <a:off x="4320" y="15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Freeform 94"/>
            <p:cNvSpPr>
              <a:spLocks/>
            </p:cNvSpPr>
            <p:nvPr/>
          </p:nvSpPr>
          <p:spPr bwMode="auto">
            <a:xfrm>
              <a:off x="1296" y="150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95"/>
            <p:cNvSpPr>
              <a:spLocks noChangeShapeType="1"/>
            </p:cNvSpPr>
            <p:nvPr/>
          </p:nvSpPr>
          <p:spPr bwMode="auto">
            <a:xfrm flipH="1">
              <a:off x="3408" y="24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96"/>
            <p:cNvSpPr>
              <a:spLocks noChangeShapeType="1"/>
            </p:cNvSpPr>
            <p:nvPr/>
          </p:nvSpPr>
          <p:spPr bwMode="auto">
            <a:xfrm flipH="1">
              <a:off x="2400" y="24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97"/>
            <p:cNvSpPr>
              <a:spLocks noChangeShapeType="1"/>
            </p:cNvSpPr>
            <p:nvPr/>
          </p:nvSpPr>
          <p:spPr bwMode="auto">
            <a:xfrm>
              <a:off x="1920" y="2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Freeform 98"/>
            <p:cNvSpPr>
              <a:spLocks/>
            </p:cNvSpPr>
            <p:nvPr/>
          </p:nvSpPr>
          <p:spPr bwMode="auto">
            <a:xfrm>
              <a:off x="1296" y="246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Text Box 99"/>
            <p:cNvSpPr txBox="1">
              <a:spLocks noChangeArrowheads="1"/>
            </p:cNvSpPr>
            <p:nvPr/>
          </p:nvSpPr>
          <p:spPr bwMode="auto">
            <a:xfrm>
              <a:off x="624" y="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8774" name="Text Box 100"/>
            <p:cNvSpPr txBox="1">
              <a:spLocks noChangeArrowheads="1"/>
            </p:cNvSpPr>
            <p:nvPr/>
          </p:nvSpPr>
          <p:spPr bwMode="auto">
            <a:xfrm>
              <a:off x="624" y="2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066800" y="4953000"/>
            <a:ext cx="6553200" cy="1371600"/>
            <a:chOff x="576" y="336"/>
            <a:chExt cx="4128" cy="864"/>
          </a:xfrm>
        </p:grpSpPr>
        <p:sp>
          <p:nvSpPr>
            <p:cNvPr id="28740" name="Rectangle 5"/>
            <p:cNvSpPr>
              <a:spLocks noChangeArrowheads="1"/>
            </p:cNvSpPr>
            <p:nvPr/>
          </p:nvSpPr>
          <p:spPr bwMode="auto">
            <a:xfrm>
              <a:off x="576" y="336"/>
              <a:ext cx="4128" cy="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1" name="Rectangle 6"/>
            <p:cNvSpPr>
              <a:spLocks noChangeArrowheads="1"/>
            </p:cNvSpPr>
            <p:nvPr/>
          </p:nvSpPr>
          <p:spPr bwMode="auto">
            <a:xfrm>
              <a:off x="1200" y="9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Text Box 7"/>
            <p:cNvSpPr txBox="1">
              <a:spLocks noChangeArrowheads="1"/>
            </p:cNvSpPr>
            <p:nvPr/>
          </p:nvSpPr>
          <p:spPr bwMode="auto">
            <a:xfrm>
              <a:off x="624" y="91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28743" name="Rectangle 8"/>
            <p:cNvSpPr>
              <a:spLocks noChangeArrowheads="1"/>
            </p:cNvSpPr>
            <p:nvPr/>
          </p:nvSpPr>
          <p:spPr bwMode="auto">
            <a:xfrm>
              <a:off x="1200" y="43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Rectangle 9"/>
            <p:cNvSpPr>
              <a:spLocks noChangeArrowheads="1"/>
            </p:cNvSpPr>
            <p:nvPr/>
          </p:nvSpPr>
          <p:spPr bwMode="auto">
            <a:xfrm>
              <a:off x="1200" y="6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Text Box 10"/>
            <p:cNvSpPr txBox="1">
              <a:spLocks noChangeArrowheads="1"/>
            </p:cNvSpPr>
            <p:nvPr/>
          </p:nvSpPr>
          <p:spPr bwMode="auto">
            <a:xfrm>
              <a:off x="1824" y="4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8746" name="Text Box 11"/>
            <p:cNvSpPr txBox="1">
              <a:spLocks noChangeArrowheads="1"/>
            </p:cNvSpPr>
            <p:nvPr/>
          </p:nvSpPr>
          <p:spPr bwMode="auto">
            <a:xfrm>
              <a:off x="2832" y="4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8747" name="Text Box 12"/>
            <p:cNvSpPr txBox="1">
              <a:spLocks noChangeArrowheads="1"/>
            </p:cNvSpPr>
            <p:nvPr/>
          </p:nvSpPr>
          <p:spPr bwMode="auto">
            <a:xfrm>
              <a:off x="3840" y="43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8748" name="Line 13"/>
            <p:cNvSpPr>
              <a:spLocks noChangeShapeType="1"/>
            </p:cNvSpPr>
            <p:nvPr/>
          </p:nvSpPr>
          <p:spPr bwMode="auto">
            <a:xfrm>
              <a:off x="2304" y="48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14"/>
            <p:cNvSpPr>
              <a:spLocks noChangeShapeType="1"/>
            </p:cNvSpPr>
            <p:nvPr/>
          </p:nvSpPr>
          <p:spPr bwMode="auto">
            <a:xfrm>
              <a:off x="3312" y="48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15"/>
            <p:cNvSpPr>
              <a:spLocks noChangeShapeType="1"/>
            </p:cNvSpPr>
            <p:nvPr/>
          </p:nvSpPr>
          <p:spPr bwMode="auto">
            <a:xfrm>
              <a:off x="4320" y="4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Freeform 16"/>
            <p:cNvSpPr>
              <a:spLocks/>
            </p:cNvSpPr>
            <p:nvPr/>
          </p:nvSpPr>
          <p:spPr bwMode="auto">
            <a:xfrm>
              <a:off x="1296" y="48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17"/>
            <p:cNvSpPr>
              <a:spLocks noChangeShapeType="1"/>
            </p:cNvSpPr>
            <p:nvPr/>
          </p:nvSpPr>
          <p:spPr bwMode="auto">
            <a:xfrm flipH="1">
              <a:off x="3408" y="58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18"/>
            <p:cNvSpPr>
              <a:spLocks noChangeShapeType="1"/>
            </p:cNvSpPr>
            <p:nvPr/>
          </p:nvSpPr>
          <p:spPr bwMode="auto">
            <a:xfrm flipH="1">
              <a:off x="2400" y="58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19"/>
            <p:cNvSpPr>
              <a:spLocks noChangeShapeType="1"/>
            </p:cNvSpPr>
            <p:nvPr/>
          </p:nvSpPr>
          <p:spPr bwMode="auto">
            <a:xfrm>
              <a:off x="1920" y="58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Freeform 20"/>
            <p:cNvSpPr>
              <a:spLocks/>
            </p:cNvSpPr>
            <p:nvPr/>
          </p:nvSpPr>
          <p:spPr bwMode="auto">
            <a:xfrm>
              <a:off x="1296" y="58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Text Box 21"/>
            <p:cNvSpPr txBox="1">
              <a:spLocks noChangeArrowheads="1"/>
            </p:cNvSpPr>
            <p:nvPr/>
          </p:nvSpPr>
          <p:spPr bwMode="auto">
            <a:xfrm>
              <a:off x="624" y="4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8757" name="Text Box 22"/>
            <p:cNvSpPr txBox="1">
              <a:spLocks noChangeArrowheads="1"/>
            </p:cNvSpPr>
            <p:nvPr/>
          </p:nvSpPr>
          <p:spPr bwMode="auto">
            <a:xfrm>
              <a:off x="624" y="62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8758" name="Freeform 23"/>
            <p:cNvSpPr>
              <a:spLocks/>
            </p:cNvSpPr>
            <p:nvPr/>
          </p:nvSpPr>
          <p:spPr bwMode="auto">
            <a:xfrm>
              <a:off x="1296" y="624"/>
              <a:ext cx="2544" cy="384"/>
            </a:xfrm>
            <a:custGeom>
              <a:avLst/>
              <a:gdLst>
                <a:gd name="T0" fmla="*/ 0 w 2544"/>
                <a:gd name="T1" fmla="*/ 384 h 384"/>
                <a:gd name="T2" fmla="*/ 2160 w 2544"/>
                <a:gd name="T3" fmla="*/ 384 h 384"/>
                <a:gd name="T4" fmla="*/ 2544 w 2544"/>
                <a:gd name="T5" fmla="*/ 0 h 384"/>
                <a:gd name="T6" fmla="*/ 0 60000 65536"/>
                <a:gd name="T7" fmla="*/ 0 60000 65536"/>
                <a:gd name="T8" fmla="*/ 0 60000 65536"/>
                <a:gd name="T9" fmla="*/ 0 w 2544"/>
                <a:gd name="T10" fmla="*/ 0 h 384"/>
                <a:gd name="T11" fmla="*/ 2544 w 254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384">
                  <a:moveTo>
                    <a:pt x="0" y="384"/>
                  </a:moveTo>
                  <a:lnTo>
                    <a:pt x="2160" y="384"/>
                  </a:lnTo>
                  <a:lnTo>
                    <a:pt x="25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66800" y="4953000"/>
            <a:ext cx="6553200" cy="1371600"/>
            <a:chOff x="576" y="1296"/>
            <a:chExt cx="4128" cy="864"/>
          </a:xfrm>
        </p:grpSpPr>
        <p:sp>
          <p:nvSpPr>
            <p:cNvPr id="28721" name="Rectangle 25"/>
            <p:cNvSpPr>
              <a:spLocks noChangeArrowheads="1"/>
            </p:cNvSpPr>
            <p:nvPr/>
          </p:nvSpPr>
          <p:spPr bwMode="auto">
            <a:xfrm>
              <a:off x="576" y="1296"/>
              <a:ext cx="4128" cy="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Rectangle 26"/>
            <p:cNvSpPr>
              <a:spLocks noChangeArrowheads="1"/>
            </p:cNvSpPr>
            <p:nvPr/>
          </p:nvSpPr>
          <p:spPr bwMode="auto">
            <a:xfrm>
              <a:off x="1200" y="187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Text Box 27"/>
            <p:cNvSpPr txBox="1">
              <a:spLocks noChangeArrowheads="1"/>
            </p:cNvSpPr>
            <p:nvPr/>
          </p:nvSpPr>
          <p:spPr bwMode="auto">
            <a:xfrm>
              <a:off x="624" y="18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28724" name="Rectangle 28"/>
            <p:cNvSpPr>
              <a:spLocks noChangeArrowheads="1"/>
            </p:cNvSpPr>
            <p:nvPr/>
          </p:nvSpPr>
          <p:spPr bwMode="auto">
            <a:xfrm>
              <a:off x="1200" y="139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Rectangle 29"/>
            <p:cNvSpPr>
              <a:spLocks noChangeArrowheads="1"/>
            </p:cNvSpPr>
            <p:nvPr/>
          </p:nvSpPr>
          <p:spPr bwMode="auto">
            <a:xfrm>
              <a:off x="1200" y="159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Text Box 30"/>
            <p:cNvSpPr txBox="1">
              <a:spLocks noChangeArrowheads="1"/>
            </p:cNvSpPr>
            <p:nvPr/>
          </p:nvSpPr>
          <p:spPr bwMode="auto">
            <a:xfrm>
              <a:off x="1824" y="13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8727" name="Text Box 31"/>
            <p:cNvSpPr txBox="1">
              <a:spLocks noChangeArrowheads="1"/>
            </p:cNvSpPr>
            <p:nvPr/>
          </p:nvSpPr>
          <p:spPr bwMode="auto">
            <a:xfrm>
              <a:off x="2832" y="13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8728" name="Text Box 32"/>
            <p:cNvSpPr txBox="1">
              <a:spLocks noChangeArrowheads="1"/>
            </p:cNvSpPr>
            <p:nvPr/>
          </p:nvSpPr>
          <p:spPr bwMode="auto">
            <a:xfrm>
              <a:off x="3840" y="139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8729" name="Line 33"/>
            <p:cNvSpPr>
              <a:spLocks noChangeShapeType="1"/>
            </p:cNvSpPr>
            <p:nvPr/>
          </p:nvSpPr>
          <p:spPr bwMode="auto">
            <a:xfrm>
              <a:off x="2304" y="144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34"/>
            <p:cNvSpPr>
              <a:spLocks noChangeShapeType="1"/>
            </p:cNvSpPr>
            <p:nvPr/>
          </p:nvSpPr>
          <p:spPr bwMode="auto">
            <a:xfrm>
              <a:off x="3312" y="144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35"/>
            <p:cNvSpPr>
              <a:spLocks noChangeShapeType="1"/>
            </p:cNvSpPr>
            <p:nvPr/>
          </p:nvSpPr>
          <p:spPr bwMode="auto">
            <a:xfrm>
              <a:off x="4320" y="14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Freeform 36"/>
            <p:cNvSpPr>
              <a:spLocks/>
            </p:cNvSpPr>
            <p:nvPr/>
          </p:nvSpPr>
          <p:spPr bwMode="auto">
            <a:xfrm>
              <a:off x="1296" y="144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37"/>
            <p:cNvSpPr>
              <a:spLocks noChangeShapeType="1"/>
            </p:cNvSpPr>
            <p:nvPr/>
          </p:nvSpPr>
          <p:spPr bwMode="auto">
            <a:xfrm flipH="1">
              <a:off x="3408" y="154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38"/>
            <p:cNvSpPr>
              <a:spLocks noChangeShapeType="1"/>
            </p:cNvSpPr>
            <p:nvPr/>
          </p:nvSpPr>
          <p:spPr bwMode="auto">
            <a:xfrm flipH="1">
              <a:off x="2400" y="154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39"/>
            <p:cNvSpPr>
              <a:spLocks noChangeShapeType="1"/>
            </p:cNvSpPr>
            <p:nvPr/>
          </p:nvSpPr>
          <p:spPr bwMode="auto">
            <a:xfrm>
              <a:off x="1920" y="154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Freeform 40"/>
            <p:cNvSpPr>
              <a:spLocks/>
            </p:cNvSpPr>
            <p:nvPr/>
          </p:nvSpPr>
          <p:spPr bwMode="auto">
            <a:xfrm>
              <a:off x="1296" y="154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Text Box 41"/>
            <p:cNvSpPr txBox="1">
              <a:spLocks noChangeArrowheads="1"/>
            </p:cNvSpPr>
            <p:nvPr/>
          </p:nvSpPr>
          <p:spPr bwMode="auto">
            <a:xfrm>
              <a:off x="624" y="13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8738" name="Text Box 42"/>
            <p:cNvSpPr txBox="1">
              <a:spLocks noChangeArrowheads="1"/>
            </p:cNvSpPr>
            <p:nvPr/>
          </p:nvSpPr>
          <p:spPr bwMode="auto">
            <a:xfrm>
              <a:off x="624" y="15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8739" name="Freeform 43"/>
            <p:cNvSpPr>
              <a:spLocks/>
            </p:cNvSpPr>
            <p:nvPr/>
          </p:nvSpPr>
          <p:spPr bwMode="auto">
            <a:xfrm>
              <a:off x="1304" y="1584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066800" y="4953000"/>
            <a:ext cx="6553200" cy="1371600"/>
            <a:chOff x="576" y="2256"/>
            <a:chExt cx="4128" cy="864"/>
          </a:xfrm>
        </p:grpSpPr>
        <p:sp>
          <p:nvSpPr>
            <p:cNvPr id="28702" name="Rectangle 45"/>
            <p:cNvSpPr>
              <a:spLocks noChangeArrowheads="1"/>
            </p:cNvSpPr>
            <p:nvPr/>
          </p:nvSpPr>
          <p:spPr bwMode="auto">
            <a:xfrm>
              <a:off x="576" y="2256"/>
              <a:ext cx="4128" cy="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Rectangle 46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Text Box 47"/>
            <p:cNvSpPr txBox="1">
              <a:spLocks noChangeArrowheads="1"/>
            </p:cNvSpPr>
            <p:nvPr/>
          </p:nvSpPr>
          <p:spPr bwMode="auto">
            <a:xfrm>
              <a:off x="624" y="28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28705" name="Rectangle 48"/>
            <p:cNvSpPr>
              <a:spLocks noChangeArrowheads="1"/>
            </p:cNvSpPr>
            <p:nvPr/>
          </p:nvSpPr>
          <p:spPr bwMode="auto">
            <a:xfrm>
              <a:off x="1200" y="235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Rectangle 49"/>
            <p:cNvSpPr>
              <a:spLocks noChangeArrowheads="1"/>
            </p:cNvSpPr>
            <p:nvPr/>
          </p:nvSpPr>
          <p:spPr bwMode="auto">
            <a:xfrm>
              <a:off x="1200" y="255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Text Box 50"/>
            <p:cNvSpPr txBox="1">
              <a:spLocks noChangeArrowheads="1"/>
            </p:cNvSpPr>
            <p:nvPr/>
          </p:nvSpPr>
          <p:spPr bwMode="auto">
            <a:xfrm>
              <a:off x="1824" y="235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8708" name="Text Box 51"/>
            <p:cNvSpPr txBox="1">
              <a:spLocks noChangeArrowheads="1"/>
            </p:cNvSpPr>
            <p:nvPr/>
          </p:nvSpPr>
          <p:spPr bwMode="auto">
            <a:xfrm>
              <a:off x="2832" y="235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8709" name="Text Box 52"/>
            <p:cNvSpPr txBox="1">
              <a:spLocks noChangeArrowheads="1"/>
            </p:cNvSpPr>
            <p:nvPr/>
          </p:nvSpPr>
          <p:spPr bwMode="auto">
            <a:xfrm>
              <a:off x="3840" y="235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8710" name="Line 53"/>
            <p:cNvSpPr>
              <a:spLocks noChangeShapeType="1"/>
            </p:cNvSpPr>
            <p:nvPr/>
          </p:nvSpPr>
          <p:spPr bwMode="auto">
            <a:xfrm>
              <a:off x="2304" y="24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54"/>
            <p:cNvSpPr>
              <a:spLocks noChangeShapeType="1"/>
            </p:cNvSpPr>
            <p:nvPr/>
          </p:nvSpPr>
          <p:spPr bwMode="auto">
            <a:xfrm>
              <a:off x="3312" y="24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55"/>
            <p:cNvSpPr>
              <a:spLocks noChangeShapeType="1"/>
            </p:cNvSpPr>
            <p:nvPr/>
          </p:nvSpPr>
          <p:spPr bwMode="auto">
            <a:xfrm>
              <a:off x="4320" y="240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56"/>
            <p:cNvSpPr>
              <a:spLocks/>
            </p:cNvSpPr>
            <p:nvPr/>
          </p:nvSpPr>
          <p:spPr bwMode="auto">
            <a:xfrm>
              <a:off x="1296" y="240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57"/>
            <p:cNvSpPr>
              <a:spLocks noChangeShapeType="1"/>
            </p:cNvSpPr>
            <p:nvPr/>
          </p:nvSpPr>
          <p:spPr bwMode="auto">
            <a:xfrm flipH="1">
              <a:off x="3408" y="25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58"/>
            <p:cNvSpPr>
              <a:spLocks noChangeShapeType="1"/>
            </p:cNvSpPr>
            <p:nvPr/>
          </p:nvSpPr>
          <p:spPr bwMode="auto">
            <a:xfrm flipH="1">
              <a:off x="2400" y="25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59"/>
            <p:cNvSpPr>
              <a:spLocks noChangeShapeType="1"/>
            </p:cNvSpPr>
            <p:nvPr/>
          </p:nvSpPr>
          <p:spPr bwMode="auto">
            <a:xfrm>
              <a:off x="1920" y="250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Freeform 60"/>
            <p:cNvSpPr>
              <a:spLocks/>
            </p:cNvSpPr>
            <p:nvPr/>
          </p:nvSpPr>
          <p:spPr bwMode="auto">
            <a:xfrm>
              <a:off x="1296" y="250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Text Box 61"/>
            <p:cNvSpPr txBox="1">
              <a:spLocks noChangeArrowheads="1"/>
            </p:cNvSpPr>
            <p:nvPr/>
          </p:nvSpPr>
          <p:spPr bwMode="auto">
            <a:xfrm>
              <a:off x="624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8719" name="Text Box 62"/>
            <p:cNvSpPr txBox="1">
              <a:spLocks noChangeArrowheads="1"/>
            </p:cNvSpPr>
            <p:nvPr/>
          </p:nvSpPr>
          <p:spPr bwMode="auto">
            <a:xfrm>
              <a:off x="624" y="254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8720" name="Freeform 63"/>
            <p:cNvSpPr>
              <a:spLocks/>
            </p:cNvSpPr>
            <p:nvPr/>
          </p:nvSpPr>
          <p:spPr bwMode="auto">
            <a:xfrm>
              <a:off x="1304" y="2544"/>
              <a:ext cx="520" cy="384"/>
            </a:xfrm>
            <a:custGeom>
              <a:avLst/>
              <a:gdLst>
                <a:gd name="T0" fmla="*/ 0 w 520"/>
                <a:gd name="T1" fmla="*/ 384 h 384"/>
                <a:gd name="T2" fmla="*/ 136 w 520"/>
                <a:gd name="T3" fmla="*/ 384 h 384"/>
                <a:gd name="T4" fmla="*/ 520 w 520"/>
                <a:gd name="T5" fmla="*/ 0 h 384"/>
                <a:gd name="T6" fmla="*/ 0 60000 65536"/>
                <a:gd name="T7" fmla="*/ 0 60000 65536"/>
                <a:gd name="T8" fmla="*/ 0 60000 65536"/>
                <a:gd name="T9" fmla="*/ 0 w 520"/>
                <a:gd name="T10" fmla="*/ 0 h 384"/>
                <a:gd name="T11" fmla="*/ 520 w 52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0" h="384">
                  <a:moveTo>
                    <a:pt x="0" y="384"/>
                  </a:moveTo>
                  <a:lnTo>
                    <a:pt x="136" y="384"/>
                  </a:lnTo>
                  <a:lnTo>
                    <a:pt x="5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066800" y="4953000"/>
            <a:ext cx="6553200" cy="1371600"/>
            <a:chOff x="576" y="3216"/>
            <a:chExt cx="4128" cy="864"/>
          </a:xfrm>
        </p:grpSpPr>
        <p:sp>
          <p:nvSpPr>
            <p:cNvPr id="28683" name="Rectangle 65"/>
            <p:cNvSpPr>
              <a:spLocks noChangeArrowheads="1"/>
            </p:cNvSpPr>
            <p:nvPr/>
          </p:nvSpPr>
          <p:spPr bwMode="auto">
            <a:xfrm>
              <a:off x="576" y="3216"/>
              <a:ext cx="4128" cy="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66"/>
            <p:cNvSpPr>
              <a:spLocks noChangeArrowheads="1"/>
            </p:cNvSpPr>
            <p:nvPr/>
          </p:nvSpPr>
          <p:spPr bwMode="auto">
            <a:xfrm>
              <a:off x="1200" y="379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Text Box 67"/>
            <p:cNvSpPr txBox="1">
              <a:spLocks noChangeArrowheads="1"/>
            </p:cNvSpPr>
            <p:nvPr/>
          </p:nvSpPr>
          <p:spPr bwMode="auto">
            <a:xfrm>
              <a:off x="624" y="37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28686" name="Rectangle 68"/>
            <p:cNvSpPr>
              <a:spLocks noChangeArrowheads="1"/>
            </p:cNvSpPr>
            <p:nvPr/>
          </p:nvSpPr>
          <p:spPr bwMode="auto">
            <a:xfrm>
              <a:off x="1200" y="331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69"/>
            <p:cNvSpPr>
              <a:spLocks noChangeArrowheads="1"/>
            </p:cNvSpPr>
            <p:nvPr/>
          </p:nvSpPr>
          <p:spPr bwMode="auto">
            <a:xfrm>
              <a:off x="1200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70"/>
            <p:cNvSpPr txBox="1">
              <a:spLocks noChangeArrowheads="1"/>
            </p:cNvSpPr>
            <p:nvPr/>
          </p:nvSpPr>
          <p:spPr bwMode="auto">
            <a:xfrm>
              <a:off x="1824" y="331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8689" name="Text Box 71"/>
            <p:cNvSpPr txBox="1">
              <a:spLocks noChangeArrowheads="1"/>
            </p:cNvSpPr>
            <p:nvPr/>
          </p:nvSpPr>
          <p:spPr bwMode="auto">
            <a:xfrm>
              <a:off x="2832" y="331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8690" name="Text Box 72"/>
            <p:cNvSpPr txBox="1">
              <a:spLocks noChangeArrowheads="1"/>
            </p:cNvSpPr>
            <p:nvPr/>
          </p:nvSpPr>
          <p:spPr bwMode="auto">
            <a:xfrm>
              <a:off x="3840" y="331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8691" name="Line 73"/>
            <p:cNvSpPr>
              <a:spLocks noChangeShapeType="1"/>
            </p:cNvSpPr>
            <p:nvPr/>
          </p:nvSpPr>
          <p:spPr bwMode="auto">
            <a:xfrm>
              <a:off x="2304" y="336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74"/>
            <p:cNvSpPr>
              <a:spLocks noChangeShapeType="1"/>
            </p:cNvSpPr>
            <p:nvPr/>
          </p:nvSpPr>
          <p:spPr bwMode="auto">
            <a:xfrm>
              <a:off x="3312" y="336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75"/>
            <p:cNvSpPr>
              <a:spLocks noChangeShapeType="1"/>
            </p:cNvSpPr>
            <p:nvPr/>
          </p:nvSpPr>
          <p:spPr bwMode="auto">
            <a:xfrm>
              <a:off x="4320" y="336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76"/>
            <p:cNvSpPr>
              <a:spLocks/>
            </p:cNvSpPr>
            <p:nvPr/>
          </p:nvSpPr>
          <p:spPr bwMode="auto">
            <a:xfrm>
              <a:off x="1296" y="336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77"/>
            <p:cNvSpPr>
              <a:spLocks noChangeShapeType="1"/>
            </p:cNvSpPr>
            <p:nvPr/>
          </p:nvSpPr>
          <p:spPr bwMode="auto">
            <a:xfrm flipH="1">
              <a:off x="3408" y="346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78"/>
            <p:cNvSpPr>
              <a:spLocks noChangeShapeType="1"/>
            </p:cNvSpPr>
            <p:nvPr/>
          </p:nvSpPr>
          <p:spPr bwMode="auto">
            <a:xfrm flipH="1">
              <a:off x="2400" y="346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79"/>
            <p:cNvSpPr>
              <a:spLocks noChangeShapeType="1"/>
            </p:cNvSpPr>
            <p:nvPr/>
          </p:nvSpPr>
          <p:spPr bwMode="auto">
            <a:xfrm>
              <a:off x="1920" y="346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80"/>
            <p:cNvSpPr>
              <a:spLocks/>
            </p:cNvSpPr>
            <p:nvPr/>
          </p:nvSpPr>
          <p:spPr bwMode="auto">
            <a:xfrm>
              <a:off x="1296" y="346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Text Box 81"/>
            <p:cNvSpPr txBox="1">
              <a:spLocks noChangeArrowheads="1"/>
            </p:cNvSpPr>
            <p:nvPr/>
          </p:nvSpPr>
          <p:spPr bwMode="auto">
            <a:xfrm>
              <a:off x="624" y="331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8700" name="Text Box 82"/>
            <p:cNvSpPr txBox="1">
              <a:spLocks noChangeArrowheads="1"/>
            </p:cNvSpPr>
            <p:nvPr/>
          </p:nvSpPr>
          <p:spPr bwMode="auto">
            <a:xfrm>
              <a:off x="624" y="350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8701" name="Line 83"/>
            <p:cNvSpPr>
              <a:spLocks noChangeShapeType="1"/>
            </p:cNvSpPr>
            <p:nvPr/>
          </p:nvSpPr>
          <p:spPr bwMode="auto">
            <a:xfrm>
              <a:off x="1296" y="388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857232"/>
            <a:ext cx="7543800" cy="838200"/>
          </a:xfrm>
          <a:noFill/>
          <a:ln w="38100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AU" sz="4000" b="1" dirty="0" smtClean="0">
                <a:solidFill>
                  <a:srgbClr val="FF3300"/>
                </a:solidFill>
              </a:rPr>
              <a:t>Objectives</a:t>
            </a:r>
            <a:endParaRPr lang="en-US" sz="4000" b="1" dirty="0" smtClean="0">
              <a:solidFill>
                <a:srgbClr val="FF3300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3116"/>
            <a:ext cx="7416800" cy="3565525"/>
          </a:xfrm>
        </p:spPr>
        <p:txBody>
          <a:bodyPr/>
          <a:lstStyle/>
          <a:p>
            <a:pPr eaLnBrk="1" hangingPunct="1"/>
            <a:r>
              <a:rPr lang="en-AU" dirty="0" smtClean="0"/>
              <a:t>Outline general properties of </a:t>
            </a:r>
            <a:r>
              <a:rPr lang="en-AU" dirty="0" err="1" smtClean="0"/>
              <a:t>SLLs</a:t>
            </a:r>
            <a:r>
              <a:rPr lang="en-AU" dirty="0" smtClean="0"/>
              <a:t> and DLLs in Java;</a:t>
            </a:r>
          </a:p>
          <a:p>
            <a:pPr eaLnBrk="1" hangingPunct="1"/>
            <a:r>
              <a:rPr lang="en-AU" dirty="0" smtClean="0"/>
              <a:t>Analyse time efficiency of SLL insertion, deletion, and searching algorithms;</a:t>
            </a:r>
            <a:endParaRPr lang="en-US" dirty="0" smtClean="0"/>
          </a:p>
          <a:p>
            <a:pPr eaLnBrk="1" hangingPunct="1"/>
            <a:r>
              <a:rPr lang="en-US" dirty="0" smtClean="0"/>
              <a:t>Be aware of the implementations of these </a:t>
            </a:r>
            <a:r>
              <a:rPr lang="en-AU" dirty="0" smtClean="0"/>
              <a:t>algorithms</a:t>
            </a:r>
            <a:r>
              <a:rPr lang="en-US" dirty="0" smtClean="0"/>
              <a:t> using Java SLLs.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4A52F4-8F6A-4922-B7C6-E4FC6A3BF14B}" type="slidenum">
              <a:rPr lang="en-AU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DLL manipulation (1)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42844" y="1785926"/>
            <a:ext cx="8534400" cy="3200400"/>
          </a:xfrm>
        </p:spPr>
        <p:txBody>
          <a:bodyPr/>
          <a:lstStyle/>
          <a:p>
            <a:pPr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Instance method (in class </a:t>
            </a:r>
            <a:r>
              <a:rPr lang="en-US" sz="2400" dirty="0" smtClean="0">
                <a:latin typeface="Courier New" pitchFamily="49" charset="0"/>
              </a:rPr>
              <a:t>DLL</a:t>
            </a:r>
            <a:r>
              <a:rPr lang="en-US" sz="2400" dirty="0" smtClean="0"/>
              <a:t>) to delete a DLL’s first node:</a:t>
            </a:r>
          </a:p>
          <a:p>
            <a:pPr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deleteFirst</a:t>
            </a:r>
            <a:r>
              <a:rPr lang="en-US" sz="2400" dirty="0" smtClean="0">
                <a:latin typeface="Courier New" pitchFamily="49" charset="0"/>
              </a:rPr>
              <a:t> () {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// </a:t>
            </a:r>
            <a:r>
              <a:rPr lang="en-US" sz="2400" dirty="0" smtClean="0"/>
              <a:t>Delete this DLL’s first node (assuming length &gt; 0).</a:t>
            </a:r>
            <a:r>
              <a:rPr lang="en-US" sz="2400" dirty="0" smtClean="0">
                <a:latin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DLLNode</a:t>
            </a:r>
            <a:r>
              <a:rPr lang="en-US" sz="2400" dirty="0" smtClean="0">
                <a:latin typeface="Courier New" pitchFamily="49" charset="0"/>
              </a:rPr>
              <a:t> second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.first.succ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second.pred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</a:rPr>
              <a:t>null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.first</a:t>
            </a:r>
            <a:r>
              <a:rPr lang="en-US" sz="2400" dirty="0" smtClean="0">
                <a:latin typeface="Courier New" pitchFamily="49" charset="0"/>
              </a:rPr>
              <a:t> = second;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Animation:</a:t>
            </a: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9DEEAB-4819-46C5-BD06-CD140CAD3360}" type="slidenum">
              <a:rPr lang="en-AU"/>
              <a:pPr>
                <a:defRPr/>
              </a:pPr>
              <a:t>30</a:t>
            </a:fld>
            <a:endParaRPr lang="en-AU"/>
          </a:p>
        </p:txBody>
      </p:sp>
      <p:grpSp>
        <p:nvGrpSpPr>
          <p:cNvPr id="29702" name="Group 283"/>
          <p:cNvGrpSpPr>
            <a:grpSpLocks/>
          </p:cNvGrpSpPr>
          <p:nvPr/>
        </p:nvGrpSpPr>
        <p:grpSpPr bwMode="auto">
          <a:xfrm>
            <a:off x="2286000" y="4876800"/>
            <a:ext cx="6629400" cy="1524000"/>
            <a:chOff x="528" y="96"/>
            <a:chExt cx="4176" cy="960"/>
          </a:xfrm>
        </p:grpSpPr>
        <p:sp>
          <p:nvSpPr>
            <p:cNvPr id="29763" name="Rectangle 284"/>
            <p:cNvSpPr>
              <a:spLocks noChangeArrowheads="1"/>
            </p:cNvSpPr>
            <p:nvPr/>
          </p:nvSpPr>
          <p:spPr bwMode="auto">
            <a:xfrm>
              <a:off x="528" y="96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Rectangle 285"/>
            <p:cNvSpPr>
              <a:spLocks noChangeArrowheads="1"/>
            </p:cNvSpPr>
            <p:nvPr/>
          </p:nvSpPr>
          <p:spPr bwMode="auto">
            <a:xfrm>
              <a:off x="1200" y="2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Rectangle 286"/>
            <p:cNvSpPr>
              <a:spLocks noChangeArrowheads="1"/>
            </p:cNvSpPr>
            <p:nvPr/>
          </p:nvSpPr>
          <p:spPr bwMode="auto">
            <a:xfrm>
              <a:off x="1200" y="48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6" name="Text Box 287"/>
            <p:cNvSpPr txBox="1">
              <a:spLocks noChangeArrowheads="1"/>
            </p:cNvSpPr>
            <p:nvPr/>
          </p:nvSpPr>
          <p:spPr bwMode="auto">
            <a:xfrm>
              <a:off x="1824" y="2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9767" name="Text Box 288"/>
            <p:cNvSpPr txBox="1">
              <a:spLocks noChangeArrowheads="1"/>
            </p:cNvSpPr>
            <p:nvPr/>
          </p:nvSpPr>
          <p:spPr bwMode="auto">
            <a:xfrm>
              <a:off x="2832" y="2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9768" name="Text Box 289"/>
            <p:cNvSpPr txBox="1">
              <a:spLocks noChangeArrowheads="1"/>
            </p:cNvSpPr>
            <p:nvPr/>
          </p:nvSpPr>
          <p:spPr bwMode="auto">
            <a:xfrm>
              <a:off x="3840" y="2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9769" name="Line 290"/>
            <p:cNvSpPr>
              <a:spLocks noChangeShapeType="1"/>
            </p:cNvSpPr>
            <p:nvPr/>
          </p:nvSpPr>
          <p:spPr bwMode="auto">
            <a:xfrm>
              <a:off x="2304" y="34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Line 291"/>
            <p:cNvSpPr>
              <a:spLocks noChangeShapeType="1"/>
            </p:cNvSpPr>
            <p:nvPr/>
          </p:nvSpPr>
          <p:spPr bwMode="auto">
            <a:xfrm>
              <a:off x="3312" y="34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292"/>
            <p:cNvSpPr>
              <a:spLocks noChangeShapeType="1"/>
            </p:cNvSpPr>
            <p:nvPr/>
          </p:nvSpPr>
          <p:spPr bwMode="auto">
            <a:xfrm>
              <a:off x="4320" y="34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Freeform 293"/>
            <p:cNvSpPr>
              <a:spLocks/>
            </p:cNvSpPr>
            <p:nvPr/>
          </p:nvSpPr>
          <p:spPr bwMode="auto">
            <a:xfrm>
              <a:off x="1296" y="34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294"/>
            <p:cNvSpPr>
              <a:spLocks noChangeShapeType="1"/>
            </p:cNvSpPr>
            <p:nvPr/>
          </p:nvSpPr>
          <p:spPr bwMode="auto">
            <a:xfrm flipH="1">
              <a:off x="3408" y="4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295"/>
            <p:cNvSpPr>
              <a:spLocks noChangeShapeType="1"/>
            </p:cNvSpPr>
            <p:nvPr/>
          </p:nvSpPr>
          <p:spPr bwMode="auto">
            <a:xfrm flipH="1">
              <a:off x="2400" y="4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296"/>
            <p:cNvSpPr>
              <a:spLocks noChangeShapeType="1"/>
            </p:cNvSpPr>
            <p:nvPr/>
          </p:nvSpPr>
          <p:spPr bwMode="auto">
            <a:xfrm>
              <a:off x="1920" y="4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Freeform 297"/>
            <p:cNvSpPr>
              <a:spLocks/>
            </p:cNvSpPr>
            <p:nvPr/>
          </p:nvSpPr>
          <p:spPr bwMode="auto">
            <a:xfrm>
              <a:off x="1296" y="438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Text Box 298"/>
            <p:cNvSpPr txBox="1">
              <a:spLocks noChangeArrowheads="1"/>
            </p:cNvSpPr>
            <p:nvPr/>
          </p:nvSpPr>
          <p:spPr bwMode="auto">
            <a:xfrm>
              <a:off x="624" y="2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9778" name="Text Box 299"/>
            <p:cNvSpPr txBox="1">
              <a:spLocks noChangeArrowheads="1"/>
            </p:cNvSpPr>
            <p:nvPr/>
          </p:nvSpPr>
          <p:spPr bwMode="auto">
            <a:xfrm>
              <a:off x="624" y="48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</p:grpSp>
      <p:grpSp>
        <p:nvGrpSpPr>
          <p:cNvPr id="3" name="Group 300"/>
          <p:cNvGrpSpPr>
            <a:grpSpLocks/>
          </p:cNvGrpSpPr>
          <p:nvPr/>
        </p:nvGrpSpPr>
        <p:grpSpPr bwMode="auto">
          <a:xfrm>
            <a:off x="2286000" y="4876800"/>
            <a:ext cx="6629400" cy="1524000"/>
            <a:chOff x="528" y="1152"/>
            <a:chExt cx="4176" cy="960"/>
          </a:xfrm>
        </p:grpSpPr>
        <p:sp>
          <p:nvSpPr>
            <p:cNvPr id="29744" name="Rectangle 301"/>
            <p:cNvSpPr>
              <a:spLocks noChangeArrowheads="1"/>
            </p:cNvSpPr>
            <p:nvPr/>
          </p:nvSpPr>
          <p:spPr bwMode="auto">
            <a:xfrm>
              <a:off x="528" y="1152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Rectangle 302"/>
            <p:cNvSpPr>
              <a:spLocks noChangeArrowheads="1"/>
            </p:cNvSpPr>
            <p:nvPr/>
          </p:nvSpPr>
          <p:spPr bwMode="auto">
            <a:xfrm>
              <a:off x="1200" y="182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303"/>
            <p:cNvSpPr txBox="1">
              <a:spLocks noChangeArrowheads="1"/>
            </p:cNvSpPr>
            <p:nvPr/>
          </p:nvSpPr>
          <p:spPr bwMode="auto">
            <a:xfrm>
              <a:off x="576" y="1824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9747" name="Rectangle 304"/>
            <p:cNvSpPr>
              <a:spLocks noChangeArrowheads="1"/>
            </p:cNvSpPr>
            <p:nvPr/>
          </p:nvSpPr>
          <p:spPr bwMode="auto">
            <a:xfrm>
              <a:off x="1200" y="135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Rectangle 305"/>
            <p:cNvSpPr>
              <a:spLocks noChangeArrowheads="1"/>
            </p:cNvSpPr>
            <p:nvPr/>
          </p:nvSpPr>
          <p:spPr bwMode="auto">
            <a:xfrm>
              <a:off x="1200" y="15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306"/>
            <p:cNvSpPr txBox="1">
              <a:spLocks noChangeArrowheads="1"/>
            </p:cNvSpPr>
            <p:nvPr/>
          </p:nvSpPr>
          <p:spPr bwMode="auto">
            <a:xfrm>
              <a:off x="1824" y="13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9750" name="Text Box 307"/>
            <p:cNvSpPr txBox="1">
              <a:spLocks noChangeArrowheads="1"/>
            </p:cNvSpPr>
            <p:nvPr/>
          </p:nvSpPr>
          <p:spPr bwMode="auto">
            <a:xfrm>
              <a:off x="2832" y="13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9751" name="Text Box 308"/>
            <p:cNvSpPr txBox="1">
              <a:spLocks noChangeArrowheads="1"/>
            </p:cNvSpPr>
            <p:nvPr/>
          </p:nvSpPr>
          <p:spPr bwMode="auto">
            <a:xfrm>
              <a:off x="3840" y="13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9752" name="Line 309"/>
            <p:cNvSpPr>
              <a:spLocks noChangeShapeType="1"/>
            </p:cNvSpPr>
            <p:nvPr/>
          </p:nvSpPr>
          <p:spPr bwMode="auto">
            <a:xfrm>
              <a:off x="2304" y="139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310"/>
            <p:cNvSpPr>
              <a:spLocks noChangeShapeType="1"/>
            </p:cNvSpPr>
            <p:nvPr/>
          </p:nvSpPr>
          <p:spPr bwMode="auto">
            <a:xfrm>
              <a:off x="3312" y="139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311"/>
            <p:cNvSpPr>
              <a:spLocks noChangeShapeType="1"/>
            </p:cNvSpPr>
            <p:nvPr/>
          </p:nvSpPr>
          <p:spPr bwMode="auto">
            <a:xfrm>
              <a:off x="4320" y="139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Freeform 312"/>
            <p:cNvSpPr>
              <a:spLocks/>
            </p:cNvSpPr>
            <p:nvPr/>
          </p:nvSpPr>
          <p:spPr bwMode="auto">
            <a:xfrm>
              <a:off x="1296" y="139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313"/>
            <p:cNvSpPr>
              <a:spLocks noChangeShapeType="1"/>
            </p:cNvSpPr>
            <p:nvPr/>
          </p:nvSpPr>
          <p:spPr bwMode="auto">
            <a:xfrm flipH="1">
              <a:off x="3408" y="149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314"/>
            <p:cNvSpPr>
              <a:spLocks noChangeShapeType="1"/>
            </p:cNvSpPr>
            <p:nvPr/>
          </p:nvSpPr>
          <p:spPr bwMode="auto">
            <a:xfrm flipH="1">
              <a:off x="2400" y="149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315"/>
            <p:cNvSpPr>
              <a:spLocks noChangeShapeType="1"/>
            </p:cNvSpPr>
            <p:nvPr/>
          </p:nvSpPr>
          <p:spPr bwMode="auto">
            <a:xfrm>
              <a:off x="1920" y="149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316"/>
            <p:cNvSpPr>
              <a:spLocks/>
            </p:cNvSpPr>
            <p:nvPr/>
          </p:nvSpPr>
          <p:spPr bwMode="auto">
            <a:xfrm>
              <a:off x="1296" y="149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Text Box 317"/>
            <p:cNvSpPr txBox="1">
              <a:spLocks noChangeArrowheads="1"/>
            </p:cNvSpPr>
            <p:nvPr/>
          </p:nvSpPr>
          <p:spPr bwMode="auto">
            <a:xfrm>
              <a:off x="624" y="134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9761" name="Text Box 318"/>
            <p:cNvSpPr txBox="1">
              <a:spLocks noChangeArrowheads="1"/>
            </p:cNvSpPr>
            <p:nvPr/>
          </p:nvSpPr>
          <p:spPr bwMode="auto">
            <a:xfrm>
              <a:off x="624" y="153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9762" name="Freeform 319"/>
            <p:cNvSpPr>
              <a:spLocks/>
            </p:cNvSpPr>
            <p:nvPr/>
          </p:nvSpPr>
          <p:spPr bwMode="auto">
            <a:xfrm>
              <a:off x="1304" y="1536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40"/>
          <p:cNvGrpSpPr>
            <a:grpSpLocks/>
          </p:cNvGrpSpPr>
          <p:nvPr/>
        </p:nvGrpSpPr>
        <p:grpSpPr bwMode="auto">
          <a:xfrm>
            <a:off x="2286000" y="4876800"/>
            <a:ext cx="6629400" cy="1524000"/>
            <a:chOff x="528" y="2208"/>
            <a:chExt cx="4176" cy="960"/>
          </a:xfrm>
        </p:grpSpPr>
        <p:sp>
          <p:nvSpPr>
            <p:cNvPr id="29725" name="Rectangle 341"/>
            <p:cNvSpPr>
              <a:spLocks noChangeArrowheads="1"/>
            </p:cNvSpPr>
            <p:nvPr/>
          </p:nvSpPr>
          <p:spPr bwMode="auto">
            <a:xfrm>
              <a:off x="528" y="2208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342"/>
            <p:cNvSpPr>
              <a:spLocks noChangeArrowheads="1"/>
            </p:cNvSpPr>
            <p:nvPr/>
          </p:nvSpPr>
          <p:spPr bwMode="auto">
            <a:xfrm>
              <a:off x="1200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Text Box 343"/>
            <p:cNvSpPr txBox="1">
              <a:spLocks noChangeArrowheads="1"/>
            </p:cNvSpPr>
            <p:nvPr/>
          </p:nvSpPr>
          <p:spPr bwMode="auto">
            <a:xfrm>
              <a:off x="576" y="288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9728" name="Rectangle 344"/>
            <p:cNvSpPr>
              <a:spLocks noChangeArrowheads="1"/>
            </p:cNvSpPr>
            <p:nvPr/>
          </p:nvSpPr>
          <p:spPr bwMode="auto">
            <a:xfrm>
              <a:off x="1200" y="240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Rectangle 345"/>
            <p:cNvSpPr>
              <a:spLocks noChangeArrowheads="1"/>
            </p:cNvSpPr>
            <p:nvPr/>
          </p:nvSpPr>
          <p:spPr bwMode="auto">
            <a:xfrm>
              <a:off x="1200" y="259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6"/>
            <p:cNvSpPr txBox="1">
              <a:spLocks noChangeArrowheads="1"/>
            </p:cNvSpPr>
            <p:nvPr/>
          </p:nvSpPr>
          <p:spPr bwMode="auto">
            <a:xfrm>
              <a:off x="1824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9731" name="Text Box 347"/>
            <p:cNvSpPr txBox="1">
              <a:spLocks noChangeArrowheads="1"/>
            </p:cNvSpPr>
            <p:nvPr/>
          </p:nvSpPr>
          <p:spPr bwMode="auto">
            <a:xfrm>
              <a:off x="2832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9732" name="Text Box 348"/>
            <p:cNvSpPr txBox="1">
              <a:spLocks noChangeArrowheads="1"/>
            </p:cNvSpPr>
            <p:nvPr/>
          </p:nvSpPr>
          <p:spPr bwMode="auto">
            <a:xfrm>
              <a:off x="3840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9733" name="Line 349"/>
            <p:cNvSpPr>
              <a:spLocks noChangeShapeType="1"/>
            </p:cNvSpPr>
            <p:nvPr/>
          </p:nvSpPr>
          <p:spPr bwMode="auto">
            <a:xfrm>
              <a:off x="2304" y="245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50"/>
            <p:cNvSpPr>
              <a:spLocks noChangeShapeType="1"/>
            </p:cNvSpPr>
            <p:nvPr/>
          </p:nvSpPr>
          <p:spPr bwMode="auto">
            <a:xfrm>
              <a:off x="3312" y="245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51"/>
            <p:cNvSpPr>
              <a:spLocks noChangeShapeType="1"/>
            </p:cNvSpPr>
            <p:nvPr/>
          </p:nvSpPr>
          <p:spPr bwMode="auto">
            <a:xfrm>
              <a:off x="4320" y="2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52"/>
            <p:cNvSpPr>
              <a:spLocks noChangeShapeType="1"/>
            </p:cNvSpPr>
            <p:nvPr/>
          </p:nvSpPr>
          <p:spPr bwMode="auto">
            <a:xfrm flipH="1">
              <a:off x="3408" y="255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53"/>
            <p:cNvSpPr>
              <a:spLocks noChangeShapeType="1"/>
            </p:cNvSpPr>
            <p:nvPr/>
          </p:nvSpPr>
          <p:spPr bwMode="auto">
            <a:xfrm>
              <a:off x="1920" y="255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Freeform 354"/>
            <p:cNvSpPr>
              <a:spLocks/>
            </p:cNvSpPr>
            <p:nvPr/>
          </p:nvSpPr>
          <p:spPr bwMode="auto">
            <a:xfrm>
              <a:off x="1296" y="255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Text Box 355"/>
            <p:cNvSpPr txBox="1">
              <a:spLocks noChangeArrowheads="1"/>
            </p:cNvSpPr>
            <p:nvPr/>
          </p:nvSpPr>
          <p:spPr bwMode="auto">
            <a:xfrm>
              <a:off x="624" y="24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9740" name="Text Box 356"/>
            <p:cNvSpPr txBox="1">
              <a:spLocks noChangeArrowheads="1"/>
            </p:cNvSpPr>
            <p:nvPr/>
          </p:nvSpPr>
          <p:spPr bwMode="auto">
            <a:xfrm>
              <a:off x="624" y="25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9741" name="Freeform 357"/>
            <p:cNvSpPr>
              <a:spLocks/>
            </p:cNvSpPr>
            <p:nvPr/>
          </p:nvSpPr>
          <p:spPr bwMode="auto">
            <a:xfrm>
              <a:off x="1304" y="2592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58"/>
            <p:cNvSpPr>
              <a:spLocks noChangeShapeType="1"/>
            </p:cNvSpPr>
            <p:nvPr/>
          </p:nvSpPr>
          <p:spPr bwMode="auto">
            <a:xfrm>
              <a:off x="2928" y="254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Freeform 359"/>
            <p:cNvSpPr>
              <a:spLocks/>
            </p:cNvSpPr>
            <p:nvPr/>
          </p:nvSpPr>
          <p:spPr bwMode="auto">
            <a:xfrm>
              <a:off x="1296" y="244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0"/>
          <p:cNvGrpSpPr>
            <a:grpSpLocks/>
          </p:cNvGrpSpPr>
          <p:nvPr/>
        </p:nvGrpSpPr>
        <p:grpSpPr bwMode="auto">
          <a:xfrm>
            <a:off x="2286000" y="4876800"/>
            <a:ext cx="6629400" cy="1524000"/>
            <a:chOff x="528" y="3264"/>
            <a:chExt cx="4176" cy="960"/>
          </a:xfrm>
        </p:grpSpPr>
        <p:sp>
          <p:nvSpPr>
            <p:cNvPr id="29706" name="Rectangle 321"/>
            <p:cNvSpPr>
              <a:spLocks noChangeArrowheads="1"/>
            </p:cNvSpPr>
            <p:nvPr/>
          </p:nvSpPr>
          <p:spPr bwMode="auto">
            <a:xfrm>
              <a:off x="528" y="3264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322"/>
            <p:cNvSpPr>
              <a:spLocks noChangeArrowheads="1"/>
            </p:cNvSpPr>
            <p:nvPr/>
          </p:nvSpPr>
          <p:spPr bwMode="auto">
            <a:xfrm>
              <a:off x="1200" y="39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323"/>
            <p:cNvSpPr txBox="1">
              <a:spLocks noChangeArrowheads="1"/>
            </p:cNvSpPr>
            <p:nvPr/>
          </p:nvSpPr>
          <p:spPr bwMode="auto">
            <a:xfrm>
              <a:off x="576" y="3936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29709" name="Rectangle 324"/>
            <p:cNvSpPr>
              <a:spLocks noChangeArrowheads="1"/>
            </p:cNvSpPr>
            <p:nvPr/>
          </p:nvSpPr>
          <p:spPr bwMode="auto">
            <a:xfrm>
              <a:off x="1200" y="346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Rectangle 325"/>
            <p:cNvSpPr>
              <a:spLocks noChangeArrowheads="1"/>
            </p:cNvSpPr>
            <p:nvPr/>
          </p:nvSpPr>
          <p:spPr bwMode="auto">
            <a:xfrm>
              <a:off x="1200" y="365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Text Box 326"/>
            <p:cNvSpPr txBox="1">
              <a:spLocks noChangeArrowheads="1"/>
            </p:cNvSpPr>
            <p:nvPr/>
          </p:nvSpPr>
          <p:spPr bwMode="auto">
            <a:xfrm>
              <a:off x="1824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29712" name="Text Box 327"/>
            <p:cNvSpPr txBox="1">
              <a:spLocks noChangeArrowheads="1"/>
            </p:cNvSpPr>
            <p:nvPr/>
          </p:nvSpPr>
          <p:spPr bwMode="auto">
            <a:xfrm>
              <a:off x="2832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29713" name="Text Box 328"/>
            <p:cNvSpPr txBox="1">
              <a:spLocks noChangeArrowheads="1"/>
            </p:cNvSpPr>
            <p:nvPr/>
          </p:nvSpPr>
          <p:spPr bwMode="auto">
            <a:xfrm>
              <a:off x="3840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29714" name="Line 329"/>
            <p:cNvSpPr>
              <a:spLocks noChangeShapeType="1"/>
            </p:cNvSpPr>
            <p:nvPr/>
          </p:nvSpPr>
          <p:spPr bwMode="auto">
            <a:xfrm>
              <a:off x="2304" y="351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330"/>
            <p:cNvSpPr>
              <a:spLocks noChangeShapeType="1"/>
            </p:cNvSpPr>
            <p:nvPr/>
          </p:nvSpPr>
          <p:spPr bwMode="auto">
            <a:xfrm>
              <a:off x="3312" y="351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331"/>
            <p:cNvSpPr>
              <a:spLocks noChangeShapeType="1"/>
            </p:cNvSpPr>
            <p:nvPr/>
          </p:nvSpPr>
          <p:spPr bwMode="auto">
            <a:xfrm>
              <a:off x="4320" y="35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332"/>
            <p:cNvSpPr>
              <a:spLocks noChangeShapeType="1"/>
            </p:cNvSpPr>
            <p:nvPr/>
          </p:nvSpPr>
          <p:spPr bwMode="auto">
            <a:xfrm flipH="1">
              <a:off x="3408" y="36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333"/>
            <p:cNvSpPr>
              <a:spLocks noChangeShapeType="1"/>
            </p:cNvSpPr>
            <p:nvPr/>
          </p:nvSpPr>
          <p:spPr bwMode="auto">
            <a:xfrm>
              <a:off x="1920" y="360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334"/>
            <p:cNvSpPr>
              <a:spLocks/>
            </p:cNvSpPr>
            <p:nvPr/>
          </p:nvSpPr>
          <p:spPr bwMode="auto">
            <a:xfrm>
              <a:off x="1296" y="3606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Text Box 335"/>
            <p:cNvSpPr txBox="1">
              <a:spLocks noChangeArrowheads="1"/>
            </p:cNvSpPr>
            <p:nvPr/>
          </p:nvSpPr>
          <p:spPr bwMode="auto">
            <a:xfrm>
              <a:off x="624" y="345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29721" name="Text Box 336"/>
            <p:cNvSpPr txBox="1">
              <a:spLocks noChangeArrowheads="1"/>
            </p:cNvSpPr>
            <p:nvPr/>
          </p:nvSpPr>
          <p:spPr bwMode="auto">
            <a:xfrm>
              <a:off x="624" y="364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29722" name="Freeform 337"/>
            <p:cNvSpPr>
              <a:spLocks/>
            </p:cNvSpPr>
            <p:nvPr/>
          </p:nvSpPr>
          <p:spPr bwMode="auto">
            <a:xfrm>
              <a:off x="1304" y="3648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338"/>
            <p:cNvSpPr>
              <a:spLocks noChangeShapeType="1"/>
            </p:cNvSpPr>
            <p:nvPr/>
          </p:nvSpPr>
          <p:spPr bwMode="auto">
            <a:xfrm>
              <a:off x="2928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339"/>
            <p:cNvSpPr>
              <a:spLocks/>
            </p:cNvSpPr>
            <p:nvPr/>
          </p:nvSpPr>
          <p:spPr bwMode="auto">
            <a:xfrm>
              <a:off x="1296" y="3360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Example: DLL manipulation (2)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0" y="1857364"/>
            <a:ext cx="8929718" cy="3276600"/>
          </a:xfrm>
        </p:spPr>
        <p:txBody>
          <a:bodyPr/>
          <a:lstStyle/>
          <a:p>
            <a:pPr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Instance method (in class </a:t>
            </a:r>
            <a:r>
              <a:rPr lang="en-US" sz="2400" dirty="0" smtClean="0">
                <a:latin typeface="Courier New" pitchFamily="49" charset="0"/>
              </a:rPr>
              <a:t>DLL</a:t>
            </a:r>
            <a:r>
              <a:rPr lang="en-US" sz="2400" dirty="0" smtClean="0"/>
              <a:t>) to delete a DLL’s last node:</a:t>
            </a:r>
          </a:p>
          <a:p>
            <a:pPr eaLnBrk="1" hangingPunct="1"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deleteLast</a:t>
            </a:r>
            <a:r>
              <a:rPr lang="en-US" sz="2400" dirty="0" smtClean="0">
                <a:latin typeface="Courier New" pitchFamily="49" charset="0"/>
              </a:rPr>
              <a:t> () {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// </a:t>
            </a:r>
            <a:r>
              <a:rPr lang="en-US" sz="2400" dirty="0" smtClean="0"/>
              <a:t>Delete this DLL’s last node (assuming length &gt; 0).</a:t>
            </a:r>
            <a:r>
              <a:rPr lang="en-US" sz="2400" dirty="0" smtClean="0">
                <a:latin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DLLNode</a:t>
            </a:r>
            <a:r>
              <a:rPr lang="en-US" sz="2400" dirty="0" smtClean="0">
                <a:latin typeface="Courier New" pitchFamily="49" charset="0"/>
              </a:rPr>
              <a:t> penult = 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.last.pred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penult.succ</a:t>
            </a:r>
            <a:r>
              <a:rPr lang="en-US" sz="2400" dirty="0" smtClean="0">
                <a:latin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</a:rPr>
              <a:t>null</a:t>
            </a:r>
            <a:r>
              <a:rPr lang="en-US" sz="2400" dirty="0" smtClean="0">
                <a:latin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this</a:t>
            </a:r>
            <a:r>
              <a:rPr lang="en-US" sz="2400" dirty="0" err="1" smtClean="0">
                <a:latin typeface="Courier New" pitchFamily="49" charset="0"/>
              </a:rPr>
              <a:t>.last</a:t>
            </a:r>
            <a:r>
              <a:rPr lang="en-US" sz="2400" dirty="0" smtClean="0">
                <a:latin typeface="Courier New" pitchFamily="49" charset="0"/>
              </a:rPr>
              <a:t> = penult;</a:t>
            </a:r>
            <a:br>
              <a:rPr lang="en-US" sz="2400" dirty="0" smtClean="0">
                <a:latin typeface="Courier New" pitchFamily="49" charset="0"/>
              </a:rPr>
            </a:b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 eaLnBrk="1" hangingPunct="1"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/>
              <a:t>Animation:</a:t>
            </a: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6206B6-FCC5-43EC-A16C-27D872F63AE8}" type="slidenum">
              <a:rPr lang="en-AU"/>
              <a:pPr>
                <a:defRPr/>
              </a:pPr>
              <a:t>31</a:t>
            </a:fld>
            <a:endParaRPr lang="en-AU"/>
          </a:p>
        </p:txBody>
      </p:sp>
      <p:grpSp>
        <p:nvGrpSpPr>
          <p:cNvPr id="30726" name="Group 112"/>
          <p:cNvGrpSpPr>
            <a:grpSpLocks/>
          </p:cNvGrpSpPr>
          <p:nvPr/>
        </p:nvGrpSpPr>
        <p:grpSpPr bwMode="auto">
          <a:xfrm>
            <a:off x="2133600" y="4876800"/>
            <a:ext cx="6629400" cy="1524000"/>
            <a:chOff x="528" y="96"/>
            <a:chExt cx="4176" cy="960"/>
          </a:xfrm>
        </p:grpSpPr>
        <p:sp>
          <p:nvSpPr>
            <p:cNvPr id="30787" name="Rectangle 113"/>
            <p:cNvSpPr>
              <a:spLocks noChangeArrowheads="1"/>
            </p:cNvSpPr>
            <p:nvPr/>
          </p:nvSpPr>
          <p:spPr bwMode="auto">
            <a:xfrm>
              <a:off x="528" y="96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Rectangle 114"/>
            <p:cNvSpPr>
              <a:spLocks noChangeArrowheads="1"/>
            </p:cNvSpPr>
            <p:nvPr/>
          </p:nvSpPr>
          <p:spPr bwMode="auto">
            <a:xfrm>
              <a:off x="1200" y="29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Rectangle 115"/>
            <p:cNvSpPr>
              <a:spLocks noChangeArrowheads="1"/>
            </p:cNvSpPr>
            <p:nvPr/>
          </p:nvSpPr>
          <p:spPr bwMode="auto">
            <a:xfrm>
              <a:off x="1200" y="48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Text Box 116"/>
            <p:cNvSpPr txBox="1">
              <a:spLocks noChangeArrowheads="1"/>
            </p:cNvSpPr>
            <p:nvPr/>
          </p:nvSpPr>
          <p:spPr bwMode="auto">
            <a:xfrm>
              <a:off x="1824" y="2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0791" name="Text Box 117"/>
            <p:cNvSpPr txBox="1">
              <a:spLocks noChangeArrowheads="1"/>
            </p:cNvSpPr>
            <p:nvPr/>
          </p:nvSpPr>
          <p:spPr bwMode="auto">
            <a:xfrm>
              <a:off x="2832" y="2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0792" name="Text Box 118"/>
            <p:cNvSpPr txBox="1">
              <a:spLocks noChangeArrowheads="1"/>
            </p:cNvSpPr>
            <p:nvPr/>
          </p:nvSpPr>
          <p:spPr bwMode="auto">
            <a:xfrm>
              <a:off x="3840" y="28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0793" name="Line 119"/>
            <p:cNvSpPr>
              <a:spLocks noChangeShapeType="1"/>
            </p:cNvSpPr>
            <p:nvPr/>
          </p:nvSpPr>
          <p:spPr bwMode="auto">
            <a:xfrm>
              <a:off x="2304" y="34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Line 120"/>
            <p:cNvSpPr>
              <a:spLocks noChangeShapeType="1"/>
            </p:cNvSpPr>
            <p:nvPr/>
          </p:nvSpPr>
          <p:spPr bwMode="auto">
            <a:xfrm>
              <a:off x="3312" y="34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121"/>
            <p:cNvSpPr>
              <a:spLocks noChangeShapeType="1"/>
            </p:cNvSpPr>
            <p:nvPr/>
          </p:nvSpPr>
          <p:spPr bwMode="auto">
            <a:xfrm>
              <a:off x="4320" y="342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Freeform 122"/>
            <p:cNvSpPr>
              <a:spLocks/>
            </p:cNvSpPr>
            <p:nvPr/>
          </p:nvSpPr>
          <p:spPr bwMode="auto">
            <a:xfrm>
              <a:off x="1296" y="34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123"/>
            <p:cNvSpPr>
              <a:spLocks noChangeShapeType="1"/>
            </p:cNvSpPr>
            <p:nvPr/>
          </p:nvSpPr>
          <p:spPr bwMode="auto">
            <a:xfrm flipH="1">
              <a:off x="3408" y="4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124"/>
            <p:cNvSpPr>
              <a:spLocks noChangeShapeType="1"/>
            </p:cNvSpPr>
            <p:nvPr/>
          </p:nvSpPr>
          <p:spPr bwMode="auto">
            <a:xfrm flipH="1">
              <a:off x="2400" y="4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125"/>
            <p:cNvSpPr>
              <a:spLocks noChangeShapeType="1"/>
            </p:cNvSpPr>
            <p:nvPr/>
          </p:nvSpPr>
          <p:spPr bwMode="auto">
            <a:xfrm>
              <a:off x="1920" y="43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126"/>
            <p:cNvSpPr>
              <a:spLocks/>
            </p:cNvSpPr>
            <p:nvPr/>
          </p:nvSpPr>
          <p:spPr bwMode="auto">
            <a:xfrm>
              <a:off x="1296" y="438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Text Box 127"/>
            <p:cNvSpPr txBox="1">
              <a:spLocks noChangeArrowheads="1"/>
            </p:cNvSpPr>
            <p:nvPr/>
          </p:nvSpPr>
          <p:spPr bwMode="auto">
            <a:xfrm>
              <a:off x="624" y="28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802" name="Text Box 128"/>
            <p:cNvSpPr txBox="1">
              <a:spLocks noChangeArrowheads="1"/>
            </p:cNvSpPr>
            <p:nvPr/>
          </p:nvSpPr>
          <p:spPr bwMode="auto">
            <a:xfrm>
              <a:off x="624" y="48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133600" y="4876800"/>
            <a:ext cx="6629400" cy="1524000"/>
            <a:chOff x="528" y="1152"/>
            <a:chExt cx="4176" cy="960"/>
          </a:xfrm>
        </p:grpSpPr>
        <p:sp>
          <p:nvSpPr>
            <p:cNvPr id="30768" name="Rectangle 130"/>
            <p:cNvSpPr>
              <a:spLocks noChangeArrowheads="1"/>
            </p:cNvSpPr>
            <p:nvPr/>
          </p:nvSpPr>
          <p:spPr bwMode="auto">
            <a:xfrm>
              <a:off x="528" y="1152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Rectangle 131"/>
            <p:cNvSpPr>
              <a:spLocks noChangeArrowheads="1"/>
            </p:cNvSpPr>
            <p:nvPr/>
          </p:nvSpPr>
          <p:spPr bwMode="auto">
            <a:xfrm>
              <a:off x="1200" y="182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Text Box 132"/>
            <p:cNvSpPr txBox="1">
              <a:spLocks noChangeArrowheads="1"/>
            </p:cNvSpPr>
            <p:nvPr/>
          </p:nvSpPr>
          <p:spPr bwMode="auto">
            <a:xfrm>
              <a:off x="576" y="1824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penult</a:t>
              </a:r>
            </a:p>
          </p:txBody>
        </p:sp>
        <p:sp>
          <p:nvSpPr>
            <p:cNvPr id="30771" name="Rectangle 133"/>
            <p:cNvSpPr>
              <a:spLocks noChangeArrowheads="1"/>
            </p:cNvSpPr>
            <p:nvPr/>
          </p:nvSpPr>
          <p:spPr bwMode="auto">
            <a:xfrm>
              <a:off x="1200" y="135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Rectangle 134"/>
            <p:cNvSpPr>
              <a:spLocks noChangeArrowheads="1"/>
            </p:cNvSpPr>
            <p:nvPr/>
          </p:nvSpPr>
          <p:spPr bwMode="auto">
            <a:xfrm>
              <a:off x="1200" y="15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Text Box 135"/>
            <p:cNvSpPr txBox="1">
              <a:spLocks noChangeArrowheads="1"/>
            </p:cNvSpPr>
            <p:nvPr/>
          </p:nvSpPr>
          <p:spPr bwMode="auto">
            <a:xfrm>
              <a:off x="1824" y="13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0774" name="Text Box 136"/>
            <p:cNvSpPr txBox="1">
              <a:spLocks noChangeArrowheads="1"/>
            </p:cNvSpPr>
            <p:nvPr/>
          </p:nvSpPr>
          <p:spPr bwMode="auto">
            <a:xfrm>
              <a:off x="2832" y="13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0775" name="Text Box 137"/>
            <p:cNvSpPr txBox="1">
              <a:spLocks noChangeArrowheads="1"/>
            </p:cNvSpPr>
            <p:nvPr/>
          </p:nvSpPr>
          <p:spPr bwMode="auto">
            <a:xfrm>
              <a:off x="3840" y="13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0776" name="Line 138"/>
            <p:cNvSpPr>
              <a:spLocks noChangeShapeType="1"/>
            </p:cNvSpPr>
            <p:nvPr/>
          </p:nvSpPr>
          <p:spPr bwMode="auto">
            <a:xfrm>
              <a:off x="2304" y="139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139"/>
            <p:cNvSpPr>
              <a:spLocks noChangeShapeType="1"/>
            </p:cNvSpPr>
            <p:nvPr/>
          </p:nvSpPr>
          <p:spPr bwMode="auto">
            <a:xfrm>
              <a:off x="3312" y="139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140"/>
            <p:cNvSpPr>
              <a:spLocks noChangeShapeType="1"/>
            </p:cNvSpPr>
            <p:nvPr/>
          </p:nvSpPr>
          <p:spPr bwMode="auto">
            <a:xfrm>
              <a:off x="4320" y="139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141"/>
            <p:cNvSpPr>
              <a:spLocks/>
            </p:cNvSpPr>
            <p:nvPr/>
          </p:nvSpPr>
          <p:spPr bwMode="auto">
            <a:xfrm>
              <a:off x="1296" y="139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142"/>
            <p:cNvSpPr>
              <a:spLocks noChangeShapeType="1"/>
            </p:cNvSpPr>
            <p:nvPr/>
          </p:nvSpPr>
          <p:spPr bwMode="auto">
            <a:xfrm flipH="1">
              <a:off x="3408" y="149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143"/>
            <p:cNvSpPr>
              <a:spLocks noChangeShapeType="1"/>
            </p:cNvSpPr>
            <p:nvPr/>
          </p:nvSpPr>
          <p:spPr bwMode="auto">
            <a:xfrm flipH="1">
              <a:off x="2400" y="149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144"/>
            <p:cNvSpPr>
              <a:spLocks noChangeShapeType="1"/>
            </p:cNvSpPr>
            <p:nvPr/>
          </p:nvSpPr>
          <p:spPr bwMode="auto">
            <a:xfrm>
              <a:off x="1920" y="149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145"/>
            <p:cNvSpPr>
              <a:spLocks/>
            </p:cNvSpPr>
            <p:nvPr/>
          </p:nvSpPr>
          <p:spPr bwMode="auto">
            <a:xfrm>
              <a:off x="1296" y="149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Text Box 146"/>
            <p:cNvSpPr txBox="1">
              <a:spLocks noChangeArrowheads="1"/>
            </p:cNvSpPr>
            <p:nvPr/>
          </p:nvSpPr>
          <p:spPr bwMode="auto">
            <a:xfrm>
              <a:off x="624" y="134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785" name="Text Box 147"/>
            <p:cNvSpPr txBox="1">
              <a:spLocks noChangeArrowheads="1"/>
            </p:cNvSpPr>
            <p:nvPr/>
          </p:nvSpPr>
          <p:spPr bwMode="auto">
            <a:xfrm>
              <a:off x="624" y="153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786" name="Freeform 148"/>
            <p:cNvSpPr>
              <a:spLocks/>
            </p:cNvSpPr>
            <p:nvPr/>
          </p:nvSpPr>
          <p:spPr bwMode="auto">
            <a:xfrm>
              <a:off x="1304" y="1536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2133600" y="4876800"/>
            <a:ext cx="6629400" cy="1524000"/>
            <a:chOff x="528" y="2208"/>
            <a:chExt cx="4176" cy="960"/>
          </a:xfrm>
        </p:grpSpPr>
        <p:sp>
          <p:nvSpPr>
            <p:cNvPr id="30749" name="Rectangle 150"/>
            <p:cNvSpPr>
              <a:spLocks noChangeArrowheads="1"/>
            </p:cNvSpPr>
            <p:nvPr/>
          </p:nvSpPr>
          <p:spPr bwMode="auto">
            <a:xfrm>
              <a:off x="528" y="2208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Rectangle 151"/>
            <p:cNvSpPr>
              <a:spLocks noChangeArrowheads="1"/>
            </p:cNvSpPr>
            <p:nvPr/>
          </p:nvSpPr>
          <p:spPr bwMode="auto">
            <a:xfrm>
              <a:off x="1200" y="288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152"/>
            <p:cNvSpPr txBox="1">
              <a:spLocks noChangeArrowheads="1"/>
            </p:cNvSpPr>
            <p:nvPr/>
          </p:nvSpPr>
          <p:spPr bwMode="auto">
            <a:xfrm>
              <a:off x="576" y="2880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penult</a:t>
              </a:r>
            </a:p>
          </p:txBody>
        </p:sp>
        <p:sp>
          <p:nvSpPr>
            <p:cNvPr id="30752" name="Rectangle 153"/>
            <p:cNvSpPr>
              <a:spLocks noChangeArrowheads="1"/>
            </p:cNvSpPr>
            <p:nvPr/>
          </p:nvSpPr>
          <p:spPr bwMode="auto">
            <a:xfrm>
              <a:off x="1200" y="240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Rectangle 154"/>
            <p:cNvSpPr>
              <a:spLocks noChangeArrowheads="1"/>
            </p:cNvSpPr>
            <p:nvPr/>
          </p:nvSpPr>
          <p:spPr bwMode="auto">
            <a:xfrm>
              <a:off x="1200" y="259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155"/>
            <p:cNvSpPr txBox="1">
              <a:spLocks noChangeArrowheads="1"/>
            </p:cNvSpPr>
            <p:nvPr/>
          </p:nvSpPr>
          <p:spPr bwMode="auto">
            <a:xfrm>
              <a:off x="1824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0755" name="Text Box 156"/>
            <p:cNvSpPr txBox="1">
              <a:spLocks noChangeArrowheads="1"/>
            </p:cNvSpPr>
            <p:nvPr/>
          </p:nvSpPr>
          <p:spPr bwMode="auto">
            <a:xfrm>
              <a:off x="2832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0756" name="Text Box 157"/>
            <p:cNvSpPr txBox="1">
              <a:spLocks noChangeArrowheads="1"/>
            </p:cNvSpPr>
            <p:nvPr/>
          </p:nvSpPr>
          <p:spPr bwMode="auto">
            <a:xfrm>
              <a:off x="3840" y="240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0757" name="Line 158"/>
            <p:cNvSpPr>
              <a:spLocks noChangeShapeType="1"/>
            </p:cNvSpPr>
            <p:nvPr/>
          </p:nvSpPr>
          <p:spPr bwMode="auto">
            <a:xfrm>
              <a:off x="2304" y="245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159"/>
            <p:cNvSpPr>
              <a:spLocks noChangeShapeType="1"/>
            </p:cNvSpPr>
            <p:nvPr/>
          </p:nvSpPr>
          <p:spPr bwMode="auto">
            <a:xfrm>
              <a:off x="4320" y="245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160"/>
            <p:cNvSpPr>
              <a:spLocks noChangeShapeType="1"/>
            </p:cNvSpPr>
            <p:nvPr/>
          </p:nvSpPr>
          <p:spPr bwMode="auto">
            <a:xfrm flipH="1">
              <a:off x="3408" y="255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161"/>
            <p:cNvSpPr>
              <a:spLocks noChangeShapeType="1"/>
            </p:cNvSpPr>
            <p:nvPr/>
          </p:nvSpPr>
          <p:spPr bwMode="auto">
            <a:xfrm>
              <a:off x="1920" y="255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Freeform 162"/>
            <p:cNvSpPr>
              <a:spLocks/>
            </p:cNvSpPr>
            <p:nvPr/>
          </p:nvSpPr>
          <p:spPr bwMode="auto">
            <a:xfrm>
              <a:off x="1296" y="255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Text Box 163"/>
            <p:cNvSpPr txBox="1">
              <a:spLocks noChangeArrowheads="1"/>
            </p:cNvSpPr>
            <p:nvPr/>
          </p:nvSpPr>
          <p:spPr bwMode="auto">
            <a:xfrm>
              <a:off x="624" y="24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763" name="Text Box 164"/>
            <p:cNvSpPr txBox="1">
              <a:spLocks noChangeArrowheads="1"/>
            </p:cNvSpPr>
            <p:nvPr/>
          </p:nvSpPr>
          <p:spPr bwMode="auto">
            <a:xfrm>
              <a:off x="624" y="25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764" name="Freeform 165"/>
            <p:cNvSpPr>
              <a:spLocks/>
            </p:cNvSpPr>
            <p:nvPr/>
          </p:nvSpPr>
          <p:spPr bwMode="auto">
            <a:xfrm>
              <a:off x="1304" y="2592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Freeform 166"/>
            <p:cNvSpPr>
              <a:spLocks/>
            </p:cNvSpPr>
            <p:nvPr/>
          </p:nvSpPr>
          <p:spPr bwMode="auto">
            <a:xfrm>
              <a:off x="1296" y="244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167"/>
            <p:cNvSpPr>
              <a:spLocks noChangeShapeType="1"/>
            </p:cNvSpPr>
            <p:nvPr/>
          </p:nvSpPr>
          <p:spPr bwMode="auto">
            <a:xfrm>
              <a:off x="3312" y="244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Line 168"/>
            <p:cNvSpPr>
              <a:spLocks noChangeShapeType="1"/>
            </p:cNvSpPr>
            <p:nvPr/>
          </p:nvSpPr>
          <p:spPr bwMode="auto">
            <a:xfrm flipH="1">
              <a:off x="2400" y="25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9"/>
          <p:cNvGrpSpPr>
            <a:grpSpLocks/>
          </p:cNvGrpSpPr>
          <p:nvPr/>
        </p:nvGrpSpPr>
        <p:grpSpPr bwMode="auto">
          <a:xfrm>
            <a:off x="2133600" y="4876800"/>
            <a:ext cx="6629400" cy="1524000"/>
            <a:chOff x="528" y="3264"/>
            <a:chExt cx="4176" cy="960"/>
          </a:xfrm>
        </p:grpSpPr>
        <p:sp>
          <p:nvSpPr>
            <p:cNvPr id="30730" name="Rectangle 170"/>
            <p:cNvSpPr>
              <a:spLocks noChangeArrowheads="1"/>
            </p:cNvSpPr>
            <p:nvPr/>
          </p:nvSpPr>
          <p:spPr bwMode="auto">
            <a:xfrm>
              <a:off x="528" y="3264"/>
              <a:ext cx="4176" cy="9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171"/>
            <p:cNvSpPr>
              <a:spLocks noChangeArrowheads="1"/>
            </p:cNvSpPr>
            <p:nvPr/>
          </p:nvSpPr>
          <p:spPr bwMode="auto">
            <a:xfrm>
              <a:off x="1200" y="393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172"/>
            <p:cNvSpPr txBox="1">
              <a:spLocks noChangeArrowheads="1"/>
            </p:cNvSpPr>
            <p:nvPr/>
          </p:nvSpPr>
          <p:spPr bwMode="auto">
            <a:xfrm>
              <a:off x="576" y="3936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penult</a:t>
              </a:r>
            </a:p>
          </p:txBody>
        </p:sp>
        <p:sp>
          <p:nvSpPr>
            <p:cNvPr id="30733" name="Rectangle 173"/>
            <p:cNvSpPr>
              <a:spLocks noChangeArrowheads="1"/>
            </p:cNvSpPr>
            <p:nvPr/>
          </p:nvSpPr>
          <p:spPr bwMode="auto">
            <a:xfrm>
              <a:off x="1200" y="346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74"/>
            <p:cNvSpPr>
              <a:spLocks noChangeArrowheads="1"/>
            </p:cNvSpPr>
            <p:nvPr/>
          </p:nvSpPr>
          <p:spPr bwMode="auto">
            <a:xfrm>
              <a:off x="1200" y="365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Text Box 175"/>
            <p:cNvSpPr txBox="1">
              <a:spLocks noChangeArrowheads="1"/>
            </p:cNvSpPr>
            <p:nvPr/>
          </p:nvSpPr>
          <p:spPr bwMode="auto">
            <a:xfrm>
              <a:off x="1824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0736" name="Text Box 176"/>
            <p:cNvSpPr txBox="1">
              <a:spLocks noChangeArrowheads="1"/>
            </p:cNvSpPr>
            <p:nvPr/>
          </p:nvSpPr>
          <p:spPr bwMode="auto">
            <a:xfrm>
              <a:off x="2832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0737" name="Text Box 177"/>
            <p:cNvSpPr txBox="1">
              <a:spLocks noChangeArrowheads="1"/>
            </p:cNvSpPr>
            <p:nvPr/>
          </p:nvSpPr>
          <p:spPr bwMode="auto">
            <a:xfrm>
              <a:off x="3840" y="345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0738" name="Line 178"/>
            <p:cNvSpPr>
              <a:spLocks noChangeShapeType="1"/>
            </p:cNvSpPr>
            <p:nvPr/>
          </p:nvSpPr>
          <p:spPr bwMode="auto">
            <a:xfrm>
              <a:off x="2304" y="351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79"/>
            <p:cNvSpPr>
              <a:spLocks noChangeShapeType="1"/>
            </p:cNvSpPr>
            <p:nvPr/>
          </p:nvSpPr>
          <p:spPr bwMode="auto">
            <a:xfrm>
              <a:off x="4320" y="351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80"/>
            <p:cNvSpPr>
              <a:spLocks noChangeShapeType="1"/>
            </p:cNvSpPr>
            <p:nvPr/>
          </p:nvSpPr>
          <p:spPr bwMode="auto">
            <a:xfrm flipH="1">
              <a:off x="3408" y="36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81"/>
            <p:cNvSpPr>
              <a:spLocks noChangeShapeType="1"/>
            </p:cNvSpPr>
            <p:nvPr/>
          </p:nvSpPr>
          <p:spPr bwMode="auto">
            <a:xfrm>
              <a:off x="1920" y="360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Text Box 182"/>
            <p:cNvSpPr txBox="1">
              <a:spLocks noChangeArrowheads="1"/>
            </p:cNvSpPr>
            <p:nvPr/>
          </p:nvSpPr>
          <p:spPr bwMode="auto">
            <a:xfrm>
              <a:off x="624" y="345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743" name="Text Box 183"/>
            <p:cNvSpPr txBox="1">
              <a:spLocks noChangeArrowheads="1"/>
            </p:cNvSpPr>
            <p:nvPr/>
          </p:nvSpPr>
          <p:spPr bwMode="auto">
            <a:xfrm>
              <a:off x="624" y="364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744" name="Freeform 184"/>
            <p:cNvSpPr>
              <a:spLocks/>
            </p:cNvSpPr>
            <p:nvPr/>
          </p:nvSpPr>
          <p:spPr bwMode="auto">
            <a:xfrm>
              <a:off x="1304" y="3648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Freeform 185"/>
            <p:cNvSpPr>
              <a:spLocks/>
            </p:cNvSpPr>
            <p:nvPr/>
          </p:nvSpPr>
          <p:spPr bwMode="auto">
            <a:xfrm>
              <a:off x="1296" y="3504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186"/>
            <p:cNvSpPr>
              <a:spLocks noChangeShapeType="1"/>
            </p:cNvSpPr>
            <p:nvPr/>
          </p:nvSpPr>
          <p:spPr bwMode="auto">
            <a:xfrm>
              <a:off x="3312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Freeform 187"/>
            <p:cNvSpPr>
              <a:spLocks/>
            </p:cNvSpPr>
            <p:nvPr/>
          </p:nvSpPr>
          <p:spPr bwMode="auto">
            <a:xfrm>
              <a:off x="1296" y="3648"/>
              <a:ext cx="2272" cy="96"/>
            </a:xfrm>
            <a:custGeom>
              <a:avLst/>
              <a:gdLst>
                <a:gd name="T0" fmla="*/ 0 w 2272"/>
                <a:gd name="T1" fmla="*/ 96 h 96"/>
                <a:gd name="T2" fmla="*/ 2272 w 2272"/>
                <a:gd name="T3" fmla="*/ 96 h 96"/>
                <a:gd name="T4" fmla="*/ 2104 w 2272"/>
                <a:gd name="T5" fmla="*/ 0 h 96"/>
                <a:gd name="T6" fmla="*/ 0 60000 65536"/>
                <a:gd name="T7" fmla="*/ 0 60000 65536"/>
                <a:gd name="T8" fmla="*/ 0 60000 65536"/>
                <a:gd name="T9" fmla="*/ 0 w 2272"/>
                <a:gd name="T10" fmla="*/ 0 h 96"/>
                <a:gd name="T11" fmla="*/ 2272 w 227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" h="96">
                  <a:moveTo>
                    <a:pt x="0" y="96"/>
                  </a:moveTo>
                  <a:lnTo>
                    <a:pt x="2272" y="96"/>
                  </a:lnTo>
                  <a:lnTo>
                    <a:pt x="210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188"/>
            <p:cNvSpPr>
              <a:spLocks noChangeShapeType="1"/>
            </p:cNvSpPr>
            <p:nvPr/>
          </p:nvSpPr>
          <p:spPr bwMode="auto">
            <a:xfrm flipH="1">
              <a:off x="2400" y="36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71546"/>
            <a:ext cx="8077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= forward SLL + backward SLL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2285992"/>
            <a:ext cx="7772400" cy="99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View a DLL as a </a:t>
            </a:r>
            <a:r>
              <a:rPr lang="en-US" sz="2800" b="1" dirty="0" smtClean="0"/>
              <a:t>backward SLL</a:t>
            </a:r>
            <a:r>
              <a:rPr lang="en-US" sz="2800" dirty="0" smtClean="0"/>
              <a:t> superimposed on a </a:t>
            </a:r>
            <a:r>
              <a:rPr lang="en-US" sz="2800" b="1" dirty="0" smtClean="0"/>
              <a:t>forward SLL</a:t>
            </a:r>
            <a:r>
              <a:rPr lang="en-US" sz="2800" dirty="0" smtClean="0"/>
              <a:t>: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76E9CA-194F-4559-B64A-DAEF6F15F094}" type="slidenum">
              <a:rPr lang="en-AU"/>
              <a:pPr>
                <a:defRPr/>
              </a:pPr>
              <a:t>32</a:t>
            </a:fld>
            <a:endParaRPr lang="en-AU"/>
          </a:p>
        </p:txBody>
      </p:sp>
      <p:grpSp>
        <p:nvGrpSpPr>
          <p:cNvPr id="31750" name="Group 330"/>
          <p:cNvGrpSpPr>
            <a:grpSpLocks/>
          </p:cNvGrpSpPr>
          <p:nvPr/>
        </p:nvGrpSpPr>
        <p:grpSpPr bwMode="auto">
          <a:xfrm>
            <a:off x="1066800" y="3752850"/>
            <a:ext cx="6705600" cy="619125"/>
            <a:chOff x="864" y="1776"/>
            <a:chExt cx="4224" cy="390"/>
          </a:xfrm>
        </p:grpSpPr>
        <p:sp>
          <p:nvSpPr>
            <p:cNvPr id="31781" name="Rectangle 288"/>
            <p:cNvSpPr>
              <a:spLocks noChangeArrowheads="1"/>
            </p:cNvSpPr>
            <p:nvPr/>
          </p:nvSpPr>
          <p:spPr bwMode="auto">
            <a:xfrm>
              <a:off x="1680" y="178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Rectangle 289"/>
            <p:cNvSpPr>
              <a:spLocks noChangeArrowheads="1"/>
            </p:cNvSpPr>
            <p:nvPr/>
          </p:nvSpPr>
          <p:spPr bwMode="auto">
            <a:xfrm>
              <a:off x="1680" y="197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290"/>
            <p:cNvSpPr txBox="1">
              <a:spLocks noChangeArrowheads="1"/>
            </p:cNvSpPr>
            <p:nvPr/>
          </p:nvSpPr>
          <p:spPr bwMode="auto">
            <a:xfrm>
              <a:off x="2304" y="177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1784" name="Text Box 291"/>
            <p:cNvSpPr txBox="1">
              <a:spLocks noChangeArrowheads="1"/>
            </p:cNvSpPr>
            <p:nvPr/>
          </p:nvSpPr>
          <p:spPr bwMode="auto">
            <a:xfrm>
              <a:off x="3312" y="177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1785" name="Text Box 292"/>
            <p:cNvSpPr txBox="1">
              <a:spLocks noChangeArrowheads="1"/>
            </p:cNvSpPr>
            <p:nvPr/>
          </p:nvSpPr>
          <p:spPr bwMode="auto">
            <a:xfrm>
              <a:off x="4320" y="177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1786" name="Line 293"/>
            <p:cNvSpPr>
              <a:spLocks noChangeShapeType="1"/>
            </p:cNvSpPr>
            <p:nvPr/>
          </p:nvSpPr>
          <p:spPr bwMode="auto">
            <a:xfrm>
              <a:off x="2784" y="183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294"/>
            <p:cNvSpPr>
              <a:spLocks noChangeShapeType="1"/>
            </p:cNvSpPr>
            <p:nvPr/>
          </p:nvSpPr>
          <p:spPr bwMode="auto">
            <a:xfrm>
              <a:off x="3792" y="183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295"/>
            <p:cNvSpPr>
              <a:spLocks noChangeShapeType="1"/>
            </p:cNvSpPr>
            <p:nvPr/>
          </p:nvSpPr>
          <p:spPr bwMode="auto">
            <a:xfrm>
              <a:off x="4800" y="183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Freeform 296"/>
            <p:cNvSpPr>
              <a:spLocks/>
            </p:cNvSpPr>
            <p:nvPr/>
          </p:nvSpPr>
          <p:spPr bwMode="auto">
            <a:xfrm>
              <a:off x="1776" y="1830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297"/>
            <p:cNvSpPr>
              <a:spLocks noChangeShapeType="1"/>
            </p:cNvSpPr>
            <p:nvPr/>
          </p:nvSpPr>
          <p:spPr bwMode="auto">
            <a:xfrm flipH="1">
              <a:off x="3888" y="192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298"/>
            <p:cNvSpPr>
              <a:spLocks noChangeShapeType="1"/>
            </p:cNvSpPr>
            <p:nvPr/>
          </p:nvSpPr>
          <p:spPr bwMode="auto">
            <a:xfrm flipH="1">
              <a:off x="2880" y="192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299"/>
            <p:cNvSpPr>
              <a:spLocks noChangeShapeType="1"/>
            </p:cNvSpPr>
            <p:nvPr/>
          </p:nvSpPr>
          <p:spPr bwMode="auto">
            <a:xfrm>
              <a:off x="2400" y="192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Freeform 300"/>
            <p:cNvSpPr>
              <a:spLocks/>
            </p:cNvSpPr>
            <p:nvPr/>
          </p:nvSpPr>
          <p:spPr bwMode="auto">
            <a:xfrm>
              <a:off x="1776" y="1926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Text Box 301"/>
            <p:cNvSpPr txBox="1">
              <a:spLocks noChangeArrowheads="1"/>
            </p:cNvSpPr>
            <p:nvPr/>
          </p:nvSpPr>
          <p:spPr bwMode="auto">
            <a:xfrm>
              <a:off x="864" y="177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GB"/>
                <a:t>DLL:</a:t>
              </a:r>
            </a:p>
          </p:txBody>
        </p:sp>
      </p:grpSp>
      <p:grpSp>
        <p:nvGrpSpPr>
          <p:cNvPr id="31751" name="Group 331"/>
          <p:cNvGrpSpPr>
            <a:grpSpLocks/>
          </p:cNvGrpSpPr>
          <p:nvPr/>
        </p:nvGrpSpPr>
        <p:grpSpPr bwMode="auto">
          <a:xfrm>
            <a:off x="1066800" y="4657725"/>
            <a:ext cx="6705600" cy="619125"/>
            <a:chOff x="864" y="2346"/>
            <a:chExt cx="4224" cy="390"/>
          </a:xfrm>
        </p:grpSpPr>
        <p:sp>
          <p:nvSpPr>
            <p:cNvPr id="31767" name="Rectangle 302"/>
            <p:cNvSpPr>
              <a:spLocks noChangeArrowheads="1"/>
            </p:cNvSpPr>
            <p:nvPr/>
          </p:nvSpPr>
          <p:spPr bwMode="auto">
            <a:xfrm>
              <a:off x="1680" y="235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Rectangle 303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Text Box 304"/>
            <p:cNvSpPr txBox="1">
              <a:spLocks noChangeArrowheads="1"/>
            </p:cNvSpPr>
            <p:nvPr/>
          </p:nvSpPr>
          <p:spPr bwMode="auto">
            <a:xfrm>
              <a:off x="2304" y="234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1770" name="Text Box 305"/>
            <p:cNvSpPr txBox="1">
              <a:spLocks noChangeArrowheads="1"/>
            </p:cNvSpPr>
            <p:nvPr/>
          </p:nvSpPr>
          <p:spPr bwMode="auto">
            <a:xfrm>
              <a:off x="3312" y="234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1771" name="Text Box 306"/>
            <p:cNvSpPr txBox="1">
              <a:spLocks noChangeArrowheads="1"/>
            </p:cNvSpPr>
            <p:nvPr/>
          </p:nvSpPr>
          <p:spPr bwMode="auto">
            <a:xfrm>
              <a:off x="4320" y="234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1772" name="Line 307"/>
            <p:cNvSpPr>
              <a:spLocks noChangeShapeType="1"/>
            </p:cNvSpPr>
            <p:nvPr/>
          </p:nvSpPr>
          <p:spPr bwMode="auto">
            <a:xfrm>
              <a:off x="2784" y="24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308"/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309"/>
            <p:cNvSpPr>
              <a:spLocks noChangeShapeType="1"/>
            </p:cNvSpPr>
            <p:nvPr/>
          </p:nvSpPr>
          <p:spPr bwMode="auto">
            <a:xfrm>
              <a:off x="4800" y="24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Freeform 310"/>
            <p:cNvSpPr>
              <a:spLocks/>
            </p:cNvSpPr>
            <p:nvPr/>
          </p:nvSpPr>
          <p:spPr bwMode="auto">
            <a:xfrm>
              <a:off x="1776" y="2400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311"/>
            <p:cNvSpPr>
              <a:spLocks noChangeShapeType="1"/>
            </p:cNvSpPr>
            <p:nvPr/>
          </p:nvSpPr>
          <p:spPr bwMode="auto">
            <a:xfrm flipH="1">
              <a:off x="3888" y="2496"/>
              <a:ext cx="528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312"/>
            <p:cNvSpPr>
              <a:spLocks noChangeShapeType="1"/>
            </p:cNvSpPr>
            <p:nvPr/>
          </p:nvSpPr>
          <p:spPr bwMode="auto">
            <a:xfrm flipH="1">
              <a:off x="2880" y="2496"/>
              <a:ext cx="528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313"/>
            <p:cNvSpPr>
              <a:spLocks noChangeShapeType="1"/>
            </p:cNvSpPr>
            <p:nvPr/>
          </p:nvSpPr>
          <p:spPr bwMode="auto">
            <a:xfrm>
              <a:off x="2400" y="2496"/>
              <a:ext cx="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Freeform 314"/>
            <p:cNvSpPr>
              <a:spLocks/>
            </p:cNvSpPr>
            <p:nvPr/>
          </p:nvSpPr>
          <p:spPr bwMode="auto">
            <a:xfrm>
              <a:off x="1776" y="2496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rgbClr val="C0C0C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Text Box 315"/>
            <p:cNvSpPr txBox="1">
              <a:spLocks noChangeArrowheads="1"/>
            </p:cNvSpPr>
            <p:nvPr/>
          </p:nvSpPr>
          <p:spPr bwMode="auto">
            <a:xfrm>
              <a:off x="864" y="2346"/>
              <a:ext cx="67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GB"/>
                <a:t>Forward SLL:</a:t>
              </a:r>
            </a:p>
          </p:txBody>
        </p:sp>
      </p:grpSp>
      <p:grpSp>
        <p:nvGrpSpPr>
          <p:cNvPr id="31752" name="Group 332"/>
          <p:cNvGrpSpPr>
            <a:grpSpLocks/>
          </p:cNvGrpSpPr>
          <p:nvPr/>
        </p:nvGrpSpPr>
        <p:grpSpPr bwMode="auto">
          <a:xfrm>
            <a:off x="1066800" y="5562600"/>
            <a:ext cx="6705600" cy="619125"/>
            <a:chOff x="864" y="2916"/>
            <a:chExt cx="4224" cy="390"/>
          </a:xfrm>
        </p:grpSpPr>
        <p:sp>
          <p:nvSpPr>
            <p:cNvPr id="31753" name="Rectangle 316"/>
            <p:cNvSpPr>
              <a:spLocks noChangeArrowheads="1"/>
            </p:cNvSpPr>
            <p:nvPr/>
          </p:nvSpPr>
          <p:spPr bwMode="auto">
            <a:xfrm>
              <a:off x="1680" y="29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Rectangle 317"/>
            <p:cNvSpPr>
              <a:spLocks noChangeArrowheads="1"/>
            </p:cNvSpPr>
            <p:nvPr/>
          </p:nvSpPr>
          <p:spPr bwMode="auto">
            <a:xfrm>
              <a:off x="1680" y="311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Text Box 318"/>
            <p:cNvSpPr txBox="1">
              <a:spLocks noChangeArrowheads="1"/>
            </p:cNvSpPr>
            <p:nvPr/>
          </p:nvSpPr>
          <p:spPr bwMode="auto">
            <a:xfrm>
              <a:off x="2304" y="29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1756" name="Text Box 319"/>
            <p:cNvSpPr txBox="1">
              <a:spLocks noChangeArrowheads="1"/>
            </p:cNvSpPr>
            <p:nvPr/>
          </p:nvSpPr>
          <p:spPr bwMode="auto">
            <a:xfrm>
              <a:off x="3312" y="29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1757" name="Text Box 320"/>
            <p:cNvSpPr txBox="1">
              <a:spLocks noChangeArrowheads="1"/>
            </p:cNvSpPr>
            <p:nvPr/>
          </p:nvSpPr>
          <p:spPr bwMode="auto">
            <a:xfrm>
              <a:off x="4320" y="291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1758" name="Line 321"/>
            <p:cNvSpPr>
              <a:spLocks noChangeShapeType="1"/>
            </p:cNvSpPr>
            <p:nvPr/>
          </p:nvSpPr>
          <p:spPr bwMode="auto">
            <a:xfrm>
              <a:off x="2784" y="2970"/>
              <a:ext cx="528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322"/>
            <p:cNvSpPr>
              <a:spLocks noChangeShapeType="1"/>
            </p:cNvSpPr>
            <p:nvPr/>
          </p:nvSpPr>
          <p:spPr bwMode="auto">
            <a:xfrm>
              <a:off x="3792" y="2970"/>
              <a:ext cx="528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323"/>
            <p:cNvSpPr>
              <a:spLocks noChangeShapeType="1"/>
            </p:cNvSpPr>
            <p:nvPr/>
          </p:nvSpPr>
          <p:spPr bwMode="auto">
            <a:xfrm>
              <a:off x="4800" y="2970"/>
              <a:ext cx="0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Freeform 324"/>
            <p:cNvSpPr>
              <a:spLocks/>
            </p:cNvSpPr>
            <p:nvPr/>
          </p:nvSpPr>
          <p:spPr bwMode="auto">
            <a:xfrm>
              <a:off x="1776" y="2970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rgbClr val="C0C0C0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325"/>
            <p:cNvSpPr>
              <a:spLocks noChangeShapeType="1"/>
            </p:cNvSpPr>
            <p:nvPr/>
          </p:nvSpPr>
          <p:spPr bwMode="auto">
            <a:xfrm flipH="1">
              <a:off x="3888" y="306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326"/>
            <p:cNvSpPr>
              <a:spLocks noChangeShapeType="1"/>
            </p:cNvSpPr>
            <p:nvPr/>
          </p:nvSpPr>
          <p:spPr bwMode="auto">
            <a:xfrm flipH="1">
              <a:off x="2880" y="306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327"/>
            <p:cNvSpPr>
              <a:spLocks noChangeShapeType="1"/>
            </p:cNvSpPr>
            <p:nvPr/>
          </p:nvSpPr>
          <p:spPr bwMode="auto">
            <a:xfrm>
              <a:off x="2400" y="306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328"/>
            <p:cNvSpPr>
              <a:spLocks/>
            </p:cNvSpPr>
            <p:nvPr/>
          </p:nvSpPr>
          <p:spPr bwMode="auto">
            <a:xfrm>
              <a:off x="1776" y="3066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Text Box 329"/>
            <p:cNvSpPr txBox="1">
              <a:spLocks noChangeArrowheads="1"/>
            </p:cNvSpPr>
            <p:nvPr/>
          </p:nvSpPr>
          <p:spPr bwMode="auto">
            <a:xfrm>
              <a:off x="864" y="2916"/>
              <a:ext cx="67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GB"/>
                <a:t>Backward SLL: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Insertion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785926"/>
            <a:ext cx="8610600" cy="4786346"/>
          </a:xfrm>
        </p:spPr>
        <p:txBody>
          <a:bodyPr/>
          <a:lstStyle/>
          <a:p>
            <a:pPr marL="381000" indent="-381000" eaLnBrk="1" hangingPunct="1"/>
            <a:r>
              <a:rPr lang="en-US" sz="2600" b="1" dirty="0" smtClean="0"/>
              <a:t>Problem</a:t>
            </a:r>
            <a:r>
              <a:rPr lang="en-US" sz="2600" dirty="0" smtClean="0"/>
              <a:t>: Insert a new element at a given point in a linked list.</a:t>
            </a:r>
          </a:p>
          <a:p>
            <a:pPr marL="381000" indent="-381000" eaLnBrk="1" hangingPunct="1"/>
            <a:r>
              <a:rPr lang="en-US" sz="2600" dirty="0" smtClean="0"/>
              <a:t>Four cases to consider:</a:t>
            </a:r>
          </a:p>
          <a:p>
            <a:pPr marL="952500" lvl="1" indent="-381000" eaLnBrk="1" hangingPunct="1">
              <a:buFontTx/>
              <a:buAutoNum type="arabicParenR"/>
            </a:pPr>
            <a:r>
              <a:rPr lang="en-US" sz="2200" dirty="0" smtClean="0"/>
              <a:t>insertion in an empty linked list;</a:t>
            </a:r>
          </a:p>
          <a:p>
            <a:pPr marL="952500" lvl="1" indent="-381000" eaLnBrk="1" hangingPunct="1">
              <a:buFontTx/>
              <a:buAutoNum type="arabicParenR"/>
            </a:pPr>
            <a:r>
              <a:rPr lang="en-US" sz="2200" dirty="0" smtClean="0"/>
              <a:t>insertion before the first node of a nonempty linked list;</a:t>
            </a:r>
          </a:p>
          <a:p>
            <a:pPr marL="952500" lvl="1" indent="-381000" eaLnBrk="1" hangingPunct="1">
              <a:buFontTx/>
              <a:buAutoNum type="arabicParenR"/>
            </a:pPr>
            <a:r>
              <a:rPr lang="en-US" sz="2200" dirty="0" smtClean="0"/>
              <a:t>insertion after the last node of a nonempty linked list;</a:t>
            </a:r>
          </a:p>
          <a:p>
            <a:pPr marL="952500" lvl="1" indent="-381000" eaLnBrk="1" hangingPunct="1">
              <a:buFontTx/>
              <a:buAutoNum type="arabicParenR"/>
            </a:pPr>
            <a:r>
              <a:rPr lang="en-US" sz="2200" dirty="0" smtClean="0"/>
              <a:t>insertion between nodes of a nonempty linked list – general case.</a:t>
            </a:r>
          </a:p>
          <a:p>
            <a:pPr marL="952500" lvl="1" indent="-381000" eaLnBrk="1" hangingPunct="1">
              <a:buNone/>
            </a:pPr>
            <a:r>
              <a:rPr lang="en-US" sz="1800" dirty="0" smtClean="0"/>
              <a:t> ---- (</a:t>
            </a:r>
            <a:r>
              <a:rPr lang="en-US" sz="1800" b="1" dirty="0" smtClean="0"/>
              <a:t>note</a:t>
            </a:r>
            <a:r>
              <a:rPr lang="en-US" sz="1800" dirty="0" smtClean="0"/>
              <a:t>: case 3 is actually a special case of case 4 )</a:t>
            </a:r>
          </a:p>
          <a:p>
            <a:pPr marL="381000" indent="-381000" eaLnBrk="1" hangingPunct="1"/>
            <a:r>
              <a:rPr lang="en-US" sz="2600" dirty="0" smtClean="0"/>
              <a:t>The insertion algorithm needs links to the new node’s successor and predecessor.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86FE12-3800-4D51-8D9B-ADA23E88BA90}" type="slidenum">
              <a:rPr lang="en-AU"/>
              <a:pPr>
                <a:defRPr/>
              </a:pPr>
              <a:t>33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insertion (1)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28802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800" b="1" dirty="0" smtClean="0"/>
              <a:t>SLL insertion algorithm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800" dirty="0" smtClean="0"/>
              <a:t>	</a:t>
            </a:r>
            <a:r>
              <a:rPr lang="en-US" sz="2400" dirty="0" smtClean="0"/>
              <a:t>To insert </a:t>
            </a:r>
            <a:r>
              <a:rPr lang="en-US" sz="2400" i="1" dirty="0" err="1" smtClean="0"/>
              <a:t>elem</a:t>
            </a:r>
            <a:r>
              <a:rPr lang="en-US" sz="2400" dirty="0" smtClean="0"/>
              <a:t> at a given point in the SLL headed by </a:t>
            </a:r>
            <a:r>
              <a:rPr lang="en-US" sz="2400" i="1" dirty="0" smtClean="0"/>
              <a:t>first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1.	Make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 a link to a newly-created node with element   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     </a:t>
            </a:r>
            <a:r>
              <a:rPr lang="en-US" sz="2400" i="1" dirty="0" err="1" smtClean="0">
                <a:solidFill>
                  <a:srgbClr val="0033CC"/>
                </a:solidFill>
              </a:rPr>
              <a:t>elem</a:t>
            </a:r>
            <a:r>
              <a:rPr lang="en-US" sz="2400" dirty="0" smtClean="0">
                <a:solidFill>
                  <a:srgbClr val="0033CC"/>
                </a:solidFill>
              </a:rPr>
              <a:t> and successor null.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2.	If the insertion point is before the first node: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2.1.	Set node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’s successor to </a:t>
            </a:r>
            <a:r>
              <a:rPr lang="en-US" sz="2400" i="1" dirty="0" smtClean="0">
                <a:solidFill>
                  <a:srgbClr val="0033CC"/>
                </a:solidFill>
              </a:rPr>
              <a:t>first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2.2.	Set </a:t>
            </a:r>
            <a:r>
              <a:rPr lang="en-US" sz="2400" i="1" dirty="0" smtClean="0">
                <a:solidFill>
                  <a:srgbClr val="0033CC"/>
                </a:solidFill>
              </a:rPr>
              <a:t>first</a:t>
            </a:r>
            <a:r>
              <a:rPr lang="en-US" sz="2400" dirty="0" smtClean="0">
                <a:solidFill>
                  <a:srgbClr val="0033CC"/>
                </a:solidFill>
              </a:rPr>
              <a:t> to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3.	If the insertion point is after the node </a:t>
            </a:r>
            <a:r>
              <a:rPr lang="en-US" sz="2400" i="1" dirty="0" err="1" smtClean="0">
                <a:solidFill>
                  <a:srgbClr val="0033CC"/>
                </a:solidFill>
              </a:rPr>
              <a:t>pred</a:t>
            </a:r>
            <a:r>
              <a:rPr lang="en-US" sz="2400" dirty="0" smtClean="0">
                <a:solidFill>
                  <a:srgbClr val="0033CC"/>
                </a:solidFill>
              </a:rPr>
              <a:t>: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3.1.	Set node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’s successor to node </a:t>
            </a:r>
            <a:r>
              <a:rPr lang="en-US" sz="2400" i="1" dirty="0" err="1" smtClean="0">
                <a:solidFill>
                  <a:srgbClr val="0033CC"/>
                </a:solidFill>
              </a:rPr>
              <a:t>pred</a:t>
            </a:r>
            <a:r>
              <a:rPr lang="en-US" sz="2400" dirty="0" err="1" smtClean="0">
                <a:solidFill>
                  <a:srgbClr val="0033CC"/>
                </a:solidFill>
              </a:rPr>
              <a:t>’s</a:t>
            </a:r>
            <a:r>
              <a:rPr lang="en-US" sz="2400" dirty="0" smtClean="0">
                <a:solidFill>
                  <a:srgbClr val="0033CC"/>
                </a:solidFill>
              </a:rPr>
              <a:t> successor.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3.2.	Set node </a:t>
            </a:r>
            <a:r>
              <a:rPr lang="en-US" sz="2400" i="1" dirty="0" err="1" smtClean="0">
                <a:solidFill>
                  <a:srgbClr val="0033CC"/>
                </a:solidFill>
              </a:rPr>
              <a:t>pred</a:t>
            </a:r>
            <a:r>
              <a:rPr lang="en-US" sz="2400" dirty="0" err="1" smtClean="0">
                <a:solidFill>
                  <a:srgbClr val="0033CC"/>
                </a:solidFill>
              </a:rPr>
              <a:t>’s</a:t>
            </a:r>
            <a:r>
              <a:rPr lang="en-US" sz="2400" dirty="0" smtClean="0">
                <a:solidFill>
                  <a:srgbClr val="0033CC"/>
                </a:solidFill>
              </a:rPr>
              <a:t> successor to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4.	Terminate.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3FA687-F12C-47D9-AEA0-CB421DE03F5C}" type="slidenum">
              <a:rPr lang="en-AU"/>
              <a:pPr>
                <a:defRPr/>
              </a:pPr>
              <a:t>34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insertion (2)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0" y="2071678"/>
            <a:ext cx="2214546" cy="3124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Animation (insertion before first node):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2B0D01-0B9F-428C-9746-F564B5A2383F}" type="slidenum">
              <a:rPr lang="en-AU"/>
              <a:pPr>
                <a:defRPr/>
              </a:pPr>
              <a:t>35</a:t>
            </a:fld>
            <a:endParaRPr lang="en-AU"/>
          </a:p>
        </p:txBody>
      </p:sp>
      <p:grpSp>
        <p:nvGrpSpPr>
          <p:cNvPr id="34822" name="Group 102"/>
          <p:cNvGrpSpPr>
            <a:grpSpLocks/>
          </p:cNvGrpSpPr>
          <p:nvPr/>
        </p:nvGrpSpPr>
        <p:grpSpPr bwMode="auto">
          <a:xfrm>
            <a:off x="2438400" y="2057400"/>
            <a:ext cx="6400800" cy="4343400"/>
            <a:chOff x="624" y="384"/>
            <a:chExt cx="4032" cy="2736"/>
          </a:xfrm>
        </p:grpSpPr>
        <p:sp>
          <p:nvSpPr>
            <p:cNvPr id="34880" name="Rectangle 103"/>
            <p:cNvSpPr>
              <a:spLocks noChangeArrowheads="1"/>
            </p:cNvSpPr>
            <p:nvPr/>
          </p:nvSpPr>
          <p:spPr bwMode="auto">
            <a:xfrm>
              <a:off x="624" y="384"/>
              <a:ext cx="4032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Rectangle 10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2" name="Text Box 105"/>
            <p:cNvSpPr txBox="1">
              <a:spLocks noChangeArrowheads="1"/>
            </p:cNvSpPr>
            <p:nvPr/>
          </p:nvSpPr>
          <p:spPr bwMode="auto">
            <a:xfrm>
              <a:off x="2784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4883" name="Text Box 106"/>
            <p:cNvSpPr txBox="1">
              <a:spLocks noChangeArrowheads="1"/>
            </p:cNvSpPr>
            <p:nvPr/>
          </p:nvSpPr>
          <p:spPr bwMode="auto">
            <a:xfrm>
              <a:off x="379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4884" name="Line 107"/>
            <p:cNvSpPr>
              <a:spLocks noChangeShapeType="1"/>
            </p:cNvSpPr>
            <p:nvPr/>
          </p:nvSpPr>
          <p:spPr bwMode="auto">
            <a:xfrm>
              <a:off x="1248" y="26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Line 108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Line 109"/>
            <p:cNvSpPr>
              <a:spLocks noChangeShapeType="1"/>
            </p:cNvSpPr>
            <p:nvPr/>
          </p:nvSpPr>
          <p:spPr bwMode="auto">
            <a:xfrm>
              <a:off x="4272" y="264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Text Box 110"/>
            <p:cNvSpPr txBox="1">
              <a:spLocks noChangeArrowheads="1"/>
            </p:cNvSpPr>
            <p:nvPr/>
          </p:nvSpPr>
          <p:spPr bwMode="auto">
            <a:xfrm>
              <a:off x="816" y="254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4888" name="Rectangle 111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38400" y="2057400"/>
            <a:ext cx="6400800" cy="4343400"/>
            <a:chOff x="624" y="384"/>
            <a:chExt cx="4032" cy="2736"/>
          </a:xfrm>
        </p:grpSpPr>
        <p:sp>
          <p:nvSpPr>
            <p:cNvPr id="34866" name="Rectangle 113"/>
            <p:cNvSpPr>
              <a:spLocks noChangeArrowheads="1"/>
            </p:cNvSpPr>
            <p:nvPr/>
          </p:nvSpPr>
          <p:spPr bwMode="auto">
            <a:xfrm>
              <a:off x="624" y="384"/>
              <a:ext cx="4032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Rectangle 11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Text Box 115"/>
            <p:cNvSpPr txBox="1">
              <a:spLocks noChangeArrowheads="1"/>
            </p:cNvSpPr>
            <p:nvPr/>
          </p:nvSpPr>
          <p:spPr bwMode="auto">
            <a:xfrm>
              <a:off x="177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4869" name="Text Box 116"/>
            <p:cNvSpPr txBox="1">
              <a:spLocks noChangeArrowheads="1"/>
            </p:cNvSpPr>
            <p:nvPr/>
          </p:nvSpPr>
          <p:spPr bwMode="auto">
            <a:xfrm>
              <a:off x="2784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4870" name="Text Box 117"/>
            <p:cNvSpPr txBox="1">
              <a:spLocks noChangeArrowheads="1"/>
            </p:cNvSpPr>
            <p:nvPr/>
          </p:nvSpPr>
          <p:spPr bwMode="auto">
            <a:xfrm>
              <a:off x="379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4871" name="Line 118"/>
            <p:cNvSpPr>
              <a:spLocks noChangeShapeType="1"/>
            </p:cNvSpPr>
            <p:nvPr/>
          </p:nvSpPr>
          <p:spPr bwMode="auto">
            <a:xfrm>
              <a:off x="1248" y="26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119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Line 120"/>
            <p:cNvSpPr>
              <a:spLocks noChangeShapeType="1"/>
            </p:cNvSpPr>
            <p:nvPr/>
          </p:nvSpPr>
          <p:spPr bwMode="auto">
            <a:xfrm>
              <a:off x="4272" y="264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Text Box 121"/>
            <p:cNvSpPr txBox="1">
              <a:spLocks noChangeArrowheads="1"/>
            </p:cNvSpPr>
            <p:nvPr/>
          </p:nvSpPr>
          <p:spPr bwMode="auto">
            <a:xfrm>
              <a:off x="816" y="254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4875" name="Rectangle 122"/>
            <p:cNvSpPr>
              <a:spLocks noChangeArrowheads="1"/>
            </p:cNvSpPr>
            <p:nvPr/>
          </p:nvSpPr>
          <p:spPr bwMode="auto">
            <a:xfrm>
              <a:off x="115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Text Box 123"/>
            <p:cNvSpPr txBox="1">
              <a:spLocks noChangeArrowheads="1"/>
            </p:cNvSpPr>
            <p:nvPr/>
          </p:nvSpPr>
          <p:spPr bwMode="auto">
            <a:xfrm>
              <a:off x="816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34877" name="Rectangle 124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Make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 link to a newly-created node with element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</a:t>
              </a:r>
              <a:r>
                <a:rPr lang="en-US" i="1">
                  <a:solidFill>
                    <a:srgbClr val="FF0000"/>
                  </a:solidFill>
                </a:rPr>
                <a:t>elem</a:t>
              </a:r>
              <a:r>
                <a:rPr lang="en-US">
                  <a:solidFill>
                    <a:srgbClr val="FF0000"/>
                  </a:solidFill>
                </a:rPr>
                <a:t> and successor null.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34878" name="Line 125"/>
            <p:cNvSpPr>
              <a:spLocks noChangeShapeType="1"/>
            </p:cNvSpPr>
            <p:nvPr/>
          </p:nvSpPr>
          <p:spPr bwMode="auto">
            <a:xfrm>
              <a:off x="2256" y="292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Line 126"/>
            <p:cNvSpPr>
              <a:spLocks noChangeShapeType="1"/>
            </p:cNvSpPr>
            <p:nvPr/>
          </p:nvSpPr>
          <p:spPr bwMode="auto">
            <a:xfrm>
              <a:off x="1248" y="29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2438400" y="2057400"/>
            <a:ext cx="6400800" cy="4343400"/>
            <a:chOff x="624" y="384"/>
            <a:chExt cx="4032" cy="2736"/>
          </a:xfrm>
        </p:grpSpPr>
        <p:sp>
          <p:nvSpPr>
            <p:cNvPr id="34852" name="Rectangle 128"/>
            <p:cNvSpPr>
              <a:spLocks noChangeArrowheads="1"/>
            </p:cNvSpPr>
            <p:nvPr/>
          </p:nvSpPr>
          <p:spPr bwMode="auto">
            <a:xfrm>
              <a:off x="624" y="384"/>
              <a:ext cx="4032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Rectangle 129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Text Box 130"/>
            <p:cNvSpPr txBox="1">
              <a:spLocks noChangeArrowheads="1"/>
            </p:cNvSpPr>
            <p:nvPr/>
          </p:nvSpPr>
          <p:spPr bwMode="auto">
            <a:xfrm>
              <a:off x="177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4855" name="Text Box 131"/>
            <p:cNvSpPr txBox="1">
              <a:spLocks noChangeArrowheads="1"/>
            </p:cNvSpPr>
            <p:nvPr/>
          </p:nvSpPr>
          <p:spPr bwMode="auto">
            <a:xfrm>
              <a:off x="2784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4856" name="Text Box 132"/>
            <p:cNvSpPr txBox="1">
              <a:spLocks noChangeArrowheads="1"/>
            </p:cNvSpPr>
            <p:nvPr/>
          </p:nvSpPr>
          <p:spPr bwMode="auto">
            <a:xfrm>
              <a:off x="379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4857" name="Line 133"/>
            <p:cNvSpPr>
              <a:spLocks noChangeShapeType="1"/>
            </p:cNvSpPr>
            <p:nvPr/>
          </p:nvSpPr>
          <p:spPr bwMode="auto">
            <a:xfrm>
              <a:off x="1248" y="264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134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135"/>
            <p:cNvSpPr>
              <a:spLocks noChangeShapeType="1"/>
            </p:cNvSpPr>
            <p:nvPr/>
          </p:nvSpPr>
          <p:spPr bwMode="auto">
            <a:xfrm>
              <a:off x="4272" y="264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Text Box 136"/>
            <p:cNvSpPr txBox="1">
              <a:spLocks noChangeArrowheads="1"/>
            </p:cNvSpPr>
            <p:nvPr/>
          </p:nvSpPr>
          <p:spPr bwMode="auto">
            <a:xfrm>
              <a:off x="816" y="254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4861" name="Rectangle 137"/>
            <p:cNvSpPr>
              <a:spLocks noChangeArrowheads="1"/>
            </p:cNvSpPr>
            <p:nvPr/>
          </p:nvSpPr>
          <p:spPr bwMode="auto">
            <a:xfrm>
              <a:off x="115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Text Box 138"/>
            <p:cNvSpPr txBox="1">
              <a:spLocks noChangeArrowheads="1"/>
            </p:cNvSpPr>
            <p:nvPr/>
          </p:nvSpPr>
          <p:spPr bwMode="auto">
            <a:xfrm>
              <a:off x="816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34863" name="Rectangle 139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If the insertion point is before the first node: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2.1.	</a:t>
              </a:r>
              <a:r>
                <a:rPr lang="en-US">
                  <a:solidFill>
                    <a:srgbClr val="FF0000"/>
                  </a:solidFill>
                </a:rPr>
                <a:t>Set node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’s successor to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34864" name="Line 140"/>
            <p:cNvSpPr>
              <a:spLocks noChangeShapeType="1"/>
            </p:cNvSpPr>
            <p:nvPr/>
          </p:nvSpPr>
          <p:spPr bwMode="auto">
            <a:xfrm>
              <a:off x="1248" y="29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Freeform 141"/>
            <p:cNvSpPr>
              <a:spLocks/>
            </p:cNvSpPr>
            <p:nvPr/>
          </p:nvSpPr>
          <p:spPr bwMode="auto">
            <a:xfrm>
              <a:off x="2256" y="2688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2438400" y="2057400"/>
            <a:ext cx="6400800" cy="4343400"/>
            <a:chOff x="624" y="384"/>
            <a:chExt cx="4032" cy="2736"/>
          </a:xfrm>
        </p:grpSpPr>
        <p:sp>
          <p:nvSpPr>
            <p:cNvPr id="34838" name="Rectangle 143"/>
            <p:cNvSpPr>
              <a:spLocks noChangeArrowheads="1"/>
            </p:cNvSpPr>
            <p:nvPr/>
          </p:nvSpPr>
          <p:spPr bwMode="auto">
            <a:xfrm>
              <a:off x="624" y="384"/>
              <a:ext cx="4032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Rectangle 144"/>
            <p:cNvSpPr>
              <a:spLocks noChangeArrowheads="1"/>
            </p:cNvSpPr>
            <p:nvPr/>
          </p:nvSpPr>
          <p:spPr bwMode="auto">
            <a:xfrm>
              <a:off x="1152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145"/>
            <p:cNvSpPr txBox="1">
              <a:spLocks noChangeArrowheads="1"/>
            </p:cNvSpPr>
            <p:nvPr/>
          </p:nvSpPr>
          <p:spPr bwMode="auto">
            <a:xfrm>
              <a:off x="177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4841" name="Text Box 146"/>
            <p:cNvSpPr txBox="1">
              <a:spLocks noChangeArrowheads="1"/>
            </p:cNvSpPr>
            <p:nvPr/>
          </p:nvSpPr>
          <p:spPr bwMode="auto">
            <a:xfrm>
              <a:off x="2784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4842" name="Text Box 147"/>
            <p:cNvSpPr txBox="1">
              <a:spLocks noChangeArrowheads="1"/>
            </p:cNvSpPr>
            <p:nvPr/>
          </p:nvSpPr>
          <p:spPr bwMode="auto">
            <a:xfrm>
              <a:off x="379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4843" name="Line 148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149"/>
            <p:cNvSpPr>
              <a:spLocks noChangeShapeType="1"/>
            </p:cNvSpPr>
            <p:nvPr/>
          </p:nvSpPr>
          <p:spPr bwMode="auto">
            <a:xfrm>
              <a:off x="4272" y="264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Text Box 150"/>
            <p:cNvSpPr txBox="1">
              <a:spLocks noChangeArrowheads="1"/>
            </p:cNvSpPr>
            <p:nvPr/>
          </p:nvSpPr>
          <p:spPr bwMode="auto">
            <a:xfrm>
              <a:off x="816" y="254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4846" name="Rectangle 151"/>
            <p:cNvSpPr>
              <a:spLocks noChangeArrowheads="1"/>
            </p:cNvSpPr>
            <p:nvPr/>
          </p:nvSpPr>
          <p:spPr bwMode="auto">
            <a:xfrm>
              <a:off x="115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Text Box 152"/>
            <p:cNvSpPr txBox="1">
              <a:spLocks noChangeArrowheads="1"/>
            </p:cNvSpPr>
            <p:nvPr/>
          </p:nvSpPr>
          <p:spPr bwMode="auto">
            <a:xfrm>
              <a:off x="816" y="283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34848" name="Rectangle 153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</a:t>
              </a:r>
              <a:r>
                <a:rPr lang="en-US">
                  <a:solidFill>
                    <a:srgbClr val="FF0000"/>
                  </a:solidFill>
                </a:rPr>
                <a:t>Set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 to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34849" name="Line 154"/>
            <p:cNvSpPr>
              <a:spLocks noChangeShapeType="1"/>
            </p:cNvSpPr>
            <p:nvPr/>
          </p:nvSpPr>
          <p:spPr bwMode="auto">
            <a:xfrm>
              <a:off x="1248" y="29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155"/>
            <p:cNvSpPr>
              <a:spLocks/>
            </p:cNvSpPr>
            <p:nvPr/>
          </p:nvSpPr>
          <p:spPr bwMode="auto">
            <a:xfrm>
              <a:off x="2256" y="2688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156"/>
            <p:cNvSpPr>
              <a:spLocks/>
            </p:cNvSpPr>
            <p:nvPr/>
          </p:nvSpPr>
          <p:spPr bwMode="auto">
            <a:xfrm>
              <a:off x="1248" y="2640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192 w 528"/>
                <a:gd name="T3" fmla="*/ 0 h 240"/>
                <a:gd name="T4" fmla="*/ 528 w 528"/>
                <a:gd name="T5" fmla="*/ 24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0"/>
                  </a:moveTo>
                  <a:lnTo>
                    <a:pt x="192" y="0"/>
                  </a:lnTo>
                  <a:lnTo>
                    <a:pt x="528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438400" y="2057400"/>
            <a:ext cx="6400800" cy="4343400"/>
            <a:chOff x="672" y="1248"/>
            <a:chExt cx="4032" cy="2736"/>
          </a:xfrm>
        </p:grpSpPr>
        <p:sp>
          <p:nvSpPr>
            <p:cNvPr id="34827" name="Rectangle 158"/>
            <p:cNvSpPr>
              <a:spLocks noChangeArrowheads="1"/>
            </p:cNvSpPr>
            <p:nvPr/>
          </p:nvSpPr>
          <p:spPr bwMode="auto">
            <a:xfrm>
              <a:off x="672" y="1248"/>
              <a:ext cx="4032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Rectangle 159"/>
            <p:cNvSpPr>
              <a:spLocks noChangeArrowheads="1"/>
            </p:cNvSpPr>
            <p:nvPr/>
          </p:nvSpPr>
          <p:spPr bwMode="auto">
            <a:xfrm>
              <a:off x="1200" y="34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Text Box 160"/>
            <p:cNvSpPr txBox="1">
              <a:spLocks noChangeArrowheads="1"/>
            </p:cNvSpPr>
            <p:nvPr/>
          </p:nvSpPr>
          <p:spPr bwMode="auto">
            <a:xfrm>
              <a:off x="1824" y="369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34830" name="Text Box 161"/>
            <p:cNvSpPr txBox="1">
              <a:spLocks noChangeArrowheads="1"/>
            </p:cNvSpPr>
            <p:nvPr/>
          </p:nvSpPr>
          <p:spPr bwMode="auto">
            <a:xfrm>
              <a:off x="2832" y="34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34831" name="Text Box 162"/>
            <p:cNvSpPr txBox="1">
              <a:spLocks noChangeArrowheads="1"/>
            </p:cNvSpPr>
            <p:nvPr/>
          </p:nvSpPr>
          <p:spPr bwMode="auto">
            <a:xfrm>
              <a:off x="3840" y="34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34832" name="Line 163"/>
            <p:cNvSpPr>
              <a:spLocks noChangeShapeType="1"/>
            </p:cNvSpPr>
            <p:nvPr/>
          </p:nvSpPr>
          <p:spPr bwMode="auto">
            <a:xfrm>
              <a:off x="3312" y="35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164"/>
            <p:cNvSpPr>
              <a:spLocks noChangeShapeType="1"/>
            </p:cNvSpPr>
            <p:nvPr/>
          </p:nvSpPr>
          <p:spPr bwMode="auto">
            <a:xfrm>
              <a:off x="4320" y="35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165"/>
            <p:cNvSpPr txBox="1">
              <a:spLocks noChangeArrowheads="1"/>
            </p:cNvSpPr>
            <p:nvPr/>
          </p:nvSpPr>
          <p:spPr bwMode="auto">
            <a:xfrm>
              <a:off x="864" y="340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4835" name="Rectangle 166"/>
            <p:cNvSpPr>
              <a:spLocks noChangeArrowheads="1"/>
            </p:cNvSpPr>
            <p:nvPr/>
          </p:nvSpPr>
          <p:spPr bwMode="auto">
            <a:xfrm>
              <a:off x="720" y="1296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Terminate.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4836" name="Freeform 167"/>
            <p:cNvSpPr>
              <a:spLocks/>
            </p:cNvSpPr>
            <p:nvPr/>
          </p:nvSpPr>
          <p:spPr bwMode="auto">
            <a:xfrm>
              <a:off x="2304" y="35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168"/>
            <p:cNvSpPr>
              <a:spLocks/>
            </p:cNvSpPr>
            <p:nvPr/>
          </p:nvSpPr>
          <p:spPr bwMode="auto">
            <a:xfrm>
              <a:off x="1296" y="3504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192 w 528"/>
                <a:gd name="T3" fmla="*/ 0 h 240"/>
                <a:gd name="T4" fmla="*/ 528 w 528"/>
                <a:gd name="T5" fmla="*/ 24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0"/>
                  </a:moveTo>
                  <a:lnTo>
                    <a:pt x="192" y="0"/>
                  </a:lnTo>
                  <a:lnTo>
                    <a:pt x="528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1000108"/>
            <a:ext cx="34290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SLL insertion (3)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714488"/>
            <a:ext cx="8215370" cy="45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Animation (insertion after intermediate node):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73641A-790E-4088-BF14-051BBDEECC09}" type="slidenum">
              <a:rPr lang="en-AU"/>
              <a:pPr>
                <a:defRPr/>
              </a:pPr>
              <a:t>36</a:t>
            </a:fld>
            <a:endParaRPr lang="en-AU"/>
          </a:p>
        </p:txBody>
      </p:sp>
      <p:grpSp>
        <p:nvGrpSpPr>
          <p:cNvPr id="35846" name="Group 129"/>
          <p:cNvGrpSpPr>
            <a:grpSpLocks/>
          </p:cNvGrpSpPr>
          <p:nvPr/>
        </p:nvGrpSpPr>
        <p:grpSpPr bwMode="auto">
          <a:xfrm>
            <a:off x="1676400" y="2133600"/>
            <a:ext cx="7239000" cy="4343400"/>
            <a:chOff x="624" y="384"/>
            <a:chExt cx="4560" cy="2736"/>
          </a:xfrm>
        </p:grpSpPr>
        <p:sp>
          <p:nvSpPr>
            <p:cNvPr id="35925" name="Rectangle 130"/>
            <p:cNvSpPr>
              <a:spLocks noChangeArrowheads="1"/>
            </p:cNvSpPr>
            <p:nvPr/>
          </p:nvSpPr>
          <p:spPr bwMode="auto">
            <a:xfrm>
              <a:off x="624" y="384"/>
              <a:ext cx="4560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26" name="Rectangle 131"/>
            <p:cNvSpPr>
              <a:spLocks noChangeArrowheads="1"/>
            </p:cNvSpPr>
            <p:nvPr/>
          </p:nvSpPr>
          <p:spPr bwMode="auto">
            <a:xfrm>
              <a:off x="1056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27" name="Text Box 132"/>
            <p:cNvSpPr txBox="1">
              <a:spLocks noChangeArrowheads="1"/>
            </p:cNvSpPr>
            <p:nvPr/>
          </p:nvSpPr>
          <p:spPr bwMode="auto">
            <a:xfrm>
              <a:off x="235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35928" name="Text Box 133"/>
            <p:cNvSpPr txBox="1">
              <a:spLocks noChangeArrowheads="1"/>
            </p:cNvSpPr>
            <p:nvPr/>
          </p:nvSpPr>
          <p:spPr bwMode="auto">
            <a:xfrm>
              <a:off x="4080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35929" name="Line 134"/>
            <p:cNvSpPr>
              <a:spLocks noChangeShapeType="1"/>
            </p:cNvSpPr>
            <p:nvPr/>
          </p:nvSpPr>
          <p:spPr bwMode="auto">
            <a:xfrm>
              <a:off x="2832" y="264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Text Box 135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5931" name="Rectangle 136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grpSp>
          <p:nvGrpSpPr>
            <p:cNvPr id="35932" name="Group 137"/>
            <p:cNvGrpSpPr>
              <a:grpSpLocks/>
            </p:cNvGrpSpPr>
            <p:nvPr/>
          </p:nvGrpSpPr>
          <p:grpSpPr bwMode="auto">
            <a:xfrm>
              <a:off x="1152" y="2640"/>
              <a:ext cx="1200" cy="0"/>
              <a:chOff x="1248" y="2640"/>
              <a:chExt cx="1200" cy="0"/>
            </a:xfrm>
          </p:grpSpPr>
          <p:sp>
            <p:nvSpPr>
              <p:cNvPr id="35937" name="Line 138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Line 139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14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33" name="Line 141"/>
            <p:cNvSpPr>
              <a:spLocks noChangeShapeType="1"/>
            </p:cNvSpPr>
            <p:nvPr/>
          </p:nvSpPr>
          <p:spPr bwMode="auto">
            <a:xfrm>
              <a:off x="4560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Rectangle 142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5" name="Text Box 143"/>
            <p:cNvSpPr txBox="1">
              <a:spLocks noChangeArrowheads="1"/>
            </p:cNvSpPr>
            <p:nvPr/>
          </p:nvSpPr>
          <p:spPr bwMode="auto">
            <a:xfrm>
              <a:off x="67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35936" name="Freeform 144"/>
            <p:cNvSpPr>
              <a:spLocks/>
            </p:cNvSpPr>
            <p:nvPr/>
          </p:nvSpPr>
          <p:spPr bwMode="auto">
            <a:xfrm>
              <a:off x="1152" y="2688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5"/>
          <p:cNvGrpSpPr>
            <a:grpSpLocks/>
          </p:cNvGrpSpPr>
          <p:nvPr/>
        </p:nvGrpSpPr>
        <p:grpSpPr bwMode="auto">
          <a:xfrm>
            <a:off x="1676400" y="2133600"/>
            <a:ext cx="7239000" cy="4343400"/>
            <a:chOff x="624" y="384"/>
            <a:chExt cx="4560" cy="2736"/>
          </a:xfrm>
        </p:grpSpPr>
        <p:sp>
          <p:nvSpPr>
            <p:cNvPr id="35905" name="Rectangle 146"/>
            <p:cNvSpPr>
              <a:spLocks noChangeArrowheads="1"/>
            </p:cNvSpPr>
            <p:nvPr/>
          </p:nvSpPr>
          <p:spPr bwMode="auto">
            <a:xfrm>
              <a:off x="624" y="384"/>
              <a:ext cx="4560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Rectangle 147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7" name="Rectangle 148"/>
            <p:cNvSpPr>
              <a:spLocks noChangeArrowheads="1"/>
            </p:cNvSpPr>
            <p:nvPr/>
          </p:nvSpPr>
          <p:spPr bwMode="auto">
            <a:xfrm>
              <a:off x="1056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8" name="Text Box 149"/>
            <p:cNvSpPr txBox="1">
              <a:spLocks noChangeArrowheads="1"/>
            </p:cNvSpPr>
            <p:nvPr/>
          </p:nvSpPr>
          <p:spPr bwMode="auto">
            <a:xfrm>
              <a:off x="235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35909" name="Text Box 150"/>
            <p:cNvSpPr txBox="1">
              <a:spLocks noChangeArrowheads="1"/>
            </p:cNvSpPr>
            <p:nvPr/>
          </p:nvSpPr>
          <p:spPr bwMode="auto">
            <a:xfrm>
              <a:off x="4080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35910" name="Line 151"/>
            <p:cNvSpPr>
              <a:spLocks noChangeShapeType="1"/>
            </p:cNvSpPr>
            <p:nvPr/>
          </p:nvSpPr>
          <p:spPr bwMode="auto">
            <a:xfrm>
              <a:off x="2832" y="264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Text Box 152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5912" name="Rectangle 153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Make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 link to a newly-created node with element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</a:t>
              </a:r>
              <a:r>
                <a:rPr lang="en-US" i="1">
                  <a:solidFill>
                    <a:srgbClr val="FF0000"/>
                  </a:solidFill>
                </a:rPr>
                <a:t>elem</a:t>
              </a:r>
              <a:r>
                <a:rPr lang="en-US">
                  <a:solidFill>
                    <a:srgbClr val="FF0000"/>
                  </a:solidFill>
                </a:rPr>
                <a:t> and successor null.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35913" name="Text Box 154"/>
            <p:cNvSpPr txBox="1">
              <a:spLocks noChangeArrowheads="1"/>
            </p:cNvSpPr>
            <p:nvPr/>
          </p:nvSpPr>
          <p:spPr bwMode="auto">
            <a:xfrm>
              <a:off x="321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grpSp>
          <p:nvGrpSpPr>
            <p:cNvPr id="35914" name="Group 155"/>
            <p:cNvGrpSpPr>
              <a:grpSpLocks/>
            </p:cNvGrpSpPr>
            <p:nvPr/>
          </p:nvGrpSpPr>
          <p:grpSpPr bwMode="auto">
            <a:xfrm>
              <a:off x="1152" y="2640"/>
              <a:ext cx="1200" cy="0"/>
              <a:chOff x="1248" y="2640"/>
              <a:chExt cx="1200" cy="0"/>
            </a:xfrm>
          </p:grpSpPr>
          <p:sp>
            <p:nvSpPr>
              <p:cNvPr id="35922" name="Line 156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3" name="Line 157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158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5" name="Line 159"/>
            <p:cNvSpPr>
              <a:spLocks noChangeShapeType="1"/>
            </p:cNvSpPr>
            <p:nvPr/>
          </p:nvSpPr>
          <p:spPr bwMode="auto">
            <a:xfrm>
              <a:off x="4560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Rectangle 160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7" name="Text Box 161"/>
            <p:cNvSpPr txBox="1">
              <a:spLocks noChangeArrowheads="1"/>
            </p:cNvSpPr>
            <p:nvPr/>
          </p:nvSpPr>
          <p:spPr bwMode="auto">
            <a:xfrm>
              <a:off x="67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35918" name="Text Box 162"/>
            <p:cNvSpPr txBox="1">
              <a:spLocks noChangeArrowheads="1"/>
            </p:cNvSpPr>
            <p:nvPr/>
          </p:nvSpPr>
          <p:spPr bwMode="auto">
            <a:xfrm>
              <a:off x="2208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35919" name="Line 163"/>
            <p:cNvSpPr>
              <a:spLocks noChangeShapeType="1"/>
            </p:cNvSpPr>
            <p:nvPr/>
          </p:nvSpPr>
          <p:spPr bwMode="auto">
            <a:xfrm>
              <a:off x="2688" y="2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Freeform 164"/>
            <p:cNvSpPr>
              <a:spLocks/>
            </p:cNvSpPr>
            <p:nvPr/>
          </p:nvSpPr>
          <p:spPr bwMode="auto">
            <a:xfrm>
              <a:off x="1152" y="2688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165"/>
            <p:cNvSpPr>
              <a:spLocks noChangeShapeType="1"/>
            </p:cNvSpPr>
            <p:nvPr/>
          </p:nvSpPr>
          <p:spPr bwMode="auto">
            <a:xfrm>
              <a:off x="3696" y="292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6"/>
          <p:cNvGrpSpPr>
            <a:grpSpLocks/>
          </p:cNvGrpSpPr>
          <p:nvPr/>
        </p:nvGrpSpPr>
        <p:grpSpPr bwMode="auto">
          <a:xfrm>
            <a:off x="1676400" y="2133600"/>
            <a:ext cx="7239000" cy="4343400"/>
            <a:chOff x="624" y="384"/>
            <a:chExt cx="4560" cy="2736"/>
          </a:xfrm>
        </p:grpSpPr>
        <p:sp>
          <p:nvSpPr>
            <p:cNvPr id="35885" name="Rectangle 167"/>
            <p:cNvSpPr>
              <a:spLocks noChangeArrowheads="1"/>
            </p:cNvSpPr>
            <p:nvPr/>
          </p:nvSpPr>
          <p:spPr bwMode="auto">
            <a:xfrm>
              <a:off x="624" y="384"/>
              <a:ext cx="4560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Rectangle 168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7" name="Rectangle 169"/>
            <p:cNvSpPr>
              <a:spLocks noChangeArrowheads="1"/>
            </p:cNvSpPr>
            <p:nvPr/>
          </p:nvSpPr>
          <p:spPr bwMode="auto">
            <a:xfrm>
              <a:off x="1056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Text Box 170"/>
            <p:cNvSpPr txBox="1">
              <a:spLocks noChangeArrowheads="1"/>
            </p:cNvSpPr>
            <p:nvPr/>
          </p:nvSpPr>
          <p:spPr bwMode="auto">
            <a:xfrm>
              <a:off x="235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35889" name="Text Box 171"/>
            <p:cNvSpPr txBox="1">
              <a:spLocks noChangeArrowheads="1"/>
            </p:cNvSpPr>
            <p:nvPr/>
          </p:nvSpPr>
          <p:spPr bwMode="auto">
            <a:xfrm>
              <a:off x="4080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35890" name="Line 172"/>
            <p:cNvSpPr>
              <a:spLocks noChangeShapeType="1"/>
            </p:cNvSpPr>
            <p:nvPr/>
          </p:nvSpPr>
          <p:spPr bwMode="auto">
            <a:xfrm>
              <a:off x="2832" y="264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Text Box 173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5892" name="Rectangle 174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If the insertion point is after the node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: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3.1.	</a:t>
              </a:r>
              <a:r>
                <a:rPr lang="en-US">
                  <a:solidFill>
                    <a:srgbClr val="FF0000"/>
                  </a:solidFill>
                </a:rPr>
                <a:t>Set node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’s successor to node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’s successor.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35893" name="Text Box 175"/>
            <p:cNvSpPr txBox="1">
              <a:spLocks noChangeArrowheads="1"/>
            </p:cNvSpPr>
            <p:nvPr/>
          </p:nvSpPr>
          <p:spPr bwMode="auto">
            <a:xfrm>
              <a:off x="321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grpSp>
          <p:nvGrpSpPr>
            <p:cNvPr id="35894" name="Group 176"/>
            <p:cNvGrpSpPr>
              <a:grpSpLocks/>
            </p:cNvGrpSpPr>
            <p:nvPr/>
          </p:nvGrpSpPr>
          <p:grpSpPr bwMode="auto">
            <a:xfrm>
              <a:off x="1152" y="2640"/>
              <a:ext cx="1200" cy="0"/>
              <a:chOff x="1248" y="2640"/>
              <a:chExt cx="1200" cy="0"/>
            </a:xfrm>
          </p:grpSpPr>
          <p:sp>
            <p:nvSpPr>
              <p:cNvPr id="35902" name="Line 177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3" name="Line 178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4" name="Line 17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95" name="Line 180"/>
            <p:cNvSpPr>
              <a:spLocks noChangeShapeType="1"/>
            </p:cNvSpPr>
            <p:nvPr/>
          </p:nvSpPr>
          <p:spPr bwMode="auto">
            <a:xfrm>
              <a:off x="4560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Rectangle 181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7" name="Text Box 182"/>
            <p:cNvSpPr txBox="1">
              <a:spLocks noChangeArrowheads="1"/>
            </p:cNvSpPr>
            <p:nvPr/>
          </p:nvSpPr>
          <p:spPr bwMode="auto">
            <a:xfrm>
              <a:off x="67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35898" name="Text Box 183"/>
            <p:cNvSpPr txBox="1">
              <a:spLocks noChangeArrowheads="1"/>
            </p:cNvSpPr>
            <p:nvPr/>
          </p:nvSpPr>
          <p:spPr bwMode="auto">
            <a:xfrm>
              <a:off x="2208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35899" name="Line 184"/>
            <p:cNvSpPr>
              <a:spLocks noChangeShapeType="1"/>
            </p:cNvSpPr>
            <p:nvPr/>
          </p:nvSpPr>
          <p:spPr bwMode="auto">
            <a:xfrm>
              <a:off x="2688" y="2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Freeform 185"/>
            <p:cNvSpPr>
              <a:spLocks/>
            </p:cNvSpPr>
            <p:nvPr/>
          </p:nvSpPr>
          <p:spPr bwMode="auto">
            <a:xfrm>
              <a:off x="1152" y="2688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186"/>
            <p:cNvSpPr>
              <a:spLocks/>
            </p:cNvSpPr>
            <p:nvPr/>
          </p:nvSpPr>
          <p:spPr bwMode="auto">
            <a:xfrm>
              <a:off x="3696" y="2688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240"/>
                  </a:moveTo>
                  <a:lnTo>
                    <a:pt x="192" y="240"/>
                  </a:ln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1676400" y="2133600"/>
            <a:ext cx="7239000" cy="4343400"/>
            <a:chOff x="624" y="384"/>
            <a:chExt cx="4560" cy="2736"/>
          </a:xfrm>
        </p:grpSpPr>
        <p:sp>
          <p:nvSpPr>
            <p:cNvPr id="35865" name="Rectangle 188"/>
            <p:cNvSpPr>
              <a:spLocks noChangeArrowheads="1"/>
            </p:cNvSpPr>
            <p:nvPr/>
          </p:nvSpPr>
          <p:spPr bwMode="auto">
            <a:xfrm>
              <a:off x="624" y="384"/>
              <a:ext cx="4560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Rectangle 189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Rectangle 190"/>
            <p:cNvSpPr>
              <a:spLocks noChangeArrowheads="1"/>
            </p:cNvSpPr>
            <p:nvPr/>
          </p:nvSpPr>
          <p:spPr bwMode="auto">
            <a:xfrm>
              <a:off x="1056" y="2544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Text Box 191"/>
            <p:cNvSpPr txBox="1">
              <a:spLocks noChangeArrowheads="1"/>
            </p:cNvSpPr>
            <p:nvPr/>
          </p:nvSpPr>
          <p:spPr bwMode="auto">
            <a:xfrm>
              <a:off x="2352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35869" name="Text Box 192"/>
            <p:cNvSpPr txBox="1">
              <a:spLocks noChangeArrowheads="1"/>
            </p:cNvSpPr>
            <p:nvPr/>
          </p:nvSpPr>
          <p:spPr bwMode="auto">
            <a:xfrm>
              <a:off x="4080" y="254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35870" name="Text Box 193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5871" name="Rectangle 194"/>
            <p:cNvSpPr>
              <a:spLocks noChangeArrowheads="1"/>
            </p:cNvSpPr>
            <p:nvPr/>
          </p:nvSpPr>
          <p:spPr bwMode="auto">
            <a:xfrm>
              <a:off x="672" y="432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</a:t>
              </a:r>
              <a:r>
                <a:rPr lang="en-US">
                  <a:solidFill>
                    <a:srgbClr val="FF0000"/>
                  </a:solidFill>
                </a:rPr>
                <a:t>Set node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’s successor to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35872" name="Text Box 195"/>
            <p:cNvSpPr txBox="1">
              <a:spLocks noChangeArrowheads="1"/>
            </p:cNvSpPr>
            <p:nvPr/>
          </p:nvSpPr>
          <p:spPr bwMode="auto">
            <a:xfrm>
              <a:off x="3216" y="282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grpSp>
          <p:nvGrpSpPr>
            <p:cNvPr id="35873" name="Group 196"/>
            <p:cNvGrpSpPr>
              <a:grpSpLocks/>
            </p:cNvGrpSpPr>
            <p:nvPr/>
          </p:nvGrpSpPr>
          <p:grpSpPr bwMode="auto">
            <a:xfrm>
              <a:off x="1152" y="2640"/>
              <a:ext cx="1200" cy="0"/>
              <a:chOff x="1248" y="2640"/>
              <a:chExt cx="1200" cy="0"/>
            </a:xfrm>
          </p:grpSpPr>
          <p:sp>
            <p:nvSpPr>
              <p:cNvPr id="35882" name="Line 197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98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9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4" name="Line 200"/>
            <p:cNvSpPr>
              <a:spLocks noChangeShapeType="1"/>
            </p:cNvSpPr>
            <p:nvPr/>
          </p:nvSpPr>
          <p:spPr bwMode="auto">
            <a:xfrm>
              <a:off x="4560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Rectangle 201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Text Box 202"/>
            <p:cNvSpPr txBox="1">
              <a:spLocks noChangeArrowheads="1"/>
            </p:cNvSpPr>
            <p:nvPr/>
          </p:nvSpPr>
          <p:spPr bwMode="auto">
            <a:xfrm>
              <a:off x="67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35877" name="Text Box 203"/>
            <p:cNvSpPr txBox="1">
              <a:spLocks noChangeArrowheads="1"/>
            </p:cNvSpPr>
            <p:nvPr/>
          </p:nvSpPr>
          <p:spPr bwMode="auto">
            <a:xfrm>
              <a:off x="2208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35878" name="Line 204"/>
            <p:cNvSpPr>
              <a:spLocks noChangeShapeType="1"/>
            </p:cNvSpPr>
            <p:nvPr/>
          </p:nvSpPr>
          <p:spPr bwMode="auto">
            <a:xfrm>
              <a:off x="2688" y="2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Freeform 205"/>
            <p:cNvSpPr>
              <a:spLocks/>
            </p:cNvSpPr>
            <p:nvPr/>
          </p:nvSpPr>
          <p:spPr bwMode="auto">
            <a:xfrm>
              <a:off x="1152" y="2688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206"/>
            <p:cNvSpPr>
              <a:spLocks/>
            </p:cNvSpPr>
            <p:nvPr/>
          </p:nvSpPr>
          <p:spPr bwMode="auto">
            <a:xfrm>
              <a:off x="2832" y="2640"/>
              <a:ext cx="384" cy="248"/>
            </a:xfrm>
            <a:custGeom>
              <a:avLst/>
              <a:gdLst>
                <a:gd name="T0" fmla="*/ 0 w 384"/>
                <a:gd name="T1" fmla="*/ 0 h 248"/>
                <a:gd name="T2" fmla="*/ 192 w 384"/>
                <a:gd name="T3" fmla="*/ 0 h 248"/>
                <a:gd name="T4" fmla="*/ 384 w 384"/>
                <a:gd name="T5" fmla="*/ 248 h 248"/>
                <a:gd name="T6" fmla="*/ 0 60000 65536"/>
                <a:gd name="T7" fmla="*/ 0 60000 65536"/>
                <a:gd name="T8" fmla="*/ 0 60000 65536"/>
                <a:gd name="T9" fmla="*/ 0 w 384"/>
                <a:gd name="T10" fmla="*/ 0 h 248"/>
                <a:gd name="T11" fmla="*/ 384 w 38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8">
                  <a:moveTo>
                    <a:pt x="0" y="0"/>
                  </a:moveTo>
                  <a:lnTo>
                    <a:pt x="192" y="0"/>
                  </a:lnTo>
                  <a:lnTo>
                    <a:pt x="384" y="2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207"/>
            <p:cNvSpPr>
              <a:spLocks/>
            </p:cNvSpPr>
            <p:nvPr/>
          </p:nvSpPr>
          <p:spPr bwMode="auto">
            <a:xfrm>
              <a:off x="3696" y="2688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240"/>
                  </a:moveTo>
                  <a:lnTo>
                    <a:pt x="192" y="240"/>
                  </a:ln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08"/>
          <p:cNvGrpSpPr>
            <a:grpSpLocks/>
          </p:cNvGrpSpPr>
          <p:nvPr/>
        </p:nvGrpSpPr>
        <p:grpSpPr bwMode="auto">
          <a:xfrm>
            <a:off x="1676400" y="2133600"/>
            <a:ext cx="7239000" cy="4343400"/>
            <a:chOff x="672" y="1200"/>
            <a:chExt cx="4560" cy="2736"/>
          </a:xfrm>
        </p:grpSpPr>
        <p:sp>
          <p:nvSpPr>
            <p:cNvPr id="35851" name="Rectangle 209"/>
            <p:cNvSpPr>
              <a:spLocks noChangeArrowheads="1"/>
            </p:cNvSpPr>
            <p:nvPr/>
          </p:nvSpPr>
          <p:spPr bwMode="auto">
            <a:xfrm>
              <a:off x="672" y="1200"/>
              <a:ext cx="4560" cy="2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Rectangle 210"/>
            <p:cNvSpPr>
              <a:spLocks noChangeArrowheads="1"/>
            </p:cNvSpPr>
            <p:nvPr/>
          </p:nvSpPr>
          <p:spPr bwMode="auto">
            <a:xfrm>
              <a:off x="1104" y="336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Text Box 211"/>
            <p:cNvSpPr txBox="1">
              <a:spLocks noChangeArrowheads="1"/>
            </p:cNvSpPr>
            <p:nvPr/>
          </p:nvSpPr>
          <p:spPr bwMode="auto">
            <a:xfrm>
              <a:off x="2400" y="336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35854" name="Text Box 212"/>
            <p:cNvSpPr txBox="1">
              <a:spLocks noChangeArrowheads="1"/>
            </p:cNvSpPr>
            <p:nvPr/>
          </p:nvSpPr>
          <p:spPr bwMode="auto">
            <a:xfrm>
              <a:off x="4128" y="336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35855" name="Text Box 213"/>
            <p:cNvSpPr txBox="1">
              <a:spLocks noChangeArrowheads="1"/>
            </p:cNvSpPr>
            <p:nvPr/>
          </p:nvSpPr>
          <p:spPr bwMode="auto">
            <a:xfrm>
              <a:off x="720" y="336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35856" name="Rectangle 214"/>
            <p:cNvSpPr>
              <a:spLocks noChangeArrowheads="1"/>
            </p:cNvSpPr>
            <p:nvPr/>
          </p:nvSpPr>
          <p:spPr bwMode="auto">
            <a:xfrm>
              <a:off x="720" y="1248"/>
              <a:ext cx="3936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br>
                <a:rPr lang="en-US"/>
              </a:br>
              <a:r>
                <a:rPr lang="en-US"/>
                <a:t>	</a:t>
              </a:r>
              <a:r>
                <a:rPr lang="en-US" i="1"/>
                <a:t>elem</a:t>
              </a:r>
              <a:r>
                <a:rPr lang="en-US"/>
                <a:t> and successor null.</a:t>
              </a:r>
              <a:br>
                <a:rPr lang="en-US"/>
              </a:br>
              <a:r>
                <a:rPr lang="en-US"/>
                <a:t>2.	If the insertion point is before the first node:</a:t>
              </a:r>
              <a:br>
                <a:rPr lang="en-US"/>
              </a:br>
              <a:r>
                <a:rPr lang="en-US"/>
                <a:t>	2.1.	Set node </a:t>
              </a:r>
              <a:r>
                <a:rPr lang="en-US" i="1"/>
                <a:t>ins</a:t>
              </a:r>
              <a:r>
                <a:rPr lang="en-US"/>
                <a:t>’s successor to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	2.2.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If the insertion point is after the node </a:t>
              </a:r>
              <a:r>
                <a:rPr lang="en-US" i="1"/>
                <a:t>pred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3.1.	Set node </a:t>
              </a:r>
              <a:r>
                <a:rPr lang="en-US" i="1"/>
                <a:t>ins</a:t>
              </a:r>
              <a:r>
                <a:rPr lang="en-US"/>
                <a:t>’s successor to node </a:t>
              </a:r>
              <a:r>
                <a:rPr lang="en-US" i="1"/>
                <a:t>pred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ins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Terminate.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35857" name="Text Box 215"/>
            <p:cNvSpPr txBox="1">
              <a:spLocks noChangeArrowheads="1"/>
            </p:cNvSpPr>
            <p:nvPr/>
          </p:nvSpPr>
          <p:spPr bwMode="auto">
            <a:xfrm>
              <a:off x="3264" y="364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grpSp>
          <p:nvGrpSpPr>
            <p:cNvPr id="35858" name="Group 216"/>
            <p:cNvGrpSpPr>
              <a:grpSpLocks/>
            </p:cNvGrpSpPr>
            <p:nvPr/>
          </p:nvGrpSpPr>
          <p:grpSpPr bwMode="auto">
            <a:xfrm>
              <a:off x="1200" y="3456"/>
              <a:ext cx="1200" cy="0"/>
              <a:chOff x="1248" y="2640"/>
              <a:chExt cx="1200" cy="0"/>
            </a:xfrm>
          </p:grpSpPr>
          <p:sp>
            <p:nvSpPr>
              <p:cNvPr id="35862" name="Line 217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Line 218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4" name="Line 21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Line 220"/>
            <p:cNvSpPr>
              <a:spLocks noChangeShapeType="1"/>
            </p:cNvSpPr>
            <p:nvPr/>
          </p:nvSpPr>
          <p:spPr bwMode="auto">
            <a:xfrm>
              <a:off x="4608" y="34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Freeform 221"/>
            <p:cNvSpPr>
              <a:spLocks/>
            </p:cNvSpPr>
            <p:nvPr/>
          </p:nvSpPr>
          <p:spPr bwMode="auto">
            <a:xfrm>
              <a:off x="2880" y="3456"/>
              <a:ext cx="384" cy="248"/>
            </a:xfrm>
            <a:custGeom>
              <a:avLst/>
              <a:gdLst>
                <a:gd name="T0" fmla="*/ 0 w 384"/>
                <a:gd name="T1" fmla="*/ 0 h 248"/>
                <a:gd name="T2" fmla="*/ 192 w 384"/>
                <a:gd name="T3" fmla="*/ 0 h 248"/>
                <a:gd name="T4" fmla="*/ 384 w 384"/>
                <a:gd name="T5" fmla="*/ 248 h 248"/>
                <a:gd name="T6" fmla="*/ 0 60000 65536"/>
                <a:gd name="T7" fmla="*/ 0 60000 65536"/>
                <a:gd name="T8" fmla="*/ 0 60000 65536"/>
                <a:gd name="T9" fmla="*/ 0 w 384"/>
                <a:gd name="T10" fmla="*/ 0 h 248"/>
                <a:gd name="T11" fmla="*/ 384 w 38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8">
                  <a:moveTo>
                    <a:pt x="0" y="0"/>
                  </a:moveTo>
                  <a:lnTo>
                    <a:pt x="192" y="0"/>
                  </a:lnTo>
                  <a:lnTo>
                    <a:pt x="384" y="2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222"/>
            <p:cNvSpPr>
              <a:spLocks/>
            </p:cNvSpPr>
            <p:nvPr/>
          </p:nvSpPr>
          <p:spPr bwMode="auto">
            <a:xfrm>
              <a:off x="3744" y="3504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240"/>
                  </a:moveTo>
                  <a:lnTo>
                    <a:pt x="192" y="240"/>
                  </a:ln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1000108"/>
            <a:ext cx="77724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SLL insertion (4)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5926"/>
            <a:ext cx="8763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dirty="0" smtClean="0"/>
              <a:t>Implementation as a Java method (in class </a:t>
            </a:r>
            <a:r>
              <a:rPr lang="en-US" sz="2400" dirty="0" smtClean="0">
                <a:latin typeface="Courier New" pitchFamily="49" charset="0"/>
              </a:rPr>
              <a:t>SLL</a:t>
            </a:r>
            <a:r>
              <a:rPr lang="en-US" sz="2400" dirty="0" smtClean="0"/>
              <a:t>):</a:t>
            </a:r>
          </a:p>
          <a:p>
            <a:pPr>
              <a:lnSpc>
                <a:spcPct val="90000"/>
              </a:lnSpc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insert (Object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elem,SLLNode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sz="2400" dirty="0" smtClean="0">
                <a:cs typeface="Times New Roman" pitchFamily="18" charset="0"/>
              </a:rPr>
              <a:t>Insert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cs typeface="Times New Roman" pitchFamily="18" charset="0"/>
              </a:rPr>
              <a:t> at a given point in this SLL, either after the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sz="2400" dirty="0" smtClean="0">
                <a:cs typeface="Times New Roman" pitchFamily="18" charset="0"/>
              </a:rPr>
              <a:t>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cs typeface="Times New Roman" pitchFamily="18" charset="0"/>
              </a:rPr>
              <a:t>, or before the first node if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cs typeface="Times New Roman" pitchFamily="18" charset="0"/>
              </a:rPr>
              <a:t> is null.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ins =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ins.succ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ins;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ins.succ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ins;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FC385C-AFE3-40B9-B5CE-99D4CE476D1D}" type="slidenum">
              <a:rPr lang="en-AU"/>
              <a:pPr>
                <a:defRPr/>
              </a:pPr>
              <a:t>37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insertion (1)</a:t>
            </a:r>
          </a:p>
        </p:txBody>
      </p:sp>
      <p:sp>
        <p:nvSpPr>
          <p:cNvPr id="37893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2143116"/>
            <a:ext cx="9144000" cy="3929114"/>
          </a:xfrm>
        </p:spPr>
        <p:txBody>
          <a:bodyPr/>
          <a:lstStyle/>
          <a:p>
            <a:pPr eaLnBrk="1" hangingPunct="1">
              <a:tabLst>
                <a:tab pos="762000" algn="l"/>
                <a:tab pos="1333500" algn="l"/>
              </a:tabLst>
            </a:pPr>
            <a:r>
              <a:rPr lang="en-US" sz="2800" b="1" dirty="0" smtClean="0"/>
              <a:t>DLL insertion algorithm</a:t>
            </a:r>
            <a:r>
              <a:rPr lang="en-US" sz="2800" dirty="0" smtClean="0"/>
              <a:t>:</a:t>
            </a:r>
          </a:p>
          <a:p>
            <a:pPr eaLnBrk="1" hangingPunct="1">
              <a:buFontTx/>
              <a:buNone/>
              <a:tabLst>
                <a:tab pos="762000" algn="l"/>
                <a:tab pos="1333500" algn="l"/>
              </a:tabLst>
            </a:pPr>
            <a:r>
              <a:rPr lang="en-US" dirty="0" smtClean="0"/>
              <a:t>	</a:t>
            </a:r>
            <a:r>
              <a:rPr lang="en-US" sz="2400" dirty="0" smtClean="0"/>
              <a:t>To insert </a:t>
            </a:r>
            <a:r>
              <a:rPr lang="en-US" sz="2400" i="1" dirty="0" err="1" smtClean="0"/>
              <a:t>elem</a:t>
            </a:r>
            <a:r>
              <a:rPr lang="en-US" sz="2400" dirty="0" smtClean="0"/>
              <a:t> at a given point in the DLL headed by (</a:t>
            </a:r>
            <a:r>
              <a:rPr lang="en-US" sz="2400" i="1" dirty="0" smtClean="0"/>
              <a:t>first</a:t>
            </a:r>
            <a:r>
              <a:rPr lang="en-US" sz="2400" dirty="0" smtClean="0"/>
              <a:t>, </a:t>
            </a:r>
            <a:r>
              <a:rPr lang="en-US" sz="2400" i="1" dirty="0" smtClean="0"/>
              <a:t>last</a:t>
            </a:r>
            <a:r>
              <a:rPr lang="en-US" sz="2400" dirty="0" smtClean="0"/>
              <a:t>):</a:t>
            </a:r>
          </a:p>
          <a:p>
            <a:pPr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400" dirty="0" smtClean="0">
                <a:solidFill>
                  <a:srgbClr val="0033CC"/>
                </a:solidFill>
              </a:rPr>
              <a:t>	</a:t>
            </a:r>
            <a:r>
              <a:rPr lang="en-US" sz="2200" dirty="0" smtClean="0">
                <a:solidFill>
                  <a:srgbClr val="0033CC"/>
                </a:solidFill>
              </a:rPr>
              <a:t>1.	Make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 a link to a newly-created node with element </a:t>
            </a:r>
            <a:r>
              <a:rPr lang="en-US" sz="2200" i="1" dirty="0" err="1" smtClean="0">
                <a:solidFill>
                  <a:srgbClr val="0033CC"/>
                </a:solidFill>
              </a:rPr>
              <a:t>elem</a:t>
            </a:r>
            <a:r>
              <a:rPr lang="en-US" sz="2200" dirty="0" smtClean="0">
                <a:solidFill>
                  <a:srgbClr val="0033CC"/>
                </a:solidFill>
              </a:rPr>
              <a:t>, 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predecessor null, and successor null.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2.	Insert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 at the insertion point in the forward SLL headed by </a:t>
            </a:r>
            <a:r>
              <a:rPr lang="en-US" sz="2200" i="1" dirty="0" smtClean="0">
                <a:solidFill>
                  <a:srgbClr val="0033CC"/>
                </a:solidFill>
              </a:rPr>
              <a:t>first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3.	Let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 be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’s successor (or null if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 has no successor).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4.	Insert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 after node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 in the backward SLL headed by </a:t>
            </a:r>
            <a:r>
              <a:rPr lang="en-US" sz="2200" i="1" dirty="0" smtClean="0">
                <a:solidFill>
                  <a:srgbClr val="0033CC"/>
                </a:solidFill>
              </a:rPr>
              <a:t>last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5.	Terminate.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71443F-F2DC-42B8-947A-9F2E9AD1E267}" type="slidenum">
              <a:rPr lang="en-AU"/>
              <a:pPr>
                <a:defRPr/>
              </a:pPr>
              <a:t>38</a:t>
            </a:fld>
            <a:endParaRPr lang="en-AU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3438" y="2000240"/>
            <a:ext cx="3286148" cy="738190"/>
          </a:xfrm>
          <a:prstGeom prst="wedgeRectCallout">
            <a:avLst>
              <a:gd name="adj1" fmla="val -17335"/>
              <a:gd name="adj2" fmla="val 22666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>
              <a:spcBef>
                <a:spcPct val="0"/>
              </a:spcBef>
            </a:pPr>
            <a:r>
              <a:rPr lang="en-GB" dirty="0" smtClean="0">
                <a:solidFill>
                  <a:srgbClr val="FF3300"/>
                </a:solidFill>
              </a:rPr>
              <a:t> Step 2 similar to SLL insertion    </a:t>
            </a:r>
            <a:br>
              <a:rPr lang="en-GB" dirty="0" smtClean="0">
                <a:solidFill>
                  <a:srgbClr val="FF3300"/>
                </a:solidFill>
              </a:rPr>
            </a:br>
            <a:r>
              <a:rPr lang="en-GB" dirty="0" smtClean="0">
                <a:solidFill>
                  <a:srgbClr val="FF3300"/>
                </a:solidFill>
              </a:rPr>
              <a:t>  (implemented before)</a:t>
            </a:r>
            <a:endParaRPr lang="en-GB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786182" y="5500702"/>
            <a:ext cx="3571900" cy="381000"/>
          </a:xfrm>
          <a:prstGeom prst="wedgeRectCallout">
            <a:avLst>
              <a:gd name="adj1" fmla="val -72078"/>
              <a:gd name="adj2" fmla="val -17666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>
              <a:spcBef>
                <a:spcPct val="0"/>
              </a:spcBef>
            </a:pPr>
            <a:r>
              <a:rPr lang="en-GB" dirty="0" smtClean="0">
                <a:solidFill>
                  <a:srgbClr val="FF3300"/>
                </a:solidFill>
              </a:rPr>
              <a:t>Step 4 not yet implemented so far</a:t>
            </a:r>
            <a:endParaRPr lang="en-GB" dirty="0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insertion (2)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7251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800" dirty="0" smtClean="0"/>
              <a:t>Auxiliary forward SLL insertion algorithm: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800" dirty="0" smtClean="0"/>
              <a:t>	</a:t>
            </a:r>
            <a:r>
              <a:rPr lang="en-US" sz="2400" dirty="0" smtClean="0"/>
              <a:t>To insert node </a:t>
            </a:r>
            <a:r>
              <a:rPr lang="en-US" sz="2400" i="1" dirty="0" smtClean="0"/>
              <a:t>ins</a:t>
            </a:r>
            <a:r>
              <a:rPr lang="en-US" sz="2400" dirty="0" smtClean="0"/>
              <a:t> at a given point in the forward SLL headed by </a:t>
            </a:r>
            <a:r>
              <a:rPr lang="en-US" sz="2400" i="1" dirty="0" smtClean="0"/>
              <a:t>first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1.	If the insertion point is before the first node: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1.1.	Set node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’s successor to </a:t>
            </a:r>
            <a:r>
              <a:rPr lang="en-US" sz="2400" i="1" dirty="0" smtClean="0">
                <a:solidFill>
                  <a:srgbClr val="0033CC"/>
                </a:solidFill>
              </a:rPr>
              <a:t>first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1.2.	Set </a:t>
            </a:r>
            <a:r>
              <a:rPr lang="en-US" sz="2400" i="1" dirty="0" smtClean="0">
                <a:solidFill>
                  <a:srgbClr val="0033CC"/>
                </a:solidFill>
              </a:rPr>
              <a:t>first</a:t>
            </a:r>
            <a:r>
              <a:rPr lang="en-US" sz="2400" dirty="0" smtClean="0">
                <a:solidFill>
                  <a:srgbClr val="0033CC"/>
                </a:solidFill>
              </a:rPr>
              <a:t> to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2.	If the insertion point is after the node </a:t>
            </a:r>
            <a:r>
              <a:rPr lang="en-US" sz="2400" i="1" dirty="0" err="1" smtClean="0">
                <a:solidFill>
                  <a:srgbClr val="0033CC"/>
                </a:solidFill>
              </a:rPr>
              <a:t>pred</a:t>
            </a:r>
            <a:r>
              <a:rPr lang="en-US" sz="2400" dirty="0" smtClean="0">
                <a:solidFill>
                  <a:srgbClr val="0033CC"/>
                </a:solidFill>
              </a:rPr>
              <a:t>: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2.1.	Set node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’s successor to node </a:t>
            </a:r>
            <a:r>
              <a:rPr lang="en-US" sz="2400" i="1" dirty="0" err="1" smtClean="0">
                <a:solidFill>
                  <a:srgbClr val="0033CC"/>
                </a:solidFill>
              </a:rPr>
              <a:t>pred</a:t>
            </a:r>
            <a:r>
              <a:rPr lang="en-US" sz="2400" dirty="0" err="1" smtClean="0">
                <a:solidFill>
                  <a:srgbClr val="0033CC"/>
                </a:solidFill>
              </a:rPr>
              <a:t>’s</a:t>
            </a:r>
            <a:r>
              <a:rPr lang="en-US" sz="2400" dirty="0" smtClean="0">
                <a:solidFill>
                  <a:srgbClr val="0033CC"/>
                </a:solidFill>
              </a:rPr>
              <a:t> successor.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	2.2.	Set node </a:t>
            </a:r>
            <a:r>
              <a:rPr lang="en-US" sz="2400" i="1" dirty="0" err="1" smtClean="0">
                <a:solidFill>
                  <a:srgbClr val="0033CC"/>
                </a:solidFill>
              </a:rPr>
              <a:t>pred</a:t>
            </a:r>
            <a:r>
              <a:rPr lang="en-US" sz="2400" dirty="0" err="1" smtClean="0">
                <a:solidFill>
                  <a:srgbClr val="0033CC"/>
                </a:solidFill>
              </a:rPr>
              <a:t>’s</a:t>
            </a:r>
            <a:r>
              <a:rPr lang="en-US" sz="2400" dirty="0" smtClean="0">
                <a:solidFill>
                  <a:srgbClr val="0033CC"/>
                </a:solidFill>
              </a:rPr>
              <a:t> successor to </a:t>
            </a:r>
            <a:r>
              <a:rPr lang="en-US" sz="2400" i="1" dirty="0" smtClean="0">
                <a:solidFill>
                  <a:srgbClr val="0033CC"/>
                </a:solidFill>
              </a:rPr>
              <a:t>ins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br>
              <a:rPr lang="en-US" sz="2400" dirty="0" smtClean="0">
                <a:solidFill>
                  <a:srgbClr val="0033CC"/>
                </a:solidFill>
              </a:rPr>
            </a:br>
            <a:r>
              <a:rPr lang="en-US" sz="2400" dirty="0" smtClean="0">
                <a:solidFill>
                  <a:srgbClr val="0033CC"/>
                </a:solidFill>
              </a:rPr>
              <a:t>3.	Terminate.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144363-EB17-459A-9658-0FFBD64014A8}" type="slidenum">
              <a:rPr lang="en-AU"/>
              <a:pPr>
                <a:defRPr/>
              </a:pPr>
              <a:t>39</a:t>
            </a:fld>
            <a:endParaRPr lang="en-AU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55976" y="5967442"/>
            <a:ext cx="4104456" cy="738190"/>
          </a:xfrm>
          <a:prstGeom prst="wedgeRectCallout">
            <a:avLst>
              <a:gd name="adj1" fmla="val -33578"/>
              <a:gd name="adj2" fmla="val -105374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>
              <a:spcBef>
                <a:spcPct val="0"/>
              </a:spcBef>
            </a:pPr>
            <a:r>
              <a:rPr lang="en-GB" dirty="0" smtClean="0">
                <a:solidFill>
                  <a:srgbClr val="FF3300"/>
                </a:solidFill>
              </a:rPr>
              <a:t>similar to SLL insertion (implemented before), but this is done in a DLL.</a:t>
            </a:r>
            <a:endParaRPr lang="en-GB" dirty="0">
              <a:solidFill>
                <a:srgbClr val="FF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1980"/>
            <a:ext cx="8642350" cy="10001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Array </a:t>
            </a:r>
            <a:r>
              <a:rPr lang="en-US" b="1" dirty="0" err="1">
                <a:solidFill>
                  <a:srgbClr val="FF0000"/>
                </a:solidFill>
              </a:rPr>
              <a:t>vs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Linked-list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115587"/>
            <a:ext cx="4249167" cy="3266334"/>
          </a:xfrm>
        </p:spPr>
        <p:txBody>
          <a:bodyPr/>
          <a:lstStyle/>
          <a:p>
            <a:r>
              <a:rPr lang="en-AU" dirty="0" smtClean="0"/>
              <a:t>A </a:t>
            </a:r>
            <a:r>
              <a:rPr lang="en-US" dirty="0" smtClean="0"/>
              <a:t>simple </a:t>
            </a:r>
            <a:r>
              <a:rPr lang="en-US" dirty="0"/>
              <a:t>illustration:</a:t>
            </a:r>
            <a:endParaRPr lang="en-AU" dirty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a[4] </a:t>
            </a:r>
            <a:r>
              <a:rPr lang="en-US" sz="2000" dirty="0"/>
              <a:t>= {1, 2, 3, 4};</a:t>
            </a:r>
            <a:endParaRPr lang="en-AU" sz="2000" dirty="0"/>
          </a:p>
          <a:p>
            <a:pPr marL="800100" lvl="2" indent="0">
              <a:buNone/>
            </a:pPr>
            <a:r>
              <a:rPr lang="en-US" sz="2000" dirty="0"/>
              <a:t> </a:t>
            </a:r>
            <a:endParaRPr lang="en-AU" sz="2000" dirty="0"/>
          </a:p>
          <a:p>
            <a:pPr marL="800100" lvl="2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x = 4;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y = 6;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z = 10;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v = 0;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u = 8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AU" sz="2000" dirty="0" smtClean="0"/>
          </a:p>
          <a:p>
            <a:endParaRPr lang="en-AU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17240" y="1832341"/>
            <a:ext cx="2207573" cy="4544264"/>
            <a:chOff x="10799" y="2247"/>
            <a:chExt cx="3475" cy="769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0809" y="2247"/>
              <a:ext cx="2924" cy="7698"/>
              <a:chOff x="10809" y="2247"/>
              <a:chExt cx="2924" cy="7698"/>
            </a:xfrm>
          </p:grpSpPr>
          <p:sp>
            <p:nvSpPr>
              <p:cNvPr id="1121" name="Freeform 4"/>
              <p:cNvSpPr>
                <a:spLocks/>
              </p:cNvSpPr>
              <p:nvPr/>
            </p:nvSpPr>
            <p:spPr bwMode="auto">
              <a:xfrm>
                <a:off x="10809" y="2247"/>
                <a:ext cx="2924" cy="7698"/>
              </a:xfrm>
              <a:custGeom>
                <a:avLst/>
                <a:gdLst>
                  <a:gd name="T0" fmla="+- 0 10809 10809"/>
                  <a:gd name="T1" fmla="*/ T0 w 2924"/>
                  <a:gd name="T2" fmla="+- 0 9945 2247"/>
                  <a:gd name="T3" fmla="*/ 9945 h 7698"/>
                  <a:gd name="T4" fmla="+- 0 13733 10809"/>
                  <a:gd name="T5" fmla="*/ T4 w 2924"/>
                  <a:gd name="T6" fmla="+- 0 9945 2247"/>
                  <a:gd name="T7" fmla="*/ 9945 h 7698"/>
                  <a:gd name="T8" fmla="+- 0 13733 10809"/>
                  <a:gd name="T9" fmla="*/ T8 w 2924"/>
                  <a:gd name="T10" fmla="+- 0 2247 2247"/>
                  <a:gd name="T11" fmla="*/ 2247 h 7698"/>
                  <a:gd name="T12" fmla="+- 0 10809 10809"/>
                  <a:gd name="T13" fmla="*/ T12 w 2924"/>
                  <a:gd name="T14" fmla="+- 0 2247 2247"/>
                  <a:gd name="T15" fmla="*/ 2247 h 7698"/>
                  <a:gd name="T16" fmla="+- 0 10809 10809"/>
                  <a:gd name="T17" fmla="*/ T16 w 2924"/>
                  <a:gd name="T18" fmla="+- 0 9945 2247"/>
                  <a:gd name="T19" fmla="*/ 9945 h 76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7698">
                    <a:moveTo>
                      <a:pt x="0" y="7698"/>
                    </a:moveTo>
                    <a:lnTo>
                      <a:pt x="2924" y="769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769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809" y="4055"/>
              <a:ext cx="2924" cy="448"/>
              <a:chOff x="10809" y="4055"/>
              <a:chExt cx="2924" cy="448"/>
            </a:xfrm>
          </p:grpSpPr>
          <p:sp>
            <p:nvSpPr>
              <p:cNvPr id="1120" name="Freeform 6"/>
              <p:cNvSpPr>
                <a:spLocks/>
              </p:cNvSpPr>
              <p:nvPr/>
            </p:nvSpPr>
            <p:spPr bwMode="auto">
              <a:xfrm>
                <a:off x="10809" y="4055"/>
                <a:ext cx="2924" cy="448"/>
              </a:xfrm>
              <a:custGeom>
                <a:avLst/>
                <a:gdLst>
                  <a:gd name="T0" fmla="+- 0 10809 10809"/>
                  <a:gd name="T1" fmla="*/ T0 w 2924"/>
                  <a:gd name="T2" fmla="+- 0 4503 4055"/>
                  <a:gd name="T3" fmla="*/ 4503 h 448"/>
                  <a:gd name="T4" fmla="+- 0 13733 10809"/>
                  <a:gd name="T5" fmla="*/ T4 w 2924"/>
                  <a:gd name="T6" fmla="+- 0 4503 4055"/>
                  <a:gd name="T7" fmla="*/ 4503 h 448"/>
                  <a:gd name="T8" fmla="+- 0 13733 10809"/>
                  <a:gd name="T9" fmla="*/ T8 w 2924"/>
                  <a:gd name="T10" fmla="+- 0 4055 4055"/>
                  <a:gd name="T11" fmla="*/ 4055 h 448"/>
                  <a:gd name="T12" fmla="+- 0 10809 10809"/>
                  <a:gd name="T13" fmla="*/ T12 w 2924"/>
                  <a:gd name="T14" fmla="+- 0 4055 4055"/>
                  <a:gd name="T15" fmla="*/ 4055 h 448"/>
                  <a:gd name="T16" fmla="+- 0 10809 10809"/>
                  <a:gd name="T17" fmla="*/ T16 w 2924"/>
                  <a:gd name="T18" fmla="+- 0 4503 4055"/>
                  <a:gd name="T19" fmla="*/ 4503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0809" y="4055"/>
              <a:ext cx="2924" cy="448"/>
              <a:chOff x="10809" y="4055"/>
              <a:chExt cx="2924" cy="448"/>
            </a:xfrm>
          </p:grpSpPr>
          <p:sp>
            <p:nvSpPr>
              <p:cNvPr id="1119" name="Freeform 8"/>
              <p:cNvSpPr>
                <a:spLocks/>
              </p:cNvSpPr>
              <p:nvPr/>
            </p:nvSpPr>
            <p:spPr bwMode="auto">
              <a:xfrm>
                <a:off x="10809" y="4055"/>
                <a:ext cx="2924" cy="448"/>
              </a:xfrm>
              <a:custGeom>
                <a:avLst/>
                <a:gdLst>
                  <a:gd name="T0" fmla="+- 0 10809 10809"/>
                  <a:gd name="T1" fmla="*/ T0 w 2924"/>
                  <a:gd name="T2" fmla="+- 0 4503 4055"/>
                  <a:gd name="T3" fmla="*/ 4503 h 448"/>
                  <a:gd name="T4" fmla="+- 0 13733 10809"/>
                  <a:gd name="T5" fmla="*/ T4 w 2924"/>
                  <a:gd name="T6" fmla="+- 0 4503 4055"/>
                  <a:gd name="T7" fmla="*/ 4503 h 448"/>
                  <a:gd name="T8" fmla="+- 0 13733 10809"/>
                  <a:gd name="T9" fmla="*/ T8 w 2924"/>
                  <a:gd name="T10" fmla="+- 0 4055 4055"/>
                  <a:gd name="T11" fmla="*/ 4055 h 448"/>
                  <a:gd name="T12" fmla="+- 0 10809 10809"/>
                  <a:gd name="T13" fmla="*/ T12 w 2924"/>
                  <a:gd name="T14" fmla="+- 0 4055 4055"/>
                  <a:gd name="T15" fmla="*/ 4055 h 448"/>
                  <a:gd name="T16" fmla="+- 0 10809 10809"/>
                  <a:gd name="T17" fmla="*/ T16 w 2924"/>
                  <a:gd name="T18" fmla="+- 0 4503 4055"/>
                  <a:gd name="T19" fmla="*/ 4503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0809" y="4496"/>
              <a:ext cx="2924" cy="14"/>
              <a:chOff x="10809" y="4496"/>
              <a:chExt cx="2924" cy="14"/>
            </a:xfrm>
          </p:grpSpPr>
          <p:sp>
            <p:nvSpPr>
              <p:cNvPr id="1118" name="Freeform 10"/>
              <p:cNvSpPr>
                <a:spLocks/>
              </p:cNvSpPr>
              <p:nvPr/>
            </p:nvSpPr>
            <p:spPr bwMode="auto">
              <a:xfrm>
                <a:off x="10809" y="4496"/>
                <a:ext cx="2924" cy="14"/>
              </a:xfrm>
              <a:custGeom>
                <a:avLst/>
                <a:gdLst>
                  <a:gd name="T0" fmla="+- 0 10809 10809"/>
                  <a:gd name="T1" fmla="*/ T0 w 2924"/>
                  <a:gd name="T2" fmla="+- 0 4511 4496"/>
                  <a:gd name="T3" fmla="*/ 4511 h 14"/>
                  <a:gd name="T4" fmla="+- 0 13733 10809"/>
                  <a:gd name="T5" fmla="*/ T4 w 2924"/>
                  <a:gd name="T6" fmla="+- 0 4511 4496"/>
                  <a:gd name="T7" fmla="*/ 4511 h 14"/>
                  <a:gd name="T8" fmla="+- 0 13733 10809"/>
                  <a:gd name="T9" fmla="*/ T8 w 2924"/>
                  <a:gd name="T10" fmla="+- 0 4496 4496"/>
                  <a:gd name="T11" fmla="*/ 4496 h 14"/>
                  <a:gd name="T12" fmla="+- 0 10809 10809"/>
                  <a:gd name="T13" fmla="*/ T12 w 2924"/>
                  <a:gd name="T14" fmla="+- 0 4496 4496"/>
                  <a:gd name="T15" fmla="*/ 4496 h 14"/>
                  <a:gd name="T16" fmla="+- 0 10809 10809"/>
                  <a:gd name="T17" fmla="*/ T16 w 2924"/>
                  <a:gd name="T18" fmla="+- 0 4511 4496"/>
                  <a:gd name="T19" fmla="*/ 4511 h 1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14">
                    <a:moveTo>
                      <a:pt x="0" y="15"/>
                    </a:moveTo>
                    <a:lnTo>
                      <a:pt x="2924" y="15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0809" y="4496"/>
              <a:ext cx="2924" cy="448"/>
              <a:chOff x="10809" y="4496"/>
              <a:chExt cx="2924" cy="448"/>
            </a:xfrm>
          </p:grpSpPr>
          <p:sp>
            <p:nvSpPr>
              <p:cNvPr id="1117" name="Freeform 12"/>
              <p:cNvSpPr>
                <a:spLocks/>
              </p:cNvSpPr>
              <p:nvPr/>
            </p:nvSpPr>
            <p:spPr bwMode="auto">
              <a:xfrm>
                <a:off x="10809" y="4496"/>
                <a:ext cx="2924" cy="448"/>
              </a:xfrm>
              <a:custGeom>
                <a:avLst/>
                <a:gdLst>
                  <a:gd name="T0" fmla="+- 0 10809 10809"/>
                  <a:gd name="T1" fmla="*/ T0 w 2924"/>
                  <a:gd name="T2" fmla="+- 0 4944 4496"/>
                  <a:gd name="T3" fmla="*/ 4944 h 448"/>
                  <a:gd name="T4" fmla="+- 0 13733 10809"/>
                  <a:gd name="T5" fmla="*/ T4 w 2924"/>
                  <a:gd name="T6" fmla="+- 0 4944 4496"/>
                  <a:gd name="T7" fmla="*/ 4944 h 448"/>
                  <a:gd name="T8" fmla="+- 0 13733 10809"/>
                  <a:gd name="T9" fmla="*/ T8 w 2924"/>
                  <a:gd name="T10" fmla="+- 0 4496 4496"/>
                  <a:gd name="T11" fmla="*/ 4496 h 448"/>
                  <a:gd name="T12" fmla="+- 0 10809 10809"/>
                  <a:gd name="T13" fmla="*/ T12 w 2924"/>
                  <a:gd name="T14" fmla="+- 0 4496 4496"/>
                  <a:gd name="T15" fmla="*/ 4496 h 448"/>
                  <a:gd name="T16" fmla="+- 0 10809 10809"/>
                  <a:gd name="T17" fmla="*/ T16 w 2924"/>
                  <a:gd name="T18" fmla="+- 0 4944 4496"/>
                  <a:gd name="T19" fmla="*/ 4944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10811" y="8477"/>
              <a:ext cx="12" cy="448"/>
              <a:chOff x="10811" y="8477"/>
              <a:chExt cx="12" cy="448"/>
            </a:xfrm>
          </p:grpSpPr>
          <p:sp>
            <p:nvSpPr>
              <p:cNvPr id="1116" name="Freeform 14"/>
              <p:cNvSpPr>
                <a:spLocks/>
              </p:cNvSpPr>
              <p:nvPr/>
            </p:nvSpPr>
            <p:spPr bwMode="auto">
              <a:xfrm>
                <a:off x="10811" y="8477"/>
                <a:ext cx="12" cy="448"/>
              </a:xfrm>
              <a:custGeom>
                <a:avLst/>
                <a:gdLst>
                  <a:gd name="T0" fmla="+- 0 10811 10811"/>
                  <a:gd name="T1" fmla="*/ T0 w 12"/>
                  <a:gd name="T2" fmla="+- 0 8925 8477"/>
                  <a:gd name="T3" fmla="*/ 8925 h 448"/>
                  <a:gd name="T4" fmla="+- 0 10822 10811"/>
                  <a:gd name="T5" fmla="*/ T4 w 12"/>
                  <a:gd name="T6" fmla="+- 0 8925 8477"/>
                  <a:gd name="T7" fmla="*/ 8925 h 448"/>
                  <a:gd name="T8" fmla="+- 0 10822 10811"/>
                  <a:gd name="T9" fmla="*/ T8 w 12"/>
                  <a:gd name="T10" fmla="+- 0 8477 8477"/>
                  <a:gd name="T11" fmla="*/ 8477 h 448"/>
                  <a:gd name="T12" fmla="+- 0 10811 10811"/>
                  <a:gd name="T13" fmla="*/ T12 w 12"/>
                  <a:gd name="T14" fmla="+- 0 8477 8477"/>
                  <a:gd name="T15" fmla="*/ 8477 h 448"/>
                  <a:gd name="T16" fmla="+- 0 10811 10811"/>
                  <a:gd name="T17" fmla="*/ T16 w 12"/>
                  <a:gd name="T18" fmla="+- 0 8925 8477"/>
                  <a:gd name="T19" fmla="*/ 892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" h="448">
                    <a:moveTo>
                      <a:pt x="0" y="448"/>
                    </a:moveTo>
                    <a:lnTo>
                      <a:pt x="11" y="448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10811" y="8477"/>
              <a:ext cx="2924" cy="448"/>
              <a:chOff x="10811" y="8477"/>
              <a:chExt cx="2924" cy="448"/>
            </a:xfrm>
          </p:grpSpPr>
          <p:sp>
            <p:nvSpPr>
              <p:cNvPr id="1115" name="Freeform 16"/>
              <p:cNvSpPr>
                <a:spLocks/>
              </p:cNvSpPr>
              <p:nvPr/>
            </p:nvSpPr>
            <p:spPr bwMode="auto">
              <a:xfrm>
                <a:off x="10811" y="8477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8925 8477"/>
                  <a:gd name="T3" fmla="*/ 8925 h 448"/>
                  <a:gd name="T4" fmla="+- 0 13735 10811"/>
                  <a:gd name="T5" fmla="*/ T4 w 2924"/>
                  <a:gd name="T6" fmla="+- 0 8925 8477"/>
                  <a:gd name="T7" fmla="*/ 8925 h 448"/>
                  <a:gd name="T8" fmla="+- 0 13735 10811"/>
                  <a:gd name="T9" fmla="*/ T8 w 2924"/>
                  <a:gd name="T10" fmla="+- 0 8477 8477"/>
                  <a:gd name="T11" fmla="*/ 8477 h 448"/>
                  <a:gd name="T12" fmla="+- 0 10811 10811"/>
                  <a:gd name="T13" fmla="*/ T12 w 2924"/>
                  <a:gd name="T14" fmla="+- 0 8477 8477"/>
                  <a:gd name="T15" fmla="*/ 8477 h 448"/>
                  <a:gd name="T16" fmla="+- 0 10811 10811"/>
                  <a:gd name="T17" fmla="*/ T16 w 2924"/>
                  <a:gd name="T18" fmla="+- 0 8925 8477"/>
                  <a:gd name="T19" fmla="*/ 892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0799" y="8919"/>
              <a:ext cx="2924" cy="448"/>
              <a:chOff x="10799" y="8919"/>
              <a:chExt cx="2924" cy="448"/>
            </a:xfrm>
          </p:grpSpPr>
          <p:sp>
            <p:nvSpPr>
              <p:cNvPr id="1114" name="Freeform 18"/>
              <p:cNvSpPr>
                <a:spLocks/>
              </p:cNvSpPr>
              <p:nvPr/>
            </p:nvSpPr>
            <p:spPr bwMode="auto">
              <a:xfrm>
                <a:off x="10799" y="8919"/>
                <a:ext cx="2924" cy="448"/>
              </a:xfrm>
              <a:custGeom>
                <a:avLst/>
                <a:gdLst>
                  <a:gd name="T0" fmla="+- 0 10799 10799"/>
                  <a:gd name="T1" fmla="*/ T0 w 2924"/>
                  <a:gd name="T2" fmla="+- 0 9367 8919"/>
                  <a:gd name="T3" fmla="*/ 9367 h 448"/>
                  <a:gd name="T4" fmla="+- 0 13723 10799"/>
                  <a:gd name="T5" fmla="*/ T4 w 2924"/>
                  <a:gd name="T6" fmla="+- 0 9367 8919"/>
                  <a:gd name="T7" fmla="*/ 9367 h 448"/>
                  <a:gd name="T8" fmla="+- 0 13723 10799"/>
                  <a:gd name="T9" fmla="*/ T8 w 2924"/>
                  <a:gd name="T10" fmla="+- 0 8919 8919"/>
                  <a:gd name="T11" fmla="*/ 8919 h 448"/>
                  <a:gd name="T12" fmla="+- 0 10799 10799"/>
                  <a:gd name="T13" fmla="*/ T12 w 2924"/>
                  <a:gd name="T14" fmla="+- 0 8919 8919"/>
                  <a:gd name="T15" fmla="*/ 8919 h 448"/>
                  <a:gd name="T16" fmla="+- 0 10799 10799"/>
                  <a:gd name="T17" fmla="*/ T16 w 2924"/>
                  <a:gd name="T18" fmla="+- 0 9367 8919"/>
                  <a:gd name="T19" fmla="*/ 936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0799" y="8919"/>
              <a:ext cx="2924" cy="448"/>
              <a:chOff x="10799" y="8919"/>
              <a:chExt cx="2924" cy="448"/>
            </a:xfrm>
          </p:grpSpPr>
          <p:sp>
            <p:nvSpPr>
              <p:cNvPr id="1113" name="Freeform 20"/>
              <p:cNvSpPr>
                <a:spLocks/>
              </p:cNvSpPr>
              <p:nvPr/>
            </p:nvSpPr>
            <p:spPr bwMode="auto">
              <a:xfrm>
                <a:off x="10799" y="8919"/>
                <a:ext cx="2924" cy="448"/>
              </a:xfrm>
              <a:custGeom>
                <a:avLst/>
                <a:gdLst>
                  <a:gd name="T0" fmla="+- 0 10799 10799"/>
                  <a:gd name="T1" fmla="*/ T0 w 2924"/>
                  <a:gd name="T2" fmla="+- 0 9367 8919"/>
                  <a:gd name="T3" fmla="*/ 9367 h 448"/>
                  <a:gd name="T4" fmla="+- 0 13723 10799"/>
                  <a:gd name="T5" fmla="*/ T4 w 2924"/>
                  <a:gd name="T6" fmla="+- 0 9367 8919"/>
                  <a:gd name="T7" fmla="*/ 9367 h 448"/>
                  <a:gd name="T8" fmla="+- 0 13723 10799"/>
                  <a:gd name="T9" fmla="*/ T8 w 2924"/>
                  <a:gd name="T10" fmla="+- 0 8919 8919"/>
                  <a:gd name="T11" fmla="*/ 8919 h 448"/>
                  <a:gd name="T12" fmla="+- 0 10799 10799"/>
                  <a:gd name="T13" fmla="*/ T12 w 2924"/>
                  <a:gd name="T14" fmla="+- 0 8919 8919"/>
                  <a:gd name="T15" fmla="*/ 8919 h 448"/>
                  <a:gd name="T16" fmla="+- 0 10799 10799"/>
                  <a:gd name="T17" fmla="*/ T16 w 2924"/>
                  <a:gd name="T18" fmla="+- 0 9367 8919"/>
                  <a:gd name="T19" fmla="*/ 936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10811" y="7143"/>
              <a:ext cx="2917" cy="12"/>
              <a:chOff x="10811" y="7143"/>
              <a:chExt cx="2917" cy="12"/>
            </a:xfrm>
          </p:grpSpPr>
          <p:sp>
            <p:nvSpPr>
              <p:cNvPr id="1112" name="Freeform 22"/>
              <p:cNvSpPr>
                <a:spLocks/>
              </p:cNvSpPr>
              <p:nvPr/>
            </p:nvSpPr>
            <p:spPr bwMode="auto">
              <a:xfrm>
                <a:off x="10811" y="7143"/>
                <a:ext cx="2917" cy="12"/>
              </a:xfrm>
              <a:custGeom>
                <a:avLst/>
                <a:gdLst>
                  <a:gd name="T0" fmla="+- 0 10811 10811"/>
                  <a:gd name="T1" fmla="*/ T0 w 2917"/>
                  <a:gd name="T2" fmla="+- 0 7155 7143"/>
                  <a:gd name="T3" fmla="*/ 7155 h 12"/>
                  <a:gd name="T4" fmla="+- 0 13728 10811"/>
                  <a:gd name="T5" fmla="*/ T4 w 2917"/>
                  <a:gd name="T6" fmla="+- 0 7155 7143"/>
                  <a:gd name="T7" fmla="*/ 7155 h 12"/>
                  <a:gd name="T8" fmla="+- 0 13728 10811"/>
                  <a:gd name="T9" fmla="*/ T8 w 2917"/>
                  <a:gd name="T10" fmla="+- 0 7143 7143"/>
                  <a:gd name="T11" fmla="*/ 7143 h 12"/>
                  <a:gd name="T12" fmla="+- 0 10811 10811"/>
                  <a:gd name="T13" fmla="*/ T12 w 2917"/>
                  <a:gd name="T14" fmla="+- 0 7143 7143"/>
                  <a:gd name="T15" fmla="*/ 7143 h 12"/>
                  <a:gd name="T16" fmla="+- 0 10811 10811"/>
                  <a:gd name="T17" fmla="*/ T16 w 2917"/>
                  <a:gd name="T18" fmla="+- 0 7155 7143"/>
                  <a:gd name="T19" fmla="*/ 7155 h 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12">
                    <a:moveTo>
                      <a:pt x="0" y="12"/>
                    </a:moveTo>
                    <a:lnTo>
                      <a:pt x="2917" y="12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10811" y="6707"/>
              <a:ext cx="2917" cy="448"/>
              <a:chOff x="10811" y="6707"/>
              <a:chExt cx="2917" cy="448"/>
            </a:xfrm>
          </p:grpSpPr>
          <p:sp>
            <p:nvSpPr>
              <p:cNvPr id="1111" name="Freeform 24"/>
              <p:cNvSpPr>
                <a:spLocks/>
              </p:cNvSpPr>
              <p:nvPr/>
            </p:nvSpPr>
            <p:spPr bwMode="auto">
              <a:xfrm>
                <a:off x="10811" y="6707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7155 6707"/>
                  <a:gd name="T3" fmla="*/ 7155 h 448"/>
                  <a:gd name="T4" fmla="+- 0 13728 10811"/>
                  <a:gd name="T5" fmla="*/ T4 w 2917"/>
                  <a:gd name="T6" fmla="+- 0 7155 6707"/>
                  <a:gd name="T7" fmla="*/ 7155 h 448"/>
                  <a:gd name="T8" fmla="+- 0 13728 10811"/>
                  <a:gd name="T9" fmla="*/ T8 w 2917"/>
                  <a:gd name="T10" fmla="+- 0 6707 6707"/>
                  <a:gd name="T11" fmla="*/ 6707 h 448"/>
                  <a:gd name="T12" fmla="+- 0 10811 10811"/>
                  <a:gd name="T13" fmla="*/ T12 w 2917"/>
                  <a:gd name="T14" fmla="+- 0 6707 6707"/>
                  <a:gd name="T15" fmla="*/ 6707 h 448"/>
                  <a:gd name="T16" fmla="+- 0 10811 10811"/>
                  <a:gd name="T17" fmla="*/ T16 w 2917"/>
                  <a:gd name="T18" fmla="+- 0 7155 6707"/>
                  <a:gd name="T19" fmla="*/ 715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10811" y="7586"/>
              <a:ext cx="2917" cy="10"/>
              <a:chOff x="10811" y="7586"/>
              <a:chExt cx="2917" cy="10"/>
            </a:xfrm>
          </p:grpSpPr>
          <p:sp>
            <p:nvSpPr>
              <p:cNvPr id="1110" name="Freeform 26"/>
              <p:cNvSpPr>
                <a:spLocks/>
              </p:cNvSpPr>
              <p:nvPr/>
            </p:nvSpPr>
            <p:spPr bwMode="auto">
              <a:xfrm>
                <a:off x="10811" y="7586"/>
                <a:ext cx="2917" cy="10"/>
              </a:xfrm>
              <a:custGeom>
                <a:avLst/>
                <a:gdLst>
                  <a:gd name="T0" fmla="+- 0 10811 10811"/>
                  <a:gd name="T1" fmla="*/ T0 w 2917"/>
                  <a:gd name="T2" fmla="+- 0 7596 7586"/>
                  <a:gd name="T3" fmla="*/ 7596 h 10"/>
                  <a:gd name="T4" fmla="+- 0 13728 10811"/>
                  <a:gd name="T5" fmla="*/ T4 w 2917"/>
                  <a:gd name="T6" fmla="+- 0 7596 7586"/>
                  <a:gd name="T7" fmla="*/ 7596 h 10"/>
                  <a:gd name="T8" fmla="+- 0 13728 10811"/>
                  <a:gd name="T9" fmla="*/ T8 w 2917"/>
                  <a:gd name="T10" fmla="+- 0 7586 7586"/>
                  <a:gd name="T11" fmla="*/ 7586 h 10"/>
                  <a:gd name="T12" fmla="+- 0 10811 10811"/>
                  <a:gd name="T13" fmla="*/ T12 w 2917"/>
                  <a:gd name="T14" fmla="+- 0 7586 7586"/>
                  <a:gd name="T15" fmla="*/ 7586 h 10"/>
                  <a:gd name="T16" fmla="+- 0 10811 10811"/>
                  <a:gd name="T17" fmla="*/ T16 w 2917"/>
                  <a:gd name="T18" fmla="+- 0 7596 7586"/>
                  <a:gd name="T19" fmla="*/ 7596 h 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10">
                    <a:moveTo>
                      <a:pt x="0" y="10"/>
                    </a:moveTo>
                    <a:lnTo>
                      <a:pt x="2917" y="10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10811" y="7148"/>
              <a:ext cx="2917" cy="448"/>
              <a:chOff x="10811" y="7148"/>
              <a:chExt cx="2917" cy="448"/>
            </a:xfrm>
          </p:grpSpPr>
          <p:sp>
            <p:nvSpPr>
              <p:cNvPr id="1108" name="Freeform 28"/>
              <p:cNvSpPr>
                <a:spLocks/>
              </p:cNvSpPr>
              <p:nvPr/>
            </p:nvSpPr>
            <p:spPr bwMode="auto">
              <a:xfrm>
                <a:off x="10811" y="7148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7596 7148"/>
                  <a:gd name="T3" fmla="*/ 7596 h 448"/>
                  <a:gd name="T4" fmla="+- 0 13728 10811"/>
                  <a:gd name="T5" fmla="*/ T4 w 2917"/>
                  <a:gd name="T6" fmla="+- 0 7596 7148"/>
                  <a:gd name="T7" fmla="*/ 7596 h 448"/>
                  <a:gd name="T8" fmla="+- 0 13728 10811"/>
                  <a:gd name="T9" fmla="*/ T8 w 2917"/>
                  <a:gd name="T10" fmla="+- 0 7148 7148"/>
                  <a:gd name="T11" fmla="*/ 7148 h 448"/>
                  <a:gd name="T12" fmla="+- 0 10811 10811"/>
                  <a:gd name="T13" fmla="*/ T12 w 2917"/>
                  <a:gd name="T14" fmla="+- 0 7148 7148"/>
                  <a:gd name="T15" fmla="*/ 7148 h 448"/>
                  <a:gd name="T16" fmla="+- 0 10811 10811"/>
                  <a:gd name="T17" fmla="*/ T16 w 2917"/>
                  <a:gd name="T18" fmla="+- 0 7596 7148"/>
                  <a:gd name="T19" fmla="*/ 759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10811" y="8027"/>
              <a:ext cx="2912" cy="17"/>
              <a:chOff x="10811" y="8027"/>
              <a:chExt cx="2912" cy="17"/>
            </a:xfrm>
          </p:grpSpPr>
          <p:sp>
            <p:nvSpPr>
              <p:cNvPr id="1107" name="Freeform 30"/>
              <p:cNvSpPr>
                <a:spLocks/>
              </p:cNvSpPr>
              <p:nvPr/>
            </p:nvSpPr>
            <p:spPr bwMode="auto">
              <a:xfrm>
                <a:off x="10811" y="8027"/>
                <a:ext cx="2912" cy="17"/>
              </a:xfrm>
              <a:custGeom>
                <a:avLst/>
                <a:gdLst>
                  <a:gd name="T0" fmla="+- 0 10811 10811"/>
                  <a:gd name="T1" fmla="*/ T0 w 2912"/>
                  <a:gd name="T2" fmla="+- 0 8044 8027"/>
                  <a:gd name="T3" fmla="*/ 8044 h 17"/>
                  <a:gd name="T4" fmla="+- 0 13723 10811"/>
                  <a:gd name="T5" fmla="*/ T4 w 2912"/>
                  <a:gd name="T6" fmla="+- 0 8044 8027"/>
                  <a:gd name="T7" fmla="*/ 8044 h 17"/>
                  <a:gd name="T8" fmla="+- 0 13723 10811"/>
                  <a:gd name="T9" fmla="*/ T8 w 2912"/>
                  <a:gd name="T10" fmla="+- 0 8027 8027"/>
                  <a:gd name="T11" fmla="*/ 8027 h 17"/>
                  <a:gd name="T12" fmla="+- 0 10811 10811"/>
                  <a:gd name="T13" fmla="*/ T12 w 2912"/>
                  <a:gd name="T14" fmla="+- 0 8027 8027"/>
                  <a:gd name="T15" fmla="*/ 8027 h 17"/>
                  <a:gd name="T16" fmla="+- 0 10811 10811"/>
                  <a:gd name="T17" fmla="*/ T16 w 2912"/>
                  <a:gd name="T18" fmla="+- 0 8044 8027"/>
                  <a:gd name="T19" fmla="*/ 8044 h 1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2" h="17">
                    <a:moveTo>
                      <a:pt x="0" y="17"/>
                    </a:moveTo>
                    <a:lnTo>
                      <a:pt x="2912" y="17"/>
                    </a:lnTo>
                    <a:lnTo>
                      <a:pt x="2912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9" name="Group 31"/>
            <p:cNvGrpSpPr>
              <a:grpSpLocks/>
            </p:cNvGrpSpPr>
            <p:nvPr/>
          </p:nvGrpSpPr>
          <p:grpSpPr bwMode="auto">
            <a:xfrm>
              <a:off x="10811" y="7596"/>
              <a:ext cx="2912" cy="448"/>
              <a:chOff x="10811" y="7596"/>
              <a:chExt cx="2912" cy="448"/>
            </a:xfrm>
          </p:grpSpPr>
          <p:sp>
            <p:nvSpPr>
              <p:cNvPr id="1106" name="Freeform 32"/>
              <p:cNvSpPr>
                <a:spLocks/>
              </p:cNvSpPr>
              <p:nvPr/>
            </p:nvSpPr>
            <p:spPr bwMode="auto">
              <a:xfrm>
                <a:off x="10811" y="7596"/>
                <a:ext cx="2912" cy="448"/>
              </a:xfrm>
              <a:custGeom>
                <a:avLst/>
                <a:gdLst>
                  <a:gd name="T0" fmla="+- 0 10811 10811"/>
                  <a:gd name="T1" fmla="*/ T0 w 2912"/>
                  <a:gd name="T2" fmla="+- 0 8044 7596"/>
                  <a:gd name="T3" fmla="*/ 8044 h 448"/>
                  <a:gd name="T4" fmla="+- 0 13723 10811"/>
                  <a:gd name="T5" fmla="*/ T4 w 2912"/>
                  <a:gd name="T6" fmla="+- 0 8044 7596"/>
                  <a:gd name="T7" fmla="*/ 8044 h 448"/>
                  <a:gd name="T8" fmla="+- 0 13723 10811"/>
                  <a:gd name="T9" fmla="*/ T8 w 2912"/>
                  <a:gd name="T10" fmla="+- 0 7596 7596"/>
                  <a:gd name="T11" fmla="*/ 7596 h 448"/>
                  <a:gd name="T12" fmla="+- 0 10811 10811"/>
                  <a:gd name="T13" fmla="*/ T12 w 2912"/>
                  <a:gd name="T14" fmla="+- 0 7596 7596"/>
                  <a:gd name="T15" fmla="*/ 7596 h 448"/>
                  <a:gd name="T16" fmla="+- 0 10811 10811"/>
                  <a:gd name="T17" fmla="*/ T16 w 2912"/>
                  <a:gd name="T18" fmla="+- 0 8044 7596"/>
                  <a:gd name="T19" fmla="*/ 8044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2" h="448">
                    <a:moveTo>
                      <a:pt x="0" y="448"/>
                    </a:moveTo>
                    <a:lnTo>
                      <a:pt x="2912" y="448"/>
                    </a:lnTo>
                    <a:lnTo>
                      <a:pt x="2912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809" y="8037"/>
              <a:ext cx="2" cy="448"/>
              <a:chOff x="10809" y="8037"/>
              <a:chExt cx="2" cy="448"/>
            </a:xfrm>
          </p:grpSpPr>
          <p:sp>
            <p:nvSpPr>
              <p:cNvPr id="1105" name="Freeform 34"/>
              <p:cNvSpPr>
                <a:spLocks/>
              </p:cNvSpPr>
              <p:nvPr/>
            </p:nvSpPr>
            <p:spPr bwMode="auto">
              <a:xfrm>
                <a:off x="10809" y="8037"/>
                <a:ext cx="2" cy="448"/>
              </a:xfrm>
              <a:custGeom>
                <a:avLst/>
                <a:gdLst>
                  <a:gd name="T0" fmla="+- 0 10809 10809"/>
                  <a:gd name="T1" fmla="*/ T0 w 2"/>
                  <a:gd name="T2" fmla="+- 0 8485 8037"/>
                  <a:gd name="T3" fmla="*/ 8485 h 448"/>
                  <a:gd name="T4" fmla="+- 0 10811 10809"/>
                  <a:gd name="T5" fmla="*/ T4 w 2"/>
                  <a:gd name="T6" fmla="+- 0 8485 8037"/>
                  <a:gd name="T7" fmla="*/ 8485 h 448"/>
                  <a:gd name="T8" fmla="+- 0 10811 10809"/>
                  <a:gd name="T9" fmla="*/ T8 w 2"/>
                  <a:gd name="T10" fmla="+- 0 8037 8037"/>
                  <a:gd name="T11" fmla="*/ 8037 h 448"/>
                  <a:gd name="T12" fmla="+- 0 10809 10809"/>
                  <a:gd name="T13" fmla="*/ T12 w 2"/>
                  <a:gd name="T14" fmla="+- 0 8037 8037"/>
                  <a:gd name="T15" fmla="*/ 8037 h 448"/>
                  <a:gd name="T16" fmla="+- 0 10809 10809"/>
                  <a:gd name="T17" fmla="*/ T16 w 2"/>
                  <a:gd name="T18" fmla="+- 0 8485 8037"/>
                  <a:gd name="T19" fmla="*/ 848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" h="448">
                    <a:moveTo>
                      <a:pt x="0" y="448"/>
                    </a:moveTo>
                    <a:lnTo>
                      <a:pt x="2" y="44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10811" y="8037"/>
              <a:ext cx="2917" cy="448"/>
              <a:chOff x="10811" y="8037"/>
              <a:chExt cx="2917" cy="448"/>
            </a:xfrm>
          </p:grpSpPr>
          <p:sp>
            <p:nvSpPr>
              <p:cNvPr id="1104" name="Freeform 36"/>
              <p:cNvSpPr>
                <a:spLocks/>
              </p:cNvSpPr>
              <p:nvPr/>
            </p:nvSpPr>
            <p:spPr bwMode="auto">
              <a:xfrm>
                <a:off x="10811" y="8037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8485 8037"/>
                  <a:gd name="T3" fmla="*/ 8485 h 448"/>
                  <a:gd name="T4" fmla="+- 0 13728 10811"/>
                  <a:gd name="T5" fmla="*/ T4 w 2917"/>
                  <a:gd name="T6" fmla="+- 0 8485 8037"/>
                  <a:gd name="T7" fmla="*/ 8485 h 448"/>
                  <a:gd name="T8" fmla="+- 0 13728 10811"/>
                  <a:gd name="T9" fmla="*/ T8 w 2917"/>
                  <a:gd name="T10" fmla="+- 0 8037 8037"/>
                  <a:gd name="T11" fmla="*/ 8037 h 448"/>
                  <a:gd name="T12" fmla="+- 0 10811 10811"/>
                  <a:gd name="T13" fmla="*/ T12 w 2917"/>
                  <a:gd name="T14" fmla="+- 0 8037 8037"/>
                  <a:gd name="T15" fmla="*/ 8037 h 448"/>
                  <a:gd name="T16" fmla="+- 0 10811 10811"/>
                  <a:gd name="T17" fmla="*/ T16 w 2917"/>
                  <a:gd name="T18" fmla="+- 0 8485 8037"/>
                  <a:gd name="T19" fmla="*/ 848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2" name="Group 37"/>
            <p:cNvGrpSpPr>
              <a:grpSpLocks/>
            </p:cNvGrpSpPr>
            <p:nvPr/>
          </p:nvGrpSpPr>
          <p:grpSpPr bwMode="auto">
            <a:xfrm>
              <a:off x="10811" y="4929"/>
              <a:ext cx="2917" cy="448"/>
              <a:chOff x="10811" y="4929"/>
              <a:chExt cx="2917" cy="448"/>
            </a:xfrm>
          </p:grpSpPr>
          <p:sp>
            <p:nvSpPr>
              <p:cNvPr id="1103" name="Freeform 38"/>
              <p:cNvSpPr>
                <a:spLocks/>
              </p:cNvSpPr>
              <p:nvPr/>
            </p:nvSpPr>
            <p:spPr bwMode="auto">
              <a:xfrm>
                <a:off x="10811" y="4929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5377 4929"/>
                  <a:gd name="T3" fmla="*/ 5377 h 448"/>
                  <a:gd name="T4" fmla="+- 0 13728 10811"/>
                  <a:gd name="T5" fmla="*/ T4 w 2917"/>
                  <a:gd name="T6" fmla="+- 0 5377 4929"/>
                  <a:gd name="T7" fmla="*/ 5377 h 448"/>
                  <a:gd name="T8" fmla="+- 0 13728 10811"/>
                  <a:gd name="T9" fmla="*/ T8 w 2917"/>
                  <a:gd name="T10" fmla="+- 0 4929 4929"/>
                  <a:gd name="T11" fmla="*/ 4929 h 448"/>
                  <a:gd name="T12" fmla="+- 0 10811 10811"/>
                  <a:gd name="T13" fmla="*/ T12 w 2917"/>
                  <a:gd name="T14" fmla="+- 0 4929 4929"/>
                  <a:gd name="T15" fmla="*/ 4929 h 448"/>
                  <a:gd name="T16" fmla="+- 0 10811 10811"/>
                  <a:gd name="T17" fmla="*/ T16 w 2917"/>
                  <a:gd name="T18" fmla="+- 0 5377 4929"/>
                  <a:gd name="T19" fmla="*/ 537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3" name="Group 39"/>
            <p:cNvGrpSpPr>
              <a:grpSpLocks/>
            </p:cNvGrpSpPr>
            <p:nvPr/>
          </p:nvGrpSpPr>
          <p:grpSpPr bwMode="auto">
            <a:xfrm>
              <a:off x="10811" y="4929"/>
              <a:ext cx="2917" cy="448"/>
              <a:chOff x="10811" y="4929"/>
              <a:chExt cx="2917" cy="448"/>
            </a:xfrm>
          </p:grpSpPr>
          <p:sp>
            <p:nvSpPr>
              <p:cNvPr id="1102" name="Freeform 40"/>
              <p:cNvSpPr>
                <a:spLocks/>
              </p:cNvSpPr>
              <p:nvPr/>
            </p:nvSpPr>
            <p:spPr bwMode="auto">
              <a:xfrm>
                <a:off x="10811" y="4929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5377 4929"/>
                  <a:gd name="T3" fmla="*/ 5377 h 448"/>
                  <a:gd name="T4" fmla="+- 0 13728 10811"/>
                  <a:gd name="T5" fmla="*/ T4 w 2917"/>
                  <a:gd name="T6" fmla="+- 0 5377 4929"/>
                  <a:gd name="T7" fmla="*/ 5377 h 448"/>
                  <a:gd name="T8" fmla="+- 0 13728 10811"/>
                  <a:gd name="T9" fmla="*/ T8 w 2917"/>
                  <a:gd name="T10" fmla="+- 0 4929 4929"/>
                  <a:gd name="T11" fmla="*/ 4929 h 448"/>
                  <a:gd name="T12" fmla="+- 0 10811 10811"/>
                  <a:gd name="T13" fmla="*/ T12 w 2917"/>
                  <a:gd name="T14" fmla="+- 0 4929 4929"/>
                  <a:gd name="T15" fmla="*/ 4929 h 448"/>
                  <a:gd name="T16" fmla="+- 0 10811 10811"/>
                  <a:gd name="T17" fmla="*/ T16 w 2917"/>
                  <a:gd name="T18" fmla="+- 0 5377 4929"/>
                  <a:gd name="T19" fmla="*/ 537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4" name="Group 41"/>
            <p:cNvGrpSpPr>
              <a:grpSpLocks/>
            </p:cNvGrpSpPr>
            <p:nvPr/>
          </p:nvGrpSpPr>
          <p:grpSpPr bwMode="auto">
            <a:xfrm>
              <a:off x="10811" y="5370"/>
              <a:ext cx="2917" cy="8"/>
              <a:chOff x="10811" y="5370"/>
              <a:chExt cx="2917" cy="8"/>
            </a:xfrm>
          </p:grpSpPr>
          <p:sp>
            <p:nvSpPr>
              <p:cNvPr id="1101" name="Freeform 42"/>
              <p:cNvSpPr>
                <a:spLocks/>
              </p:cNvSpPr>
              <p:nvPr/>
            </p:nvSpPr>
            <p:spPr bwMode="auto">
              <a:xfrm>
                <a:off x="10811" y="5370"/>
                <a:ext cx="2917" cy="8"/>
              </a:xfrm>
              <a:custGeom>
                <a:avLst/>
                <a:gdLst>
                  <a:gd name="T0" fmla="+- 0 10811 10811"/>
                  <a:gd name="T1" fmla="*/ T0 w 2917"/>
                  <a:gd name="T2" fmla="+- 0 5378 5370"/>
                  <a:gd name="T3" fmla="*/ 5378 h 8"/>
                  <a:gd name="T4" fmla="+- 0 13728 10811"/>
                  <a:gd name="T5" fmla="*/ T4 w 2917"/>
                  <a:gd name="T6" fmla="+- 0 5378 5370"/>
                  <a:gd name="T7" fmla="*/ 5378 h 8"/>
                  <a:gd name="T8" fmla="+- 0 13728 10811"/>
                  <a:gd name="T9" fmla="*/ T8 w 2917"/>
                  <a:gd name="T10" fmla="+- 0 5370 5370"/>
                  <a:gd name="T11" fmla="*/ 5370 h 8"/>
                  <a:gd name="T12" fmla="+- 0 10811 10811"/>
                  <a:gd name="T13" fmla="*/ T12 w 2917"/>
                  <a:gd name="T14" fmla="+- 0 5370 5370"/>
                  <a:gd name="T15" fmla="*/ 5370 h 8"/>
                  <a:gd name="T16" fmla="+- 0 10811 10811"/>
                  <a:gd name="T17" fmla="*/ T16 w 2917"/>
                  <a:gd name="T18" fmla="+- 0 5378 5370"/>
                  <a:gd name="T19" fmla="*/ 5378 h 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8">
                    <a:moveTo>
                      <a:pt x="0" y="8"/>
                    </a:moveTo>
                    <a:lnTo>
                      <a:pt x="2917" y="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10811" y="5370"/>
              <a:ext cx="2917" cy="448"/>
              <a:chOff x="10811" y="5370"/>
              <a:chExt cx="2917" cy="448"/>
            </a:xfrm>
          </p:grpSpPr>
          <p:sp>
            <p:nvSpPr>
              <p:cNvPr id="1100" name="Freeform 44"/>
              <p:cNvSpPr>
                <a:spLocks/>
              </p:cNvSpPr>
              <p:nvPr/>
            </p:nvSpPr>
            <p:spPr bwMode="auto">
              <a:xfrm>
                <a:off x="10811" y="5370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5818 5370"/>
                  <a:gd name="T3" fmla="*/ 5818 h 448"/>
                  <a:gd name="T4" fmla="+- 0 13728 10811"/>
                  <a:gd name="T5" fmla="*/ T4 w 2917"/>
                  <a:gd name="T6" fmla="+- 0 5818 5370"/>
                  <a:gd name="T7" fmla="*/ 5818 h 448"/>
                  <a:gd name="T8" fmla="+- 0 13728 10811"/>
                  <a:gd name="T9" fmla="*/ T8 w 2917"/>
                  <a:gd name="T10" fmla="+- 0 5370 5370"/>
                  <a:gd name="T11" fmla="*/ 5370 h 448"/>
                  <a:gd name="T12" fmla="+- 0 10811 10811"/>
                  <a:gd name="T13" fmla="*/ T12 w 2917"/>
                  <a:gd name="T14" fmla="+- 0 5370 5370"/>
                  <a:gd name="T15" fmla="*/ 5370 h 448"/>
                  <a:gd name="T16" fmla="+- 0 10811 10811"/>
                  <a:gd name="T17" fmla="*/ T16 w 2917"/>
                  <a:gd name="T18" fmla="+- 0 5818 5370"/>
                  <a:gd name="T19" fmla="*/ 5818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6" name="Group 45"/>
            <p:cNvGrpSpPr>
              <a:grpSpLocks/>
            </p:cNvGrpSpPr>
            <p:nvPr/>
          </p:nvGrpSpPr>
          <p:grpSpPr bwMode="auto">
            <a:xfrm>
              <a:off x="10811" y="5818"/>
              <a:ext cx="2919" cy="448"/>
              <a:chOff x="10811" y="5818"/>
              <a:chExt cx="2919" cy="448"/>
            </a:xfrm>
          </p:grpSpPr>
          <p:sp>
            <p:nvSpPr>
              <p:cNvPr id="1099" name="Freeform 46"/>
              <p:cNvSpPr>
                <a:spLocks/>
              </p:cNvSpPr>
              <p:nvPr/>
            </p:nvSpPr>
            <p:spPr bwMode="auto">
              <a:xfrm>
                <a:off x="10811" y="5818"/>
                <a:ext cx="2919" cy="448"/>
              </a:xfrm>
              <a:custGeom>
                <a:avLst/>
                <a:gdLst>
                  <a:gd name="T0" fmla="+- 0 10811 10811"/>
                  <a:gd name="T1" fmla="*/ T0 w 2919"/>
                  <a:gd name="T2" fmla="+- 0 6266 5818"/>
                  <a:gd name="T3" fmla="*/ 6266 h 448"/>
                  <a:gd name="T4" fmla="+- 0 13730 10811"/>
                  <a:gd name="T5" fmla="*/ T4 w 2919"/>
                  <a:gd name="T6" fmla="+- 0 6266 5818"/>
                  <a:gd name="T7" fmla="*/ 6266 h 448"/>
                  <a:gd name="T8" fmla="+- 0 13730 10811"/>
                  <a:gd name="T9" fmla="*/ T8 w 2919"/>
                  <a:gd name="T10" fmla="+- 0 5818 5818"/>
                  <a:gd name="T11" fmla="*/ 5818 h 448"/>
                  <a:gd name="T12" fmla="+- 0 10811 10811"/>
                  <a:gd name="T13" fmla="*/ T12 w 2919"/>
                  <a:gd name="T14" fmla="+- 0 5818 5818"/>
                  <a:gd name="T15" fmla="*/ 5818 h 448"/>
                  <a:gd name="T16" fmla="+- 0 10811 10811"/>
                  <a:gd name="T17" fmla="*/ T16 w 2919"/>
                  <a:gd name="T18" fmla="+- 0 6266 5818"/>
                  <a:gd name="T19" fmla="*/ 626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9" h="448">
                    <a:moveTo>
                      <a:pt x="0" y="448"/>
                    </a:moveTo>
                    <a:lnTo>
                      <a:pt x="2919" y="448"/>
                    </a:lnTo>
                    <a:lnTo>
                      <a:pt x="2919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10811" y="5818"/>
              <a:ext cx="2919" cy="448"/>
              <a:chOff x="10811" y="5818"/>
              <a:chExt cx="2919" cy="448"/>
            </a:xfrm>
          </p:grpSpPr>
          <p:sp>
            <p:nvSpPr>
              <p:cNvPr id="1098" name="Freeform 48"/>
              <p:cNvSpPr>
                <a:spLocks/>
              </p:cNvSpPr>
              <p:nvPr/>
            </p:nvSpPr>
            <p:spPr bwMode="auto">
              <a:xfrm>
                <a:off x="10811" y="5818"/>
                <a:ext cx="2919" cy="448"/>
              </a:xfrm>
              <a:custGeom>
                <a:avLst/>
                <a:gdLst>
                  <a:gd name="T0" fmla="+- 0 10811 10811"/>
                  <a:gd name="T1" fmla="*/ T0 w 2919"/>
                  <a:gd name="T2" fmla="+- 0 6266 5818"/>
                  <a:gd name="T3" fmla="*/ 6266 h 448"/>
                  <a:gd name="T4" fmla="+- 0 13730 10811"/>
                  <a:gd name="T5" fmla="*/ T4 w 2919"/>
                  <a:gd name="T6" fmla="+- 0 6266 5818"/>
                  <a:gd name="T7" fmla="*/ 6266 h 448"/>
                  <a:gd name="T8" fmla="+- 0 13730 10811"/>
                  <a:gd name="T9" fmla="*/ T8 w 2919"/>
                  <a:gd name="T10" fmla="+- 0 5818 5818"/>
                  <a:gd name="T11" fmla="*/ 5818 h 448"/>
                  <a:gd name="T12" fmla="+- 0 10811 10811"/>
                  <a:gd name="T13" fmla="*/ T12 w 2919"/>
                  <a:gd name="T14" fmla="+- 0 5818 5818"/>
                  <a:gd name="T15" fmla="*/ 5818 h 448"/>
                  <a:gd name="T16" fmla="+- 0 10811 10811"/>
                  <a:gd name="T17" fmla="*/ T16 w 2919"/>
                  <a:gd name="T18" fmla="+- 0 6266 5818"/>
                  <a:gd name="T19" fmla="*/ 626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9" h="448">
                    <a:moveTo>
                      <a:pt x="0" y="448"/>
                    </a:moveTo>
                    <a:lnTo>
                      <a:pt x="2919" y="448"/>
                    </a:lnTo>
                    <a:lnTo>
                      <a:pt x="2919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10811" y="6702"/>
              <a:ext cx="2917" cy="5"/>
              <a:chOff x="10811" y="6702"/>
              <a:chExt cx="2917" cy="5"/>
            </a:xfrm>
          </p:grpSpPr>
          <p:sp>
            <p:nvSpPr>
              <p:cNvPr id="1097" name="Freeform 50"/>
              <p:cNvSpPr>
                <a:spLocks/>
              </p:cNvSpPr>
              <p:nvPr/>
            </p:nvSpPr>
            <p:spPr bwMode="auto">
              <a:xfrm>
                <a:off x="10811" y="6702"/>
                <a:ext cx="2917" cy="5"/>
              </a:xfrm>
              <a:custGeom>
                <a:avLst/>
                <a:gdLst>
                  <a:gd name="T0" fmla="+- 0 10811 10811"/>
                  <a:gd name="T1" fmla="*/ T0 w 2917"/>
                  <a:gd name="T2" fmla="+- 0 6707 6702"/>
                  <a:gd name="T3" fmla="*/ 6707 h 5"/>
                  <a:gd name="T4" fmla="+- 0 13728 10811"/>
                  <a:gd name="T5" fmla="*/ T4 w 2917"/>
                  <a:gd name="T6" fmla="+- 0 6707 6702"/>
                  <a:gd name="T7" fmla="*/ 6707 h 5"/>
                  <a:gd name="T8" fmla="+- 0 13728 10811"/>
                  <a:gd name="T9" fmla="*/ T8 w 2917"/>
                  <a:gd name="T10" fmla="+- 0 6702 6702"/>
                  <a:gd name="T11" fmla="*/ 6702 h 5"/>
                  <a:gd name="T12" fmla="+- 0 10811 10811"/>
                  <a:gd name="T13" fmla="*/ T12 w 2917"/>
                  <a:gd name="T14" fmla="+- 0 6702 6702"/>
                  <a:gd name="T15" fmla="*/ 6702 h 5"/>
                  <a:gd name="T16" fmla="+- 0 10811 10811"/>
                  <a:gd name="T17" fmla="*/ T16 w 2917"/>
                  <a:gd name="T18" fmla="+- 0 6707 6702"/>
                  <a:gd name="T19" fmla="*/ 6707 h 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5">
                    <a:moveTo>
                      <a:pt x="0" y="5"/>
                    </a:moveTo>
                    <a:lnTo>
                      <a:pt x="2917" y="5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9" name="Group 51"/>
            <p:cNvGrpSpPr>
              <a:grpSpLocks/>
            </p:cNvGrpSpPr>
            <p:nvPr/>
          </p:nvGrpSpPr>
          <p:grpSpPr bwMode="auto">
            <a:xfrm>
              <a:off x="10811" y="6259"/>
              <a:ext cx="2917" cy="448"/>
              <a:chOff x="10811" y="6259"/>
              <a:chExt cx="2917" cy="448"/>
            </a:xfrm>
          </p:grpSpPr>
          <p:sp>
            <p:nvSpPr>
              <p:cNvPr id="1096" name="Freeform 52"/>
              <p:cNvSpPr>
                <a:spLocks/>
              </p:cNvSpPr>
              <p:nvPr/>
            </p:nvSpPr>
            <p:spPr bwMode="auto">
              <a:xfrm>
                <a:off x="10811" y="6259"/>
                <a:ext cx="2917" cy="448"/>
              </a:xfrm>
              <a:custGeom>
                <a:avLst/>
                <a:gdLst>
                  <a:gd name="T0" fmla="+- 0 10811 10811"/>
                  <a:gd name="T1" fmla="*/ T0 w 2917"/>
                  <a:gd name="T2" fmla="+- 0 6707 6259"/>
                  <a:gd name="T3" fmla="*/ 6707 h 448"/>
                  <a:gd name="T4" fmla="+- 0 13728 10811"/>
                  <a:gd name="T5" fmla="*/ T4 w 2917"/>
                  <a:gd name="T6" fmla="+- 0 6707 6259"/>
                  <a:gd name="T7" fmla="*/ 6707 h 448"/>
                  <a:gd name="T8" fmla="+- 0 13728 10811"/>
                  <a:gd name="T9" fmla="*/ T8 w 2917"/>
                  <a:gd name="T10" fmla="+- 0 6259 6259"/>
                  <a:gd name="T11" fmla="*/ 6259 h 448"/>
                  <a:gd name="T12" fmla="+- 0 10811 10811"/>
                  <a:gd name="T13" fmla="*/ T12 w 2917"/>
                  <a:gd name="T14" fmla="+- 0 6259 6259"/>
                  <a:gd name="T15" fmla="*/ 6259 h 448"/>
                  <a:gd name="T16" fmla="+- 0 10811 10811"/>
                  <a:gd name="T17" fmla="*/ T16 w 2917"/>
                  <a:gd name="T18" fmla="+- 0 6707 6259"/>
                  <a:gd name="T19" fmla="*/ 670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7" h="448">
                    <a:moveTo>
                      <a:pt x="0" y="448"/>
                    </a:moveTo>
                    <a:lnTo>
                      <a:pt x="2917" y="448"/>
                    </a:lnTo>
                    <a:lnTo>
                      <a:pt x="2917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0" name="Group 53"/>
            <p:cNvGrpSpPr>
              <a:grpSpLocks/>
            </p:cNvGrpSpPr>
            <p:nvPr/>
          </p:nvGrpSpPr>
          <p:grpSpPr bwMode="auto">
            <a:xfrm>
              <a:off x="10811" y="6254"/>
              <a:ext cx="2924" cy="448"/>
              <a:chOff x="10811" y="6254"/>
              <a:chExt cx="2924" cy="448"/>
            </a:xfrm>
          </p:grpSpPr>
          <p:sp>
            <p:nvSpPr>
              <p:cNvPr id="1095" name="Freeform 54"/>
              <p:cNvSpPr>
                <a:spLocks/>
              </p:cNvSpPr>
              <p:nvPr/>
            </p:nvSpPr>
            <p:spPr bwMode="auto">
              <a:xfrm>
                <a:off x="10811" y="6254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6702 6254"/>
                  <a:gd name="T3" fmla="*/ 6702 h 448"/>
                  <a:gd name="T4" fmla="+- 0 13735 10811"/>
                  <a:gd name="T5" fmla="*/ T4 w 2924"/>
                  <a:gd name="T6" fmla="+- 0 6702 6254"/>
                  <a:gd name="T7" fmla="*/ 6702 h 448"/>
                  <a:gd name="T8" fmla="+- 0 13735 10811"/>
                  <a:gd name="T9" fmla="*/ T8 w 2924"/>
                  <a:gd name="T10" fmla="+- 0 6254 6254"/>
                  <a:gd name="T11" fmla="*/ 6254 h 448"/>
                  <a:gd name="T12" fmla="+- 0 10811 10811"/>
                  <a:gd name="T13" fmla="*/ T12 w 2924"/>
                  <a:gd name="T14" fmla="+- 0 6254 6254"/>
                  <a:gd name="T15" fmla="*/ 6254 h 448"/>
                  <a:gd name="T16" fmla="+- 0 10811 10811"/>
                  <a:gd name="T17" fmla="*/ T16 w 2924"/>
                  <a:gd name="T18" fmla="+- 0 6702 6254"/>
                  <a:gd name="T19" fmla="*/ 6702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0811" y="6254"/>
              <a:ext cx="2924" cy="448"/>
              <a:chOff x="10811" y="6254"/>
              <a:chExt cx="2924" cy="448"/>
            </a:xfrm>
          </p:grpSpPr>
          <p:sp>
            <p:nvSpPr>
              <p:cNvPr id="1094" name="Freeform 56"/>
              <p:cNvSpPr>
                <a:spLocks/>
              </p:cNvSpPr>
              <p:nvPr/>
            </p:nvSpPr>
            <p:spPr bwMode="auto">
              <a:xfrm>
                <a:off x="10811" y="6254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6702 6254"/>
                  <a:gd name="T3" fmla="*/ 6702 h 448"/>
                  <a:gd name="T4" fmla="+- 0 13735 10811"/>
                  <a:gd name="T5" fmla="*/ T4 w 2924"/>
                  <a:gd name="T6" fmla="+- 0 6702 6254"/>
                  <a:gd name="T7" fmla="*/ 6702 h 448"/>
                  <a:gd name="T8" fmla="+- 0 13735 10811"/>
                  <a:gd name="T9" fmla="*/ T8 w 2924"/>
                  <a:gd name="T10" fmla="+- 0 6254 6254"/>
                  <a:gd name="T11" fmla="*/ 6254 h 448"/>
                  <a:gd name="T12" fmla="+- 0 10811 10811"/>
                  <a:gd name="T13" fmla="*/ T12 w 2924"/>
                  <a:gd name="T14" fmla="+- 0 6254 6254"/>
                  <a:gd name="T15" fmla="*/ 6254 h 448"/>
                  <a:gd name="T16" fmla="+- 0 10811 10811"/>
                  <a:gd name="T17" fmla="*/ T16 w 2924"/>
                  <a:gd name="T18" fmla="+- 0 6702 6254"/>
                  <a:gd name="T19" fmla="*/ 6702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2" name="Group 57"/>
            <p:cNvGrpSpPr>
              <a:grpSpLocks/>
            </p:cNvGrpSpPr>
            <p:nvPr/>
          </p:nvGrpSpPr>
          <p:grpSpPr bwMode="auto">
            <a:xfrm>
              <a:off x="10811" y="6695"/>
              <a:ext cx="2924" cy="448"/>
              <a:chOff x="10811" y="6695"/>
              <a:chExt cx="2924" cy="448"/>
            </a:xfrm>
          </p:grpSpPr>
          <p:sp>
            <p:nvSpPr>
              <p:cNvPr id="1093" name="Freeform 58"/>
              <p:cNvSpPr>
                <a:spLocks/>
              </p:cNvSpPr>
              <p:nvPr/>
            </p:nvSpPr>
            <p:spPr bwMode="auto">
              <a:xfrm>
                <a:off x="10811" y="6695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7143 6695"/>
                  <a:gd name="T3" fmla="*/ 7143 h 448"/>
                  <a:gd name="T4" fmla="+- 0 13735 10811"/>
                  <a:gd name="T5" fmla="*/ T4 w 2924"/>
                  <a:gd name="T6" fmla="+- 0 7143 6695"/>
                  <a:gd name="T7" fmla="*/ 7143 h 448"/>
                  <a:gd name="T8" fmla="+- 0 13735 10811"/>
                  <a:gd name="T9" fmla="*/ T8 w 2924"/>
                  <a:gd name="T10" fmla="+- 0 6695 6695"/>
                  <a:gd name="T11" fmla="*/ 6695 h 448"/>
                  <a:gd name="T12" fmla="+- 0 10811 10811"/>
                  <a:gd name="T13" fmla="*/ T12 w 2924"/>
                  <a:gd name="T14" fmla="+- 0 6695 6695"/>
                  <a:gd name="T15" fmla="*/ 6695 h 448"/>
                  <a:gd name="T16" fmla="+- 0 10811 10811"/>
                  <a:gd name="T17" fmla="*/ T16 w 2924"/>
                  <a:gd name="T18" fmla="+- 0 7143 6695"/>
                  <a:gd name="T19" fmla="*/ 7143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3" name="Group 59"/>
            <p:cNvGrpSpPr>
              <a:grpSpLocks/>
            </p:cNvGrpSpPr>
            <p:nvPr/>
          </p:nvGrpSpPr>
          <p:grpSpPr bwMode="auto">
            <a:xfrm>
              <a:off x="10811" y="6695"/>
              <a:ext cx="2924" cy="448"/>
              <a:chOff x="10811" y="6695"/>
              <a:chExt cx="2924" cy="448"/>
            </a:xfrm>
          </p:grpSpPr>
          <p:sp>
            <p:nvSpPr>
              <p:cNvPr id="1092" name="Freeform 60"/>
              <p:cNvSpPr>
                <a:spLocks/>
              </p:cNvSpPr>
              <p:nvPr/>
            </p:nvSpPr>
            <p:spPr bwMode="auto">
              <a:xfrm>
                <a:off x="10811" y="6695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7143 6695"/>
                  <a:gd name="T3" fmla="*/ 7143 h 448"/>
                  <a:gd name="T4" fmla="+- 0 13735 10811"/>
                  <a:gd name="T5" fmla="*/ T4 w 2924"/>
                  <a:gd name="T6" fmla="+- 0 7143 6695"/>
                  <a:gd name="T7" fmla="*/ 7143 h 448"/>
                  <a:gd name="T8" fmla="+- 0 13735 10811"/>
                  <a:gd name="T9" fmla="*/ T8 w 2924"/>
                  <a:gd name="T10" fmla="+- 0 6695 6695"/>
                  <a:gd name="T11" fmla="*/ 6695 h 448"/>
                  <a:gd name="T12" fmla="+- 0 10811 10811"/>
                  <a:gd name="T13" fmla="*/ T12 w 2924"/>
                  <a:gd name="T14" fmla="+- 0 6695 6695"/>
                  <a:gd name="T15" fmla="*/ 6695 h 448"/>
                  <a:gd name="T16" fmla="+- 0 10811 10811"/>
                  <a:gd name="T17" fmla="*/ T16 w 2924"/>
                  <a:gd name="T18" fmla="+- 0 7143 6695"/>
                  <a:gd name="T19" fmla="*/ 7143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4" name="Group 61"/>
            <p:cNvGrpSpPr>
              <a:grpSpLocks/>
            </p:cNvGrpSpPr>
            <p:nvPr/>
          </p:nvGrpSpPr>
          <p:grpSpPr bwMode="auto">
            <a:xfrm>
              <a:off x="10811" y="7138"/>
              <a:ext cx="2924" cy="448"/>
              <a:chOff x="10811" y="7138"/>
              <a:chExt cx="2924" cy="448"/>
            </a:xfrm>
          </p:grpSpPr>
          <p:sp>
            <p:nvSpPr>
              <p:cNvPr id="1091" name="Freeform 62"/>
              <p:cNvSpPr>
                <a:spLocks/>
              </p:cNvSpPr>
              <p:nvPr/>
            </p:nvSpPr>
            <p:spPr bwMode="auto">
              <a:xfrm>
                <a:off x="10811" y="7138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7586 7138"/>
                  <a:gd name="T3" fmla="*/ 7586 h 448"/>
                  <a:gd name="T4" fmla="+- 0 13735 10811"/>
                  <a:gd name="T5" fmla="*/ T4 w 2924"/>
                  <a:gd name="T6" fmla="+- 0 7586 7138"/>
                  <a:gd name="T7" fmla="*/ 7586 h 448"/>
                  <a:gd name="T8" fmla="+- 0 13735 10811"/>
                  <a:gd name="T9" fmla="*/ T8 w 2924"/>
                  <a:gd name="T10" fmla="+- 0 7138 7138"/>
                  <a:gd name="T11" fmla="*/ 7138 h 448"/>
                  <a:gd name="T12" fmla="+- 0 10811 10811"/>
                  <a:gd name="T13" fmla="*/ T12 w 2924"/>
                  <a:gd name="T14" fmla="+- 0 7138 7138"/>
                  <a:gd name="T15" fmla="*/ 7138 h 448"/>
                  <a:gd name="T16" fmla="+- 0 10811 10811"/>
                  <a:gd name="T17" fmla="*/ T16 w 2924"/>
                  <a:gd name="T18" fmla="+- 0 7586 7138"/>
                  <a:gd name="T19" fmla="*/ 758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5" name="Group 63"/>
            <p:cNvGrpSpPr>
              <a:grpSpLocks/>
            </p:cNvGrpSpPr>
            <p:nvPr/>
          </p:nvGrpSpPr>
          <p:grpSpPr bwMode="auto">
            <a:xfrm>
              <a:off x="10811" y="7138"/>
              <a:ext cx="2924" cy="448"/>
              <a:chOff x="10811" y="7138"/>
              <a:chExt cx="2924" cy="448"/>
            </a:xfrm>
          </p:grpSpPr>
          <p:sp>
            <p:nvSpPr>
              <p:cNvPr id="1090" name="Freeform 64"/>
              <p:cNvSpPr>
                <a:spLocks/>
              </p:cNvSpPr>
              <p:nvPr/>
            </p:nvSpPr>
            <p:spPr bwMode="auto">
              <a:xfrm>
                <a:off x="10811" y="7138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7586 7138"/>
                  <a:gd name="T3" fmla="*/ 7586 h 448"/>
                  <a:gd name="T4" fmla="+- 0 13735 10811"/>
                  <a:gd name="T5" fmla="*/ T4 w 2924"/>
                  <a:gd name="T6" fmla="+- 0 7586 7138"/>
                  <a:gd name="T7" fmla="*/ 7586 h 448"/>
                  <a:gd name="T8" fmla="+- 0 13735 10811"/>
                  <a:gd name="T9" fmla="*/ T8 w 2924"/>
                  <a:gd name="T10" fmla="+- 0 7138 7138"/>
                  <a:gd name="T11" fmla="*/ 7138 h 448"/>
                  <a:gd name="T12" fmla="+- 0 10811 10811"/>
                  <a:gd name="T13" fmla="*/ T12 w 2924"/>
                  <a:gd name="T14" fmla="+- 0 7138 7138"/>
                  <a:gd name="T15" fmla="*/ 7138 h 448"/>
                  <a:gd name="T16" fmla="+- 0 10811 10811"/>
                  <a:gd name="T17" fmla="*/ T16 w 2924"/>
                  <a:gd name="T18" fmla="+- 0 7586 7138"/>
                  <a:gd name="T19" fmla="*/ 758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6" name="Group 65"/>
            <p:cNvGrpSpPr>
              <a:grpSpLocks/>
            </p:cNvGrpSpPr>
            <p:nvPr/>
          </p:nvGrpSpPr>
          <p:grpSpPr bwMode="auto">
            <a:xfrm>
              <a:off x="10811" y="7579"/>
              <a:ext cx="2924" cy="448"/>
              <a:chOff x="10811" y="7579"/>
              <a:chExt cx="2924" cy="448"/>
            </a:xfrm>
          </p:grpSpPr>
          <p:sp>
            <p:nvSpPr>
              <p:cNvPr id="1089" name="Freeform 66"/>
              <p:cNvSpPr>
                <a:spLocks/>
              </p:cNvSpPr>
              <p:nvPr/>
            </p:nvSpPr>
            <p:spPr bwMode="auto">
              <a:xfrm>
                <a:off x="10811" y="7579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8027 7579"/>
                  <a:gd name="T3" fmla="*/ 8027 h 448"/>
                  <a:gd name="T4" fmla="+- 0 13735 10811"/>
                  <a:gd name="T5" fmla="*/ T4 w 2924"/>
                  <a:gd name="T6" fmla="+- 0 8027 7579"/>
                  <a:gd name="T7" fmla="*/ 8027 h 448"/>
                  <a:gd name="T8" fmla="+- 0 13735 10811"/>
                  <a:gd name="T9" fmla="*/ T8 w 2924"/>
                  <a:gd name="T10" fmla="+- 0 7579 7579"/>
                  <a:gd name="T11" fmla="*/ 7579 h 448"/>
                  <a:gd name="T12" fmla="+- 0 10811 10811"/>
                  <a:gd name="T13" fmla="*/ T12 w 2924"/>
                  <a:gd name="T14" fmla="+- 0 7579 7579"/>
                  <a:gd name="T15" fmla="*/ 7579 h 448"/>
                  <a:gd name="T16" fmla="+- 0 10811 10811"/>
                  <a:gd name="T17" fmla="*/ T16 w 2924"/>
                  <a:gd name="T18" fmla="+- 0 8027 7579"/>
                  <a:gd name="T19" fmla="*/ 802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7" name="Group 67"/>
            <p:cNvGrpSpPr>
              <a:grpSpLocks/>
            </p:cNvGrpSpPr>
            <p:nvPr/>
          </p:nvGrpSpPr>
          <p:grpSpPr bwMode="auto">
            <a:xfrm>
              <a:off x="10811" y="7579"/>
              <a:ext cx="2924" cy="448"/>
              <a:chOff x="10811" y="7579"/>
              <a:chExt cx="2924" cy="448"/>
            </a:xfrm>
          </p:grpSpPr>
          <p:sp>
            <p:nvSpPr>
              <p:cNvPr id="1088" name="Freeform 68"/>
              <p:cNvSpPr>
                <a:spLocks/>
              </p:cNvSpPr>
              <p:nvPr/>
            </p:nvSpPr>
            <p:spPr bwMode="auto">
              <a:xfrm>
                <a:off x="10811" y="7579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8027 7579"/>
                  <a:gd name="T3" fmla="*/ 8027 h 448"/>
                  <a:gd name="T4" fmla="+- 0 13735 10811"/>
                  <a:gd name="T5" fmla="*/ T4 w 2924"/>
                  <a:gd name="T6" fmla="+- 0 8027 7579"/>
                  <a:gd name="T7" fmla="*/ 8027 h 448"/>
                  <a:gd name="T8" fmla="+- 0 13735 10811"/>
                  <a:gd name="T9" fmla="*/ T8 w 2924"/>
                  <a:gd name="T10" fmla="+- 0 7579 7579"/>
                  <a:gd name="T11" fmla="*/ 7579 h 448"/>
                  <a:gd name="T12" fmla="+- 0 10811 10811"/>
                  <a:gd name="T13" fmla="*/ T12 w 2924"/>
                  <a:gd name="T14" fmla="+- 0 7579 7579"/>
                  <a:gd name="T15" fmla="*/ 7579 h 448"/>
                  <a:gd name="T16" fmla="+- 0 10811 10811"/>
                  <a:gd name="T17" fmla="*/ T16 w 2924"/>
                  <a:gd name="T18" fmla="+- 0 8027 7579"/>
                  <a:gd name="T19" fmla="*/ 8027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8" name="Group 69"/>
            <p:cNvGrpSpPr>
              <a:grpSpLocks/>
            </p:cNvGrpSpPr>
            <p:nvPr/>
          </p:nvGrpSpPr>
          <p:grpSpPr bwMode="auto">
            <a:xfrm>
              <a:off x="10811" y="4511"/>
              <a:ext cx="2924" cy="448"/>
              <a:chOff x="10811" y="4511"/>
              <a:chExt cx="2924" cy="448"/>
            </a:xfrm>
          </p:grpSpPr>
          <p:sp>
            <p:nvSpPr>
              <p:cNvPr id="63" name="Freeform 70"/>
              <p:cNvSpPr>
                <a:spLocks/>
              </p:cNvSpPr>
              <p:nvPr/>
            </p:nvSpPr>
            <p:spPr bwMode="auto">
              <a:xfrm>
                <a:off x="10811" y="4511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4959 4511"/>
                  <a:gd name="T3" fmla="*/ 4959 h 448"/>
                  <a:gd name="T4" fmla="+- 0 13735 10811"/>
                  <a:gd name="T5" fmla="*/ T4 w 2924"/>
                  <a:gd name="T6" fmla="+- 0 4959 4511"/>
                  <a:gd name="T7" fmla="*/ 4959 h 448"/>
                  <a:gd name="T8" fmla="+- 0 13735 10811"/>
                  <a:gd name="T9" fmla="*/ T8 w 2924"/>
                  <a:gd name="T10" fmla="+- 0 4511 4511"/>
                  <a:gd name="T11" fmla="*/ 4511 h 448"/>
                  <a:gd name="T12" fmla="+- 0 10811 10811"/>
                  <a:gd name="T13" fmla="*/ T12 w 2924"/>
                  <a:gd name="T14" fmla="+- 0 4511 4511"/>
                  <a:gd name="T15" fmla="*/ 4511 h 448"/>
                  <a:gd name="T16" fmla="+- 0 10811 10811"/>
                  <a:gd name="T17" fmla="*/ T16 w 2924"/>
                  <a:gd name="T18" fmla="+- 0 4959 4511"/>
                  <a:gd name="T19" fmla="*/ 4959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39" name="Group 71"/>
            <p:cNvGrpSpPr>
              <a:grpSpLocks/>
            </p:cNvGrpSpPr>
            <p:nvPr/>
          </p:nvGrpSpPr>
          <p:grpSpPr bwMode="auto">
            <a:xfrm>
              <a:off x="10811" y="4511"/>
              <a:ext cx="2924" cy="448"/>
              <a:chOff x="10811" y="4511"/>
              <a:chExt cx="2924" cy="448"/>
            </a:xfrm>
          </p:grpSpPr>
          <p:sp>
            <p:nvSpPr>
              <p:cNvPr id="62" name="Freeform 72"/>
              <p:cNvSpPr>
                <a:spLocks/>
              </p:cNvSpPr>
              <p:nvPr/>
            </p:nvSpPr>
            <p:spPr bwMode="auto">
              <a:xfrm>
                <a:off x="10811" y="4511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4959 4511"/>
                  <a:gd name="T3" fmla="*/ 4959 h 448"/>
                  <a:gd name="T4" fmla="+- 0 13735 10811"/>
                  <a:gd name="T5" fmla="*/ T4 w 2924"/>
                  <a:gd name="T6" fmla="+- 0 4959 4511"/>
                  <a:gd name="T7" fmla="*/ 4959 h 448"/>
                  <a:gd name="T8" fmla="+- 0 13735 10811"/>
                  <a:gd name="T9" fmla="*/ T8 w 2924"/>
                  <a:gd name="T10" fmla="+- 0 4511 4511"/>
                  <a:gd name="T11" fmla="*/ 4511 h 448"/>
                  <a:gd name="T12" fmla="+- 0 10811 10811"/>
                  <a:gd name="T13" fmla="*/ T12 w 2924"/>
                  <a:gd name="T14" fmla="+- 0 4511 4511"/>
                  <a:gd name="T15" fmla="*/ 4511 h 448"/>
                  <a:gd name="T16" fmla="+- 0 10811 10811"/>
                  <a:gd name="T17" fmla="*/ T16 w 2924"/>
                  <a:gd name="T18" fmla="+- 0 4959 4511"/>
                  <a:gd name="T19" fmla="*/ 4959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40" name="Group 73"/>
            <p:cNvGrpSpPr>
              <a:grpSpLocks/>
            </p:cNvGrpSpPr>
            <p:nvPr/>
          </p:nvGrpSpPr>
          <p:grpSpPr bwMode="auto">
            <a:xfrm>
              <a:off x="10811" y="5378"/>
              <a:ext cx="2924" cy="448"/>
              <a:chOff x="10811" y="5378"/>
              <a:chExt cx="2924" cy="448"/>
            </a:xfrm>
          </p:grpSpPr>
          <p:sp>
            <p:nvSpPr>
              <p:cNvPr id="61" name="Freeform 74"/>
              <p:cNvSpPr>
                <a:spLocks/>
              </p:cNvSpPr>
              <p:nvPr/>
            </p:nvSpPr>
            <p:spPr bwMode="auto">
              <a:xfrm>
                <a:off x="10811" y="5378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5826 5378"/>
                  <a:gd name="T3" fmla="*/ 5826 h 448"/>
                  <a:gd name="T4" fmla="+- 0 13735 10811"/>
                  <a:gd name="T5" fmla="*/ T4 w 2924"/>
                  <a:gd name="T6" fmla="+- 0 5826 5378"/>
                  <a:gd name="T7" fmla="*/ 5826 h 448"/>
                  <a:gd name="T8" fmla="+- 0 13735 10811"/>
                  <a:gd name="T9" fmla="*/ T8 w 2924"/>
                  <a:gd name="T10" fmla="+- 0 5378 5378"/>
                  <a:gd name="T11" fmla="*/ 5378 h 448"/>
                  <a:gd name="T12" fmla="+- 0 10811 10811"/>
                  <a:gd name="T13" fmla="*/ T12 w 2924"/>
                  <a:gd name="T14" fmla="+- 0 5378 5378"/>
                  <a:gd name="T15" fmla="*/ 5378 h 448"/>
                  <a:gd name="T16" fmla="+- 0 10811 10811"/>
                  <a:gd name="T17" fmla="*/ T16 w 2924"/>
                  <a:gd name="T18" fmla="+- 0 5826 5378"/>
                  <a:gd name="T19" fmla="*/ 582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41" name="Group 75"/>
            <p:cNvGrpSpPr>
              <a:grpSpLocks/>
            </p:cNvGrpSpPr>
            <p:nvPr/>
          </p:nvGrpSpPr>
          <p:grpSpPr bwMode="auto">
            <a:xfrm>
              <a:off x="10811" y="5378"/>
              <a:ext cx="2924" cy="448"/>
              <a:chOff x="10811" y="5378"/>
              <a:chExt cx="2924" cy="448"/>
            </a:xfrm>
          </p:grpSpPr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10811" y="5378"/>
                <a:ext cx="2924" cy="448"/>
              </a:xfrm>
              <a:custGeom>
                <a:avLst/>
                <a:gdLst>
                  <a:gd name="T0" fmla="+- 0 10811 10811"/>
                  <a:gd name="T1" fmla="*/ T0 w 2924"/>
                  <a:gd name="T2" fmla="+- 0 5826 5378"/>
                  <a:gd name="T3" fmla="*/ 5826 h 448"/>
                  <a:gd name="T4" fmla="+- 0 13735 10811"/>
                  <a:gd name="T5" fmla="*/ T4 w 2924"/>
                  <a:gd name="T6" fmla="+- 0 5826 5378"/>
                  <a:gd name="T7" fmla="*/ 5826 h 448"/>
                  <a:gd name="T8" fmla="+- 0 13735 10811"/>
                  <a:gd name="T9" fmla="*/ T8 w 2924"/>
                  <a:gd name="T10" fmla="+- 0 5378 5378"/>
                  <a:gd name="T11" fmla="*/ 5378 h 448"/>
                  <a:gd name="T12" fmla="+- 0 10811 10811"/>
                  <a:gd name="T13" fmla="*/ T12 w 2924"/>
                  <a:gd name="T14" fmla="+- 0 5378 5378"/>
                  <a:gd name="T15" fmla="*/ 5378 h 448"/>
                  <a:gd name="T16" fmla="+- 0 10811 10811"/>
                  <a:gd name="T17" fmla="*/ T16 w 2924"/>
                  <a:gd name="T18" fmla="+- 0 5826 5378"/>
                  <a:gd name="T19" fmla="*/ 5826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42" name="Group 77"/>
            <p:cNvGrpSpPr>
              <a:grpSpLocks/>
            </p:cNvGrpSpPr>
            <p:nvPr/>
          </p:nvGrpSpPr>
          <p:grpSpPr bwMode="auto">
            <a:xfrm>
              <a:off x="10809" y="8036"/>
              <a:ext cx="2924" cy="448"/>
              <a:chOff x="10809" y="8036"/>
              <a:chExt cx="2924" cy="448"/>
            </a:xfrm>
          </p:grpSpPr>
          <p:sp>
            <p:nvSpPr>
              <p:cNvPr id="59" name="Freeform 78"/>
              <p:cNvSpPr>
                <a:spLocks/>
              </p:cNvSpPr>
              <p:nvPr/>
            </p:nvSpPr>
            <p:spPr bwMode="auto">
              <a:xfrm>
                <a:off x="10809" y="8036"/>
                <a:ext cx="2924" cy="448"/>
              </a:xfrm>
              <a:custGeom>
                <a:avLst/>
                <a:gdLst>
                  <a:gd name="T0" fmla="+- 0 10809 10809"/>
                  <a:gd name="T1" fmla="*/ T0 w 2924"/>
                  <a:gd name="T2" fmla="+- 0 8484 8036"/>
                  <a:gd name="T3" fmla="*/ 8484 h 448"/>
                  <a:gd name="T4" fmla="+- 0 13733 10809"/>
                  <a:gd name="T5" fmla="*/ T4 w 2924"/>
                  <a:gd name="T6" fmla="+- 0 8484 8036"/>
                  <a:gd name="T7" fmla="*/ 8484 h 448"/>
                  <a:gd name="T8" fmla="+- 0 13733 10809"/>
                  <a:gd name="T9" fmla="*/ T8 w 2924"/>
                  <a:gd name="T10" fmla="+- 0 8036 8036"/>
                  <a:gd name="T11" fmla="*/ 8036 h 448"/>
                  <a:gd name="T12" fmla="+- 0 10809 10809"/>
                  <a:gd name="T13" fmla="*/ T12 w 2924"/>
                  <a:gd name="T14" fmla="+- 0 8036 8036"/>
                  <a:gd name="T15" fmla="*/ 8036 h 448"/>
                  <a:gd name="T16" fmla="+- 0 10809 10809"/>
                  <a:gd name="T17" fmla="*/ T16 w 2924"/>
                  <a:gd name="T18" fmla="+- 0 8484 8036"/>
                  <a:gd name="T19" fmla="*/ 8484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43" name="Group 79"/>
            <p:cNvGrpSpPr>
              <a:grpSpLocks/>
            </p:cNvGrpSpPr>
            <p:nvPr/>
          </p:nvGrpSpPr>
          <p:grpSpPr bwMode="auto">
            <a:xfrm>
              <a:off x="10809" y="8036"/>
              <a:ext cx="2924" cy="448"/>
              <a:chOff x="10809" y="8036"/>
              <a:chExt cx="2924" cy="448"/>
            </a:xfrm>
          </p:grpSpPr>
          <p:sp>
            <p:nvSpPr>
              <p:cNvPr id="58" name="Freeform 80"/>
              <p:cNvSpPr>
                <a:spLocks/>
              </p:cNvSpPr>
              <p:nvPr/>
            </p:nvSpPr>
            <p:spPr bwMode="auto">
              <a:xfrm>
                <a:off x="10809" y="8036"/>
                <a:ext cx="2924" cy="448"/>
              </a:xfrm>
              <a:custGeom>
                <a:avLst/>
                <a:gdLst>
                  <a:gd name="T0" fmla="+- 0 10809 10809"/>
                  <a:gd name="T1" fmla="*/ T0 w 2924"/>
                  <a:gd name="T2" fmla="+- 0 8484 8036"/>
                  <a:gd name="T3" fmla="*/ 8484 h 448"/>
                  <a:gd name="T4" fmla="+- 0 13733 10809"/>
                  <a:gd name="T5" fmla="*/ T4 w 2924"/>
                  <a:gd name="T6" fmla="+- 0 8484 8036"/>
                  <a:gd name="T7" fmla="*/ 8484 h 448"/>
                  <a:gd name="T8" fmla="+- 0 13733 10809"/>
                  <a:gd name="T9" fmla="*/ T8 w 2924"/>
                  <a:gd name="T10" fmla="+- 0 8036 8036"/>
                  <a:gd name="T11" fmla="*/ 8036 h 448"/>
                  <a:gd name="T12" fmla="+- 0 10809 10809"/>
                  <a:gd name="T13" fmla="*/ T12 w 2924"/>
                  <a:gd name="T14" fmla="+- 0 8036 8036"/>
                  <a:gd name="T15" fmla="*/ 8036 h 448"/>
                  <a:gd name="T16" fmla="+- 0 10809 10809"/>
                  <a:gd name="T17" fmla="*/ T16 w 2924"/>
                  <a:gd name="T18" fmla="+- 0 8484 8036"/>
                  <a:gd name="T19" fmla="*/ 8484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44" name="Group 81"/>
            <p:cNvGrpSpPr>
              <a:grpSpLocks/>
            </p:cNvGrpSpPr>
            <p:nvPr/>
          </p:nvGrpSpPr>
          <p:grpSpPr bwMode="auto">
            <a:xfrm>
              <a:off x="10817" y="8477"/>
              <a:ext cx="2929" cy="865"/>
              <a:chOff x="10817" y="8477"/>
              <a:chExt cx="2929" cy="865"/>
            </a:xfrm>
          </p:grpSpPr>
          <p:sp>
            <p:nvSpPr>
              <p:cNvPr id="57" name="Freeform 82"/>
              <p:cNvSpPr>
                <a:spLocks/>
              </p:cNvSpPr>
              <p:nvPr/>
            </p:nvSpPr>
            <p:spPr bwMode="auto">
              <a:xfrm>
                <a:off x="10822" y="8477"/>
                <a:ext cx="2924" cy="448"/>
              </a:xfrm>
              <a:custGeom>
                <a:avLst/>
                <a:gdLst>
                  <a:gd name="T0" fmla="+- 0 10822 10822"/>
                  <a:gd name="T1" fmla="*/ T0 w 2924"/>
                  <a:gd name="T2" fmla="+- 0 8925 8477"/>
                  <a:gd name="T3" fmla="*/ 8925 h 448"/>
                  <a:gd name="T4" fmla="+- 0 13746 10822"/>
                  <a:gd name="T5" fmla="*/ T4 w 2924"/>
                  <a:gd name="T6" fmla="+- 0 8925 8477"/>
                  <a:gd name="T7" fmla="*/ 8925 h 448"/>
                  <a:gd name="T8" fmla="+- 0 13746 10822"/>
                  <a:gd name="T9" fmla="*/ T8 w 2924"/>
                  <a:gd name="T10" fmla="+- 0 8477 8477"/>
                  <a:gd name="T11" fmla="*/ 8477 h 448"/>
                  <a:gd name="T12" fmla="+- 0 10822 10822"/>
                  <a:gd name="T13" fmla="*/ T12 w 2924"/>
                  <a:gd name="T14" fmla="+- 0 8477 8477"/>
                  <a:gd name="T15" fmla="*/ 8477 h 448"/>
                  <a:gd name="T16" fmla="+- 0 10822 10822"/>
                  <a:gd name="T17" fmla="*/ T16 w 2924"/>
                  <a:gd name="T18" fmla="+- 0 8925 8477"/>
                  <a:gd name="T19" fmla="*/ 892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9" name="Freeform 82"/>
              <p:cNvSpPr>
                <a:spLocks/>
              </p:cNvSpPr>
              <p:nvPr/>
            </p:nvSpPr>
            <p:spPr bwMode="auto">
              <a:xfrm>
                <a:off x="10817" y="8894"/>
                <a:ext cx="2924" cy="448"/>
              </a:xfrm>
              <a:custGeom>
                <a:avLst/>
                <a:gdLst>
                  <a:gd name="T0" fmla="+- 0 10822 10822"/>
                  <a:gd name="T1" fmla="*/ T0 w 2924"/>
                  <a:gd name="T2" fmla="+- 0 8925 8477"/>
                  <a:gd name="T3" fmla="*/ 8925 h 448"/>
                  <a:gd name="T4" fmla="+- 0 13746 10822"/>
                  <a:gd name="T5" fmla="*/ T4 w 2924"/>
                  <a:gd name="T6" fmla="+- 0 8925 8477"/>
                  <a:gd name="T7" fmla="*/ 8925 h 448"/>
                  <a:gd name="T8" fmla="+- 0 13746 10822"/>
                  <a:gd name="T9" fmla="*/ T8 w 2924"/>
                  <a:gd name="T10" fmla="+- 0 8477 8477"/>
                  <a:gd name="T11" fmla="*/ 8477 h 448"/>
                  <a:gd name="T12" fmla="+- 0 10822 10822"/>
                  <a:gd name="T13" fmla="*/ T12 w 2924"/>
                  <a:gd name="T14" fmla="+- 0 8477 8477"/>
                  <a:gd name="T15" fmla="*/ 8477 h 448"/>
                  <a:gd name="T16" fmla="+- 0 10822 10822"/>
                  <a:gd name="T17" fmla="*/ T16 w 2924"/>
                  <a:gd name="T18" fmla="+- 0 8925 8477"/>
                  <a:gd name="T19" fmla="*/ 8925 h 4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24" h="448">
                    <a:moveTo>
                      <a:pt x="0" y="448"/>
                    </a:moveTo>
                    <a:lnTo>
                      <a:pt x="2924" y="448"/>
                    </a:lnTo>
                    <a:lnTo>
                      <a:pt x="2924" y="0"/>
                    </a:lnTo>
                    <a:lnTo>
                      <a:pt x="0" y="0"/>
                    </a:lnTo>
                    <a:lnTo>
                      <a:pt x="0" y="448"/>
                    </a:lnTo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10822" y="8477"/>
              <a:ext cx="2924" cy="448"/>
            </a:xfrm>
            <a:custGeom>
              <a:avLst/>
              <a:gdLst>
                <a:gd name="T0" fmla="+- 0 10822 10822"/>
                <a:gd name="T1" fmla="*/ T0 w 2924"/>
                <a:gd name="T2" fmla="+- 0 8925 8477"/>
                <a:gd name="T3" fmla="*/ 8925 h 448"/>
                <a:gd name="T4" fmla="+- 0 13746 10822"/>
                <a:gd name="T5" fmla="*/ T4 w 2924"/>
                <a:gd name="T6" fmla="+- 0 8925 8477"/>
                <a:gd name="T7" fmla="*/ 8925 h 448"/>
                <a:gd name="T8" fmla="+- 0 13746 10822"/>
                <a:gd name="T9" fmla="*/ T8 w 2924"/>
                <a:gd name="T10" fmla="+- 0 8477 8477"/>
                <a:gd name="T11" fmla="*/ 8477 h 448"/>
                <a:gd name="T12" fmla="+- 0 10822 10822"/>
                <a:gd name="T13" fmla="*/ T12 w 2924"/>
                <a:gd name="T14" fmla="+- 0 8477 8477"/>
                <a:gd name="T15" fmla="*/ 8477 h 448"/>
                <a:gd name="T16" fmla="+- 0 10822 10822"/>
                <a:gd name="T17" fmla="*/ T16 w 2924"/>
                <a:gd name="T18" fmla="+- 0 8925 8477"/>
                <a:gd name="T19" fmla="*/ 8925 h 4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924" h="448">
                  <a:moveTo>
                    <a:pt x="0" y="448"/>
                  </a:moveTo>
                  <a:lnTo>
                    <a:pt x="2924" y="448"/>
                  </a:lnTo>
                  <a:lnTo>
                    <a:pt x="2924" y="0"/>
                  </a:lnTo>
                  <a:lnTo>
                    <a:pt x="0" y="0"/>
                  </a:lnTo>
                  <a:lnTo>
                    <a:pt x="0" y="44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46" name="Group 86"/>
            <p:cNvGrpSpPr>
              <a:grpSpLocks/>
            </p:cNvGrpSpPr>
            <p:nvPr/>
          </p:nvGrpSpPr>
          <p:grpSpPr bwMode="auto">
            <a:xfrm>
              <a:off x="13697" y="4648"/>
              <a:ext cx="577" cy="3652"/>
              <a:chOff x="13697" y="4648"/>
              <a:chExt cx="577" cy="3652"/>
            </a:xfrm>
          </p:grpSpPr>
          <p:sp>
            <p:nvSpPr>
              <p:cNvPr id="47" name="Freeform 87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3727 13697"/>
                  <a:gd name="T1" fmla="*/ T0 w 577"/>
                  <a:gd name="T2" fmla="+- 0 8105 4648"/>
                  <a:gd name="T3" fmla="*/ 8105 h 3652"/>
                  <a:gd name="T4" fmla="+- 0 13705 13697"/>
                  <a:gd name="T5" fmla="*/ T4 w 577"/>
                  <a:gd name="T6" fmla="+- 0 8107 4648"/>
                  <a:gd name="T7" fmla="*/ 8107 h 3652"/>
                  <a:gd name="T8" fmla="+- 0 13697 13697"/>
                  <a:gd name="T9" fmla="*/ T8 w 577"/>
                  <a:gd name="T10" fmla="+- 0 8117 4648"/>
                  <a:gd name="T11" fmla="*/ 8117 h 3652"/>
                  <a:gd name="T12" fmla="+- 0 13699 13697"/>
                  <a:gd name="T13" fmla="*/ T12 w 577"/>
                  <a:gd name="T14" fmla="+- 0 8128 4648"/>
                  <a:gd name="T15" fmla="*/ 8128 h 3652"/>
                  <a:gd name="T16" fmla="+- 0 13720 13697"/>
                  <a:gd name="T17" fmla="*/ T16 w 577"/>
                  <a:gd name="T18" fmla="+- 0 8300 4648"/>
                  <a:gd name="T19" fmla="*/ 8300 h 3652"/>
                  <a:gd name="T20" fmla="+- 0 13758 13697"/>
                  <a:gd name="T21" fmla="*/ T20 w 577"/>
                  <a:gd name="T22" fmla="+- 0 8272 4648"/>
                  <a:gd name="T23" fmla="*/ 8272 h 3652"/>
                  <a:gd name="T24" fmla="+- 0 13754 13697"/>
                  <a:gd name="T25" fmla="*/ T24 w 577"/>
                  <a:gd name="T26" fmla="+- 0 8272 4648"/>
                  <a:gd name="T27" fmla="*/ 8272 h 3652"/>
                  <a:gd name="T28" fmla="+- 0 13717 13697"/>
                  <a:gd name="T29" fmla="*/ T28 w 577"/>
                  <a:gd name="T30" fmla="+- 0 8256 4648"/>
                  <a:gd name="T31" fmla="*/ 8256 h 3652"/>
                  <a:gd name="T32" fmla="+- 0 13720 13697"/>
                  <a:gd name="T33" fmla="*/ T32 w 577"/>
                  <a:gd name="T34" fmla="+- 0 8250 4648"/>
                  <a:gd name="T35" fmla="*/ 8250 h 3652"/>
                  <a:gd name="T36" fmla="+- 0 13731 13697"/>
                  <a:gd name="T37" fmla="*/ T36 w 577"/>
                  <a:gd name="T38" fmla="+- 0 8225 4648"/>
                  <a:gd name="T39" fmla="*/ 8225 h 3652"/>
                  <a:gd name="T40" fmla="+- 0 13743 13697"/>
                  <a:gd name="T41" fmla="*/ T40 w 577"/>
                  <a:gd name="T42" fmla="+- 0 8199 4648"/>
                  <a:gd name="T43" fmla="*/ 8199 h 3652"/>
                  <a:gd name="T44" fmla="+- 0 13747 13697"/>
                  <a:gd name="T45" fmla="*/ T44 w 577"/>
                  <a:gd name="T46" fmla="+- 0 8192 4648"/>
                  <a:gd name="T47" fmla="*/ 8192 h 3652"/>
                  <a:gd name="T48" fmla="+- 0 13738 13697"/>
                  <a:gd name="T49" fmla="*/ T48 w 577"/>
                  <a:gd name="T50" fmla="+- 0 8123 4648"/>
                  <a:gd name="T51" fmla="*/ 8123 h 3652"/>
                  <a:gd name="T52" fmla="+- 0 13737 13697"/>
                  <a:gd name="T53" fmla="*/ T52 w 577"/>
                  <a:gd name="T54" fmla="+- 0 8112 4648"/>
                  <a:gd name="T55" fmla="*/ 8112 h 3652"/>
                  <a:gd name="T56" fmla="+- 0 13727 13697"/>
                  <a:gd name="T57" fmla="*/ T56 w 577"/>
                  <a:gd name="T58" fmla="+- 0 8105 4648"/>
                  <a:gd name="T59" fmla="*/ 8105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577" h="3652">
                    <a:moveTo>
                      <a:pt x="30" y="3457"/>
                    </a:moveTo>
                    <a:lnTo>
                      <a:pt x="8" y="3459"/>
                    </a:lnTo>
                    <a:lnTo>
                      <a:pt x="0" y="3469"/>
                    </a:lnTo>
                    <a:lnTo>
                      <a:pt x="2" y="3480"/>
                    </a:lnTo>
                    <a:lnTo>
                      <a:pt x="23" y="3652"/>
                    </a:lnTo>
                    <a:lnTo>
                      <a:pt x="61" y="3624"/>
                    </a:lnTo>
                    <a:lnTo>
                      <a:pt x="57" y="3624"/>
                    </a:lnTo>
                    <a:lnTo>
                      <a:pt x="20" y="3608"/>
                    </a:lnTo>
                    <a:lnTo>
                      <a:pt x="23" y="3602"/>
                    </a:lnTo>
                    <a:lnTo>
                      <a:pt x="34" y="3577"/>
                    </a:lnTo>
                    <a:lnTo>
                      <a:pt x="46" y="3551"/>
                    </a:lnTo>
                    <a:lnTo>
                      <a:pt x="50" y="3544"/>
                    </a:lnTo>
                    <a:lnTo>
                      <a:pt x="41" y="3475"/>
                    </a:lnTo>
                    <a:lnTo>
                      <a:pt x="40" y="3464"/>
                    </a:lnTo>
                    <a:lnTo>
                      <a:pt x="30" y="3457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8" name="Freeform 88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3747 13697"/>
                  <a:gd name="T1" fmla="*/ T0 w 577"/>
                  <a:gd name="T2" fmla="+- 0 8192 4648"/>
                  <a:gd name="T3" fmla="*/ 8192 h 3652"/>
                  <a:gd name="T4" fmla="+- 0 13743 13697"/>
                  <a:gd name="T5" fmla="*/ T4 w 577"/>
                  <a:gd name="T6" fmla="+- 0 8199 4648"/>
                  <a:gd name="T7" fmla="*/ 8199 h 3652"/>
                  <a:gd name="T8" fmla="+- 0 13731 13697"/>
                  <a:gd name="T9" fmla="*/ T8 w 577"/>
                  <a:gd name="T10" fmla="+- 0 8225 4648"/>
                  <a:gd name="T11" fmla="*/ 8225 h 3652"/>
                  <a:gd name="T12" fmla="+- 0 13720 13697"/>
                  <a:gd name="T13" fmla="*/ T12 w 577"/>
                  <a:gd name="T14" fmla="+- 0 8250 4648"/>
                  <a:gd name="T15" fmla="*/ 8250 h 3652"/>
                  <a:gd name="T16" fmla="+- 0 13717 13697"/>
                  <a:gd name="T17" fmla="*/ T16 w 577"/>
                  <a:gd name="T18" fmla="+- 0 8256 4648"/>
                  <a:gd name="T19" fmla="*/ 8256 h 3652"/>
                  <a:gd name="T20" fmla="+- 0 13754 13697"/>
                  <a:gd name="T21" fmla="*/ T20 w 577"/>
                  <a:gd name="T22" fmla="+- 0 8272 4648"/>
                  <a:gd name="T23" fmla="*/ 8272 h 3652"/>
                  <a:gd name="T24" fmla="+- 0 13756 13697"/>
                  <a:gd name="T25" fmla="*/ T24 w 577"/>
                  <a:gd name="T26" fmla="+- 0 8267 4648"/>
                  <a:gd name="T27" fmla="*/ 8267 h 3652"/>
                  <a:gd name="T28" fmla="+- 0 13759 13697"/>
                  <a:gd name="T29" fmla="*/ T28 w 577"/>
                  <a:gd name="T30" fmla="+- 0 8261 4648"/>
                  <a:gd name="T31" fmla="*/ 8261 h 3652"/>
                  <a:gd name="T32" fmla="+- 0 13755 13697"/>
                  <a:gd name="T33" fmla="*/ T32 w 577"/>
                  <a:gd name="T34" fmla="+- 0 8261 4648"/>
                  <a:gd name="T35" fmla="*/ 8261 h 3652"/>
                  <a:gd name="T36" fmla="+- 0 13724 13697"/>
                  <a:gd name="T37" fmla="*/ T36 w 577"/>
                  <a:gd name="T38" fmla="+- 0 8248 4648"/>
                  <a:gd name="T39" fmla="*/ 8248 h 3652"/>
                  <a:gd name="T40" fmla="+- 0 13751 13697"/>
                  <a:gd name="T41" fmla="*/ T40 w 577"/>
                  <a:gd name="T42" fmla="+- 0 8227 4648"/>
                  <a:gd name="T43" fmla="*/ 8227 h 3652"/>
                  <a:gd name="T44" fmla="+- 0 13747 13697"/>
                  <a:gd name="T45" fmla="*/ T44 w 577"/>
                  <a:gd name="T46" fmla="+- 0 8192 4648"/>
                  <a:gd name="T47" fmla="*/ 8192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577" h="3652">
                    <a:moveTo>
                      <a:pt x="50" y="3544"/>
                    </a:moveTo>
                    <a:lnTo>
                      <a:pt x="46" y="3551"/>
                    </a:lnTo>
                    <a:lnTo>
                      <a:pt x="34" y="3577"/>
                    </a:lnTo>
                    <a:lnTo>
                      <a:pt x="23" y="3602"/>
                    </a:lnTo>
                    <a:lnTo>
                      <a:pt x="20" y="3608"/>
                    </a:lnTo>
                    <a:lnTo>
                      <a:pt x="57" y="3624"/>
                    </a:lnTo>
                    <a:lnTo>
                      <a:pt x="59" y="3619"/>
                    </a:lnTo>
                    <a:lnTo>
                      <a:pt x="62" y="3613"/>
                    </a:lnTo>
                    <a:lnTo>
                      <a:pt x="58" y="3613"/>
                    </a:lnTo>
                    <a:lnTo>
                      <a:pt x="27" y="3600"/>
                    </a:lnTo>
                    <a:lnTo>
                      <a:pt x="54" y="3579"/>
                    </a:lnTo>
                    <a:lnTo>
                      <a:pt x="50" y="3544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9" name="Freeform 89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3844 13697"/>
                  <a:gd name="T1" fmla="*/ T0 w 577"/>
                  <a:gd name="T2" fmla="+- 0 8158 4648"/>
                  <a:gd name="T3" fmla="*/ 8158 h 3652"/>
                  <a:gd name="T4" fmla="+- 0 13786 13697"/>
                  <a:gd name="T5" fmla="*/ T4 w 577"/>
                  <a:gd name="T6" fmla="+- 0 8201 4648"/>
                  <a:gd name="T7" fmla="*/ 8201 h 3652"/>
                  <a:gd name="T8" fmla="+- 0 13756 13697"/>
                  <a:gd name="T9" fmla="*/ T8 w 577"/>
                  <a:gd name="T10" fmla="+- 0 8267 4648"/>
                  <a:gd name="T11" fmla="*/ 8267 h 3652"/>
                  <a:gd name="T12" fmla="+- 0 13754 13697"/>
                  <a:gd name="T13" fmla="*/ T12 w 577"/>
                  <a:gd name="T14" fmla="+- 0 8272 4648"/>
                  <a:gd name="T15" fmla="*/ 8272 h 3652"/>
                  <a:gd name="T16" fmla="+- 0 13758 13697"/>
                  <a:gd name="T17" fmla="*/ T16 w 577"/>
                  <a:gd name="T18" fmla="+- 0 8272 4648"/>
                  <a:gd name="T19" fmla="*/ 8272 h 3652"/>
                  <a:gd name="T20" fmla="+- 0 13868 13697"/>
                  <a:gd name="T21" fmla="*/ T20 w 577"/>
                  <a:gd name="T22" fmla="+- 0 8190 4648"/>
                  <a:gd name="T23" fmla="*/ 8190 h 3652"/>
                  <a:gd name="T24" fmla="+- 0 13870 13697"/>
                  <a:gd name="T25" fmla="*/ T24 w 577"/>
                  <a:gd name="T26" fmla="+- 0 8178 4648"/>
                  <a:gd name="T27" fmla="*/ 8178 h 3652"/>
                  <a:gd name="T28" fmla="+- 0 13863 13697"/>
                  <a:gd name="T29" fmla="*/ T28 w 577"/>
                  <a:gd name="T30" fmla="+- 0 8169 4648"/>
                  <a:gd name="T31" fmla="*/ 8169 h 3652"/>
                  <a:gd name="T32" fmla="+- 0 13857 13697"/>
                  <a:gd name="T33" fmla="*/ T32 w 577"/>
                  <a:gd name="T34" fmla="+- 0 8160 4648"/>
                  <a:gd name="T35" fmla="*/ 8160 h 3652"/>
                  <a:gd name="T36" fmla="+- 0 13844 13697"/>
                  <a:gd name="T37" fmla="*/ T36 w 577"/>
                  <a:gd name="T38" fmla="+- 0 8158 4648"/>
                  <a:gd name="T39" fmla="*/ 8158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77" h="3652">
                    <a:moveTo>
                      <a:pt x="147" y="3510"/>
                    </a:moveTo>
                    <a:lnTo>
                      <a:pt x="89" y="3553"/>
                    </a:lnTo>
                    <a:lnTo>
                      <a:pt x="59" y="3619"/>
                    </a:lnTo>
                    <a:lnTo>
                      <a:pt x="57" y="3624"/>
                    </a:lnTo>
                    <a:lnTo>
                      <a:pt x="61" y="3624"/>
                    </a:lnTo>
                    <a:lnTo>
                      <a:pt x="171" y="3542"/>
                    </a:lnTo>
                    <a:lnTo>
                      <a:pt x="173" y="3530"/>
                    </a:lnTo>
                    <a:lnTo>
                      <a:pt x="166" y="3521"/>
                    </a:lnTo>
                    <a:lnTo>
                      <a:pt x="160" y="3512"/>
                    </a:lnTo>
                    <a:lnTo>
                      <a:pt x="147" y="351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0" name="Freeform 90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3751 13697"/>
                  <a:gd name="T1" fmla="*/ T0 w 577"/>
                  <a:gd name="T2" fmla="+- 0 8227 4648"/>
                  <a:gd name="T3" fmla="*/ 8227 h 3652"/>
                  <a:gd name="T4" fmla="+- 0 13724 13697"/>
                  <a:gd name="T5" fmla="*/ T4 w 577"/>
                  <a:gd name="T6" fmla="+- 0 8248 4648"/>
                  <a:gd name="T7" fmla="*/ 8248 h 3652"/>
                  <a:gd name="T8" fmla="+- 0 13755 13697"/>
                  <a:gd name="T9" fmla="*/ T8 w 577"/>
                  <a:gd name="T10" fmla="+- 0 8261 4648"/>
                  <a:gd name="T11" fmla="*/ 8261 h 3652"/>
                  <a:gd name="T12" fmla="+- 0 13751 13697"/>
                  <a:gd name="T13" fmla="*/ T12 w 577"/>
                  <a:gd name="T14" fmla="+- 0 8227 4648"/>
                  <a:gd name="T15" fmla="*/ 8227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577" h="3652">
                    <a:moveTo>
                      <a:pt x="54" y="3579"/>
                    </a:moveTo>
                    <a:lnTo>
                      <a:pt x="27" y="3600"/>
                    </a:lnTo>
                    <a:lnTo>
                      <a:pt x="58" y="3613"/>
                    </a:lnTo>
                    <a:lnTo>
                      <a:pt x="54" y="3579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1" name="Freeform 91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3786 13697"/>
                  <a:gd name="T1" fmla="*/ T0 w 577"/>
                  <a:gd name="T2" fmla="+- 0 8201 4648"/>
                  <a:gd name="T3" fmla="*/ 8201 h 3652"/>
                  <a:gd name="T4" fmla="+- 0 13751 13697"/>
                  <a:gd name="T5" fmla="*/ T4 w 577"/>
                  <a:gd name="T6" fmla="+- 0 8227 4648"/>
                  <a:gd name="T7" fmla="*/ 8227 h 3652"/>
                  <a:gd name="T8" fmla="+- 0 13755 13697"/>
                  <a:gd name="T9" fmla="*/ T8 w 577"/>
                  <a:gd name="T10" fmla="+- 0 8261 4648"/>
                  <a:gd name="T11" fmla="*/ 8261 h 3652"/>
                  <a:gd name="T12" fmla="+- 0 13759 13697"/>
                  <a:gd name="T13" fmla="*/ T12 w 577"/>
                  <a:gd name="T14" fmla="+- 0 8261 4648"/>
                  <a:gd name="T15" fmla="*/ 8261 h 3652"/>
                  <a:gd name="T16" fmla="+- 0 13767 13697"/>
                  <a:gd name="T17" fmla="*/ T16 w 577"/>
                  <a:gd name="T18" fmla="+- 0 8242 4648"/>
                  <a:gd name="T19" fmla="*/ 8242 h 3652"/>
                  <a:gd name="T20" fmla="+- 0 13786 13697"/>
                  <a:gd name="T21" fmla="*/ T20 w 577"/>
                  <a:gd name="T22" fmla="+- 0 8201 4648"/>
                  <a:gd name="T23" fmla="*/ 8201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577" h="3652">
                    <a:moveTo>
                      <a:pt x="89" y="3553"/>
                    </a:moveTo>
                    <a:lnTo>
                      <a:pt x="54" y="3579"/>
                    </a:lnTo>
                    <a:lnTo>
                      <a:pt x="58" y="3613"/>
                    </a:lnTo>
                    <a:lnTo>
                      <a:pt x="62" y="3613"/>
                    </a:lnTo>
                    <a:lnTo>
                      <a:pt x="70" y="3594"/>
                    </a:lnTo>
                    <a:lnTo>
                      <a:pt x="89" y="3553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2" name="Freeform 92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4019 13697"/>
                  <a:gd name="T1" fmla="*/ T0 w 577"/>
                  <a:gd name="T2" fmla="+- 0 5270 4648"/>
                  <a:gd name="T3" fmla="*/ 5270 h 3652"/>
                  <a:gd name="T4" fmla="+- 0 13891 13697"/>
                  <a:gd name="T5" fmla="*/ T4 w 577"/>
                  <a:gd name="T6" fmla="+- 0 5351 4648"/>
                  <a:gd name="T7" fmla="*/ 5351 h 3652"/>
                  <a:gd name="T8" fmla="+- 0 13799 13697"/>
                  <a:gd name="T9" fmla="*/ T8 w 577"/>
                  <a:gd name="T10" fmla="+- 0 5414 4648"/>
                  <a:gd name="T11" fmla="*/ 5414 h 3652"/>
                  <a:gd name="T12" fmla="+- 0 13722 13697"/>
                  <a:gd name="T13" fmla="*/ T12 w 577"/>
                  <a:gd name="T14" fmla="+- 0 5539 4648"/>
                  <a:gd name="T15" fmla="*/ 5539 h 3652"/>
                  <a:gd name="T16" fmla="+- 0 13720 13697"/>
                  <a:gd name="T17" fmla="*/ T16 w 577"/>
                  <a:gd name="T18" fmla="+- 0 5580 4648"/>
                  <a:gd name="T19" fmla="*/ 5580 h 3652"/>
                  <a:gd name="T20" fmla="+- 0 13758 13697"/>
                  <a:gd name="T21" fmla="*/ T20 w 577"/>
                  <a:gd name="T22" fmla="+- 0 5724 4648"/>
                  <a:gd name="T23" fmla="*/ 5724 h 3652"/>
                  <a:gd name="T24" fmla="+- 0 13840 13697"/>
                  <a:gd name="T25" fmla="*/ T24 w 577"/>
                  <a:gd name="T26" fmla="+- 0 5891 4648"/>
                  <a:gd name="T27" fmla="*/ 5891 h 3652"/>
                  <a:gd name="T28" fmla="+- 0 13908 13697"/>
                  <a:gd name="T29" fmla="*/ T28 w 577"/>
                  <a:gd name="T30" fmla="+- 0 6010 4648"/>
                  <a:gd name="T31" fmla="*/ 6010 h 3652"/>
                  <a:gd name="T32" fmla="+- 0 14012 13697"/>
                  <a:gd name="T33" fmla="*/ T32 w 577"/>
                  <a:gd name="T34" fmla="+- 0 6191 4648"/>
                  <a:gd name="T35" fmla="*/ 6191 h 3652"/>
                  <a:gd name="T36" fmla="+- 0 14075 13697"/>
                  <a:gd name="T37" fmla="*/ T36 w 577"/>
                  <a:gd name="T38" fmla="+- 0 6308 4648"/>
                  <a:gd name="T39" fmla="*/ 6308 h 3652"/>
                  <a:gd name="T40" fmla="+- 0 14133 13697"/>
                  <a:gd name="T41" fmla="*/ T40 w 577"/>
                  <a:gd name="T42" fmla="+- 0 6442 4648"/>
                  <a:gd name="T43" fmla="*/ 6442 h 3652"/>
                  <a:gd name="T44" fmla="+- 0 14170 13697"/>
                  <a:gd name="T45" fmla="*/ T44 w 577"/>
                  <a:gd name="T46" fmla="+- 0 6559 4648"/>
                  <a:gd name="T47" fmla="*/ 6559 h 3652"/>
                  <a:gd name="T48" fmla="+- 0 14214 13697"/>
                  <a:gd name="T49" fmla="*/ T48 w 577"/>
                  <a:gd name="T50" fmla="+- 0 6721 4648"/>
                  <a:gd name="T51" fmla="*/ 6721 h 3652"/>
                  <a:gd name="T52" fmla="+- 0 14234 13697"/>
                  <a:gd name="T53" fmla="*/ T52 w 577"/>
                  <a:gd name="T54" fmla="+- 0 6874 4648"/>
                  <a:gd name="T55" fmla="*/ 6874 h 3652"/>
                  <a:gd name="T56" fmla="+- 0 14233 13697"/>
                  <a:gd name="T57" fmla="*/ T56 w 577"/>
                  <a:gd name="T58" fmla="+- 0 6958 4648"/>
                  <a:gd name="T59" fmla="*/ 6958 h 3652"/>
                  <a:gd name="T60" fmla="+- 0 14207 13697"/>
                  <a:gd name="T61" fmla="*/ T60 w 577"/>
                  <a:gd name="T62" fmla="+- 0 7128 4648"/>
                  <a:gd name="T63" fmla="*/ 7128 h 3652"/>
                  <a:gd name="T64" fmla="+- 0 14162 13697"/>
                  <a:gd name="T65" fmla="*/ T64 w 577"/>
                  <a:gd name="T66" fmla="+- 0 7283 4648"/>
                  <a:gd name="T67" fmla="*/ 7283 h 3652"/>
                  <a:gd name="T68" fmla="+- 0 14104 13697"/>
                  <a:gd name="T69" fmla="*/ T68 w 577"/>
                  <a:gd name="T70" fmla="+- 0 7432 4648"/>
                  <a:gd name="T71" fmla="*/ 7432 h 3652"/>
                  <a:gd name="T72" fmla="+- 0 14032 13697"/>
                  <a:gd name="T73" fmla="*/ T72 w 577"/>
                  <a:gd name="T74" fmla="+- 0 7595 4648"/>
                  <a:gd name="T75" fmla="*/ 7595 h 3652"/>
                  <a:gd name="T76" fmla="+- 0 13954 13697"/>
                  <a:gd name="T77" fmla="*/ T76 w 577"/>
                  <a:gd name="T78" fmla="+- 0 7763 4648"/>
                  <a:gd name="T79" fmla="*/ 7763 h 3652"/>
                  <a:gd name="T80" fmla="+- 0 13839 13697"/>
                  <a:gd name="T81" fmla="*/ T80 w 577"/>
                  <a:gd name="T82" fmla="+- 0 8002 4648"/>
                  <a:gd name="T83" fmla="*/ 8002 h 3652"/>
                  <a:gd name="T84" fmla="+- 0 13804 13697"/>
                  <a:gd name="T85" fmla="*/ T84 w 577"/>
                  <a:gd name="T86" fmla="+- 0 8073 4648"/>
                  <a:gd name="T87" fmla="*/ 8073 h 3652"/>
                  <a:gd name="T88" fmla="+- 0 13757 13697"/>
                  <a:gd name="T89" fmla="*/ T88 w 577"/>
                  <a:gd name="T90" fmla="+- 0 8170 4648"/>
                  <a:gd name="T91" fmla="*/ 8170 h 3652"/>
                  <a:gd name="T92" fmla="+- 0 13751 13697"/>
                  <a:gd name="T93" fmla="*/ T92 w 577"/>
                  <a:gd name="T94" fmla="+- 0 8227 4648"/>
                  <a:gd name="T95" fmla="*/ 8227 h 3652"/>
                  <a:gd name="T96" fmla="+- 0 13793 13697"/>
                  <a:gd name="T97" fmla="*/ T96 w 577"/>
                  <a:gd name="T98" fmla="+- 0 8187 4648"/>
                  <a:gd name="T99" fmla="*/ 8187 h 3652"/>
                  <a:gd name="T100" fmla="+- 0 13840 13697"/>
                  <a:gd name="T101" fmla="*/ T100 w 577"/>
                  <a:gd name="T102" fmla="+- 0 8091 4648"/>
                  <a:gd name="T103" fmla="*/ 8091 h 3652"/>
                  <a:gd name="T104" fmla="+- 0 13893 13697"/>
                  <a:gd name="T105" fmla="*/ T104 w 577"/>
                  <a:gd name="T106" fmla="+- 0 7981 4648"/>
                  <a:gd name="T107" fmla="*/ 7981 h 3652"/>
                  <a:gd name="T108" fmla="+- 0 13991 13697"/>
                  <a:gd name="T109" fmla="*/ T108 w 577"/>
                  <a:gd name="T110" fmla="+- 0 7780 4648"/>
                  <a:gd name="T111" fmla="*/ 7780 h 3652"/>
                  <a:gd name="T112" fmla="+- 0 14069 13697"/>
                  <a:gd name="T113" fmla="*/ T112 w 577"/>
                  <a:gd name="T114" fmla="+- 0 7612 4648"/>
                  <a:gd name="T115" fmla="*/ 7612 h 3652"/>
                  <a:gd name="T116" fmla="+- 0 14141 13697"/>
                  <a:gd name="T117" fmla="*/ T116 w 577"/>
                  <a:gd name="T118" fmla="+- 0 7447 4648"/>
                  <a:gd name="T119" fmla="*/ 7447 h 3652"/>
                  <a:gd name="T120" fmla="+- 0 14200 13697"/>
                  <a:gd name="T121" fmla="*/ T120 w 577"/>
                  <a:gd name="T122" fmla="+- 0 7296 4648"/>
                  <a:gd name="T123" fmla="*/ 7296 h 3652"/>
                  <a:gd name="T124" fmla="+- 0 14239 13697"/>
                  <a:gd name="T125" fmla="*/ T124 w 577"/>
                  <a:gd name="T126" fmla="+- 0 7165 4648"/>
                  <a:gd name="T127" fmla="*/ 7165 h 3652"/>
                  <a:gd name="T128" fmla="+- 0 14268 13697"/>
                  <a:gd name="T129" fmla="*/ T128 w 577"/>
                  <a:gd name="T130" fmla="+- 0 7006 4648"/>
                  <a:gd name="T131" fmla="*/ 7006 h 3652"/>
                  <a:gd name="T132" fmla="+- 0 14274 13697"/>
                  <a:gd name="T133" fmla="*/ T132 w 577"/>
                  <a:gd name="T134" fmla="+- 0 6872 4648"/>
                  <a:gd name="T135" fmla="*/ 6872 h 3652"/>
                  <a:gd name="T136" fmla="+- 0 14253 13697"/>
                  <a:gd name="T137" fmla="*/ T136 w 577"/>
                  <a:gd name="T138" fmla="+- 0 6712 4648"/>
                  <a:gd name="T139" fmla="*/ 6712 h 3652"/>
                  <a:gd name="T140" fmla="+- 0 14208 13697"/>
                  <a:gd name="T141" fmla="*/ T140 w 577"/>
                  <a:gd name="T142" fmla="+- 0 6547 4648"/>
                  <a:gd name="T143" fmla="*/ 6547 h 3652"/>
                  <a:gd name="T144" fmla="+- 0 14179 13697"/>
                  <a:gd name="T145" fmla="*/ T144 w 577"/>
                  <a:gd name="T146" fmla="+- 0 6454 4648"/>
                  <a:gd name="T147" fmla="*/ 6454 h 3652"/>
                  <a:gd name="T148" fmla="+- 0 14125 13697"/>
                  <a:gd name="T149" fmla="*/ T148 w 577"/>
                  <a:gd name="T150" fmla="+- 0 6319 4648"/>
                  <a:gd name="T151" fmla="*/ 6319 h 3652"/>
                  <a:gd name="T152" fmla="+- 0 14047 13697"/>
                  <a:gd name="T153" fmla="*/ T152 w 577"/>
                  <a:gd name="T154" fmla="+- 0 6172 4648"/>
                  <a:gd name="T155" fmla="*/ 6172 h 3652"/>
                  <a:gd name="T156" fmla="+- 0 13942 13697"/>
                  <a:gd name="T157" fmla="*/ T156 w 577"/>
                  <a:gd name="T158" fmla="+- 0 5990 4648"/>
                  <a:gd name="T159" fmla="*/ 5990 h 3652"/>
                  <a:gd name="T160" fmla="+- 0 13875 13697"/>
                  <a:gd name="T161" fmla="*/ T160 w 577"/>
                  <a:gd name="T162" fmla="+- 0 5872 4648"/>
                  <a:gd name="T163" fmla="*/ 5872 h 3652"/>
                  <a:gd name="T164" fmla="+- 0 13818 13697"/>
                  <a:gd name="T165" fmla="*/ T164 w 577"/>
                  <a:gd name="T166" fmla="+- 0 5761 4648"/>
                  <a:gd name="T167" fmla="*/ 5761 h 3652"/>
                  <a:gd name="T168" fmla="+- 0 13766 13697"/>
                  <a:gd name="T169" fmla="*/ T168 w 577"/>
                  <a:gd name="T170" fmla="+- 0 5618 4648"/>
                  <a:gd name="T171" fmla="*/ 5618 h 3652"/>
                  <a:gd name="T172" fmla="+- 0 13761 13697"/>
                  <a:gd name="T173" fmla="*/ T172 w 577"/>
                  <a:gd name="T174" fmla="+- 0 5547 4648"/>
                  <a:gd name="T175" fmla="*/ 5547 h 3652"/>
                  <a:gd name="T176" fmla="+- 0 13850 13697"/>
                  <a:gd name="T177" fmla="*/ T176 w 577"/>
                  <a:gd name="T178" fmla="+- 0 5425 4648"/>
                  <a:gd name="T179" fmla="*/ 5425 h 3652"/>
                  <a:gd name="T180" fmla="+- 0 13975 13697"/>
                  <a:gd name="T181" fmla="*/ T180 w 577"/>
                  <a:gd name="T182" fmla="+- 0 5349 4648"/>
                  <a:gd name="T183" fmla="*/ 5349 h 3652"/>
                  <a:gd name="T184" fmla="+- 0 14059 13697"/>
                  <a:gd name="T185" fmla="*/ T184 w 577"/>
                  <a:gd name="T186" fmla="+- 0 5287 4648"/>
                  <a:gd name="T187" fmla="*/ 5287 h 3652"/>
                  <a:gd name="T188" fmla="+- 0 14093 13697"/>
                  <a:gd name="T189" fmla="*/ T188 w 577"/>
                  <a:gd name="T190" fmla="+- 0 5234 4648"/>
                  <a:gd name="T191" fmla="*/ 5234 h 3652"/>
                  <a:gd name="T192" fmla="+- 0 14094 13697"/>
                  <a:gd name="T193" fmla="*/ T192 w 577"/>
                  <a:gd name="T194" fmla="+- 0 5232 4648"/>
                  <a:gd name="T195" fmla="*/ 5232 h 3652"/>
                  <a:gd name="T196" fmla="+- 0 14055 13697"/>
                  <a:gd name="T197" fmla="*/ T196 w 577"/>
                  <a:gd name="T198" fmla="+- 0 5222 4648"/>
                  <a:gd name="T199" fmla="*/ 5222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</a:cxnLst>
                <a:rect l="0" t="0" r="r" b="b"/>
                <a:pathLst>
                  <a:path w="577" h="3652">
                    <a:moveTo>
                      <a:pt x="359" y="573"/>
                    </a:moveTo>
                    <a:lnTo>
                      <a:pt x="322" y="622"/>
                    </a:lnTo>
                    <a:lnTo>
                      <a:pt x="257" y="667"/>
                    </a:lnTo>
                    <a:lnTo>
                      <a:pt x="194" y="703"/>
                    </a:lnTo>
                    <a:lnTo>
                      <a:pt x="162" y="723"/>
                    </a:lnTo>
                    <a:lnTo>
                      <a:pt x="102" y="766"/>
                    </a:lnTo>
                    <a:lnTo>
                      <a:pt x="52" y="821"/>
                    </a:lnTo>
                    <a:lnTo>
                      <a:pt x="25" y="891"/>
                    </a:lnTo>
                    <a:lnTo>
                      <a:pt x="23" y="911"/>
                    </a:lnTo>
                    <a:lnTo>
                      <a:pt x="23" y="932"/>
                    </a:lnTo>
                    <a:lnTo>
                      <a:pt x="35" y="1001"/>
                    </a:lnTo>
                    <a:lnTo>
                      <a:pt x="61" y="1076"/>
                    </a:lnTo>
                    <a:lnTo>
                      <a:pt x="98" y="1157"/>
                    </a:lnTo>
                    <a:lnTo>
                      <a:pt x="143" y="1243"/>
                    </a:lnTo>
                    <a:lnTo>
                      <a:pt x="176" y="1302"/>
                    </a:lnTo>
                    <a:lnTo>
                      <a:pt x="211" y="1362"/>
                    </a:lnTo>
                    <a:lnTo>
                      <a:pt x="281" y="1483"/>
                    </a:lnTo>
                    <a:lnTo>
                      <a:pt x="315" y="1543"/>
                    </a:lnTo>
                    <a:lnTo>
                      <a:pt x="348" y="1603"/>
                    </a:lnTo>
                    <a:lnTo>
                      <a:pt x="378" y="1660"/>
                    </a:lnTo>
                    <a:lnTo>
                      <a:pt x="404" y="1716"/>
                    </a:lnTo>
                    <a:lnTo>
                      <a:pt x="436" y="1794"/>
                    </a:lnTo>
                    <a:lnTo>
                      <a:pt x="459" y="1866"/>
                    </a:lnTo>
                    <a:lnTo>
                      <a:pt x="473" y="1911"/>
                    </a:lnTo>
                    <a:lnTo>
                      <a:pt x="497" y="1995"/>
                    </a:lnTo>
                    <a:lnTo>
                      <a:pt x="517" y="2073"/>
                    </a:lnTo>
                    <a:lnTo>
                      <a:pt x="531" y="2149"/>
                    </a:lnTo>
                    <a:lnTo>
                      <a:pt x="537" y="2226"/>
                    </a:lnTo>
                    <a:lnTo>
                      <a:pt x="538" y="2267"/>
                    </a:lnTo>
                    <a:lnTo>
                      <a:pt x="536" y="2310"/>
                    </a:lnTo>
                    <a:lnTo>
                      <a:pt x="525" y="2402"/>
                    </a:lnTo>
                    <a:lnTo>
                      <a:pt x="510" y="2480"/>
                    </a:lnTo>
                    <a:lnTo>
                      <a:pt x="487" y="2568"/>
                    </a:lnTo>
                    <a:lnTo>
                      <a:pt x="465" y="2635"/>
                    </a:lnTo>
                    <a:lnTo>
                      <a:pt x="438" y="2707"/>
                    </a:lnTo>
                    <a:lnTo>
                      <a:pt x="407" y="2784"/>
                    </a:lnTo>
                    <a:lnTo>
                      <a:pt x="372" y="2865"/>
                    </a:lnTo>
                    <a:lnTo>
                      <a:pt x="335" y="2947"/>
                    </a:lnTo>
                    <a:lnTo>
                      <a:pt x="297" y="3031"/>
                    </a:lnTo>
                    <a:lnTo>
                      <a:pt x="257" y="3115"/>
                    </a:lnTo>
                    <a:lnTo>
                      <a:pt x="218" y="3197"/>
                    </a:lnTo>
                    <a:lnTo>
                      <a:pt x="142" y="3354"/>
                    </a:lnTo>
                    <a:lnTo>
                      <a:pt x="124" y="3390"/>
                    </a:lnTo>
                    <a:lnTo>
                      <a:pt x="107" y="3425"/>
                    </a:lnTo>
                    <a:lnTo>
                      <a:pt x="90" y="3459"/>
                    </a:lnTo>
                    <a:lnTo>
                      <a:pt x="60" y="3522"/>
                    </a:lnTo>
                    <a:lnTo>
                      <a:pt x="50" y="3544"/>
                    </a:lnTo>
                    <a:lnTo>
                      <a:pt x="54" y="3579"/>
                    </a:lnTo>
                    <a:lnTo>
                      <a:pt x="89" y="3553"/>
                    </a:lnTo>
                    <a:lnTo>
                      <a:pt x="96" y="3539"/>
                    </a:lnTo>
                    <a:lnTo>
                      <a:pt x="126" y="3477"/>
                    </a:lnTo>
                    <a:lnTo>
                      <a:pt x="143" y="3443"/>
                    </a:lnTo>
                    <a:lnTo>
                      <a:pt x="178" y="3371"/>
                    </a:lnTo>
                    <a:lnTo>
                      <a:pt x="196" y="3333"/>
                    </a:lnTo>
                    <a:lnTo>
                      <a:pt x="254" y="3214"/>
                    </a:lnTo>
                    <a:lnTo>
                      <a:pt x="294" y="3132"/>
                    </a:lnTo>
                    <a:lnTo>
                      <a:pt x="333" y="3048"/>
                    </a:lnTo>
                    <a:lnTo>
                      <a:pt x="372" y="2964"/>
                    </a:lnTo>
                    <a:lnTo>
                      <a:pt x="409" y="2881"/>
                    </a:lnTo>
                    <a:lnTo>
                      <a:pt x="444" y="2799"/>
                    </a:lnTo>
                    <a:lnTo>
                      <a:pt x="475" y="2721"/>
                    </a:lnTo>
                    <a:lnTo>
                      <a:pt x="503" y="2648"/>
                    </a:lnTo>
                    <a:lnTo>
                      <a:pt x="525" y="2579"/>
                    </a:lnTo>
                    <a:lnTo>
                      <a:pt x="542" y="2517"/>
                    </a:lnTo>
                    <a:lnTo>
                      <a:pt x="560" y="2434"/>
                    </a:lnTo>
                    <a:lnTo>
                      <a:pt x="571" y="2358"/>
                    </a:lnTo>
                    <a:lnTo>
                      <a:pt x="578" y="2267"/>
                    </a:lnTo>
                    <a:lnTo>
                      <a:pt x="577" y="2224"/>
                    </a:lnTo>
                    <a:lnTo>
                      <a:pt x="570" y="2143"/>
                    </a:lnTo>
                    <a:lnTo>
                      <a:pt x="556" y="2064"/>
                    </a:lnTo>
                    <a:lnTo>
                      <a:pt x="536" y="1984"/>
                    </a:lnTo>
                    <a:lnTo>
                      <a:pt x="511" y="1899"/>
                    </a:lnTo>
                    <a:lnTo>
                      <a:pt x="497" y="1854"/>
                    </a:lnTo>
                    <a:lnTo>
                      <a:pt x="482" y="1806"/>
                    </a:lnTo>
                    <a:lnTo>
                      <a:pt x="453" y="1726"/>
                    </a:lnTo>
                    <a:lnTo>
                      <a:pt x="428" y="1671"/>
                    </a:lnTo>
                    <a:lnTo>
                      <a:pt x="383" y="1583"/>
                    </a:lnTo>
                    <a:lnTo>
                      <a:pt x="350" y="1524"/>
                    </a:lnTo>
                    <a:lnTo>
                      <a:pt x="316" y="1463"/>
                    </a:lnTo>
                    <a:lnTo>
                      <a:pt x="245" y="1342"/>
                    </a:lnTo>
                    <a:lnTo>
                      <a:pt x="211" y="1282"/>
                    </a:lnTo>
                    <a:lnTo>
                      <a:pt x="178" y="1224"/>
                    </a:lnTo>
                    <a:lnTo>
                      <a:pt x="148" y="1167"/>
                    </a:lnTo>
                    <a:lnTo>
                      <a:pt x="121" y="1113"/>
                    </a:lnTo>
                    <a:lnTo>
                      <a:pt x="89" y="1037"/>
                    </a:lnTo>
                    <a:lnTo>
                      <a:pt x="69" y="970"/>
                    </a:lnTo>
                    <a:lnTo>
                      <a:pt x="63" y="915"/>
                    </a:lnTo>
                    <a:lnTo>
                      <a:pt x="64" y="899"/>
                    </a:lnTo>
                    <a:lnTo>
                      <a:pt x="93" y="831"/>
                    </a:lnTo>
                    <a:lnTo>
                      <a:pt x="153" y="777"/>
                    </a:lnTo>
                    <a:lnTo>
                      <a:pt x="214" y="738"/>
                    </a:lnTo>
                    <a:lnTo>
                      <a:pt x="278" y="701"/>
                    </a:lnTo>
                    <a:lnTo>
                      <a:pt x="308" y="682"/>
                    </a:lnTo>
                    <a:lnTo>
                      <a:pt x="362" y="639"/>
                    </a:lnTo>
                    <a:lnTo>
                      <a:pt x="396" y="587"/>
                    </a:lnTo>
                    <a:lnTo>
                      <a:pt x="396" y="586"/>
                    </a:lnTo>
                    <a:lnTo>
                      <a:pt x="397" y="585"/>
                    </a:lnTo>
                    <a:lnTo>
                      <a:pt x="397" y="584"/>
                    </a:lnTo>
                    <a:lnTo>
                      <a:pt x="400" y="574"/>
                    </a:lnTo>
                    <a:lnTo>
                      <a:pt x="358" y="574"/>
                    </a:lnTo>
                    <a:lnTo>
                      <a:pt x="359" y="573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3" name="Freeform 93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4056 13697"/>
                  <a:gd name="T1" fmla="*/ T0 w 577"/>
                  <a:gd name="T2" fmla="+- 0 5219 4648"/>
                  <a:gd name="T3" fmla="*/ 5219 h 3652"/>
                  <a:gd name="T4" fmla="+- 0 14056 13697"/>
                  <a:gd name="T5" fmla="*/ T4 w 577"/>
                  <a:gd name="T6" fmla="+- 0 5221 4648"/>
                  <a:gd name="T7" fmla="*/ 5221 h 3652"/>
                  <a:gd name="T8" fmla="+- 0 14055 13697"/>
                  <a:gd name="T9" fmla="*/ T8 w 577"/>
                  <a:gd name="T10" fmla="+- 0 5222 4648"/>
                  <a:gd name="T11" fmla="*/ 5222 h 3652"/>
                  <a:gd name="T12" fmla="+- 0 14056 13697"/>
                  <a:gd name="T13" fmla="*/ T12 w 577"/>
                  <a:gd name="T14" fmla="+- 0 5219 4648"/>
                  <a:gd name="T15" fmla="*/ 5219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577" h="3652">
                    <a:moveTo>
                      <a:pt x="359" y="571"/>
                    </a:moveTo>
                    <a:lnTo>
                      <a:pt x="359" y="573"/>
                    </a:lnTo>
                    <a:lnTo>
                      <a:pt x="358" y="574"/>
                    </a:lnTo>
                    <a:lnTo>
                      <a:pt x="359" y="571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4" name="Freeform 94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4097 13697"/>
                  <a:gd name="T1" fmla="*/ T0 w 577"/>
                  <a:gd name="T2" fmla="+- 0 5219 4648"/>
                  <a:gd name="T3" fmla="*/ 5219 h 3652"/>
                  <a:gd name="T4" fmla="+- 0 14056 13697"/>
                  <a:gd name="T5" fmla="*/ T4 w 577"/>
                  <a:gd name="T6" fmla="+- 0 5219 4648"/>
                  <a:gd name="T7" fmla="*/ 5219 h 3652"/>
                  <a:gd name="T8" fmla="+- 0 14055 13697"/>
                  <a:gd name="T9" fmla="*/ T8 w 577"/>
                  <a:gd name="T10" fmla="+- 0 5222 4648"/>
                  <a:gd name="T11" fmla="*/ 5222 h 3652"/>
                  <a:gd name="T12" fmla="+- 0 14097 13697"/>
                  <a:gd name="T13" fmla="*/ T12 w 577"/>
                  <a:gd name="T14" fmla="+- 0 5222 4648"/>
                  <a:gd name="T15" fmla="*/ 5222 h 3652"/>
                  <a:gd name="T16" fmla="+- 0 14097 13697"/>
                  <a:gd name="T17" fmla="*/ T16 w 577"/>
                  <a:gd name="T18" fmla="+- 0 5219 4648"/>
                  <a:gd name="T19" fmla="*/ 5219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77" h="3652">
                    <a:moveTo>
                      <a:pt x="400" y="571"/>
                    </a:moveTo>
                    <a:lnTo>
                      <a:pt x="359" y="571"/>
                    </a:lnTo>
                    <a:lnTo>
                      <a:pt x="358" y="574"/>
                    </a:lnTo>
                    <a:lnTo>
                      <a:pt x="400" y="574"/>
                    </a:lnTo>
                    <a:lnTo>
                      <a:pt x="400" y="571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55" name="Freeform 95"/>
              <p:cNvSpPr>
                <a:spLocks/>
              </p:cNvSpPr>
              <p:nvPr/>
            </p:nvSpPr>
            <p:spPr bwMode="auto">
              <a:xfrm>
                <a:off x="13697" y="4648"/>
                <a:ext cx="577" cy="3652"/>
              </a:xfrm>
              <a:custGeom>
                <a:avLst/>
                <a:gdLst>
                  <a:gd name="T0" fmla="+- 0 13816 13697"/>
                  <a:gd name="T1" fmla="*/ T0 w 577"/>
                  <a:gd name="T2" fmla="+- 0 4648 4648"/>
                  <a:gd name="T3" fmla="*/ 4648 h 3652"/>
                  <a:gd name="T4" fmla="+- 0 13784 13697"/>
                  <a:gd name="T5" fmla="*/ T4 w 577"/>
                  <a:gd name="T6" fmla="+- 0 4672 4648"/>
                  <a:gd name="T7" fmla="*/ 4672 h 3652"/>
                  <a:gd name="T8" fmla="+- 0 13838 13697"/>
                  <a:gd name="T9" fmla="*/ T8 w 577"/>
                  <a:gd name="T10" fmla="+- 0 4744 4648"/>
                  <a:gd name="T11" fmla="*/ 4744 h 3652"/>
                  <a:gd name="T12" fmla="+- 0 13864 13697"/>
                  <a:gd name="T13" fmla="*/ T12 w 577"/>
                  <a:gd name="T14" fmla="+- 0 4780 4648"/>
                  <a:gd name="T15" fmla="*/ 4780 h 3652"/>
                  <a:gd name="T16" fmla="+- 0 13915 13697"/>
                  <a:gd name="T17" fmla="*/ T16 w 577"/>
                  <a:gd name="T18" fmla="+- 0 4852 4648"/>
                  <a:gd name="T19" fmla="*/ 4852 h 3652"/>
                  <a:gd name="T20" fmla="+- 0 13961 13697"/>
                  <a:gd name="T21" fmla="*/ T20 w 577"/>
                  <a:gd name="T22" fmla="+- 0 4921 4648"/>
                  <a:gd name="T23" fmla="*/ 4921 h 3652"/>
                  <a:gd name="T24" fmla="+- 0 14000 13697"/>
                  <a:gd name="T25" fmla="*/ T24 w 577"/>
                  <a:gd name="T26" fmla="+- 0 4989 4648"/>
                  <a:gd name="T27" fmla="*/ 4989 h 3652"/>
                  <a:gd name="T28" fmla="+- 0 14030 13697"/>
                  <a:gd name="T29" fmla="*/ T28 w 577"/>
                  <a:gd name="T30" fmla="+- 0 5054 4648"/>
                  <a:gd name="T31" fmla="*/ 5054 h 3652"/>
                  <a:gd name="T32" fmla="+- 0 14051 13697"/>
                  <a:gd name="T33" fmla="*/ T32 w 577"/>
                  <a:gd name="T34" fmla="+- 0 5116 4648"/>
                  <a:gd name="T35" fmla="*/ 5116 h 3652"/>
                  <a:gd name="T36" fmla="+- 0 14061 13697"/>
                  <a:gd name="T37" fmla="*/ T36 w 577"/>
                  <a:gd name="T38" fmla="+- 0 5186 4648"/>
                  <a:gd name="T39" fmla="*/ 5186 h 3652"/>
                  <a:gd name="T40" fmla="+- 0 14060 13697"/>
                  <a:gd name="T41" fmla="*/ T40 w 577"/>
                  <a:gd name="T42" fmla="+- 0 5199 4648"/>
                  <a:gd name="T43" fmla="*/ 5199 h 3652"/>
                  <a:gd name="T44" fmla="+- 0 14058 13697"/>
                  <a:gd name="T45" fmla="*/ T44 w 577"/>
                  <a:gd name="T46" fmla="+- 0 5211 4648"/>
                  <a:gd name="T47" fmla="*/ 5211 h 3652"/>
                  <a:gd name="T48" fmla="+- 0 14056 13697"/>
                  <a:gd name="T49" fmla="*/ T48 w 577"/>
                  <a:gd name="T50" fmla="+- 0 5221 4648"/>
                  <a:gd name="T51" fmla="*/ 5221 h 3652"/>
                  <a:gd name="T52" fmla="+- 0 14056 13697"/>
                  <a:gd name="T53" fmla="*/ T52 w 577"/>
                  <a:gd name="T54" fmla="+- 0 5219 4648"/>
                  <a:gd name="T55" fmla="*/ 5219 h 3652"/>
                  <a:gd name="T56" fmla="+- 0 14097 13697"/>
                  <a:gd name="T57" fmla="*/ T56 w 577"/>
                  <a:gd name="T58" fmla="+- 0 5219 4648"/>
                  <a:gd name="T59" fmla="*/ 5219 h 3652"/>
                  <a:gd name="T60" fmla="+- 0 14098 13697"/>
                  <a:gd name="T61" fmla="*/ T60 w 577"/>
                  <a:gd name="T62" fmla="+- 0 5217 4648"/>
                  <a:gd name="T63" fmla="*/ 5217 h 3652"/>
                  <a:gd name="T64" fmla="+- 0 14100 13697"/>
                  <a:gd name="T65" fmla="*/ T64 w 577"/>
                  <a:gd name="T66" fmla="+- 0 5201 4648"/>
                  <a:gd name="T67" fmla="*/ 5201 h 3652"/>
                  <a:gd name="T68" fmla="+- 0 14100 13697"/>
                  <a:gd name="T69" fmla="*/ T68 w 577"/>
                  <a:gd name="T70" fmla="+- 0 5185 4648"/>
                  <a:gd name="T71" fmla="*/ 5185 h 3652"/>
                  <a:gd name="T72" fmla="+- 0 14100 13697"/>
                  <a:gd name="T73" fmla="*/ T72 w 577"/>
                  <a:gd name="T74" fmla="+- 0 5169 4648"/>
                  <a:gd name="T75" fmla="*/ 5169 h 3652"/>
                  <a:gd name="T76" fmla="+- 0 14089 13697"/>
                  <a:gd name="T77" fmla="*/ T76 w 577"/>
                  <a:gd name="T78" fmla="+- 0 5104 4648"/>
                  <a:gd name="T79" fmla="*/ 5104 h 3652"/>
                  <a:gd name="T80" fmla="+- 0 14067 13697"/>
                  <a:gd name="T81" fmla="*/ T80 w 577"/>
                  <a:gd name="T82" fmla="+- 0 5038 4648"/>
                  <a:gd name="T83" fmla="*/ 5038 h 3652"/>
                  <a:gd name="T84" fmla="+- 0 14035 13697"/>
                  <a:gd name="T85" fmla="*/ T84 w 577"/>
                  <a:gd name="T86" fmla="+- 0 4970 4648"/>
                  <a:gd name="T87" fmla="*/ 4970 h 3652"/>
                  <a:gd name="T88" fmla="+- 0 13994 13697"/>
                  <a:gd name="T89" fmla="*/ T88 w 577"/>
                  <a:gd name="T90" fmla="+- 0 4900 4648"/>
                  <a:gd name="T91" fmla="*/ 4900 h 3652"/>
                  <a:gd name="T92" fmla="+- 0 13948 13697"/>
                  <a:gd name="T93" fmla="*/ T92 w 577"/>
                  <a:gd name="T94" fmla="+- 0 4829 4648"/>
                  <a:gd name="T95" fmla="*/ 4829 h 3652"/>
                  <a:gd name="T96" fmla="+- 0 13897 13697"/>
                  <a:gd name="T97" fmla="*/ T96 w 577"/>
                  <a:gd name="T98" fmla="+- 0 4757 4648"/>
                  <a:gd name="T99" fmla="*/ 4757 h 3652"/>
                  <a:gd name="T100" fmla="+- 0 13870 13697"/>
                  <a:gd name="T101" fmla="*/ T100 w 577"/>
                  <a:gd name="T102" fmla="+- 0 4721 4648"/>
                  <a:gd name="T103" fmla="*/ 4721 h 3652"/>
                  <a:gd name="T104" fmla="+- 0 13816 13697"/>
                  <a:gd name="T105" fmla="*/ T104 w 577"/>
                  <a:gd name="T106" fmla="+- 0 4648 4648"/>
                  <a:gd name="T107" fmla="*/ 4648 h 3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</a:cxnLst>
                <a:rect l="0" t="0" r="r" b="b"/>
                <a:pathLst>
                  <a:path w="577" h="3652">
                    <a:moveTo>
                      <a:pt x="119" y="0"/>
                    </a:moveTo>
                    <a:lnTo>
                      <a:pt x="87" y="24"/>
                    </a:lnTo>
                    <a:lnTo>
                      <a:pt x="141" y="96"/>
                    </a:lnTo>
                    <a:lnTo>
                      <a:pt x="167" y="132"/>
                    </a:lnTo>
                    <a:lnTo>
                      <a:pt x="218" y="204"/>
                    </a:lnTo>
                    <a:lnTo>
                      <a:pt x="264" y="273"/>
                    </a:lnTo>
                    <a:lnTo>
                      <a:pt x="303" y="341"/>
                    </a:lnTo>
                    <a:lnTo>
                      <a:pt x="333" y="406"/>
                    </a:lnTo>
                    <a:lnTo>
                      <a:pt x="354" y="468"/>
                    </a:lnTo>
                    <a:lnTo>
                      <a:pt x="364" y="538"/>
                    </a:lnTo>
                    <a:lnTo>
                      <a:pt x="363" y="551"/>
                    </a:lnTo>
                    <a:lnTo>
                      <a:pt x="361" y="563"/>
                    </a:lnTo>
                    <a:lnTo>
                      <a:pt x="359" y="573"/>
                    </a:lnTo>
                    <a:lnTo>
                      <a:pt x="359" y="571"/>
                    </a:lnTo>
                    <a:lnTo>
                      <a:pt x="400" y="571"/>
                    </a:lnTo>
                    <a:lnTo>
                      <a:pt x="401" y="569"/>
                    </a:lnTo>
                    <a:lnTo>
                      <a:pt x="403" y="553"/>
                    </a:lnTo>
                    <a:lnTo>
                      <a:pt x="403" y="537"/>
                    </a:lnTo>
                    <a:lnTo>
                      <a:pt x="403" y="521"/>
                    </a:lnTo>
                    <a:lnTo>
                      <a:pt x="392" y="456"/>
                    </a:lnTo>
                    <a:lnTo>
                      <a:pt x="370" y="390"/>
                    </a:lnTo>
                    <a:lnTo>
                      <a:pt x="338" y="322"/>
                    </a:lnTo>
                    <a:lnTo>
                      <a:pt x="297" y="252"/>
                    </a:lnTo>
                    <a:lnTo>
                      <a:pt x="251" y="181"/>
                    </a:lnTo>
                    <a:lnTo>
                      <a:pt x="200" y="109"/>
                    </a:lnTo>
                    <a:lnTo>
                      <a:pt x="173" y="73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1160" name="TextBox 1159"/>
          <p:cNvSpPr txBox="1"/>
          <p:nvPr/>
        </p:nvSpPr>
        <p:spPr>
          <a:xfrm>
            <a:off x="5398492" y="2882145"/>
            <a:ext cx="6684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AU" sz="1350" i="1" dirty="0" smtClean="0"/>
          </a:p>
          <a:p>
            <a:pPr algn="r"/>
            <a:r>
              <a:rPr lang="en-AU" sz="1350" i="1" dirty="0" smtClean="0"/>
              <a:t>x</a:t>
            </a:r>
          </a:p>
          <a:p>
            <a:pPr algn="r"/>
            <a:endParaRPr lang="en-AU" sz="900" i="1" dirty="0" smtClean="0"/>
          </a:p>
          <a:p>
            <a:pPr algn="r"/>
            <a:r>
              <a:rPr lang="en-AU" sz="1350" i="1" dirty="0" smtClean="0"/>
              <a:t>y</a:t>
            </a:r>
          </a:p>
          <a:p>
            <a:pPr algn="r"/>
            <a:endParaRPr lang="en-AU" sz="800" i="1" dirty="0" smtClean="0"/>
          </a:p>
          <a:p>
            <a:pPr algn="r"/>
            <a:r>
              <a:rPr lang="en-AU" sz="1200" i="1" dirty="0"/>
              <a:t>a</a:t>
            </a:r>
            <a:r>
              <a:rPr lang="en-AU" sz="1200" i="1" dirty="0" smtClean="0"/>
              <a:t>[3]</a:t>
            </a:r>
          </a:p>
          <a:p>
            <a:pPr algn="r"/>
            <a:r>
              <a:rPr lang="en-AU" sz="1200" i="1" dirty="0"/>
              <a:t>a</a:t>
            </a:r>
            <a:r>
              <a:rPr lang="en-AU" sz="1200" i="1" dirty="0" smtClean="0"/>
              <a:t>[2]</a:t>
            </a:r>
          </a:p>
          <a:p>
            <a:pPr algn="r"/>
            <a:r>
              <a:rPr lang="en-AU" sz="1200" i="1" dirty="0"/>
              <a:t>a</a:t>
            </a:r>
            <a:r>
              <a:rPr lang="en-AU" sz="1200" i="1" dirty="0" smtClean="0"/>
              <a:t>[1]</a:t>
            </a:r>
          </a:p>
          <a:p>
            <a:pPr algn="r"/>
            <a:r>
              <a:rPr lang="en-AU" sz="1200" i="1" dirty="0"/>
              <a:t>a</a:t>
            </a:r>
            <a:r>
              <a:rPr lang="en-AU" sz="1200" i="1" dirty="0" smtClean="0"/>
              <a:t>[0]</a:t>
            </a:r>
          </a:p>
          <a:p>
            <a:pPr algn="r"/>
            <a:r>
              <a:rPr lang="en-AU" sz="1200" i="1" dirty="0" smtClean="0"/>
              <a:t>z</a:t>
            </a:r>
          </a:p>
          <a:p>
            <a:pPr algn="r"/>
            <a:r>
              <a:rPr lang="en-AU" sz="1200" i="1" dirty="0"/>
              <a:t>u</a:t>
            </a:r>
            <a:endParaRPr lang="en-AU" sz="1200" i="1" dirty="0" smtClean="0"/>
          </a:p>
          <a:p>
            <a:pPr algn="r"/>
            <a:r>
              <a:rPr lang="en-AU" sz="1200" i="1" dirty="0" smtClean="0"/>
              <a:t>v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611809" y="2899635"/>
            <a:ext cx="6684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b="1" dirty="0" smtClean="0"/>
              <a:t>…</a:t>
            </a:r>
          </a:p>
          <a:p>
            <a:pPr algn="r"/>
            <a:r>
              <a:rPr lang="en-AU" sz="1350" b="1" dirty="0" smtClean="0"/>
              <a:t>4</a:t>
            </a:r>
          </a:p>
          <a:p>
            <a:pPr algn="r"/>
            <a:r>
              <a:rPr lang="en-AU" sz="1000" b="1" dirty="0" smtClean="0"/>
              <a:t>…</a:t>
            </a:r>
          </a:p>
          <a:p>
            <a:pPr algn="r"/>
            <a:r>
              <a:rPr lang="en-AU" sz="1350" b="1" dirty="0" smtClean="0"/>
              <a:t>6</a:t>
            </a:r>
          </a:p>
          <a:p>
            <a:pPr algn="r"/>
            <a:r>
              <a:rPr lang="en-AU" sz="800" b="1" dirty="0" smtClean="0"/>
              <a:t>…</a:t>
            </a:r>
          </a:p>
          <a:p>
            <a:pPr algn="r"/>
            <a:r>
              <a:rPr lang="en-AU" sz="1200" b="1" dirty="0" smtClean="0"/>
              <a:t>4</a:t>
            </a:r>
          </a:p>
          <a:p>
            <a:pPr algn="r"/>
            <a:r>
              <a:rPr lang="en-AU" sz="1200" b="1" dirty="0"/>
              <a:t>3</a:t>
            </a:r>
            <a:endParaRPr lang="en-AU" sz="1200" b="1" dirty="0" smtClean="0"/>
          </a:p>
          <a:p>
            <a:pPr algn="r"/>
            <a:r>
              <a:rPr lang="en-AU" sz="1200" b="1" dirty="0" smtClean="0"/>
              <a:t>2</a:t>
            </a:r>
          </a:p>
          <a:p>
            <a:pPr algn="r"/>
            <a:r>
              <a:rPr lang="en-AU" sz="1200" b="1" dirty="0" smtClean="0"/>
              <a:t>1</a:t>
            </a:r>
          </a:p>
          <a:p>
            <a:pPr algn="r"/>
            <a:r>
              <a:rPr lang="en-AU" sz="1200" b="1" dirty="0" smtClean="0"/>
              <a:t>10</a:t>
            </a:r>
          </a:p>
          <a:p>
            <a:pPr algn="r"/>
            <a:r>
              <a:rPr lang="en-AU" sz="1200" b="1" dirty="0" smtClean="0"/>
              <a:t>8</a:t>
            </a:r>
          </a:p>
          <a:p>
            <a:pPr algn="r"/>
            <a:r>
              <a:rPr lang="en-AU" sz="1200" b="1" dirty="0" smtClean="0"/>
              <a:t>0</a:t>
            </a:r>
          </a:p>
        </p:txBody>
      </p:sp>
      <p:sp>
        <p:nvSpPr>
          <p:cNvPr id="141" name="Rectangle 56"/>
          <p:cNvSpPr>
            <a:spLocks noChangeArrowheads="1"/>
          </p:cNvSpPr>
          <p:nvPr/>
        </p:nvSpPr>
        <p:spPr bwMode="auto">
          <a:xfrm>
            <a:off x="933450" y="546688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57"/>
          <p:cNvSpPr>
            <a:spLocks noChangeShapeType="1"/>
          </p:cNvSpPr>
          <p:nvPr/>
        </p:nvSpPr>
        <p:spPr bwMode="auto">
          <a:xfrm flipV="1">
            <a:off x="1085851" y="5619284"/>
            <a:ext cx="733424" cy="229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" name="Text Box 58"/>
          <p:cNvSpPr txBox="1">
            <a:spLocks noChangeArrowheads="1"/>
          </p:cNvSpPr>
          <p:nvPr/>
        </p:nvSpPr>
        <p:spPr bwMode="auto">
          <a:xfrm>
            <a:off x="1819275" y="546688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 i="1" dirty="0"/>
              <a:t>x</a:t>
            </a:r>
          </a:p>
        </p:txBody>
      </p:sp>
      <p:sp>
        <p:nvSpPr>
          <p:cNvPr id="144" name="Text Box 59"/>
          <p:cNvSpPr txBox="1">
            <a:spLocks noChangeArrowheads="1"/>
          </p:cNvSpPr>
          <p:nvPr/>
        </p:nvSpPr>
        <p:spPr bwMode="auto">
          <a:xfrm>
            <a:off x="3203848" y="546688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 i="1" dirty="0" smtClean="0"/>
              <a:t>y</a:t>
            </a:r>
            <a:endParaRPr lang="en-GB" i="1" dirty="0"/>
          </a:p>
        </p:txBody>
      </p:sp>
      <p:sp>
        <p:nvSpPr>
          <p:cNvPr id="145" name="Text Box 60"/>
          <p:cNvSpPr txBox="1">
            <a:spLocks noChangeArrowheads="1"/>
          </p:cNvSpPr>
          <p:nvPr/>
        </p:nvSpPr>
        <p:spPr bwMode="auto">
          <a:xfrm>
            <a:off x="4562475" y="5485087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 i="1" dirty="0"/>
              <a:t>z</a:t>
            </a:r>
            <a:r>
              <a:rPr lang="en-GB" dirty="0" smtClean="0"/>
              <a:t>  </a:t>
            </a:r>
            <a:r>
              <a:rPr lang="en-GB" dirty="0">
                <a:cs typeface="Times New Roman" pitchFamily="18" charset="0"/>
              </a:rPr>
              <a:t>•</a:t>
            </a:r>
          </a:p>
        </p:txBody>
      </p:sp>
      <p:sp>
        <p:nvSpPr>
          <p:cNvPr id="146" name="Line 61"/>
          <p:cNvSpPr>
            <a:spLocks noChangeShapeType="1"/>
          </p:cNvSpPr>
          <p:nvPr/>
        </p:nvSpPr>
        <p:spPr bwMode="auto">
          <a:xfrm>
            <a:off x="2581275" y="5619285"/>
            <a:ext cx="62257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7" name="Line 63"/>
          <p:cNvSpPr>
            <a:spLocks noChangeShapeType="1"/>
          </p:cNvSpPr>
          <p:nvPr/>
        </p:nvSpPr>
        <p:spPr bwMode="auto">
          <a:xfrm>
            <a:off x="7381875" y="561928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49" name="Line 65"/>
          <p:cNvSpPr>
            <a:spLocks noChangeShapeType="1"/>
          </p:cNvSpPr>
          <p:nvPr/>
        </p:nvSpPr>
        <p:spPr bwMode="auto">
          <a:xfrm>
            <a:off x="3995936" y="5594266"/>
            <a:ext cx="534541" cy="229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2" name="TextBox 1122"/>
          <p:cNvSpPr txBox="1"/>
          <p:nvPr/>
        </p:nvSpPr>
        <p:spPr>
          <a:xfrm>
            <a:off x="6032486" y="1847937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Program memory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902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insertion (3)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2000240"/>
            <a:ext cx="8929718" cy="3962400"/>
          </a:xfrm>
        </p:spPr>
        <p:txBody>
          <a:bodyPr/>
          <a:lstStyle/>
          <a:p>
            <a:pPr eaLnBrk="1" hangingPunct="1">
              <a:tabLst>
                <a:tab pos="762000" algn="l"/>
                <a:tab pos="1333500" algn="l"/>
              </a:tabLst>
            </a:pPr>
            <a:r>
              <a:rPr lang="en-US" sz="2400" dirty="0" smtClean="0"/>
              <a:t>Auxiliary backward SLL insertion algorithm:</a:t>
            </a:r>
          </a:p>
          <a:p>
            <a:pPr eaLnBrk="1" hangingPunct="1"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400" dirty="0" smtClean="0"/>
              <a:t>	</a:t>
            </a:r>
            <a:r>
              <a:rPr lang="en-US" sz="2200" dirty="0" smtClean="0"/>
              <a:t>To insert node </a:t>
            </a:r>
            <a:r>
              <a:rPr lang="en-US" sz="2200" i="1" dirty="0" smtClean="0"/>
              <a:t>ins</a:t>
            </a:r>
            <a:r>
              <a:rPr lang="en-US" sz="2200" dirty="0" smtClean="0"/>
              <a:t> after node </a:t>
            </a:r>
            <a:r>
              <a:rPr lang="en-US" sz="2200" i="1" dirty="0" err="1" smtClean="0"/>
              <a:t>succ</a:t>
            </a:r>
            <a:r>
              <a:rPr lang="en-US" sz="2200" dirty="0" smtClean="0"/>
              <a:t> in the backward SLL headed by </a:t>
            </a:r>
            <a:r>
              <a:rPr lang="en-US" sz="2200" i="1" dirty="0" smtClean="0"/>
              <a:t>last</a:t>
            </a:r>
            <a:r>
              <a:rPr lang="en-US" sz="2200" dirty="0" smtClean="0"/>
              <a:t>:</a:t>
            </a:r>
          </a:p>
          <a:p>
            <a:pPr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200" dirty="0" smtClean="0">
                <a:solidFill>
                  <a:srgbClr val="0033CC"/>
                </a:solidFill>
              </a:rPr>
              <a:t>	1.	If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 is null: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1.1.	Set node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’s predecessor to </a:t>
            </a:r>
            <a:r>
              <a:rPr lang="en-US" sz="2200" i="1" dirty="0" smtClean="0">
                <a:solidFill>
                  <a:srgbClr val="0033CC"/>
                </a:solidFill>
              </a:rPr>
              <a:t>first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1.2.	Set </a:t>
            </a:r>
            <a:r>
              <a:rPr lang="en-US" sz="2200" i="1" dirty="0" smtClean="0">
                <a:solidFill>
                  <a:srgbClr val="0033CC"/>
                </a:solidFill>
              </a:rPr>
              <a:t>last</a:t>
            </a:r>
            <a:r>
              <a:rPr lang="en-US" sz="2200" dirty="0" smtClean="0">
                <a:solidFill>
                  <a:srgbClr val="0033CC"/>
                </a:solidFill>
              </a:rPr>
              <a:t> to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2.	If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 is not null: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2.1.	Set node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’s predecessor to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2.2.	Set node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err="1" smtClean="0">
                <a:solidFill>
                  <a:srgbClr val="0033CC"/>
                </a:solidFill>
              </a:rPr>
              <a:t>’s</a:t>
            </a:r>
            <a:r>
              <a:rPr lang="en-US" sz="2200" dirty="0" smtClean="0">
                <a:solidFill>
                  <a:srgbClr val="0033CC"/>
                </a:solidFill>
              </a:rPr>
              <a:t> predecessor to </a:t>
            </a:r>
            <a:r>
              <a:rPr lang="en-US" sz="2200" i="1" dirty="0" smtClean="0">
                <a:solidFill>
                  <a:srgbClr val="0033CC"/>
                </a:solidFill>
              </a:rPr>
              <a:t>ins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3.	Terminate.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7038AB-4DD5-4EEA-AC7A-72C55136A1A2}" type="slidenum">
              <a:rPr lang="en-AU"/>
              <a:pPr>
                <a:defRPr/>
              </a:pPr>
              <a:t>40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insertion (4)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14554"/>
            <a:ext cx="1500166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dirty="0" smtClean="0"/>
              <a:t>Animation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(insertion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before the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first node):</a:t>
            </a:r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BA594B-8182-4DD3-94FC-BB3A928B0104}" type="slidenum">
              <a:rPr lang="en-AU"/>
              <a:pPr>
                <a:defRPr/>
              </a:pPr>
              <a:t>41</a:t>
            </a:fld>
            <a:endParaRPr lang="en-AU"/>
          </a:p>
        </p:txBody>
      </p:sp>
      <p:grpSp>
        <p:nvGrpSpPr>
          <p:cNvPr id="40966" name="Group 145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1079" name="Rectangle 146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0" name="Rectangle 147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1081" name="Rectangle 148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2" name="Rectangle 149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3" name="Text Box 150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1084" name="Text Box 151"/>
            <p:cNvSpPr txBox="1">
              <a:spLocks noChangeArrowheads="1"/>
            </p:cNvSpPr>
            <p:nvPr/>
          </p:nvSpPr>
          <p:spPr bwMode="auto">
            <a:xfrm>
              <a:off x="427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1085" name="Line 152"/>
            <p:cNvSpPr>
              <a:spLocks noChangeShapeType="1"/>
            </p:cNvSpPr>
            <p:nvPr/>
          </p:nvSpPr>
          <p:spPr bwMode="auto">
            <a:xfrm>
              <a:off x="3744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6" name="Line 153"/>
            <p:cNvSpPr>
              <a:spLocks noChangeShapeType="1"/>
            </p:cNvSpPr>
            <p:nvPr/>
          </p:nvSpPr>
          <p:spPr bwMode="auto">
            <a:xfrm>
              <a:off x="4752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7" name="Freeform 154"/>
            <p:cNvSpPr>
              <a:spLocks/>
            </p:cNvSpPr>
            <p:nvPr/>
          </p:nvSpPr>
          <p:spPr bwMode="auto">
            <a:xfrm>
              <a:off x="1728" y="3078"/>
              <a:ext cx="1536" cy="48"/>
            </a:xfrm>
            <a:custGeom>
              <a:avLst/>
              <a:gdLst>
                <a:gd name="T0" fmla="*/ 0 w 1536"/>
                <a:gd name="T1" fmla="*/ 48 h 48"/>
                <a:gd name="T2" fmla="*/ 96 w 1536"/>
                <a:gd name="T3" fmla="*/ 0 h 48"/>
                <a:gd name="T4" fmla="*/ 1536 w 1536"/>
                <a:gd name="T5" fmla="*/ 2 h 48"/>
                <a:gd name="T6" fmla="*/ 0 60000 65536"/>
                <a:gd name="T7" fmla="*/ 0 60000 65536"/>
                <a:gd name="T8" fmla="*/ 0 60000 65536"/>
                <a:gd name="T9" fmla="*/ 0 w 1536"/>
                <a:gd name="T10" fmla="*/ 0 h 48"/>
                <a:gd name="T11" fmla="*/ 1536 w 15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48">
                  <a:moveTo>
                    <a:pt x="0" y="48"/>
                  </a:moveTo>
                  <a:lnTo>
                    <a:pt x="96" y="0"/>
                  </a:lnTo>
                  <a:lnTo>
                    <a:pt x="1536" y="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8" name="Line 155"/>
            <p:cNvSpPr>
              <a:spLocks noChangeShapeType="1"/>
            </p:cNvSpPr>
            <p:nvPr/>
          </p:nvSpPr>
          <p:spPr bwMode="auto">
            <a:xfrm flipH="1">
              <a:off x="384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9" name="Freeform 156"/>
            <p:cNvSpPr>
              <a:spLocks/>
            </p:cNvSpPr>
            <p:nvPr/>
          </p:nvSpPr>
          <p:spPr bwMode="auto">
            <a:xfrm>
              <a:off x="1728" y="317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Text Box 157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1091" name="Text Box 158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1092" name="Line 159"/>
            <p:cNvSpPr>
              <a:spLocks noChangeShapeType="1"/>
            </p:cNvSpPr>
            <p:nvPr/>
          </p:nvSpPr>
          <p:spPr bwMode="auto">
            <a:xfrm>
              <a:off x="3360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1059" name="Rectangle 161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0" name="Rectangle 162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Make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 link to a newly-created node with element </a:t>
              </a:r>
              <a:r>
                <a:rPr lang="en-US" i="1">
                  <a:solidFill>
                    <a:srgbClr val="FF0000"/>
                  </a:solidFill>
                </a:rPr>
                <a:t>elem</a:t>
              </a:r>
              <a:r>
                <a:rPr lang="en-US">
                  <a:solidFill>
                    <a:srgbClr val="FF0000"/>
                  </a:solidFill>
                </a:rPr>
                <a:t>,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predecessor null, and successor null.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1061" name="Rectangle 163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" name="Text Box 164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1063" name="Rectangle 165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" name="Rectangle 166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5" name="Text Box 167"/>
            <p:cNvSpPr txBox="1">
              <a:spLocks noChangeArrowheads="1"/>
            </p:cNvSpPr>
            <p:nvPr/>
          </p:nvSpPr>
          <p:spPr bwMode="auto">
            <a:xfrm>
              <a:off x="2256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1066" name="Text Box 168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1067" name="Text Box 169"/>
            <p:cNvSpPr txBox="1">
              <a:spLocks noChangeArrowheads="1"/>
            </p:cNvSpPr>
            <p:nvPr/>
          </p:nvSpPr>
          <p:spPr bwMode="auto">
            <a:xfrm>
              <a:off x="427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1068" name="Line 170"/>
            <p:cNvSpPr>
              <a:spLocks noChangeShapeType="1"/>
            </p:cNvSpPr>
            <p:nvPr/>
          </p:nvSpPr>
          <p:spPr bwMode="auto">
            <a:xfrm>
              <a:off x="3744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Line 171"/>
            <p:cNvSpPr>
              <a:spLocks noChangeShapeType="1"/>
            </p:cNvSpPr>
            <p:nvPr/>
          </p:nvSpPr>
          <p:spPr bwMode="auto">
            <a:xfrm>
              <a:off x="4752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Freeform 172"/>
            <p:cNvSpPr>
              <a:spLocks/>
            </p:cNvSpPr>
            <p:nvPr/>
          </p:nvSpPr>
          <p:spPr bwMode="auto">
            <a:xfrm>
              <a:off x="1728" y="3078"/>
              <a:ext cx="1536" cy="48"/>
            </a:xfrm>
            <a:custGeom>
              <a:avLst/>
              <a:gdLst>
                <a:gd name="T0" fmla="*/ 0 w 1536"/>
                <a:gd name="T1" fmla="*/ 48 h 48"/>
                <a:gd name="T2" fmla="*/ 96 w 1536"/>
                <a:gd name="T3" fmla="*/ 0 h 48"/>
                <a:gd name="T4" fmla="*/ 1536 w 1536"/>
                <a:gd name="T5" fmla="*/ 2 h 48"/>
                <a:gd name="T6" fmla="*/ 0 60000 65536"/>
                <a:gd name="T7" fmla="*/ 0 60000 65536"/>
                <a:gd name="T8" fmla="*/ 0 60000 65536"/>
                <a:gd name="T9" fmla="*/ 0 w 1536"/>
                <a:gd name="T10" fmla="*/ 0 h 48"/>
                <a:gd name="T11" fmla="*/ 1536 w 15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48">
                  <a:moveTo>
                    <a:pt x="0" y="48"/>
                  </a:moveTo>
                  <a:lnTo>
                    <a:pt x="96" y="0"/>
                  </a:lnTo>
                  <a:lnTo>
                    <a:pt x="1536" y="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Line 173"/>
            <p:cNvSpPr>
              <a:spLocks noChangeShapeType="1"/>
            </p:cNvSpPr>
            <p:nvPr/>
          </p:nvSpPr>
          <p:spPr bwMode="auto">
            <a:xfrm flipH="1">
              <a:off x="384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Line 174"/>
            <p:cNvSpPr>
              <a:spLocks noChangeShapeType="1"/>
            </p:cNvSpPr>
            <p:nvPr/>
          </p:nvSpPr>
          <p:spPr bwMode="auto">
            <a:xfrm>
              <a:off x="2352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Freeform 175"/>
            <p:cNvSpPr>
              <a:spLocks/>
            </p:cNvSpPr>
            <p:nvPr/>
          </p:nvSpPr>
          <p:spPr bwMode="auto">
            <a:xfrm>
              <a:off x="1728" y="317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4" name="Text Box 176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1075" name="Text Box 177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1076" name="Line 178"/>
            <p:cNvSpPr>
              <a:spLocks noChangeShapeType="1"/>
            </p:cNvSpPr>
            <p:nvPr/>
          </p:nvSpPr>
          <p:spPr bwMode="auto">
            <a:xfrm>
              <a:off x="1728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Line 179"/>
            <p:cNvSpPr>
              <a:spLocks noChangeShapeType="1"/>
            </p:cNvSpPr>
            <p:nvPr/>
          </p:nvSpPr>
          <p:spPr bwMode="auto">
            <a:xfrm>
              <a:off x="2736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Line 180"/>
            <p:cNvSpPr>
              <a:spLocks noChangeShapeType="1"/>
            </p:cNvSpPr>
            <p:nvPr/>
          </p:nvSpPr>
          <p:spPr bwMode="auto">
            <a:xfrm>
              <a:off x="3360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1038" name="Rectangle 182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Rectangle 183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Insert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at the insertion point in the forward SLL headed by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1040" name="Rectangle 184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Text Box 185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1042" name="Rectangle 186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Rectangle 187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4" name="Text Box 188"/>
            <p:cNvSpPr txBox="1">
              <a:spLocks noChangeArrowheads="1"/>
            </p:cNvSpPr>
            <p:nvPr/>
          </p:nvSpPr>
          <p:spPr bwMode="auto">
            <a:xfrm>
              <a:off x="2256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1045" name="Text Box 189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1046" name="Text Box 190"/>
            <p:cNvSpPr txBox="1">
              <a:spLocks noChangeArrowheads="1"/>
            </p:cNvSpPr>
            <p:nvPr/>
          </p:nvSpPr>
          <p:spPr bwMode="auto">
            <a:xfrm>
              <a:off x="427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1047" name="Line 191"/>
            <p:cNvSpPr>
              <a:spLocks noChangeShapeType="1"/>
            </p:cNvSpPr>
            <p:nvPr/>
          </p:nvSpPr>
          <p:spPr bwMode="auto">
            <a:xfrm>
              <a:off x="3744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Line 192"/>
            <p:cNvSpPr>
              <a:spLocks noChangeShapeType="1"/>
            </p:cNvSpPr>
            <p:nvPr/>
          </p:nvSpPr>
          <p:spPr bwMode="auto">
            <a:xfrm>
              <a:off x="4752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Line 193"/>
            <p:cNvSpPr>
              <a:spLocks noChangeShapeType="1"/>
            </p:cNvSpPr>
            <p:nvPr/>
          </p:nvSpPr>
          <p:spPr bwMode="auto">
            <a:xfrm flipH="1">
              <a:off x="384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Line 194"/>
            <p:cNvSpPr>
              <a:spLocks noChangeShapeType="1"/>
            </p:cNvSpPr>
            <p:nvPr/>
          </p:nvSpPr>
          <p:spPr bwMode="auto">
            <a:xfrm>
              <a:off x="2352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Freeform 195"/>
            <p:cNvSpPr>
              <a:spLocks/>
            </p:cNvSpPr>
            <p:nvPr/>
          </p:nvSpPr>
          <p:spPr bwMode="auto">
            <a:xfrm>
              <a:off x="1728" y="317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Text Box 196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1053" name="Text Box 197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1054" name="Line 198"/>
            <p:cNvSpPr>
              <a:spLocks noChangeShapeType="1"/>
            </p:cNvSpPr>
            <p:nvPr/>
          </p:nvSpPr>
          <p:spPr bwMode="auto">
            <a:xfrm>
              <a:off x="1728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199"/>
            <p:cNvSpPr>
              <a:spLocks noChangeShapeType="1"/>
            </p:cNvSpPr>
            <p:nvPr/>
          </p:nvSpPr>
          <p:spPr bwMode="auto">
            <a:xfrm>
              <a:off x="2736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Line 200"/>
            <p:cNvSpPr>
              <a:spLocks noChangeShapeType="1"/>
            </p:cNvSpPr>
            <p:nvPr/>
          </p:nvSpPr>
          <p:spPr bwMode="auto">
            <a:xfrm>
              <a:off x="3360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Freeform 201"/>
            <p:cNvSpPr>
              <a:spLocks/>
            </p:cNvSpPr>
            <p:nvPr/>
          </p:nvSpPr>
          <p:spPr bwMode="auto">
            <a:xfrm>
              <a:off x="2736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92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92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Freeform 202"/>
            <p:cNvSpPr>
              <a:spLocks/>
            </p:cNvSpPr>
            <p:nvPr/>
          </p:nvSpPr>
          <p:spPr bwMode="auto">
            <a:xfrm>
              <a:off x="1728" y="2784"/>
              <a:ext cx="528" cy="336"/>
            </a:xfrm>
            <a:custGeom>
              <a:avLst/>
              <a:gdLst>
                <a:gd name="T0" fmla="*/ 0 w 528"/>
                <a:gd name="T1" fmla="*/ 336 h 336"/>
                <a:gd name="T2" fmla="*/ 160 w 528"/>
                <a:gd name="T3" fmla="*/ 336 h 336"/>
                <a:gd name="T4" fmla="*/ 344 w 528"/>
                <a:gd name="T5" fmla="*/ 0 h 336"/>
                <a:gd name="T6" fmla="*/ 528 w 52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36"/>
                <a:gd name="T14" fmla="*/ 528 w 52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36">
                  <a:moveTo>
                    <a:pt x="0" y="336"/>
                  </a:moveTo>
                  <a:lnTo>
                    <a:pt x="160" y="336"/>
                  </a:lnTo>
                  <a:lnTo>
                    <a:pt x="34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3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1014" name="Rectangle 204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Rectangle 205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’s successor (or null if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has no successor).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1016" name="Rectangle 206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Text Box 207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1018" name="Rectangle 208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Rectangle 209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Text Box 210"/>
            <p:cNvSpPr txBox="1">
              <a:spLocks noChangeArrowheads="1"/>
            </p:cNvSpPr>
            <p:nvPr/>
          </p:nvSpPr>
          <p:spPr bwMode="auto">
            <a:xfrm>
              <a:off x="2256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1021" name="Text Box 211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1022" name="Text Box 212"/>
            <p:cNvSpPr txBox="1">
              <a:spLocks noChangeArrowheads="1"/>
            </p:cNvSpPr>
            <p:nvPr/>
          </p:nvSpPr>
          <p:spPr bwMode="auto">
            <a:xfrm>
              <a:off x="427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1023" name="Line 213"/>
            <p:cNvSpPr>
              <a:spLocks noChangeShapeType="1"/>
            </p:cNvSpPr>
            <p:nvPr/>
          </p:nvSpPr>
          <p:spPr bwMode="auto">
            <a:xfrm>
              <a:off x="3744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214"/>
            <p:cNvSpPr>
              <a:spLocks noChangeShapeType="1"/>
            </p:cNvSpPr>
            <p:nvPr/>
          </p:nvSpPr>
          <p:spPr bwMode="auto">
            <a:xfrm>
              <a:off x="4752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215"/>
            <p:cNvSpPr>
              <a:spLocks noChangeShapeType="1"/>
            </p:cNvSpPr>
            <p:nvPr/>
          </p:nvSpPr>
          <p:spPr bwMode="auto">
            <a:xfrm flipH="1">
              <a:off x="384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216"/>
            <p:cNvSpPr>
              <a:spLocks noChangeShapeType="1"/>
            </p:cNvSpPr>
            <p:nvPr/>
          </p:nvSpPr>
          <p:spPr bwMode="auto">
            <a:xfrm>
              <a:off x="2352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Freeform 217"/>
            <p:cNvSpPr>
              <a:spLocks/>
            </p:cNvSpPr>
            <p:nvPr/>
          </p:nvSpPr>
          <p:spPr bwMode="auto">
            <a:xfrm>
              <a:off x="1728" y="317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Text Box 218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1029" name="Text Box 219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1030" name="Line 220"/>
            <p:cNvSpPr>
              <a:spLocks noChangeShapeType="1"/>
            </p:cNvSpPr>
            <p:nvPr/>
          </p:nvSpPr>
          <p:spPr bwMode="auto">
            <a:xfrm>
              <a:off x="1728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221"/>
            <p:cNvSpPr>
              <a:spLocks noChangeShapeType="1"/>
            </p:cNvSpPr>
            <p:nvPr/>
          </p:nvSpPr>
          <p:spPr bwMode="auto">
            <a:xfrm>
              <a:off x="2736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222"/>
            <p:cNvSpPr>
              <a:spLocks noChangeShapeType="1"/>
            </p:cNvSpPr>
            <p:nvPr/>
          </p:nvSpPr>
          <p:spPr bwMode="auto">
            <a:xfrm>
              <a:off x="3360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Rectangle 223"/>
            <p:cNvSpPr>
              <a:spLocks noChangeArrowheads="1"/>
            </p:cNvSpPr>
            <p:nvPr/>
          </p:nvSpPr>
          <p:spPr bwMode="auto">
            <a:xfrm>
              <a:off x="1632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Text Box 224"/>
            <p:cNvSpPr txBox="1">
              <a:spLocks noChangeArrowheads="1"/>
            </p:cNvSpPr>
            <p:nvPr/>
          </p:nvSpPr>
          <p:spPr bwMode="auto">
            <a:xfrm>
              <a:off x="1248" y="351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1035" name="Freeform 225"/>
            <p:cNvSpPr>
              <a:spLocks/>
            </p:cNvSpPr>
            <p:nvPr/>
          </p:nvSpPr>
          <p:spPr bwMode="auto">
            <a:xfrm>
              <a:off x="2736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92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92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Freeform 226"/>
            <p:cNvSpPr>
              <a:spLocks/>
            </p:cNvSpPr>
            <p:nvPr/>
          </p:nvSpPr>
          <p:spPr bwMode="auto">
            <a:xfrm>
              <a:off x="1728" y="2784"/>
              <a:ext cx="528" cy="336"/>
            </a:xfrm>
            <a:custGeom>
              <a:avLst/>
              <a:gdLst>
                <a:gd name="T0" fmla="*/ 0 w 528"/>
                <a:gd name="T1" fmla="*/ 336 h 336"/>
                <a:gd name="T2" fmla="*/ 160 w 528"/>
                <a:gd name="T3" fmla="*/ 336 h 336"/>
                <a:gd name="T4" fmla="*/ 344 w 528"/>
                <a:gd name="T5" fmla="*/ 0 h 336"/>
                <a:gd name="T6" fmla="*/ 528 w 52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36"/>
                <a:gd name="T14" fmla="*/ 528 w 52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36">
                  <a:moveTo>
                    <a:pt x="0" y="336"/>
                  </a:moveTo>
                  <a:lnTo>
                    <a:pt x="160" y="336"/>
                  </a:lnTo>
                  <a:lnTo>
                    <a:pt x="34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Freeform 227"/>
            <p:cNvSpPr>
              <a:spLocks/>
            </p:cNvSpPr>
            <p:nvPr/>
          </p:nvSpPr>
          <p:spPr bwMode="auto">
            <a:xfrm>
              <a:off x="1728" y="3216"/>
              <a:ext cx="1536" cy="384"/>
            </a:xfrm>
            <a:custGeom>
              <a:avLst/>
              <a:gdLst>
                <a:gd name="T0" fmla="*/ 0 w 1536"/>
                <a:gd name="T1" fmla="*/ 384 h 384"/>
                <a:gd name="T2" fmla="*/ 1152 w 1536"/>
                <a:gd name="T3" fmla="*/ 384 h 384"/>
                <a:gd name="T4" fmla="*/ 1536 w 1536"/>
                <a:gd name="T5" fmla="*/ 0 h 384"/>
                <a:gd name="T6" fmla="*/ 0 60000 65536"/>
                <a:gd name="T7" fmla="*/ 0 60000 65536"/>
                <a:gd name="T8" fmla="*/ 0 60000 65536"/>
                <a:gd name="T9" fmla="*/ 0 w 1536"/>
                <a:gd name="T10" fmla="*/ 0 h 384"/>
                <a:gd name="T11" fmla="*/ 1536 w 15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84">
                  <a:moveTo>
                    <a:pt x="0" y="384"/>
                  </a:moveTo>
                  <a:lnTo>
                    <a:pt x="1152" y="384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8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0990" name="Rectangle 229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Rectangle 230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Insert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after node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in the backward SLL headed by </a:t>
              </a:r>
              <a:r>
                <a:rPr lang="en-US" i="1">
                  <a:solidFill>
                    <a:srgbClr val="FF0000"/>
                  </a:solidFill>
                </a:rPr>
                <a:t>last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0992" name="Rectangle 231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Text Box 232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0994" name="Rectangle 233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Rectangle 234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235"/>
            <p:cNvSpPr txBox="1">
              <a:spLocks noChangeArrowheads="1"/>
            </p:cNvSpPr>
            <p:nvPr/>
          </p:nvSpPr>
          <p:spPr bwMode="auto">
            <a:xfrm>
              <a:off x="2256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0997" name="Text Box 236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0998" name="Text Box 237"/>
            <p:cNvSpPr txBox="1">
              <a:spLocks noChangeArrowheads="1"/>
            </p:cNvSpPr>
            <p:nvPr/>
          </p:nvSpPr>
          <p:spPr bwMode="auto">
            <a:xfrm>
              <a:off x="427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0999" name="Line 238"/>
            <p:cNvSpPr>
              <a:spLocks noChangeShapeType="1"/>
            </p:cNvSpPr>
            <p:nvPr/>
          </p:nvSpPr>
          <p:spPr bwMode="auto">
            <a:xfrm>
              <a:off x="3744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239"/>
            <p:cNvSpPr>
              <a:spLocks noChangeShapeType="1"/>
            </p:cNvSpPr>
            <p:nvPr/>
          </p:nvSpPr>
          <p:spPr bwMode="auto">
            <a:xfrm>
              <a:off x="4752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240"/>
            <p:cNvSpPr>
              <a:spLocks noChangeShapeType="1"/>
            </p:cNvSpPr>
            <p:nvPr/>
          </p:nvSpPr>
          <p:spPr bwMode="auto">
            <a:xfrm flipH="1">
              <a:off x="384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241"/>
            <p:cNvSpPr>
              <a:spLocks noChangeShapeType="1"/>
            </p:cNvSpPr>
            <p:nvPr/>
          </p:nvSpPr>
          <p:spPr bwMode="auto">
            <a:xfrm>
              <a:off x="2352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242"/>
            <p:cNvSpPr>
              <a:spLocks/>
            </p:cNvSpPr>
            <p:nvPr/>
          </p:nvSpPr>
          <p:spPr bwMode="auto">
            <a:xfrm>
              <a:off x="1728" y="317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Text Box 243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1005" name="Text Box 244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1006" name="Line 245"/>
            <p:cNvSpPr>
              <a:spLocks noChangeShapeType="1"/>
            </p:cNvSpPr>
            <p:nvPr/>
          </p:nvSpPr>
          <p:spPr bwMode="auto">
            <a:xfrm>
              <a:off x="1728" y="283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246"/>
            <p:cNvSpPr>
              <a:spLocks noChangeShapeType="1"/>
            </p:cNvSpPr>
            <p:nvPr/>
          </p:nvSpPr>
          <p:spPr bwMode="auto">
            <a:xfrm>
              <a:off x="2736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Rectangle 247"/>
            <p:cNvSpPr>
              <a:spLocks noChangeArrowheads="1"/>
            </p:cNvSpPr>
            <p:nvPr/>
          </p:nvSpPr>
          <p:spPr bwMode="auto">
            <a:xfrm>
              <a:off x="1632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Text Box 248"/>
            <p:cNvSpPr txBox="1">
              <a:spLocks noChangeArrowheads="1"/>
            </p:cNvSpPr>
            <p:nvPr/>
          </p:nvSpPr>
          <p:spPr bwMode="auto">
            <a:xfrm>
              <a:off x="1248" y="351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1010" name="Freeform 249"/>
            <p:cNvSpPr>
              <a:spLocks/>
            </p:cNvSpPr>
            <p:nvPr/>
          </p:nvSpPr>
          <p:spPr bwMode="auto">
            <a:xfrm>
              <a:off x="2736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92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92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Freeform 250"/>
            <p:cNvSpPr>
              <a:spLocks/>
            </p:cNvSpPr>
            <p:nvPr/>
          </p:nvSpPr>
          <p:spPr bwMode="auto">
            <a:xfrm>
              <a:off x="1728" y="2784"/>
              <a:ext cx="528" cy="336"/>
            </a:xfrm>
            <a:custGeom>
              <a:avLst/>
              <a:gdLst>
                <a:gd name="T0" fmla="*/ 0 w 528"/>
                <a:gd name="T1" fmla="*/ 336 h 336"/>
                <a:gd name="T2" fmla="*/ 160 w 528"/>
                <a:gd name="T3" fmla="*/ 336 h 336"/>
                <a:gd name="T4" fmla="*/ 344 w 528"/>
                <a:gd name="T5" fmla="*/ 0 h 336"/>
                <a:gd name="T6" fmla="*/ 528 w 52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36"/>
                <a:gd name="T14" fmla="*/ 528 w 52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36">
                  <a:moveTo>
                    <a:pt x="0" y="336"/>
                  </a:moveTo>
                  <a:lnTo>
                    <a:pt x="160" y="336"/>
                  </a:lnTo>
                  <a:lnTo>
                    <a:pt x="34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Freeform 251"/>
            <p:cNvSpPr>
              <a:spLocks/>
            </p:cNvSpPr>
            <p:nvPr/>
          </p:nvSpPr>
          <p:spPr bwMode="auto">
            <a:xfrm>
              <a:off x="1728" y="3216"/>
              <a:ext cx="1536" cy="384"/>
            </a:xfrm>
            <a:custGeom>
              <a:avLst/>
              <a:gdLst>
                <a:gd name="T0" fmla="*/ 0 w 1536"/>
                <a:gd name="T1" fmla="*/ 384 h 384"/>
                <a:gd name="T2" fmla="*/ 1152 w 1536"/>
                <a:gd name="T3" fmla="*/ 384 h 384"/>
                <a:gd name="T4" fmla="*/ 1536 w 1536"/>
                <a:gd name="T5" fmla="*/ 0 h 384"/>
                <a:gd name="T6" fmla="*/ 0 60000 65536"/>
                <a:gd name="T7" fmla="*/ 0 60000 65536"/>
                <a:gd name="T8" fmla="*/ 0 60000 65536"/>
                <a:gd name="T9" fmla="*/ 0 w 1536"/>
                <a:gd name="T10" fmla="*/ 0 h 384"/>
                <a:gd name="T11" fmla="*/ 1536 w 15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84">
                  <a:moveTo>
                    <a:pt x="0" y="384"/>
                  </a:moveTo>
                  <a:lnTo>
                    <a:pt x="1152" y="384"/>
                  </a:lnTo>
                  <a:lnTo>
                    <a:pt x="15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252"/>
            <p:cNvSpPr>
              <a:spLocks/>
            </p:cNvSpPr>
            <p:nvPr/>
          </p:nvSpPr>
          <p:spPr bwMode="auto">
            <a:xfrm>
              <a:off x="2832" y="2880"/>
              <a:ext cx="528" cy="288"/>
            </a:xfrm>
            <a:custGeom>
              <a:avLst/>
              <a:gdLst>
                <a:gd name="T0" fmla="*/ 528 w 528"/>
                <a:gd name="T1" fmla="*/ 288 h 288"/>
                <a:gd name="T2" fmla="*/ 336 w 528"/>
                <a:gd name="T3" fmla="*/ 288 h 288"/>
                <a:gd name="T4" fmla="*/ 0 w 528"/>
                <a:gd name="T5" fmla="*/ 0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528" y="288"/>
                  </a:moveTo>
                  <a:lnTo>
                    <a:pt x="336" y="28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3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0972" name="Rectangle 254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255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 dirty="0"/>
                <a:t>To insert </a:t>
              </a:r>
              <a:r>
                <a:rPr lang="en-US" i="1" dirty="0" err="1"/>
                <a:t>elem</a:t>
              </a:r>
              <a:r>
                <a:rPr lang="en-US" dirty="0"/>
                <a:t> at a given point in the DLL headed by (</a:t>
              </a:r>
              <a:r>
                <a:rPr lang="en-US" i="1" dirty="0"/>
                <a:t>first</a:t>
              </a:r>
              <a:r>
                <a:rPr lang="en-US" dirty="0"/>
                <a:t>, </a:t>
              </a:r>
              <a:r>
                <a:rPr lang="en-US" i="1" dirty="0"/>
                <a:t>last</a:t>
              </a:r>
              <a:r>
                <a:rPr lang="en-US" dirty="0"/>
                <a:t>):</a:t>
              </a:r>
              <a:br>
                <a:rPr lang="en-US" dirty="0"/>
              </a:br>
              <a:r>
                <a:rPr lang="en-US" dirty="0"/>
                <a:t>1.	Make </a:t>
              </a:r>
              <a:r>
                <a:rPr lang="en-US" i="1" dirty="0"/>
                <a:t>ins</a:t>
              </a:r>
              <a:r>
                <a:rPr lang="en-US" dirty="0"/>
                <a:t> a link to a newly-created node with element </a:t>
              </a:r>
              <a:r>
                <a:rPr lang="en-US" i="1" dirty="0" err="1"/>
                <a:t>elem</a:t>
              </a:r>
              <a:r>
                <a:rPr lang="en-US" dirty="0"/>
                <a:t>, </a:t>
              </a:r>
              <a:br>
                <a:rPr lang="en-US" dirty="0"/>
              </a:br>
              <a:r>
                <a:rPr lang="en-US" dirty="0"/>
                <a:t>	predecessor null, and successor null.</a:t>
              </a:r>
              <a:br>
                <a:rPr lang="en-US" dirty="0"/>
              </a:br>
              <a:r>
                <a:rPr lang="en-US" dirty="0"/>
                <a:t>2.	Insert </a:t>
              </a:r>
              <a:r>
                <a:rPr lang="en-US" i="1" dirty="0"/>
                <a:t>ins</a:t>
              </a:r>
              <a:r>
                <a:rPr lang="en-US" dirty="0"/>
                <a:t> at the insertion point in the forward SLL headed by </a:t>
              </a:r>
              <a:r>
                <a:rPr lang="en-US" i="1" dirty="0"/>
                <a:t>first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dirty="0"/>
                <a:t>3.	Let </a:t>
              </a:r>
              <a:r>
                <a:rPr lang="en-US" i="1" dirty="0" err="1"/>
                <a:t>succ</a:t>
              </a:r>
              <a:r>
                <a:rPr lang="en-US" dirty="0"/>
                <a:t> be </a:t>
              </a:r>
              <a:r>
                <a:rPr lang="en-US" i="1" dirty="0"/>
                <a:t>ins</a:t>
              </a:r>
              <a:r>
                <a:rPr lang="en-US" dirty="0"/>
                <a:t>’s successor (or null if </a:t>
              </a:r>
              <a:r>
                <a:rPr lang="en-US" i="1" dirty="0"/>
                <a:t>ins</a:t>
              </a:r>
              <a:r>
                <a:rPr lang="en-US" dirty="0"/>
                <a:t> has no successor).</a:t>
              </a:r>
              <a:br>
                <a:rPr lang="en-US" dirty="0"/>
              </a:br>
              <a:r>
                <a:rPr lang="en-US" dirty="0"/>
                <a:t>4.	Insert </a:t>
              </a:r>
              <a:r>
                <a:rPr lang="en-US" i="1" dirty="0"/>
                <a:t>ins</a:t>
              </a:r>
              <a:r>
                <a:rPr lang="en-US" dirty="0"/>
                <a:t> after node </a:t>
              </a:r>
              <a:r>
                <a:rPr lang="en-US" i="1" dirty="0" err="1"/>
                <a:t>succ</a:t>
              </a:r>
              <a:r>
                <a:rPr lang="en-US" dirty="0"/>
                <a:t> in the backward SLL headed by </a:t>
              </a:r>
              <a:r>
                <a:rPr lang="en-US" i="1" dirty="0"/>
                <a:t>last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dirty="0"/>
                <a:t>5.	</a:t>
              </a:r>
              <a:r>
                <a:rPr lang="en-US" dirty="0">
                  <a:solidFill>
                    <a:srgbClr val="FF0000"/>
                  </a:solidFill>
                </a:rPr>
                <a:t>Terminate.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40974" name="Rectangle 256"/>
            <p:cNvSpPr>
              <a:spLocks noChangeArrowheads="1"/>
            </p:cNvSpPr>
            <p:nvPr/>
          </p:nvSpPr>
          <p:spPr bwMode="auto">
            <a:xfrm>
              <a:off x="1488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Rectangle 257"/>
            <p:cNvSpPr>
              <a:spLocks noChangeArrowheads="1"/>
            </p:cNvSpPr>
            <p:nvPr/>
          </p:nvSpPr>
          <p:spPr bwMode="auto">
            <a:xfrm>
              <a:off x="1488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Text Box 258"/>
            <p:cNvSpPr txBox="1">
              <a:spLocks noChangeArrowheads="1"/>
            </p:cNvSpPr>
            <p:nvPr/>
          </p:nvSpPr>
          <p:spPr bwMode="auto">
            <a:xfrm>
              <a:off x="2112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0977" name="Text Box 259"/>
            <p:cNvSpPr txBox="1">
              <a:spLocks noChangeArrowheads="1"/>
            </p:cNvSpPr>
            <p:nvPr/>
          </p:nvSpPr>
          <p:spPr bwMode="auto">
            <a:xfrm>
              <a:off x="3120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0978" name="Text Box 260"/>
            <p:cNvSpPr txBox="1">
              <a:spLocks noChangeArrowheads="1"/>
            </p:cNvSpPr>
            <p:nvPr/>
          </p:nvSpPr>
          <p:spPr bwMode="auto">
            <a:xfrm>
              <a:off x="4128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0979" name="Line 261"/>
            <p:cNvSpPr>
              <a:spLocks noChangeShapeType="1"/>
            </p:cNvSpPr>
            <p:nvPr/>
          </p:nvSpPr>
          <p:spPr bwMode="auto">
            <a:xfrm>
              <a:off x="3600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62"/>
            <p:cNvSpPr>
              <a:spLocks noChangeShapeType="1"/>
            </p:cNvSpPr>
            <p:nvPr/>
          </p:nvSpPr>
          <p:spPr bwMode="auto">
            <a:xfrm>
              <a:off x="4608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63"/>
            <p:cNvSpPr>
              <a:spLocks noChangeShapeType="1"/>
            </p:cNvSpPr>
            <p:nvPr/>
          </p:nvSpPr>
          <p:spPr bwMode="auto">
            <a:xfrm flipH="1">
              <a:off x="3696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64"/>
            <p:cNvSpPr>
              <a:spLocks noChangeShapeType="1"/>
            </p:cNvSpPr>
            <p:nvPr/>
          </p:nvSpPr>
          <p:spPr bwMode="auto">
            <a:xfrm>
              <a:off x="2208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265"/>
            <p:cNvSpPr>
              <a:spLocks/>
            </p:cNvSpPr>
            <p:nvPr/>
          </p:nvSpPr>
          <p:spPr bwMode="auto">
            <a:xfrm>
              <a:off x="1584" y="317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Text Box 266"/>
            <p:cNvSpPr txBox="1">
              <a:spLocks noChangeArrowheads="1"/>
            </p:cNvSpPr>
            <p:nvPr/>
          </p:nvSpPr>
          <p:spPr bwMode="auto">
            <a:xfrm>
              <a:off x="1104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0985" name="Text Box 267"/>
            <p:cNvSpPr txBox="1">
              <a:spLocks noChangeArrowheads="1"/>
            </p:cNvSpPr>
            <p:nvPr/>
          </p:nvSpPr>
          <p:spPr bwMode="auto">
            <a:xfrm>
              <a:off x="1104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0986" name="Line 268"/>
            <p:cNvSpPr>
              <a:spLocks noChangeShapeType="1"/>
            </p:cNvSpPr>
            <p:nvPr/>
          </p:nvSpPr>
          <p:spPr bwMode="auto">
            <a:xfrm>
              <a:off x="2592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Freeform 269"/>
            <p:cNvSpPr>
              <a:spLocks/>
            </p:cNvSpPr>
            <p:nvPr/>
          </p:nvSpPr>
          <p:spPr bwMode="auto">
            <a:xfrm>
              <a:off x="2592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92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92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Freeform 270"/>
            <p:cNvSpPr>
              <a:spLocks/>
            </p:cNvSpPr>
            <p:nvPr/>
          </p:nvSpPr>
          <p:spPr bwMode="auto">
            <a:xfrm>
              <a:off x="1584" y="2784"/>
              <a:ext cx="528" cy="336"/>
            </a:xfrm>
            <a:custGeom>
              <a:avLst/>
              <a:gdLst>
                <a:gd name="T0" fmla="*/ 0 w 528"/>
                <a:gd name="T1" fmla="*/ 336 h 336"/>
                <a:gd name="T2" fmla="*/ 160 w 528"/>
                <a:gd name="T3" fmla="*/ 336 h 336"/>
                <a:gd name="T4" fmla="*/ 344 w 528"/>
                <a:gd name="T5" fmla="*/ 0 h 336"/>
                <a:gd name="T6" fmla="*/ 528 w 52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36"/>
                <a:gd name="T14" fmla="*/ 528 w 52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36">
                  <a:moveTo>
                    <a:pt x="0" y="336"/>
                  </a:moveTo>
                  <a:lnTo>
                    <a:pt x="160" y="336"/>
                  </a:lnTo>
                  <a:lnTo>
                    <a:pt x="34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Freeform 271"/>
            <p:cNvSpPr>
              <a:spLocks/>
            </p:cNvSpPr>
            <p:nvPr/>
          </p:nvSpPr>
          <p:spPr bwMode="auto">
            <a:xfrm>
              <a:off x="2688" y="2880"/>
              <a:ext cx="528" cy="288"/>
            </a:xfrm>
            <a:custGeom>
              <a:avLst/>
              <a:gdLst>
                <a:gd name="T0" fmla="*/ 528 w 528"/>
                <a:gd name="T1" fmla="*/ 288 h 288"/>
                <a:gd name="T2" fmla="*/ 336 w 528"/>
                <a:gd name="T3" fmla="*/ 288 h 288"/>
                <a:gd name="T4" fmla="*/ 0 w 528"/>
                <a:gd name="T5" fmla="*/ 0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528" y="288"/>
                  </a:moveTo>
                  <a:lnTo>
                    <a:pt x="336" y="28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insertion (5)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86000"/>
            <a:ext cx="14478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Animation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(insertion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after the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last node)</a:t>
            </a:r>
            <a:r>
              <a:rPr lang="en-US" sz="2400" dirty="0" smtClean="0"/>
              <a:t>: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4063FF-034F-475A-84CF-F6EAA00AC67B}" type="slidenum">
              <a:rPr lang="en-AU"/>
              <a:pPr>
                <a:defRPr/>
              </a:pPr>
              <a:t>42</a:t>
            </a:fld>
            <a:endParaRPr lang="en-AU"/>
          </a:p>
        </p:txBody>
      </p:sp>
      <p:grpSp>
        <p:nvGrpSpPr>
          <p:cNvPr id="41990" name="Group 157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2099" name="Rectangle 158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0" name="Rectangle 159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2101" name="Rectangle 160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2" name="Rectangle 161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3" name="Text Box 162"/>
            <p:cNvSpPr txBox="1">
              <a:spLocks noChangeArrowheads="1"/>
            </p:cNvSpPr>
            <p:nvPr/>
          </p:nvSpPr>
          <p:spPr bwMode="auto">
            <a:xfrm>
              <a:off x="2256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2104" name="Text Box 163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2105" name="Line 164"/>
            <p:cNvSpPr>
              <a:spLocks noChangeShapeType="1"/>
            </p:cNvSpPr>
            <p:nvPr/>
          </p:nvSpPr>
          <p:spPr bwMode="auto">
            <a:xfrm>
              <a:off x="2736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6" name="Line 165"/>
            <p:cNvSpPr>
              <a:spLocks noChangeShapeType="1"/>
            </p:cNvSpPr>
            <p:nvPr/>
          </p:nvSpPr>
          <p:spPr bwMode="auto">
            <a:xfrm>
              <a:off x="3744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7" name="Line 166"/>
            <p:cNvSpPr>
              <a:spLocks noChangeShapeType="1"/>
            </p:cNvSpPr>
            <p:nvPr/>
          </p:nvSpPr>
          <p:spPr bwMode="auto">
            <a:xfrm flipH="1">
              <a:off x="2832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8" name="Freeform 167"/>
            <p:cNvSpPr>
              <a:spLocks/>
            </p:cNvSpPr>
            <p:nvPr/>
          </p:nvSpPr>
          <p:spPr bwMode="auto">
            <a:xfrm>
              <a:off x="1728" y="3174"/>
              <a:ext cx="2304" cy="146"/>
            </a:xfrm>
            <a:custGeom>
              <a:avLst/>
              <a:gdLst>
                <a:gd name="T0" fmla="*/ 0 w 2304"/>
                <a:gd name="T1" fmla="*/ 146 h 146"/>
                <a:gd name="T2" fmla="*/ 2304 w 2304"/>
                <a:gd name="T3" fmla="*/ 144 h 146"/>
                <a:gd name="T4" fmla="*/ 2304 w 2304"/>
                <a:gd name="T5" fmla="*/ 0 h 146"/>
                <a:gd name="T6" fmla="*/ 2112 w 2304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4"/>
                <a:gd name="T13" fmla="*/ 0 h 146"/>
                <a:gd name="T14" fmla="*/ 2304 w 2304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4" h="146">
                  <a:moveTo>
                    <a:pt x="0" y="146"/>
                  </a:moveTo>
                  <a:lnTo>
                    <a:pt x="2304" y="144"/>
                  </a:lnTo>
                  <a:lnTo>
                    <a:pt x="2304" y="0"/>
                  </a:lnTo>
                  <a:lnTo>
                    <a:pt x="21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9" name="Text Box 168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2110" name="Text Box 169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2111" name="Line 170"/>
            <p:cNvSpPr>
              <a:spLocks noChangeShapeType="1"/>
            </p:cNvSpPr>
            <p:nvPr/>
          </p:nvSpPr>
          <p:spPr bwMode="auto">
            <a:xfrm>
              <a:off x="2352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2" name="Freeform 171"/>
            <p:cNvSpPr>
              <a:spLocks/>
            </p:cNvSpPr>
            <p:nvPr/>
          </p:nvSpPr>
          <p:spPr bwMode="auto">
            <a:xfrm>
              <a:off x="1728" y="307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2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2079" name="Rectangle 173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0" name="Rectangle 174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Make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 link to a newly-created node with element </a:t>
              </a:r>
              <a:r>
                <a:rPr lang="en-US" i="1">
                  <a:solidFill>
                    <a:srgbClr val="FF0000"/>
                  </a:solidFill>
                </a:rPr>
                <a:t>elem</a:t>
              </a:r>
              <a:r>
                <a:rPr lang="en-US">
                  <a:solidFill>
                    <a:srgbClr val="FF0000"/>
                  </a:solidFill>
                </a:rPr>
                <a:t>,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predecessor null, and successor null.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2081" name="Rectangle 175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2" name="Text Box 176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2083" name="Rectangle 177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4" name="Rectangle 178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5" name="Text Box 179"/>
            <p:cNvSpPr txBox="1">
              <a:spLocks noChangeArrowheads="1"/>
            </p:cNvSpPr>
            <p:nvPr/>
          </p:nvSpPr>
          <p:spPr bwMode="auto">
            <a:xfrm>
              <a:off x="4272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2086" name="Text Box 180"/>
            <p:cNvSpPr txBox="1">
              <a:spLocks noChangeArrowheads="1"/>
            </p:cNvSpPr>
            <p:nvPr/>
          </p:nvSpPr>
          <p:spPr bwMode="auto">
            <a:xfrm>
              <a:off x="2256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2087" name="Text Box 181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2088" name="Line 182"/>
            <p:cNvSpPr>
              <a:spLocks noChangeShapeType="1"/>
            </p:cNvSpPr>
            <p:nvPr/>
          </p:nvSpPr>
          <p:spPr bwMode="auto">
            <a:xfrm>
              <a:off x="2736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9" name="Line 183"/>
            <p:cNvSpPr>
              <a:spLocks noChangeShapeType="1"/>
            </p:cNvSpPr>
            <p:nvPr/>
          </p:nvSpPr>
          <p:spPr bwMode="auto">
            <a:xfrm>
              <a:off x="3744" y="307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0" name="Line 184"/>
            <p:cNvSpPr>
              <a:spLocks noChangeShapeType="1"/>
            </p:cNvSpPr>
            <p:nvPr/>
          </p:nvSpPr>
          <p:spPr bwMode="auto">
            <a:xfrm flipH="1">
              <a:off x="2832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1" name="Line 185"/>
            <p:cNvSpPr>
              <a:spLocks noChangeShapeType="1"/>
            </p:cNvSpPr>
            <p:nvPr/>
          </p:nvSpPr>
          <p:spPr bwMode="auto">
            <a:xfrm>
              <a:off x="4368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2" name="Freeform 186"/>
            <p:cNvSpPr>
              <a:spLocks/>
            </p:cNvSpPr>
            <p:nvPr/>
          </p:nvSpPr>
          <p:spPr bwMode="auto">
            <a:xfrm>
              <a:off x="1728" y="3174"/>
              <a:ext cx="2304" cy="146"/>
            </a:xfrm>
            <a:custGeom>
              <a:avLst/>
              <a:gdLst>
                <a:gd name="T0" fmla="*/ 0 w 2304"/>
                <a:gd name="T1" fmla="*/ 146 h 146"/>
                <a:gd name="T2" fmla="*/ 2304 w 2304"/>
                <a:gd name="T3" fmla="*/ 144 h 146"/>
                <a:gd name="T4" fmla="*/ 2304 w 2304"/>
                <a:gd name="T5" fmla="*/ 0 h 146"/>
                <a:gd name="T6" fmla="*/ 2112 w 2304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4"/>
                <a:gd name="T13" fmla="*/ 0 h 146"/>
                <a:gd name="T14" fmla="*/ 2304 w 2304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4" h="146">
                  <a:moveTo>
                    <a:pt x="0" y="146"/>
                  </a:moveTo>
                  <a:lnTo>
                    <a:pt x="2304" y="144"/>
                  </a:lnTo>
                  <a:lnTo>
                    <a:pt x="2304" y="0"/>
                  </a:lnTo>
                  <a:lnTo>
                    <a:pt x="21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3" name="Text Box 187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2094" name="Text Box 188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2095" name="Line 189"/>
            <p:cNvSpPr>
              <a:spLocks noChangeShapeType="1"/>
            </p:cNvSpPr>
            <p:nvPr/>
          </p:nvSpPr>
          <p:spPr bwMode="auto">
            <a:xfrm>
              <a:off x="4752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6" name="Line 190"/>
            <p:cNvSpPr>
              <a:spLocks noChangeShapeType="1"/>
            </p:cNvSpPr>
            <p:nvPr/>
          </p:nvSpPr>
          <p:spPr bwMode="auto">
            <a:xfrm>
              <a:off x="2352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7" name="Freeform 191"/>
            <p:cNvSpPr>
              <a:spLocks/>
            </p:cNvSpPr>
            <p:nvPr/>
          </p:nvSpPr>
          <p:spPr bwMode="auto">
            <a:xfrm>
              <a:off x="1728" y="307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8" name="Line 192"/>
            <p:cNvSpPr>
              <a:spLocks noChangeShapeType="1"/>
            </p:cNvSpPr>
            <p:nvPr/>
          </p:nvSpPr>
          <p:spPr bwMode="auto">
            <a:xfrm>
              <a:off x="1728" y="2832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2059" name="Rectangle 194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0" name="Rectangle 195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Insert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at the insertion point in the forward SLL headed by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2061" name="Rectangle 196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2" name="Text Box 197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2063" name="Rectangle 198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4" name="Rectangle 199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5" name="Text Box 200"/>
            <p:cNvSpPr txBox="1">
              <a:spLocks noChangeArrowheads="1"/>
            </p:cNvSpPr>
            <p:nvPr/>
          </p:nvSpPr>
          <p:spPr bwMode="auto">
            <a:xfrm>
              <a:off x="4272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2066" name="Text Box 201"/>
            <p:cNvSpPr txBox="1">
              <a:spLocks noChangeArrowheads="1"/>
            </p:cNvSpPr>
            <p:nvPr/>
          </p:nvSpPr>
          <p:spPr bwMode="auto">
            <a:xfrm>
              <a:off x="2256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2067" name="Text Box 202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2068" name="Line 203"/>
            <p:cNvSpPr>
              <a:spLocks noChangeShapeType="1"/>
            </p:cNvSpPr>
            <p:nvPr/>
          </p:nvSpPr>
          <p:spPr bwMode="auto">
            <a:xfrm>
              <a:off x="2736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9" name="Line 204"/>
            <p:cNvSpPr>
              <a:spLocks noChangeShapeType="1"/>
            </p:cNvSpPr>
            <p:nvPr/>
          </p:nvSpPr>
          <p:spPr bwMode="auto">
            <a:xfrm flipH="1">
              <a:off x="2832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0" name="Line 205"/>
            <p:cNvSpPr>
              <a:spLocks noChangeShapeType="1"/>
            </p:cNvSpPr>
            <p:nvPr/>
          </p:nvSpPr>
          <p:spPr bwMode="auto">
            <a:xfrm>
              <a:off x="4368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1" name="Freeform 206"/>
            <p:cNvSpPr>
              <a:spLocks/>
            </p:cNvSpPr>
            <p:nvPr/>
          </p:nvSpPr>
          <p:spPr bwMode="auto">
            <a:xfrm>
              <a:off x="1728" y="3174"/>
              <a:ext cx="2304" cy="146"/>
            </a:xfrm>
            <a:custGeom>
              <a:avLst/>
              <a:gdLst>
                <a:gd name="T0" fmla="*/ 0 w 2304"/>
                <a:gd name="T1" fmla="*/ 146 h 146"/>
                <a:gd name="T2" fmla="*/ 2304 w 2304"/>
                <a:gd name="T3" fmla="*/ 144 h 146"/>
                <a:gd name="T4" fmla="*/ 2304 w 2304"/>
                <a:gd name="T5" fmla="*/ 0 h 146"/>
                <a:gd name="T6" fmla="*/ 2112 w 2304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4"/>
                <a:gd name="T13" fmla="*/ 0 h 146"/>
                <a:gd name="T14" fmla="*/ 2304 w 2304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4" h="146">
                  <a:moveTo>
                    <a:pt x="0" y="146"/>
                  </a:moveTo>
                  <a:lnTo>
                    <a:pt x="2304" y="144"/>
                  </a:lnTo>
                  <a:lnTo>
                    <a:pt x="2304" y="0"/>
                  </a:lnTo>
                  <a:lnTo>
                    <a:pt x="21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2" name="Text Box 207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2073" name="Text Box 208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2074" name="Line 209"/>
            <p:cNvSpPr>
              <a:spLocks noChangeShapeType="1"/>
            </p:cNvSpPr>
            <p:nvPr/>
          </p:nvSpPr>
          <p:spPr bwMode="auto">
            <a:xfrm>
              <a:off x="4752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5" name="Line 210"/>
            <p:cNvSpPr>
              <a:spLocks noChangeShapeType="1"/>
            </p:cNvSpPr>
            <p:nvPr/>
          </p:nvSpPr>
          <p:spPr bwMode="auto">
            <a:xfrm>
              <a:off x="2352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6" name="Freeform 211"/>
            <p:cNvSpPr>
              <a:spLocks/>
            </p:cNvSpPr>
            <p:nvPr/>
          </p:nvSpPr>
          <p:spPr bwMode="auto">
            <a:xfrm>
              <a:off x="1728" y="307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7" name="Line 212"/>
            <p:cNvSpPr>
              <a:spLocks noChangeShapeType="1"/>
            </p:cNvSpPr>
            <p:nvPr/>
          </p:nvSpPr>
          <p:spPr bwMode="auto">
            <a:xfrm>
              <a:off x="1728" y="2832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8" name="Freeform 213"/>
            <p:cNvSpPr>
              <a:spLocks/>
            </p:cNvSpPr>
            <p:nvPr/>
          </p:nvSpPr>
          <p:spPr bwMode="auto">
            <a:xfrm>
              <a:off x="3744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36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3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4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2036" name="Rectangle 215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Rectangle 216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’s successor (or null if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has no successor).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2038" name="Rectangle 217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Text Box 218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2040" name="Rectangle 219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Rectangle 220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Text Box 221"/>
            <p:cNvSpPr txBox="1">
              <a:spLocks noChangeArrowheads="1"/>
            </p:cNvSpPr>
            <p:nvPr/>
          </p:nvSpPr>
          <p:spPr bwMode="auto">
            <a:xfrm>
              <a:off x="4272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2043" name="Text Box 222"/>
            <p:cNvSpPr txBox="1">
              <a:spLocks noChangeArrowheads="1"/>
            </p:cNvSpPr>
            <p:nvPr/>
          </p:nvSpPr>
          <p:spPr bwMode="auto">
            <a:xfrm>
              <a:off x="2256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2044" name="Text Box 223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2045" name="Line 224"/>
            <p:cNvSpPr>
              <a:spLocks noChangeShapeType="1"/>
            </p:cNvSpPr>
            <p:nvPr/>
          </p:nvSpPr>
          <p:spPr bwMode="auto">
            <a:xfrm>
              <a:off x="2736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Line 225"/>
            <p:cNvSpPr>
              <a:spLocks noChangeShapeType="1"/>
            </p:cNvSpPr>
            <p:nvPr/>
          </p:nvSpPr>
          <p:spPr bwMode="auto">
            <a:xfrm flipH="1">
              <a:off x="2832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Line 226"/>
            <p:cNvSpPr>
              <a:spLocks noChangeShapeType="1"/>
            </p:cNvSpPr>
            <p:nvPr/>
          </p:nvSpPr>
          <p:spPr bwMode="auto">
            <a:xfrm>
              <a:off x="4368" y="288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Freeform 227"/>
            <p:cNvSpPr>
              <a:spLocks/>
            </p:cNvSpPr>
            <p:nvPr/>
          </p:nvSpPr>
          <p:spPr bwMode="auto">
            <a:xfrm>
              <a:off x="1728" y="3174"/>
              <a:ext cx="2304" cy="146"/>
            </a:xfrm>
            <a:custGeom>
              <a:avLst/>
              <a:gdLst>
                <a:gd name="T0" fmla="*/ 0 w 2304"/>
                <a:gd name="T1" fmla="*/ 146 h 146"/>
                <a:gd name="T2" fmla="*/ 2304 w 2304"/>
                <a:gd name="T3" fmla="*/ 144 h 146"/>
                <a:gd name="T4" fmla="*/ 2304 w 2304"/>
                <a:gd name="T5" fmla="*/ 0 h 146"/>
                <a:gd name="T6" fmla="*/ 2112 w 2304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4"/>
                <a:gd name="T13" fmla="*/ 0 h 146"/>
                <a:gd name="T14" fmla="*/ 2304 w 2304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4" h="146">
                  <a:moveTo>
                    <a:pt x="0" y="146"/>
                  </a:moveTo>
                  <a:lnTo>
                    <a:pt x="2304" y="144"/>
                  </a:lnTo>
                  <a:lnTo>
                    <a:pt x="2304" y="0"/>
                  </a:lnTo>
                  <a:lnTo>
                    <a:pt x="211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Text Box 228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2050" name="Text Box 229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2051" name="Line 230"/>
            <p:cNvSpPr>
              <a:spLocks noChangeShapeType="1"/>
            </p:cNvSpPr>
            <p:nvPr/>
          </p:nvSpPr>
          <p:spPr bwMode="auto">
            <a:xfrm>
              <a:off x="4752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Line 231"/>
            <p:cNvSpPr>
              <a:spLocks noChangeShapeType="1"/>
            </p:cNvSpPr>
            <p:nvPr/>
          </p:nvSpPr>
          <p:spPr bwMode="auto">
            <a:xfrm>
              <a:off x="2352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3" name="Rectangle 232"/>
            <p:cNvSpPr>
              <a:spLocks noChangeArrowheads="1"/>
            </p:cNvSpPr>
            <p:nvPr/>
          </p:nvSpPr>
          <p:spPr bwMode="auto">
            <a:xfrm>
              <a:off x="1632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4" name="Text Box 233"/>
            <p:cNvSpPr txBox="1">
              <a:spLocks noChangeArrowheads="1"/>
            </p:cNvSpPr>
            <p:nvPr/>
          </p:nvSpPr>
          <p:spPr bwMode="auto">
            <a:xfrm>
              <a:off x="1248" y="351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2055" name="Freeform 234"/>
            <p:cNvSpPr>
              <a:spLocks/>
            </p:cNvSpPr>
            <p:nvPr/>
          </p:nvSpPr>
          <p:spPr bwMode="auto">
            <a:xfrm>
              <a:off x="1728" y="307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235"/>
            <p:cNvSpPr>
              <a:spLocks noChangeShapeType="1"/>
            </p:cNvSpPr>
            <p:nvPr/>
          </p:nvSpPr>
          <p:spPr bwMode="auto">
            <a:xfrm>
              <a:off x="1728" y="2832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Freeform 236"/>
            <p:cNvSpPr>
              <a:spLocks/>
            </p:cNvSpPr>
            <p:nvPr/>
          </p:nvSpPr>
          <p:spPr bwMode="auto">
            <a:xfrm>
              <a:off x="3744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36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3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237"/>
            <p:cNvSpPr>
              <a:spLocks noChangeShapeType="1"/>
            </p:cNvSpPr>
            <p:nvPr/>
          </p:nvSpPr>
          <p:spPr bwMode="auto">
            <a:xfrm>
              <a:off x="1728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8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816" y="1152"/>
            <a:chExt cx="4704" cy="2640"/>
          </a:xfrm>
        </p:grpSpPr>
        <p:sp>
          <p:nvSpPr>
            <p:cNvPr id="42013" name="Rectangle 239"/>
            <p:cNvSpPr>
              <a:spLocks noChangeArrowheads="1"/>
            </p:cNvSpPr>
            <p:nvPr/>
          </p:nvSpPr>
          <p:spPr bwMode="auto">
            <a:xfrm>
              <a:off x="816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Rectangle 240"/>
            <p:cNvSpPr>
              <a:spLocks noChangeArrowheads="1"/>
            </p:cNvSpPr>
            <p:nvPr/>
          </p:nvSpPr>
          <p:spPr bwMode="auto">
            <a:xfrm>
              <a:off x="864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Insert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after node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in the backward SLL headed by </a:t>
              </a:r>
              <a:r>
                <a:rPr lang="en-US" i="1">
                  <a:solidFill>
                    <a:srgbClr val="FF0000"/>
                  </a:solidFill>
                </a:rPr>
                <a:t>last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2015" name="Rectangle 241"/>
            <p:cNvSpPr>
              <a:spLocks noChangeArrowheads="1"/>
            </p:cNvSpPr>
            <p:nvPr/>
          </p:nvSpPr>
          <p:spPr bwMode="auto">
            <a:xfrm>
              <a:off x="1632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242"/>
            <p:cNvSpPr txBox="1">
              <a:spLocks noChangeArrowheads="1"/>
            </p:cNvSpPr>
            <p:nvPr/>
          </p:nvSpPr>
          <p:spPr bwMode="auto">
            <a:xfrm>
              <a:off x="1248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2017" name="Rectangle 243"/>
            <p:cNvSpPr>
              <a:spLocks noChangeArrowheads="1"/>
            </p:cNvSpPr>
            <p:nvPr/>
          </p:nvSpPr>
          <p:spPr bwMode="auto">
            <a:xfrm>
              <a:off x="1632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Rectangle 244"/>
            <p:cNvSpPr>
              <a:spLocks noChangeArrowheads="1"/>
            </p:cNvSpPr>
            <p:nvPr/>
          </p:nvSpPr>
          <p:spPr bwMode="auto">
            <a:xfrm>
              <a:off x="1632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Text Box 245"/>
            <p:cNvSpPr txBox="1">
              <a:spLocks noChangeArrowheads="1"/>
            </p:cNvSpPr>
            <p:nvPr/>
          </p:nvSpPr>
          <p:spPr bwMode="auto">
            <a:xfrm>
              <a:off x="4272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2020" name="Text Box 246"/>
            <p:cNvSpPr txBox="1">
              <a:spLocks noChangeArrowheads="1"/>
            </p:cNvSpPr>
            <p:nvPr/>
          </p:nvSpPr>
          <p:spPr bwMode="auto">
            <a:xfrm>
              <a:off x="2256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2021" name="Text Box 247"/>
            <p:cNvSpPr txBox="1">
              <a:spLocks noChangeArrowheads="1"/>
            </p:cNvSpPr>
            <p:nvPr/>
          </p:nvSpPr>
          <p:spPr bwMode="auto">
            <a:xfrm>
              <a:off x="3264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2022" name="Line 248"/>
            <p:cNvSpPr>
              <a:spLocks noChangeShapeType="1"/>
            </p:cNvSpPr>
            <p:nvPr/>
          </p:nvSpPr>
          <p:spPr bwMode="auto">
            <a:xfrm>
              <a:off x="2736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249"/>
            <p:cNvSpPr>
              <a:spLocks noChangeShapeType="1"/>
            </p:cNvSpPr>
            <p:nvPr/>
          </p:nvSpPr>
          <p:spPr bwMode="auto">
            <a:xfrm flipH="1">
              <a:off x="2832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250"/>
            <p:cNvSpPr txBox="1">
              <a:spLocks noChangeArrowheads="1"/>
            </p:cNvSpPr>
            <p:nvPr/>
          </p:nvSpPr>
          <p:spPr bwMode="auto">
            <a:xfrm>
              <a:off x="1248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2025" name="Text Box 251"/>
            <p:cNvSpPr txBox="1">
              <a:spLocks noChangeArrowheads="1"/>
            </p:cNvSpPr>
            <p:nvPr/>
          </p:nvSpPr>
          <p:spPr bwMode="auto">
            <a:xfrm>
              <a:off x="1248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2026" name="Line 252"/>
            <p:cNvSpPr>
              <a:spLocks noChangeShapeType="1"/>
            </p:cNvSpPr>
            <p:nvPr/>
          </p:nvSpPr>
          <p:spPr bwMode="auto">
            <a:xfrm>
              <a:off x="4752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253"/>
            <p:cNvSpPr>
              <a:spLocks noChangeShapeType="1"/>
            </p:cNvSpPr>
            <p:nvPr/>
          </p:nvSpPr>
          <p:spPr bwMode="auto">
            <a:xfrm>
              <a:off x="2352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Rectangle 254"/>
            <p:cNvSpPr>
              <a:spLocks noChangeArrowheads="1"/>
            </p:cNvSpPr>
            <p:nvPr/>
          </p:nvSpPr>
          <p:spPr bwMode="auto">
            <a:xfrm>
              <a:off x="1632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Text Box 255"/>
            <p:cNvSpPr txBox="1">
              <a:spLocks noChangeArrowheads="1"/>
            </p:cNvSpPr>
            <p:nvPr/>
          </p:nvSpPr>
          <p:spPr bwMode="auto">
            <a:xfrm>
              <a:off x="1248" y="351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2030" name="Freeform 256"/>
            <p:cNvSpPr>
              <a:spLocks/>
            </p:cNvSpPr>
            <p:nvPr/>
          </p:nvSpPr>
          <p:spPr bwMode="auto">
            <a:xfrm>
              <a:off x="1728" y="307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Line 257"/>
            <p:cNvSpPr>
              <a:spLocks noChangeShapeType="1"/>
            </p:cNvSpPr>
            <p:nvPr/>
          </p:nvSpPr>
          <p:spPr bwMode="auto">
            <a:xfrm>
              <a:off x="1728" y="2832"/>
              <a:ext cx="2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Freeform 258"/>
            <p:cNvSpPr>
              <a:spLocks/>
            </p:cNvSpPr>
            <p:nvPr/>
          </p:nvSpPr>
          <p:spPr bwMode="auto">
            <a:xfrm>
              <a:off x="3744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36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3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Line 259"/>
            <p:cNvSpPr>
              <a:spLocks noChangeShapeType="1"/>
            </p:cNvSpPr>
            <p:nvPr/>
          </p:nvSpPr>
          <p:spPr bwMode="auto">
            <a:xfrm>
              <a:off x="1728" y="360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Freeform 260"/>
            <p:cNvSpPr>
              <a:spLocks/>
            </p:cNvSpPr>
            <p:nvPr/>
          </p:nvSpPr>
          <p:spPr bwMode="auto">
            <a:xfrm>
              <a:off x="1728" y="2880"/>
              <a:ext cx="3312" cy="432"/>
            </a:xfrm>
            <a:custGeom>
              <a:avLst/>
              <a:gdLst>
                <a:gd name="T0" fmla="*/ 0 w 3312"/>
                <a:gd name="T1" fmla="*/ 432 h 432"/>
                <a:gd name="T2" fmla="*/ 3312 w 3312"/>
                <a:gd name="T3" fmla="*/ 432 h 432"/>
                <a:gd name="T4" fmla="*/ 3312 w 3312"/>
                <a:gd name="T5" fmla="*/ 0 h 432"/>
                <a:gd name="T6" fmla="*/ 3120 w 331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432"/>
                <a:gd name="T14" fmla="*/ 3312 w 331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432">
                  <a:moveTo>
                    <a:pt x="0" y="432"/>
                  </a:moveTo>
                  <a:lnTo>
                    <a:pt x="3312" y="432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Freeform 261"/>
            <p:cNvSpPr>
              <a:spLocks/>
            </p:cNvSpPr>
            <p:nvPr/>
          </p:nvSpPr>
          <p:spPr bwMode="auto">
            <a:xfrm>
              <a:off x="3840" y="2880"/>
              <a:ext cx="528" cy="288"/>
            </a:xfrm>
            <a:custGeom>
              <a:avLst/>
              <a:gdLst>
                <a:gd name="T0" fmla="*/ 528 w 528"/>
                <a:gd name="T1" fmla="*/ 0 h 288"/>
                <a:gd name="T2" fmla="*/ 336 w 528"/>
                <a:gd name="T3" fmla="*/ 0 h 288"/>
                <a:gd name="T4" fmla="*/ 144 w 528"/>
                <a:gd name="T5" fmla="*/ 288 h 288"/>
                <a:gd name="T6" fmla="*/ 0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528" y="0"/>
                  </a:moveTo>
                  <a:lnTo>
                    <a:pt x="336" y="0"/>
                  </a:lnTo>
                  <a:lnTo>
                    <a:pt x="144" y="288"/>
                  </a:lnTo>
                  <a:lnTo>
                    <a:pt x="0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2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1996" name="Rectangle 263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Rectangle 264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</a:t>
              </a:r>
              <a:r>
                <a:rPr lang="en-US">
                  <a:solidFill>
                    <a:srgbClr val="FF0000"/>
                  </a:solidFill>
                </a:rPr>
                <a:t>Terminate.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1998" name="Rectangle 265"/>
            <p:cNvSpPr>
              <a:spLocks noChangeArrowheads="1"/>
            </p:cNvSpPr>
            <p:nvPr/>
          </p:nvSpPr>
          <p:spPr bwMode="auto">
            <a:xfrm>
              <a:off x="1488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266"/>
            <p:cNvSpPr>
              <a:spLocks noChangeArrowheads="1"/>
            </p:cNvSpPr>
            <p:nvPr/>
          </p:nvSpPr>
          <p:spPr bwMode="auto">
            <a:xfrm>
              <a:off x="1488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Text Box 267"/>
            <p:cNvSpPr txBox="1">
              <a:spLocks noChangeArrowheads="1"/>
            </p:cNvSpPr>
            <p:nvPr/>
          </p:nvSpPr>
          <p:spPr bwMode="auto">
            <a:xfrm>
              <a:off x="4128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2001" name="Text Box 268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2002" name="Text Box 269"/>
            <p:cNvSpPr txBox="1">
              <a:spLocks noChangeArrowheads="1"/>
            </p:cNvSpPr>
            <p:nvPr/>
          </p:nvSpPr>
          <p:spPr bwMode="auto">
            <a:xfrm>
              <a:off x="3120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2003" name="Line 270"/>
            <p:cNvSpPr>
              <a:spLocks noChangeShapeType="1"/>
            </p:cNvSpPr>
            <p:nvPr/>
          </p:nvSpPr>
          <p:spPr bwMode="auto">
            <a:xfrm>
              <a:off x="2592" y="307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71"/>
            <p:cNvSpPr>
              <a:spLocks noChangeShapeType="1"/>
            </p:cNvSpPr>
            <p:nvPr/>
          </p:nvSpPr>
          <p:spPr bwMode="auto">
            <a:xfrm flipH="1">
              <a:off x="2688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Text Box 272"/>
            <p:cNvSpPr txBox="1">
              <a:spLocks noChangeArrowheads="1"/>
            </p:cNvSpPr>
            <p:nvPr/>
          </p:nvSpPr>
          <p:spPr bwMode="auto">
            <a:xfrm>
              <a:off x="1104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2006" name="Text Box 273"/>
            <p:cNvSpPr txBox="1">
              <a:spLocks noChangeArrowheads="1"/>
            </p:cNvSpPr>
            <p:nvPr/>
          </p:nvSpPr>
          <p:spPr bwMode="auto">
            <a:xfrm>
              <a:off x="1104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2007" name="Line 274"/>
            <p:cNvSpPr>
              <a:spLocks noChangeShapeType="1"/>
            </p:cNvSpPr>
            <p:nvPr/>
          </p:nvSpPr>
          <p:spPr bwMode="auto">
            <a:xfrm>
              <a:off x="4608" y="279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75"/>
            <p:cNvSpPr>
              <a:spLocks noChangeShapeType="1"/>
            </p:cNvSpPr>
            <p:nvPr/>
          </p:nvSpPr>
          <p:spPr bwMode="auto">
            <a:xfrm>
              <a:off x="2208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Freeform 276"/>
            <p:cNvSpPr>
              <a:spLocks/>
            </p:cNvSpPr>
            <p:nvPr/>
          </p:nvSpPr>
          <p:spPr bwMode="auto">
            <a:xfrm>
              <a:off x="1584" y="307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Freeform 277"/>
            <p:cNvSpPr>
              <a:spLocks/>
            </p:cNvSpPr>
            <p:nvPr/>
          </p:nvSpPr>
          <p:spPr bwMode="auto">
            <a:xfrm>
              <a:off x="3600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36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3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Freeform 278"/>
            <p:cNvSpPr>
              <a:spLocks/>
            </p:cNvSpPr>
            <p:nvPr/>
          </p:nvSpPr>
          <p:spPr bwMode="auto">
            <a:xfrm>
              <a:off x="1584" y="2880"/>
              <a:ext cx="3312" cy="432"/>
            </a:xfrm>
            <a:custGeom>
              <a:avLst/>
              <a:gdLst>
                <a:gd name="T0" fmla="*/ 0 w 3312"/>
                <a:gd name="T1" fmla="*/ 432 h 432"/>
                <a:gd name="T2" fmla="*/ 3312 w 3312"/>
                <a:gd name="T3" fmla="*/ 432 h 432"/>
                <a:gd name="T4" fmla="*/ 3312 w 3312"/>
                <a:gd name="T5" fmla="*/ 0 h 432"/>
                <a:gd name="T6" fmla="*/ 3120 w 331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432"/>
                <a:gd name="T14" fmla="*/ 3312 w 331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432">
                  <a:moveTo>
                    <a:pt x="0" y="432"/>
                  </a:moveTo>
                  <a:lnTo>
                    <a:pt x="3312" y="432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Freeform 279"/>
            <p:cNvSpPr>
              <a:spLocks/>
            </p:cNvSpPr>
            <p:nvPr/>
          </p:nvSpPr>
          <p:spPr bwMode="auto">
            <a:xfrm>
              <a:off x="3696" y="2880"/>
              <a:ext cx="528" cy="288"/>
            </a:xfrm>
            <a:custGeom>
              <a:avLst/>
              <a:gdLst>
                <a:gd name="T0" fmla="*/ 528 w 528"/>
                <a:gd name="T1" fmla="*/ 0 h 288"/>
                <a:gd name="T2" fmla="*/ 336 w 528"/>
                <a:gd name="T3" fmla="*/ 0 h 288"/>
                <a:gd name="T4" fmla="*/ 144 w 528"/>
                <a:gd name="T5" fmla="*/ 288 h 288"/>
                <a:gd name="T6" fmla="*/ 0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528" y="0"/>
                  </a:moveTo>
                  <a:lnTo>
                    <a:pt x="336" y="0"/>
                  </a:lnTo>
                  <a:lnTo>
                    <a:pt x="144" y="288"/>
                  </a:lnTo>
                  <a:lnTo>
                    <a:pt x="0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000108"/>
            <a:ext cx="4343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DLL insertion (6)</a:t>
            </a:r>
          </a:p>
        </p:txBody>
      </p:sp>
      <p:sp>
        <p:nvSpPr>
          <p:cNvPr id="43016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785926"/>
            <a:ext cx="7191396" cy="490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Animation (insertion between nodes):</a:t>
            </a:r>
          </a:p>
        </p:txBody>
      </p:sp>
      <p:sp>
        <p:nvSpPr>
          <p:cNvPr id="1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B474CE-C014-481F-87D9-0B81D04B4D19}" type="slidenum">
              <a:rPr lang="en-AU"/>
              <a:pPr>
                <a:defRPr/>
              </a:pPr>
              <a:t>43</a:t>
            </a:fld>
            <a:endParaRPr lang="en-AU"/>
          </a:p>
        </p:txBody>
      </p:sp>
      <p:grpSp>
        <p:nvGrpSpPr>
          <p:cNvPr id="43012" name="Group 188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3143" name="Rectangle 189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44" name="Rectangle 190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3145" name="Rectangle 191"/>
            <p:cNvSpPr>
              <a:spLocks noChangeArrowheads="1"/>
            </p:cNvSpPr>
            <p:nvPr/>
          </p:nvSpPr>
          <p:spPr bwMode="auto">
            <a:xfrm>
              <a:off x="1200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46" name="Rectangle 192"/>
            <p:cNvSpPr>
              <a:spLocks noChangeArrowheads="1"/>
            </p:cNvSpPr>
            <p:nvPr/>
          </p:nvSpPr>
          <p:spPr bwMode="auto">
            <a:xfrm>
              <a:off x="1200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47" name="Text Box 193"/>
            <p:cNvSpPr txBox="1">
              <a:spLocks noChangeArrowheads="1"/>
            </p:cNvSpPr>
            <p:nvPr/>
          </p:nvSpPr>
          <p:spPr bwMode="auto">
            <a:xfrm>
              <a:off x="4128" y="30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3148" name="Text Box 194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3149" name="Text Box 195"/>
            <p:cNvSpPr txBox="1">
              <a:spLocks noChangeArrowheads="1"/>
            </p:cNvSpPr>
            <p:nvPr/>
          </p:nvSpPr>
          <p:spPr bwMode="auto">
            <a:xfrm>
              <a:off x="816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3150" name="Text Box 196"/>
            <p:cNvSpPr txBox="1">
              <a:spLocks noChangeArrowheads="1"/>
            </p:cNvSpPr>
            <p:nvPr/>
          </p:nvSpPr>
          <p:spPr bwMode="auto">
            <a:xfrm>
              <a:off x="816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3151" name="Line 197"/>
            <p:cNvSpPr>
              <a:spLocks noChangeShapeType="1"/>
            </p:cNvSpPr>
            <p:nvPr/>
          </p:nvSpPr>
          <p:spPr bwMode="auto">
            <a:xfrm flipH="1">
              <a:off x="2688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2" name="Line 198"/>
            <p:cNvSpPr>
              <a:spLocks noChangeShapeType="1"/>
            </p:cNvSpPr>
            <p:nvPr/>
          </p:nvSpPr>
          <p:spPr bwMode="auto">
            <a:xfrm>
              <a:off x="2600" y="307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3" name="Line 199"/>
            <p:cNvSpPr>
              <a:spLocks noChangeShapeType="1"/>
            </p:cNvSpPr>
            <p:nvPr/>
          </p:nvSpPr>
          <p:spPr bwMode="auto">
            <a:xfrm>
              <a:off x="188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4" name="Line 200"/>
            <p:cNvSpPr>
              <a:spLocks noChangeShapeType="1"/>
            </p:cNvSpPr>
            <p:nvPr/>
          </p:nvSpPr>
          <p:spPr bwMode="auto">
            <a:xfrm>
              <a:off x="164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5" name="Freeform 201"/>
            <p:cNvSpPr>
              <a:spLocks/>
            </p:cNvSpPr>
            <p:nvPr/>
          </p:nvSpPr>
          <p:spPr bwMode="auto">
            <a:xfrm>
              <a:off x="1304" y="307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6" name="Line 202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7" name="Line 203"/>
            <p:cNvSpPr>
              <a:spLocks noChangeShapeType="1"/>
            </p:cNvSpPr>
            <p:nvPr/>
          </p:nvSpPr>
          <p:spPr bwMode="auto">
            <a:xfrm>
              <a:off x="4896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8" name="Freeform 204"/>
            <p:cNvSpPr>
              <a:spLocks/>
            </p:cNvSpPr>
            <p:nvPr/>
          </p:nvSpPr>
          <p:spPr bwMode="auto">
            <a:xfrm>
              <a:off x="1296" y="316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9" name="Line 205"/>
            <p:cNvSpPr>
              <a:spLocks noChangeShapeType="1"/>
            </p:cNvSpPr>
            <p:nvPr/>
          </p:nvSpPr>
          <p:spPr bwMode="auto">
            <a:xfrm>
              <a:off x="4608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0" name="Line 206"/>
            <p:cNvSpPr>
              <a:spLocks noChangeShapeType="1"/>
            </p:cNvSpPr>
            <p:nvPr/>
          </p:nvSpPr>
          <p:spPr bwMode="auto">
            <a:xfrm flipH="1">
              <a:off x="1872" y="31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7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3119" name="Rectangle 208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0" name="Rectangle 209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Make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 link to a newly-created node with element </a:t>
              </a:r>
              <a:r>
                <a:rPr lang="en-US" i="1">
                  <a:solidFill>
                    <a:srgbClr val="FF0000"/>
                  </a:solidFill>
                </a:rPr>
                <a:t>elem</a:t>
              </a:r>
              <a:r>
                <a:rPr lang="en-US">
                  <a:solidFill>
                    <a:srgbClr val="FF0000"/>
                  </a:solidFill>
                </a:rPr>
                <a:t>,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predecessor null, and successor null.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3121" name="Rectangle 210"/>
            <p:cNvSpPr>
              <a:spLocks noChangeArrowheads="1"/>
            </p:cNvSpPr>
            <p:nvPr/>
          </p:nvSpPr>
          <p:spPr bwMode="auto">
            <a:xfrm>
              <a:off x="1200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2" name="Text Box 211"/>
            <p:cNvSpPr txBox="1">
              <a:spLocks noChangeArrowheads="1"/>
            </p:cNvSpPr>
            <p:nvPr/>
          </p:nvSpPr>
          <p:spPr bwMode="auto">
            <a:xfrm>
              <a:off x="816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3123" name="Rectangle 212"/>
            <p:cNvSpPr>
              <a:spLocks noChangeArrowheads="1"/>
            </p:cNvSpPr>
            <p:nvPr/>
          </p:nvSpPr>
          <p:spPr bwMode="auto">
            <a:xfrm>
              <a:off x="1200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4" name="Rectangle 213"/>
            <p:cNvSpPr>
              <a:spLocks noChangeArrowheads="1"/>
            </p:cNvSpPr>
            <p:nvPr/>
          </p:nvSpPr>
          <p:spPr bwMode="auto">
            <a:xfrm>
              <a:off x="1200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5" name="Text Box 214"/>
            <p:cNvSpPr txBox="1">
              <a:spLocks noChangeArrowheads="1"/>
            </p:cNvSpPr>
            <p:nvPr/>
          </p:nvSpPr>
          <p:spPr bwMode="auto">
            <a:xfrm>
              <a:off x="4128" y="30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3126" name="Text Box 215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3127" name="Text Box 216"/>
            <p:cNvSpPr txBox="1">
              <a:spLocks noChangeArrowheads="1"/>
            </p:cNvSpPr>
            <p:nvPr/>
          </p:nvSpPr>
          <p:spPr bwMode="auto">
            <a:xfrm>
              <a:off x="3120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3128" name="Text Box 217"/>
            <p:cNvSpPr txBox="1">
              <a:spLocks noChangeArrowheads="1"/>
            </p:cNvSpPr>
            <p:nvPr/>
          </p:nvSpPr>
          <p:spPr bwMode="auto">
            <a:xfrm>
              <a:off x="816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3129" name="Text Box 218"/>
            <p:cNvSpPr txBox="1">
              <a:spLocks noChangeArrowheads="1"/>
            </p:cNvSpPr>
            <p:nvPr/>
          </p:nvSpPr>
          <p:spPr bwMode="auto">
            <a:xfrm>
              <a:off x="816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3130" name="Line 219"/>
            <p:cNvSpPr>
              <a:spLocks noChangeShapeType="1"/>
            </p:cNvSpPr>
            <p:nvPr/>
          </p:nvSpPr>
          <p:spPr bwMode="auto">
            <a:xfrm>
              <a:off x="1296" y="2832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1" name="Line 220"/>
            <p:cNvSpPr>
              <a:spLocks noChangeShapeType="1"/>
            </p:cNvSpPr>
            <p:nvPr/>
          </p:nvSpPr>
          <p:spPr bwMode="auto">
            <a:xfrm flipH="1">
              <a:off x="2688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2" name="Line 221"/>
            <p:cNvSpPr>
              <a:spLocks noChangeShapeType="1"/>
            </p:cNvSpPr>
            <p:nvPr/>
          </p:nvSpPr>
          <p:spPr bwMode="auto">
            <a:xfrm>
              <a:off x="2600" y="307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3" name="Line 222"/>
            <p:cNvSpPr>
              <a:spLocks noChangeShapeType="1"/>
            </p:cNvSpPr>
            <p:nvPr/>
          </p:nvSpPr>
          <p:spPr bwMode="auto">
            <a:xfrm>
              <a:off x="188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Line 223"/>
            <p:cNvSpPr>
              <a:spLocks noChangeShapeType="1"/>
            </p:cNvSpPr>
            <p:nvPr/>
          </p:nvSpPr>
          <p:spPr bwMode="auto">
            <a:xfrm>
              <a:off x="164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5" name="Freeform 224"/>
            <p:cNvSpPr>
              <a:spLocks/>
            </p:cNvSpPr>
            <p:nvPr/>
          </p:nvSpPr>
          <p:spPr bwMode="auto">
            <a:xfrm>
              <a:off x="1304" y="307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6" name="Line 225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Line 226"/>
            <p:cNvSpPr>
              <a:spLocks noChangeShapeType="1"/>
            </p:cNvSpPr>
            <p:nvPr/>
          </p:nvSpPr>
          <p:spPr bwMode="auto">
            <a:xfrm>
              <a:off x="4896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8" name="Freeform 227"/>
            <p:cNvSpPr>
              <a:spLocks/>
            </p:cNvSpPr>
            <p:nvPr/>
          </p:nvSpPr>
          <p:spPr bwMode="auto">
            <a:xfrm>
              <a:off x="1296" y="316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9" name="Line 228"/>
            <p:cNvSpPr>
              <a:spLocks noChangeShapeType="1"/>
            </p:cNvSpPr>
            <p:nvPr/>
          </p:nvSpPr>
          <p:spPr bwMode="auto">
            <a:xfrm>
              <a:off x="4608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0" name="Line 229"/>
            <p:cNvSpPr>
              <a:spLocks noChangeShapeType="1"/>
            </p:cNvSpPr>
            <p:nvPr/>
          </p:nvSpPr>
          <p:spPr bwMode="auto">
            <a:xfrm flipH="1">
              <a:off x="1872" y="31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1" name="Line 230"/>
            <p:cNvSpPr>
              <a:spLocks noChangeShapeType="1"/>
            </p:cNvSpPr>
            <p:nvPr/>
          </p:nvSpPr>
          <p:spPr bwMode="auto">
            <a:xfrm>
              <a:off x="3216" y="28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2" name="Line 231"/>
            <p:cNvSpPr>
              <a:spLocks noChangeShapeType="1"/>
            </p:cNvSpPr>
            <p:nvPr/>
          </p:nvSpPr>
          <p:spPr bwMode="auto">
            <a:xfrm>
              <a:off x="3600" y="278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14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3095" name="Rectangle 315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Rectangle 316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Insert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at the insertion point in the forward SLL headed by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3097" name="Rectangle 317"/>
            <p:cNvSpPr>
              <a:spLocks noChangeArrowheads="1"/>
            </p:cNvSpPr>
            <p:nvPr/>
          </p:nvSpPr>
          <p:spPr bwMode="auto">
            <a:xfrm>
              <a:off x="1200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8" name="Text Box 318"/>
            <p:cNvSpPr txBox="1">
              <a:spLocks noChangeArrowheads="1"/>
            </p:cNvSpPr>
            <p:nvPr/>
          </p:nvSpPr>
          <p:spPr bwMode="auto">
            <a:xfrm>
              <a:off x="816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3099" name="Rectangle 319"/>
            <p:cNvSpPr>
              <a:spLocks noChangeArrowheads="1"/>
            </p:cNvSpPr>
            <p:nvPr/>
          </p:nvSpPr>
          <p:spPr bwMode="auto">
            <a:xfrm>
              <a:off x="1200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0" name="Rectangle 320"/>
            <p:cNvSpPr>
              <a:spLocks noChangeArrowheads="1"/>
            </p:cNvSpPr>
            <p:nvPr/>
          </p:nvSpPr>
          <p:spPr bwMode="auto">
            <a:xfrm>
              <a:off x="1200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1" name="Text Box 321"/>
            <p:cNvSpPr txBox="1">
              <a:spLocks noChangeArrowheads="1"/>
            </p:cNvSpPr>
            <p:nvPr/>
          </p:nvSpPr>
          <p:spPr bwMode="auto">
            <a:xfrm>
              <a:off x="4128" y="30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3102" name="Text Box 322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3103" name="Text Box 323"/>
            <p:cNvSpPr txBox="1">
              <a:spLocks noChangeArrowheads="1"/>
            </p:cNvSpPr>
            <p:nvPr/>
          </p:nvSpPr>
          <p:spPr bwMode="auto">
            <a:xfrm>
              <a:off x="3120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3104" name="Text Box 324"/>
            <p:cNvSpPr txBox="1">
              <a:spLocks noChangeArrowheads="1"/>
            </p:cNvSpPr>
            <p:nvPr/>
          </p:nvSpPr>
          <p:spPr bwMode="auto">
            <a:xfrm>
              <a:off x="816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3105" name="Text Box 325"/>
            <p:cNvSpPr txBox="1">
              <a:spLocks noChangeArrowheads="1"/>
            </p:cNvSpPr>
            <p:nvPr/>
          </p:nvSpPr>
          <p:spPr bwMode="auto">
            <a:xfrm>
              <a:off x="816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3106" name="Line 326"/>
            <p:cNvSpPr>
              <a:spLocks noChangeShapeType="1"/>
            </p:cNvSpPr>
            <p:nvPr/>
          </p:nvSpPr>
          <p:spPr bwMode="auto">
            <a:xfrm>
              <a:off x="1296" y="2832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Line 327"/>
            <p:cNvSpPr>
              <a:spLocks noChangeShapeType="1"/>
            </p:cNvSpPr>
            <p:nvPr/>
          </p:nvSpPr>
          <p:spPr bwMode="auto">
            <a:xfrm>
              <a:off x="3216" y="28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Line 328"/>
            <p:cNvSpPr>
              <a:spLocks noChangeShapeType="1"/>
            </p:cNvSpPr>
            <p:nvPr/>
          </p:nvSpPr>
          <p:spPr bwMode="auto">
            <a:xfrm flipH="1">
              <a:off x="2688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Line 329"/>
            <p:cNvSpPr>
              <a:spLocks noChangeShapeType="1"/>
            </p:cNvSpPr>
            <p:nvPr/>
          </p:nvSpPr>
          <p:spPr bwMode="auto">
            <a:xfrm>
              <a:off x="188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Line 330"/>
            <p:cNvSpPr>
              <a:spLocks noChangeShapeType="1"/>
            </p:cNvSpPr>
            <p:nvPr/>
          </p:nvSpPr>
          <p:spPr bwMode="auto">
            <a:xfrm>
              <a:off x="164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1" name="Freeform 331"/>
            <p:cNvSpPr>
              <a:spLocks/>
            </p:cNvSpPr>
            <p:nvPr/>
          </p:nvSpPr>
          <p:spPr bwMode="auto">
            <a:xfrm>
              <a:off x="1304" y="307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2" name="Line 332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3" name="Line 333"/>
            <p:cNvSpPr>
              <a:spLocks noChangeShapeType="1"/>
            </p:cNvSpPr>
            <p:nvPr/>
          </p:nvSpPr>
          <p:spPr bwMode="auto">
            <a:xfrm>
              <a:off x="4896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4" name="Freeform 334"/>
            <p:cNvSpPr>
              <a:spLocks/>
            </p:cNvSpPr>
            <p:nvPr/>
          </p:nvSpPr>
          <p:spPr bwMode="auto">
            <a:xfrm>
              <a:off x="1296" y="316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5" name="Line 335"/>
            <p:cNvSpPr>
              <a:spLocks noChangeShapeType="1"/>
            </p:cNvSpPr>
            <p:nvPr/>
          </p:nvSpPr>
          <p:spPr bwMode="auto">
            <a:xfrm>
              <a:off x="4608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6" name="Line 336"/>
            <p:cNvSpPr>
              <a:spLocks noChangeShapeType="1"/>
            </p:cNvSpPr>
            <p:nvPr/>
          </p:nvSpPr>
          <p:spPr bwMode="auto">
            <a:xfrm flipH="1">
              <a:off x="1872" y="31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7" name="Freeform 337"/>
            <p:cNvSpPr>
              <a:spLocks/>
            </p:cNvSpPr>
            <p:nvPr/>
          </p:nvSpPr>
          <p:spPr bwMode="auto">
            <a:xfrm>
              <a:off x="2592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84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8" name="Freeform 338"/>
            <p:cNvSpPr>
              <a:spLocks/>
            </p:cNvSpPr>
            <p:nvPr/>
          </p:nvSpPr>
          <p:spPr bwMode="auto">
            <a:xfrm>
              <a:off x="3600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44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44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7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3068" name="Rectangle 258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Rectangle 259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’s successor (or null if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has no successor).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3070" name="Rectangle 260"/>
            <p:cNvSpPr>
              <a:spLocks noChangeArrowheads="1"/>
            </p:cNvSpPr>
            <p:nvPr/>
          </p:nvSpPr>
          <p:spPr bwMode="auto">
            <a:xfrm>
              <a:off x="1200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Text Box 261"/>
            <p:cNvSpPr txBox="1">
              <a:spLocks noChangeArrowheads="1"/>
            </p:cNvSpPr>
            <p:nvPr/>
          </p:nvSpPr>
          <p:spPr bwMode="auto">
            <a:xfrm>
              <a:off x="816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3072" name="Rectangle 262"/>
            <p:cNvSpPr>
              <a:spLocks noChangeArrowheads="1"/>
            </p:cNvSpPr>
            <p:nvPr/>
          </p:nvSpPr>
          <p:spPr bwMode="auto">
            <a:xfrm>
              <a:off x="1200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3" name="Rectangle 263"/>
            <p:cNvSpPr>
              <a:spLocks noChangeArrowheads="1"/>
            </p:cNvSpPr>
            <p:nvPr/>
          </p:nvSpPr>
          <p:spPr bwMode="auto">
            <a:xfrm>
              <a:off x="1200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4" name="Text Box 264"/>
            <p:cNvSpPr txBox="1">
              <a:spLocks noChangeArrowheads="1"/>
            </p:cNvSpPr>
            <p:nvPr/>
          </p:nvSpPr>
          <p:spPr bwMode="auto">
            <a:xfrm>
              <a:off x="4128" y="30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3075" name="Text Box 265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3076" name="Text Box 266"/>
            <p:cNvSpPr txBox="1">
              <a:spLocks noChangeArrowheads="1"/>
            </p:cNvSpPr>
            <p:nvPr/>
          </p:nvSpPr>
          <p:spPr bwMode="auto">
            <a:xfrm>
              <a:off x="3120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3077" name="Text Box 267"/>
            <p:cNvSpPr txBox="1">
              <a:spLocks noChangeArrowheads="1"/>
            </p:cNvSpPr>
            <p:nvPr/>
          </p:nvSpPr>
          <p:spPr bwMode="auto">
            <a:xfrm>
              <a:off x="816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3078" name="Text Box 268"/>
            <p:cNvSpPr txBox="1">
              <a:spLocks noChangeArrowheads="1"/>
            </p:cNvSpPr>
            <p:nvPr/>
          </p:nvSpPr>
          <p:spPr bwMode="auto">
            <a:xfrm>
              <a:off x="816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3079" name="Rectangle 269"/>
            <p:cNvSpPr>
              <a:spLocks noChangeArrowheads="1"/>
            </p:cNvSpPr>
            <p:nvPr/>
          </p:nvSpPr>
          <p:spPr bwMode="auto">
            <a:xfrm>
              <a:off x="1200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0" name="Text Box 270"/>
            <p:cNvSpPr txBox="1">
              <a:spLocks noChangeArrowheads="1"/>
            </p:cNvSpPr>
            <p:nvPr/>
          </p:nvSpPr>
          <p:spPr bwMode="auto">
            <a:xfrm>
              <a:off x="816" y="351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3081" name="Line 271"/>
            <p:cNvSpPr>
              <a:spLocks noChangeShapeType="1"/>
            </p:cNvSpPr>
            <p:nvPr/>
          </p:nvSpPr>
          <p:spPr bwMode="auto">
            <a:xfrm>
              <a:off x="1296" y="2832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272"/>
            <p:cNvSpPr>
              <a:spLocks noChangeShapeType="1"/>
            </p:cNvSpPr>
            <p:nvPr/>
          </p:nvSpPr>
          <p:spPr bwMode="auto">
            <a:xfrm>
              <a:off x="3216" y="28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273"/>
            <p:cNvSpPr>
              <a:spLocks noChangeShapeType="1"/>
            </p:cNvSpPr>
            <p:nvPr/>
          </p:nvSpPr>
          <p:spPr bwMode="auto">
            <a:xfrm flipH="1">
              <a:off x="2688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Line 274"/>
            <p:cNvSpPr>
              <a:spLocks noChangeShapeType="1"/>
            </p:cNvSpPr>
            <p:nvPr/>
          </p:nvSpPr>
          <p:spPr bwMode="auto">
            <a:xfrm>
              <a:off x="188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Line 275"/>
            <p:cNvSpPr>
              <a:spLocks noChangeShapeType="1"/>
            </p:cNvSpPr>
            <p:nvPr/>
          </p:nvSpPr>
          <p:spPr bwMode="auto">
            <a:xfrm>
              <a:off x="164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Freeform 276"/>
            <p:cNvSpPr>
              <a:spLocks/>
            </p:cNvSpPr>
            <p:nvPr/>
          </p:nvSpPr>
          <p:spPr bwMode="auto">
            <a:xfrm>
              <a:off x="1304" y="307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Line 277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Line 278"/>
            <p:cNvSpPr>
              <a:spLocks noChangeShapeType="1"/>
            </p:cNvSpPr>
            <p:nvPr/>
          </p:nvSpPr>
          <p:spPr bwMode="auto">
            <a:xfrm>
              <a:off x="4896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Freeform 279"/>
            <p:cNvSpPr>
              <a:spLocks/>
            </p:cNvSpPr>
            <p:nvPr/>
          </p:nvSpPr>
          <p:spPr bwMode="auto">
            <a:xfrm>
              <a:off x="1296" y="316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Line 280"/>
            <p:cNvSpPr>
              <a:spLocks noChangeShapeType="1"/>
            </p:cNvSpPr>
            <p:nvPr/>
          </p:nvSpPr>
          <p:spPr bwMode="auto">
            <a:xfrm>
              <a:off x="4608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Line 281"/>
            <p:cNvSpPr>
              <a:spLocks noChangeShapeType="1"/>
            </p:cNvSpPr>
            <p:nvPr/>
          </p:nvSpPr>
          <p:spPr bwMode="auto">
            <a:xfrm flipH="1">
              <a:off x="1872" y="31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Freeform 282"/>
            <p:cNvSpPr>
              <a:spLocks/>
            </p:cNvSpPr>
            <p:nvPr/>
          </p:nvSpPr>
          <p:spPr bwMode="auto">
            <a:xfrm>
              <a:off x="2592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84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Freeform 283"/>
            <p:cNvSpPr>
              <a:spLocks/>
            </p:cNvSpPr>
            <p:nvPr/>
          </p:nvSpPr>
          <p:spPr bwMode="auto">
            <a:xfrm>
              <a:off x="1296" y="3216"/>
              <a:ext cx="2832" cy="384"/>
            </a:xfrm>
            <a:custGeom>
              <a:avLst/>
              <a:gdLst>
                <a:gd name="T0" fmla="*/ 0 w 2832"/>
                <a:gd name="T1" fmla="*/ 384 h 384"/>
                <a:gd name="T2" fmla="*/ 2544 w 2832"/>
                <a:gd name="T3" fmla="*/ 384 h 384"/>
                <a:gd name="T4" fmla="*/ 2832 w 2832"/>
                <a:gd name="T5" fmla="*/ 0 h 384"/>
                <a:gd name="T6" fmla="*/ 0 60000 65536"/>
                <a:gd name="T7" fmla="*/ 0 60000 65536"/>
                <a:gd name="T8" fmla="*/ 0 60000 65536"/>
                <a:gd name="T9" fmla="*/ 0 w 2832"/>
                <a:gd name="T10" fmla="*/ 0 h 384"/>
                <a:gd name="T11" fmla="*/ 2832 w 28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384">
                  <a:moveTo>
                    <a:pt x="0" y="384"/>
                  </a:moveTo>
                  <a:lnTo>
                    <a:pt x="2544" y="384"/>
                  </a:lnTo>
                  <a:lnTo>
                    <a:pt x="283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Freeform 284"/>
            <p:cNvSpPr>
              <a:spLocks/>
            </p:cNvSpPr>
            <p:nvPr/>
          </p:nvSpPr>
          <p:spPr bwMode="auto">
            <a:xfrm>
              <a:off x="3600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44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44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5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3041" name="Rectangle 286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Rectangle 287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Insert </a:t>
              </a:r>
              <a:r>
                <a:rPr lang="en-US" i="1">
                  <a:solidFill>
                    <a:srgbClr val="FF0000"/>
                  </a:solidFill>
                </a:rPr>
                <a:t>ins</a:t>
              </a:r>
              <a:r>
                <a:rPr lang="en-US">
                  <a:solidFill>
                    <a:srgbClr val="FF0000"/>
                  </a:solidFill>
                </a:rPr>
                <a:t> after node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in the backward SLL headed by </a:t>
              </a:r>
              <a:r>
                <a:rPr lang="en-US" i="1">
                  <a:solidFill>
                    <a:srgbClr val="FF0000"/>
                  </a:solidFill>
                </a:rPr>
                <a:t>last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5.	Terminate.</a:t>
              </a:r>
              <a:endParaRPr lang="en-GB"/>
            </a:p>
          </p:txBody>
        </p:sp>
        <p:sp>
          <p:nvSpPr>
            <p:cNvPr id="43043" name="Rectangle 288"/>
            <p:cNvSpPr>
              <a:spLocks noChangeArrowheads="1"/>
            </p:cNvSpPr>
            <p:nvPr/>
          </p:nvSpPr>
          <p:spPr bwMode="auto">
            <a:xfrm>
              <a:off x="1200" y="274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Text Box 289"/>
            <p:cNvSpPr txBox="1">
              <a:spLocks noChangeArrowheads="1"/>
            </p:cNvSpPr>
            <p:nvPr/>
          </p:nvSpPr>
          <p:spPr bwMode="auto">
            <a:xfrm>
              <a:off x="816" y="274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ins</a:t>
              </a:r>
            </a:p>
          </p:txBody>
        </p:sp>
        <p:sp>
          <p:nvSpPr>
            <p:cNvPr id="43045" name="Rectangle 290"/>
            <p:cNvSpPr>
              <a:spLocks noChangeArrowheads="1"/>
            </p:cNvSpPr>
            <p:nvPr/>
          </p:nvSpPr>
          <p:spPr bwMode="auto">
            <a:xfrm>
              <a:off x="1200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Rectangle 291"/>
            <p:cNvSpPr>
              <a:spLocks noChangeArrowheads="1"/>
            </p:cNvSpPr>
            <p:nvPr/>
          </p:nvSpPr>
          <p:spPr bwMode="auto">
            <a:xfrm>
              <a:off x="1200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Text Box 292"/>
            <p:cNvSpPr txBox="1">
              <a:spLocks noChangeArrowheads="1"/>
            </p:cNvSpPr>
            <p:nvPr/>
          </p:nvSpPr>
          <p:spPr bwMode="auto">
            <a:xfrm>
              <a:off x="4128" y="30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3048" name="Text Box 293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3049" name="Text Box 294"/>
            <p:cNvSpPr txBox="1">
              <a:spLocks noChangeArrowheads="1"/>
            </p:cNvSpPr>
            <p:nvPr/>
          </p:nvSpPr>
          <p:spPr bwMode="auto">
            <a:xfrm>
              <a:off x="3120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3050" name="Text Box 295"/>
            <p:cNvSpPr txBox="1">
              <a:spLocks noChangeArrowheads="1"/>
            </p:cNvSpPr>
            <p:nvPr/>
          </p:nvSpPr>
          <p:spPr bwMode="auto">
            <a:xfrm>
              <a:off x="816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3051" name="Text Box 296"/>
            <p:cNvSpPr txBox="1">
              <a:spLocks noChangeArrowheads="1"/>
            </p:cNvSpPr>
            <p:nvPr/>
          </p:nvSpPr>
          <p:spPr bwMode="auto">
            <a:xfrm>
              <a:off x="816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3052" name="Rectangle 297"/>
            <p:cNvSpPr>
              <a:spLocks noChangeArrowheads="1"/>
            </p:cNvSpPr>
            <p:nvPr/>
          </p:nvSpPr>
          <p:spPr bwMode="auto">
            <a:xfrm>
              <a:off x="1200" y="351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Text Box 298"/>
            <p:cNvSpPr txBox="1">
              <a:spLocks noChangeArrowheads="1"/>
            </p:cNvSpPr>
            <p:nvPr/>
          </p:nvSpPr>
          <p:spPr bwMode="auto">
            <a:xfrm>
              <a:off x="816" y="351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3054" name="Line 299"/>
            <p:cNvSpPr>
              <a:spLocks noChangeShapeType="1"/>
            </p:cNvSpPr>
            <p:nvPr/>
          </p:nvSpPr>
          <p:spPr bwMode="auto">
            <a:xfrm>
              <a:off x="1296" y="2832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Line 300"/>
            <p:cNvSpPr>
              <a:spLocks noChangeShapeType="1"/>
            </p:cNvSpPr>
            <p:nvPr/>
          </p:nvSpPr>
          <p:spPr bwMode="auto">
            <a:xfrm>
              <a:off x="188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301"/>
            <p:cNvSpPr>
              <a:spLocks noChangeShapeType="1"/>
            </p:cNvSpPr>
            <p:nvPr/>
          </p:nvSpPr>
          <p:spPr bwMode="auto">
            <a:xfrm>
              <a:off x="164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Freeform 302"/>
            <p:cNvSpPr>
              <a:spLocks/>
            </p:cNvSpPr>
            <p:nvPr/>
          </p:nvSpPr>
          <p:spPr bwMode="auto">
            <a:xfrm>
              <a:off x="1304" y="307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303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304"/>
            <p:cNvSpPr>
              <a:spLocks noChangeShapeType="1"/>
            </p:cNvSpPr>
            <p:nvPr/>
          </p:nvSpPr>
          <p:spPr bwMode="auto">
            <a:xfrm>
              <a:off x="4896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305"/>
            <p:cNvSpPr>
              <a:spLocks/>
            </p:cNvSpPr>
            <p:nvPr/>
          </p:nvSpPr>
          <p:spPr bwMode="auto">
            <a:xfrm>
              <a:off x="1296" y="316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Line 306"/>
            <p:cNvSpPr>
              <a:spLocks noChangeShapeType="1"/>
            </p:cNvSpPr>
            <p:nvPr/>
          </p:nvSpPr>
          <p:spPr bwMode="auto">
            <a:xfrm>
              <a:off x="4608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307"/>
            <p:cNvSpPr>
              <a:spLocks noChangeShapeType="1"/>
            </p:cNvSpPr>
            <p:nvPr/>
          </p:nvSpPr>
          <p:spPr bwMode="auto">
            <a:xfrm flipH="1">
              <a:off x="1872" y="31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308"/>
            <p:cNvSpPr>
              <a:spLocks/>
            </p:cNvSpPr>
            <p:nvPr/>
          </p:nvSpPr>
          <p:spPr bwMode="auto">
            <a:xfrm>
              <a:off x="2592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84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Freeform 309"/>
            <p:cNvSpPr>
              <a:spLocks/>
            </p:cNvSpPr>
            <p:nvPr/>
          </p:nvSpPr>
          <p:spPr bwMode="auto">
            <a:xfrm>
              <a:off x="1296" y="3216"/>
              <a:ext cx="2832" cy="384"/>
            </a:xfrm>
            <a:custGeom>
              <a:avLst/>
              <a:gdLst>
                <a:gd name="T0" fmla="*/ 0 w 2832"/>
                <a:gd name="T1" fmla="*/ 384 h 384"/>
                <a:gd name="T2" fmla="*/ 2544 w 2832"/>
                <a:gd name="T3" fmla="*/ 384 h 384"/>
                <a:gd name="T4" fmla="*/ 2832 w 2832"/>
                <a:gd name="T5" fmla="*/ 0 h 384"/>
                <a:gd name="T6" fmla="*/ 0 60000 65536"/>
                <a:gd name="T7" fmla="*/ 0 60000 65536"/>
                <a:gd name="T8" fmla="*/ 0 60000 65536"/>
                <a:gd name="T9" fmla="*/ 0 w 2832"/>
                <a:gd name="T10" fmla="*/ 0 h 384"/>
                <a:gd name="T11" fmla="*/ 2832 w 28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2" h="384">
                  <a:moveTo>
                    <a:pt x="0" y="384"/>
                  </a:moveTo>
                  <a:lnTo>
                    <a:pt x="2544" y="384"/>
                  </a:lnTo>
                  <a:lnTo>
                    <a:pt x="283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310"/>
            <p:cNvSpPr>
              <a:spLocks/>
            </p:cNvSpPr>
            <p:nvPr/>
          </p:nvSpPr>
          <p:spPr bwMode="auto">
            <a:xfrm>
              <a:off x="2688" y="2880"/>
              <a:ext cx="528" cy="288"/>
            </a:xfrm>
            <a:custGeom>
              <a:avLst/>
              <a:gdLst>
                <a:gd name="T0" fmla="*/ 528 w 528"/>
                <a:gd name="T1" fmla="*/ 0 h 288"/>
                <a:gd name="T2" fmla="*/ 384 w 528"/>
                <a:gd name="T3" fmla="*/ 0 h 288"/>
                <a:gd name="T4" fmla="*/ 144 w 528"/>
                <a:gd name="T5" fmla="*/ 288 h 288"/>
                <a:gd name="T6" fmla="*/ 0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528" y="0"/>
                  </a:moveTo>
                  <a:lnTo>
                    <a:pt x="384" y="0"/>
                  </a:lnTo>
                  <a:lnTo>
                    <a:pt x="144" y="288"/>
                  </a:lnTo>
                  <a:lnTo>
                    <a:pt x="0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Freeform 311"/>
            <p:cNvSpPr>
              <a:spLocks/>
            </p:cNvSpPr>
            <p:nvPr/>
          </p:nvSpPr>
          <p:spPr bwMode="auto">
            <a:xfrm>
              <a:off x="3600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44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44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Freeform 312"/>
            <p:cNvSpPr>
              <a:spLocks/>
            </p:cNvSpPr>
            <p:nvPr/>
          </p:nvSpPr>
          <p:spPr bwMode="auto">
            <a:xfrm>
              <a:off x="3696" y="2880"/>
              <a:ext cx="528" cy="288"/>
            </a:xfrm>
            <a:custGeom>
              <a:avLst/>
              <a:gdLst>
                <a:gd name="T0" fmla="*/ 528 w 528"/>
                <a:gd name="T1" fmla="*/ 288 h 288"/>
                <a:gd name="T2" fmla="*/ 384 w 528"/>
                <a:gd name="T3" fmla="*/ 288 h 288"/>
                <a:gd name="T4" fmla="*/ 0 w 528"/>
                <a:gd name="T5" fmla="*/ 0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528" y="288"/>
                  </a:moveTo>
                  <a:lnTo>
                    <a:pt x="384" y="28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9"/>
          <p:cNvGrpSpPr>
            <a:grpSpLocks/>
          </p:cNvGrpSpPr>
          <p:nvPr/>
        </p:nvGrpSpPr>
        <p:grpSpPr bwMode="auto">
          <a:xfrm>
            <a:off x="1524000" y="2209800"/>
            <a:ext cx="7467600" cy="4191000"/>
            <a:chOff x="672" y="1152"/>
            <a:chExt cx="4704" cy="2640"/>
          </a:xfrm>
        </p:grpSpPr>
        <p:sp>
          <p:nvSpPr>
            <p:cNvPr id="43020" name="Rectangle 340"/>
            <p:cNvSpPr>
              <a:spLocks noChangeArrowheads="1"/>
            </p:cNvSpPr>
            <p:nvPr/>
          </p:nvSpPr>
          <p:spPr bwMode="auto">
            <a:xfrm>
              <a:off x="672" y="1152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Rectangle 341"/>
            <p:cNvSpPr>
              <a:spLocks noChangeArrowheads="1"/>
            </p:cNvSpPr>
            <p:nvPr/>
          </p:nvSpPr>
          <p:spPr bwMode="auto">
            <a:xfrm>
              <a:off x="720" y="120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insert </a:t>
              </a:r>
              <a:r>
                <a:rPr lang="en-US" i="1"/>
                <a:t>elem</a:t>
              </a:r>
              <a:r>
                <a:rPr lang="en-US"/>
                <a:t> at a given point in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Make </a:t>
              </a:r>
              <a:r>
                <a:rPr lang="en-US" i="1"/>
                <a:t>ins</a:t>
              </a:r>
              <a:r>
                <a:rPr lang="en-US"/>
                <a:t> a link to a newly-created node with element </a:t>
              </a:r>
              <a:r>
                <a:rPr lang="en-US" i="1"/>
                <a:t>elem</a:t>
              </a:r>
              <a:r>
                <a:rPr lang="en-US"/>
                <a:t>, </a:t>
              </a:r>
              <a:br>
                <a:rPr lang="en-US"/>
              </a:br>
              <a:r>
                <a:rPr lang="en-US"/>
                <a:t>	predecessor null, and successor null.</a:t>
              </a:r>
              <a:br>
                <a:rPr lang="en-US"/>
              </a:br>
              <a:r>
                <a:rPr lang="en-US"/>
                <a:t>2.	Insert </a:t>
              </a:r>
              <a:r>
                <a:rPr lang="en-US" i="1"/>
                <a:t>ins</a:t>
              </a:r>
              <a:r>
                <a:rPr lang="en-US"/>
                <a:t> at the insertion point in the forward 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Let </a:t>
              </a:r>
              <a:r>
                <a:rPr lang="en-US" i="1"/>
                <a:t>succ</a:t>
              </a:r>
              <a:r>
                <a:rPr lang="en-US"/>
                <a:t> be </a:t>
              </a:r>
              <a:r>
                <a:rPr lang="en-US" i="1"/>
                <a:t>ins</a:t>
              </a:r>
              <a:r>
                <a:rPr lang="en-US"/>
                <a:t>’s successor (or null if </a:t>
              </a:r>
              <a:r>
                <a:rPr lang="en-US" i="1"/>
                <a:t>ins</a:t>
              </a:r>
              <a:r>
                <a:rPr lang="en-US"/>
                <a:t> has no successor).</a:t>
              </a:r>
              <a:br>
                <a:rPr lang="en-US"/>
              </a:br>
              <a:r>
                <a:rPr lang="en-US"/>
                <a:t>4.	Insert </a:t>
              </a:r>
              <a:r>
                <a:rPr lang="en-US" i="1"/>
                <a:t>ins</a:t>
              </a:r>
              <a:r>
                <a:rPr lang="en-US"/>
                <a:t> after node </a:t>
              </a:r>
              <a:r>
                <a:rPr lang="en-US" i="1"/>
                <a:t>succ</a:t>
              </a:r>
              <a:r>
                <a:rPr lang="en-US"/>
                <a:t> in the backward SLL 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5.	</a:t>
              </a:r>
              <a:r>
                <a:rPr lang="en-US">
                  <a:solidFill>
                    <a:srgbClr val="FF0000"/>
                  </a:solidFill>
                </a:rPr>
                <a:t>Terminate.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3022" name="Rectangle 342"/>
            <p:cNvSpPr>
              <a:spLocks noChangeArrowheads="1"/>
            </p:cNvSpPr>
            <p:nvPr/>
          </p:nvSpPr>
          <p:spPr bwMode="auto">
            <a:xfrm>
              <a:off x="1200" y="303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343"/>
            <p:cNvSpPr>
              <a:spLocks noChangeArrowheads="1"/>
            </p:cNvSpPr>
            <p:nvPr/>
          </p:nvSpPr>
          <p:spPr bwMode="auto">
            <a:xfrm>
              <a:off x="1200" y="322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Text Box 344"/>
            <p:cNvSpPr txBox="1">
              <a:spLocks noChangeArrowheads="1"/>
            </p:cNvSpPr>
            <p:nvPr/>
          </p:nvSpPr>
          <p:spPr bwMode="auto">
            <a:xfrm>
              <a:off x="4128" y="301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3025" name="Text Box 345"/>
            <p:cNvSpPr txBox="1">
              <a:spLocks noChangeArrowheads="1"/>
            </p:cNvSpPr>
            <p:nvPr/>
          </p:nvSpPr>
          <p:spPr bwMode="auto">
            <a:xfrm>
              <a:off x="2112" y="302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3026" name="Text Box 346"/>
            <p:cNvSpPr txBox="1">
              <a:spLocks noChangeArrowheads="1"/>
            </p:cNvSpPr>
            <p:nvPr/>
          </p:nvSpPr>
          <p:spPr bwMode="auto">
            <a:xfrm>
              <a:off x="3120" y="2736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3027" name="Text Box 347"/>
            <p:cNvSpPr txBox="1">
              <a:spLocks noChangeArrowheads="1"/>
            </p:cNvSpPr>
            <p:nvPr/>
          </p:nvSpPr>
          <p:spPr bwMode="auto">
            <a:xfrm>
              <a:off x="816" y="302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3028" name="Text Box 348"/>
            <p:cNvSpPr txBox="1">
              <a:spLocks noChangeArrowheads="1"/>
            </p:cNvSpPr>
            <p:nvPr/>
          </p:nvSpPr>
          <p:spPr bwMode="auto">
            <a:xfrm>
              <a:off x="816" y="321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43029" name="Line 349"/>
            <p:cNvSpPr>
              <a:spLocks noChangeShapeType="1"/>
            </p:cNvSpPr>
            <p:nvPr/>
          </p:nvSpPr>
          <p:spPr bwMode="auto">
            <a:xfrm>
              <a:off x="188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350"/>
            <p:cNvSpPr>
              <a:spLocks noChangeShapeType="1"/>
            </p:cNvSpPr>
            <p:nvPr/>
          </p:nvSpPr>
          <p:spPr bwMode="auto">
            <a:xfrm>
              <a:off x="1640" y="30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Freeform 351"/>
            <p:cNvSpPr>
              <a:spLocks/>
            </p:cNvSpPr>
            <p:nvPr/>
          </p:nvSpPr>
          <p:spPr bwMode="auto">
            <a:xfrm>
              <a:off x="1304" y="307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352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353"/>
            <p:cNvSpPr>
              <a:spLocks noChangeShapeType="1"/>
            </p:cNvSpPr>
            <p:nvPr/>
          </p:nvSpPr>
          <p:spPr bwMode="auto">
            <a:xfrm>
              <a:off x="4896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Freeform 354"/>
            <p:cNvSpPr>
              <a:spLocks/>
            </p:cNvSpPr>
            <p:nvPr/>
          </p:nvSpPr>
          <p:spPr bwMode="auto">
            <a:xfrm>
              <a:off x="1296" y="316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355"/>
            <p:cNvSpPr>
              <a:spLocks noChangeShapeType="1"/>
            </p:cNvSpPr>
            <p:nvPr/>
          </p:nvSpPr>
          <p:spPr bwMode="auto">
            <a:xfrm>
              <a:off x="4608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356"/>
            <p:cNvSpPr>
              <a:spLocks noChangeShapeType="1"/>
            </p:cNvSpPr>
            <p:nvPr/>
          </p:nvSpPr>
          <p:spPr bwMode="auto">
            <a:xfrm flipH="1">
              <a:off x="1872" y="31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Freeform 357"/>
            <p:cNvSpPr>
              <a:spLocks/>
            </p:cNvSpPr>
            <p:nvPr/>
          </p:nvSpPr>
          <p:spPr bwMode="auto">
            <a:xfrm>
              <a:off x="2592" y="2784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288 h 288"/>
                <a:gd name="T4" fmla="*/ 384 w 528"/>
                <a:gd name="T5" fmla="*/ 0 h 288"/>
                <a:gd name="T6" fmla="*/ 528 w 52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144" y="288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Freeform 358"/>
            <p:cNvSpPr>
              <a:spLocks/>
            </p:cNvSpPr>
            <p:nvPr/>
          </p:nvSpPr>
          <p:spPr bwMode="auto">
            <a:xfrm>
              <a:off x="2688" y="2880"/>
              <a:ext cx="528" cy="288"/>
            </a:xfrm>
            <a:custGeom>
              <a:avLst/>
              <a:gdLst>
                <a:gd name="T0" fmla="*/ 528 w 528"/>
                <a:gd name="T1" fmla="*/ 0 h 288"/>
                <a:gd name="T2" fmla="*/ 384 w 528"/>
                <a:gd name="T3" fmla="*/ 0 h 288"/>
                <a:gd name="T4" fmla="*/ 144 w 528"/>
                <a:gd name="T5" fmla="*/ 288 h 288"/>
                <a:gd name="T6" fmla="*/ 0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528" y="0"/>
                  </a:moveTo>
                  <a:lnTo>
                    <a:pt x="384" y="0"/>
                  </a:lnTo>
                  <a:lnTo>
                    <a:pt x="144" y="288"/>
                  </a:lnTo>
                  <a:lnTo>
                    <a:pt x="0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Freeform 359"/>
            <p:cNvSpPr>
              <a:spLocks/>
            </p:cNvSpPr>
            <p:nvPr/>
          </p:nvSpPr>
          <p:spPr bwMode="auto">
            <a:xfrm>
              <a:off x="3600" y="2784"/>
              <a:ext cx="528" cy="288"/>
            </a:xfrm>
            <a:custGeom>
              <a:avLst/>
              <a:gdLst>
                <a:gd name="T0" fmla="*/ 0 w 528"/>
                <a:gd name="T1" fmla="*/ 0 h 288"/>
                <a:gd name="T2" fmla="*/ 144 w 528"/>
                <a:gd name="T3" fmla="*/ 0 h 288"/>
                <a:gd name="T4" fmla="*/ 528 w 528"/>
                <a:gd name="T5" fmla="*/ 288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144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Freeform 360"/>
            <p:cNvSpPr>
              <a:spLocks/>
            </p:cNvSpPr>
            <p:nvPr/>
          </p:nvSpPr>
          <p:spPr bwMode="auto">
            <a:xfrm>
              <a:off x="3696" y="2880"/>
              <a:ext cx="528" cy="288"/>
            </a:xfrm>
            <a:custGeom>
              <a:avLst/>
              <a:gdLst>
                <a:gd name="T0" fmla="*/ 528 w 528"/>
                <a:gd name="T1" fmla="*/ 288 h 288"/>
                <a:gd name="T2" fmla="*/ 384 w 528"/>
                <a:gd name="T3" fmla="*/ 288 h 288"/>
                <a:gd name="T4" fmla="*/ 0 w 528"/>
                <a:gd name="T5" fmla="*/ 0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528" y="288"/>
                  </a:moveTo>
                  <a:lnTo>
                    <a:pt x="384" y="28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Deletion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53D0AC-EB6D-4C93-BBBE-CA95D903B444}" type="slidenum">
              <a:rPr lang="en-AU"/>
              <a:pPr>
                <a:defRPr/>
              </a:pPr>
              <a:t>44</a:t>
            </a:fld>
            <a:endParaRPr lang="en-AU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2800" dirty="0"/>
              <a:t>Problem: Delete a given node from a linked list.</a:t>
            </a:r>
          </a:p>
          <a:p>
            <a:pPr marL="381000" indent="-381000">
              <a:lnSpc>
                <a:spcPct val="90000"/>
              </a:lnSpc>
            </a:pPr>
            <a:r>
              <a:rPr lang="en-US" sz="2800" dirty="0"/>
              <a:t>Four cases to consider:</a:t>
            </a:r>
          </a:p>
          <a:p>
            <a:pPr marL="952500" lvl="1" indent="-381000">
              <a:lnSpc>
                <a:spcPct val="90000"/>
              </a:lnSpc>
              <a:buFontTx/>
              <a:buAutoNum type="arabicParenR"/>
            </a:pPr>
            <a:r>
              <a:rPr lang="en-US" dirty="0"/>
              <a:t>deletion of a singleton node;</a:t>
            </a:r>
          </a:p>
          <a:p>
            <a:pPr marL="952500" lvl="1" indent="-381000">
              <a:lnSpc>
                <a:spcPct val="90000"/>
              </a:lnSpc>
              <a:buFontTx/>
              <a:buAutoNum type="arabicParenR"/>
            </a:pPr>
            <a:r>
              <a:rPr lang="en-US" dirty="0"/>
              <a:t>deletion of the first (but not last) node;</a:t>
            </a:r>
          </a:p>
          <a:p>
            <a:pPr marL="952500" lvl="1" indent="-381000">
              <a:lnSpc>
                <a:spcPct val="90000"/>
              </a:lnSpc>
              <a:buFontTx/>
              <a:buAutoNum type="arabicParenR"/>
            </a:pPr>
            <a:r>
              <a:rPr lang="en-US" dirty="0"/>
              <a:t>deletion of the last (but not first) node;</a:t>
            </a:r>
          </a:p>
          <a:p>
            <a:pPr marL="952500" lvl="1" indent="-381000">
              <a:lnSpc>
                <a:spcPct val="90000"/>
              </a:lnSpc>
              <a:buFontTx/>
              <a:buAutoNum type="arabicParenR"/>
            </a:pPr>
            <a:r>
              <a:rPr lang="en-US" dirty="0"/>
              <a:t>deletion of an intermediate node.</a:t>
            </a:r>
          </a:p>
          <a:p>
            <a:pPr marL="381000" indent="-381000">
              <a:lnSpc>
                <a:spcPct val="90000"/>
              </a:lnSpc>
            </a:pPr>
            <a:r>
              <a:rPr lang="en-US" sz="2800" dirty="0"/>
              <a:t>The deletion algorithm needs links to the deleted node’s successor and predecessor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deletion (1)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928802"/>
            <a:ext cx="8458200" cy="44291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800" b="1" dirty="0" smtClean="0"/>
              <a:t>SLL deletion algorithm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200" dirty="0" smtClean="0"/>
              <a:t>	To delete node </a:t>
            </a:r>
            <a:r>
              <a:rPr lang="en-US" sz="2200" i="1" dirty="0" smtClean="0"/>
              <a:t>del</a:t>
            </a:r>
            <a:r>
              <a:rPr lang="en-US" sz="2200" dirty="0" smtClean="0"/>
              <a:t> from the SLL headed by </a:t>
            </a:r>
            <a:r>
              <a:rPr lang="en-US" sz="2200" i="1" dirty="0" smtClean="0"/>
              <a:t>first</a:t>
            </a:r>
            <a:r>
              <a:rPr lang="en-US" sz="2200" dirty="0" smtClean="0"/>
              <a:t>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33CC"/>
                </a:solidFill>
              </a:rPr>
              <a:t>1.	Let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 be node </a:t>
            </a:r>
            <a:r>
              <a:rPr lang="en-US" sz="2200" i="1" dirty="0" smtClean="0">
                <a:solidFill>
                  <a:srgbClr val="0033CC"/>
                </a:solidFill>
              </a:rPr>
              <a:t>del</a:t>
            </a:r>
            <a:r>
              <a:rPr lang="en-US" sz="2200" dirty="0" smtClean="0">
                <a:solidFill>
                  <a:srgbClr val="0033CC"/>
                </a:solidFill>
              </a:rPr>
              <a:t>’s successor.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2.	If </a:t>
            </a:r>
            <a:r>
              <a:rPr lang="en-US" sz="2200" i="1" dirty="0" smtClean="0">
                <a:solidFill>
                  <a:srgbClr val="0033CC"/>
                </a:solidFill>
              </a:rPr>
              <a:t>del</a:t>
            </a:r>
            <a:r>
              <a:rPr lang="en-US" sz="2200" dirty="0" smtClean="0">
                <a:solidFill>
                  <a:srgbClr val="0033CC"/>
                </a:solidFill>
              </a:rPr>
              <a:t> = </a:t>
            </a:r>
            <a:r>
              <a:rPr lang="en-US" sz="2200" i="1" dirty="0" smtClean="0">
                <a:solidFill>
                  <a:srgbClr val="0033CC"/>
                </a:solidFill>
              </a:rPr>
              <a:t>first</a:t>
            </a:r>
            <a:r>
              <a:rPr lang="en-US" sz="2200" dirty="0" smtClean="0">
                <a:solidFill>
                  <a:srgbClr val="0033CC"/>
                </a:solidFill>
              </a:rPr>
              <a:t>: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2.1.	Set </a:t>
            </a:r>
            <a:r>
              <a:rPr lang="en-US" sz="2200" i="1" dirty="0" smtClean="0">
                <a:solidFill>
                  <a:srgbClr val="0033CC"/>
                </a:solidFill>
              </a:rPr>
              <a:t>first</a:t>
            </a:r>
            <a:r>
              <a:rPr lang="en-US" sz="2200" dirty="0" smtClean="0">
                <a:solidFill>
                  <a:srgbClr val="0033CC"/>
                </a:solidFill>
              </a:rPr>
              <a:t> to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3.	Otherwise: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3.1.	Let </a:t>
            </a:r>
            <a:r>
              <a:rPr lang="en-US" sz="2200" i="1" dirty="0" err="1" smtClean="0">
                <a:solidFill>
                  <a:srgbClr val="0033CC"/>
                </a:solidFill>
              </a:rPr>
              <a:t>pred</a:t>
            </a:r>
            <a:r>
              <a:rPr lang="en-US" sz="2200" dirty="0" smtClean="0">
                <a:solidFill>
                  <a:srgbClr val="0033CC"/>
                </a:solidFill>
              </a:rPr>
              <a:t> be node </a:t>
            </a:r>
            <a:r>
              <a:rPr lang="en-US" sz="2200" i="1" dirty="0" smtClean="0">
                <a:solidFill>
                  <a:srgbClr val="0033CC"/>
                </a:solidFill>
              </a:rPr>
              <a:t>del</a:t>
            </a:r>
            <a:r>
              <a:rPr lang="en-US" sz="2200" dirty="0" smtClean="0">
                <a:solidFill>
                  <a:srgbClr val="0033CC"/>
                </a:solidFill>
              </a:rPr>
              <a:t>’s predecessor.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	3.2.	Set node </a:t>
            </a:r>
            <a:r>
              <a:rPr lang="en-US" sz="2200" i="1" dirty="0" err="1" smtClean="0">
                <a:solidFill>
                  <a:srgbClr val="0033CC"/>
                </a:solidFill>
              </a:rPr>
              <a:t>pred</a:t>
            </a:r>
            <a:r>
              <a:rPr lang="en-US" sz="2200" dirty="0" err="1" smtClean="0">
                <a:solidFill>
                  <a:srgbClr val="0033CC"/>
                </a:solidFill>
              </a:rPr>
              <a:t>’s</a:t>
            </a:r>
            <a:r>
              <a:rPr lang="en-US" sz="2200" dirty="0" smtClean="0">
                <a:solidFill>
                  <a:srgbClr val="0033CC"/>
                </a:solidFill>
              </a:rPr>
              <a:t> successor to </a:t>
            </a:r>
            <a:r>
              <a:rPr lang="en-US" sz="2200" i="1" dirty="0" err="1" smtClean="0">
                <a:solidFill>
                  <a:srgbClr val="0033CC"/>
                </a:solidFill>
              </a:rPr>
              <a:t>succ</a:t>
            </a:r>
            <a:r>
              <a:rPr lang="en-US" sz="2200" dirty="0" smtClean="0">
                <a:solidFill>
                  <a:srgbClr val="0033CC"/>
                </a:solidFill>
              </a:rPr>
              <a:t>.</a:t>
            </a:r>
            <a:br>
              <a:rPr lang="en-US" sz="2200" dirty="0" smtClean="0">
                <a:solidFill>
                  <a:srgbClr val="0033CC"/>
                </a:solidFill>
              </a:rPr>
            </a:br>
            <a:r>
              <a:rPr lang="en-US" sz="2200" dirty="0" smtClean="0">
                <a:solidFill>
                  <a:srgbClr val="0033CC"/>
                </a:solidFill>
              </a:rPr>
              <a:t>4.	Terminate.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tabLst>
                <a:tab pos="762000" algn="l"/>
                <a:tab pos="1333500" algn="l"/>
              </a:tabLst>
            </a:pPr>
            <a:r>
              <a:rPr lang="en-US" sz="2400" dirty="0" smtClean="0"/>
              <a:t>But there is no link from node </a:t>
            </a:r>
            <a:r>
              <a:rPr lang="en-US" sz="2400" i="1" dirty="0" smtClean="0"/>
              <a:t>del</a:t>
            </a:r>
            <a:r>
              <a:rPr lang="en-US" sz="2400" dirty="0" smtClean="0"/>
              <a:t> to its predecessor, so step 3.1 can access </a:t>
            </a:r>
            <a:r>
              <a:rPr lang="en-US" sz="2400" i="1" dirty="0" smtClean="0"/>
              <a:t>del</a:t>
            </a:r>
            <a:r>
              <a:rPr lang="en-US" sz="2400" dirty="0" smtClean="0"/>
              <a:t>’s predecessor only by following links from </a:t>
            </a:r>
            <a:r>
              <a:rPr lang="en-US" sz="2400" i="1" dirty="0" smtClean="0"/>
              <a:t>first</a:t>
            </a:r>
            <a:r>
              <a:rPr lang="en-US" sz="2400" dirty="0" smtClean="0"/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854416-F8D0-4CD7-B10B-54D5D4512F07}" type="slidenum">
              <a:rPr lang="en-AU"/>
              <a:pPr>
                <a:defRPr/>
              </a:pPr>
              <a:t>45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deletion (2)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8802"/>
            <a:ext cx="8715404" cy="500066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Animation (deleting the first node):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4A3115-AC8C-44A7-B2E1-136E267A122F}" type="slidenum">
              <a:rPr lang="en-AU"/>
              <a:pPr>
                <a:defRPr/>
              </a:pPr>
              <a:t>46</a:t>
            </a:fld>
            <a:endParaRPr lang="en-AU"/>
          </a:p>
        </p:txBody>
      </p:sp>
      <p:grpSp>
        <p:nvGrpSpPr>
          <p:cNvPr id="46086" name="Group 72"/>
          <p:cNvGrpSpPr>
            <a:grpSpLocks/>
          </p:cNvGrpSpPr>
          <p:nvPr/>
        </p:nvGrpSpPr>
        <p:grpSpPr bwMode="auto">
          <a:xfrm>
            <a:off x="2362200" y="2514600"/>
            <a:ext cx="6400800" cy="3810000"/>
            <a:chOff x="624" y="384"/>
            <a:chExt cx="4032" cy="2400"/>
          </a:xfrm>
        </p:grpSpPr>
        <p:sp>
          <p:nvSpPr>
            <p:cNvPr id="46136" name="Rectangle 73"/>
            <p:cNvSpPr>
              <a:spLocks noChangeArrowheads="1"/>
            </p:cNvSpPr>
            <p:nvPr/>
          </p:nvSpPr>
          <p:spPr bwMode="auto">
            <a:xfrm>
              <a:off x="624" y="384"/>
              <a:ext cx="4032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Rectangle 74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6138" name="Rectangle 75"/>
            <p:cNvSpPr>
              <a:spLocks noChangeArrowheads="1"/>
            </p:cNvSpPr>
            <p:nvPr/>
          </p:nvSpPr>
          <p:spPr bwMode="auto">
            <a:xfrm>
              <a:off x="1200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76"/>
            <p:cNvSpPr>
              <a:spLocks noChangeShapeType="1"/>
            </p:cNvSpPr>
            <p:nvPr/>
          </p:nvSpPr>
          <p:spPr bwMode="auto">
            <a:xfrm>
              <a:off x="1296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Text Box 77"/>
            <p:cNvSpPr txBox="1">
              <a:spLocks noChangeArrowheads="1"/>
            </p:cNvSpPr>
            <p:nvPr/>
          </p:nvSpPr>
          <p:spPr bwMode="auto">
            <a:xfrm>
              <a:off x="1824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6141" name="Text Box 78"/>
            <p:cNvSpPr txBox="1">
              <a:spLocks noChangeArrowheads="1"/>
            </p:cNvSpPr>
            <p:nvPr/>
          </p:nvSpPr>
          <p:spPr bwMode="auto">
            <a:xfrm>
              <a:off x="283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6142" name="Text Box 79"/>
            <p:cNvSpPr txBox="1">
              <a:spLocks noChangeArrowheads="1"/>
            </p:cNvSpPr>
            <p:nvPr/>
          </p:nvSpPr>
          <p:spPr bwMode="auto">
            <a:xfrm>
              <a:off x="384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6143" name="Line 80"/>
            <p:cNvSpPr>
              <a:spLocks noChangeShapeType="1"/>
            </p:cNvSpPr>
            <p:nvPr/>
          </p:nvSpPr>
          <p:spPr bwMode="auto">
            <a:xfrm>
              <a:off x="2304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4" name="Line 81"/>
            <p:cNvSpPr>
              <a:spLocks noChangeShapeType="1"/>
            </p:cNvSpPr>
            <p:nvPr/>
          </p:nvSpPr>
          <p:spPr bwMode="auto">
            <a:xfrm>
              <a:off x="331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5" name="Line 82"/>
            <p:cNvSpPr>
              <a:spLocks noChangeShapeType="1"/>
            </p:cNvSpPr>
            <p:nvPr/>
          </p:nvSpPr>
          <p:spPr bwMode="auto">
            <a:xfrm>
              <a:off x="4320" y="23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6" name="Text Box 83"/>
            <p:cNvSpPr txBox="1">
              <a:spLocks noChangeArrowheads="1"/>
            </p:cNvSpPr>
            <p:nvPr/>
          </p:nvSpPr>
          <p:spPr bwMode="auto">
            <a:xfrm>
              <a:off x="768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6147" name="Rectangle 84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Text Box 85"/>
            <p:cNvSpPr txBox="1">
              <a:spLocks noChangeArrowheads="1"/>
            </p:cNvSpPr>
            <p:nvPr/>
          </p:nvSpPr>
          <p:spPr bwMode="auto">
            <a:xfrm>
              <a:off x="76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6149" name="Freeform 86"/>
            <p:cNvSpPr>
              <a:spLocks/>
            </p:cNvSpPr>
            <p:nvPr/>
          </p:nvSpPr>
          <p:spPr bwMode="auto">
            <a:xfrm>
              <a:off x="1296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2362200" y="2514600"/>
            <a:ext cx="6400800" cy="3810000"/>
            <a:chOff x="624" y="384"/>
            <a:chExt cx="4032" cy="2400"/>
          </a:xfrm>
        </p:grpSpPr>
        <p:sp>
          <p:nvSpPr>
            <p:cNvPr id="46119" name="Rectangle 88"/>
            <p:cNvSpPr>
              <a:spLocks noChangeArrowheads="1"/>
            </p:cNvSpPr>
            <p:nvPr/>
          </p:nvSpPr>
          <p:spPr bwMode="auto">
            <a:xfrm>
              <a:off x="624" y="384"/>
              <a:ext cx="4032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89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’s successor.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6121" name="Rectangle 90"/>
            <p:cNvSpPr>
              <a:spLocks noChangeArrowheads="1"/>
            </p:cNvSpPr>
            <p:nvPr/>
          </p:nvSpPr>
          <p:spPr bwMode="auto">
            <a:xfrm>
              <a:off x="1200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91"/>
            <p:cNvSpPr>
              <a:spLocks noChangeShapeType="1"/>
            </p:cNvSpPr>
            <p:nvPr/>
          </p:nvSpPr>
          <p:spPr bwMode="auto">
            <a:xfrm>
              <a:off x="1296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Text Box 92"/>
            <p:cNvSpPr txBox="1">
              <a:spLocks noChangeArrowheads="1"/>
            </p:cNvSpPr>
            <p:nvPr/>
          </p:nvSpPr>
          <p:spPr bwMode="auto">
            <a:xfrm>
              <a:off x="1824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6124" name="Text Box 93"/>
            <p:cNvSpPr txBox="1">
              <a:spLocks noChangeArrowheads="1"/>
            </p:cNvSpPr>
            <p:nvPr/>
          </p:nvSpPr>
          <p:spPr bwMode="auto">
            <a:xfrm>
              <a:off x="283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6125" name="Text Box 94"/>
            <p:cNvSpPr txBox="1">
              <a:spLocks noChangeArrowheads="1"/>
            </p:cNvSpPr>
            <p:nvPr/>
          </p:nvSpPr>
          <p:spPr bwMode="auto">
            <a:xfrm>
              <a:off x="384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6126" name="Line 95"/>
            <p:cNvSpPr>
              <a:spLocks noChangeShapeType="1"/>
            </p:cNvSpPr>
            <p:nvPr/>
          </p:nvSpPr>
          <p:spPr bwMode="auto">
            <a:xfrm>
              <a:off x="2304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Line 96"/>
            <p:cNvSpPr>
              <a:spLocks noChangeShapeType="1"/>
            </p:cNvSpPr>
            <p:nvPr/>
          </p:nvSpPr>
          <p:spPr bwMode="auto">
            <a:xfrm>
              <a:off x="331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97"/>
            <p:cNvSpPr>
              <a:spLocks noChangeShapeType="1"/>
            </p:cNvSpPr>
            <p:nvPr/>
          </p:nvSpPr>
          <p:spPr bwMode="auto">
            <a:xfrm>
              <a:off x="4320" y="23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Text Box 98"/>
            <p:cNvSpPr txBox="1">
              <a:spLocks noChangeArrowheads="1"/>
            </p:cNvSpPr>
            <p:nvPr/>
          </p:nvSpPr>
          <p:spPr bwMode="auto">
            <a:xfrm>
              <a:off x="768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6130" name="Rectangle 99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Text Box 100"/>
            <p:cNvSpPr txBox="1">
              <a:spLocks noChangeArrowheads="1"/>
            </p:cNvSpPr>
            <p:nvPr/>
          </p:nvSpPr>
          <p:spPr bwMode="auto">
            <a:xfrm>
              <a:off x="76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6132" name="Freeform 101"/>
            <p:cNvSpPr>
              <a:spLocks/>
            </p:cNvSpPr>
            <p:nvPr/>
          </p:nvSpPr>
          <p:spPr bwMode="auto">
            <a:xfrm>
              <a:off x="1296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Rectangle 102"/>
            <p:cNvSpPr>
              <a:spLocks noChangeArrowheads="1"/>
            </p:cNvSpPr>
            <p:nvPr/>
          </p:nvSpPr>
          <p:spPr bwMode="auto">
            <a:xfrm>
              <a:off x="2208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Text Box 103"/>
            <p:cNvSpPr txBox="1">
              <a:spLocks noChangeArrowheads="1"/>
            </p:cNvSpPr>
            <p:nvPr/>
          </p:nvSpPr>
          <p:spPr bwMode="auto">
            <a:xfrm>
              <a:off x="1776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6135" name="Freeform 104"/>
            <p:cNvSpPr>
              <a:spLocks/>
            </p:cNvSpPr>
            <p:nvPr/>
          </p:nvSpPr>
          <p:spPr bwMode="auto">
            <a:xfrm>
              <a:off x="2304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2362200" y="2514600"/>
            <a:ext cx="6400800" cy="3810000"/>
            <a:chOff x="624" y="384"/>
            <a:chExt cx="4032" cy="2400"/>
          </a:xfrm>
        </p:grpSpPr>
        <p:sp>
          <p:nvSpPr>
            <p:cNvPr id="46102" name="Rectangle 142"/>
            <p:cNvSpPr>
              <a:spLocks noChangeArrowheads="1"/>
            </p:cNvSpPr>
            <p:nvPr/>
          </p:nvSpPr>
          <p:spPr bwMode="auto">
            <a:xfrm>
              <a:off x="624" y="384"/>
              <a:ext cx="4032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143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If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 =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: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2.1.	</a:t>
              </a:r>
              <a:r>
                <a:rPr lang="en-US">
                  <a:solidFill>
                    <a:srgbClr val="FF0000"/>
                  </a:solidFill>
                </a:rPr>
                <a:t>Set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 to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6104" name="Rectangle 144"/>
            <p:cNvSpPr>
              <a:spLocks noChangeArrowheads="1"/>
            </p:cNvSpPr>
            <p:nvPr/>
          </p:nvSpPr>
          <p:spPr bwMode="auto">
            <a:xfrm>
              <a:off x="1200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145"/>
            <p:cNvSpPr txBox="1">
              <a:spLocks noChangeArrowheads="1"/>
            </p:cNvSpPr>
            <p:nvPr/>
          </p:nvSpPr>
          <p:spPr bwMode="auto">
            <a:xfrm>
              <a:off x="1824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6106" name="Text Box 146"/>
            <p:cNvSpPr txBox="1">
              <a:spLocks noChangeArrowheads="1"/>
            </p:cNvSpPr>
            <p:nvPr/>
          </p:nvSpPr>
          <p:spPr bwMode="auto">
            <a:xfrm>
              <a:off x="283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6107" name="Text Box 147"/>
            <p:cNvSpPr txBox="1">
              <a:spLocks noChangeArrowheads="1"/>
            </p:cNvSpPr>
            <p:nvPr/>
          </p:nvSpPr>
          <p:spPr bwMode="auto">
            <a:xfrm>
              <a:off x="384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6108" name="Line 148"/>
            <p:cNvSpPr>
              <a:spLocks noChangeShapeType="1"/>
            </p:cNvSpPr>
            <p:nvPr/>
          </p:nvSpPr>
          <p:spPr bwMode="auto">
            <a:xfrm>
              <a:off x="2304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149"/>
            <p:cNvSpPr>
              <a:spLocks noChangeShapeType="1"/>
            </p:cNvSpPr>
            <p:nvPr/>
          </p:nvSpPr>
          <p:spPr bwMode="auto">
            <a:xfrm>
              <a:off x="331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150"/>
            <p:cNvSpPr>
              <a:spLocks noChangeShapeType="1"/>
            </p:cNvSpPr>
            <p:nvPr/>
          </p:nvSpPr>
          <p:spPr bwMode="auto">
            <a:xfrm>
              <a:off x="4320" y="23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Text Box 151"/>
            <p:cNvSpPr txBox="1">
              <a:spLocks noChangeArrowheads="1"/>
            </p:cNvSpPr>
            <p:nvPr/>
          </p:nvSpPr>
          <p:spPr bwMode="auto">
            <a:xfrm>
              <a:off x="768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6112" name="Rectangle 152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Text Box 153"/>
            <p:cNvSpPr txBox="1">
              <a:spLocks noChangeArrowheads="1"/>
            </p:cNvSpPr>
            <p:nvPr/>
          </p:nvSpPr>
          <p:spPr bwMode="auto">
            <a:xfrm>
              <a:off x="768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6114" name="Freeform 154"/>
            <p:cNvSpPr>
              <a:spLocks/>
            </p:cNvSpPr>
            <p:nvPr/>
          </p:nvSpPr>
          <p:spPr bwMode="auto">
            <a:xfrm>
              <a:off x="1296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Rectangle 155"/>
            <p:cNvSpPr>
              <a:spLocks noChangeArrowheads="1"/>
            </p:cNvSpPr>
            <p:nvPr/>
          </p:nvSpPr>
          <p:spPr bwMode="auto">
            <a:xfrm>
              <a:off x="2208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Text Box 156"/>
            <p:cNvSpPr txBox="1">
              <a:spLocks noChangeArrowheads="1"/>
            </p:cNvSpPr>
            <p:nvPr/>
          </p:nvSpPr>
          <p:spPr bwMode="auto">
            <a:xfrm>
              <a:off x="1776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6117" name="Freeform 157"/>
            <p:cNvSpPr>
              <a:spLocks/>
            </p:cNvSpPr>
            <p:nvPr/>
          </p:nvSpPr>
          <p:spPr bwMode="auto">
            <a:xfrm>
              <a:off x="2304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Freeform 158"/>
            <p:cNvSpPr>
              <a:spLocks/>
            </p:cNvSpPr>
            <p:nvPr/>
          </p:nvSpPr>
          <p:spPr bwMode="auto">
            <a:xfrm>
              <a:off x="1296" y="2112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9"/>
          <p:cNvGrpSpPr>
            <a:grpSpLocks/>
          </p:cNvGrpSpPr>
          <p:nvPr/>
        </p:nvGrpSpPr>
        <p:grpSpPr bwMode="auto">
          <a:xfrm>
            <a:off x="2362200" y="2514600"/>
            <a:ext cx="6400800" cy="3810000"/>
            <a:chOff x="624" y="384"/>
            <a:chExt cx="4032" cy="2400"/>
          </a:xfrm>
        </p:grpSpPr>
        <p:sp>
          <p:nvSpPr>
            <p:cNvPr id="46090" name="Rectangle 160"/>
            <p:cNvSpPr>
              <a:spLocks noChangeArrowheads="1"/>
            </p:cNvSpPr>
            <p:nvPr/>
          </p:nvSpPr>
          <p:spPr bwMode="auto">
            <a:xfrm>
              <a:off x="624" y="384"/>
              <a:ext cx="4032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Rectangle 161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Terminate.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6092" name="Rectangle 162"/>
            <p:cNvSpPr>
              <a:spLocks noChangeArrowheads="1"/>
            </p:cNvSpPr>
            <p:nvPr/>
          </p:nvSpPr>
          <p:spPr bwMode="auto">
            <a:xfrm>
              <a:off x="1200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163"/>
            <p:cNvSpPr txBox="1">
              <a:spLocks noChangeArrowheads="1"/>
            </p:cNvSpPr>
            <p:nvPr/>
          </p:nvSpPr>
          <p:spPr bwMode="auto">
            <a:xfrm>
              <a:off x="1824" y="2208"/>
              <a:ext cx="57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46094" name="Text Box 164"/>
            <p:cNvSpPr txBox="1">
              <a:spLocks noChangeArrowheads="1"/>
            </p:cNvSpPr>
            <p:nvPr/>
          </p:nvSpPr>
          <p:spPr bwMode="auto">
            <a:xfrm>
              <a:off x="283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46095" name="Text Box 165"/>
            <p:cNvSpPr txBox="1">
              <a:spLocks noChangeArrowheads="1"/>
            </p:cNvSpPr>
            <p:nvPr/>
          </p:nvSpPr>
          <p:spPr bwMode="auto">
            <a:xfrm>
              <a:off x="384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46096" name="Line 166"/>
            <p:cNvSpPr>
              <a:spLocks noChangeShapeType="1"/>
            </p:cNvSpPr>
            <p:nvPr/>
          </p:nvSpPr>
          <p:spPr bwMode="auto">
            <a:xfrm>
              <a:off x="2304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67"/>
            <p:cNvSpPr>
              <a:spLocks noChangeShapeType="1"/>
            </p:cNvSpPr>
            <p:nvPr/>
          </p:nvSpPr>
          <p:spPr bwMode="auto">
            <a:xfrm>
              <a:off x="331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68"/>
            <p:cNvSpPr>
              <a:spLocks noChangeShapeType="1"/>
            </p:cNvSpPr>
            <p:nvPr/>
          </p:nvSpPr>
          <p:spPr bwMode="auto">
            <a:xfrm>
              <a:off x="4320" y="23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Text Box 169"/>
            <p:cNvSpPr txBox="1">
              <a:spLocks noChangeArrowheads="1"/>
            </p:cNvSpPr>
            <p:nvPr/>
          </p:nvSpPr>
          <p:spPr bwMode="auto">
            <a:xfrm>
              <a:off x="768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6100" name="Freeform 170"/>
            <p:cNvSpPr>
              <a:spLocks/>
            </p:cNvSpPr>
            <p:nvPr/>
          </p:nvSpPr>
          <p:spPr bwMode="auto">
            <a:xfrm>
              <a:off x="1296" y="2112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AutoShape 171"/>
            <p:cNvSpPr>
              <a:spLocks noChangeArrowheads="1"/>
            </p:cNvSpPr>
            <p:nvPr/>
          </p:nvSpPr>
          <p:spPr bwMode="auto">
            <a:xfrm>
              <a:off x="2352" y="2496"/>
              <a:ext cx="624" cy="240"/>
            </a:xfrm>
            <a:prstGeom prst="wedgeRectCallout">
              <a:avLst>
                <a:gd name="adj1" fmla="val -78847"/>
                <a:gd name="adj2" fmla="val -7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36000" tIns="0" rIns="36000" bIns="0"/>
            <a:lstStyle/>
            <a:p>
              <a:pPr algn="ctr">
                <a:spcBef>
                  <a:spcPct val="0"/>
                </a:spcBef>
              </a:pPr>
              <a:r>
                <a:rPr lang="en-GB">
                  <a:solidFill>
                    <a:srgbClr val="FF3300"/>
                  </a:solidFill>
                </a:rPr>
                <a:t>garbage</a:t>
              </a:r>
              <a:endParaRPr lang="en-GB">
                <a:solidFill>
                  <a:srgbClr val="FF3300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1071546"/>
            <a:ext cx="44196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deletion (3)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000240"/>
            <a:ext cx="7948642" cy="442906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Animation (deleting an intermediate (or last) node):</a:t>
            </a:r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1A2099B-9719-45EB-A645-672840A1E8C3}" type="slidenum">
              <a:rPr lang="en-AU"/>
              <a:pPr>
                <a:defRPr/>
              </a:pPr>
              <a:t>47</a:t>
            </a:fld>
            <a:endParaRPr lang="en-AU"/>
          </a:p>
        </p:txBody>
      </p:sp>
      <p:grpSp>
        <p:nvGrpSpPr>
          <p:cNvPr id="47110" name="Group 97"/>
          <p:cNvGrpSpPr>
            <a:grpSpLocks/>
          </p:cNvGrpSpPr>
          <p:nvPr/>
        </p:nvGrpSpPr>
        <p:grpSpPr bwMode="auto">
          <a:xfrm>
            <a:off x="1219200" y="2514600"/>
            <a:ext cx="7391400" cy="3810000"/>
            <a:chOff x="624" y="384"/>
            <a:chExt cx="4656" cy="2400"/>
          </a:xfrm>
        </p:grpSpPr>
        <p:sp>
          <p:nvSpPr>
            <p:cNvPr id="47192" name="Rectangle 98"/>
            <p:cNvSpPr>
              <a:spLocks noChangeArrowheads="1"/>
            </p:cNvSpPr>
            <p:nvPr/>
          </p:nvSpPr>
          <p:spPr bwMode="auto">
            <a:xfrm>
              <a:off x="624" y="384"/>
              <a:ext cx="4656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3" name="Rectangle 99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7194" name="Rectangle 100"/>
            <p:cNvSpPr>
              <a:spLocks noChangeArrowheads="1"/>
            </p:cNvSpPr>
            <p:nvPr/>
          </p:nvSpPr>
          <p:spPr bwMode="auto">
            <a:xfrm>
              <a:off x="1104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5" name="Text Box 101"/>
            <p:cNvSpPr txBox="1">
              <a:spLocks noChangeArrowheads="1"/>
            </p:cNvSpPr>
            <p:nvPr/>
          </p:nvSpPr>
          <p:spPr bwMode="auto">
            <a:xfrm>
              <a:off x="211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7196" name="Text Box 102"/>
            <p:cNvSpPr txBox="1">
              <a:spLocks noChangeArrowheads="1"/>
            </p:cNvSpPr>
            <p:nvPr/>
          </p:nvSpPr>
          <p:spPr bwMode="auto">
            <a:xfrm>
              <a:off x="312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7197" name="Text Box 103"/>
            <p:cNvSpPr txBox="1">
              <a:spLocks noChangeArrowheads="1"/>
            </p:cNvSpPr>
            <p:nvPr/>
          </p:nvSpPr>
          <p:spPr bwMode="auto">
            <a:xfrm>
              <a:off x="4128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7198" name="Line 104"/>
            <p:cNvSpPr>
              <a:spLocks noChangeShapeType="1"/>
            </p:cNvSpPr>
            <p:nvPr/>
          </p:nvSpPr>
          <p:spPr bwMode="auto">
            <a:xfrm>
              <a:off x="259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9" name="Line 105"/>
            <p:cNvSpPr>
              <a:spLocks noChangeShapeType="1"/>
            </p:cNvSpPr>
            <p:nvPr/>
          </p:nvSpPr>
          <p:spPr bwMode="auto">
            <a:xfrm>
              <a:off x="3600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0" name="Text Box 106"/>
            <p:cNvSpPr txBox="1">
              <a:spLocks noChangeArrowheads="1"/>
            </p:cNvSpPr>
            <p:nvPr/>
          </p:nvSpPr>
          <p:spPr bwMode="auto">
            <a:xfrm>
              <a:off x="672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7201" name="Rectangle 107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2" name="Text Box 108"/>
            <p:cNvSpPr txBox="1">
              <a:spLocks noChangeArrowheads="1"/>
            </p:cNvSpPr>
            <p:nvPr/>
          </p:nvSpPr>
          <p:spPr bwMode="auto">
            <a:xfrm>
              <a:off x="2064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7203" name="Freeform 109"/>
            <p:cNvSpPr>
              <a:spLocks/>
            </p:cNvSpPr>
            <p:nvPr/>
          </p:nvSpPr>
          <p:spPr bwMode="auto">
            <a:xfrm>
              <a:off x="2592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4" name="Line 110"/>
            <p:cNvSpPr>
              <a:spLocks noChangeShapeType="1"/>
            </p:cNvSpPr>
            <p:nvPr/>
          </p:nvSpPr>
          <p:spPr bwMode="auto">
            <a:xfrm>
              <a:off x="1200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5" name="Line 111"/>
            <p:cNvSpPr>
              <a:spLocks noChangeShapeType="1"/>
            </p:cNvSpPr>
            <p:nvPr/>
          </p:nvSpPr>
          <p:spPr bwMode="auto">
            <a:xfrm>
              <a:off x="177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6" name="Line 112"/>
            <p:cNvSpPr>
              <a:spLocks noChangeShapeType="1"/>
            </p:cNvSpPr>
            <p:nvPr/>
          </p:nvSpPr>
          <p:spPr bwMode="auto">
            <a:xfrm>
              <a:off x="153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07" name="Line 113"/>
            <p:cNvSpPr>
              <a:spLocks noChangeShapeType="1"/>
            </p:cNvSpPr>
            <p:nvPr/>
          </p:nvSpPr>
          <p:spPr bwMode="auto">
            <a:xfrm>
              <a:off x="4608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1219200" y="2514600"/>
            <a:ext cx="7391400" cy="3810000"/>
            <a:chOff x="624" y="384"/>
            <a:chExt cx="4656" cy="2400"/>
          </a:xfrm>
        </p:grpSpPr>
        <p:sp>
          <p:nvSpPr>
            <p:cNvPr id="47173" name="Rectangle 115"/>
            <p:cNvSpPr>
              <a:spLocks noChangeArrowheads="1"/>
            </p:cNvSpPr>
            <p:nvPr/>
          </p:nvSpPr>
          <p:spPr bwMode="auto">
            <a:xfrm>
              <a:off x="624" y="384"/>
              <a:ext cx="4656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4" name="Rectangle 116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’s successor.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7175" name="Rectangle 117"/>
            <p:cNvSpPr>
              <a:spLocks noChangeArrowheads="1"/>
            </p:cNvSpPr>
            <p:nvPr/>
          </p:nvSpPr>
          <p:spPr bwMode="auto">
            <a:xfrm>
              <a:off x="1104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Text Box 118"/>
            <p:cNvSpPr txBox="1">
              <a:spLocks noChangeArrowheads="1"/>
            </p:cNvSpPr>
            <p:nvPr/>
          </p:nvSpPr>
          <p:spPr bwMode="auto">
            <a:xfrm>
              <a:off x="211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7177" name="Text Box 119"/>
            <p:cNvSpPr txBox="1">
              <a:spLocks noChangeArrowheads="1"/>
            </p:cNvSpPr>
            <p:nvPr/>
          </p:nvSpPr>
          <p:spPr bwMode="auto">
            <a:xfrm>
              <a:off x="312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7178" name="Text Box 120"/>
            <p:cNvSpPr txBox="1">
              <a:spLocks noChangeArrowheads="1"/>
            </p:cNvSpPr>
            <p:nvPr/>
          </p:nvSpPr>
          <p:spPr bwMode="auto">
            <a:xfrm>
              <a:off x="4128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7179" name="Line 121"/>
            <p:cNvSpPr>
              <a:spLocks noChangeShapeType="1"/>
            </p:cNvSpPr>
            <p:nvPr/>
          </p:nvSpPr>
          <p:spPr bwMode="auto">
            <a:xfrm>
              <a:off x="259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Line 122"/>
            <p:cNvSpPr>
              <a:spLocks noChangeShapeType="1"/>
            </p:cNvSpPr>
            <p:nvPr/>
          </p:nvSpPr>
          <p:spPr bwMode="auto">
            <a:xfrm>
              <a:off x="3600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Text Box 123"/>
            <p:cNvSpPr txBox="1">
              <a:spLocks noChangeArrowheads="1"/>
            </p:cNvSpPr>
            <p:nvPr/>
          </p:nvSpPr>
          <p:spPr bwMode="auto">
            <a:xfrm>
              <a:off x="672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7182" name="Rectangle 124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3" name="Text Box 125"/>
            <p:cNvSpPr txBox="1">
              <a:spLocks noChangeArrowheads="1"/>
            </p:cNvSpPr>
            <p:nvPr/>
          </p:nvSpPr>
          <p:spPr bwMode="auto">
            <a:xfrm>
              <a:off x="2064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7184" name="Freeform 126"/>
            <p:cNvSpPr>
              <a:spLocks/>
            </p:cNvSpPr>
            <p:nvPr/>
          </p:nvSpPr>
          <p:spPr bwMode="auto">
            <a:xfrm>
              <a:off x="2592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Line 127"/>
            <p:cNvSpPr>
              <a:spLocks noChangeShapeType="1"/>
            </p:cNvSpPr>
            <p:nvPr/>
          </p:nvSpPr>
          <p:spPr bwMode="auto">
            <a:xfrm>
              <a:off x="1200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Line 128"/>
            <p:cNvSpPr>
              <a:spLocks noChangeShapeType="1"/>
            </p:cNvSpPr>
            <p:nvPr/>
          </p:nvSpPr>
          <p:spPr bwMode="auto">
            <a:xfrm>
              <a:off x="177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129"/>
            <p:cNvSpPr>
              <a:spLocks noChangeShapeType="1"/>
            </p:cNvSpPr>
            <p:nvPr/>
          </p:nvSpPr>
          <p:spPr bwMode="auto">
            <a:xfrm>
              <a:off x="153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Line 130"/>
            <p:cNvSpPr>
              <a:spLocks noChangeShapeType="1"/>
            </p:cNvSpPr>
            <p:nvPr/>
          </p:nvSpPr>
          <p:spPr bwMode="auto">
            <a:xfrm>
              <a:off x="4608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Rectangle 131"/>
            <p:cNvSpPr>
              <a:spLocks noChangeArrowheads="1"/>
            </p:cNvSpPr>
            <p:nvPr/>
          </p:nvSpPr>
          <p:spPr bwMode="auto">
            <a:xfrm>
              <a:off x="3504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Text Box 132"/>
            <p:cNvSpPr txBox="1">
              <a:spLocks noChangeArrowheads="1"/>
            </p:cNvSpPr>
            <p:nvPr/>
          </p:nvSpPr>
          <p:spPr bwMode="auto">
            <a:xfrm>
              <a:off x="3072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7191" name="Freeform 133"/>
            <p:cNvSpPr>
              <a:spLocks/>
            </p:cNvSpPr>
            <p:nvPr/>
          </p:nvSpPr>
          <p:spPr bwMode="auto">
            <a:xfrm>
              <a:off x="3600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1219200" y="2514600"/>
            <a:ext cx="7391400" cy="3810000"/>
            <a:chOff x="624" y="384"/>
            <a:chExt cx="4656" cy="2400"/>
          </a:xfrm>
        </p:grpSpPr>
        <p:sp>
          <p:nvSpPr>
            <p:cNvPr id="47151" name="Rectangle 135"/>
            <p:cNvSpPr>
              <a:spLocks noChangeArrowheads="1"/>
            </p:cNvSpPr>
            <p:nvPr/>
          </p:nvSpPr>
          <p:spPr bwMode="auto">
            <a:xfrm>
              <a:off x="624" y="384"/>
              <a:ext cx="4656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Rectangle 136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Otherwise (if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):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3.1.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 be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’s predecessor.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	3.2.	Set node </a:t>
              </a:r>
              <a:r>
                <a:rPr lang="en-US" i="1"/>
                <a:t>pred</a:t>
              </a:r>
              <a:r>
                <a:rPr lang="en-US"/>
                <a:t>’s successor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7153" name="Rectangle 137"/>
            <p:cNvSpPr>
              <a:spLocks noChangeArrowheads="1"/>
            </p:cNvSpPr>
            <p:nvPr/>
          </p:nvSpPr>
          <p:spPr bwMode="auto">
            <a:xfrm>
              <a:off x="1104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Text Box 138"/>
            <p:cNvSpPr txBox="1">
              <a:spLocks noChangeArrowheads="1"/>
            </p:cNvSpPr>
            <p:nvPr/>
          </p:nvSpPr>
          <p:spPr bwMode="auto">
            <a:xfrm>
              <a:off x="211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7155" name="Text Box 139"/>
            <p:cNvSpPr txBox="1">
              <a:spLocks noChangeArrowheads="1"/>
            </p:cNvSpPr>
            <p:nvPr/>
          </p:nvSpPr>
          <p:spPr bwMode="auto">
            <a:xfrm>
              <a:off x="312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7156" name="Text Box 140"/>
            <p:cNvSpPr txBox="1">
              <a:spLocks noChangeArrowheads="1"/>
            </p:cNvSpPr>
            <p:nvPr/>
          </p:nvSpPr>
          <p:spPr bwMode="auto">
            <a:xfrm>
              <a:off x="4128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7157" name="Line 141"/>
            <p:cNvSpPr>
              <a:spLocks noChangeShapeType="1"/>
            </p:cNvSpPr>
            <p:nvPr/>
          </p:nvSpPr>
          <p:spPr bwMode="auto">
            <a:xfrm>
              <a:off x="2592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142"/>
            <p:cNvSpPr>
              <a:spLocks noChangeShapeType="1"/>
            </p:cNvSpPr>
            <p:nvPr/>
          </p:nvSpPr>
          <p:spPr bwMode="auto">
            <a:xfrm>
              <a:off x="3600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Text Box 143"/>
            <p:cNvSpPr txBox="1">
              <a:spLocks noChangeArrowheads="1"/>
            </p:cNvSpPr>
            <p:nvPr/>
          </p:nvSpPr>
          <p:spPr bwMode="auto">
            <a:xfrm>
              <a:off x="672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7160" name="Rectangle 144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Text Box 145"/>
            <p:cNvSpPr txBox="1">
              <a:spLocks noChangeArrowheads="1"/>
            </p:cNvSpPr>
            <p:nvPr/>
          </p:nvSpPr>
          <p:spPr bwMode="auto">
            <a:xfrm>
              <a:off x="2064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7162" name="Freeform 146"/>
            <p:cNvSpPr>
              <a:spLocks/>
            </p:cNvSpPr>
            <p:nvPr/>
          </p:nvSpPr>
          <p:spPr bwMode="auto">
            <a:xfrm>
              <a:off x="2592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147"/>
            <p:cNvSpPr>
              <a:spLocks noChangeShapeType="1"/>
            </p:cNvSpPr>
            <p:nvPr/>
          </p:nvSpPr>
          <p:spPr bwMode="auto">
            <a:xfrm>
              <a:off x="1200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148"/>
            <p:cNvSpPr>
              <a:spLocks noChangeShapeType="1"/>
            </p:cNvSpPr>
            <p:nvPr/>
          </p:nvSpPr>
          <p:spPr bwMode="auto">
            <a:xfrm>
              <a:off x="177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149"/>
            <p:cNvSpPr>
              <a:spLocks noChangeShapeType="1"/>
            </p:cNvSpPr>
            <p:nvPr/>
          </p:nvSpPr>
          <p:spPr bwMode="auto">
            <a:xfrm>
              <a:off x="153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150"/>
            <p:cNvSpPr>
              <a:spLocks noChangeShapeType="1"/>
            </p:cNvSpPr>
            <p:nvPr/>
          </p:nvSpPr>
          <p:spPr bwMode="auto">
            <a:xfrm>
              <a:off x="4608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Rectangle 151"/>
            <p:cNvSpPr>
              <a:spLocks noChangeArrowheads="1"/>
            </p:cNvSpPr>
            <p:nvPr/>
          </p:nvSpPr>
          <p:spPr bwMode="auto">
            <a:xfrm>
              <a:off x="3504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8" name="Text Box 152"/>
            <p:cNvSpPr txBox="1">
              <a:spLocks noChangeArrowheads="1"/>
            </p:cNvSpPr>
            <p:nvPr/>
          </p:nvSpPr>
          <p:spPr bwMode="auto">
            <a:xfrm>
              <a:off x="3072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7169" name="Freeform 153"/>
            <p:cNvSpPr>
              <a:spLocks/>
            </p:cNvSpPr>
            <p:nvPr/>
          </p:nvSpPr>
          <p:spPr bwMode="auto">
            <a:xfrm>
              <a:off x="3600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Rectangle 154"/>
            <p:cNvSpPr>
              <a:spLocks noChangeArrowheads="1"/>
            </p:cNvSpPr>
            <p:nvPr/>
          </p:nvSpPr>
          <p:spPr bwMode="auto">
            <a:xfrm>
              <a:off x="1488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1" name="Text Box 155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47172" name="Freeform 156"/>
            <p:cNvSpPr>
              <a:spLocks/>
            </p:cNvSpPr>
            <p:nvPr/>
          </p:nvSpPr>
          <p:spPr bwMode="auto">
            <a:xfrm>
              <a:off x="1584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7"/>
          <p:cNvGrpSpPr>
            <a:grpSpLocks/>
          </p:cNvGrpSpPr>
          <p:nvPr/>
        </p:nvGrpSpPr>
        <p:grpSpPr bwMode="auto">
          <a:xfrm>
            <a:off x="1219200" y="2514600"/>
            <a:ext cx="7391400" cy="3810000"/>
            <a:chOff x="624" y="384"/>
            <a:chExt cx="4656" cy="2400"/>
          </a:xfrm>
        </p:grpSpPr>
        <p:sp>
          <p:nvSpPr>
            <p:cNvPr id="47129" name="Rectangle 158"/>
            <p:cNvSpPr>
              <a:spLocks noChangeArrowheads="1"/>
            </p:cNvSpPr>
            <p:nvPr/>
          </p:nvSpPr>
          <p:spPr bwMode="auto">
            <a:xfrm>
              <a:off x="624" y="384"/>
              <a:ext cx="4656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Rectangle 159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SLL headed by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successor.</a:t>
              </a:r>
              <a:br>
                <a:rPr lang="en-US"/>
              </a:br>
              <a:r>
                <a:rPr lang="en-US"/>
                <a:t>2.	If </a:t>
              </a:r>
              <a:r>
                <a:rPr lang="en-US" i="1"/>
                <a:t>del</a:t>
              </a:r>
              <a:r>
                <a:rPr lang="en-US"/>
                <a:t> = </a:t>
              </a:r>
              <a:r>
                <a:rPr lang="en-US" i="1"/>
                <a:t>first</a:t>
              </a:r>
              <a:r>
                <a:rPr lang="en-US"/>
                <a:t>:</a:t>
              </a:r>
              <a:br>
                <a:rPr lang="en-US"/>
              </a:br>
              <a:r>
                <a:rPr lang="en-US"/>
                <a:t>	2.1.	Set </a:t>
              </a:r>
              <a:r>
                <a:rPr lang="en-US" i="1"/>
                <a:t>first</a:t>
              </a:r>
              <a:r>
                <a:rPr lang="en-US"/>
                <a:t> to </a:t>
              </a:r>
              <a:r>
                <a:rPr lang="en-US" i="1"/>
                <a:t>succ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Otherwise (if </a:t>
              </a:r>
              <a:r>
                <a:rPr lang="en-US" i="1"/>
                <a:t>del</a:t>
              </a:r>
              <a:r>
                <a:rPr lang="en-US"/>
                <a:t> </a:t>
              </a:r>
              <a:r>
                <a:rPr lang="en-US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/>
                <a:t> </a:t>
              </a:r>
              <a:r>
                <a:rPr lang="en-US" i="1"/>
                <a:t>first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	3.1.	Let </a:t>
              </a:r>
              <a:r>
                <a:rPr lang="en-US" i="1"/>
                <a:t>pred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predecessor.</a:t>
              </a:r>
              <a:br>
                <a:rPr lang="en-US"/>
              </a:br>
              <a:r>
                <a:rPr lang="en-US"/>
                <a:t>	3.2.	</a:t>
              </a:r>
              <a:r>
                <a:rPr lang="en-US">
                  <a:solidFill>
                    <a:srgbClr val="FF0000"/>
                  </a:solidFill>
                </a:rPr>
                <a:t>Set node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’s successor to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47131" name="Rectangle 160"/>
            <p:cNvSpPr>
              <a:spLocks noChangeArrowheads="1"/>
            </p:cNvSpPr>
            <p:nvPr/>
          </p:nvSpPr>
          <p:spPr bwMode="auto">
            <a:xfrm>
              <a:off x="1104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Text Box 161"/>
            <p:cNvSpPr txBox="1">
              <a:spLocks noChangeArrowheads="1"/>
            </p:cNvSpPr>
            <p:nvPr/>
          </p:nvSpPr>
          <p:spPr bwMode="auto">
            <a:xfrm>
              <a:off x="211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7133" name="Text Box 162"/>
            <p:cNvSpPr txBox="1">
              <a:spLocks noChangeArrowheads="1"/>
            </p:cNvSpPr>
            <p:nvPr/>
          </p:nvSpPr>
          <p:spPr bwMode="auto">
            <a:xfrm>
              <a:off x="3120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7134" name="Text Box 163"/>
            <p:cNvSpPr txBox="1">
              <a:spLocks noChangeArrowheads="1"/>
            </p:cNvSpPr>
            <p:nvPr/>
          </p:nvSpPr>
          <p:spPr bwMode="auto">
            <a:xfrm>
              <a:off x="4128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7135" name="Line 164"/>
            <p:cNvSpPr>
              <a:spLocks noChangeShapeType="1"/>
            </p:cNvSpPr>
            <p:nvPr/>
          </p:nvSpPr>
          <p:spPr bwMode="auto">
            <a:xfrm>
              <a:off x="3600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Text Box 165"/>
            <p:cNvSpPr txBox="1">
              <a:spLocks noChangeArrowheads="1"/>
            </p:cNvSpPr>
            <p:nvPr/>
          </p:nvSpPr>
          <p:spPr bwMode="auto">
            <a:xfrm>
              <a:off x="672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7137" name="Rectangle 166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167"/>
            <p:cNvSpPr txBox="1">
              <a:spLocks noChangeArrowheads="1"/>
            </p:cNvSpPr>
            <p:nvPr/>
          </p:nvSpPr>
          <p:spPr bwMode="auto">
            <a:xfrm>
              <a:off x="2064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47139" name="Freeform 168"/>
            <p:cNvSpPr>
              <a:spLocks/>
            </p:cNvSpPr>
            <p:nvPr/>
          </p:nvSpPr>
          <p:spPr bwMode="auto">
            <a:xfrm>
              <a:off x="2592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Line 169"/>
            <p:cNvSpPr>
              <a:spLocks noChangeShapeType="1"/>
            </p:cNvSpPr>
            <p:nvPr/>
          </p:nvSpPr>
          <p:spPr bwMode="auto">
            <a:xfrm>
              <a:off x="1200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170"/>
            <p:cNvSpPr>
              <a:spLocks noChangeShapeType="1"/>
            </p:cNvSpPr>
            <p:nvPr/>
          </p:nvSpPr>
          <p:spPr bwMode="auto">
            <a:xfrm>
              <a:off x="177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171"/>
            <p:cNvSpPr>
              <a:spLocks noChangeShapeType="1"/>
            </p:cNvSpPr>
            <p:nvPr/>
          </p:nvSpPr>
          <p:spPr bwMode="auto">
            <a:xfrm>
              <a:off x="153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172"/>
            <p:cNvSpPr>
              <a:spLocks noChangeShapeType="1"/>
            </p:cNvSpPr>
            <p:nvPr/>
          </p:nvSpPr>
          <p:spPr bwMode="auto">
            <a:xfrm>
              <a:off x="4608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Rectangle 173"/>
            <p:cNvSpPr>
              <a:spLocks noChangeArrowheads="1"/>
            </p:cNvSpPr>
            <p:nvPr/>
          </p:nvSpPr>
          <p:spPr bwMode="auto">
            <a:xfrm>
              <a:off x="3504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Text Box 174"/>
            <p:cNvSpPr txBox="1">
              <a:spLocks noChangeArrowheads="1"/>
            </p:cNvSpPr>
            <p:nvPr/>
          </p:nvSpPr>
          <p:spPr bwMode="auto">
            <a:xfrm>
              <a:off x="3072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47146" name="Freeform 175"/>
            <p:cNvSpPr>
              <a:spLocks/>
            </p:cNvSpPr>
            <p:nvPr/>
          </p:nvSpPr>
          <p:spPr bwMode="auto">
            <a:xfrm>
              <a:off x="3600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Rectangle 176"/>
            <p:cNvSpPr>
              <a:spLocks noChangeArrowheads="1"/>
            </p:cNvSpPr>
            <p:nvPr/>
          </p:nvSpPr>
          <p:spPr bwMode="auto">
            <a:xfrm>
              <a:off x="1488" y="249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Text Box 177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47149" name="Freeform 178"/>
            <p:cNvSpPr>
              <a:spLocks/>
            </p:cNvSpPr>
            <p:nvPr/>
          </p:nvSpPr>
          <p:spPr bwMode="auto">
            <a:xfrm>
              <a:off x="1584" y="2352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Freeform 179"/>
            <p:cNvSpPr>
              <a:spLocks/>
            </p:cNvSpPr>
            <p:nvPr/>
          </p:nvSpPr>
          <p:spPr bwMode="auto">
            <a:xfrm>
              <a:off x="2592" y="2112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80"/>
          <p:cNvGrpSpPr>
            <a:grpSpLocks/>
          </p:cNvGrpSpPr>
          <p:nvPr/>
        </p:nvGrpSpPr>
        <p:grpSpPr bwMode="auto">
          <a:xfrm>
            <a:off x="1219200" y="2514600"/>
            <a:ext cx="7391400" cy="3810000"/>
            <a:chOff x="624" y="384"/>
            <a:chExt cx="4656" cy="2400"/>
          </a:xfrm>
        </p:grpSpPr>
        <p:sp>
          <p:nvSpPr>
            <p:cNvPr id="47115" name="Rectangle 181"/>
            <p:cNvSpPr>
              <a:spLocks noChangeArrowheads="1"/>
            </p:cNvSpPr>
            <p:nvPr/>
          </p:nvSpPr>
          <p:spPr bwMode="auto">
            <a:xfrm>
              <a:off x="624" y="384"/>
              <a:ext cx="4656" cy="2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Rectangle 182"/>
            <p:cNvSpPr>
              <a:spLocks noChangeArrowheads="1"/>
            </p:cNvSpPr>
            <p:nvPr/>
          </p:nvSpPr>
          <p:spPr bwMode="auto">
            <a:xfrm>
              <a:off x="672" y="432"/>
              <a:ext cx="393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 dirty="0"/>
                <a:t>To delete node </a:t>
              </a:r>
              <a:r>
                <a:rPr lang="en-US" i="1" dirty="0"/>
                <a:t>del</a:t>
              </a:r>
              <a:r>
                <a:rPr lang="en-US" dirty="0"/>
                <a:t> from the SLL headed by </a:t>
              </a:r>
              <a:r>
                <a:rPr lang="en-US" i="1" dirty="0"/>
                <a:t>first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1.	Let </a:t>
              </a:r>
              <a:r>
                <a:rPr lang="en-US" i="1" dirty="0" err="1"/>
                <a:t>succ</a:t>
              </a:r>
              <a:r>
                <a:rPr lang="en-US" dirty="0"/>
                <a:t> be node </a:t>
              </a:r>
              <a:r>
                <a:rPr lang="en-US" i="1" dirty="0"/>
                <a:t>del</a:t>
              </a:r>
              <a:r>
                <a:rPr lang="en-US" dirty="0"/>
                <a:t>’s successor.</a:t>
              </a:r>
              <a:br>
                <a:rPr lang="en-US" dirty="0"/>
              </a:br>
              <a:r>
                <a:rPr lang="en-US" dirty="0"/>
                <a:t>2.	If </a:t>
              </a:r>
              <a:r>
                <a:rPr lang="en-US" i="1" dirty="0"/>
                <a:t>del</a:t>
              </a:r>
              <a:r>
                <a:rPr lang="en-US" dirty="0"/>
                <a:t> = </a:t>
              </a:r>
              <a:r>
                <a:rPr lang="en-US" i="1" dirty="0"/>
                <a:t>first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	2.1.	Set </a:t>
              </a:r>
              <a:r>
                <a:rPr lang="en-US" i="1" dirty="0"/>
                <a:t>first</a:t>
              </a:r>
              <a:r>
                <a:rPr lang="en-US" dirty="0"/>
                <a:t> to </a:t>
              </a:r>
              <a:r>
                <a:rPr lang="en-US" i="1" dirty="0" err="1"/>
                <a:t>succ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dirty="0"/>
                <a:t>3.	Otherwise (if </a:t>
              </a:r>
              <a:r>
                <a:rPr lang="en-US" i="1" dirty="0"/>
                <a:t>del</a:t>
              </a:r>
              <a:r>
                <a:rPr lang="en-US" dirty="0"/>
                <a:t> </a:t>
              </a:r>
              <a:r>
                <a:rPr lang="en-US" dirty="0">
                  <a:latin typeface="Symbol" pitchFamily="18" charset="2"/>
                  <a:sym typeface="Symbol" pitchFamily="18" charset="2"/>
                </a:rPr>
                <a:t></a:t>
              </a:r>
              <a:r>
                <a:rPr lang="en-US" dirty="0"/>
                <a:t> </a:t>
              </a:r>
              <a:r>
                <a:rPr lang="en-US" i="1" dirty="0"/>
                <a:t>first</a:t>
              </a:r>
              <a:r>
                <a:rPr lang="en-US" dirty="0"/>
                <a:t>):</a:t>
              </a:r>
              <a:br>
                <a:rPr lang="en-US" dirty="0"/>
              </a:br>
              <a:r>
                <a:rPr lang="en-US" dirty="0"/>
                <a:t>	3.1.	Let </a:t>
              </a:r>
              <a:r>
                <a:rPr lang="en-US" i="1" dirty="0" err="1"/>
                <a:t>pred</a:t>
              </a:r>
              <a:r>
                <a:rPr lang="en-US" dirty="0"/>
                <a:t> be node </a:t>
              </a:r>
              <a:r>
                <a:rPr lang="en-US" i="1" dirty="0"/>
                <a:t>del</a:t>
              </a:r>
              <a:r>
                <a:rPr lang="en-US" dirty="0"/>
                <a:t>’s predecessor.</a:t>
              </a:r>
              <a:br>
                <a:rPr lang="en-US" dirty="0"/>
              </a:br>
              <a:r>
                <a:rPr lang="en-US" dirty="0"/>
                <a:t>	3.2.	Set node </a:t>
              </a:r>
              <a:r>
                <a:rPr lang="en-US" i="1" dirty="0" err="1"/>
                <a:t>pred</a:t>
              </a:r>
              <a:r>
                <a:rPr lang="en-US" dirty="0" err="1"/>
                <a:t>’s</a:t>
              </a:r>
              <a:r>
                <a:rPr lang="en-US" dirty="0"/>
                <a:t> successor to </a:t>
              </a:r>
              <a:r>
                <a:rPr lang="en-US" i="1" dirty="0" err="1"/>
                <a:t>succ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dirty="0"/>
                <a:t>4.	</a:t>
              </a:r>
              <a:r>
                <a:rPr lang="en-US" dirty="0">
                  <a:solidFill>
                    <a:srgbClr val="FF0000"/>
                  </a:solidFill>
                </a:rPr>
                <a:t>Terminate.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47117" name="Rectangle 183"/>
            <p:cNvSpPr>
              <a:spLocks noChangeArrowheads="1"/>
            </p:cNvSpPr>
            <p:nvPr/>
          </p:nvSpPr>
          <p:spPr bwMode="auto">
            <a:xfrm>
              <a:off x="1104" y="220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Text Box 184"/>
            <p:cNvSpPr txBox="1">
              <a:spLocks noChangeArrowheads="1"/>
            </p:cNvSpPr>
            <p:nvPr/>
          </p:nvSpPr>
          <p:spPr bwMode="auto">
            <a:xfrm>
              <a:off x="2112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47119" name="Text Box 185"/>
            <p:cNvSpPr txBox="1">
              <a:spLocks noChangeArrowheads="1"/>
            </p:cNvSpPr>
            <p:nvPr/>
          </p:nvSpPr>
          <p:spPr bwMode="auto">
            <a:xfrm>
              <a:off x="3120" y="2208"/>
              <a:ext cx="57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47120" name="Text Box 186"/>
            <p:cNvSpPr txBox="1">
              <a:spLocks noChangeArrowheads="1"/>
            </p:cNvSpPr>
            <p:nvPr/>
          </p:nvSpPr>
          <p:spPr bwMode="auto">
            <a:xfrm>
              <a:off x="4128" y="22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47121" name="Line 187"/>
            <p:cNvSpPr>
              <a:spLocks noChangeShapeType="1"/>
            </p:cNvSpPr>
            <p:nvPr/>
          </p:nvSpPr>
          <p:spPr bwMode="auto">
            <a:xfrm>
              <a:off x="3600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Text Box 188"/>
            <p:cNvSpPr txBox="1">
              <a:spLocks noChangeArrowheads="1"/>
            </p:cNvSpPr>
            <p:nvPr/>
          </p:nvSpPr>
          <p:spPr bwMode="auto">
            <a:xfrm>
              <a:off x="672" y="22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47123" name="Line 189"/>
            <p:cNvSpPr>
              <a:spLocks noChangeShapeType="1"/>
            </p:cNvSpPr>
            <p:nvPr/>
          </p:nvSpPr>
          <p:spPr bwMode="auto">
            <a:xfrm>
              <a:off x="1200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190"/>
            <p:cNvSpPr>
              <a:spLocks noChangeShapeType="1"/>
            </p:cNvSpPr>
            <p:nvPr/>
          </p:nvSpPr>
          <p:spPr bwMode="auto">
            <a:xfrm>
              <a:off x="177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191"/>
            <p:cNvSpPr>
              <a:spLocks noChangeShapeType="1"/>
            </p:cNvSpPr>
            <p:nvPr/>
          </p:nvSpPr>
          <p:spPr bwMode="auto">
            <a:xfrm>
              <a:off x="153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192"/>
            <p:cNvSpPr>
              <a:spLocks noChangeShapeType="1"/>
            </p:cNvSpPr>
            <p:nvPr/>
          </p:nvSpPr>
          <p:spPr bwMode="auto">
            <a:xfrm>
              <a:off x="4608" y="230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193"/>
            <p:cNvSpPr>
              <a:spLocks/>
            </p:cNvSpPr>
            <p:nvPr/>
          </p:nvSpPr>
          <p:spPr bwMode="auto">
            <a:xfrm>
              <a:off x="2592" y="2112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AutoShape 194"/>
            <p:cNvSpPr>
              <a:spLocks noChangeArrowheads="1"/>
            </p:cNvSpPr>
            <p:nvPr/>
          </p:nvSpPr>
          <p:spPr bwMode="auto">
            <a:xfrm>
              <a:off x="3696" y="2496"/>
              <a:ext cx="624" cy="240"/>
            </a:xfrm>
            <a:prstGeom prst="wedgeRectCallout">
              <a:avLst>
                <a:gd name="adj1" fmla="val -78847"/>
                <a:gd name="adj2" fmla="val -7000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36000" tIns="0" rIns="36000" bIns="0"/>
            <a:lstStyle/>
            <a:p>
              <a:pPr algn="ctr">
                <a:spcBef>
                  <a:spcPct val="0"/>
                </a:spcBef>
              </a:pPr>
              <a:r>
                <a:rPr lang="en-GB">
                  <a:solidFill>
                    <a:srgbClr val="008000"/>
                  </a:solidFill>
                </a:rPr>
                <a:t>garbage</a:t>
              </a:r>
              <a:endParaRPr lang="en-GB">
                <a:solidFill>
                  <a:srgbClr val="008000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deletion (4)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8153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Analysis: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dirty="0" smtClean="0"/>
              <a:t>	Let </a:t>
            </a:r>
            <a:r>
              <a:rPr lang="en-US" i="1" dirty="0" smtClean="0"/>
              <a:t>n</a:t>
            </a:r>
            <a:r>
              <a:rPr lang="en-US" dirty="0" smtClean="0"/>
              <a:t> be the SLL’s length.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dirty="0" smtClean="0"/>
              <a:t>	Step 3.1 must visit all nodes from the first node to the deleted node’s predecessor. There are between 0 and </a:t>
            </a:r>
            <a:r>
              <a:rPr lang="en-US" i="1" dirty="0" smtClean="0"/>
              <a:t>n</a:t>
            </a:r>
            <a:r>
              <a:rPr lang="en-US" dirty="0" smtClean="0"/>
              <a:t>–1 such nodes.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dirty="0" smtClean="0"/>
              <a:t>	Average no. of nodes visited  =  (</a:t>
            </a:r>
            <a:r>
              <a:rPr lang="en-US" i="1" dirty="0" smtClean="0"/>
              <a:t>n</a:t>
            </a:r>
            <a:r>
              <a:rPr lang="en-US" dirty="0" smtClean="0"/>
              <a:t> – 1)/2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dirty="0" smtClean="0"/>
              <a:t>	Time complexity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83312D-0A1E-4F7D-8558-712CCE24A886}" type="slidenum">
              <a:rPr lang="en-AU"/>
              <a:pPr>
                <a:defRPr/>
              </a:pPr>
              <a:t>48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928670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deletion (5)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1336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800" dirty="0" smtClean="0"/>
              <a:t>Implementation as a Java method (in class </a:t>
            </a:r>
            <a:r>
              <a:rPr lang="en-US" sz="2800" dirty="0" smtClean="0">
                <a:latin typeface="Courier New" pitchFamily="49" charset="0"/>
              </a:rPr>
              <a:t>SLL</a:t>
            </a:r>
            <a:r>
              <a:rPr lang="en-US" sz="2800" dirty="0" smtClean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</a:tabLst>
            </a:pPr>
            <a:r>
              <a:rPr lang="en-US" sz="28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delete 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del)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sz="2400" dirty="0" smtClean="0">
                <a:cs typeface="Times New Roman" pitchFamily="18" charset="0"/>
              </a:rPr>
              <a:t>Delete node 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del</a:t>
            </a:r>
            <a:r>
              <a:rPr lang="en-US" sz="2400" dirty="0" smtClean="0">
                <a:cs typeface="Times New Roman" pitchFamily="18" charset="0"/>
              </a:rPr>
              <a:t> from this SLL.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del.succ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(del ==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 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!= del)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pred.succ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succ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sz="24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70D209-FD46-4573-9F60-187E073814E9}" type="slidenum">
              <a:rPr lang="en-AU"/>
              <a:pPr>
                <a:defRPr/>
              </a:pPr>
              <a:t>49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Why Linked-list?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916113"/>
            <a:ext cx="8785671" cy="4681537"/>
          </a:xfrm>
        </p:spPr>
        <p:txBody>
          <a:bodyPr/>
          <a:lstStyle/>
          <a:p>
            <a:r>
              <a:rPr lang="en-AU" dirty="0" smtClean="0"/>
              <a:t>Dynamic data structure</a:t>
            </a:r>
          </a:p>
          <a:p>
            <a:pPr lvl="1"/>
            <a:r>
              <a:rPr lang="en-AU" sz="2400" dirty="0" smtClean="0"/>
              <a:t>Natural choice when you cannot control the total number of objects, or don’t know when and where you may need more objects to the next</a:t>
            </a:r>
          </a:p>
          <a:p>
            <a:pPr lvl="1"/>
            <a:r>
              <a:rPr lang="en-AU" sz="2400" dirty="0" smtClean="0"/>
              <a:t>Allocate and free memory in O(1) time</a:t>
            </a:r>
          </a:p>
          <a:p>
            <a:r>
              <a:rPr lang="en-AU" dirty="0" smtClean="0"/>
              <a:t>Low </a:t>
            </a:r>
            <a:r>
              <a:rPr lang="en-AU" dirty="0"/>
              <a:t>i</a:t>
            </a:r>
            <a:r>
              <a:rPr lang="en-AU" dirty="0" smtClean="0"/>
              <a:t>nsertion and </a:t>
            </a:r>
            <a:r>
              <a:rPr lang="en-AU" dirty="0"/>
              <a:t>d</a:t>
            </a:r>
            <a:r>
              <a:rPr lang="en-AU" dirty="0" smtClean="0"/>
              <a:t>eletion costs</a:t>
            </a:r>
          </a:p>
          <a:p>
            <a:pPr lvl="1"/>
            <a:r>
              <a:rPr lang="en-AU" dirty="0" smtClean="0"/>
              <a:t>Suits cases with frequent insert/delete operations and searching </a:t>
            </a:r>
            <a:r>
              <a:rPr lang="en-AU" dirty="0"/>
              <a:t>is relatively </a:t>
            </a:r>
            <a:r>
              <a:rPr lang="en-AU" dirty="0" smtClean="0"/>
              <a:t>infrequent</a:t>
            </a:r>
          </a:p>
          <a:p>
            <a:pPr lvl="2"/>
            <a:r>
              <a:rPr lang="en-AU" sz="2200" dirty="0" smtClean="0"/>
              <a:t>Insert/delete in O(1) time</a:t>
            </a:r>
          </a:p>
          <a:p>
            <a:pPr lvl="2"/>
            <a:r>
              <a:rPr lang="en-AU" sz="2200" dirty="0" smtClean="0"/>
              <a:t>e.g., </a:t>
            </a:r>
            <a:r>
              <a:rPr lang="en-AU" sz="2200" i="1" dirty="0" smtClean="0"/>
              <a:t>Garbage collections</a:t>
            </a:r>
          </a:p>
        </p:txBody>
      </p:sp>
    </p:spTree>
    <p:extLst>
      <p:ext uri="{BB962C8B-B14F-4D97-AF65-F5344CB8AC3E}">
        <p14:creationId xmlns:p14="http://schemas.microsoft.com/office/powerpoint/2010/main" val="16700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smtClean="0">
                <a:solidFill>
                  <a:srgbClr val="FF3300"/>
                </a:solidFill>
                <a:latin typeface="Arial" charset="0"/>
              </a:rPr>
              <a:t>DLL deletion (1)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0" y="2214554"/>
            <a:ext cx="9144000" cy="3448048"/>
          </a:xfrm>
        </p:spPr>
        <p:txBody>
          <a:bodyPr/>
          <a:lstStyle/>
          <a:p>
            <a:pPr eaLnBrk="1" hangingPunct="1">
              <a:tabLst>
                <a:tab pos="762000" algn="l"/>
                <a:tab pos="1333500" algn="l"/>
              </a:tabLst>
            </a:pPr>
            <a:r>
              <a:rPr lang="en-US" b="1" dirty="0" smtClean="0"/>
              <a:t>DLL deletion algorithm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400" dirty="0" smtClean="0"/>
              <a:t>	</a:t>
            </a:r>
            <a:r>
              <a:rPr lang="en-US" sz="2000" dirty="0" smtClean="0"/>
              <a:t>To delete node </a:t>
            </a:r>
            <a:r>
              <a:rPr lang="en-US" sz="2000" i="1" dirty="0" smtClean="0"/>
              <a:t>del</a:t>
            </a:r>
            <a:r>
              <a:rPr lang="en-US" sz="2000" dirty="0" smtClean="0"/>
              <a:t> from the DLL headed by (</a:t>
            </a:r>
            <a:r>
              <a:rPr lang="en-US" sz="2000" i="1" dirty="0" smtClean="0"/>
              <a:t>first</a:t>
            </a:r>
            <a:r>
              <a:rPr lang="en-US" sz="2000" dirty="0" smtClean="0"/>
              <a:t>, </a:t>
            </a:r>
            <a:r>
              <a:rPr lang="en-US" sz="2000" i="1" dirty="0" smtClean="0"/>
              <a:t>last</a:t>
            </a:r>
            <a:r>
              <a:rPr lang="en-US" sz="2000" dirty="0" smtClean="0"/>
              <a:t>):</a:t>
            </a:r>
          </a:p>
          <a:p>
            <a:pPr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33CC"/>
                </a:solidFill>
              </a:rPr>
              <a:t>1.	Let </a:t>
            </a:r>
            <a:r>
              <a:rPr lang="en-US" sz="2000" i="1" dirty="0" err="1" smtClean="0">
                <a:solidFill>
                  <a:srgbClr val="0033CC"/>
                </a:solidFill>
              </a:rPr>
              <a:t>pred</a:t>
            </a:r>
            <a:r>
              <a:rPr lang="en-US" sz="2000" dirty="0" smtClean="0">
                <a:solidFill>
                  <a:srgbClr val="0033CC"/>
                </a:solidFill>
              </a:rPr>
              <a:t> and </a:t>
            </a:r>
            <a:r>
              <a:rPr lang="en-US" sz="2000" i="1" dirty="0" err="1" smtClean="0">
                <a:solidFill>
                  <a:srgbClr val="0033CC"/>
                </a:solidFill>
              </a:rPr>
              <a:t>succ</a:t>
            </a:r>
            <a:r>
              <a:rPr lang="en-US" sz="2000" dirty="0" smtClean="0">
                <a:solidFill>
                  <a:srgbClr val="0033CC"/>
                </a:solidFill>
              </a:rPr>
              <a:t> be node </a:t>
            </a:r>
            <a:r>
              <a:rPr lang="en-US" sz="2000" i="1" dirty="0" smtClean="0">
                <a:solidFill>
                  <a:srgbClr val="0033CC"/>
                </a:solidFill>
              </a:rPr>
              <a:t>del</a:t>
            </a:r>
            <a:r>
              <a:rPr lang="en-US" sz="2000" dirty="0" smtClean="0">
                <a:solidFill>
                  <a:srgbClr val="0033CC"/>
                </a:solidFill>
              </a:rPr>
              <a:t>’s predecessor and successor.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2.	Delete node </a:t>
            </a:r>
            <a:r>
              <a:rPr lang="en-US" sz="2000" i="1" dirty="0" smtClean="0">
                <a:solidFill>
                  <a:srgbClr val="0033CC"/>
                </a:solidFill>
              </a:rPr>
              <a:t>del</a:t>
            </a:r>
            <a:r>
              <a:rPr lang="en-US" sz="2000" dirty="0" smtClean="0">
                <a:solidFill>
                  <a:srgbClr val="0033CC"/>
                </a:solidFill>
              </a:rPr>
              <a:t>, whose predecessor is </a:t>
            </a:r>
            <a:r>
              <a:rPr lang="en-US" sz="2000" i="1" dirty="0" err="1" smtClean="0">
                <a:solidFill>
                  <a:srgbClr val="0033CC"/>
                </a:solidFill>
              </a:rPr>
              <a:t>pred</a:t>
            </a:r>
            <a:r>
              <a:rPr lang="en-US" sz="2000" dirty="0" smtClean="0">
                <a:solidFill>
                  <a:srgbClr val="0033CC"/>
                </a:solidFill>
              </a:rPr>
              <a:t>, from the forward SLL 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	headed by </a:t>
            </a:r>
            <a:r>
              <a:rPr lang="en-US" sz="2000" i="1" dirty="0" smtClean="0">
                <a:solidFill>
                  <a:srgbClr val="0033CC"/>
                </a:solidFill>
              </a:rPr>
              <a:t>first</a:t>
            </a:r>
            <a:r>
              <a:rPr lang="en-US" sz="2000" dirty="0" smtClean="0">
                <a:solidFill>
                  <a:srgbClr val="0033CC"/>
                </a:solidFill>
              </a:rPr>
              <a:t>.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3.	Delete node </a:t>
            </a:r>
            <a:r>
              <a:rPr lang="en-US" sz="2000" i="1" dirty="0" smtClean="0">
                <a:solidFill>
                  <a:srgbClr val="0033CC"/>
                </a:solidFill>
              </a:rPr>
              <a:t>del</a:t>
            </a:r>
            <a:r>
              <a:rPr lang="en-US" sz="2000" dirty="0" smtClean="0">
                <a:solidFill>
                  <a:srgbClr val="0033CC"/>
                </a:solidFill>
              </a:rPr>
              <a:t>, whose successor is </a:t>
            </a:r>
            <a:r>
              <a:rPr lang="en-US" sz="2000" i="1" dirty="0" err="1" smtClean="0">
                <a:solidFill>
                  <a:srgbClr val="0033CC"/>
                </a:solidFill>
              </a:rPr>
              <a:t>succ</a:t>
            </a:r>
            <a:r>
              <a:rPr lang="en-US" sz="2000" dirty="0" smtClean="0">
                <a:solidFill>
                  <a:srgbClr val="0033CC"/>
                </a:solidFill>
              </a:rPr>
              <a:t>, from the backward SLL 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	headed by </a:t>
            </a:r>
            <a:r>
              <a:rPr lang="en-US" sz="2000" i="1" dirty="0" smtClean="0">
                <a:solidFill>
                  <a:srgbClr val="0033CC"/>
                </a:solidFill>
              </a:rPr>
              <a:t>last</a:t>
            </a:r>
            <a:r>
              <a:rPr lang="en-US" sz="2000" dirty="0" smtClean="0">
                <a:solidFill>
                  <a:srgbClr val="0033CC"/>
                </a:solidFill>
              </a:rPr>
              <a:t>.</a:t>
            </a:r>
            <a:br>
              <a:rPr lang="en-US" sz="2000" dirty="0" smtClean="0">
                <a:solidFill>
                  <a:srgbClr val="0033CC"/>
                </a:solidFill>
              </a:rPr>
            </a:br>
            <a:r>
              <a:rPr lang="en-US" sz="2000" dirty="0" smtClean="0">
                <a:solidFill>
                  <a:srgbClr val="0033CC"/>
                </a:solidFill>
              </a:rPr>
              <a:t>4.	Terminate.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BC0F1B-35D2-460F-B983-C691E310AED4}" type="slidenum">
              <a:rPr lang="en-AU"/>
              <a:pPr>
                <a:defRPr/>
              </a:pPr>
              <a:t>50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928670"/>
            <a:ext cx="41910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DLL deletion (2)</a:t>
            </a:r>
          </a:p>
        </p:txBody>
      </p:sp>
      <p:sp>
        <p:nvSpPr>
          <p:cNvPr id="512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5926"/>
            <a:ext cx="8358214" cy="45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Animation (deleting the first (but not last) node):</a:t>
            </a:r>
          </a:p>
        </p:txBody>
      </p:sp>
      <p:sp>
        <p:nvSpPr>
          <p:cNvPr id="1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1C92797-69FC-4117-8232-A6B998944E50}" type="slidenum">
              <a:rPr lang="en-AU"/>
              <a:pPr>
                <a:defRPr/>
              </a:pPr>
              <a:t>51</a:t>
            </a:fld>
            <a:endParaRPr lang="en-AU"/>
          </a:p>
        </p:txBody>
      </p:sp>
      <p:grpSp>
        <p:nvGrpSpPr>
          <p:cNvPr id="51204" name="Group 188"/>
          <p:cNvGrpSpPr>
            <a:grpSpLocks/>
          </p:cNvGrpSpPr>
          <p:nvPr/>
        </p:nvGrpSpPr>
        <p:grpSpPr bwMode="auto">
          <a:xfrm>
            <a:off x="1447800" y="2209800"/>
            <a:ext cx="7467600" cy="4191000"/>
            <a:chOff x="672" y="1248"/>
            <a:chExt cx="4704" cy="2640"/>
          </a:xfrm>
        </p:grpSpPr>
        <p:sp>
          <p:nvSpPr>
            <p:cNvPr id="51306" name="Rectangle 189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" name="Rectangle 190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1308" name="Rectangle 191"/>
            <p:cNvSpPr>
              <a:spLocks noChangeArrowheads="1"/>
            </p:cNvSpPr>
            <p:nvPr/>
          </p:nvSpPr>
          <p:spPr bwMode="auto">
            <a:xfrm>
              <a:off x="1296" y="31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" name="Rectangle 192"/>
            <p:cNvSpPr>
              <a:spLocks noChangeArrowheads="1"/>
            </p:cNvSpPr>
            <p:nvPr/>
          </p:nvSpPr>
          <p:spPr bwMode="auto">
            <a:xfrm>
              <a:off x="1296" y="331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" name="Text Box 193"/>
            <p:cNvSpPr txBox="1">
              <a:spLocks noChangeArrowheads="1"/>
            </p:cNvSpPr>
            <p:nvPr/>
          </p:nvSpPr>
          <p:spPr bwMode="auto">
            <a:xfrm>
              <a:off x="1920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51311" name="Text Box 194"/>
            <p:cNvSpPr txBox="1">
              <a:spLocks noChangeArrowheads="1"/>
            </p:cNvSpPr>
            <p:nvPr/>
          </p:nvSpPr>
          <p:spPr bwMode="auto">
            <a:xfrm>
              <a:off x="2928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51312" name="Text Box 195"/>
            <p:cNvSpPr txBox="1">
              <a:spLocks noChangeArrowheads="1"/>
            </p:cNvSpPr>
            <p:nvPr/>
          </p:nvSpPr>
          <p:spPr bwMode="auto">
            <a:xfrm>
              <a:off x="3936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51313" name="Line 196"/>
            <p:cNvSpPr>
              <a:spLocks noChangeShapeType="1"/>
            </p:cNvSpPr>
            <p:nvPr/>
          </p:nvSpPr>
          <p:spPr bwMode="auto">
            <a:xfrm>
              <a:off x="240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4" name="Line 197"/>
            <p:cNvSpPr>
              <a:spLocks noChangeShapeType="1"/>
            </p:cNvSpPr>
            <p:nvPr/>
          </p:nvSpPr>
          <p:spPr bwMode="auto">
            <a:xfrm>
              <a:off x="3408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5" name="Line 198"/>
            <p:cNvSpPr>
              <a:spLocks noChangeShapeType="1"/>
            </p:cNvSpPr>
            <p:nvPr/>
          </p:nvSpPr>
          <p:spPr bwMode="auto">
            <a:xfrm>
              <a:off x="4416" y="31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6" name="Freeform 199"/>
            <p:cNvSpPr>
              <a:spLocks/>
            </p:cNvSpPr>
            <p:nvPr/>
          </p:nvSpPr>
          <p:spPr bwMode="auto">
            <a:xfrm>
              <a:off x="1392" y="3174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7" name="Line 200"/>
            <p:cNvSpPr>
              <a:spLocks noChangeShapeType="1"/>
            </p:cNvSpPr>
            <p:nvPr/>
          </p:nvSpPr>
          <p:spPr bwMode="auto">
            <a:xfrm flipH="1">
              <a:off x="3504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8" name="Line 201"/>
            <p:cNvSpPr>
              <a:spLocks noChangeShapeType="1"/>
            </p:cNvSpPr>
            <p:nvPr/>
          </p:nvSpPr>
          <p:spPr bwMode="auto">
            <a:xfrm flipH="1">
              <a:off x="2496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9" name="Line 202"/>
            <p:cNvSpPr>
              <a:spLocks noChangeShapeType="1"/>
            </p:cNvSpPr>
            <p:nvPr/>
          </p:nvSpPr>
          <p:spPr bwMode="auto">
            <a:xfrm>
              <a:off x="2016" y="32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0" name="Freeform 203"/>
            <p:cNvSpPr>
              <a:spLocks/>
            </p:cNvSpPr>
            <p:nvPr/>
          </p:nvSpPr>
          <p:spPr bwMode="auto">
            <a:xfrm>
              <a:off x="1392" y="327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1" name="Text Box 204"/>
            <p:cNvSpPr txBox="1">
              <a:spLocks noChangeArrowheads="1"/>
            </p:cNvSpPr>
            <p:nvPr/>
          </p:nvSpPr>
          <p:spPr bwMode="auto">
            <a:xfrm>
              <a:off x="912" y="312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1322" name="Text Box 205"/>
            <p:cNvSpPr txBox="1">
              <a:spLocks noChangeArrowheads="1"/>
            </p:cNvSpPr>
            <p:nvPr/>
          </p:nvSpPr>
          <p:spPr bwMode="auto">
            <a:xfrm>
              <a:off x="912" y="33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1323" name="Rectangle 206"/>
            <p:cNvSpPr>
              <a:spLocks noChangeArrowheads="1"/>
            </p:cNvSpPr>
            <p:nvPr/>
          </p:nvSpPr>
          <p:spPr bwMode="auto">
            <a:xfrm>
              <a:off x="129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4" name="Text Box 207"/>
            <p:cNvSpPr txBox="1">
              <a:spLocks noChangeArrowheads="1"/>
            </p:cNvSpPr>
            <p:nvPr/>
          </p:nvSpPr>
          <p:spPr bwMode="auto">
            <a:xfrm>
              <a:off x="91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1325" name="Freeform 208"/>
            <p:cNvSpPr>
              <a:spLocks/>
            </p:cNvSpPr>
            <p:nvPr/>
          </p:nvSpPr>
          <p:spPr bwMode="auto">
            <a:xfrm>
              <a:off x="1392" y="2928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144 w 528"/>
                <a:gd name="T3" fmla="*/ 0 h 192"/>
                <a:gd name="T4" fmla="*/ 528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0" y="0"/>
                  </a:moveTo>
                  <a:lnTo>
                    <a:pt x="144" y="0"/>
                  </a:lnTo>
                  <a:lnTo>
                    <a:pt x="528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84"/>
          <p:cNvGrpSpPr>
            <a:grpSpLocks/>
          </p:cNvGrpSpPr>
          <p:nvPr/>
        </p:nvGrpSpPr>
        <p:grpSpPr bwMode="auto">
          <a:xfrm>
            <a:off x="1447800" y="2209800"/>
            <a:ext cx="7467600" cy="4191000"/>
            <a:chOff x="672" y="1248"/>
            <a:chExt cx="4704" cy="2640"/>
          </a:xfrm>
        </p:grpSpPr>
        <p:sp>
          <p:nvSpPr>
            <p:cNvPr id="51280" name="Rectangle 285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1" name="Rectangle 286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 and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’s predecessor and successor.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1282" name="Rectangle 287"/>
            <p:cNvSpPr>
              <a:spLocks noChangeArrowheads="1"/>
            </p:cNvSpPr>
            <p:nvPr/>
          </p:nvSpPr>
          <p:spPr bwMode="auto">
            <a:xfrm>
              <a:off x="1296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3" name="Text Box 288"/>
            <p:cNvSpPr txBox="1">
              <a:spLocks noChangeArrowheads="1"/>
            </p:cNvSpPr>
            <p:nvPr/>
          </p:nvSpPr>
          <p:spPr bwMode="auto">
            <a:xfrm>
              <a:off x="912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51284" name="Rectangle 289"/>
            <p:cNvSpPr>
              <a:spLocks noChangeArrowheads="1"/>
            </p:cNvSpPr>
            <p:nvPr/>
          </p:nvSpPr>
          <p:spPr bwMode="auto">
            <a:xfrm>
              <a:off x="1296" y="31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5" name="Rectangle 290"/>
            <p:cNvSpPr>
              <a:spLocks noChangeArrowheads="1"/>
            </p:cNvSpPr>
            <p:nvPr/>
          </p:nvSpPr>
          <p:spPr bwMode="auto">
            <a:xfrm>
              <a:off x="1296" y="331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6" name="Text Box 291"/>
            <p:cNvSpPr txBox="1">
              <a:spLocks noChangeArrowheads="1"/>
            </p:cNvSpPr>
            <p:nvPr/>
          </p:nvSpPr>
          <p:spPr bwMode="auto">
            <a:xfrm>
              <a:off x="1920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51287" name="Text Box 292"/>
            <p:cNvSpPr txBox="1">
              <a:spLocks noChangeArrowheads="1"/>
            </p:cNvSpPr>
            <p:nvPr/>
          </p:nvSpPr>
          <p:spPr bwMode="auto">
            <a:xfrm>
              <a:off x="2928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51288" name="Text Box 293"/>
            <p:cNvSpPr txBox="1">
              <a:spLocks noChangeArrowheads="1"/>
            </p:cNvSpPr>
            <p:nvPr/>
          </p:nvSpPr>
          <p:spPr bwMode="auto">
            <a:xfrm>
              <a:off x="3936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51289" name="Line 294"/>
            <p:cNvSpPr>
              <a:spLocks noChangeShapeType="1"/>
            </p:cNvSpPr>
            <p:nvPr/>
          </p:nvSpPr>
          <p:spPr bwMode="auto">
            <a:xfrm>
              <a:off x="240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0" name="Line 295"/>
            <p:cNvSpPr>
              <a:spLocks noChangeShapeType="1"/>
            </p:cNvSpPr>
            <p:nvPr/>
          </p:nvSpPr>
          <p:spPr bwMode="auto">
            <a:xfrm>
              <a:off x="3408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1" name="Line 296"/>
            <p:cNvSpPr>
              <a:spLocks noChangeShapeType="1"/>
            </p:cNvSpPr>
            <p:nvPr/>
          </p:nvSpPr>
          <p:spPr bwMode="auto">
            <a:xfrm>
              <a:off x="4416" y="31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2" name="Freeform 297"/>
            <p:cNvSpPr>
              <a:spLocks/>
            </p:cNvSpPr>
            <p:nvPr/>
          </p:nvSpPr>
          <p:spPr bwMode="auto">
            <a:xfrm>
              <a:off x="1392" y="3174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3" name="Line 298"/>
            <p:cNvSpPr>
              <a:spLocks noChangeShapeType="1"/>
            </p:cNvSpPr>
            <p:nvPr/>
          </p:nvSpPr>
          <p:spPr bwMode="auto">
            <a:xfrm flipH="1">
              <a:off x="3504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4" name="Line 299"/>
            <p:cNvSpPr>
              <a:spLocks noChangeShapeType="1"/>
            </p:cNvSpPr>
            <p:nvPr/>
          </p:nvSpPr>
          <p:spPr bwMode="auto">
            <a:xfrm flipH="1">
              <a:off x="2496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5" name="Line 300"/>
            <p:cNvSpPr>
              <a:spLocks noChangeShapeType="1"/>
            </p:cNvSpPr>
            <p:nvPr/>
          </p:nvSpPr>
          <p:spPr bwMode="auto">
            <a:xfrm>
              <a:off x="2016" y="32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6" name="Freeform 301"/>
            <p:cNvSpPr>
              <a:spLocks/>
            </p:cNvSpPr>
            <p:nvPr/>
          </p:nvSpPr>
          <p:spPr bwMode="auto">
            <a:xfrm>
              <a:off x="1392" y="327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7" name="Text Box 302"/>
            <p:cNvSpPr txBox="1">
              <a:spLocks noChangeArrowheads="1"/>
            </p:cNvSpPr>
            <p:nvPr/>
          </p:nvSpPr>
          <p:spPr bwMode="auto">
            <a:xfrm>
              <a:off x="912" y="312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1298" name="Text Box 303"/>
            <p:cNvSpPr txBox="1">
              <a:spLocks noChangeArrowheads="1"/>
            </p:cNvSpPr>
            <p:nvPr/>
          </p:nvSpPr>
          <p:spPr bwMode="auto">
            <a:xfrm>
              <a:off x="912" y="33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1299" name="Rectangle 304"/>
            <p:cNvSpPr>
              <a:spLocks noChangeArrowheads="1"/>
            </p:cNvSpPr>
            <p:nvPr/>
          </p:nvSpPr>
          <p:spPr bwMode="auto">
            <a:xfrm>
              <a:off x="2304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0" name="Text Box 305"/>
            <p:cNvSpPr txBox="1">
              <a:spLocks noChangeArrowheads="1"/>
            </p:cNvSpPr>
            <p:nvPr/>
          </p:nvSpPr>
          <p:spPr bwMode="auto">
            <a:xfrm>
              <a:off x="1920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51301" name="Rectangle 306"/>
            <p:cNvSpPr>
              <a:spLocks noChangeArrowheads="1"/>
            </p:cNvSpPr>
            <p:nvPr/>
          </p:nvSpPr>
          <p:spPr bwMode="auto">
            <a:xfrm>
              <a:off x="129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2" name="Text Box 307"/>
            <p:cNvSpPr txBox="1">
              <a:spLocks noChangeArrowheads="1"/>
            </p:cNvSpPr>
            <p:nvPr/>
          </p:nvSpPr>
          <p:spPr bwMode="auto">
            <a:xfrm>
              <a:off x="91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1303" name="Freeform 308"/>
            <p:cNvSpPr>
              <a:spLocks/>
            </p:cNvSpPr>
            <p:nvPr/>
          </p:nvSpPr>
          <p:spPr bwMode="auto">
            <a:xfrm>
              <a:off x="1392" y="2928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144 w 528"/>
                <a:gd name="T3" fmla="*/ 0 h 192"/>
                <a:gd name="T4" fmla="*/ 528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0" y="0"/>
                  </a:moveTo>
                  <a:lnTo>
                    <a:pt x="144" y="0"/>
                  </a:lnTo>
                  <a:lnTo>
                    <a:pt x="528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4" name="Freeform 309"/>
            <p:cNvSpPr>
              <a:spLocks/>
            </p:cNvSpPr>
            <p:nvPr/>
          </p:nvSpPr>
          <p:spPr bwMode="auto">
            <a:xfrm>
              <a:off x="2400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5" name="Line 310"/>
            <p:cNvSpPr>
              <a:spLocks noChangeShapeType="1"/>
            </p:cNvSpPr>
            <p:nvPr/>
          </p:nvSpPr>
          <p:spPr bwMode="auto">
            <a:xfrm>
              <a:off x="139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0"/>
          <p:cNvGrpSpPr>
            <a:grpSpLocks/>
          </p:cNvGrpSpPr>
          <p:nvPr/>
        </p:nvGrpSpPr>
        <p:grpSpPr bwMode="auto">
          <a:xfrm>
            <a:off x="1447800" y="2209800"/>
            <a:ext cx="7467600" cy="4191000"/>
            <a:chOff x="672" y="1248"/>
            <a:chExt cx="4704" cy="2640"/>
          </a:xfrm>
        </p:grpSpPr>
        <p:sp>
          <p:nvSpPr>
            <p:cNvPr id="51254" name="Rectangle 231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Rectangle 232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Delete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, whose predecessor is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, from the forward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SLL headed by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1256" name="Rectangle 233"/>
            <p:cNvSpPr>
              <a:spLocks noChangeArrowheads="1"/>
            </p:cNvSpPr>
            <p:nvPr/>
          </p:nvSpPr>
          <p:spPr bwMode="auto">
            <a:xfrm>
              <a:off x="1296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7" name="Text Box 234"/>
            <p:cNvSpPr txBox="1">
              <a:spLocks noChangeArrowheads="1"/>
            </p:cNvSpPr>
            <p:nvPr/>
          </p:nvSpPr>
          <p:spPr bwMode="auto">
            <a:xfrm>
              <a:off x="912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51258" name="Rectangle 235"/>
            <p:cNvSpPr>
              <a:spLocks noChangeArrowheads="1"/>
            </p:cNvSpPr>
            <p:nvPr/>
          </p:nvSpPr>
          <p:spPr bwMode="auto">
            <a:xfrm>
              <a:off x="1296" y="31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9" name="Rectangle 236"/>
            <p:cNvSpPr>
              <a:spLocks noChangeArrowheads="1"/>
            </p:cNvSpPr>
            <p:nvPr/>
          </p:nvSpPr>
          <p:spPr bwMode="auto">
            <a:xfrm>
              <a:off x="1296" y="331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0" name="Text Box 237"/>
            <p:cNvSpPr txBox="1">
              <a:spLocks noChangeArrowheads="1"/>
            </p:cNvSpPr>
            <p:nvPr/>
          </p:nvSpPr>
          <p:spPr bwMode="auto">
            <a:xfrm>
              <a:off x="1920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51261" name="Text Box 238"/>
            <p:cNvSpPr txBox="1">
              <a:spLocks noChangeArrowheads="1"/>
            </p:cNvSpPr>
            <p:nvPr/>
          </p:nvSpPr>
          <p:spPr bwMode="auto">
            <a:xfrm>
              <a:off x="2928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51262" name="Text Box 239"/>
            <p:cNvSpPr txBox="1">
              <a:spLocks noChangeArrowheads="1"/>
            </p:cNvSpPr>
            <p:nvPr/>
          </p:nvSpPr>
          <p:spPr bwMode="auto">
            <a:xfrm>
              <a:off x="3936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51263" name="Line 240"/>
            <p:cNvSpPr>
              <a:spLocks noChangeShapeType="1"/>
            </p:cNvSpPr>
            <p:nvPr/>
          </p:nvSpPr>
          <p:spPr bwMode="auto">
            <a:xfrm>
              <a:off x="240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Line 241"/>
            <p:cNvSpPr>
              <a:spLocks noChangeShapeType="1"/>
            </p:cNvSpPr>
            <p:nvPr/>
          </p:nvSpPr>
          <p:spPr bwMode="auto">
            <a:xfrm>
              <a:off x="3408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5" name="Line 242"/>
            <p:cNvSpPr>
              <a:spLocks noChangeShapeType="1"/>
            </p:cNvSpPr>
            <p:nvPr/>
          </p:nvSpPr>
          <p:spPr bwMode="auto">
            <a:xfrm>
              <a:off x="4416" y="31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6" name="Line 243"/>
            <p:cNvSpPr>
              <a:spLocks noChangeShapeType="1"/>
            </p:cNvSpPr>
            <p:nvPr/>
          </p:nvSpPr>
          <p:spPr bwMode="auto">
            <a:xfrm flipH="1">
              <a:off x="3504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Line 244"/>
            <p:cNvSpPr>
              <a:spLocks noChangeShapeType="1"/>
            </p:cNvSpPr>
            <p:nvPr/>
          </p:nvSpPr>
          <p:spPr bwMode="auto">
            <a:xfrm flipH="1">
              <a:off x="2496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8" name="Line 245"/>
            <p:cNvSpPr>
              <a:spLocks noChangeShapeType="1"/>
            </p:cNvSpPr>
            <p:nvPr/>
          </p:nvSpPr>
          <p:spPr bwMode="auto">
            <a:xfrm>
              <a:off x="2016" y="32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246"/>
            <p:cNvSpPr>
              <a:spLocks/>
            </p:cNvSpPr>
            <p:nvPr/>
          </p:nvSpPr>
          <p:spPr bwMode="auto">
            <a:xfrm>
              <a:off x="1392" y="327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0" name="Text Box 247"/>
            <p:cNvSpPr txBox="1">
              <a:spLocks noChangeArrowheads="1"/>
            </p:cNvSpPr>
            <p:nvPr/>
          </p:nvSpPr>
          <p:spPr bwMode="auto">
            <a:xfrm>
              <a:off x="912" y="312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1271" name="Text Box 248"/>
            <p:cNvSpPr txBox="1">
              <a:spLocks noChangeArrowheads="1"/>
            </p:cNvSpPr>
            <p:nvPr/>
          </p:nvSpPr>
          <p:spPr bwMode="auto">
            <a:xfrm>
              <a:off x="912" y="33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1272" name="Rectangle 249"/>
            <p:cNvSpPr>
              <a:spLocks noChangeArrowheads="1"/>
            </p:cNvSpPr>
            <p:nvPr/>
          </p:nvSpPr>
          <p:spPr bwMode="auto">
            <a:xfrm>
              <a:off x="2304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3" name="Text Box 250"/>
            <p:cNvSpPr txBox="1">
              <a:spLocks noChangeArrowheads="1"/>
            </p:cNvSpPr>
            <p:nvPr/>
          </p:nvSpPr>
          <p:spPr bwMode="auto">
            <a:xfrm>
              <a:off x="1920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51274" name="Rectangle 251"/>
            <p:cNvSpPr>
              <a:spLocks noChangeArrowheads="1"/>
            </p:cNvSpPr>
            <p:nvPr/>
          </p:nvSpPr>
          <p:spPr bwMode="auto">
            <a:xfrm>
              <a:off x="129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5" name="Text Box 252"/>
            <p:cNvSpPr txBox="1">
              <a:spLocks noChangeArrowheads="1"/>
            </p:cNvSpPr>
            <p:nvPr/>
          </p:nvSpPr>
          <p:spPr bwMode="auto">
            <a:xfrm>
              <a:off x="91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1276" name="Freeform 253"/>
            <p:cNvSpPr>
              <a:spLocks/>
            </p:cNvSpPr>
            <p:nvPr/>
          </p:nvSpPr>
          <p:spPr bwMode="auto">
            <a:xfrm>
              <a:off x="1392" y="2928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144 w 528"/>
                <a:gd name="T3" fmla="*/ 0 h 192"/>
                <a:gd name="T4" fmla="*/ 528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0" y="0"/>
                  </a:moveTo>
                  <a:lnTo>
                    <a:pt x="144" y="0"/>
                  </a:lnTo>
                  <a:lnTo>
                    <a:pt x="528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Freeform 254"/>
            <p:cNvSpPr>
              <a:spLocks/>
            </p:cNvSpPr>
            <p:nvPr/>
          </p:nvSpPr>
          <p:spPr bwMode="auto">
            <a:xfrm>
              <a:off x="2400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8" name="Line 255"/>
            <p:cNvSpPr>
              <a:spLocks noChangeShapeType="1"/>
            </p:cNvSpPr>
            <p:nvPr/>
          </p:nvSpPr>
          <p:spPr bwMode="auto">
            <a:xfrm>
              <a:off x="139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Freeform 256"/>
            <p:cNvSpPr>
              <a:spLocks/>
            </p:cNvSpPr>
            <p:nvPr/>
          </p:nvSpPr>
          <p:spPr bwMode="auto">
            <a:xfrm>
              <a:off x="1392" y="3024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7"/>
          <p:cNvGrpSpPr>
            <a:grpSpLocks/>
          </p:cNvGrpSpPr>
          <p:nvPr/>
        </p:nvGrpSpPr>
        <p:grpSpPr bwMode="auto">
          <a:xfrm>
            <a:off x="1447800" y="2209800"/>
            <a:ext cx="7467600" cy="4191000"/>
            <a:chOff x="672" y="1248"/>
            <a:chExt cx="4704" cy="2640"/>
          </a:xfrm>
        </p:grpSpPr>
        <p:sp>
          <p:nvSpPr>
            <p:cNvPr id="51228" name="Rectangle 258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Rectangle 259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Delete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, whose successor is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, from the backward SLL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headed by </a:t>
              </a:r>
              <a:r>
                <a:rPr lang="en-US" i="1">
                  <a:solidFill>
                    <a:srgbClr val="FF0000"/>
                  </a:solidFill>
                </a:rPr>
                <a:t>last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1230" name="Rectangle 260"/>
            <p:cNvSpPr>
              <a:spLocks noChangeArrowheads="1"/>
            </p:cNvSpPr>
            <p:nvPr/>
          </p:nvSpPr>
          <p:spPr bwMode="auto">
            <a:xfrm>
              <a:off x="1296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Text Box 261"/>
            <p:cNvSpPr txBox="1">
              <a:spLocks noChangeArrowheads="1"/>
            </p:cNvSpPr>
            <p:nvPr/>
          </p:nvSpPr>
          <p:spPr bwMode="auto">
            <a:xfrm>
              <a:off x="912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51232" name="Rectangle 262"/>
            <p:cNvSpPr>
              <a:spLocks noChangeArrowheads="1"/>
            </p:cNvSpPr>
            <p:nvPr/>
          </p:nvSpPr>
          <p:spPr bwMode="auto">
            <a:xfrm>
              <a:off x="1296" y="31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Rectangle 263"/>
            <p:cNvSpPr>
              <a:spLocks noChangeArrowheads="1"/>
            </p:cNvSpPr>
            <p:nvPr/>
          </p:nvSpPr>
          <p:spPr bwMode="auto">
            <a:xfrm>
              <a:off x="1296" y="331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Text Box 264"/>
            <p:cNvSpPr txBox="1">
              <a:spLocks noChangeArrowheads="1"/>
            </p:cNvSpPr>
            <p:nvPr/>
          </p:nvSpPr>
          <p:spPr bwMode="auto">
            <a:xfrm>
              <a:off x="1920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51235" name="Text Box 265"/>
            <p:cNvSpPr txBox="1">
              <a:spLocks noChangeArrowheads="1"/>
            </p:cNvSpPr>
            <p:nvPr/>
          </p:nvSpPr>
          <p:spPr bwMode="auto">
            <a:xfrm>
              <a:off x="2928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51236" name="Text Box 266"/>
            <p:cNvSpPr txBox="1">
              <a:spLocks noChangeArrowheads="1"/>
            </p:cNvSpPr>
            <p:nvPr/>
          </p:nvSpPr>
          <p:spPr bwMode="auto">
            <a:xfrm>
              <a:off x="3936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51237" name="Line 267"/>
            <p:cNvSpPr>
              <a:spLocks noChangeShapeType="1"/>
            </p:cNvSpPr>
            <p:nvPr/>
          </p:nvSpPr>
          <p:spPr bwMode="auto">
            <a:xfrm>
              <a:off x="240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Line 268"/>
            <p:cNvSpPr>
              <a:spLocks noChangeShapeType="1"/>
            </p:cNvSpPr>
            <p:nvPr/>
          </p:nvSpPr>
          <p:spPr bwMode="auto">
            <a:xfrm>
              <a:off x="3408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Line 269"/>
            <p:cNvSpPr>
              <a:spLocks noChangeShapeType="1"/>
            </p:cNvSpPr>
            <p:nvPr/>
          </p:nvSpPr>
          <p:spPr bwMode="auto">
            <a:xfrm>
              <a:off x="4416" y="31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Line 270"/>
            <p:cNvSpPr>
              <a:spLocks noChangeShapeType="1"/>
            </p:cNvSpPr>
            <p:nvPr/>
          </p:nvSpPr>
          <p:spPr bwMode="auto">
            <a:xfrm flipH="1">
              <a:off x="3504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1" name="Line 271"/>
            <p:cNvSpPr>
              <a:spLocks noChangeShapeType="1"/>
            </p:cNvSpPr>
            <p:nvPr/>
          </p:nvSpPr>
          <p:spPr bwMode="auto">
            <a:xfrm>
              <a:off x="2016" y="32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Freeform 272"/>
            <p:cNvSpPr>
              <a:spLocks/>
            </p:cNvSpPr>
            <p:nvPr/>
          </p:nvSpPr>
          <p:spPr bwMode="auto">
            <a:xfrm>
              <a:off x="1392" y="327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Text Box 273"/>
            <p:cNvSpPr txBox="1">
              <a:spLocks noChangeArrowheads="1"/>
            </p:cNvSpPr>
            <p:nvPr/>
          </p:nvSpPr>
          <p:spPr bwMode="auto">
            <a:xfrm>
              <a:off x="912" y="312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1244" name="Text Box 274"/>
            <p:cNvSpPr txBox="1">
              <a:spLocks noChangeArrowheads="1"/>
            </p:cNvSpPr>
            <p:nvPr/>
          </p:nvSpPr>
          <p:spPr bwMode="auto">
            <a:xfrm>
              <a:off x="912" y="33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1245" name="Rectangle 275"/>
            <p:cNvSpPr>
              <a:spLocks noChangeArrowheads="1"/>
            </p:cNvSpPr>
            <p:nvPr/>
          </p:nvSpPr>
          <p:spPr bwMode="auto">
            <a:xfrm>
              <a:off x="2304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Text Box 276"/>
            <p:cNvSpPr txBox="1">
              <a:spLocks noChangeArrowheads="1"/>
            </p:cNvSpPr>
            <p:nvPr/>
          </p:nvSpPr>
          <p:spPr bwMode="auto">
            <a:xfrm>
              <a:off x="1920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51247" name="Rectangle 277"/>
            <p:cNvSpPr>
              <a:spLocks noChangeArrowheads="1"/>
            </p:cNvSpPr>
            <p:nvPr/>
          </p:nvSpPr>
          <p:spPr bwMode="auto">
            <a:xfrm>
              <a:off x="1296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Text Box 278"/>
            <p:cNvSpPr txBox="1">
              <a:spLocks noChangeArrowheads="1"/>
            </p:cNvSpPr>
            <p:nvPr/>
          </p:nvSpPr>
          <p:spPr bwMode="auto">
            <a:xfrm>
              <a:off x="912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1249" name="Freeform 279"/>
            <p:cNvSpPr>
              <a:spLocks/>
            </p:cNvSpPr>
            <p:nvPr/>
          </p:nvSpPr>
          <p:spPr bwMode="auto">
            <a:xfrm>
              <a:off x="1392" y="2928"/>
              <a:ext cx="528" cy="192"/>
            </a:xfrm>
            <a:custGeom>
              <a:avLst/>
              <a:gdLst>
                <a:gd name="T0" fmla="*/ 0 w 528"/>
                <a:gd name="T1" fmla="*/ 0 h 192"/>
                <a:gd name="T2" fmla="*/ 144 w 528"/>
                <a:gd name="T3" fmla="*/ 0 h 192"/>
                <a:gd name="T4" fmla="*/ 528 w 528"/>
                <a:gd name="T5" fmla="*/ 192 h 192"/>
                <a:gd name="T6" fmla="*/ 0 60000 65536"/>
                <a:gd name="T7" fmla="*/ 0 60000 65536"/>
                <a:gd name="T8" fmla="*/ 0 60000 65536"/>
                <a:gd name="T9" fmla="*/ 0 w 528"/>
                <a:gd name="T10" fmla="*/ 0 h 192"/>
                <a:gd name="T11" fmla="*/ 528 w 52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92">
                  <a:moveTo>
                    <a:pt x="0" y="0"/>
                  </a:moveTo>
                  <a:lnTo>
                    <a:pt x="144" y="0"/>
                  </a:lnTo>
                  <a:lnTo>
                    <a:pt x="528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Freeform 280"/>
            <p:cNvSpPr>
              <a:spLocks/>
            </p:cNvSpPr>
            <p:nvPr/>
          </p:nvSpPr>
          <p:spPr bwMode="auto">
            <a:xfrm>
              <a:off x="2400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Line 281"/>
            <p:cNvSpPr>
              <a:spLocks noChangeShapeType="1"/>
            </p:cNvSpPr>
            <p:nvPr/>
          </p:nvSpPr>
          <p:spPr bwMode="auto">
            <a:xfrm>
              <a:off x="1392" y="36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Freeform 282"/>
            <p:cNvSpPr>
              <a:spLocks/>
            </p:cNvSpPr>
            <p:nvPr/>
          </p:nvSpPr>
          <p:spPr bwMode="auto">
            <a:xfrm>
              <a:off x="1392" y="3024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Line 283"/>
            <p:cNvSpPr>
              <a:spLocks noChangeShapeType="1"/>
            </p:cNvSpPr>
            <p:nvPr/>
          </p:nvSpPr>
          <p:spPr bwMode="auto">
            <a:xfrm>
              <a:off x="3024" y="32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1447800" y="2209800"/>
            <a:ext cx="7467600" cy="4191000"/>
            <a:chOff x="672" y="1248"/>
            <a:chExt cx="4704" cy="2640"/>
          </a:xfrm>
        </p:grpSpPr>
        <p:sp>
          <p:nvSpPr>
            <p:cNvPr id="51211" name="Rectangle 312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Rectangle 313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 dirty="0"/>
                <a:t>To delete node </a:t>
              </a:r>
              <a:r>
                <a:rPr lang="en-US" i="1" dirty="0"/>
                <a:t>del</a:t>
              </a:r>
              <a:r>
                <a:rPr lang="en-US" dirty="0"/>
                <a:t> from the DLL headed by (</a:t>
              </a:r>
              <a:r>
                <a:rPr lang="en-US" i="1" dirty="0"/>
                <a:t>first</a:t>
              </a:r>
              <a:r>
                <a:rPr lang="en-US" dirty="0"/>
                <a:t>, </a:t>
              </a:r>
              <a:r>
                <a:rPr lang="en-US" i="1" dirty="0"/>
                <a:t>last</a:t>
              </a:r>
              <a:r>
                <a:rPr lang="en-US" dirty="0"/>
                <a:t>):</a:t>
              </a:r>
              <a:br>
                <a:rPr lang="en-US" dirty="0"/>
              </a:br>
              <a:r>
                <a:rPr lang="en-US" dirty="0"/>
                <a:t>1.	Let </a:t>
              </a:r>
              <a:r>
                <a:rPr lang="en-US" i="1" dirty="0" err="1"/>
                <a:t>pred</a:t>
              </a:r>
              <a:r>
                <a:rPr lang="en-US" dirty="0"/>
                <a:t> and </a:t>
              </a:r>
              <a:r>
                <a:rPr lang="en-US" i="1" dirty="0" err="1"/>
                <a:t>succ</a:t>
              </a:r>
              <a:r>
                <a:rPr lang="en-US" dirty="0"/>
                <a:t> be node </a:t>
              </a:r>
              <a:r>
                <a:rPr lang="en-US" i="1" dirty="0"/>
                <a:t>del</a:t>
              </a:r>
              <a:r>
                <a:rPr lang="en-US" dirty="0"/>
                <a:t>’s predecessor and successor.</a:t>
              </a:r>
              <a:br>
                <a:rPr lang="en-US" dirty="0"/>
              </a:br>
              <a:r>
                <a:rPr lang="en-US" dirty="0"/>
                <a:t>2.	Delete node </a:t>
              </a:r>
              <a:r>
                <a:rPr lang="en-US" i="1" dirty="0"/>
                <a:t>del</a:t>
              </a:r>
              <a:r>
                <a:rPr lang="en-US" dirty="0"/>
                <a:t>, whose predecessor is </a:t>
              </a:r>
              <a:r>
                <a:rPr lang="en-US" i="1" dirty="0" err="1"/>
                <a:t>pred</a:t>
              </a:r>
              <a:r>
                <a:rPr lang="en-US" dirty="0"/>
                <a:t>, from the forward </a:t>
              </a:r>
              <a:br>
                <a:rPr lang="en-US" dirty="0"/>
              </a:br>
              <a:r>
                <a:rPr lang="en-US" dirty="0"/>
                <a:t>	SLL headed by </a:t>
              </a:r>
              <a:r>
                <a:rPr lang="en-US" i="1" dirty="0"/>
                <a:t>first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dirty="0"/>
                <a:t>3.	Delete node </a:t>
              </a:r>
              <a:r>
                <a:rPr lang="en-US" i="1" dirty="0"/>
                <a:t>del</a:t>
              </a:r>
              <a:r>
                <a:rPr lang="en-US" dirty="0"/>
                <a:t>, whose successor is </a:t>
              </a:r>
              <a:r>
                <a:rPr lang="en-US" i="1" dirty="0" err="1"/>
                <a:t>succ</a:t>
              </a:r>
              <a:r>
                <a:rPr lang="en-US" dirty="0"/>
                <a:t>, from the backward SLL </a:t>
              </a:r>
              <a:br>
                <a:rPr lang="en-US" dirty="0"/>
              </a:br>
              <a:r>
                <a:rPr lang="en-US" dirty="0"/>
                <a:t>	headed by </a:t>
              </a:r>
              <a:r>
                <a:rPr lang="en-US" i="1" dirty="0"/>
                <a:t>last</a:t>
              </a:r>
              <a:r>
                <a:rPr lang="en-US" dirty="0"/>
                <a:t>.</a:t>
              </a:r>
              <a:br>
                <a:rPr lang="en-US" dirty="0"/>
              </a:br>
              <a:r>
                <a:rPr lang="en-US" dirty="0"/>
                <a:t>4.	</a:t>
              </a:r>
              <a:r>
                <a:rPr lang="en-US" dirty="0">
                  <a:solidFill>
                    <a:srgbClr val="FF0000"/>
                  </a:solidFill>
                </a:rPr>
                <a:t>Terminate.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51213" name="Rectangle 314"/>
            <p:cNvSpPr>
              <a:spLocks noChangeArrowheads="1"/>
            </p:cNvSpPr>
            <p:nvPr/>
          </p:nvSpPr>
          <p:spPr bwMode="auto">
            <a:xfrm>
              <a:off x="1296" y="3126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Rectangle 315"/>
            <p:cNvSpPr>
              <a:spLocks noChangeArrowheads="1"/>
            </p:cNvSpPr>
            <p:nvPr/>
          </p:nvSpPr>
          <p:spPr bwMode="auto">
            <a:xfrm>
              <a:off x="1296" y="3318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Text Box 316"/>
            <p:cNvSpPr txBox="1">
              <a:spLocks noChangeArrowheads="1"/>
            </p:cNvSpPr>
            <p:nvPr/>
          </p:nvSpPr>
          <p:spPr bwMode="auto">
            <a:xfrm>
              <a:off x="1920" y="3120"/>
              <a:ext cx="57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51216" name="Text Box 317"/>
            <p:cNvSpPr txBox="1">
              <a:spLocks noChangeArrowheads="1"/>
            </p:cNvSpPr>
            <p:nvPr/>
          </p:nvSpPr>
          <p:spPr bwMode="auto">
            <a:xfrm>
              <a:off x="2928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51217" name="Text Box 318"/>
            <p:cNvSpPr txBox="1">
              <a:spLocks noChangeArrowheads="1"/>
            </p:cNvSpPr>
            <p:nvPr/>
          </p:nvSpPr>
          <p:spPr bwMode="auto">
            <a:xfrm>
              <a:off x="3936" y="312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51218" name="Line 319"/>
            <p:cNvSpPr>
              <a:spLocks noChangeShapeType="1"/>
            </p:cNvSpPr>
            <p:nvPr/>
          </p:nvSpPr>
          <p:spPr bwMode="auto">
            <a:xfrm>
              <a:off x="2400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320"/>
            <p:cNvSpPr>
              <a:spLocks noChangeShapeType="1"/>
            </p:cNvSpPr>
            <p:nvPr/>
          </p:nvSpPr>
          <p:spPr bwMode="auto">
            <a:xfrm>
              <a:off x="3408" y="31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321"/>
            <p:cNvSpPr>
              <a:spLocks noChangeShapeType="1"/>
            </p:cNvSpPr>
            <p:nvPr/>
          </p:nvSpPr>
          <p:spPr bwMode="auto">
            <a:xfrm>
              <a:off x="4416" y="317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322"/>
            <p:cNvSpPr>
              <a:spLocks noChangeShapeType="1"/>
            </p:cNvSpPr>
            <p:nvPr/>
          </p:nvSpPr>
          <p:spPr bwMode="auto">
            <a:xfrm flipH="1">
              <a:off x="3504" y="32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323"/>
            <p:cNvSpPr>
              <a:spLocks noChangeShapeType="1"/>
            </p:cNvSpPr>
            <p:nvPr/>
          </p:nvSpPr>
          <p:spPr bwMode="auto">
            <a:xfrm>
              <a:off x="2016" y="327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Freeform 324"/>
            <p:cNvSpPr>
              <a:spLocks/>
            </p:cNvSpPr>
            <p:nvPr/>
          </p:nvSpPr>
          <p:spPr bwMode="auto">
            <a:xfrm>
              <a:off x="1392" y="3270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Text Box 325"/>
            <p:cNvSpPr txBox="1">
              <a:spLocks noChangeArrowheads="1"/>
            </p:cNvSpPr>
            <p:nvPr/>
          </p:nvSpPr>
          <p:spPr bwMode="auto">
            <a:xfrm>
              <a:off x="912" y="312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1225" name="Text Box 326"/>
            <p:cNvSpPr txBox="1">
              <a:spLocks noChangeArrowheads="1"/>
            </p:cNvSpPr>
            <p:nvPr/>
          </p:nvSpPr>
          <p:spPr bwMode="auto">
            <a:xfrm>
              <a:off x="912" y="331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1226" name="Freeform 327"/>
            <p:cNvSpPr>
              <a:spLocks/>
            </p:cNvSpPr>
            <p:nvPr/>
          </p:nvSpPr>
          <p:spPr bwMode="auto">
            <a:xfrm>
              <a:off x="1392" y="3024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328"/>
            <p:cNvSpPr>
              <a:spLocks noChangeShapeType="1"/>
            </p:cNvSpPr>
            <p:nvPr/>
          </p:nvSpPr>
          <p:spPr bwMode="auto">
            <a:xfrm>
              <a:off x="3024" y="326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928670"/>
            <a:ext cx="3505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  <a:latin typeface="Arial" charset="0"/>
              </a:rPr>
              <a:t>DLL deletion (3)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85926"/>
            <a:ext cx="8858280" cy="53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Animation (deleting an intermediate node):</a:t>
            </a: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8F71B6-552A-4397-BF94-DF06116C0EA7}" type="slidenum">
              <a:rPr lang="en-AU"/>
              <a:pPr>
                <a:defRPr/>
              </a:pPr>
              <a:t>52</a:t>
            </a:fld>
            <a:endParaRPr lang="en-AU"/>
          </a:p>
        </p:txBody>
      </p:sp>
      <p:grpSp>
        <p:nvGrpSpPr>
          <p:cNvPr id="52230" name="Group 199"/>
          <p:cNvGrpSpPr>
            <a:grpSpLocks/>
          </p:cNvGrpSpPr>
          <p:nvPr/>
        </p:nvGrpSpPr>
        <p:grpSpPr bwMode="auto">
          <a:xfrm>
            <a:off x="1371600" y="2209800"/>
            <a:ext cx="7467600" cy="4191000"/>
            <a:chOff x="672" y="1248"/>
            <a:chExt cx="4704" cy="2640"/>
          </a:xfrm>
        </p:grpSpPr>
        <p:sp>
          <p:nvSpPr>
            <p:cNvPr id="52346" name="Rectangle 200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7" name="Rectangle 201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2348" name="Rectangle 202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9" name="Text Box 203"/>
            <p:cNvSpPr txBox="1">
              <a:spLocks noChangeArrowheads="1"/>
            </p:cNvSpPr>
            <p:nvPr/>
          </p:nvSpPr>
          <p:spPr bwMode="auto">
            <a:xfrm>
              <a:off x="816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2350" name="Rectangle 204"/>
            <p:cNvSpPr>
              <a:spLocks noChangeArrowheads="1"/>
            </p:cNvSpPr>
            <p:nvPr/>
          </p:nvSpPr>
          <p:spPr bwMode="auto">
            <a:xfrm>
              <a:off x="1200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1" name="Rectangle 205"/>
            <p:cNvSpPr>
              <a:spLocks noChangeArrowheads="1"/>
            </p:cNvSpPr>
            <p:nvPr/>
          </p:nvSpPr>
          <p:spPr bwMode="auto">
            <a:xfrm>
              <a:off x="1200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2" name="Text Box 206"/>
            <p:cNvSpPr txBox="1">
              <a:spLocks noChangeArrowheads="1"/>
            </p:cNvSpPr>
            <p:nvPr/>
          </p:nvSpPr>
          <p:spPr bwMode="auto">
            <a:xfrm>
              <a:off x="4128" y="31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52353" name="Text Box 207"/>
            <p:cNvSpPr txBox="1">
              <a:spLocks noChangeArrowheads="1"/>
            </p:cNvSpPr>
            <p:nvPr/>
          </p:nvSpPr>
          <p:spPr bwMode="auto">
            <a:xfrm>
              <a:off x="2112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52354" name="Text Box 208"/>
            <p:cNvSpPr txBox="1">
              <a:spLocks noChangeArrowheads="1"/>
            </p:cNvSpPr>
            <p:nvPr/>
          </p:nvSpPr>
          <p:spPr bwMode="auto">
            <a:xfrm>
              <a:off x="3120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52355" name="Text Box 209"/>
            <p:cNvSpPr txBox="1">
              <a:spLocks noChangeArrowheads="1"/>
            </p:cNvSpPr>
            <p:nvPr/>
          </p:nvSpPr>
          <p:spPr bwMode="auto">
            <a:xfrm>
              <a:off x="816" y="311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2356" name="Text Box 210"/>
            <p:cNvSpPr txBox="1">
              <a:spLocks noChangeArrowheads="1"/>
            </p:cNvSpPr>
            <p:nvPr/>
          </p:nvSpPr>
          <p:spPr bwMode="auto">
            <a:xfrm>
              <a:off x="816" y="330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2357" name="Line 211"/>
            <p:cNvSpPr>
              <a:spLocks noChangeShapeType="1"/>
            </p:cNvSpPr>
            <p:nvPr/>
          </p:nvSpPr>
          <p:spPr bwMode="auto">
            <a:xfrm>
              <a:off x="188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8" name="Line 212"/>
            <p:cNvSpPr>
              <a:spLocks noChangeShapeType="1"/>
            </p:cNvSpPr>
            <p:nvPr/>
          </p:nvSpPr>
          <p:spPr bwMode="auto">
            <a:xfrm>
              <a:off x="164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9" name="Freeform 213"/>
            <p:cNvSpPr>
              <a:spLocks/>
            </p:cNvSpPr>
            <p:nvPr/>
          </p:nvSpPr>
          <p:spPr bwMode="auto">
            <a:xfrm>
              <a:off x="1304" y="316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0" name="Line 214"/>
            <p:cNvSpPr>
              <a:spLocks noChangeShapeType="1"/>
            </p:cNvSpPr>
            <p:nvPr/>
          </p:nvSpPr>
          <p:spPr bwMode="auto">
            <a:xfrm flipH="1">
              <a:off x="4704" y="32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1" name="Line 215"/>
            <p:cNvSpPr>
              <a:spLocks noChangeShapeType="1"/>
            </p:cNvSpPr>
            <p:nvPr/>
          </p:nvSpPr>
          <p:spPr bwMode="auto">
            <a:xfrm>
              <a:off x="4896" y="32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2" name="Freeform 216"/>
            <p:cNvSpPr>
              <a:spLocks/>
            </p:cNvSpPr>
            <p:nvPr/>
          </p:nvSpPr>
          <p:spPr bwMode="auto">
            <a:xfrm>
              <a:off x="1296" y="325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3" name="Line 217"/>
            <p:cNvSpPr>
              <a:spLocks noChangeShapeType="1"/>
            </p:cNvSpPr>
            <p:nvPr/>
          </p:nvSpPr>
          <p:spPr bwMode="auto">
            <a:xfrm>
              <a:off x="4608" y="316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4" name="Line 218"/>
            <p:cNvSpPr>
              <a:spLocks noChangeShapeType="1"/>
            </p:cNvSpPr>
            <p:nvPr/>
          </p:nvSpPr>
          <p:spPr bwMode="auto">
            <a:xfrm flipH="1">
              <a:off x="1872" y="325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5" name="Line 219"/>
            <p:cNvSpPr>
              <a:spLocks noChangeShapeType="1"/>
            </p:cNvSpPr>
            <p:nvPr/>
          </p:nvSpPr>
          <p:spPr bwMode="auto">
            <a:xfrm>
              <a:off x="360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6" name="Line 220"/>
            <p:cNvSpPr>
              <a:spLocks noChangeShapeType="1"/>
            </p:cNvSpPr>
            <p:nvPr/>
          </p:nvSpPr>
          <p:spPr bwMode="auto">
            <a:xfrm flipH="1">
              <a:off x="2688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7" name="Line 221"/>
            <p:cNvSpPr>
              <a:spLocks noChangeShapeType="1"/>
            </p:cNvSpPr>
            <p:nvPr/>
          </p:nvSpPr>
          <p:spPr bwMode="auto">
            <a:xfrm>
              <a:off x="2592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8" name="Line 222"/>
            <p:cNvSpPr>
              <a:spLocks noChangeShapeType="1"/>
            </p:cNvSpPr>
            <p:nvPr/>
          </p:nvSpPr>
          <p:spPr bwMode="auto">
            <a:xfrm flipH="1">
              <a:off x="3696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9" name="Freeform 223"/>
            <p:cNvSpPr>
              <a:spLocks/>
            </p:cNvSpPr>
            <p:nvPr/>
          </p:nvSpPr>
          <p:spPr bwMode="auto">
            <a:xfrm>
              <a:off x="1296" y="2928"/>
              <a:ext cx="1824" cy="192"/>
            </a:xfrm>
            <a:custGeom>
              <a:avLst/>
              <a:gdLst>
                <a:gd name="T0" fmla="*/ 0 w 1824"/>
                <a:gd name="T1" fmla="*/ 0 h 192"/>
                <a:gd name="T2" fmla="*/ 1488 w 1824"/>
                <a:gd name="T3" fmla="*/ 0 h 192"/>
                <a:gd name="T4" fmla="*/ 1824 w 1824"/>
                <a:gd name="T5" fmla="*/ 192 h 192"/>
                <a:gd name="T6" fmla="*/ 0 60000 65536"/>
                <a:gd name="T7" fmla="*/ 0 60000 65536"/>
                <a:gd name="T8" fmla="*/ 0 60000 65536"/>
                <a:gd name="T9" fmla="*/ 0 w 1824"/>
                <a:gd name="T10" fmla="*/ 0 h 192"/>
                <a:gd name="T11" fmla="*/ 1824 w 182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192">
                  <a:moveTo>
                    <a:pt x="0" y="0"/>
                  </a:moveTo>
                  <a:lnTo>
                    <a:pt x="1488" y="0"/>
                  </a:lnTo>
                  <a:lnTo>
                    <a:pt x="1824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4"/>
          <p:cNvGrpSpPr>
            <a:grpSpLocks/>
          </p:cNvGrpSpPr>
          <p:nvPr/>
        </p:nvGrpSpPr>
        <p:grpSpPr bwMode="auto">
          <a:xfrm>
            <a:off x="1371600" y="2209800"/>
            <a:ext cx="7467600" cy="4191000"/>
            <a:chOff x="672" y="1248"/>
            <a:chExt cx="4704" cy="2640"/>
          </a:xfrm>
        </p:grpSpPr>
        <p:sp>
          <p:nvSpPr>
            <p:cNvPr id="52316" name="Rectangle 225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7" name="Rectangle 226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</a:t>
              </a:r>
              <a:r>
                <a:rPr lang="en-US">
                  <a:solidFill>
                    <a:srgbClr val="FF0000"/>
                  </a:solidFill>
                </a:rPr>
                <a:t>Let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 and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 be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’s predecessor and successor.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2318" name="Rectangle 227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9" name="Text Box 228"/>
            <p:cNvSpPr txBox="1">
              <a:spLocks noChangeArrowheads="1"/>
            </p:cNvSpPr>
            <p:nvPr/>
          </p:nvSpPr>
          <p:spPr bwMode="auto">
            <a:xfrm>
              <a:off x="816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2320" name="Rectangle 229"/>
            <p:cNvSpPr>
              <a:spLocks noChangeArrowheads="1"/>
            </p:cNvSpPr>
            <p:nvPr/>
          </p:nvSpPr>
          <p:spPr bwMode="auto">
            <a:xfrm>
              <a:off x="1200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1" name="Rectangle 230"/>
            <p:cNvSpPr>
              <a:spLocks noChangeArrowheads="1"/>
            </p:cNvSpPr>
            <p:nvPr/>
          </p:nvSpPr>
          <p:spPr bwMode="auto">
            <a:xfrm>
              <a:off x="1200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2" name="Text Box 231"/>
            <p:cNvSpPr txBox="1">
              <a:spLocks noChangeArrowheads="1"/>
            </p:cNvSpPr>
            <p:nvPr/>
          </p:nvSpPr>
          <p:spPr bwMode="auto">
            <a:xfrm>
              <a:off x="4128" y="31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52323" name="Text Box 232"/>
            <p:cNvSpPr txBox="1">
              <a:spLocks noChangeArrowheads="1"/>
            </p:cNvSpPr>
            <p:nvPr/>
          </p:nvSpPr>
          <p:spPr bwMode="auto">
            <a:xfrm>
              <a:off x="2112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52324" name="Text Box 233"/>
            <p:cNvSpPr txBox="1">
              <a:spLocks noChangeArrowheads="1"/>
            </p:cNvSpPr>
            <p:nvPr/>
          </p:nvSpPr>
          <p:spPr bwMode="auto">
            <a:xfrm>
              <a:off x="3120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52325" name="Text Box 234"/>
            <p:cNvSpPr txBox="1">
              <a:spLocks noChangeArrowheads="1"/>
            </p:cNvSpPr>
            <p:nvPr/>
          </p:nvSpPr>
          <p:spPr bwMode="auto">
            <a:xfrm>
              <a:off x="816" y="311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2326" name="Text Box 235"/>
            <p:cNvSpPr txBox="1">
              <a:spLocks noChangeArrowheads="1"/>
            </p:cNvSpPr>
            <p:nvPr/>
          </p:nvSpPr>
          <p:spPr bwMode="auto">
            <a:xfrm>
              <a:off x="816" y="330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2327" name="Line 236"/>
            <p:cNvSpPr>
              <a:spLocks noChangeShapeType="1"/>
            </p:cNvSpPr>
            <p:nvPr/>
          </p:nvSpPr>
          <p:spPr bwMode="auto">
            <a:xfrm>
              <a:off x="188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8" name="Line 237"/>
            <p:cNvSpPr>
              <a:spLocks noChangeShapeType="1"/>
            </p:cNvSpPr>
            <p:nvPr/>
          </p:nvSpPr>
          <p:spPr bwMode="auto">
            <a:xfrm>
              <a:off x="164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9" name="Freeform 238"/>
            <p:cNvSpPr>
              <a:spLocks/>
            </p:cNvSpPr>
            <p:nvPr/>
          </p:nvSpPr>
          <p:spPr bwMode="auto">
            <a:xfrm>
              <a:off x="1304" y="316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Line 239"/>
            <p:cNvSpPr>
              <a:spLocks noChangeShapeType="1"/>
            </p:cNvSpPr>
            <p:nvPr/>
          </p:nvSpPr>
          <p:spPr bwMode="auto">
            <a:xfrm flipH="1">
              <a:off x="4704" y="32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Line 240"/>
            <p:cNvSpPr>
              <a:spLocks noChangeShapeType="1"/>
            </p:cNvSpPr>
            <p:nvPr/>
          </p:nvSpPr>
          <p:spPr bwMode="auto">
            <a:xfrm>
              <a:off x="4896" y="32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2" name="Freeform 241"/>
            <p:cNvSpPr>
              <a:spLocks/>
            </p:cNvSpPr>
            <p:nvPr/>
          </p:nvSpPr>
          <p:spPr bwMode="auto">
            <a:xfrm>
              <a:off x="1296" y="325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3" name="Line 242"/>
            <p:cNvSpPr>
              <a:spLocks noChangeShapeType="1"/>
            </p:cNvSpPr>
            <p:nvPr/>
          </p:nvSpPr>
          <p:spPr bwMode="auto">
            <a:xfrm>
              <a:off x="4608" y="316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4" name="Line 243"/>
            <p:cNvSpPr>
              <a:spLocks noChangeShapeType="1"/>
            </p:cNvSpPr>
            <p:nvPr/>
          </p:nvSpPr>
          <p:spPr bwMode="auto">
            <a:xfrm flipH="1">
              <a:off x="1872" y="325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5" name="Text Box 244"/>
            <p:cNvSpPr txBox="1">
              <a:spLocks noChangeArrowheads="1"/>
            </p:cNvSpPr>
            <p:nvPr/>
          </p:nvSpPr>
          <p:spPr bwMode="auto">
            <a:xfrm>
              <a:off x="1104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52336" name="Rectangle 245"/>
            <p:cNvSpPr>
              <a:spLocks noChangeArrowheads="1"/>
            </p:cNvSpPr>
            <p:nvPr/>
          </p:nvSpPr>
          <p:spPr bwMode="auto">
            <a:xfrm>
              <a:off x="3504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" name="Text Box 246"/>
            <p:cNvSpPr txBox="1">
              <a:spLocks noChangeArrowheads="1"/>
            </p:cNvSpPr>
            <p:nvPr/>
          </p:nvSpPr>
          <p:spPr bwMode="auto">
            <a:xfrm>
              <a:off x="3120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52338" name="Line 247"/>
            <p:cNvSpPr>
              <a:spLocks noChangeShapeType="1"/>
            </p:cNvSpPr>
            <p:nvPr/>
          </p:nvSpPr>
          <p:spPr bwMode="auto">
            <a:xfrm>
              <a:off x="360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9" name="Line 248"/>
            <p:cNvSpPr>
              <a:spLocks noChangeShapeType="1"/>
            </p:cNvSpPr>
            <p:nvPr/>
          </p:nvSpPr>
          <p:spPr bwMode="auto">
            <a:xfrm flipH="1">
              <a:off x="2688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0" name="Line 249"/>
            <p:cNvSpPr>
              <a:spLocks noChangeShapeType="1"/>
            </p:cNvSpPr>
            <p:nvPr/>
          </p:nvSpPr>
          <p:spPr bwMode="auto">
            <a:xfrm>
              <a:off x="2592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1" name="Line 250"/>
            <p:cNvSpPr>
              <a:spLocks noChangeShapeType="1"/>
            </p:cNvSpPr>
            <p:nvPr/>
          </p:nvSpPr>
          <p:spPr bwMode="auto">
            <a:xfrm flipH="1">
              <a:off x="3696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2" name="Freeform 251"/>
            <p:cNvSpPr>
              <a:spLocks/>
            </p:cNvSpPr>
            <p:nvPr/>
          </p:nvSpPr>
          <p:spPr bwMode="auto">
            <a:xfrm>
              <a:off x="1296" y="2928"/>
              <a:ext cx="1824" cy="192"/>
            </a:xfrm>
            <a:custGeom>
              <a:avLst/>
              <a:gdLst>
                <a:gd name="T0" fmla="*/ 0 w 1824"/>
                <a:gd name="T1" fmla="*/ 0 h 192"/>
                <a:gd name="T2" fmla="*/ 1488 w 1824"/>
                <a:gd name="T3" fmla="*/ 0 h 192"/>
                <a:gd name="T4" fmla="*/ 1824 w 1824"/>
                <a:gd name="T5" fmla="*/ 192 h 192"/>
                <a:gd name="T6" fmla="*/ 0 60000 65536"/>
                <a:gd name="T7" fmla="*/ 0 60000 65536"/>
                <a:gd name="T8" fmla="*/ 0 60000 65536"/>
                <a:gd name="T9" fmla="*/ 0 w 1824"/>
                <a:gd name="T10" fmla="*/ 0 h 192"/>
                <a:gd name="T11" fmla="*/ 1824 w 182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192">
                  <a:moveTo>
                    <a:pt x="0" y="0"/>
                  </a:moveTo>
                  <a:lnTo>
                    <a:pt x="1488" y="0"/>
                  </a:lnTo>
                  <a:lnTo>
                    <a:pt x="1824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3" name="Rectangle 252"/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4" name="Freeform 253"/>
            <p:cNvSpPr>
              <a:spLocks/>
            </p:cNvSpPr>
            <p:nvPr/>
          </p:nvSpPr>
          <p:spPr bwMode="auto">
            <a:xfrm>
              <a:off x="1584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5" name="Freeform 254"/>
            <p:cNvSpPr>
              <a:spLocks/>
            </p:cNvSpPr>
            <p:nvPr/>
          </p:nvSpPr>
          <p:spPr bwMode="auto">
            <a:xfrm>
              <a:off x="3600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5"/>
          <p:cNvGrpSpPr>
            <a:grpSpLocks/>
          </p:cNvGrpSpPr>
          <p:nvPr/>
        </p:nvGrpSpPr>
        <p:grpSpPr bwMode="auto">
          <a:xfrm>
            <a:off x="1371600" y="2209800"/>
            <a:ext cx="7467600" cy="4191000"/>
            <a:chOff x="672" y="1248"/>
            <a:chExt cx="4704" cy="2640"/>
          </a:xfrm>
        </p:grpSpPr>
        <p:sp>
          <p:nvSpPr>
            <p:cNvPr id="52286" name="Rectangle 256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7" name="Rectangle 257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</a:t>
              </a:r>
              <a:r>
                <a:rPr lang="en-US">
                  <a:solidFill>
                    <a:srgbClr val="FF0000"/>
                  </a:solidFill>
                </a:rPr>
                <a:t>Delete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, whose predecessor is </a:t>
              </a:r>
              <a:r>
                <a:rPr lang="en-US" i="1">
                  <a:solidFill>
                    <a:srgbClr val="FF0000"/>
                  </a:solidFill>
                </a:rPr>
                <a:t>pred</a:t>
              </a:r>
              <a:r>
                <a:rPr lang="en-US">
                  <a:solidFill>
                    <a:srgbClr val="FF0000"/>
                  </a:solidFill>
                </a:rPr>
                <a:t>, from the forward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SLL headed by </a:t>
              </a:r>
              <a:r>
                <a:rPr lang="en-US" i="1">
                  <a:solidFill>
                    <a:srgbClr val="FF0000"/>
                  </a:solidFill>
                </a:rPr>
                <a:t>first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2288" name="Rectangle 258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9" name="Text Box 259"/>
            <p:cNvSpPr txBox="1">
              <a:spLocks noChangeArrowheads="1"/>
            </p:cNvSpPr>
            <p:nvPr/>
          </p:nvSpPr>
          <p:spPr bwMode="auto">
            <a:xfrm>
              <a:off x="816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2290" name="Rectangle 260"/>
            <p:cNvSpPr>
              <a:spLocks noChangeArrowheads="1"/>
            </p:cNvSpPr>
            <p:nvPr/>
          </p:nvSpPr>
          <p:spPr bwMode="auto">
            <a:xfrm>
              <a:off x="1200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1" name="Rectangle 261"/>
            <p:cNvSpPr>
              <a:spLocks noChangeArrowheads="1"/>
            </p:cNvSpPr>
            <p:nvPr/>
          </p:nvSpPr>
          <p:spPr bwMode="auto">
            <a:xfrm>
              <a:off x="1200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2" name="Text Box 262"/>
            <p:cNvSpPr txBox="1">
              <a:spLocks noChangeArrowheads="1"/>
            </p:cNvSpPr>
            <p:nvPr/>
          </p:nvSpPr>
          <p:spPr bwMode="auto">
            <a:xfrm>
              <a:off x="4128" y="31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52293" name="Text Box 263"/>
            <p:cNvSpPr txBox="1">
              <a:spLocks noChangeArrowheads="1"/>
            </p:cNvSpPr>
            <p:nvPr/>
          </p:nvSpPr>
          <p:spPr bwMode="auto">
            <a:xfrm>
              <a:off x="2112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52294" name="Text Box 264"/>
            <p:cNvSpPr txBox="1">
              <a:spLocks noChangeArrowheads="1"/>
            </p:cNvSpPr>
            <p:nvPr/>
          </p:nvSpPr>
          <p:spPr bwMode="auto">
            <a:xfrm>
              <a:off x="3120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52295" name="Text Box 265"/>
            <p:cNvSpPr txBox="1">
              <a:spLocks noChangeArrowheads="1"/>
            </p:cNvSpPr>
            <p:nvPr/>
          </p:nvSpPr>
          <p:spPr bwMode="auto">
            <a:xfrm>
              <a:off x="816" y="311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2296" name="Text Box 266"/>
            <p:cNvSpPr txBox="1">
              <a:spLocks noChangeArrowheads="1"/>
            </p:cNvSpPr>
            <p:nvPr/>
          </p:nvSpPr>
          <p:spPr bwMode="auto">
            <a:xfrm>
              <a:off x="816" y="330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2297" name="Line 267"/>
            <p:cNvSpPr>
              <a:spLocks noChangeShapeType="1"/>
            </p:cNvSpPr>
            <p:nvPr/>
          </p:nvSpPr>
          <p:spPr bwMode="auto">
            <a:xfrm>
              <a:off x="188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8" name="Line 268"/>
            <p:cNvSpPr>
              <a:spLocks noChangeShapeType="1"/>
            </p:cNvSpPr>
            <p:nvPr/>
          </p:nvSpPr>
          <p:spPr bwMode="auto">
            <a:xfrm>
              <a:off x="164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9" name="Freeform 269"/>
            <p:cNvSpPr>
              <a:spLocks/>
            </p:cNvSpPr>
            <p:nvPr/>
          </p:nvSpPr>
          <p:spPr bwMode="auto">
            <a:xfrm>
              <a:off x="1304" y="316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0" name="Line 270"/>
            <p:cNvSpPr>
              <a:spLocks noChangeShapeType="1"/>
            </p:cNvSpPr>
            <p:nvPr/>
          </p:nvSpPr>
          <p:spPr bwMode="auto">
            <a:xfrm flipH="1">
              <a:off x="4704" y="32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1" name="Line 271"/>
            <p:cNvSpPr>
              <a:spLocks noChangeShapeType="1"/>
            </p:cNvSpPr>
            <p:nvPr/>
          </p:nvSpPr>
          <p:spPr bwMode="auto">
            <a:xfrm>
              <a:off x="4896" y="32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2" name="Freeform 272"/>
            <p:cNvSpPr>
              <a:spLocks/>
            </p:cNvSpPr>
            <p:nvPr/>
          </p:nvSpPr>
          <p:spPr bwMode="auto">
            <a:xfrm>
              <a:off x="1296" y="325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3" name="Line 273"/>
            <p:cNvSpPr>
              <a:spLocks noChangeShapeType="1"/>
            </p:cNvSpPr>
            <p:nvPr/>
          </p:nvSpPr>
          <p:spPr bwMode="auto">
            <a:xfrm>
              <a:off x="4608" y="316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4" name="Line 274"/>
            <p:cNvSpPr>
              <a:spLocks noChangeShapeType="1"/>
            </p:cNvSpPr>
            <p:nvPr/>
          </p:nvSpPr>
          <p:spPr bwMode="auto">
            <a:xfrm flipH="1">
              <a:off x="1872" y="325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5" name="Text Box 275"/>
            <p:cNvSpPr txBox="1">
              <a:spLocks noChangeArrowheads="1"/>
            </p:cNvSpPr>
            <p:nvPr/>
          </p:nvSpPr>
          <p:spPr bwMode="auto">
            <a:xfrm>
              <a:off x="1104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52306" name="Rectangle 276"/>
            <p:cNvSpPr>
              <a:spLocks noChangeArrowheads="1"/>
            </p:cNvSpPr>
            <p:nvPr/>
          </p:nvSpPr>
          <p:spPr bwMode="auto">
            <a:xfrm>
              <a:off x="3504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7" name="Text Box 277"/>
            <p:cNvSpPr txBox="1">
              <a:spLocks noChangeArrowheads="1"/>
            </p:cNvSpPr>
            <p:nvPr/>
          </p:nvSpPr>
          <p:spPr bwMode="auto">
            <a:xfrm>
              <a:off x="3120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52308" name="Line 278"/>
            <p:cNvSpPr>
              <a:spLocks noChangeShapeType="1"/>
            </p:cNvSpPr>
            <p:nvPr/>
          </p:nvSpPr>
          <p:spPr bwMode="auto">
            <a:xfrm>
              <a:off x="360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9" name="Line 279"/>
            <p:cNvSpPr>
              <a:spLocks noChangeShapeType="1"/>
            </p:cNvSpPr>
            <p:nvPr/>
          </p:nvSpPr>
          <p:spPr bwMode="auto">
            <a:xfrm flipH="1">
              <a:off x="2688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0" name="Line 280"/>
            <p:cNvSpPr>
              <a:spLocks noChangeShapeType="1"/>
            </p:cNvSpPr>
            <p:nvPr/>
          </p:nvSpPr>
          <p:spPr bwMode="auto">
            <a:xfrm flipH="1">
              <a:off x="3696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1" name="Freeform 281"/>
            <p:cNvSpPr>
              <a:spLocks/>
            </p:cNvSpPr>
            <p:nvPr/>
          </p:nvSpPr>
          <p:spPr bwMode="auto">
            <a:xfrm>
              <a:off x="1296" y="2928"/>
              <a:ext cx="1824" cy="192"/>
            </a:xfrm>
            <a:custGeom>
              <a:avLst/>
              <a:gdLst>
                <a:gd name="T0" fmla="*/ 0 w 1824"/>
                <a:gd name="T1" fmla="*/ 0 h 192"/>
                <a:gd name="T2" fmla="*/ 1488 w 1824"/>
                <a:gd name="T3" fmla="*/ 0 h 192"/>
                <a:gd name="T4" fmla="*/ 1824 w 1824"/>
                <a:gd name="T5" fmla="*/ 192 h 192"/>
                <a:gd name="T6" fmla="*/ 0 60000 65536"/>
                <a:gd name="T7" fmla="*/ 0 60000 65536"/>
                <a:gd name="T8" fmla="*/ 0 60000 65536"/>
                <a:gd name="T9" fmla="*/ 0 w 1824"/>
                <a:gd name="T10" fmla="*/ 0 h 192"/>
                <a:gd name="T11" fmla="*/ 1824 w 182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192">
                  <a:moveTo>
                    <a:pt x="0" y="0"/>
                  </a:moveTo>
                  <a:lnTo>
                    <a:pt x="1488" y="0"/>
                  </a:lnTo>
                  <a:lnTo>
                    <a:pt x="1824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2" name="Rectangle 282"/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3" name="Freeform 283"/>
            <p:cNvSpPr>
              <a:spLocks/>
            </p:cNvSpPr>
            <p:nvPr/>
          </p:nvSpPr>
          <p:spPr bwMode="auto">
            <a:xfrm>
              <a:off x="1584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4" name="Freeform 284"/>
            <p:cNvSpPr>
              <a:spLocks/>
            </p:cNvSpPr>
            <p:nvPr/>
          </p:nvSpPr>
          <p:spPr bwMode="auto">
            <a:xfrm>
              <a:off x="3600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Freeform 285"/>
            <p:cNvSpPr>
              <a:spLocks/>
            </p:cNvSpPr>
            <p:nvPr/>
          </p:nvSpPr>
          <p:spPr bwMode="auto">
            <a:xfrm>
              <a:off x="2592" y="3024"/>
              <a:ext cx="1536" cy="144"/>
            </a:xfrm>
            <a:custGeom>
              <a:avLst/>
              <a:gdLst>
                <a:gd name="T0" fmla="*/ 0 w 1536"/>
                <a:gd name="T1" fmla="*/ 144 h 144"/>
                <a:gd name="T2" fmla="*/ 528 w 1536"/>
                <a:gd name="T3" fmla="*/ 0 h 144"/>
                <a:gd name="T4" fmla="*/ 1104 w 1536"/>
                <a:gd name="T5" fmla="*/ 0 h 144"/>
                <a:gd name="T6" fmla="*/ 1536 w 1536"/>
                <a:gd name="T7" fmla="*/ 9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44"/>
                <a:gd name="T14" fmla="*/ 1536 w 15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44">
                  <a:moveTo>
                    <a:pt x="0" y="144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6"/>
          <p:cNvGrpSpPr>
            <a:grpSpLocks/>
          </p:cNvGrpSpPr>
          <p:nvPr/>
        </p:nvGrpSpPr>
        <p:grpSpPr bwMode="auto">
          <a:xfrm>
            <a:off x="1371600" y="2209800"/>
            <a:ext cx="7467600" cy="4191000"/>
            <a:chOff x="672" y="1248"/>
            <a:chExt cx="4704" cy="2640"/>
          </a:xfrm>
        </p:grpSpPr>
        <p:sp>
          <p:nvSpPr>
            <p:cNvPr id="52256" name="Rectangle 287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Rectangle 288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</a:t>
              </a:r>
              <a:r>
                <a:rPr lang="en-US">
                  <a:solidFill>
                    <a:srgbClr val="FF0000"/>
                  </a:solidFill>
                </a:rPr>
                <a:t>Delete node </a:t>
              </a:r>
              <a:r>
                <a:rPr lang="en-US" i="1">
                  <a:solidFill>
                    <a:srgbClr val="FF0000"/>
                  </a:solidFill>
                </a:rPr>
                <a:t>del</a:t>
              </a:r>
              <a:r>
                <a:rPr lang="en-US">
                  <a:solidFill>
                    <a:srgbClr val="FF0000"/>
                  </a:solidFill>
                </a:rPr>
                <a:t>, whose successor is </a:t>
              </a:r>
              <a:r>
                <a:rPr lang="en-US" i="1">
                  <a:solidFill>
                    <a:srgbClr val="FF0000"/>
                  </a:solidFill>
                </a:rPr>
                <a:t>succ</a:t>
              </a:r>
              <a:r>
                <a:rPr lang="en-US">
                  <a:solidFill>
                    <a:srgbClr val="FF0000"/>
                  </a:solidFill>
                </a:rPr>
                <a:t>, from the backward SLL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	headed by </a:t>
              </a:r>
              <a:r>
                <a:rPr lang="en-US" i="1">
                  <a:solidFill>
                    <a:srgbClr val="FF0000"/>
                  </a:solidFill>
                </a:rPr>
                <a:t>last</a:t>
              </a:r>
              <a:r>
                <a:rPr lang="en-US">
                  <a:solidFill>
                    <a:srgbClr val="FF0000"/>
                  </a:solidFill>
                </a:rPr>
                <a:t>.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4.	Terminate.</a:t>
              </a:r>
              <a:endParaRPr lang="en-GB"/>
            </a:p>
          </p:txBody>
        </p:sp>
        <p:sp>
          <p:nvSpPr>
            <p:cNvPr id="52258" name="Rectangle 289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Text Box 290"/>
            <p:cNvSpPr txBox="1">
              <a:spLocks noChangeArrowheads="1"/>
            </p:cNvSpPr>
            <p:nvPr/>
          </p:nvSpPr>
          <p:spPr bwMode="auto">
            <a:xfrm>
              <a:off x="816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del</a:t>
              </a:r>
            </a:p>
          </p:txBody>
        </p:sp>
        <p:sp>
          <p:nvSpPr>
            <p:cNvPr id="52260" name="Rectangle 291"/>
            <p:cNvSpPr>
              <a:spLocks noChangeArrowheads="1"/>
            </p:cNvSpPr>
            <p:nvPr/>
          </p:nvSpPr>
          <p:spPr bwMode="auto">
            <a:xfrm>
              <a:off x="1200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Rectangle 292"/>
            <p:cNvSpPr>
              <a:spLocks noChangeArrowheads="1"/>
            </p:cNvSpPr>
            <p:nvPr/>
          </p:nvSpPr>
          <p:spPr bwMode="auto">
            <a:xfrm>
              <a:off x="1200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Text Box 293"/>
            <p:cNvSpPr txBox="1">
              <a:spLocks noChangeArrowheads="1"/>
            </p:cNvSpPr>
            <p:nvPr/>
          </p:nvSpPr>
          <p:spPr bwMode="auto">
            <a:xfrm>
              <a:off x="4128" y="31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52263" name="Text Box 294"/>
            <p:cNvSpPr txBox="1">
              <a:spLocks noChangeArrowheads="1"/>
            </p:cNvSpPr>
            <p:nvPr/>
          </p:nvSpPr>
          <p:spPr bwMode="auto">
            <a:xfrm>
              <a:off x="2112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52264" name="Text Box 295"/>
            <p:cNvSpPr txBox="1">
              <a:spLocks noChangeArrowheads="1"/>
            </p:cNvSpPr>
            <p:nvPr/>
          </p:nvSpPr>
          <p:spPr bwMode="auto">
            <a:xfrm>
              <a:off x="3120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52265" name="Text Box 296"/>
            <p:cNvSpPr txBox="1">
              <a:spLocks noChangeArrowheads="1"/>
            </p:cNvSpPr>
            <p:nvPr/>
          </p:nvSpPr>
          <p:spPr bwMode="auto">
            <a:xfrm>
              <a:off x="816" y="311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2266" name="Text Box 297"/>
            <p:cNvSpPr txBox="1">
              <a:spLocks noChangeArrowheads="1"/>
            </p:cNvSpPr>
            <p:nvPr/>
          </p:nvSpPr>
          <p:spPr bwMode="auto">
            <a:xfrm>
              <a:off x="816" y="330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2267" name="Line 298"/>
            <p:cNvSpPr>
              <a:spLocks noChangeShapeType="1"/>
            </p:cNvSpPr>
            <p:nvPr/>
          </p:nvSpPr>
          <p:spPr bwMode="auto">
            <a:xfrm>
              <a:off x="188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8" name="Line 299"/>
            <p:cNvSpPr>
              <a:spLocks noChangeShapeType="1"/>
            </p:cNvSpPr>
            <p:nvPr/>
          </p:nvSpPr>
          <p:spPr bwMode="auto">
            <a:xfrm>
              <a:off x="164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9" name="Freeform 300"/>
            <p:cNvSpPr>
              <a:spLocks/>
            </p:cNvSpPr>
            <p:nvPr/>
          </p:nvSpPr>
          <p:spPr bwMode="auto">
            <a:xfrm>
              <a:off x="1304" y="316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0" name="Line 301"/>
            <p:cNvSpPr>
              <a:spLocks noChangeShapeType="1"/>
            </p:cNvSpPr>
            <p:nvPr/>
          </p:nvSpPr>
          <p:spPr bwMode="auto">
            <a:xfrm flipH="1">
              <a:off x="4704" y="32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1" name="Line 302"/>
            <p:cNvSpPr>
              <a:spLocks noChangeShapeType="1"/>
            </p:cNvSpPr>
            <p:nvPr/>
          </p:nvSpPr>
          <p:spPr bwMode="auto">
            <a:xfrm>
              <a:off x="4896" y="32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2" name="Freeform 303"/>
            <p:cNvSpPr>
              <a:spLocks/>
            </p:cNvSpPr>
            <p:nvPr/>
          </p:nvSpPr>
          <p:spPr bwMode="auto">
            <a:xfrm>
              <a:off x="1296" y="325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3" name="Line 304"/>
            <p:cNvSpPr>
              <a:spLocks noChangeShapeType="1"/>
            </p:cNvSpPr>
            <p:nvPr/>
          </p:nvSpPr>
          <p:spPr bwMode="auto">
            <a:xfrm>
              <a:off x="4608" y="316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Line 305"/>
            <p:cNvSpPr>
              <a:spLocks noChangeShapeType="1"/>
            </p:cNvSpPr>
            <p:nvPr/>
          </p:nvSpPr>
          <p:spPr bwMode="auto">
            <a:xfrm flipH="1">
              <a:off x="1872" y="325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Text Box 306"/>
            <p:cNvSpPr txBox="1">
              <a:spLocks noChangeArrowheads="1"/>
            </p:cNvSpPr>
            <p:nvPr/>
          </p:nvSpPr>
          <p:spPr bwMode="auto">
            <a:xfrm>
              <a:off x="1104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pred</a:t>
              </a:r>
            </a:p>
          </p:txBody>
        </p:sp>
        <p:sp>
          <p:nvSpPr>
            <p:cNvPr id="52276" name="Rectangle 307"/>
            <p:cNvSpPr>
              <a:spLocks noChangeArrowheads="1"/>
            </p:cNvSpPr>
            <p:nvPr/>
          </p:nvSpPr>
          <p:spPr bwMode="auto">
            <a:xfrm>
              <a:off x="3504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7" name="Text Box 308"/>
            <p:cNvSpPr txBox="1">
              <a:spLocks noChangeArrowheads="1"/>
            </p:cNvSpPr>
            <p:nvPr/>
          </p:nvSpPr>
          <p:spPr bwMode="auto">
            <a:xfrm>
              <a:off x="3120" y="360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succ</a:t>
              </a:r>
            </a:p>
          </p:txBody>
        </p:sp>
        <p:sp>
          <p:nvSpPr>
            <p:cNvPr id="52278" name="Line 309"/>
            <p:cNvSpPr>
              <a:spLocks noChangeShapeType="1"/>
            </p:cNvSpPr>
            <p:nvPr/>
          </p:nvSpPr>
          <p:spPr bwMode="auto">
            <a:xfrm>
              <a:off x="360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9" name="Line 310"/>
            <p:cNvSpPr>
              <a:spLocks noChangeShapeType="1"/>
            </p:cNvSpPr>
            <p:nvPr/>
          </p:nvSpPr>
          <p:spPr bwMode="auto">
            <a:xfrm flipH="1">
              <a:off x="2688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0" name="Freeform 311"/>
            <p:cNvSpPr>
              <a:spLocks/>
            </p:cNvSpPr>
            <p:nvPr/>
          </p:nvSpPr>
          <p:spPr bwMode="auto">
            <a:xfrm>
              <a:off x="1296" y="2928"/>
              <a:ext cx="1824" cy="192"/>
            </a:xfrm>
            <a:custGeom>
              <a:avLst/>
              <a:gdLst>
                <a:gd name="T0" fmla="*/ 0 w 1824"/>
                <a:gd name="T1" fmla="*/ 0 h 192"/>
                <a:gd name="T2" fmla="*/ 1488 w 1824"/>
                <a:gd name="T3" fmla="*/ 0 h 192"/>
                <a:gd name="T4" fmla="*/ 1824 w 1824"/>
                <a:gd name="T5" fmla="*/ 192 h 192"/>
                <a:gd name="T6" fmla="*/ 0 60000 65536"/>
                <a:gd name="T7" fmla="*/ 0 60000 65536"/>
                <a:gd name="T8" fmla="*/ 0 60000 65536"/>
                <a:gd name="T9" fmla="*/ 0 w 1824"/>
                <a:gd name="T10" fmla="*/ 0 h 192"/>
                <a:gd name="T11" fmla="*/ 1824 w 182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192">
                  <a:moveTo>
                    <a:pt x="0" y="0"/>
                  </a:moveTo>
                  <a:lnTo>
                    <a:pt x="1488" y="0"/>
                  </a:lnTo>
                  <a:lnTo>
                    <a:pt x="1824" y="1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1" name="Rectangle 312"/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Freeform 313"/>
            <p:cNvSpPr>
              <a:spLocks/>
            </p:cNvSpPr>
            <p:nvPr/>
          </p:nvSpPr>
          <p:spPr bwMode="auto">
            <a:xfrm>
              <a:off x="1584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3" name="Freeform 314"/>
            <p:cNvSpPr>
              <a:spLocks/>
            </p:cNvSpPr>
            <p:nvPr/>
          </p:nvSpPr>
          <p:spPr bwMode="auto">
            <a:xfrm>
              <a:off x="3600" y="3312"/>
              <a:ext cx="528" cy="384"/>
            </a:xfrm>
            <a:custGeom>
              <a:avLst/>
              <a:gdLst>
                <a:gd name="T0" fmla="*/ 0 w 528"/>
                <a:gd name="T1" fmla="*/ 384 h 384"/>
                <a:gd name="T2" fmla="*/ 144 w 528"/>
                <a:gd name="T3" fmla="*/ 384 h 384"/>
                <a:gd name="T4" fmla="*/ 528 w 528"/>
                <a:gd name="T5" fmla="*/ 0 h 384"/>
                <a:gd name="T6" fmla="*/ 0 60000 65536"/>
                <a:gd name="T7" fmla="*/ 0 60000 65536"/>
                <a:gd name="T8" fmla="*/ 0 60000 65536"/>
                <a:gd name="T9" fmla="*/ 0 w 528"/>
                <a:gd name="T10" fmla="*/ 0 h 384"/>
                <a:gd name="T11" fmla="*/ 528 w 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384">
                  <a:moveTo>
                    <a:pt x="0" y="384"/>
                  </a:moveTo>
                  <a:lnTo>
                    <a:pt x="144" y="384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4" name="Freeform 315"/>
            <p:cNvSpPr>
              <a:spLocks/>
            </p:cNvSpPr>
            <p:nvPr/>
          </p:nvSpPr>
          <p:spPr bwMode="auto">
            <a:xfrm>
              <a:off x="2592" y="3024"/>
              <a:ext cx="1536" cy="144"/>
            </a:xfrm>
            <a:custGeom>
              <a:avLst/>
              <a:gdLst>
                <a:gd name="T0" fmla="*/ 0 w 1536"/>
                <a:gd name="T1" fmla="*/ 144 h 144"/>
                <a:gd name="T2" fmla="*/ 528 w 1536"/>
                <a:gd name="T3" fmla="*/ 0 h 144"/>
                <a:gd name="T4" fmla="*/ 1104 w 1536"/>
                <a:gd name="T5" fmla="*/ 0 h 144"/>
                <a:gd name="T6" fmla="*/ 1536 w 1536"/>
                <a:gd name="T7" fmla="*/ 9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44"/>
                <a:gd name="T14" fmla="*/ 1536 w 15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44">
                  <a:moveTo>
                    <a:pt x="0" y="144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5" name="Freeform 316"/>
            <p:cNvSpPr>
              <a:spLocks/>
            </p:cNvSpPr>
            <p:nvPr/>
          </p:nvSpPr>
          <p:spPr bwMode="auto">
            <a:xfrm>
              <a:off x="2688" y="3264"/>
              <a:ext cx="1536" cy="96"/>
            </a:xfrm>
            <a:custGeom>
              <a:avLst/>
              <a:gdLst>
                <a:gd name="T0" fmla="*/ 1536 w 1536"/>
                <a:gd name="T1" fmla="*/ 0 h 96"/>
                <a:gd name="T2" fmla="*/ 1008 w 1536"/>
                <a:gd name="T3" fmla="*/ 96 h 96"/>
                <a:gd name="T4" fmla="*/ 432 w 1536"/>
                <a:gd name="T5" fmla="*/ 96 h 96"/>
                <a:gd name="T6" fmla="*/ 0 w 153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96"/>
                <a:gd name="T14" fmla="*/ 1536 w 15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96">
                  <a:moveTo>
                    <a:pt x="1536" y="0"/>
                  </a:moveTo>
                  <a:lnTo>
                    <a:pt x="1008" y="96"/>
                  </a:lnTo>
                  <a:lnTo>
                    <a:pt x="432" y="96"/>
                  </a:lnTo>
                  <a:lnTo>
                    <a:pt x="0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7"/>
          <p:cNvGrpSpPr>
            <a:grpSpLocks/>
          </p:cNvGrpSpPr>
          <p:nvPr/>
        </p:nvGrpSpPr>
        <p:grpSpPr bwMode="auto">
          <a:xfrm>
            <a:off x="1371600" y="2209800"/>
            <a:ext cx="7467600" cy="4191000"/>
            <a:chOff x="672" y="1248"/>
            <a:chExt cx="4704" cy="2640"/>
          </a:xfrm>
        </p:grpSpPr>
        <p:sp>
          <p:nvSpPr>
            <p:cNvPr id="52235" name="Rectangle 318"/>
            <p:cNvSpPr>
              <a:spLocks noChangeArrowheads="1"/>
            </p:cNvSpPr>
            <p:nvPr/>
          </p:nvSpPr>
          <p:spPr bwMode="auto">
            <a:xfrm>
              <a:off x="672" y="1248"/>
              <a:ext cx="4704" cy="26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Rectangle 319"/>
            <p:cNvSpPr>
              <a:spLocks noChangeArrowheads="1"/>
            </p:cNvSpPr>
            <p:nvPr/>
          </p:nvSpPr>
          <p:spPr bwMode="auto">
            <a:xfrm>
              <a:off x="720" y="1290"/>
              <a:ext cx="460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ts val="1800"/>
                </a:spcBef>
                <a:tabLst>
                  <a:tab pos="381000" algn="l"/>
                  <a:tab pos="952500" algn="l"/>
                </a:tabLst>
              </a:pPr>
              <a:r>
                <a:rPr lang="en-US"/>
                <a:t>To delete node </a:t>
              </a:r>
              <a:r>
                <a:rPr lang="en-US" i="1"/>
                <a:t>del</a:t>
              </a:r>
              <a:r>
                <a:rPr lang="en-US"/>
                <a:t> from the DLL headed by (</a:t>
              </a:r>
              <a:r>
                <a:rPr lang="en-US" i="1"/>
                <a:t>first</a:t>
              </a:r>
              <a:r>
                <a:rPr lang="en-US"/>
                <a:t>, </a:t>
              </a:r>
              <a:r>
                <a:rPr lang="en-US" i="1"/>
                <a:t>last</a:t>
              </a:r>
              <a:r>
                <a:rPr lang="en-US"/>
                <a:t>):</a:t>
              </a:r>
              <a:br>
                <a:rPr lang="en-US"/>
              </a:br>
              <a:r>
                <a:rPr lang="en-US"/>
                <a:t>1.	Let </a:t>
              </a:r>
              <a:r>
                <a:rPr lang="en-US" i="1"/>
                <a:t>pred</a:t>
              </a:r>
              <a:r>
                <a:rPr lang="en-US"/>
                <a:t> and </a:t>
              </a:r>
              <a:r>
                <a:rPr lang="en-US" i="1"/>
                <a:t>succ</a:t>
              </a:r>
              <a:r>
                <a:rPr lang="en-US"/>
                <a:t> be node </a:t>
              </a:r>
              <a:r>
                <a:rPr lang="en-US" i="1"/>
                <a:t>del</a:t>
              </a:r>
              <a:r>
                <a:rPr lang="en-US"/>
                <a:t>’s predecessor and successor.</a:t>
              </a:r>
              <a:br>
                <a:rPr lang="en-US"/>
              </a:br>
              <a:r>
                <a:rPr lang="en-US"/>
                <a:t>2.	Delete node </a:t>
              </a:r>
              <a:r>
                <a:rPr lang="en-US" i="1"/>
                <a:t>del</a:t>
              </a:r>
              <a:r>
                <a:rPr lang="en-US"/>
                <a:t>, whose predecessor is </a:t>
              </a:r>
              <a:r>
                <a:rPr lang="en-US" i="1"/>
                <a:t>pred</a:t>
              </a:r>
              <a:r>
                <a:rPr lang="en-US"/>
                <a:t>, from the forward </a:t>
              </a:r>
              <a:br>
                <a:rPr lang="en-US"/>
              </a:br>
              <a:r>
                <a:rPr lang="en-US"/>
                <a:t>	SLL headed by </a:t>
              </a:r>
              <a:r>
                <a:rPr lang="en-US" i="1"/>
                <a:t>first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3.	Delete node </a:t>
              </a:r>
              <a:r>
                <a:rPr lang="en-US" i="1"/>
                <a:t>del</a:t>
              </a:r>
              <a:r>
                <a:rPr lang="en-US"/>
                <a:t>, whose successor is </a:t>
              </a:r>
              <a:r>
                <a:rPr lang="en-US" i="1"/>
                <a:t>succ</a:t>
              </a:r>
              <a:r>
                <a:rPr lang="en-US"/>
                <a:t>, from the backward SLL </a:t>
              </a:r>
              <a:br>
                <a:rPr lang="en-US"/>
              </a:br>
              <a:r>
                <a:rPr lang="en-US"/>
                <a:t>	headed by </a:t>
              </a:r>
              <a:r>
                <a:rPr lang="en-US" i="1"/>
                <a:t>last</a:t>
              </a:r>
              <a:r>
                <a:rPr lang="en-US"/>
                <a:t>.</a:t>
              </a:r>
              <a:br>
                <a:rPr lang="en-US"/>
              </a:br>
              <a:r>
                <a:rPr lang="en-US"/>
                <a:t>4.	</a:t>
              </a:r>
              <a:r>
                <a:rPr lang="en-US">
                  <a:solidFill>
                    <a:srgbClr val="FF0000"/>
                  </a:solidFill>
                </a:rPr>
                <a:t>Terminate.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52237" name="Rectangle 320"/>
            <p:cNvSpPr>
              <a:spLocks noChangeArrowheads="1"/>
            </p:cNvSpPr>
            <p:nvPr/>
          </p:nvSpPr>
          <p:spPr bwMode="auto">
            <a:xfrm>
              <a:off x="1200" y="312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Rectangle 321"/>
            <p:cNvSpPr>
              <a:spLocks noChangeArrowheads="1"/>
            </p:cNvSpPr>
            <p:nvPr/>
          </p:nvSpPr>
          <p:spPr bwMode="auto">
            <a:xfrm>
              <a:off x="1200" y="331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Text Box 322"/>
            <p:cNvSpPr txBox="1">
              <a:spLocks noChangeArrowheads="1"/>
            </p:cNvSpPr>
            <p:nvPr/>
          </p:nvSpPr>
          <p:spPr bwMode="auto">
            <a:xfrm>
              <a:off x="4128" y="3108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fox</a:t>
              </a:r>
            </a:p>
          </p:txBody>
        </p:sp>
        <p:sp>
          <p:nvSpPr>
            <p:cNvPr id="52240" name="Text Box 323"/>
            <p:cNvSpPr txBox="1">
              <a:spLocks noChangeArrowheads="1"/>
            </p:cNvSpPr>
            <p:nvPr/>
          </p:nvSpPr>
          <p:spPr bwMode="auto">
            <a:xfrm>
              <a:off x="2112" y="311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52241" name="Text Box 324"/>
            <p:cNvSpPr txBox="1">
              <a:spLocks noChangeArrowheads="1"/>
            </p:cNvSpPr>
            <p:nvPr/>
          </p:nvSpPr>
          <p:spPr bwMode="auto">
            <a:xfrm>
              <a:off x="3120" y="3114"/>
              <a:ext cx="57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eel</a:t>
              </a:r>
            </a:p>
          </p:txBody>
        </p:sp>
        <p:sp>
          <p:nvSpPr>
            <p:cNvPr id="52242" name="Text Box 325"/>
            <p:cNvSpPr txBox="1">
              <a:spLocks noChangeArrowheads="1"/>
            </p:cNvSpPr>
            <p:nvPr/>
          </p:nvSpPr>
          <p:spPr bwMode="auto">
            <a:xfrm>
              <a:off x="816" y="311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first</a:t>
              </a:r>
            </a:p>
          </p:txBody>
        </p:sp>
        <p:sp>
          <p:nvSpPr>
            <p:cNvPr id="52243" name="Text Box 326"/>
            <p:cNvSpPr txBox="1">
              <a:spLocks noChangeArrowheads="1"/>
            </p:cNvSpPr>
            <p:nvPr/>
          </p:nvSpPr>
          <p:spPr bwMode="auto">
            <a:xfrm>
              <a:off x="816" y="3306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GB" i="1"/>
                <a:t>last</a:t>
              </a:r>
            </a:p>
          </p:txBody>
        </p:sp>
        <p:sp>
          <p:nvSpPr>
            <p:cNvPr id="52244" name="Line 327"/>
            <p:cNvSpPr>
              <a:spLocks noChangeShapeType="1"/>
            </p:cNvSpPr>
            <p:nvPr/>
          </p:nvSpPr>
          <p:spPr bwMode="auto">
            <a:xfrm>
              <a:off x="188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Line 328"/>
            <p:cNvSpPr>
              <a:spLocks noChangeShapeType="1"/>
            </p:cNvSpPr>
            <p:nvPr/>
          </p:nvSpPr>
          <p:spPr bwMode="auto">
            <a:xfrm>
              <a:off x="1640" y="316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Freeform 329"/>
            <p:cNvSpPr>
              <a:spLocks/>
            </p:cNvSpPr>
            <p:nvPr/>
          </p:nvSpPr>
          <p:spPr bwMode="auto">
            <a:xfrm>
              <a:off x="1304" y="3162"/>
              <a:ext cx="336" cy="48"/>
            </a:xfrm>
            <a:custGeom>
              <a:avLst/>
              <a:gdLst>
                <a:gd name="T0" fmla="*/ 0 w 336"/>
                <a:gd name="T1" fmla="*/ 48 h 48"/>
                <a:gd name="T2" fmla="*/ 96 w 336"/>
                <a:gd name="T3" fmla="*/ 0 h 48"/>
                <a:gd name="T4" fmla="*/ 336 w 336"/>
                <a:gd name="T5" fmla="*/ 0 h 48"/>
                <a:gd name="T6" fmla="*/ 0 60000 65536"/>
                <a:gd name="T7" fmla="*/ 0 60000 65536"/>
                <a:gd name="T8" fmla="*/ 0 60000 65536"/>
                <a:gd name="T9" fmla="*/ 0 w 336"/>
                <a:gd name="T10" fmla="*/ 0 h 48"/>
                <a:gd name="T11" fmla="*/ 336 w 3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48">
                  <a:moveTo>
                    <a:pt x="0" y="48"/>
                  </a:moveTo>
                  <a:lnTo>
                    <a:pt x="96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Line 330"/>
            <p:cNvSpPr>
              <a:spLocks noChangeShapeType="1"/>
            </p:cNvSpPr>
            <p:nvPr/>
          </p:nvSpPr>
          <p:spPr bwMode="auto">
            <a:xfrm flipH="1">
              <a:off x="4704" y="32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331"/>
            <p:cNvSpPr>
              <a:spLocks noChangeShapeType="1"/>
            </p:cNvSpPr>
            <p:nvPr/>
          </p:nvSpPr>
          <p:spPr bwMode="auto">
            <a:xfrm>
              <a:off x="4896" y="32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Freeform 332"/>
            <p:cNvSpPr>
              <a:spLocks/>
            </p:cNvSpPr>
            <p:nvPr/>
          </p:nvSpPr>
          <p:spPr bwMode="auto">
            <a:xfrm>
              <a:off x="1296" y="3258"/>
              <a:ext cx="3936" cy="144"/>
            </a:xfrm>
            <a:custGeom>
              <a:avLst/>
              <a:gdLst>
                <a:gd name="T0" fmla="*/ 0 w 3936"/>
                <a:gd name="T1" fmla="*/ 144 h 144"/>
                <a:gd name="T2" fmla="*/ 3936 w 3936"/>
                <a:gd name="T3" fmla="*/ 144 h 144"/>
                <a:gd name="T4" fmla="*/ 3936 w 3936"/>
                <a:gd name="T5" fmla="*/ 0 h 144"/>
                <a:gd name="T6" fmla="*/ 3840 w 393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44"/>
                <a:gd name="T14" fmla="*/ 3936 w 39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44">
                  <a:moveTo>
                    <a:pt x="0" y="144"/>
                  </a:moveTo>
                  <a:lnTo>
                    <a:pt x="3936" y="144"/>
                  </a:lnTo>
                  <a:lnTo>
                    <a:pt x="3936" y="0"/>
                  </a:lnTo>
                  <a:lnTo>
                    <a:pt x="384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Line 333"/>
            <p:cNvSpPr>
              <a:spLocks noChangeShapeType="1"/>
            </p:cNvSpPr>
            <p:nvPr/>
          </p:nvSpPr>
          <p:spPr bwMode="auto">
            <a:xfrm>
              <a:off x="4608" y="316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334"/>
            <p:cNvSpPr>
              <a:spLocks noChangeShapeType="1"/>
            </p:cNvSpPr>
            <p:nvPr/>
          </p:nvSpPr>
          <p:spPr bwMode="auto">
            <a:xfrm flipH="1">
              <a:off x="1872" y="325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335"/>
            <p:cNvSpPr>
              <a:spLocks noChangeShapeType="1"/>
            </p:cNvSpPr>
            <p:nvPr/>
          </p:nvSpPr>
          <p:spPr bwMode="auto">
            <a:xfrm>
              <a:off x="360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336"/>
            <p:cNvSpPr>
              <a:spLocks noChangeShapeType="1"/>
            </p:cNvSpPr>
            <p:nvPr/>
          </p:nvSpPr>
          <p:spPr bwMode="auto">
            <a:xfrm flipH="1">
              <a:off x="2688" y="32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Freeform 337"/>
            <p:cNvSpPr>
              <a:spLocks/>
            </p:cNvSpPr>
            <p:nvPr/>
          </p:nvSpPr>
          <p:spPr bwMode="auto">
            <a:xfrm>
              <a:off x="2592" y="3024"/>
              <a:ext cx="1536" cy="144"/>
            </a:xfrm>
            <a:custGeom>
              <a:avLst/>
              <a:gdLst>
                <a:gd name="T0" fmla="*/ 0 w 1536"/>
                <a:gd name="T1" fmla="*/ 144 h 144"/>
                <a:gd name="T2" fmla="*/ 528 w 1536"/>
                <a:gd name="T3" fmla="*/ 0 h 144"/>
                <a:gd name="T4" fmla="*/ 1104 w 1536"/>
                <a:gd name="T5" fmla="*/ 0 h 144"/>
                <a:gd name="T6" fmla="*/ 1536 w 1536"/>
                <a:gd name="T7" fmla="*/ 9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44"/>
                <a:gd name="T14" fmla="*/ 1536 w 15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44">
                  <a:moveTo>
                    <a:pt x="0" y="144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Freeform 338"/>
            <p:cNvSpPr>
              <a:spLocks/>
            </p:cNvSpPr>
            <p:nvPr/>
          </p:nvSpPr>
          <p:spPr bwMode="auto">
            <a:xfrm>
              <a:off x="2688" y="3264"/>
              <a:ext cx="1536" cy="96"/>
            </a:xfrm>
            <a:custGeom>
              <a:avLst/>
              <a:gdLst>
                <a:gd name="T0" fmla="*/ 1536 w 1536"/>
                <a:gd name="T1" fmla="*/ 0 h 96"/>
                <a:gd name="T2" fmla="*/ 1008 w 1536"/>
                <a:gd name="T3" fmla="*/ 96 h 96"/>
                <a:gd name="T4" fmla="*/ 432 w 1536"/>
                <a:gd name="T5" fmla="*/ 96 h 96"/>
                <a:gd name="T6" fmla="*/ 0 w 153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96"/>
                <a:gd name="T14" fmla="*/ 1536 w 15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96">
                  <a:moveTo>
                    <a:pt x="1536" y="0"/>
                  </a:moveTo>
                  <a:lnTo>
                    <a:pt x="1008" y="96"/>
                  </a:lnTo>
                  <a:lnTo>
                    <a:pt x="432" y="96"/>
                  </a:lnTo>
                  <a:lnTo>
                    <a:pt x="0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000108"/>
            <a:ext cx="8382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3300"/>
                </a:solidFill>
              </a:rPr>
              <a:t>Comparison of insertion and deletion algorithms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3F6865-18D1-497A-81FB-88B9BB56DEEE}" type="slidenum">
              <a:rPr lang="en-AU"/>
              <a:pPr>
                <a:defRPr/>
              </a:pPr>
              <a:t>53</a:t>
            </a:fld>
            <a:endParaRPr lang="en-AU"/>
          </a:p>
        </p:txBody>
      </p:sp>
      <p:graphicFrame>
        <p:nvGraphicFramePr>
          <p:cNvPr id="193654" name="Group 118"/>
          <p:cNvGraphicFramePr>
            <a:graphicFrameLocks noGrp="1"/>
          </p:cNvGraphicFramePr>
          <p:nvPr/>
        </p:nvGraphicFramePr>
        <p:xfrm>
          <a:off x="2057400" y="3048000"/>
          <a:ext cx="4800600" cy="1981200"/>
        </p:xfrm>
        <a:graphic>
          <a:graphicData uri="http://schemas.openxmlformats.org/drawingml/2006/table">
            <a:tbl>
              <a:tblPr/>
              <a:tblGrid>
                <a:gridCol w="1665288"/>
                <a:gridCol w="1568450"/>
                <a:gridCol w="1566862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Insertion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Deletion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Searching (1)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857364"/>
            <a:ext cx="8572560" cy="4357718"/>
          </a:xfrm>
        </p:spPr>
        <p:txBody>
          <a:bodyPr/>
          <a:lstStyle/>
          <a:p>
            <a:pPr eaLnBrk="1" hangingPunct="1">
              <a:tabLst>
                <a:tab pos="762000" algn="l"/>
                <a:tab pos="1333500" algn="l"/>
              </a:tabLst>
            </a:pPr>
            <a:r>
              <a:rPr lang="en-US" sz="2400" dirty="0" smtClean="0"/>
              <a:t>Problem: Search for a given target value in a linked list.</a:t>
            </a:r>
          </a:p>
          <a:p>
            <a:pPr eaLnBrk="1" hangingPunct="1">
              <a:tabLst>
                <a:tab pos="762000" algn="l"/>
                <a:tab pos="1333500" algn="l"/>
              </a:tabLst>
            </a:pPr>
            <a:r>
              <a:rPr lang="en-US" sz="2200" b="1" dirty="0" smtClean="0"/>
              <a:t>Unsorted SLL linear search algorithm</a:t>
            </a:r>
            <a:r>
              <a:rPr lang="en-US" sz="2200" dirty="0" smtClean="0"/>
              <a:t>:</a:t>
            </a:r>
          </a:p>
          <a:p>
            <a:pPr eaLnBrk="1" hangingPunct="1"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To find which (if any) node of the SLL headed by </a:t>
            </a:r>
            <a:r>
              <a:rPr lang="en-US" sz="2200" i="1" dirty="0" smtClean="0">
                <a:solidFill>
                  <a:srgbClr val="0033CC"/>
                </a:solidFill>
                <a:cs typeface="Times New Roman" pitchFamily="18" charset="0"/>
              </a:rPr>
              <a:t>first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 contains an element equal to </a:t>
            </a:r>
            <a:r>
              <a:rPr lang="en-US" sz="2200" i="1" dirty="0" smtClean="0">
                <a:solidFill>
                  <a:srgbClr val="0033CC"/>
                </a:solidFill>
                <a:cs typeface="Times New Roman" pitchFamily="18" charset="0"/>
              </a:rPr>
              <a:t>target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	1.	For each node </a:t>
            </a:r>
            <a:r>
              <a:rPr lang="en-US" sz="2200" i="1" dirty="0" err="1" smtClean="0">
                <a:solidFill>
                  <a:srgbClr val="0033CC"/>
                </a:solidFill>
                <a:cs typeface="Times New Roman" pitchFamily="18" charset="0"/>
              </a:rPr>
              <a:t>curr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 in the SLL headed by </a:t>
            </a:r>
            <a:r>
              <a:rPr lang="en-US" sz="2200" i="1" dirty="0" smtClean="0">
                <a:solidFill>
                  <a:srgbClr val="0033CC"/>
                </a:solidFill>
                <a:cs typeface="Times New Roman" pitchFamily="18" charset="0"/>
              </a:rPr>
              <a:t>first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, repeat:</a:t>
            </a:r>
            <a:b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	1.1.	If </a:t>
            </a:r>
            <a:r>
              <a:rPr lang="en-US" sz="2200" i="1" dirty="0" smtClean="0">
                <a:solidFill>
                  <a:srgbClr val="0033CC"/>
                </a:solidFill>
                <a:cs typeface="Times New Roman" pitchFamily="18" charset="0"/>
              </a:rPr>
              <a:t>target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 is equal to node </a:t>
            </a:r>
            <a:r>
              <a:rPr lang="en-US" sz="2200" i="1" dirty="0" err="1" smtClean="0">
                <a:solidFill>
                  <a:srgbClr val="0033CC"/>
                </a:solidFill>
                <a:cs typeface="Times New Roman" pitchFamily="18" charset="0"/>
              </a:rPr>
              <a:t>curr</a:t>
            </a:r>
            <a:r>
              <a:rPr lang="en-US" sz="2200" dirty="0" err="1" smtClean="0">
                <a:solidFill>
                  <a:srgbClr val="0033CC"/>
                </a:solidFill>
                <a:cs typeface="Times New Roman" pitchFamily="18" charset="0"/>
              </a:rPr>
              <a:t>’s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 element, terminate with </a:t>
            </a:r>
            <a:b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		answer </a:t>
            </a:r>
            <a:r>
              <a:rPr lang="en-US" sz="2200" i="1" dirty="0" err="1" smtClean="0">
                <a:solidFill>
                  <a:srgbClr val="0033CC"/>
                </a:solidFill>
                <a:cs typeface="Times New Roman" pitchFamily="18" charset="0"/>
              </a:rPr>
              <a:t>curr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.</a:t>
            </a:r>
            <a:b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</a:b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2.	Terminate with answer </a:t>
            </a:r>
            <a:r>
              <a:rPr lang="en-US" sz="2200" i="1" dirty="0" smtClean="0">
                <a:solidFill>
                  <a:srgbClr val="0033CC"/>
                </a:solidFill>
                <a:cs typeface="Times New Roman" pitchFamily="18" charset="0"/>
              </a:rPr>
              <a:t>none</a:t>
            </a:r>
            <a:r>
              <a:rPr lang="en-US" sz="2200" dirty="0" smtClean="0">
                <a:solidFill>
                  <a:srgbClr val="0033CC"/>
                </a:solidFill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ts val="900"/>
              </a:spcBef>
              <a:buFontTx/>
              <a:buNone/>
              <a:tabLst>
                <a:tab pos="762000" algn="l"/>
                <a:tab pos="1333500" algn="l"/>
              </a:tabLst>
            </a:pPr>
            <a:endParaRPr lang="en-GB" sz="800" dirty="0" smtClean="0">
              <a:solidFill>
                <a:srgbClr val="0033CC"/>
              </a:solidFill>
            </a:endParaRPr>
          </a:p>
          <a:p>
            <a:pPr eaLnBrk="1" hangingPunct="1">
              <a:tabLst>
                <a:tab pos="762000" algn="l"/>
                <a:tab pos="1333500" algn="l"/>
              </a:tabLst>
            </a:pPr>
            <a:r>
              <a:rPr lang="en-US" sz="2200" dirty="0" smtClean="0"/>
              <a:t>DLL linear search is similar, except that we can search from last to first if preferred.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63C8A9-98DA-405E-A9C4-0EB633F324B0}" type="slidenum">
              <a:rPr lang="en-AU"/>
              <a:pPr>
                <a:defRPr/>
              </a:pPr>
              <a:t>54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Searching (2)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000240"/>
            <a:ext cx="8501122" cy="3886200"/>
          </a:xfrm>
        </p:spPr>
        <p:txBody>
          <a:bodyPr/>
          <a:lstStyle/>
          <a:p>
            <a:pPr eaLnBrk="1" hangingPunct="1">
              <a:tabLst>
                <a:tab pos="762000" algn="l"/>
              </a:tabLst>
            </a:pPr>
            <a:r>
              <a:rPr lang="en-US" sz="2800" dirty="0" smtClean="0"/>
              <a:t>Analysis (counting comparisons):</a:t>
            </a:r>
          </a:p>
          <a:p>
            <a:pPr lvl="1" eaLnBrk="1" hangingPunct="1">
              <a:spcBef>
                <a:spcPts val="900"/>
              </a:spcBef>
              <a:buFontTx/>
              <a:buNone/>
              <a:tabLst>
                <a:tab pos="762000" algn="l"/>
              </a:tabLst>
            </a:pPr>
            <a:r>
              <a:rPr lang="en-US" dirty="0" smtClean="0">
                <a:cs typeface="Times New Roman" pitchFamily="18" charset="0"/>
              </a:rPr>
              <a:t>	Let 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be the SLL’s length.</a:t>
            </a:r>
          </a:p>
          <a:p>
            <a:pPr lvl="1" eaLnBrk="1" hangingPunct="1">
              <a:tabLst>
                <a:tab pos="762000" algn="l"/>
              </a:tabLst>
            </a:pPr>
            <a:r>
              <a:rPr lang="en-US" dirty="0" smtClean="0">
                <a:cs typeface="Times New Roman" pitchFamily="18" charset="0"/>
              </a:rPr>
              <a:t>If the search is </a:t>
            </a:r>
            <a:r>
              <a:rPr lang="en-US" b="1" dirty="0" smtClean="0">
                <a:cs typeface="Times New Roman" pitchFamily="18" charset="0"/>
              </a:rPr>
              <a:t>successful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 eaLnBrk="1" hangingPunct="1">
              <a:spcBef>
                <a:spcPts val="900"/>
              </a:spcBef>
              <a:buFontTx/>
              <a:buNone/>
              <a:tabLst>
                <a:tab pos="762000" algn="l"/>
              </a:tabLst>
            </a:pPr>
            <a:r>
              <a:rPr lang="en-US" dirty="0" smtClean="0">
                <a:cs typeface="Times New Roman" pitchFamily="18" charset="0"/>
              </a:rPr>
              <a:t>	Average number of comparisons  =  (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+ 1)/2</a:t>
            </a:r>
          </a:p>
          <a:p>
            <a:pPr lvl="1" eaLnBrk="1" hangingPunct="1">
              <a:tabLst>
                <a:tab pos="762000" algn="l"/>
              </a:tabLst>
            </a:pPr>
            <a:r>
              <a:rPr lang="en-US" dirty="0" smtClean="0">
                <a:cs typeface="Times New Roman" pitchFamily="18" charset="0"/>
              </a:rPr>
              <a:t>If the search is </a:t>
            </a:r>
            <a:r>
              <a:rPr lang="en-US" b="1" dirty="0" smtClean="0">
                <a:cs typeface="Times New Roman" pitchFamily="18" charset="0"/>
              </a:rPr>
              <a:t>unsuccessful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 eaLnBrk="1" hangingPunct="1">
              <a:spcBef>
                <a:spcPts val="900"/>
              </a:spcBef>
              <a:buFontTx/>
              <a:buNone/>
              <a:tabLst>
                <a:tab pos="762000" algn="l"/>
              </a:tabLst>
            </a:pPr>
            <a:r>
              <a:rPr lang="en-US" dirty="0" smtClean="0">
                <a:cs typeface="Times New Roman" pitchFamily="18" charset="0"/>
              </a:rPr>
              <a:t>	Number of comparisons  =  </a:t>
            </a:r>
            <a:r>
              <a:rPr lang="en-US" i="1" dirty="0" smtClean="0">
                <a:cs typeface="Times New Roman" pitchFamily="18" charset="0"/>
              </a:rPr>
              <a:t>n</a:t>
            </a:r>
            <a:endParaRPr lang="en-US" dirty="0" smtClean="0">
              <a:cs typeface="Times New Roman" pitchFamily="18" charset="0"/>
            </a:endParaRPr>
          </a:p>
          <a:p>
            <a:pPr lvl="1" eaLnBrk="1" hangingPunct="1">
              <a:tabLst>
                <a:tab pos="762000" algn="l"/>
              </a:tabLst>
            </a:pPr>
            <a:r>
              <a:rPr lang="en-US" dirty="0" smtClean="0">
                <a:cs typeface="Times New Roman" pitchFamily="18" charset="0"/>
              </a:rPr>
              <a:t>In either case, time complexity is </a:t>
            </a:r>
            <a:r>
              <a:rPr lang="en-US" i="1" dirty="0" smtClean="0">
                <a:cs typeface="Times New Roman" pitchFamily="18" charset="0"/>
              </a:rPr>
              <a:t>O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4250E3-E5DC-48D0-96CB-5317E1AB27F5}" type="slidenum">
              <a:rPr lang="en-AU"/>
              <a:pPr>
                <a:defRPr/>
              </a:pPr>
              <a:t>55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Searching (3)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8802"/>
            <a:ext cx="91440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b="1" dirty="0" smtClean="0"/>
              <a:t>Java implementation: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search(Object target)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 { //</a:t>
            </a:r>
            <a:r>
              <a:rPr lang="en-US" sz="2200" dirty="0" smtClean="0">
                <a:cs typeface="Times New Roman" pitchFamily="18" charset="0"/>
              </a:rPr>
              <a:t>find which (if any) node of 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200" dirty="0" smtClean="0">
                <a:cs typeface="Times New Roman" pitchFamily="18" charset="0"/>
              </a:rPr>
              <a:t> SLL contains an element</a:t>
            </a:r>
            <a:endParaRPr lang="en-US" sz="22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   //</a:t>
            </a:r>
            <a:r>
              <a:rPr lang="en-US" sz="2200" dirty="0" smtClean="0">
                <a:cs typeface="Times New Roman" pitchFamily="18" charset="0"/>
              </a:rPr>
              <a:t>equal to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target</a:t>
            </a:r>
            <a:r>
              <a:rPr lang="en-US" sz="2200" dirty="0" smtClean="0">
                <a:cs typeface="Times New Roman" pitchFamily="18" charset="0"/>
              </a:rPr>
              <a:t>;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return a link to the matching node or null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b="1" dirty="0" smtClean="0">
                <a:latin typeface="Courier New" pitchFamily="49" charset="0"/>
                <a:cs typeface="Times New Roman" pitchFamily="18" charset="0"/>
              </a:rPr>
              <a:t>    for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SLLNode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sz="22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curr.succ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   { </a:t>
            </a:r>
            <a:r>
              <a:rPr lang="en-US" sz="22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target.equals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b="1" dirty="0" smtClean="0">
                <a:latin typeface="Courier New" pitchFamily="49" charset="0"/>
                <a:cs typeface="Times New Roman" pitchFamily="18" charset="0"/>
              </a:rPr>
              <a:t>      return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   	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sz="2200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</a:tabLst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F77352-9644-4507-B25E-EC29AAE7A7BC}" type="slidenum">
              <a:rPr lang="en-AU"/>
              <a:pPr>
                <a:defRPr/>
              </a:pPr>
              <a:t>56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928670"/>
            <a:ext cx="8077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SLL merging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0" y="1857364"/>
            <a:ext cx="8858280" cy="128588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Merging 2 sorted SLLs into a new sorted SLL using an algorithm similar to array algorithm to merge 2 sorted arrays.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E611C6-71D1-4484-8254-4AC75A5643D8}" type="slidenum">
              <a:rPr lang="en-AU"/>
              <a:pPr>
                <a:defRPr/>
              </a:pPr>
              <a:t>57</a:t>
            </a:fld>
            <a:endParaRPr lang="en-AU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2362200" y="3762375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52800" y="375285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>
                <a:solidFill>
                  <a:srgbClr val="0033CC"/>
                </a:solidFill>
              </a:rPr>
              <a:t>ant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953000" y="375285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cat</a:t>
            </a:r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4140200" y="39338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12"/>
          <p:cNvSpPr>
            <a:spLocks noChangeShapeType="1"/>
          </p:cNvSpPr>
          <p:nvPr/>
        </p:nvSpPr>
        <p:spPr bwMode="auto">
          <a:xfrm>
            <a:off x="7315200" y="38385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Freeform 13"/>
          <p:cNvSpPr>
            <a:spLocks/>
          </p:cNvSpPr>
          <p:nvPr/>
        </p:nvSpPr>
        <p:spPr bwMode="auto">
          <a:xfrm>
            <a:off x="2514600" y="3838575"/>
            <a:ext cx="838200" cy="76200"/>
          </a:xfrm>
          <a:custGeom>
            <a:avLst/>
            <a:gdLst>
              <a:gd name="T0" fmla="*/ 0 w 528"/>
              <a:gd name="T1" fmla="*/ 2147483647 h 48"/>
              <a:gd name="T2" fmla="*/ 2147483647 w 528"/>
              <a:gd name="T3" fmla="*/ 0 h 48"/>
              <a:gd name="T4" fmla="*/ 2147483647 w 528"/>
              <a:gd name="T5" fmla="*/ 0 h 48"/>
              <a:gd name="T6" fmla="*/ 0 60000 65536"/>
              <a:gd name="T7" fmla="*/ 0 60000 65536"/>
              <a:gd name="T8" fmla="*/ 0 60000 65536"/>
              <a:gd name="T9" fmla="*/ 0 w 528"/>
              <a:gd name="T10" fmla="*/ 0 h 48"/>
              <a:gd name="T11" fmla="*/ 528 w 5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8">
                <a:moveTo>
                  <a:pt x="0" y="48"/>
                </a:moveTo>
                <a:lnTo>
                  <a:pt x="96" y="0"/>
                </a:lnTo>
                <a:lnTo>
                  <a:pt x="5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>
            <a:off x="3505200" y="399097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18"/>
          <p:cNvSpPr txBox="1">
            <a:spLocks noChangeArrowheads="1"/>
          </p:cNvSpPr>
          <p:nvPr/>
        </p:nvSpPr>
        <p:spPr bwMode="auto">
          <a:xfrm>
            <a:off x="1066800" y="37528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/>
              <a:t>first1</a:t>
            </a:r>
          </a:p>
        </p:txBody>
      </p:sp>
      <p:sp>
        <p:nvSpPr>
          <p:cNvPr id="57358" name="Rectangle 20"/>
          <p:cNvSpPr>
            <a:spLocks noChangeArrowheads="1"/>
          </p:cNvSpPr>
          <p:nvPr/>
        </p:nvSpPr>
        <p:spPr bwMode="auto">
          <a:xfrm>
            <a:off x="2362200" y="466725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Text Box 22"/>
          <p:cNvSpPr txBox="1">
            <a:spLocks noChangeArrowheads="1"/>
          </p:cNvSpPr>
          <p:nvPr/>
        </p:nvSpPr>
        <p:spPr bwMode="auto">
          <a:xfrm>
            <a:off x="3352800" y="4657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>
                <a:solidFill>
                  <a:srgbClr val="0033CC"/>
                </a:solidFill>
              </a:rPr>
              <a:t>bat</a:t>
            </a:r>
          </a:p>
        </p:txBody>
      </p:sp>
      <p:sp>
        <p:nvSpPr>
          <p:cNvPr id="57360" name="Text Box 23"/>
          <p:cNvSpPr txBox="1">
            <a:spLocks noChangeArrowheads="1"/>
          </p:cNvSpPr>
          <p:nvPr/>
        </p:nvSpPr>
        <p:spPr bwMode="auto">
          <a:xfrm>
            <a:off x="4953000" y="4657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dog</a:t>
            </a:r>
          </a:p>
        </p:txBody>
      </p:sp>
      <p:sp>
        <p:nvSpPr>
          <p:cNvPr id="57361" name="Text Box 24"/>
          <p:cNvSpPr txBox="1">
            <a:spLocks noChangeArrowheads="1"/>
          </p:cNvSpPr>
          <p:nvPr/>
        </p:nvSpPr>
        <p:spPr bwMode="auto">
          <a:xfrm>
            <a:off x="6553200" y="4657725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fox</a:t>
            </a:r>
          </a:p>
        </p:txBody>
      </p:sp>
      <p:sp>
        <p:nvSpPr>
          <p:cNvPr id="57362" name="Line 25"/>
          <p:cNvSpPr>
            <a:spLocks noChangeShapeType="1"/>
          </p:cNvSpPr>
          <p:nvPr/>
        </p:nvSpPr>
        <p:spPr bwMode="auto">
          <a:xfrm>
            <a:off x="4114800" y="47434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26"/>
          <p:cNvSpPr>
            <a:spLocks noChangeShapeType="1"/>
          </p:cNvSpPr>
          <p:nvPr/>
        </p:nvSpPr>
        <p:spPr bwMode="auto">
          <a:xfrm>
            <a:off x="5715000" y="474345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7"/>
          <p:cNvSpPr>
            <a:spLocks noChangeShapeType="1"/>
          </p:cNvSpPr>
          <p:nvPr/>
        </p:nvSpPr>
        <p:spPr bwMode="auto">
          <a:xfrm>
            <a:off x="7315200" y="474345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Freeform 28"/>
          <p:cNvSpPr>
            <a:spLocks/>
          </p:cNvSpPr>
          <p:nvPr/>
        </p:nvSpPr>
        <p:spPr bwMode="auto">
          <a:xfrm>
            <a:off x="2514600" y="4743450"/>
            <a:ext cx="838200" cy="76200"/>
          </a:xfrm>
          <a:custGeom>
            <a:avLst/>
            <a:gdLst>
              <a:gd name="T0" fmla="*/ 0 w 528"/>
              <a:gd name="T1" fmla="*/ 2147483647 h 48"/>
              <a:gd name="T2" fmla="*/ 2147483647 w 528"/>
              <a:gd name="T3" fmla="*/ 0 h 48"/>
              <a:gd name="T4" fmla="*/ 2147483647 w 528"/>
              <a:gd name="T5" fmla="*/ 0 h 48"/>
              <a:gd name="T6" fmla="*/ 0 60000 65536"/>
              <a:gd name="T7" fmla="*/ 0 60000 65536"/>
              <a:gd name="T8" fmla="*/ 0 60000 65536"/>
              <a:gd name="T9" fmla="*/ 0 w 528"/>
              <a:gd name="T10" fmla="*/ 0 h 48"/>
              <a:gd name="T11" fmla="*/ 528 w 5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8">
                <a:moveTo>
                  <a:pt x="0" y="48"/>
                </a:moveTo>
                <a:lnTo>
                  <a:pt x="96" y="0"/>
                </a:lnTo>
                <a:lnTo>
                  <a:pt x="5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31"/>
          <p:cNvSpPr>
            <a:spLocks noChangeShapeType="1"/>
          </p:cNvSpPr>
          <p:nvPr/>
        </p:nvSpPr>
        <p:spPr bwMode="auto">
          <a:xfrm>
            <a:off x="3505200" y="4895850"/>
            <a:ext cx="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Text Box 33"/>
          <p:cNvSpPr txBox="1">
            <a:spLocks noChangeArrowheads="1"/>
          </p:cNvSpPr>
          <p:nvPr/>
        </p:nvSpPr>
        <p:spPr bwMode="auto">
          <a:xfrm>
            <a:off x="1066800" y="46577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/>
              <a:t>first2</a:t>
            </a:r>
          </a:p>
        </p:txBody>
      </p:sp>
      <p:sp>
        <p:nvSpPr>
          <p:cNvPr id="57368" name="Rectangle 35"/>
          <p:cNvSpPr>
            <a:spLocks noChangeArrowheads="1"/>
          </p:cNvSpPr>
          <p:nvPr/>
        </p:nvSpPr>
        <p:spPr bwMode="auto">
          <a:xfrm>
            <a:off x="2362200" y="5573713"/>
            <a:ext cx="304800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Rectangle 36"/>
          <p:cNvSpPr>
            <a:spLocks noChangeArrowheads="1"/>
          </p:cNvSpPr>
          <p:nvPr/>
        </p:nvSpPr>
        <p:spPr bwMode="auto">
          <a:xfrm>
            <a:off x="2362200" y="5949950"/>
            <a:ext cx="3048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Text Box 37"/>
          <p:cNvSpPr txBox="1">
            <a:spLocks noChangeArrowheads="1"/>
          </p:cNvSpPr>
          <p:nvPr/>
        </p:nvSpPr>
        <p:spPr bwMode="auto">
          <a:xfrm>
            <a:off x="3352800" y="55626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ant</a:t>
            </a:r>
          </a:p>
        </p:txBody>
      </p:sp>
      <p:sp>
        <p:nvSpPr>
          <p:cNvPr id="57371" name="Text Box 38"/>
          <p:cNvSpPr txBox="1">
            <a:spLocks noChangeArrowheads="1"/>
          </p:cNvSpPr>
          <p:nvPr/>
        </p:nvSpPr>
        <p:spPr bwMode="auto">
          <a:xfrm>
            <a:off x="4953000" y="5562600"/>
            <a:ext cx="914400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GB"/>
              <a:t>bat</a:t>
            </a:r>
          </a:p>
        </p:txBody>
      </p:sp>
      <p:sp>
        <p:nvSpPr>
          <p:cNvPr id="57372" name="Line 40"/>
          <p:cNvSpPr>
            <a:spLocks noChangeShapeType="1"/>
          </p:cNvSpPr>
          <p:nvPr/>
        </p:nvSpPr>
        <p:spPr bwMode="auto">
          <a:xfrm>
            <a:off x="4114800" y="56673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73" name="Line 42"/>
          <p:cNvSpPr>
            <a:spLocks noChangeShapeType="1"/>
          </p:cNvSpPr>
          <p:nvPr/>
        </p:nvSpPr>
        <p:spPr bwMode="auto">
          <a:xfrm>
            <a:off x="7315200" y="5667375"/>
            <a:ext cx="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74" name="Freeform 43"/>
          <p:cNvSpPr>
            <a:spLocks/>
          </p:cNvSpPr>
          <p:nvPr/>
        </p:nvSpPr>
        <p:spPr bwMode="auto">
          <a:xfrm>
            <a:off x="2514600" y="5667375"/>
            <a:ext cx="838200" cy="95250"/>
          </a:xfrm>
          <a:custGeom>
            <a:avLst/>
            <a:gdLst>
              <a:gd name="T0" fmla="*/ 0 w 528"/>
              <a:gd name="T1" fmla="*/ 2147483647 h 48"/>
              <a:gd name="T2" fmla="*/ 2147483647 w 528"/>
              <a:gd name="T3" fmla="*/ 0 h 48"/>
              <a:gd name="T4" fmla="*/ 2147483647 w 528"/>
              <a:gd name="T5" fmla="*/ 0 h 48"/>
              <a:gd name="T6" fmla="*/ 0 60000 65536"/>
              <a:gd name="T7" fmla="*/ 0 60000 65536"/>
              <a:gd name="T8" fmla="*/ 0 60000 65536"/>
              <a:gd name="T9" fmla="*/ 0 w 528"/>
              <a:gd name="T10" fmla="*/ 0 h 48"/>
              <a:gd name="T11" fmla="*/ 528 w 5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8">
                <a:moveTo>
                  <a:pt x="0" y="48"/>
                </a:moveTo>
                <a:lnTo>
                  <a:pt x="96" y="0"/>
                </a:lnTo>
                <a:lnTo>
                  <a:pt x="5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75" name="Line 46"/>
          <p:cNvSpPr>
            <a:spLocks noChangeShapeType="1"/>
          </p:cNvSpPr>
          <p:nvPr/>
        </p:nvSpPr>
        <p:spPr bwMode="auto">
          <a:xfrm>
            <a:off x="3505200" y="58562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76" name="Text Box 48"/>
          <p:cNvSpPr txBox="1">
            <a:spLocks noChangeArrowheads="1"/>
          </p:cNvSpPr>
          <p:nvPr/>
        </p:nvSpPr>
        <p:spPr bwMode="auto">
          <a:xfrm>
            <a:off x="1476375" y="5562600"/>
            <a:ext cx="657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/>
              <a:t>first last</a:t>
            </a:r>
          </a:p>
        </p:txBody>
      </p:sp>
      <p:sp>
        <p:nvSpPr>
          <p:cNvPr id="57377" name="Line 49"/>
          <p:cNvSpPr>
            <a:spLocks noChangeShapeType="1"/>
          </p:cNvSpPr>
          <p:nvPr/>
        </p:nvSpPr>
        <p:spPr bwMode="auto">
          <a:xfrm flipV="1">
            <a:off x="2555875" y="5876925"/>
            <a:ext cx="2376488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78" name="Text Box 50"/>
          <p:cNvSpPr txBox="1">
            <a:spLocks noChangeArrowheads="1"/>
          </p:cNvSpPr>
          <p:nvPr/>
        </p:nvSpPr>
        <p:spPr bwMode="auto">
          <a:xfrm>
            <a:off x="4211638" y="3213100"/>
            <a:ext cx="360362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endParaRPr lang="en-GB"/>
          </a:p>
        </p:txBody>
      </p:sp>
      <p:sp>
        <p:nvSpPr>
          <p:cNvPr id="57379" name="Line 51"/>
          <p:cNvSpPr>
            <a:spLocks noChangeShapeType="1"/>
          </p:cNvSpPr>
          <p:nvPr/>
        </p:nvSpPr>
        <p:spPr bwMode="auto">
          <a:xfrm>
            <a:off x="4427538" y="3357563"/>
            <a:ext cx="720725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80" name="Text Box 52"/>
          <p:cNvSpPr txBox="1">
            <a:spLocks noChangeArrowheads="1"/>
          </p:cNvSpPr>
          <p:nvPr/>
        </p:nvSpPr>
        <p:spPr bwMode="auto">
          <a:xfrm>
            <a:off x="4284663" y="4149725"/>
            <a:ext cx="360362" cy="314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endParaRPr lang="en-GB"/>
          </a:p>
        </p:txBody>
      </p:sp>
      <p:sp>
        <p:nvSpPr>
          <p:cNvPr id="57381" name="Line 53"/>
          <p:cNvSpPr>
            <a:spLocks noChangeShapeType="1"/>
          </p:cNvSpPr>
          <p:nvPr/>
        </p:nvSpPr>
        <p:spPr bwMode="auto">
          <a:xfrm>
            <a:off x="4500563" y="4292600"/>
            <a:ext cx="720725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82" name="Text Box 54"/>
          <p:cNvSpPr txBox="1">
            <a:spLocks noChangeArrowheads="1"/>
          </p:cNvSpPr>
          <p:nvPr/>
        </p:nvSpPr>
        <p:spPr bwMode="auto">
          <a:xfrm>
            <a:off x="2987675" y="31416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/>
              <a:t>curr1</a:t>
            </a:r>
          </a:p>
        </p:txBody>
      </p:sp>
      <p:sp>
        <p:nvSpPr>
          <p:cNvPr id="57383" name="Text Box 55"/>
          <p:cNvSpPr txBox="1">
            <a:spLocks noChangeArrowheads="1"/>
          </p:cNvSpPr>
          <p:nvPr/>
        </p:nvSpPr>
        <p:spPr bwMode="auto">
          <a:xfrm>
            <a:off x="3059113" y="41497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GB"/>
              <a:t>curr2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000108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Lecture 5 Study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8697A-9A42-4785-81CA-74F7C9D366FF}" type="slidenum">
              <a:rPr lang="en-AU"/>
              <a:pPr>
                <a:defRPr/>
              </a:pPr>
              <a:t>58</a:t>
            </a:fld>
            <a:endParaRPr lang="en-AU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68313" y="2276475"/>
            <a:ext cx="82073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3"/>
              </a:buBlip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b="1" dirty="0">
                <a:latin typeface="Arial Narrow" pitchFamily="34" charset="0"/>
                <a:cs typeface="Times New Roman" pitchFamily="18" charset="0"/>
              </a:rPr>
              <a:t>Reading: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>
                <a:latin typeface="Arial Narrow" pitchFamily="34" charset="0"/>
                <a:cs typeface="Times New Roman" pitchFamily="18" charset="0"/>
              </a:rPr>
              <a:t>Chapter 4: Java Collections by </a:t>
            </a:r>
            <a:r>
              <a:rPr lang="en-US" sz="2400" dirty="0">
                <a:latin typeface="Arial Narrow" pitchFamily="34" charset="0"/>
              </a:rPr>
              <a:t>D.A. Watt and D.F. Brown (2001)</a:t>
            </a:r>
          </a:p>
          <a:p>
            <a:pPr marL="342900" indent="-342900" eaLnBrk="1" hangingPunct="1">
              <a:spcBef>
                <a:spcPct val="20000"/>
              </a:spcBef>
              <a:buFontTx/>
              <a:buBlip>
                <a:blip r:embed="rId3"/>
              </a:buBlip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b="1" dirty="0">
                <a:latin typeface="Arial Narrow" pitchFamily="34" charset="0"/>
                <a:cs typeface="Times New Roman" pitchFamily="18" charset="0"/>
              </a:rPr>
              <a:t>Next lecture: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>
                <a:latin typeface="Arial Narrow" pitchFamily="34" charset="0"/>
                <a:cs typeface="Times New Roman" pitchFamily="18" charset="0"/>
              </a:rPr>
              <a:t>Binary Trees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tabLst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</a:tabLst>
            </a:pPr>
            <a:r>
              <a:rPr lang="en-US" sz="2400" dirty="0">
                <a:latin typeface="Arial Narrow" pitchFamily="34" charset="0"/>
                <a:cs typeface="Times New Roman" pitchFamily="18" charset="0"/>
              </a:rPr>
              <a:t>Reading: Chapter 10: Java Collections by </a:t>
            </a:r>
            <a:r>
              <a:rPr lang="en-US" sz="2400" dirty="0">
                <a:latin typeface="Arial Narrow" pitchFamily="34" charset="0"/>
              </a:rPr>
              <a:t>D.A. Watt and D.F. Brown (2001)</a:t>
            </a:r>
            <a:r>
              <a:rPr lang="en-US" sz="2400" dirty="0">
                <a:latin typeface="Arial Narrow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71546"/>
            <a:ext cx="51816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Linked lists (1)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857364"/>
            <a:ext cx="8929687" cy="44434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cs typeface="Times New Roman" pitchFamily="18" charset="0"/>
              </a:rPr>
              <a:t>A </a:t>
            </a:r>
            <a:r>
              <a:rPr lang="en-US" sz="2800" b="1" dirty="0" smtClean="0">
                <a:cs typeface="Times New Roman" pitchFamily="18" charset="0"/>
              </a:rPr>
              <a:t>linked list</a:t>
            </a:r>
            <a:r>
              <a:rPr lang="en-US" sz="2800" dirty="0" smtClean="0">
                <a:cs typeface="Times New Roman" pitchFamily="18" charset="0"/>
              </a:rPr>
              <a:t> consists of a </a:t>
            </a:r>
            <a:r>
              <a:rPr lang="en-US" sz="2800" b="1" dirty="0" smtClean="0">
                <a:cs typeface="Times New Roman" pitchFamily="18" charset="0"/>
              </a:rPr>
              <a:t>header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u="sng" dirty="0" smtClean="0">
                <a:cs typeface="Times New Roman" pitchFamily="18" charset="0"/>
              </a:rPr>
              <a:t>and</a:t>
            </a:r>
            <a:r>
              <a:rPr lang="en-US" sz="2800" dirty="0" smtClean="0">
                <a:cs typeface="Times New Roman" pitchFamily="18" charset="0"/>
              </a:rPr>
              <a:t>  0 or more  </a:t>
            </a:r>
            <a:r>
              <a:rPr lang="en-US" sz="2800" b="1" dirty="0" smtClean="0">
                <a:cs typeface="Times New Roman" pitchFamily="18" charset="0"/>
              </a:rPr>
              <a:t>link</a:t>
            </a:r>
            <a:r>
              <a:rPr lang="en-US" sz="2800" dirty="0" smtClean="0">
                <a:cs typeface="Times New Roman" pitchFamily="18" charset="0"/>
              </a:rPr>
              <a:t>-connected </a:t>
            </a:r>
            <a:r>
              <a:rPr lang="en-US" sz="2800" b="1" dirty="0" smtClean="0">
                <a:cs typeface="Times New Roman" pitchFamily="18" charset="0"/>
              </a:rPr>
              <a:t>nodes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A SLL </a:t>
            </a:r>
            <a:r>
              <a:rPr lang="en-US" sz="2400" b="1" dirty="0" smtClean="0">
                <a:cs typeface="Times New Roman" pitchFamily="18" charset="0"/>
              </a:rPr>
              <a:t>header</a:t>
            </a:r>
            <a:r>
              <a:rPr lang="en-US" sz="2400" dirty="0" smtClean="0">
                <a:cs typeface="Times New Roman" pitchFamily="18" charset="0"/>
              </a:rPr>
              <a:t> has one reference, which may be null or a link.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A DLL </a:t>
            </a:r>
            <a:r>
              <a:rPr lang="en-US" sz="2400" b="1" dirty="0" smtClean="0">
                <a:cs typeface="Times New Roman" pitchFamily="18" charset="0"/>
              </a:rPr>
              <a:t>header</a:t>
            </a:r>
            <a:r>
              <a:rPr lang="en-US" sz="2400" dirty="0" smtClean="0">
                <a:cs typeface="Times New Roman" pitchFamily="18" charset="0"/>
              </a:rPr>
              <a:t> has two references, which may be both null or both links.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Each node contains a single </a:t>
            </a:r>
            <a:r>
              <a:rPr lang="en-US" sz="2400" b="1" dirty="0" smtClean="0">
                <a:cs typeface="Times New Roman" pitchFamily="18" charset="0"/>
              </a:rPr>
              <a:t>element</a:t>
            </a:r>
            <a:r>
              <a:rPr lang="en-US" sz="2400" dirty="0" smtClean="0">
                <a:cs typeface="Times New Roman" pitchFamily="18" charset="0"/>
              </a:rPr>
              <a:t> (object or value).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Each SLL/DLL node contains a </a:t>
            </a:r>
            <a:r>
              <a:rPr lang="en-US" sz="2400" b="1" dirty="0" smtClean="0">
                <a:cs typeface="Times New Roman" pitchFamily="18" charset="0"/>
              </a:rPr>
              <a:t>successor</a:t>
            </a:r>
            <a:r>
              <a:rPr lang="en-US" sz="2400" dirty="0" smtClean="0">
                <a:cs typeface="Times New Roman" pitchFamily="18" charset="0"/>
              </a:rPr>
              <a:t> reference, which may be null or a link.</a:t>
            </a:r>
            <a:endParaRPr lang="en-US" sz="2400" b="1" dirty="0" smtClean="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Furthermore, each DLL node contains a </a:t>
            </a:r>
            <a:r>
              <a:rPr lang="en-US" sz="2400" b="1" dirty="0" smtClean="0">
                <a:cs typeface="Times New Roman" pitchFamily="18" charset="0"/>
              </a:rPr>
              <a:t>predecessor</a:t>
            </a:r>
            <a:r>
              <a:rPr lang="en-US" sz="2400" dirty="0" smtClean="0">
                <a:cs typeface="Times New Roman" pitchFamily="18" charset="0"/>
              </a:rPr>
              <a:t> reference, which may be null or a link.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F17C33-0C05-4A44-881B-807083CC3E46}" type="slidenum">
              <a:rPr lang="en-AU"/>
              <a:pPr>
                <a:defRPr/>
              </a:pPr>
              <a:t>6</a:t>
            </a:fld>
            <a:endParaRPr lang="en-AU"/>
          </a:p>
        </p:txBody>
      </p:sp>
      <p:grpSp>
        <p:nvGrpSpPr>
          <p:cNvPr id="5126" name="Group 72"/>
          <p:cNvGrpSpPr>
            <a:grpSpLocks/>
          </p:cNvGrpSpPr>
          <p:nvPr/>
        </p:nvGrpSpPr>
        <p:grpSpPr bwMode="auto">
          <a:xfrm>
            <a:off x="1285875" y="2857500"/>
            <a:ext cx="6705600" cy="314325"/>
            <a:chOff x="720" y="3072"/>
            <a:chExt cx="4224" cy="198"/>
          </a:xfrm>
        </p:grpSpPr>
        <p:sp>
          <p:nvSpPr>
            <p:cNvPr id="5127" name="Rectangle 56"/>
            <p:cNvSpPr>
              <a:spLocks noChangeArrowheads="1"/>
            </p:cNvSpPr>
            <p:nvPr/>
          </p:nvSpPr>
          <p:spPr bwMode="auto">
            <a:xfrm>
              <a:off x="720" y="307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57"/>
            <p:cNvSpPr>
              <a:spLocks noChangeShapeType="1"/>
            </p:cNvSpPr>
            <p:nvPr/>
          </p:nvSpPr>
          <p:spPr bwMode="auto">
            <a:xfrm>
              <a:off x="816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Text Box 58"/>
            <p:cNvSpPr txBox="1">
              <a:spLocks noChangeArrowheads="1"/>
            </p:cNvSpPr>
            <p:nvPr/>
          </p:nvSpPr>
          <p:spPr bwMode="auto">
            <a:xfrm>
              <a:off x="1344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pig</a:t>
              </a:r>
            </a:p>
          </p:txBody>
        </p:sp>
        <p:sp>
          <p:nvSpPr>
            <p:cNvPr id="5130" name="Text Box 59"/>
            <p:cNvSpPr txBox="1">
              <a:spLocks noChangeArrowheads="1"/>
            </p:cNvSpPr>
            <p:nvPr/>
          </p:nvSpPr>
          <p:spPr bwMode="auto">
            <a:xfrm>
              <a:off x="2352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5131" name="Text Box 60"/>
            <p:cNvSpPr txBox="1">
              <a:spLocks noChangeArrowheads="1"/>
            </p:cNvSpPr>
            <p:nvPr/>
          </p:nvSpPr>
          <p:spPr bwMode="auto">
            <a:xfrm>
              <a:off x="4368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rat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5132" name="Line 61"/>
            <p:cNvSpPr>
              <a:spLocks noChangeShapeType="1"/>
            </p:cNvSpPr>
            <p:nvPr/>
          </p:nvSpPr>
          <p:spPr bwMode="auto">
            <a:xfrm>
              <a:off x="1824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63"/>
            <p:cNvSpPr>
              <a:spLocks noChangeShapeType="1"/>
            </p:cNvSpPr>
            <p:nvPr/>
          </p:nvSpPr>
          <p:spPr bwMode="auto">
            <a:xfrm>
              <a:off x="4848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Text Box 64"/>
            <p:cNvSpPr txBox="1">
              <a:spLocks noChangeArrowheads="1"/>
            </p:cNvSpPr>
            <p:nvPr/>
          </p:nvSpPr>
          <p:spPr bwMode="auto">
            <a:xfrm>
              <a:off x="3360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5135" name="Line 65"/>
            <p:cNvSpPr>
              <a:spLocks noChangeShapeType="1"/>
            </p:cNvSpPr>
            <p:nvPr/>
          </p:nvSpPr>
          <p:spPr bwMode="auto">
            <a:xfrm>
              <a:off x="2832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62"/>
            <p:cNvSpPr>
              <a:spLocks noChangeShapeType="1"/>
            </p:cNvSpPr>
            <p:nvPr/>
          </p:nvSpPr>
          <p:spPr bwMode="auto">
            <a:xfrm>
              <a:off x="384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34" y="1071546"/>
            <a:ext cx="51816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Linked lists (2)</a:t>
            </a:r>
          </a:p>
        </p:txBody>
      </p:sp>
      <p:sp>
        <p:nvSpPr>
          <p:cNvPr id="6150" name="Rectangle 28"/>
          <p:cNvSpPr>
            <a:spLocks noGrp="1" noChangeArrowheads="1"/>
          </p:cNvSpPr>
          <p:nvPr>
            <p:ph idx="1"/>
          </p:nvPr>
        </p:nvSpPr>
        <p:spPr>
          <a:xfrm>
            <a:off x="714348" y="1928802"/>
            <a:ext cx="4032250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3000" dirty="0" smtClean="0"/>
              <a:t>Two SLL examples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BE18F6-29DD-48D1-8058-53BC3F562C56}" type="slidenum">
              <a:rPr lang="en-AU"/>
              <a:pPr>
                <a:defRPr/>
              </a:pPr>
              <a:t>7</a:t>
            </a:fld>
            <a:endParaRPr lang="en-AU"/>
          </a:p>
        </p:txBody>
      </p:sp>
      <p:grpSp>
        <p:nvGrpSpPr>
          <p:cNvPr id="6149" name="Group 53"/>
          <p:cNvGrpSpPr>
            <a:grpSpLocks/>
          </p:cNvGrpSpPr>
          <p:nvPr/>
        </p:nvGrpSpPr>
        <p:grpSpPr bwMode="auto">
          <a:xfrm>
            <a:off x="1857356" y="5643578"/>
            <a:ext cx="5410200" cy="619125"/>
            <a:chOff x="568" y="3294"/>
            <a:chExt cx="3408" cy="390"/>
          </a:xfrm>
        </p:grpSpPr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568" y="330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13"/>
            <p:cNvSpPr>
              <a:spLocks noChangeArrowheads="1"/>
            </p:cNvSpPr>
            <p:nvPr/>
          </p:nvSpPr>
          <p:spPr bwMode="auto">
            <a:xfrm>
              <a:off x="568" y="349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Text Box 14"/>
            <p:cNvSpPr txBox="1">
              <a:spLocks noChangeArrowheads="1"/>
            </p:cNvSpPr>
            <p:nvPr/>
          </p:nvSpPr>
          <p:spPr bwMode="auto">
            <a:xfrm>
              <a:off x="1192" y="329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ant</a:t>
              </a:r>
            </a:p>
          </p:txBody>
        </p:sp>
        <p:sp>
          <p:nvSpPr>
            <p:cNvPr id="6172" name="Text Box 15"/>
            <p:cNvSpPr txBox="1">
              <a:spLocks noChangeArrowheads="1"/>
            </p:cNvSpPr>
            <p:nvPr/>
          </p:nvSpPr>
          <p:spPr bwMode="auto">
            <a:xfrm>
              <a:off x="2200" y="329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6173" name="Text Box 16"/>
            <p:cNvSpPr txBox="1">
              <a:spLocks noChangeArrowheads="1"/>
            </p:cNvSpPr>
            <p:nvPr/>
          </p:nvSpPr>
          <p:spPr bwMode="auto">
            <a:xfrm>
              <a:off x="3208" y="3294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 dirty="0" smtClean="0"/>
                <a:t>Cat </a:t>
              </a:r>
              <a:endParaRPr lang="en-GB" sz="2400" baseline="30000" dirty="0">
                <a:cs typeface="Times New Roman" pitchFamily="18" charset="0"/>
              </a:endParaRPr>
            </a:p>
          </p:txBody>
        </p:sp>
        <p:sp>
          <p:nvSpPr>
            <p:cNvPr id="6174" name="Line 17"/>
            <p:cNvSpPr>
              <a:spLocks noChangeShapeType="1"/>
            </p:cNvSpPr>
            <p:nvPr/>
          </p:nvSpPr>
          <p:spPr bwMode="auto">
            <a:xfrm>
              <a:off x="1672" y="33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18"/>
            <p:cNvSpPr>
              <a:spLocks noChangeShapeType="1"/>
            </p:cNvSpPr>
            <p:nvPr/>
          </p:nvSpPr>
          <p:spPr bwMode="auto">
            <a:xfrm>
              <a:off x="2680" y="33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19"/>
            <p:cNvSpPr>
              <a:spLocks/>
            </p:cNvSpPr>
            <p:nvPr/>
          </p:nvSpPr>
          <p:spPr bwMode="auto">
            <a:xfrm>
              <a:off x="664" y="3348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20"/>
            <p:cNvSpPr>
              <a:spLocks noChangeShapeType="1"/>
            </p:cNvSpPr>
            <p:nvPr/>
          </p:nvSpPr>
          <p:spPr bwMode="auto">
            <a:xfrm flipH="1">
              <a:off x="2776" y="34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21"/>
            <p:cNvSpPr>
              <a:spLocks noChangeShapeType="1"/>
            </p:cNvSpPr>
            <p:nvPr/>
          </p:nvSpPr>
          <p:spPr bwMode="auto">
            <a:xfrm flipH="1">
              <a:off x="1768" y="34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22"/>
            <p:cNvSpPr>
              <a:spLocks/>
            </p:cNvSpPr>
            <p:nvPr/>
          </p:nvSpPr>
          <p:spPr bwMode="auto">
            <a:xfrm>
              <a:off x="664" y="3444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1785918" y="4000504"/>
            <a:ext cx="5105400" cy="314325"/>
            <a:chOff x="1111" y="2840"/>
            <a:chExt cx="3216" cy="198"/>
          </a:xfrm>
        </p:grpSpPr>
        <p:sp>
          <p:nvSpPr>
            <p:cNvPr id="6162" name="Rectangle 30"/>
            <p:cNvSpPr>
              <a:spLocks noChangeArrowheads="1"/>
            </p:cNvSpPr>
            <p:nvPr/>
          </p:nvSpPr>
          <p:spPr bwMode="auto">
            <a:xfrm>
              <a:off x="1111" y="284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31"/>
            <p:cNvSpPr>
              <a:spLocks noChangeShapeType="1"/>
            </p:cNvSpPr>
            <p:nvPr/>
          </p:nvSpPr>
          <p:spPr bwMode="auto">
            <a:xfrm>
              <a:off x="1207" y="29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Text Box 32"/>
            <p:cNvSpPr txBox="1">
              <a:spLocks noChangeArrowheads="1"/>
            </p:cNvSpPr>
            <p:nvPr/>
          </p:nvSpPr>
          <p:spPr bwMode="auto">
            <a:xfrm>
              <a:off x="1735" y="28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 dirty="0"/>
                <a:t>ant</a:t>
              </a:r>
            </a:p>
          </p:txBody>
        </p:sp>
        <p:sp>
          <p:nvSpPr>
            <p:cNvPr id="6165" name="Text Box 33"/>
            <p:cNvSpPr txBox="1">
              <a:spLocks noChangeArrowheads="1"/>
            </p:cNvSpPr>
            <p:nvPr/>
          </p:nvSpPr>
          <p:spPr bwMode="auto">
            <a:xfrm>
              <a:off x="2743" y="28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bat</a:t>
              </a:r>
            </a:p>
          </p:txBody>
        </p:sp>
        <p:sp>
          <p:nvSpPr>
            <p:cNvPr id="6166" name="Text Box 34"/>
            <p:cNvSpPr txBox="1">
              <a:spLocks noChangeArrowheads="1"/>
            </p:cNvSpPr>
            <p:nvPr/>
          </p:nvSpPr>
          <p:spPr bwMode="auto">
            <a:xfrm>
              <a:off x="3751" y="284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 dirty="0"/>
                <a:t>cat  </a:t>
              </a:r>
              <a:r>
                <a:rPr lang="en-GB" dirty="0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6167" name="Line 35"/>
            <p:cNvSpPr>
              <a:spLocks noChangeShapeType="1"/>
            </p:cNvSpPr>
            <p:nvPr/>
          </p:nvSpPr>
          <p:spPr bwMode="auto">
            <a:xfrm>
              <a:off x="2215" y="29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36"/>
            <p:cNvSpPr>
              <a:spLocks noChangeShapeType="1"/>
            </p:cNvSpPr>
            <p:nvPr/>
          </p:nvSpPr>
          <p:spPr bwMode="auto">
            <a:xfrm>
              <a:off x="3223" y="29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AutoShape 37"/>
          <p:cNvSpPr>
            <a:spLocks noChangeArrowheads="1"/>
          </p:cNvSpPr>
          <p:nvPr/>
        </p:nvSpPr>
        <p:spPr bwMode="auto">
          <a:xfrm>
            <a:off x="1714480" y="3357562"/>
            <a:ext cx="1428760" cy="285752"/>
          </a:xfrm>
          <a:prstGeom prst="wedgeRectCallout">
            <a:avLst>
              <a:gd name="adj1" fmla="val -38210"/>
              <a:gd name="adj2" fmla="val 167947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>
              <a:spcBef>
                <a:spcPct val="0"/>
              </a:spcBef>
            </a:pPr>
            <a:r>
              <a:rPr lang="en-GB" sz="1800" dirty="0">
                <a:solidFill>
                  <a:srgbClr val="FF3300"/>
                </a:solidFill>
              </a:rPr>
              <a:t>linked header</a:t>
            </a:r>
            <a:endParaRPr lang="en-GB" sz="1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6153" name="AutoShape 38"/>
          <p:cNvSpPr>
            <a:spLocks noChangeArrowheads="1"/>
          </p:cNvSpPr>
          <p:nvPr/>
        </p:nvSpPr>
        <p:spPr bwMode="auto">
          <a:xfrm>
            <a:off x="6500826" y="3357562"/>
            <a:ext cx="928694" cy="285752"/>
          </a:xfrm>
          <a:prstGeom prst="wedgeRectCallout">
            <a:avLst>
              <a:gd name="adj1" fmla="val -34892"/>
              <a:gd name="adj2" fmla="val 200795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>
              <a:spcBef>
                <a:spcPct val="0"/>
              </a:spcBef>
            </a:pPr>
            <a:r>
              <a:rPr lang="en-GB" sz="1800" dirty="0">
                <a:solidFill>
                  <a:srgbClr val="FF3300"/>
                </a:solidFill>
              </a:rPr>
              <a:t>null link</a:t>
            </a:r>
            <a:endParaRPr lang="en-GB" sz="1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6154" name="AutoShape 39"/>
          <p:cNvSpPr>
            <a:spLocks noChangeArrowheads="1"/>
          </p:cNvSpPr>
          <p:nvPr/>
        </p:nvSpPr>
        <p:spPr bwMode="auto">
          <a:xfrm>
            <a:off x="3500430" y="3357562"/>
            <a:ext cx="571504" cy="285752"/>
          </a:xfrm>
          <a:prstGeom prst="wedgeRectCallout">
            <a:avLst>
              <a:gd name="adj1" fmla="val -69774"/>
              <a:gd name="adj2" fmla="val 14878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>
              <a:spcBef>
                <a:spcPct val="0"/>
              </a:spcBef>
            </a:pPr>
            <a:r>
              <a:rPr lang="en-GB" sz="1800" dirty="0">
                <a:solidFill>
                  <a:srgbClr val="FF3300"/>
                </a:solidFill>
              </a:rPr>
              <a:t>node</a:t>
            </a:r>
            <a:endParaRPr lang="en-GB" sz="1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6155" name="AutoShape 40"/>
          <p:cNvSpPr>
            <a:spLocks noChangeArrowheads="1"/>
          </p:cNvSpPr>
          <p:nvPr/>
        </p:nvSpPr>
        <p:spPr bwMode="auto">
          <a:xfrm>
            <a:off x="4429124" y="3357562"/>
            <a:ext cx="928694" cy="285752"/>
          </a:xfrm>
          <a:prstGeom prst="wedgeRectCallout">
            <a:avLst>
              <a:gd name="adj1" fmla="val -14207"/>
              <a:gd name="adj2" fmla="val 196002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>
              <a:spcBef>
                <a:spcPct val="0"/>
              </a:spcBef>
            </a:pPr>
            <a:r>
              <a:rPr lang="en-GB" sz="1800" dirty="0">
                <a:solidFill>
                  <a:srgbClr val="FF3300"/>
                </a:solidFill>
              </a:rPr>
              <a:t>element</a:t>
            </a:r>
            <a:endParaRPr lang="en-GB" sz="1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6156" name="AutoShape 41"/>
          <p:cNvSpPr>
            <a:spLocks noChangeArrowheads="1"/>
          </p:cNvSpPr>
          <p:nvPr/>
        </p:nvSpPr>
        <p:spPr bwMode="auto">
          <a:xfrm>
            <a:off x="5643570" y="3357562"/>
            <a:ext cx="500066" cy="285752"/>
          </a:xfrm>
          <a:prstGeom prst="wedgeRectCallout">
            <a:avLst>
              <a:gd name="adj1" fmla="val -66132"/>
              <a:gd name="adj2" fmla="val 197947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>
              <a:spcBef>
                <a:spcPct val="0"/>
              </a:spcBef>
            </a:pPr>
            <a:r>
              <a:rPr lang="en-GB" sz="1800" dirty="0">
                <a:solidFill>
                  <a:srgbClr val="FF3300"/>
                </a:solidFill>
              </a:rPr>
              <a:t>link</a:t>
            </a:r>
            <a:endParaRPr lang="en-GB" sz="1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6157" name="Rectangle 42"/>
          <p:cNvSpPr>
            <a:spLocks noChangeArrowheads="1"/>
          </p:cNvSpPr>
          <p:nvPr/>
        </p:nvSpPr>
        <p:spPr bwMode="auto">
          <a:xfrm>
            <a:off x="1857356" y="2928934"/>
            <a:ext cx="287337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AU" dirty="0">
                <a:cs typeface="Times New Roman" pitchFamily="18" charset="0"/>
              </a:rPr>
              <a:t>•</a:t>
            </a:r>
          </a:p>
        </p:txBody>
      </p:sp>
      <p:sp>
        <p:nvSpPr>
          <p:cNvPr id="6158" name="AutoShape 49"/>
          <p:cNvSpPr>
            <a:spLocks noChangeArrowheads="1"/>
          </p:cNvSpPr>
          <p:nvPr/>
        </p:nvSpPr>
        <p:spPr bwMode="auto">
          <a:xfrm>
            <a:off x="1857356" y="2357430"/>
            <a:ext cx="1643074" cy="285752"/>
          </a:xfrm>
          <a:prstGeom prst="wedgeRectCallout">
            <a:avLst>
              <a:gd name="adj1" fmla="val -40940"/>
              <a:gd name="adj2" fmla="val 134701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ctr">
              <a:spcBef>
                <a:spcPct val="0"/>
              </a:spcBef>
            </a:pPr>
            <a:r>
              <a:rPr lang="en-GB" sz="1800" dirty="0" smtClean="0">
                <a:solidFill>
                  <a:srgbClr val="FF3300"/>
                </a:solidFill>
              </a:rPr>
              <a:t>SLL null </a:t>
            </a:r>
            <a:r>
              <a:rPr lang="en-GB" sz="1800" dirty="0">
                <a:solidFill>
                  <a:srgbClr val="FF3300"/>
                </a:solidFill>
              </a:rPr>
              <a:t>header</a:t>
            </a:r>
            <a:endParaRPr lang="en-GB" sz="18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6159" name="Rectangle 52"/>
          <p:cNvSpPr>
            <a:spLocks noChangeArrowheads="1"/>
          </p:cNvSpPr>
          <p:nvPr/>
        </p:nvSpPr>
        <p:spPr bwMode="auto">
          <a:xfrm>
            <a:off x="611188" y="4508501"/>
            <a:ext cx="4176712" cy="4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AU" sz="3000" dirty="0">
                <a:latin typeface="+mn-lt"/>
              </a:rPr>
              <a:t>One DLL example</a:t>
            </a:r>
          </a:p>
        </p:txBody>
      </p:sp>
      <p:sp>
        <p:nvSpPr>
          <p:cNvPr id="6160" name="Text Box 54"/>
          <p:cNvSpPr txBox="1">
            <a:spLocks noChangeArrowheads="1"/>
          </p:cNvSpPr>
          <p:nvPr/>
        </p:nvSpPr>
        <p:spPr bwMode="auto">
          <a:xfrm>
            <a:off x="2893303" y="5653103"/>
            <a:ext cx="273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800" dirty="0">
                <a:cs typeface="Times New Roman" pitchFamily="18" charset="0"/>
              </a:rPr>
              <a:t>•</a:t>
            </a:r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1571604" y="5000636"/>
            <a:ext cx="2143140" cy="500066"/>
          </a:xfrm>
          <a:prstGeom prst="wedgeRectCallout">
            <a:avLst>
              <a:gd name="adj1" fmla="val -27501"/>
              <a:gd name="adj2" fmla="val 81599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>
              <a:spcBef>
                <a:spcPct val="0"/>
              </a:spcBef>
            </a:pPr>
            <a:r>
              <a:rPr lang="en-GB" sz="1600" dirty="0" smtClean="0">
                <a:solidFill>
                  <a:srgbClr val="FF3300"/>
                </a:solidFill>
              </a:rPr>
              <a:t>DDL linked header, with two references</a:t>
            </a:r>
            <a:endParaRPr lang="en-GB" sz="1600" dirty="0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37" name="Text Box 54"/>
          <p:cNvSpPr txBox="1">
            <a:spLocks noChangeArrowheads="1"/>
          </p:cNvSpPr>
          <p:nvPr/>
        </p:nvSpPr>
        <p:spPr bwMode="auto">
          <a:xfrm>
            <a:off x="6684283" y="5544637"/>
            <a:ext cx="273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800" dirty="0">
                <a:cs typeface="Times New Roman" pitchFamily="18" charset="0"/>
              </a:rPr>
              <a:t>•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3" grpId="0" animBg="1"/>
      <p:bldP spid="6154" grpId="0" animBg="1"/>
      <p:bldP spid="6155" grpId="0" animBg="1"/>
      <p:bldP spid="6156" grpId="0" animBg="1"/>
      <p:bldP spid="6158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Linked lists (3)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2000240"/>
            <a:ext cx="8643998" cy="4143404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b="1" dirty="0" smtClean="0">
                <a:cs typeface="Times New Roman" pitchFamily="18" charset="0"/>
              </a:rPr>
              <a:t>length</a:t>
            </a:r>
            <a:r>
              <a:rPr lang="en-US" dirty="0" smtClean="0">
                <a:cs typeface="Times New Roman" pitchFamily="18" charset="0"/>
              </a:rPr>
              <a:t> of a linked list is the number of nodes.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b="1" dirty="0" smtClean="0">
                <a:cs typeface="Times New Roman" pitchFamily="18" charset="0"/>
              </a:rPr>
              <a:t>empty</a:t>
            </a:r>
            <a:r>
              <a:rPr lang="en-US" dirty="0" smtClean="0">
                <a:cs typeface="Times New Roman" pitchFamily="18" charset="0"/>
              </a:rPr>
              <a:t> linked list has 0 nodes.</a:t>
            </a:r>
          </a:p>
          <a:p>
            <a:r>
              <a:rPr lang="en-US" dirty="0" smtClean="0">
                <a:cs typeface="Times New Roman" pitchFamily="18" charset="0"/>
              </a:rPr>
              <a:t>In a linked list, we can manipulate </a:t>
            </a: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the individual </a:t>
            </a:r>
            <a:r>
              <a:rPr lang="en-US" i="1" dirty="0" smtClean="0">
                <a:cs typeface="Times New Roman" pitchFamily="18" charset="0"/>
              </a:rPr>
              <a:t>element</a:t>
            </a:r>
            <a:r>
              <a:rPr lang="en-US" dirty="0" smtClean="0">
                <a:cs typeface="Times New Roman" pitchFamily="18" charset="0"/>
              </a:rPr>
              <a:t>s (accessed by link); and</a:t>
            </a: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i="1" dirty="0" smtClean="0">
                <a:cs typeface="Times New Roman" pitchFamily="18" charset="0"/>
              </a:rPr>
              <a:t>link</a:t>
            </a:r>
            <a:r>
              <a:rPr lang="en-US" dirty="0" smtClean="0">
                <a:cs typeface="Times New Roman" pitchFamily="18" charset="0"/>
              </a:rPr>
              <a:t>s, thus changing the linked list’s very structure! 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This is impossible in an array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BB7C67-464D-409A-A796-7455AE2F389D}" type="slidenum">
              <a:rPr lang="en-AU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1000108"/>
            <a:ext cx="77724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3300"/>
                </a:solidFill>
                <a:latin typeface="Arial" charset="0"/>
              </a:rPr>
              <a:t>Singly-linked lists (1)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928802"/>
            <a:ext cx="8610600" cy="2928958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smtClean="0">
                <a:cs typeface="Times New Roman" pitchFamily="18" charset="0"/>
              </a:rPr>
              <a:t>Singly-linked list</a:t>
            </a:r>
            <a:r>
              <a:rPr lang="en-US" sz="2800" dirty="0" smtClean="0">
                <a:cs typeface="Times New Roman" pitchFamily="18" charset="0"/>
              </a:rPr>
              <a:t> consists of a sequence of nodes, connected by links in </a:t>
            </a:r>
            <a:r>
              <a:rPr lang="en-US" sz="2800" i="1" dirty="0" smtClean="0">
                <a:cs typeface="Times New Roman" pitchFamily="18" charset="0"/>
              </a:rPr>
              <a:t>one direction only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Each SLL node contains a single element, plus a link to the node’s successor (or a null link if the node has no successor).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A SLL header contains a link to the SLL’s first node (or a null link if the SLL is empty).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AAD04C-1028-4851-B271-23730DD4C78C}" type="slidenum">
              <a:rPr lang="en-AU"/>
              <a:pPr>
                <a:defRPr/>
              </a:pPr>
              <a:t>9</a:t>
            </a:fld>
            <a:endParaRPr lang="en-AU"/>
          </a:p>
        </p:txBody>
      </p:sp>
      <p:grpSp>
        <p:nvGrpSpPr>
          <p:cNvPr id="8198" name="Group 72"/>
          <p:cNvGrpSpPr>
            <a:grpSpLocks/>
          </p:cNvGrpSpPr>
          <p:nvPr/>
        </p:nvGrpSpPr>
        <p:grpSpPr bwMode="auto">
          <a:xfrm>
            <a:off x="1143000" y="4876800"/>
            <a:ext cx="6705600" cy="314325"/>
            <a:chOff x="720" y="3072"/>
            <a:chExt cx="4224" cy="198"/>
          </a:xfrm>
        </p:grpSpPr>
        <p:sp>
          <p:nvSpPr>
            <p:cNvPr id="8207" name="Rectangle 56"/>
            <p:cNvSpPr>
              <a:spLocks noChangeArrowheads="1"/>
            </p:cNvSpPr>
            <p:nvPr/>
          </p:nvSpPr>
          <p:spPr bwMode="auto">
            <a:xfrm>
              <a:off x="720" y="3072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57"/>
            <p:cNvSpPr>
              <a:spLocks noChangeShapeType="1"/>
            </p:cNvSpPr>
            <p:nvPr/>
          </p:nvSpPr>
          <p:spPr bwMode="auto">
            <a:xfrm>
              <a:off x="816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Text Box 58"/>
            <p:cNvSpPr txBox="1">
              <a:spLocks noChangeArrowheads="1"/>
            </p:cNvSpPr>
            <p:nvPr/>
          </p:nvSpPr>
          <p:spPr bwMode="auto">
            <a:xfrm>
              <a:off x="1344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pig</a:t>
              </a:r>
            </a:p>
          </p:txBody>
        </p:sp>
        <p:sp>
          <p:nvSpPr>
            <p:cNvPr id="8210" name="Text Box 59"/>
            <p:cNvSpPr txBox="1">
              <a:spLocks noChangeArrowheads="1"/>
            </p:cNvSpPr>
            <p:nvPr/>
          </p:nvSpPr>
          <p:spPr bwMode="auto">
            <a:xfrm>
              <a:off x="2352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</a:t>
              </a:r>
            </a:p>
          </p:txBody>
        </p:sp>
        <p:sp>
          <p:nvSpPr>
            <p:cNvPr id="8211" name="Text Box 60"/>
            <p:cNvSpPr txBox="1">
              <a:spLocks noChangeArrowheads="1"/>
            </p:cNvSpPr>
            <p:nvPr/>
          </p:nvSpPr>
          <p:spPr bwMode="auto">
            <a:xfrm>
              <a:off x="4368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rat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8212" name="Line 61"/>
            <p:cNvSpPr>
              <a:spLocks noChangeShapeType="1"/>
            </p:cNvSpPr>
            <p:nvPr/>
          </p:nvSpPr>
          <p:spPr bwMode="auto">
            <a:xfrm>
              <a:off x="1824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63"/>
            <p:cNvSpPr>
              <a:spLocks noChangeShapeType="1"/>
            </p:cNvSpPr>
            <p:nvPr/>
          </p:nvSpPr>
          <p:spPr bwMode="auto">
            <a:xfrm>
              <a:off x="4848" y="3168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64"/>
            <p:cNvSpPr txBox="1">
              <a:spLocks noChangeArrowheads="1"/>
            </p:cNvSpPr>
            <p:nvPr/>
          </p:nvSpPr>
          <p:spPr bwMode="auto">
            <a:xfrm>
              <a:off x="3360" y="3072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cat</a:t>
              </a:r>
            </a:p>
          </p:txBody>
        </p:sp>
        <p:sp>
          <p:nvSpPr>
            <p:cNvPr id="8215" name="Line 65"/>
            <p:cNvSpPr>
              <a:spLocks noChangeShapeType="1"/>
            </p:cNvSpPr>
            <p:nvPr/>
          </p:nvSpPr>
          <p:spPr bwMode="auto">
            <a:xfrm>
              <a:off x="2832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62"/>
            <p:cNvSpPr>
              <a:spLocks noChangeShapeType="1"/>
            </p:cNvSpPr>
            <p:nvPr/>
          </p:nvSpPr>
          <p:spPr bwMode="auto">
            <a:xfrm>
              <a:off x="3840" y="31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9" name="Group 73"/>
          <p:cNvGrpSpPr>
            <a:grpSpLocks/>
          </p:cNvGrpSpPr>
          <p:nvPr/>
        </p:nvGrpSpPr>
        <p:grpSpPr bwMode="auto">
          <a:xfrm>
            <a:off x="1143000" y="5410200"/>
            <a:ext cx="1905000" cy="314325"/>
            <a:chOff x="720" y="3450"/>
            <a:chExt cx="1200" cy="198"/>
          </a:xfrm>
        </p:grpSpPr>
        <p:sp>
          <p:nvSpPr>
            <p:cNvPr id="8203" name="Rectangle 66"/>
            <p:cNvSpPr>
              <a:spLocks noChangeArrowheads="1"/>
            </p:cNvSpPr>
            <p:nvPr/>
          </p:nvSpPr>
          <p:spPr bwMode="auto">
            <a:xfrm>
              <a:off x="720" y="345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67"/>
            <p:cNvSpPr>
              <a:spLocks noChangeShapeType="1"/>
            </p:cNvSpPr>
            <p:nvPr/>
          </p:nvSpPr>
          <p:spPr bwMode="auto">
            <a:xfrm>
              <a:off x="816" y="354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Text Box 68"/>
            <p:cNvSpPr txBox="1">
              <a:spLocks noChangeArrowheads="1"/>
            </p:cNvSpPr>
            <p:nvPr/>
          </p:nvSpPr>
          <p:spPr bwMode="auto">
            <a:xfrm>
              <a:off x="1344" y="3450"/>
              <a:ext cx="576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/>
                <a:t>dog  </a:t>
              </a:r>
              <a:r>
                <a:rPr lang="en-GB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8206" name="Line 69"/>
            <p:cNvSpPr>
              <a:spLocks noChangeShapeType="1"/>
            </p:cNvSpPr>
            <p:nvPr/>
          </p:nvSpPr>
          <p:spPr bwMode="auto">
            <a:xfrm>
              <a:off x="1824" y="354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0" name="Group 74"/>
          <p:cNvGrpSpPr>
            <a:grpSpLocks/>
          </p:cNvGrpSpPr>
          <p:nvPr/>
        </p:nvGrpSpPr>
        <p:grpSpPr bwMode="auto">
          <a:xfrm>
            <a:off x="1143000" y="5953125"/>
            <a:ext cx="304800" cy="304800"/>
            <a:chOff x="720" y="3840"/>
            <a:chExt cx="192" cy="192"/>
          </a:xfrm>
        </p:grpSpPr>
        <p:sp>
          <p:nvSpPr>
            <p:cNvPr id="8201" name="Rectangle 70"/>
            <p:cNvSpPr>
              <a:spLocks noChangeArrowheads="1"/>
            </p:cNvSpPr>
            <p:nvPr/>
          </p:nvSpPr>
          <p:spPr bwMode="auto">
            <a:xfrm>
              <a:off x="720" y="3840"/>
              <a:ext cx="1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AU">
                  <a:cs typeface="Times New Roman" pitchFamily="18" charset="0"/>
                </a:rPr>
                <a:t>•</a:t>
              </a:r>
            </a:p>
          </p:txBody>
        </p:sp>
        <p:sp>
          <p:nvSpPr>
            <p:cNvPr id="8202" name="Line 71"/>
            <p:cNvSpPr>
              <a:spLocks noChangeShapeType="1"/>
            </p:cNvSpPr>
            <p:nvPr/>
          </p:nvSpPr>
          <p:spPr bwMode="auto">
            <a:xfrm>
              <a:off x="816" y="393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slide template</Template>
  <TotalTime>5829</TotalTime>
  <Words>3356</Words>
  <Application>Microsoft Office PowerPoint</Application>
  <PresentationFormat>On-screen Show (4:3)</PresentationFormat>
  <Paragraphs>1068</Paragraphs>
  <Slides>58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new slide template</vt:lpstr>
      <vt:lpstr>CSP2348/CSP5243 Data Structures </vt:lpstr>
      <vt:lpstr>Contents</vt:lpstr>
      <vt:lpstr>Objectives</vt:lpstr>
      <vt:lpstr>Array vs Linked-list</vt:lpstr>
      <vt:lpstr>Why Linked-list?</vt:lpstr>
      <vt:lpstr>Linked lists (1)</vt:lpstr>
      <vt:lpstr>Linked lists (2)</vt:lpstr>
      <vt:lpstr>Linked lists (3)</vt:lpstr>
      <vt:lpstr>Singly-linked lists (1)</vt:lpstr>
      <vt:lpstr>Singly-linked lists (2)</vt:lpstr>
      <vt:lpstr>Singly-linked lists (3)</vt:lpstr>
      <vt:lpstr>SLL traversal: example</vt:lpstr>
      <vt:lpstr>SLL traversal: example</vt:lpstr>
      <vt:lpstr>SLL traversal: example</vt:lpstr>
      <vt:lpstr>SLL traversal: example</vt:lpstr>
      <vt:lpstr>SLL traversal: example</vt:lpstr>
      <vt:lpstr>SLL traversal: example</vt:lpstr>
      <vt:lpstr>SLL traversal: example</vt:lpstr>
      <vt:lpstr>SLL traversal: example</vt:lpstr>
      <vt:lpstr>SLL traversal: example</vt:lpstr>
      <vt:lpstr>Example: SLL manipulation (1)</vt:lpstr>
      <vt:lpstr>Example: SLL manipulation (1)</vt:lpstr>
      <vt:lpstr>Example: SLL manipulation (1)</vt:lpstr>
      <vt:lpstr>Example: SLL manipulation (2)</vt:lpstr>
      <vt:lpstr>Example: SLL manipulation (3)</vt:lpstr>
      <vt:lpstr>Doubly-linked lists (1)</vt:lpstr>
      <vt:lpstr>Doubly-linked lists (2)</vt:lpstr>
      <vt:lpstr>Doubly-linked lists (3)</vt:lpstr>
      <vt:lpstr>Example: DLL traversal</vt:lpstr>
      <vt:lpstr>Example: DLL manipulation (1)</vt:lpstr>
      <vt:lpstr>Example: DLL manipulation (2)</vt:lpstr>
      <vt:lpstr>DLL = forward SLL + backward SLL</vt:lpstr>
      <vt:lpstr>Insertion</vt:lpstr>
      <vt:lpstr>SLL insertion (1)</vt:lpstr>
      <vt:lpstr>SLL insertion (2)</vt:lpstr>
      <vt:lpstr>SLL insertion (3)</vt:lpstr>
      <vt:lpstr>SLL insertion (4)</vt:lpstr>
      <vt:lpstr>DLL insertion (1)</vt:lpstr>
      <vt:lpstr>DLL insertion (2)</vt:lpstr>
      <vt:lpstr>DLL insertion (3)</vt:lpstr>
      <vt:lpstr>DLL insertion (4)</vt:lpstr>
      <vt:lpstr>DLL insertion (5)</vt:lpstr>
      <vt:lpstr>DLL insertion (6)</vt:lpstr>
      <vt:lpstr>Deletion</vt:lpstr>
      <vt:lpstr>SLL deletion (1)</vt:lpstr>
      <vt:lpstr>SLL deletion (2)</vt:lpstr>
      <vt:lpstr>SLL deletion (3)</vt:lpstr>
      <vt:lpstr>SLL deletion (4)</vt:lpstr>
      <vt:lpstr>SLL deletion (5)</vt:lpstr>
      <vt:lpstr>DLL deletion (1)</vt:lpstr>
      <vt:lpstr>DLL deletion (2)</vt:lpstr>
      <vt:lpstr>DLL deletion (3)</vt:lpstr>
      <vt:lpstr>Comparison of insertion and deletion algorithms</vt:lpstr>
      <vt:lpstr>Searching (1)</vt:lpstr>
      <vt:lpstr>Searching (2)</vt:lpstr>
      <vt:lpstr>Searching (3)</vt:lpstr>
      <vt:lpstr>SLL merging</vt:lpstr>
      <vt:lpstr>Lecture 5 Study Guide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Watt &amp; Guo</dc:creator>
  <cp:lastModifiedBy>Jitian XIAO</cp:lastModifiedBy>
  <cp:revision>451</cp:revision>
  <cp:lastPrinted>2000-10-24T16:09:57Z</cp:lastPrinted>
  <dcterms:created xsi:type="dcterms:W3CDTF">2000-05-02T12:16:58Z</dcterms:created>
  <dcterms:modified xsi:type="dcterms:W3CDTF">2015-03-23T06:29:47Z</dcterms:modified>
</cp:coreProperties>
</file>