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303" r:id="rId3"/>
    <p:sldId id="347" r:id="rId4"/>
    <p:sldId id="348" r:id="rId5"/>
    <p:sldId id="349" r:id="rId6"/>
    <p:sldId id="350" r:id="rId7"/>
    <p:sldId id="304" r:id="rId8"/>
    <p:sldId id="351" r:id="rId9"/>
    <p:sldId id="340" r:id="rId10"/>
    <p:sldId id="355" r:id="rId11"/>
    <p:sldId id="357" r:id="rId12"/>
    <p:sldId id="358" r:id="rId13"/>
    <p:sldId id="356" r:id="rId14"/>
    <p:sldId id="352" r:id="rId15"/>
    <p:sldId id="353" r:id="rId16"/>
    <p:sldId id="343" r:id="rId17"/>
    <p:sldId id="359" r:id="rId18"/>
    <p:sldId id="360" r:id="rId19"/>
    <p:sldId id="361" r:id="rId20"/>
    <p:sldId id="365" r:id="rId21"/>
    <p:sldId id="362" r:id="rId22"/>
    <p:sldId id="344" r:id="rId23"/>
    <p:sldId id="345" r:id="rId24"/>
    <p:sldId id="363" r:id="rId25"/>
    <p:sldId id="364" r:id="rId26"/>
    <p:sldId id="346" r:id="rId27"/>
    <p:sldId id="302" r:id="rId28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vin Sveinbjornsson" initials="JS" lastIdx="1" clrIdx="0">
    <p:extLst>
      <p:ext uri="{19B8F6BF-5375-455C-9EA6-DF929625EA0E}">
        <p15:presenceInfo xmlns:p15="http://schemas.microsoft.com/office/powerpoint/2012/main" userId="e5deb2a669c0d4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829" autoAdjust="0"/>
  </p:normalViewPr>
  <p:slideViewPr>
    <p:cSldViewPr>
      <p:cViewPr varScale="1">
        <p:scale>
          <a:sx n="68" d="100"/>
          <a:sy n="68" d="100"/>
        </p:scale>
        <p:origin x="187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AB9AD6A-A4C5-4BEB-AF58-93786BBAECF3}" type="datetime1">
              <a:rPr lang="en-US"/>
              <a:pPr>
                <a:defRPr/>
              </a:pPr>
              <a:t>3/14/2017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927391E-03E5-497F-8DF0-B9B96DCAA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3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Keep in mind, whenever</a:t>
            </a:r>
            <a:r>
              <a:rPr lang="en-AU" baseline="0" dirty="0" smtClean="0"/>
              <a:t> you use &amp;, don’t use * and vice versa.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27391E-03E5-497F-8DF0-B9B96DCAA08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00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Keep in mind, whenever</a:t>
            </a:r>
            <a:r>
              <a:rPr lang="en-AU" baseline="0" dirty="0" smtClean="0"/>
              <a:t> you use &amp;, don’t use * and vice versa.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27391E-03E5-497F-8DF0-B9B96DCAA08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6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Keep in mind, whenever</a:t>
            </a:r>
            <a:r>
              <a:rPr lang="en-AU" baseline="0" dirty="0" smtClean="0"/>
              <a:t> you use &amp;, don’t use * and vice versa.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27391E-03E5-497F-8DF0-B9B96DCAA08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17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Keep in mind, whenever</a:t>
            </a:r>
            <a:r>
              <a:rPr lang="en-AU" baseline="0" dirty="0" smtClean="0"/>
              <a:t> you use &amp;, don’t use * and vice versa.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27391E-03E5-497F-8DF0-B9B96DCAA08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40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Keep in mind, whenever</a:t>
            </a:r>
            <a:r>
              <a:rPr lang="en-AU" baseline="0" dirty="0" smtClean="0"/>
              <a:t> you use &amp;, don’t use * and vice versa.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27391E-03E5-497F-8DF0-B9B96DCAA08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52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Copies</a:t>
            </a:r>
            <a:r>
              <a:rPr lang="en-AU" baseline="0" dirty="0" smtClean="0"/>
              <a:t> of variables are made here and put into the managers and </a:t>
            </a:r>
            <a:r>
              <a:rPr lang="en-AU" baseline="0" dirty="0" err="1" smtClean="0"/>
              <a:t>fireWardens</a:t>
            </a:r>
            <a:r>
              <a:rPr lang="en-AU" baseline="0" dirty="0" smtClean="0"/>
              <a:t> arrays. When the original variable changes the change is not reflected in the copy that is in the array.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27391E-03E5-497F-8DF0-B9B96DCAA08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16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code has changes, now the arrays are not of Employee</a:t>
            </a:r>
            <a:r>
              <a:rPr lang="en-AU" baseline="0" dirty="0" smtClean="0"/>
              <a:t>s but references to Employees – no copy is made, the array holds the memory address of the original variables. In this version John’s email address is updated in the managers and </a:t>
            </a:r>
            <a:r>
              <a:rPr lang="en-AU" baseline="0" dirty="0" err="1" smtClean="0"/>
              <a:t>fireWardens</a:t>
            </a:r>
            <a:r>
              <a:rPr lang="en-AU" baseline="0" dirty="0" smtClean="0"/>
              <a:t> arrays.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27391E-03E5-497F-8DF0-B9B96DCAA08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17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2475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421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9075" y="0"/>
            <a:ext cx="2128838" cy="616585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237287" cy="616585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563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180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77012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196975"/>
            <a:ext cx="40386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196975"/>
            <a:ext cx="40386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2781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6085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6237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90899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595077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52515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swirl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6288"/>
            <a:ext cx="5638800" cy="608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96975"/>
            <a:ext cx="8229600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8123238" cy="715963"/>
          </a:xfrm>
          <a:prstGeom prst="rect">
            <a:avLst/>
          </a:prstGeom>
          <a:solidFill>
            <a:srgbClr val="004B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1800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7696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Heading Goes Here</a:t>
            </a:r>
          </a:p>
        </p:txBody>
      </p:sp>
      <p:pic>
        <p:nvPicPr>
          <p:cNvPr id="1030" name="Picture 15" descr="ECU_AUS_logo_C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88" y="0"/>
            <a:ext cx="1014412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alibri Light" panose="020F0302020204030204" pitchFamily="34" charset="0"/>
          <a:ea typeface="ＭＳ Ｐゴシック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 Light" panose="020F0302020204030204" pitchFamily="34" charset="0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 Light" panose="020F0302020204030204" pitchFamily="34" charset="0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 Light" panose="020F0302020204030204" pitchFamily="34" charset="0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 Light" panose="020F0302020204030204" pitchFamily="34" charset="0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2116137"/>
          </a:xfrm>
        </p:spPr>
        <p:txBody>
          <a:bodyPr/>
          <a:lstStyle/>
          <a:p>
            <a:pPr algn="ctr" eaLnBrk="1" hangingPunct="1"/>
            <a:r>
              <a:rPr lang="en-US" altLang="en-US" smtClean="0">
                <a:solidFill>
                  <a:schemeClr val="tx1"/>
                </a:solidFill>
                <a:latin typeface="Calibri Light" panose="020F0302020204030204" pitchFamily="34" charset="0"/>
              </a:rPr>
              <a:t>CSP2104 Object-Oriented Programming in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8134672" cy="1752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Calibri Light" panose="020F0302020204030204" pitchFamily="34" charset="0"/>
              </a:rPr>
              <a:t>Module </a:t>
            </a:r>
            <a:r>
              <a:rPr lang="en-US" altLang="en-US" dirty="0" smtClean="0">
                <a:latin typeface="Calibri Light" panose="020F0302020204030204" pitchFamily="34" charset="0"/>
              </a:rPr>
              <a:t>6</a:t>
            </a:r>
            <a:endParaRPr lang="en-US" altLang="en-US" dirty="0" smtClean="0">
              <a:latin typeface="Calibri Light" panose="020F0302020204030204" pitchFamily="34" charset="0"/>
            </a:endParaRPr>
          </a:p>
          <a:p>
            <a:pPr eaLnBrk="1" hangingPunct="1"/>
            <a:r>
              <a:rPr lang="en-US" altLang="en-US" dirty="0" smtClean="0">
                <a:latin typeface="Calibri Light" panose="020F0302020204030204" pitchFamily="34" charset="0"/>
              </a:rPr>
              <a:t>Understanding Pointers and References + Standard Template </a:t>
            </a:r>
            <a:r>
              <a:rPr lang="en-US" altLang="en-US" dirty="0" smtClean="0">
                <a:latin typeface="Calibri Light" panose="020F0302020204030204" pitchFamily="34" charset="0"/>
              </a:rPr>
              <a:t>Library Containers</a:t>
            </a:r>
            <a:endParaRPr lang="en-US" altLang="en-US" dirty="0" smtClean="0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Understanding Pointers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A pointer variables </a:t>
            </a:r>
            <a:r>
              <a:rPr lang="en-AU" sz="2800" b="1" dirty="0" smtClean="0"/>
              <a:t>can not </a:t>
            </a:r>
            <a:r>
              <a:rPr lang="en-AU" sz="2800" dirty="0" smtClean="0"/>
              <a:t>be directly initialised with a literal value as no memory has been allocated to store that value:</a:t>
            </a:r>
          </a:p>
          <a:p>
            <a:endParaRPr lang="en-AU" sz="2800" dirty="0"/>
          </a:p>
          <a:p>
            <a:r>
              <a:rPr lang="en-AU" sz="2800" dirty="0" smtClean="0"/>
              <a:t>A ‘safe’ way around it is to pass it a value already in memory:</a:t>
            </a:r>
          </a:p>
          <a:p>
            <a:endParaRPr lang="en-AU" sz="2800" dirty="0"/>
          </a:p>
          <a:p>
            <a:endParaRPr lang="en-AU" sz="2800" dirty="0" smtClean="0"/>
          </a:p>
          <a:p>
            <a:r>
              <a:rPr lang="en-AU" sz="2800" dirty="0"/>
              <a:t>This is ‘safe’ because when </a:t>
            </a:r>
            <a:r>
              <a:rPr lang="en-AU" sz="2800" b="1" dirty="0" err="1"/>
              <a:t>someNumber</a:t>
            </a:r>
            <a:r>
              <a:rPr lang="en-AU" sz="2800" dirty="0"/>
              <a:t> goes out of scope, its memory is freed.</a:t>
            </a:r>
          </a:p>
          <a:p>
            <a:endParaRPr lang="en-AU" sz="2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2132856"/>
            <a:ext cx="3076575" cy="876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3816522"/>
            <a:ext cx="4219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0401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Understanding Pointers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Note the equivalence mapping of pointer and address-of notation</a:t>
            </a:r>
          </a:p>
          <a:p>
            <a:endParaRPr lang="en-AU" sz="2800" dirty="0"/>
          </a:p>
          <a:p>
            <a:endParaRPr lang="en-AU" sz="2800" dirty="0" smtClean="0"/>
          </a:p>
          <a:p>
            <a:pPr marL="0" indent="0">
              <a:buNone/>
            </a:pPr>
            <a:endParaRPr lang="en-AU" sz="2800" dirty="0" smtClean="0"/>
          </a:p>
          <a:p>
            <a:endParaRPr lang="en-AU" sz="2800" dirty="0"/>
          </a:p>
          <a:p>
            <a:endParaRPr lang="en-AU" sz="2800" dirty="0" smtClean="0"/>
          </a:p>
          <a:p>
            <a:endParaRPr lang="en-AU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29347"/>
          <a:stretch/>
        </p:blipFill>
        <p:spPr>
          <a:xfrm>
            <a:off x="6948264" y="4293096"/>
            <a:ext cx="1562100" cy="14401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b="43276"/>
          <a:stretch/>
        </p:blipFill>
        <p:spPr>
          <a:xfrm>
            <a:off x="251520" y="2276873"/>
            <a:ext cx="6250856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1590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Understanding Pointers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Note there is only one instance of the value in memory - &amp;</a:t>
            </a:r>
            <a:r>
              <a:rPr lang="en-AU" sz="2800" dirty="0" err="1" smtClean="0"/>
              <a:t>someNumber</a:t>
            </a:r>
            <a:r>
              <a:rPr lang="en-AU" sz="2800" dirty="0" smtClean="0"/>
              <a:t> and year are the same address! So changing the value changes it for both variables….</a:t>
            </a:r>
          </a:p>
          <a:p>
            <a:endParaRPr lang="en-AU" sz="2800" dirty="0"/>
          </a:p>
          <a:p>
            <a:endParaRPr lang="en-AU" sz="2800" dirty="0" smtClean="0"/>
          </a:p>
          <a:p>
            <a:pPr marL="0" indent="0">
              <a:buNone/>
            </a:pPr>
            <a:endParaRPr lang="en-AU" sz="2800" dirty="0" smtClean="0"/>
          </a:p>
          <a:p>
            <a:endParaRPr lang="en-AU" sz="2800" dirty="0"/>
          </a:p>
          <a:p>
            <a:endParaRPr lang="en-AU" sz="2800" dirty="0" smtClean="0"/>
          </a:p>
          <a:p>
            <a:endParaRPr lang="en-AU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-2787" r="2787" b="1084"/>
          <a:stretch/>
        </p:blipFill>
        <p:spPr>
          <a:xfrm>
            <a:off x="7092280" y="4293096"/>
            <a:ext cx="1562100" cy="20162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-596" r="596" b="-99"/>
          <a:stretch/>
        </p:blipFill>
        <p:spPr>
          <a:xfrm>
            <a:off x="375076" y="2996952"/>
            <a:ext cx="6250856" cy="368510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9512" y="5085184"/>
            <a:ext cx="6552728" cy="1656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6927804" y="5733256"/>
            <a:ext cx="1964676" cy="780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088166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Understanding Pointers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An alternative to assigning values when you don’t want to assign an existing variable – the </a:t>
            </a:r>
            <a:r>
              <a:rPr lang="en-AU" sz="2800" b="1" dirty="0" smtClean="0"/>
              <a:t>new</a:t>
            </a:r>
            <a:r>
              <a:rPr lang="en-AU" sz="2800" dirty="0" smtClean="0"/>
              <a:t> keyword.</a:t>
            </a:r>
          </a:p>
          <a:p>
            <a:endParaRPr lang="en-AU" sz="2800" dirty="0"/>
          </a:p>
          <a:p>
            <a:endParaRPr lang="en-AU" sz="2800" dirty="0" smtClean="0"/>
          </a:p>
          <a:p>
            <a:r>
              <a:rPr lang="en-AU" sz="2800" dirty="0" smtClean="0"/>
              <a:t>The </a:t>
            </a:r>
            <a:r>
              <a:rPr lang="en-AU" sz="2800" b="1" dirty="0" smtClean="0"/>
              <a:t>new</a:t>
            </a:r>
            <a:r>
              <a:rPr lang="en-AU" sz="2800" dirty="0" smtClean="0"/>
              <a:t> keyword allocated memory.</a:t>
            </a:r>
          </a:p>
          <a:p>
            <a:r>
              <a:rPr lang="en-AU" sz="2800" b="1" dirty="0" smtClean="0"/>
              <a:t>Important! </a:t>
            </a:r>
            <a:r>
              <a:rPr lang="en-AU" sz="2800" dirty="0" smtClean="0"/>
              <a:t>When the pointer goes out of scope the value become inaccessible – but memory is not released - a memory leak. If you allocate memory using </a:t>
            </a:r>
            <a:r>
              <a:rPr lang="en-AU" sz="2800" b="1" dirty="0" smtClean="0"/>
              <a:t>new</a:t>
            </a:r>
            <a:r>
              <a:rPr lang="en-AU" sz="2800" dirty="0" smtClean="0"/>
              <a:t>, you need to release it using </a:t>
            </a:r>
            <a:r>
              <a:rPr lang="en-AU" sz="2800" b="1" dirty="0" smtClean="0"/>
              <a:t>delete</a:t>
            </a:r>
            <a:r>
              <a:rPr lang="en-AU" sz="2800" dirty="0" smtClean="0"/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46680"/>
          <a:stretch/>
        </p:blipFill>
        <p:spPr>
          <a:xfrm>
            <a:off x="539552" y="2780928"/>
            <a:ext cx="7704856" cy="6480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53319" b="-714"/>
          <a:stretch/>
        </p:blipFill>
        <p:spPr>
          <a:xfrm>
            <a:off x="574078" y="6093296"/>
            <a:ext cx="7704856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0916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Application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92163"/>
            <a:ext cx="8784976" cy="5684837"/>
          </a:xfrm>
        </p:spPr>
        <p:txBody>
          <a:bodyPr/>
          <a:lstStyle/>
          <a:p>
            <a:r>
              <a:rPr lang="en-AU" sz="2800" dirty="0" smtClean="0"/>
              <a:t>Consider this code. A number of employees, some can be managers, some can also be </a:t>
            </a:r>
            <a:r>
              <a:rPr lang="en-AU" sz="2800" dirty="0" err="1" smtClean="0"/>
              <a:t>fireWardens</a:t>
            </a:r>
            <a:r>
              <a:rPr lang="en-AU" sz="2800" dirty="0" smtClean="0"/>
              <a:t> (tracked using an array). Then John changes his email address:</a:t>
            </a:r>
          </a:p>
          <a:p>
            <a:endParaRPr lang="en-A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348880"/>
            <a:ext cx="5733663" cy="429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95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Application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836713"/>
            <a:ext cx="8229600" cy="5640288"/>
          </a:xfrm>
        </p:spPr>
        <p:txBody>
          <a:bodyPr/>
          <a:lstStyle/>
          <a:p>
            <a:r>
              <a:rPr lang="en-AU" sz="2800" dirty="0" smtClean="0"/>
              <a:t>This can be fixed by using only one instance of each employee, rather than making copies:</a:t>
            </a:r>
          </a:p>
          <a:p>
            <a:endParaRPr lang="en-AU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890978"/>
            <a:ext cx="6436407" cy="455371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81689" y="3933056"/>
            <a:ext cx="2016224" cy="1152128"/>
            <a:chOff x="6681689" y="3933056"/>
            <a:chExt cx="2016224" cy="1152128"/>
          </a:xfrm>
        </p:grpSpPr>
        <p:sp>
          <p:nvSpPr>
            <p:cNvPr id="6" name="Line Callout 1 5"/>
            <p:cNvSpPr/>
            <p:nvPr/>
          </p:nvSpPr>
          <p:spPr>
            <a:xfrm>
              <a:off x="6681689" y="3933056"/>
              <a:ext cx="2016224" cy="1152128"/>
            </a:xfrm>
            <a:prstGeom prst="borderCallout1">
              <a:avLst>
                <a:gd name="adj1" fmla="val 18750"/>
                <a:gd name="adj2" fmla="val -8333"/>
                <a:gd name="adj3" fmla="val 119435"/>
                <a:gd name="adj4" fmla="val -44057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240" y="4077072"/>
              <a:ext cx="19656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 smtClean="0"/>
                <a:t>Since we don’t use new, we don’t need delete</a:t>
              </a:r>
              <a:endParaRPr lang="en-AU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4961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 smtClean="0"/>
              <a:t>Example: Using a Pointer Instead of an Array Name</a:t>
            </a:r>
            <a:endParaRPr lang="en-A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792163"/>
            <a:ext cx="6553397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latin typeface="Lucida Console" panose="020B0609040504020204" pitchFamily="49" charset="0"/>
              </a:rPr>
              <a:t>#include </a:t>
            </a:r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AU" sz="1400" dirty="0" err="1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iostream</a:t>
            </a:r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using</a:t>
            </a:r>
            <a:r>
              <a:rPr lang="en-AU" sz="1400" dirty="0" smtClean="0">
                <a:latin typeface="Lucida Console" panose="020B0609040504020204" pitchFamily="49" charset="0"/>
              </a:rPr>
              <a:t> </a:t>
            </a:r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namespace</a:t>
            </a:r>
            <a:r>
              <a:rPr lang="en-AU" sz="1400" dirty="0" smtClean="0">
                <a:latin typeface="Lucida Console" panose="020B0609040504020204" pitchFamily="49" charset="0"/>
              </a:rPr>
              <a:t> </a:t>
            </a:r>
            <a:r>
              <a:rPr lang="en-AU" sz="1400" dirty="0" err="1" smtClean="0">
                <a:latin typeface="Lucida Console" panose="020B0609040504020204" pitchFamily="49" charset="0"/>
              </a:rPr>
              <a:t>std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endParaRPr lang="en-AU" sz="1400" dirty="0">
              <a:latin typeface="Lucida Console" panose="020B0609040504020204" pitchFamily="49" charset="0"/>
            </a:endParaRPr>
          </a:p>
          <a:p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sz="1400" dirty="0" smtClean="0">
                <a:latin typeface="Lucida Console" panose="020B0609040504020204" pitchFamily="49" charset="0"/>
              </a:rPr>
              <a:t> main() {</a:t>
            </a:r>
          </a:p>
          <a:p>
            <a:pPr lvl="1"/>
            <a:r>
              <a:rPr lang="en-AU" sz="1400" dirty="0" err="1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const</a:t>
            </a:r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 int</a:t>
            </a:r>
            <a:r>
              <a:rPr lang="en-AU" sz="1400" dirty="0" smtClean="0">
                <a:latin typeface="Lucida Console" panose="020B0609040504020204" pitchFamily="49" charset="0"/>
              </a:rPr>
              <a:t> DAYS = 7;</a:t>
            </a:r>
          </a:p>
          <a:p>
            <a:pPr lvl="1"/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sz="1400" dirty="0" smtClean="0">
                <a:latin typeface="Lucida Console" panose="020B0609040504020204" pitchFamily="49" charset="0"/>
              </a:rPr>
              <a:t> sales[DAYS] = {500, 300, 450, 200, 525, 800, 1000};</a:t>
            </a:r>
          </a:p>
          <a:p>
            <a:pPr lvl="1"/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sz="1400" dirty="0" smtClean="0">
                <a:latin typeface="Lucida Console" panose="020B0609040504020204" pitchFamily="49" charset="0"/>
              </a:rPr>
              <a:t>* p = sales;</a:t>
            </a:r>
          </a:p>
          <a:p>
            <a:pPr lvl="1"/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sz="1400" dirty="0" smtClean="0">
                <a:latin typeface="Lucida Console" panose="020B0609040504020204" pitchFamily="49" charset="0"/>
              </a:rPr>
              <a:t> x;</a:t>
            </a:r>
          </a:p>
          <a:p>
            <a:pPr lvl="1"/>
            <a:endParaRPr lang="en-AU" sz="1400" dirty="0">
              <a:latin typeface="Lucida Console" panose="020B0609040504020204" pitchFamily="49" charset="0"/>
            </a:endParaRPr>
          </a:p>
          <a:p>
            <a:pPr lvl="1"/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for</a:t>
            </a:r>
            <a:r>
              <a:rPr lang="en-AU" sz="1400" dirty="0" smtClean="0">
                <a:latin typeface="Lucida Console" panose="020B0609040504020204" pitchFamily="49" charset="0"/>
              </a:rPr>
              <a:t> (x = 0; x &lt; DAYS; ++x)</a:t>
            </a:r>
          </a:p>
          <a:p>
            <a:pPr lvl="2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“$”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b="1" dirty="0" smtClean="0">
                <a:latin typeface="Lucida Console" panose="020B0609040504020204" pitchFamily="49" charset="0"/>
              </a:rPr>
              <a:t>sales[x] </a:t>
            </a:r>
            <a:r>
              <a:rPr lang="en-AU" sz="1400" dirty="0" smtClean="0">
                <a:latin typeface="Lucida Console" panose="020B0609040504020204" pitchFamily="49" charset="0"/>
              </a:rPr>
              <a:t>&lt;&lt; </a:t>
            </a:r>
            <a:r>
              <a:rPr lang="en-AU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 “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for</a:t>
            </a:r>
            <a:r>
              <a:rPr lang="en-AU" sz="1400" dirty="0" smtClean="0">
                <a:latin typeface="Lucida Console" panose="020B0609040504020204" pitchFamily="49" charset="0"/>
              </a:rPr>
              <a:t> (x = 0; x &lt; DAYS; ++x)</a:t>
            </a:r>
          </a:p>
          <a:p>
            <a:pPr lvl="2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“$”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b="1" dirty="0" smtClean="0">
                <a:latin typeface="Lucida Console" panose="020B0609040504020204" pitchFamily="49" charset="0"/>
              </a:rPr>
              <a:t>p[x] </a:t>
            </a:r>
            <a:r>
              <a:rPr lang="en-AU" sz="1400" dirty="0" smtClean="0">
                <a:latin typeface="Lucida Console" panose="020B0609040504020204" pitchFamily="49" charset="0"/>
              </a:rPr>
              <a:t>&lt;&lt; </a:t>
            </a:r>
            <a:r>
              <a:rPr lang="en-AU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 “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for</a:t>
            </a:r>
            <a:r>
              <a:rPr lang="en-AU" sz="1400" dirty="0" smtClean="0">
                <a:latin typeface="Lucida Console" panose="020B0609040504020204" pitchFamily="49" charset="0"/>
              </a:rPr>
              <a:t> (x = 0; x &lt; DAYS; ++x)</a:t>
            </a:r>
          </a:p>
          <a:p>
            <a:pPr lvl="1"/>
            <a:r>
              <a:rPr lang="en-AU" sz="1400" dirty="0">
                <a:latin typeface="Lucida Console" panose="020B0609040504020204" pitchFamily="49" charset="0"/>
              </a:rPr>
              <a:t>	</a:t>
            </a:r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“$”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b="1" dirty="0" smtClean="0">
                <a:latin typeface="Lucida Console" panose="020B0609040504020204" pitchFamily="49" charset="0"/>
              </a:rPr>
              <a:t>*(sales + x)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 “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for</a:t>
            </a:r>
            <a:r>
              <a:rPr lang="en-AU" sz="1400" dirty="0" smtClean="0">
                <a:latin typeface="Lucida Console" panose="020B0609040504020204" pitchFamily="49" charset="0"/>
              </a:rPr>
              <a:t> (x = 0; x &lt; DAYS; ++x)</a:t>
            </a:r>
          </a:p>
          <a:p>
            <a:pPr lvl="1"/>
            <a:r>
              <a:rPr lang="en-AU" sz="1400" dirty="0">
                <a:latin typeface="Lucida Console" panose="020B0609040504020204" pitchFamily="49" charset="0"/>
              </a:rPr>
              <a:t>	</a:t>
            </a:r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“$”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b="1" dirty="0" smtClean="0">
                <a:latin typeface="Lucida Console" panose="020B0609040504020204" pitchFamily="49" charset="0"/>
              </a:rPr>
              <a:t>*(p + x) </a:t>
            </a:r>
            <a:r>
              <a:rPr lang="en-AU" sz="1400" dirty="0" smtClean="0">
                <a:latin typeface="Lucida Console" panose="020B0609040504020204" pitchFamily="49" charset="0"/>
              </a:rPr>
              <a:t>&lt;&lt; </a:t>
            </a:r>
            <a:r>
              <a:rPr lang="en-AU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 “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for</a:t>
            </a:r>
            <a:r>
              <a:rPr lang="en-AU" sz="1400" dirty="0" smtClean="0">
                <a:latin typeface="Lucida Console" panose="020B0609040504020204" pitchFamily="49" charset="0"/>
              </a:rPr>
              <a:t> (x =0; x &lt; DAYS; ++x, </a:t>
            </a:r>
            <a:r>
              <a:rPr lang="en-AU" sz="1400" b="1" dirty="0" smtClean="0">
                <a:latin typeface="Lucida Console" panose="020B0609040504020204" pitchFamily="49" charset="0"/>
              </a:rPr>
              <a:t>++p</a:t>
            </a:r>
            <a:r>
              <a:rPr lang="en-AU" sz="1400" dirty="0" smtClean="0"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en-AU" sz="1400" dirty="0">
                <a:latin typeface="Lucida Console" panose="020B0609040504020204" pitchFamily="49" charset="0"/>
              </a:rPr>
              <a:t>	</a:t>
            </a:r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“$”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b="1" dirty="0" smtClean="0">
                <a:latin typeface="Lucida Console" panose="020B0609040504020204" pitchFamily="49" charset="0"/>
              </a:rPr>
              <a:t>*p </a:t>
            </a:r>
            <a:r>
              <a:rPr lang="en-AU" sz="1400" dirty="0" smtClean="0">
                <a:latin typeface="Lucida Console" panose="020B0609040504020204" pitchFamily="49" charset="0"/>
              </a:rPr>
              <a:t>&lt;&lt; </a:t>
            </a:r>
            <a:r>
              <a:rPr lang="en-AU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 “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AU" sz="1400" dirty="0" err="1" smtClean="0">
                <a:latin typeface="Lucida Console" panose="020B0609040504020204" pitchFamily="49" charset="0"/>
              </a:rPr>
              <a:t>cout</a:t>
            </a:r>
            <a:r>
              <a:rPr lang="en-AU" sz="1400" dirty="0" smtClean="0">
                <a:latin typeface="Lucida Console" panose="020B0609040504020204" pitchFamily="49" charset="0"/>
              </a:rPr>
              <a:t> &lt;&lt; </a:t>
            </a:r>
            <a:r>
              <a:rPr lang="en-AU" sz="1400" dirty="0" err="1" smtClean="0">
                <a:latin typeface="Lucida Console" panose="020B0609040504020204" pitchFamily="49" charset="0"/>
              </a:rPr>
              <a:t>endl</a:t>
            </a:r>
            <a:r>
              <a:rPr lang="en-AU" sz="1400" dirty="0" smtClean="0">
                <a:latin typeface="Lucida Console" panose="020B0609040504020204" pitchFamily="49" charset="0"/>
              </a:rPr>
              <a:t>;</a:t>
            </a:r>
          </a:p>
          <a:p>
            <a:pPr lvl="1"/>
            <a:endParaRPr lang="en-AU" sz="1400" dirty="0">
              <a:latin typeface="Lucida Console" panose="020B0609040504020204" pitchFamily="49" charset="0"/>
            </a:endParaRPr>
          </a:p>
          <a:p>
            <a:pPr lvl="1"/>
            <a:r>
              <a:rPr lang="en-AU" sz="1400" dirty="0" smtClean="0">
                <a:latin typeface="Lucida Console" panose="020B0609040504020204" pitchFamily="49" charset="0"/>
              </a:rPr>
              <a:t>system(</a:t>
            </a:r>
            <a:r>
              <a:rPr lang="en-AU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“pause”</a:t>
            </a:r>
            <a:r>
              <a:rPr lang="en-AU" sz="1400" dirty="0" smtClean="0">
                <a:latin typeface="Lucida Console" panose="020B0609040504020204" pitchFamily="49" charset="0"/>
              </a:rPr>
              <a:t>);</a:t>
            </a:r>
          </a:p>
          <a:p>
            <a:pPr lvl="1"/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return</a:t>
            </a:r>
            <a:r>
              <a:rPr lang="en-AU" sz="1400" dirty="0" smtClean="0">
                <a:latin typeface="Lucida Console" panose="020B0609040504020204" pitchFamily="49" charset="0"/>
              </a:rPr>
              <a:t> 0;</a:t>
            </a:r>
          </a:p>
          <a:p>
            <a:r>
              <a:rPr lang="en-AU" sz="1400" dirty="0">
                <a:latin typeface="Lucida Console" panose="020B0609040504020204" pitchFamily="49" charset="0"/>
              </a:rPr>
              <a:t>}</a:t>
            </a:r>
            <a:endParaRPr lang="en-AU" sz="14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711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Back to Limitations </a:t>
            </a:r>
            <a:r>
              <a:rPr lang="en-AU" dirty="0"/>
              <a:t>of C++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Back to our original problem… the limitations of arrays in C++</a:t>
            </a:r>
          </a:p>
          <a:p>
            <a:pPr lvl="1"/>
            <a:r>
              <a:rPr lang="en-AU" sz="2400" dirty="0" smtClean="0"/>
              <a:t>Static and Size must be known at compile time.</a:t>
            </a:r>
          </a:p>
          <a:p>
            <a:r>
              <a:rPr lang="en-AU" sz="2800" dirty="0" smtClean="0"/>
              <a:t>Solution: Linked lists. Each element has a pointer to the next. Use new and delete to grow and shrink list.</a:t>
            </a:r>
          </a:p>
          <a:p>
            <a:endParaRPr lang="en-AU" sz="2800" dirty="0" smtClean="0"/>
          </a:p>
          <a:p>
            <a:endParaRPr lang="en-AU" sz="2800" dirty="0"/>
          </a:p>
          <a:p>
            <a:endParaRPr lang="en-AU" sz="2800" dirty="0" smtClean="0"/>
          </a:p>
          <a:p>
            <a:endParaRPr lang="en-AU" sz="2800" dirty="0" smtClean="0"/>
          </a:p>
          <a:p>
            <a:endParaRPr lang="en-A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3583" b="59723"/>
          <a:stretch/>
        </p:blipFill>
        <p:spPr>
          <a:xfrm>
            <a:off x="1187624" y="3836987"/>
            <a:ext cx="6330305" cy="238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767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Back to Limitations </a:t>
            </a:r>
            <a:r>
              <a:rPr lang="en-AU" dirty="0"/>
              <a:t>of C++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Back to our original problem… the limitations of arrays in C++</a:t>
            </a:r>
          </a:p>
          <a:p>
            <a:pPr lvl="1"/>
            <a:r>
              <a:rPr lang="en-AU" sz="2400" dirty="0" smtClean="0"/>
              <a:t>Static and Size must be known at compile time.</a:t>
            </a:r>
          </a:p>
          <a:p>
            <a:r>
              <a:rPr lang="en-AU" sz="2800" dirty="0" smtClean="0"/>
              <a:t>Solution: Linked lists. Each element has a pointer to the next. Use new and delete to grow and shrink list.</a:t>
            </a:r>
          </a:p>
          <a:p>
            <a:endParaRPr lang="en-AU" sz="2800" dirty="0" smtClean="0"/>
          </a:p>
          <a:p>
            <a:endParaRPr lang="en-AU" sz="2800" dirty="0"/>
          </a:p>
          <a:p>
            <a:endParaRPr lang="en-AU" sz="2800" dirty="0" smtClean="0"/>
          </a:p>
          <a:p>
            <a:endParaRPr lang="en-AU" sz="2800" dirty="0" smtClean="0"/>
          </a:p>
          <a:p>
            <a:endParaRPr lang="en-A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3583" b="59723"/>
          <a:stretch/>
        </p:blipFill>
        <p:spPr>
          <a:xfrm>
            <a:off x="1187624" y="3836987"/>
            <a:ext cx="6330305" cy="238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866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Back to Limitations </a:t>
            </a:r>
            <a:r>
              <a:rPr lang="en-AU" dirty="0"/>
              <a:t>of C++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792163"/>
            <a:ext cx="8229600" cy="6065837"/>
          </a:xfrm>
        </p:spPr>
        <p:txBody>
          <a:bodyPr/>
          <a:lstStyle/>
          <a:p>
            <a:r>
              <a:rPr lang="en-AU" sz="2800" dirty="0" smtClean="0"/>
              <a:t>A rough example of creating a linked list of integers.</a:t>
            </a:r>
          </a:p>
          <a:p>
            <a:endParaRPr lang="en-AU" sz="2800" dirty="0"/>
          </a:p>
          <a:p>
            <a:endParaRPr lang="en-AU" sz="2800" dirty="0" smtClean="0"/>
          </a:p>
          <a:p>
            <a:endParaRPr lang="en-AU" sz="2800" dirty="0"/>
          </a:p>
          <a:p>
            <a:endParaRPr lang="en-AU" sz="2800" dirty="0" smtClean="0"/>
          </a:p>
          <a:p>
            <a:endParaRPr lang="en-AU" sz="2800" dirty="0"/>
          </a:p>
          <a:p>
            <a:endParaRPr lang="en-AU" sz="2800" dirty="0" smtClean="0"/>
          </a:p>
          <a:p>
            <a:pPr marL="0" indent="0">
              <a:buNone/>
            </a:pPr>
            <a:endParaRPr lang="en-AU" sz="2800" dirty="0" smtClean="0"/>
          </a:p>
          <a:p>
            <a:endParaRPr lang="en-AU" sz="2800" dirty="0"/>
          </a:p>
          <a:p>
            <a:r>
              <a:rPr lang="en-AU" sz="2800" dirty="0" smtClean="0"/>
              <a:t>To do this ‘nicely’ enrol in a data structures unit.</a:t>
            </a:r>
          </a:p>
          <a:p>
            <a:r>
              <a:rPr lang="en-AU" sz="2800" dirty="0" smtClean="0"/>
              <a:t>Don’t forget to </a:t>
            </a:r>
            <a:r>
              <a:rPr lang="en-AU" sz="2800" b="1" dirty="0" smtClean="0"/>
              <a:t>delete</a:t>
            </a:r>
            <a:r>
              <a:rPr lang="en-AU" sz="2800" dirty="0" smtClean="0"/>
              <a:t> everything created using </a:t>
            </a:r>
            <a:r>
              <a:rPr lang="en-AU" sz="2800" b="1" dirty="0" smtClean="0"/>
              <a:t>new</a:t>
            </a:r>
            <a:r>
              <a:rPr lang="en-AU" sz="2800" dirty="0" smtClean="0"/>
              <a:t> (when you no longer need it).</a:t>
            </a:r>
          </a:p>
          <a:p>
            <a:endParaRPr lang="en-AU" sz="2800" dirty="0" smtClean="0"/>
          </a:p>
          <a:p>
            <a:endParaRPr lang="en-AU" sz="2800" dirty="0" smtClean="0"/>
          </a:p>
          <a:p>
            <a:endParaRPr lang="en-AU" sz="2800" dirty="0"/>
          </a:p>
          <a:p>
            <a:endParaRPr lang="en-AU" sz="2800" dirty="0" smtClean="0"/>
          </a:p>
          <a:p>
            <a:endParaRPr lang="en-AU" sz="2800" dirty="0" smtClean="0"/>
          </a:p>
          <a:p>
            <a:endParaRPr lang="en-AU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736426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61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On the Agenda…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Limitations of C++ Arrays</a:t>
            </a:r>
          </a:p>
          <a:p>
            <a:r>
              <a:rPr lang="en-AU" dirty="0" smtClean="0"/>
              <a:t>Pointers </a:t>
            </a:r>
            <a:r>
              <a:rPr lang="en-AU" dirty="0" smtClean="0"/>
              <a:t>and memory </a:t>
            </a:r>
            <a:r>
              <a:rPr lang="en-AU" dirty="0" smtClean="0"/>
              <a:t>addresses</a:t>
            </a:r>
          </a:p>
          <a:p>
            <a:r>
              <a:rPr lang="en-AU" dirty="0" smtClean="0"/>
              <a:t>Creating dynamic containers using pointers</a:t>
            </a:r>
          </a:p>
          <a:p>
            <a:r>
              <a:rPr lang="en-AU" dirty="0" smtClean="0"/>
              <a:t>Standard Template Library containers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6854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Simpler pointer notation for </a:t>
            </a:r>
            <a:r>
              <a:rPr lang="en-AU" dirty="0" err="1" smtClean="0"/>
              <a:t>structs</a:t>
            </a:r>
            <a:r>
              <a:rPr lang="en-AU" dirty="0" smtClean="0"/>
              <a:t> and classes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792163"/>
            <a:ext cx="8229600" cy="6065837"/>
          </a:xfrm>
        </p:spPr>
        <p:txBody>
          <a:bodyPr/>
          <a:lstStyle/>
          <a:p>
            <a:r>
              <a:rPr lang="en-AU" sz="2800" dirty="0" smtClean="0"/>
              <a:t>Writing (*</a:t>
            </a:r>
            <a:r>
              <a:rPr lang="en-AU" sz="2800" dirty="0" err="1" smtClean="0"/>
              <a:t>structInstance</a:t>
            </a:r>
            <a:r>
              <a:rPr lang="en-AU" sz="2800" dirty="0" smtClean="0"/>
              <a:t>).</a:t>
            </a:r>
            <a:r>
              <a:rPr lang="en-AU" sz="2800" dirty="0" err="1" smtClean="0"/>
              <a:t>structMember</a:t>
            </a:r>
            <a:r>
              <a:rPr lang="en-AU" sz="2800" dirty="0" smtClean="0"/>
              <a:t> is tedious</a:t>
            </a:r>
          </a:p>
          <a:p>
            <a:r>
              <a:rPr lang="en-AU" sz="2800" dirty="0" smtClean="0"/>
              <a:t>A shortcut syntax for this is</a:t>
            </a:r>
          </a:p>
          <a:p>
            <a:pPr marL="457200" lvl="1" indent="0" algn="ctr">
              <a:buNone/>
            </a:pPr>
            <a:r>
              <a:rPr lang="en-AU" sz="2400" b="1" dirty="0" err="1"/>
              <a:t>s</a:t>
            </a:r>
            <a:r>
              <a:rPr lang="en-AU" sz="2400" b="1" dirty="0" err="1" smtClean="0"/>
              <a:t>tructInstance</a:t>
            </a:r>
            <a:r>
              <a:rPr lang="en-AU" sz="2400" b="1" dirty="0" smtClean="0"/>
              <a:t>-&gt;</a:t>
            </a:r>
            <a:r>
              <a:rPr lang="en-AU" sz="2400" b="1" dirty="0" err="1" smtClean="0"/>
              <a:t>structMember</a:t>
            </a:r>
            <a:endParaRPr lang="en-AU" sz="2800" dirty="0"/>
          </a:p>
          <a:p>
            <a:endParaRPr lang="en-AU" sz="2800" dirty="0" smtClean="0"/>
          </a:p>
          <a:p>
            <a:pPr marL="0" indent="0">
              <a:buNone/>
            </a:pPr>
            <a:endParaRPr lang="en-AU" sz="2800" dirty="0" smtClean="0"/>
          </a:p>
          <a:p>
            <a:endParaRPr lang="en-AU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601" t="53365"/>
          <a:stretch/>
        </p:blipFill>
        <p:spPr>
          <a:xfrm>
            <a:off x="183686" y="2406226"/>
            <a:ext cx="6073140" cy="18148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4834832"/>
            <a:ext cx="6632746" cy="1800520"/>
          </a:xfrm>
          <a:prstGeom prst="rect">
            <a:avLst/>
          </a:prstGeom>
        </p:spPr>
      </p:pic>
      <p:sp>
        <p:nvSpPr>
          <p:cNvPr id="6" name="Left-Right Arrow 5"/>
          <p:cNvSpPr/>
          <p:nvPr/>
        </p:nvSpPr>
        <p:spPr>
          <a:xfrm rot="2136209">
            <a:off x="2269409" y="4164675"/>
            <a:ext cx="1224742" cy="504056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2977928" y="4069419"/>
            <a:ext cx="173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Equivalent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584255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Back to Limitations </a:t>
            </a:r>
            <a:r>
              <a:rPr lang="en-AU" dirty="0"/>
              <a:t>of C++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To implement the linked list properly, we would need to keep a pointer to the end of the list, and add a methods to add, delete and retrieve elements whilst hiding the complex code.</a:t>
            </a:r>
          </a:p>
          <a:p>
            <a:r>
              <a:rPr lang="en-AU" sz="2800" dirty="0" smtClean="0"/>
              <a:t>But using dynamic containers is so common, that somebody has done it for us….</a:t>
            </a:r>
          </a:p>
          <a:p>
            <a:endParaRPr lang="en-AU" sz="2800" dirty="0" smtClean="0"/>
          </a:p>
          <a:p>
            <a:endParaRPr lang="en-AU" sz="2800" dirty="0"/>
          </a:p>
          <a:p>
            <a:endParaRPr lang="en-AU" sz="2800" dirty="0" smtClean="0"/>
          </a:p>
          <a:p>
            <a:endParaRPr lang="en-AU" sz="2800" dirty="0" smtClean="0"/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643224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Introduction to the Standard Template Library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Standard Template Library (STL) defines template-based reusable </a:t>
            </a:r>
            <a:r>
              <a:rPr lang="en-AU" dirty="0" smtClean="0"/>
              <a:t>components</a:t>
            </a:r>
            <a:endParaRPr lang="en-AU" dirty="0" smtClean="0"/>
          </a:p>
          <a:p>
            <a:r>
              <a:rPr lang="en-AU" dirty="0" smtClean="0"/>
              <a:t>Provides containers, iterators and algorithms</a:t>
            </a:r>
          </a:p>
          <a:p>
            <a:pPr lvl="1"/>
            <a:r>
              <a:rPr lang="en-AU" dirty="0" smtClean="0"/>
              <a:t>Example: </a:t>
            </a:r>
            <a:r>
              <a:rPr lang="en-AU" sz="2400" dirty="0" smtClean="0">
                <a:latin typeface="Lucida Console" panose="020B0609040504020204" pitchFamily="49" charset="0"/>
              </a:rPr>
              <a:t>vector</a:t>
            </a:r>
            <a:r>
              <a:rPr lang="en-AU" sz="2400" dirty="0" smtClean="0"/>
              <a:t> </a:t>
            </a:r>
            <a:r>
              <a:rPr lang="en-AU" dirty="0" smtClean="0"/>
              <a:t>is a sequence container</a:t>
            </a:r>
          </a:p>
          <a:p>
            <a:pPr lvl="1"/>
            <a:r>
              <a:rPr lang="en-AU" dirty="0" smtClean="0"/>
              <a:t>A </a:t>
            </a:r>
            <a:r>
              <a:rPr lang="en-AU" sz="2400" dirty="0" smtClean="0">
                <a:latin typeface="Lucida Console" panose="020B0609040504020204" pitchFamily="49" charset="0"/>
              </a:rPr>
              <a:t>vector</a:t>
            </a:r>
            <a:r>
              <a:rPr lang="en-AU" sz="2400" dirty="0" smtClean="0"/>
              <a:t> </a:t>
            </a:r>
            <a:r>
              <a:rPr lang="en-AU" dirty="0" smtClean="0"/>
              <a:t>is similar to an array, except:</a:t>
            </a:r>
          </a:p>
          <a:p>
            <a:pPr lvl="2"/>
            <a:r>
              <a:rPr lang="en-AU" dirty="0" smtClean="0"/>
              <a:t>No need to declare the number of elements</a:t>
            </a:r>
          </a:p>
          <a:p>
            <a:pPr lvl="2"/>
            <a:r>
              <a:rPr lang="en-AU" dirty="0" smtClean="0"/>
              <a:t>Automatically increases size as needed</a:t>
            </a:r>
          </a:p>
          <a:p>
            <a:pPr lvl="2"/>
            <a:r>
              <a:rPr lang="en-AU" dirty="0" smtClean="0"/>
              <a:t>Has simpler syntax to retrieve number of elements</a:t>
            </a:r>
          </a:p>
          <a:p>
            <a:pPr lvl="1"/>
            <a:r>
              <a:rPr lang="en-AU" dirty="0" smtClean="0"/>
              <a:t>Some useful </a:t>
            </a:r>
            <a:r>
              <a:rPr lang="en-AU" sz="2400" dirty="0" smtClean="0">
                <a:latin typeface="Lucida Console" panose="020B0609040504020204" pitchFamily="49" charset="0"/>
              </a:rPr>
              <a:t>vector</a:t>
            </a:r>
            <a:r>
              <a:rPr lang="en-AU" sz="2400" dirty="0" smtClean="0"/>
              <a:t> </a:t>
            </a:r>
            <a:r>
              <a:rPr lang="en-AU" dirty="0" smtClean="0"/>
              <a:t>methods include</a:t>
            </a:r>
          </a:p>
          <a:p>
            <a:pPr lvl="2"/>
            <a:r>
              <a:rPr lang="en-AU" sz="2000" dirty="0" smtClean="0">
                <a:latin typeface="Lucida Console" panose="020B0609040504020204" pitchFamily="49" charset="0"/>
              </a:rPr>
              <a:t>at(int), </a:t>
            </a:r>
            <a:r>
              <a:rPr lang="en-AU" sz="2000" dirty="0" err="1" smtClean="0">
                <a:latin typeface="Lucida Console" panose="020B0609040504020204" pitchFamily="49" charset="0"/>
              </a:rPr>
              <a:t>push_back</a:t>
            </a:r>
            <a:r>
              <a:rPr lang="en-AU" sz="2000" dirty="0" smtClean="0">
                <a:latin typeface="Lucida Console" panose="020B0609040504020204" pitchFamily="49" charset="0"/>
              </a:rPr>
              <a:t>(value), </a:t>
            </a:r>
            <a:r>
              <a:rPr lang="en-AU" sz="2000" dirty="0" err="1" smtClean="0">
                <a:latin typeface="Lucida Console" panose="020B0609040504020204" pitchFamily="49" charset="0"/>
              </a:rPr>
              <a:t>pop_back</a:t>
            </a:r>
            <a:r>
              <a:rPr lang="en-AU" sz="2000" dirty="0" smtClean="0">
                <a:latin typeface="Lucida Console" panose="020B0609040504020204" pitchFamily="49" charset="0"/>
              </a:rPr>
              <a:t>(), size(), clear(), empty()</a:t>
            </a:r>
            <a:endParaRPr lang="en-AU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708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Introduction to the Standard Template Library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124744"/>
            <a:ext cx="5905445" cy="533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88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Introduction to the Standard Template Library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So now we can create dynamic containers, with as many elements as we want. But back to an old problem…</a:t>
            </a:r>
            <a:endParaRPr lang="en-AU" dirty="0"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32" y="2780928"/>
            <a:ext cx="7036296" cy="389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14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Introduction to the Standard Template Library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solution is the same, store pointers rather than actual copies of the variables…</a:t>
            </a:r>
            <a:endParaRPr lang="en-AU" dirty="0">
              <a:latin typeface="Lucida Console" panose="020B060904050402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2276872"/>
            <a:ext cx="8453532" cy="44941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47664" y="4221088"/>
            <a:ext cx="6696744" cy="10801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Line Callout 2 7"/>
          <p:cNvSpPr/>
          <p:nvPr/>
        </p:nvSpPr>
        <p:spPr>
          <a:xfrm>
            <a:off x="7507561" y="3045296"/>
            <a:ext cx="1008112" cy="1008112"/>
          </a:xfrm>
          <a:prstGeom prst="borderCallout2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7500797" y="3158476"/>
            <a:ext cx="10081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Note addition of </a:t>
            </a:r>
            <a:r>
              <a:rPr lang="en-AU" sz="1400" b="1" dirty="0" smtClean="0"/>
              <a:t>*</a:t>
            </a:r>
            <a:r>
              <a:rPr lang="en-AU" sz="1400" dirty="0" smtClean="0"/>
              <a:t> and </a:t>
            </a:r>
            <a:r>
              <a:rPr lang="en-AU" sz="1400" b="1" dirty="0" smtClean="0"/>
              <a:t>&amp;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32286115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Usage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Inserting an element into a </a:t>
            </a:r>
            <a:r>
              <a:rPr lang="en-AU" dirty="0"/>
              <a:t>v</a:t>
            </a:r>
            <a:r>
              <a:rPr lang="en-AU" dirty="0" smtClean="0"/>
              <a:t>ector using iterators and the </a:t>
            </a:r>
            <a:r>
              <a:rPr lang="en-AU" sz="2400" dirty="0" smtClean="0">
                <a:latin typeface="Lucida Console" panose="020B0609040504020204" pitchFamily="49" charset="0"/>
              </a:rPr>
              <a:t>insert() </a:t>
            </a:r>
            <a:r>
              <a:rPr lang="en-AU" dirty="0" smtClean="0"/>
              <a:t>function</a:t>
            </a:r>
          </a:p>
          <a:p>
            <a:pPr lvl="1"/>
            <a:r>
              <a:rPr lang="en-AU" dirty="0" smtClean="0"/>
              <a:t>Useful functions for inserting elements</a:t>
            </a:r>
          </a:p>
          <a:p>
            <a:pPr lvl="2"/>
            <a:r>
              <a:rPr lang="en-AU" sz="1900" dirty="0" err="1" smtClean="0">
                <a:latin typeface="Lucida Console" panose="020B0609040504020204" pitchFamily="49" charset="0"/>
              </a:rPr>
              <a:t>push_back</a:t>
            </a:r>
            <a:r>
              <a:rPr lang="en-AU" sz="1900" dirty="0" smtClean="0">
                <a:latin typeface="Lucida Console" panose="020B0609040504020204" pitchFamily="49" charset="0"/>
              </a:rPr>
              <a:t>(), begin(), end(), insert(position, value)</a:t>
            </a:r>
            <a:endParaRPr lang="en-AU" dirty="0" smtClean="0">
              <a:latin typeface="Lucida Console" panose="020B0609040504020204" pitchFamily="49" charset="0"/>
            </a:endParaRPr>
          </a:p>
          <a:p>
            <a:pPr lvl="1"/>
            <a:r>
              <a:rPr lang="en-AU" dirty="0" smtClean="0"/>
              <a:t>Example</a:t>
            </a:r>
          </a:p>
          <a:p>
            <a:pPr lvl="2"/>
            <a:r>
              <a:rPr lang="en-AU" sz="1900" dirty="0" err="1" smtClean="0">
                <a:latin typeface="Lucida Console" panose="020B0609040504020204" pitchFamily="49" charset="0"/>
              </a:rPr>
              <a:t>nums.insert</a:t>
            </a:r>
            <a:r>
              <a:rPr lang="en-AU" sz="1900" dirty="0" smtClean="0">
                <a:latin typeface="Lucida Console" panose="020B0609040504020204" pitchFamily="49" charset="0"/>
              </a:rPr>
              <a:t>(</a:t>
            </a:r>
            <a:r>
              <a:rPr lang="en-AU" sz="1900" dirty="0" err="1" smtClean="0">
                <a:latin typeface="Lucida Console" panose="020B0609040504020204" pitchFamily="49" charset="0"/>
              </a:rPr>
              <a:t>nums.begin</a:t>
            </a:r>
            <a:r>
              <a:rPr lang="en-AU" sz="1900" dirty="0" smtClean="0">
                <a:latin typeface="Lucida Console" panose="020B0609040504020204" pitchFamily="49" charset="0"/>
              </a:rPr>
              <a:t>() + 2, 15);</a:t>
            </a:r>
          </a:p>
          <a:p>
            <a:r>
              <a:rPr lang="en-AU" dirty="0" smtClean="0"/>
              <a:t>Sorting vector elements using the </a:t>
            </a:r>
            <a:r>
              <a:rPr lang="en-AU" sz="2400" dirty="0" smtClean="0">
                <a:latin typeface="Lucida Console" panose="020B0609040504020204" pitchFamily="49" charset="0"/>
              </a:rPr>
              <a:t>sort() </a:t>
            </a:r>
            <a:r>
              <a:rPr lang="en-AU" dirty="0" smtClean="0"/>
              <a:t>algorithm</a:t>
            </a:r>
          </a:p>
          <a:p>
            <a:pPr lvl="1"/>
            <a:r>
              <a:rPr lang="en-AU" dirty="0" smtClean="0"/>
              <a:t>The </a:t>
            </a:r>
            <a:r>
              <a:rPr lang="en-AU" sz="2100" dirty="0" smtClean="0">
                <a:latin typeface="Lucida Console" panose="020B0609040504020204" pitchFamily="49" charset="0"/>
              </a:rPr>
              <a:t>sort() </a:t>
            </a:r>
            <a:r>
              <a:rPr lang="en-AU" dirty="0" smtClean="0"/>
              <a:t>algorithm arranges a vector in ascending order</a:t>
            </a:r>
          </a:p>
          <a:p>
            <a:pPr lvl="1"/>
            <a:r>
              <a:rPr lang="en-AU" dirty="0" smtClean="0"/>
              <a:t>Must have </a:t>
            </a:r>
            <a:r>
              <a:rPr lang="en-AU" sz="2100" dirty="0" smtClean="0">
                <a:latin typeface="Lucida Console" panose="020B0609040504020204" pitchFamily="49" charset="0"/>
              </a:rPr>
              <a:t>#include &lt;algorithm&gt;</a:t>
            </a:r>
          </a:p>
          <a:p>
            <a:pPr lvl="1"/>
            <a:r>
              <a:rPr lang="en-AU" dirty="0" smtClean="0"/>
              <a:t>Elements are sorted in order depending on how the &lt; is defined for the data type</a:t>
            </a:r>
          </a:p>
          <a:p>
            <a:pPr lvl="1"/>
            <a:r>
              <a:rPr lang="en-AU" dirty="0" smtClean="0"/>
              <a:t>Example</a:t>
            </a:r>
          </a:p>
          <a:p>
            <a:pPr lvl="2"/>
            <a:r>
              <a:rPr lang="en-AU" sz="1900" dirty="0" smtClean="0">
                <a:latin typeface="Lucida Console" panose="020B0609040504020204" pitchFamily="49" charset="0"/>
              </a:rPr>
              <a:t>sort(</a:t>
            </a:r>
            <a:r>
              <a:rPr lang="en-AU" sz="1900" dirty="0" err="1" smtClean="0">
                <a:latin typeface="Lucida Console" panose="020B0609040504020204" pitchFamily="49" charset="0"/>
              </a:rPr>
              <a:t>myVector.begin</a:t>
            </a:r>
            <a:r>
              <a:rPr lang="en-AU" sz="1900" dirty="0" smtClean="0">
                <a:latin typeface="Lucida Console" panose="020B0609040504020204" pitchFamily="49" charset="0"/>
              </a:rPr>
              <a:t>(), </a:t>
            </a:r>
            <a:r>
              <a:rPr lang="en-AU" sz="1900" dirty="0" err="1" smtClean="0">
                <a:latin typeface="Lucida Console" panose="020B0609040504020204" pitchFamily="49" charset="0"/>
              </a:rPr>
              <a:t>myVector.end</a:t>
            </a:r>
            <a:r>
              <a:rPr lang="en-AU" sz="1900" dirty="0" smtClean="0">
                <a:latin typeface="Lucida Console" panose="020B0609040504020204" pitchFamily="49" charset="0"/>
              </a:rPr>
              <a:t>();</a:t>
            </a:r>
          </a:p>
          <a:p>
            <a:r>
              <a:rPr lang="en-AU" dirty="0" smtClean="0"/>
              <a:t>Use </a:t>
            </a:r>
            <a:r>
              <a:rPr lang="en-AU" sz="2400" dirty="0" smtClean="0">
                <a:latin typeface="Lucida Console" panose="020B0609040504020204" pitchFamily="49" charset="0"/>
              </a:rPr>
              <a:t>reverse() </a:t>
            </a:r>
            <a:r>
              <a:rPr lang="en-AU" dirty="0" smtClean="0"/>
              <a:t>to produce a list in reverse order</a:t>
            </a:r>
          </a:p>
        </p:txBody>
      </p:sp>
    </p:spTree>
    <p:extLst>
      <p:ext uri="{BB962C8B-B14F-4D97-AF65-F5344CB8AC3E}">
        <p14:creationId xmlns:p14="http://schemas.microsoft.com/office/powerpoint/2010/main" val="352228341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aips.net.au/wp-content/uploads/2011/06/ECU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2011363"/>
            <a:ext cx="3810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80513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Limitations of C++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Arrays store a </a:t>
            </a:r>
            <a:r>
              <a:rPr lang="en-AU" b="1" dirty="0" smtClean="0"/>
              <a:t>container </a:t>
            </a:r>
            <a:r>
              <a:rPr lang="en-AU" dirty="0" smtClean="0"/>
              <a:t>of data elements, each of the same type.</a:t>
            </a:r>
          </a:p>
          <a:p>
            <a:r>
              <a:rPr lang="en-AU" dirty="0" smtClean="0"/>
              <a:t>Arrays are simple to use and understand:</a:t>
            </a:r>
          </a:p>
          <a:p>
            <a:pPr lvl="1"/>
            <a:r>
              <a:rPr lang="en-AU" dirty="0" err="1" smtClean="0"/>
              <a:t>int</a:t>
            </a:r>
            <a:r>
              <a:rPr lang="en-AU" dirty="0" smtClean="0"/>
              <a:t> x[4] = {1,2,3,4};</a:t>
            </a:r>
          </a:p>
          <a:p>
            <a:pPr lvl="1"/>
            <a:endParaRPr lang="en-AU" dirty="0"/>
          </a:p>
          <a:p>
            <a:r>
              <a:rPr lang="en-AU" dirty="0" smtClean="0"/>
              <a:t>The main limitations are:</a:t>
            </a:r>
          </a:p>
          <a:p>
            <a:pPr lvl="1"/>
            <a:r>
              <a:rPr lang="en-AU" dirty="0" smtClean="0"/>
              <a:t>Static Size: Once created we cant change the size of the array.</a:t>
            </a:r>
          </a:p>
          <a:p>
            <a:pPr lvl="1"/>
            <a:r>
              <a:rPr lang="en-AU" dirty="0" smtClean="0"/>
              <a:t>Allocated at Compile Time, so cant create an array where the size is only known at run-time.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2315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Limitations of C++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Static Size - Consider: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sz="2800" dirty="0" smtClean="0"/>
              <a:t>Can get around this by creating a really large array so that we wont run out of space for new words…. Maybe not the best use of memory?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1772816"/>
            <a:ext cx="867785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08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Limitations of C++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Allocated at Compile Time </a:t>
            </a:r>
            <a:r>
              <a:rPr lang="en-AU" dirty="0" smtClean="0"/>
              <a:t>- Consider: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Error: ‘</a:t>
            </a:r>
            <a:r>
              <a:rPr lang="en-AU" i="1" dirty="0" smtClean="0"/>
              <a:t>Expression must have a constant value</a:t>
            </a:r>
            <a:r>
              <a:rPr lang="en-AU" dirty="0" smtClean="0"/>
              <a:t>’ – i.e. The number of elements to create must be known at the point where the program is compiled, rather than being set at runtime.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25" y="2132856"/>
            <a:ext cx="79533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56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Limitations of C++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So in applications where we need a container of things that grows and shrinks, the array is not the best option.</a:t>
            </a:r>
          </a:p>
          <a:p>
            <a:r>
              <a:rPr lang="en-AU" dirty="0" smtClean="0"/>
              <a:t>Some options:</a:t>
            </a:r>
          </a:p>
          <a:p>
            <a:pPr lvl="1"/>
            <a:r>
              <a:rPr lang="en-AU" dirty="0" smtClean="0"/>
              <a:t>Learn about C++ memory management and create our own dynamic container structure.</a:t>
            </a:r>
          </a:p>
          <a:p>
            <a:pPr lvl="1"/>
            <a:r>
              <a:rPr lang="en-AU" dirty="0" smtClean="0"/>
              <a:t>Use a dynamic container structure that someone has already created – there are some in the C++ Standard Template Library.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31536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Understanding Memory Addresses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Each location where a piece of data can be stored is identified </a:t>
            </a:r>
            <a:r>
              <a:rPr lang="en-AU" dirty="0" smtClean="0"/>
              <a:t>by a variable name and its memory </a:t>
            </a:r>
            <a:r>
              <a:rPr lang="en-AU" dirty="0" smtClean="0"/>
              <a:t>address</a:t>
            </a:r>
          </a:p>
          <a:p>
            <a:r>
              <a:rPr lang="en-AU" dirty="0" smtClean="0"/>
              <a:t>The </a:t>
            </a:r>
            <a:r>
              <a:rPr lang="en-AU" dirty="0" smtClean="0"/>
              <a:t>location can be </a:t>
            </a:r>
            <a:r>
              <a:rPr lang="en-AU" dirty="0" smtClean="0"/>
              <a:t>accessed by </a:t>
            </a:r>
            <a:r>
              <a:rPr lang="en-AU" dirty="0" smtClean="0"/>
              <a:t>using the &amp; </a:t>
            </a:r>
            <a:r>
              <a:rPr lang="en-AU" dirty="0" smtClean="0"/>
              <a:t>operator – called </a:t>
            </a:r>
            <a:r>
              <a:rPr lang="en-AU" i="1" dirty="0" smtClean="0"/>
              <a:t>the address of </a:t>
            </a:r>
            <a:r>
              <a:rPr lang="en-AU" dirty="0" smtClean="0"/>
              <a:t>operator.</a:t>
            </a:r>
          </a:p>
          <a:p>
            <a:endParaRPr lang="en-A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861048"/>
            <a:ext cx="8693141" cy="1008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5301208"/>
            <a:ext cx="4222761" cy="130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355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Understanding Memory Addresses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</a:t>
            </a:r>
            <a:r>
              <a:rPr lang="en-AU" i="1" dirty="0" smtClean="0"/>
              <a:t>address of </a:t>
            </a:r>
            <a:r>
              <a:rPr lang="en-AU" dirty="0" smtClean="0"/>
              <a:t>operator is useful for passing things ‘by reference’:</a:t>
            </a:r>
          </a:p>
          <a:p>
            <a:pPr lvl="1"/>
            <a:r>
              <a:rPr lang="en-AU" dirty="0" smtClean="0"/>
              <a:t>Calling a function/method where the input is the address of the data we want it to operate on – we examine this when we deal with functions.</a:t>
            </a:r>
            <a:endParaRPr lang="en-AU" dirty="0"/>
          </a:p>
          <a:p>
            <a:pPr lvl="1"/>
            <a:r>
              <a:rPr lang="en-AU" dirty="0" smtClean="0"/>
              <a:t>Useful for implementing container classes where we store the </a:t>
            </a:r>
            <a:r>
              <a:rPr lang="en-AU" dirty="0" err="1" smtClean="0"/>
              <a:t>adress</a:t>
            </a:r>
            <a:r>
              <a:rPr lang="en-AU" dirty="0" smtClean="0"/>
              <a:t> of each element in the container, rather than making a copy of the element to store.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858116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Understanding Pointers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When wanting to work with memory, an alternative to using the address of operator is to use ‘pointers’.</a:t>
            </a:r>
          </a:p>
          <a:p>
            <a:endParaRPr lang="en-AU" dirty="0"/>
          </a:p>
          <a:p>
            <a:r>
              <a:rPr lang="en-AU" dirty="0" smtClean="0"/>
              <a:t>The symbol ‘*’ is used – read as ‘pointer to’ (when talking about the address) or ‘star’ (when talking about the value)</a:t>
            </a:r>
          </a:p>
          <a:p>
            <a:r>
              <a:rPr lang="en-AU" dirty="0" smtClean="0"/>
              <a:t>Note: The above code does not allocate any memory – year or *year cant be used yet!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062" y="2636912"/>
            <a:ext cx="21240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5721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3317</TotalTime>
  <Words>1448</Words>
  <Application>Microsoft Office PowerPoint</Application>
  <PresentationFormat>On-screen Show (4:3)</PresentationFormat>
  <Paragraphs>202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ＭＳ Ｐゴシック</vt:lpstr>
      <vt:lpstr>Arial</vt:lpstr>
      <vt:lpstr>Arial Narrow</vt:lpstr>
      <vt:lpstr>Calibri</vt:lpstr>
      <vt:lpstr>Calibri Light</vt:lpstr>
      <vt:lpstr>Lucida Console</vt:lpstr>
      <vt:lpstr>Default Design</vt:lpstr>
      <vt:lpstr>CSP2104 Object-Oriented Programming in C++</vt:lpstr>
      <vt:lpstr>On the Agenda…</vt:lpstr>
      <vt:lpstr>Limitations of C++ Arrays</vt:lpstr>
      <vt:lpstr>Limitations of C++ Arrays</vt:lpstr>
      <vt:lpstr>Limitations of C++ Arrays</vt:lpstr>
      <vt:lpstr>Limitations of C++ Arrays</vt:lpstr>
      <vt:lpstr>Understanding Memory Addresses</vt:lpstr>
      <vt:lpstr>Understanding Memory Addresses</vt:lpstr>
      <vt:lpstr>Understanding Pointers</vt:lpstr>
      <vt:lpstr>Understanding Pointers</vt:lpstr>
      <vt:lpstr>Understanding Pointers</vt:lpstr>
      <vt:lpstr>Understanding Pointers</vt:lpstr>
      <vt:lpstr>Understanding Pointers</vt:lpstr>
      <vt:lpstr>Example Application</vt:lpstr>
      <vt:lpstr>Example Application</vt:lpstr>
      <vt:lpstr>Example: Using a Pointer Instead of an Array Name</vt:lpstr>
      <vt:lpstr>Back to Limitations of C++ Arrays</vt:lpstr>
      <vt:lpstr>Back to Limitations of C++ Arrays</vt:lpstr>
      <vt:lpstr>Back to Limitations of C++ Arrays</vt:lpstr>
      <vt:lpstr>Simpler pointer notation for structs and classes</vt:lpstr>
      <vt:lpstr>Back to Limitations of C++ Arrays</vt:lpstr>
      <vt:lpstr>Introduction to the Standard Template Library</vt:lpstr>
      <vt:lpstr>Introduction to the Standard Template Library</vt:lpstr>
      <vt:lpstr>Introduction to the Standard Template Library</vt:lpstr>
      <vt:lpstr>Introduction to the Standard Template Library</vt:lpstr>
      <vt:lpstr>Example Usage</vt:lpstr>
      <vt:lpstr>PowerPoint Presentation</vt:lpstr>
    </vt:vector>
  </TitlesOfParts>
  <Company>Edith Cowan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5 - Understanding Arrays, Strings and Pointers</dc:title>
  <dc:creator>Jovin Sveinbjornsson</dc:creator>
  <cp:keywords>CSP2104</cp:keywords>
  <cp:lastModifiedBy>Martin MASEK</cp:lastModifiedBy>
  <cp:revision>96</cp:revision>
  <dcterms:created xsi:type="dcterms:W3CDTF">2009-09-07T06:19:36Z</dcterms:created>
  <dcterms:modified xsi:type="dcterms:W3CDTF">2017-03-14T23:06:34Z</dcterms:modified>
</cp:coreProperties>
</file>