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299" r:id="rId47"/>
    <p:sldId id="302" r:id="rId48"/>
    <p:sldId id="303" r:id="rId49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0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2/06/16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is the </a:t>
            </a:r>
            <a:r>
              <a:rPr lang="en-US" dirty="0" err="1" smtClean="0"/>
              <a:t>Portugese</a:t>
            </a:r>
            <a:r>
              <a:rPr lang="en-US" dirty="0" smtClean="0"/>
              <a:t> word for “moon”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76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1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variable declarations. </a:t>
            </a:r>
            <a:r>
              <a:rPr lang="en-US" dirty="0" err="1" smtClean="0"/>
              <a:t>Lua</a:t>
            </a:r>
            <a:r>
              <a:rPr lang="en-US" dirty="0" smtClean="0"/>
              <a:t> has dynamic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89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integer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3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from “Programming in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from “Programming in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04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5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4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2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2: </a:t>
            </a:r>
            <a:r>
              <a:rPr lang="en-US" altLang="en-US" dirty="0" err="1" smtClean="0"/>
              <a:t>Lua</a:t>
            </a:r>
            <a:r>
              <a:rPr lang="en-US" altLang="en-US" dirty="0" smtClean="0"/>
              <a:t> lesson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myVariable</a:t>
            </a:r>
            <a:r>
              <a:rPr lang="en-US" dirty="0" smtClean="0"/>
              <a:t> =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well as having a value (like 10) data has a </a:t>
            </a:r>
            <a:r>
              <a:rPr lang="en-US" i="1" dirty="0" smtClean="0"/>
              <a:t>type</a:t>
            </a:r>
            <a:r>
              <a:rPr lang="en-US" dirty="0" smtClean="0"/>
              <a:t> (for example 10 is a number)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has 8 types : nil, </a:t>
            </a:r>
            <a:r>
              <a:rPr lang="en-US" dirty="0" err="1" smtClean="0"/>
              <a:t>boolean</a:t>
            </a:r>
            <a:r>
              <a:rPr lang="en-US" dirty="0" smtClean="0"/>
              <a:t>, number, string, </a:t>
            </a:r>
            <a:r>
              <a:rPr lang="en-US" dirty="0" err="1" smtClean="0"/>
              <a:t>userdata</a:t>
            </a:r>
            <a:r>
              <a:rPr lang="en-US" dirty="0" smtClean="0"/>
              <a:t>, function, thread and table</a:t>
            </a:r>
          </a:p>
          <a:p>
            <a:r>
              <a:rPr lang="en-US" dirty="0" smtClean="0"/>
              <a:t>We will use nil, </a:t>
            </a:r>
            <a:r>
              <a:rPr lang="en-US" dirty="0" err="1" smtClean="0"/>
              <a:t>boolean</a:t>
            </a:r>
            <a:r>
              <a:rPr lang="en-US" dirty="0" smtClean="0"/>
              <a:t>, number, string, function and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8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Nil</a:t>
            </a:r>
          </a:p>
          <a:p>
            <a:pPr lvl="1"/>
            <a:r>
              <a:rPr lang="en-US" sz="2400" dirty="0" smtClean="0"/>
              <a:t>A special type with only one value, nil</a:t>
            </a:r>
          </a:p>
          <a:p>
            <a:pPr lvl="1"/>
            <a:r>
              <a:rPr lang="en-US" sz="2400" dirty="0" smtClean="0"/>
              <a:t>Used as a kind </a:t>
            </a:r>
            <a:r>
              <a:rPr lang="en-US" sz="2400" dirty="0" smtClean="0"/>
              <a:t>of “non</a:t>
            </a:r>
            <a:r>
              <a:rPr lang="en-US" sz="2400" dirty="0" smtClean="0"/>
              <a:t>-</a:t>
            </a:r>
            <a:r>
              <a:rPr lang="en-US" sz="2400" dirty="0" smtClean="0"/>
              <a:t>value”</a:t>
            </a:r>
            <a:endParaRPr lang="en-US" sz="2400" dirty="0" smtClean="0"/>
          </a:p>
          <a:p>
            <a:pPr lvl="1"/>
            <a:r>
              <a:rPr lang="en-US" sz="2400" dirty="0" smtClean="0"/>
              <a:t>e.g. until a variable has been </a:t>
            </a:r>
            <a:r>
              <a:rPr lang="en-US" sz="2400" dirty="0" smtClean="0"/>
              <a:t>assigned a </a:t>
            </a:r>
            <a:r>
              <a:rPr lang="en-US" sz="2400" dirty="0" smtClean="0"/>
              <a:t>value (</a:t>
            </a:r>
            <a:r>
              <a:rPr lang="en-US" sz="2400" i="1" dirty="0" err="1" smtClean="0"/>
              <a:t>initialised</a:t>
            </a:r>
            <a:r>
              <a:rPr lang="en-US" sz="2400" dirty="0" smtClean="0"/>
              <a:t>) it has the value nil</a:t>
            </a:r>
          </a:p>
          <a:p>
            <a:r>
              <a:rPr lang="en-US" sz="2800" dirty="0" smtClean="0"/>
              <a:t>Boolean</a:t>
            </a:r>
          </a:p>
          <a:p>
            <a:pPr lvl="1"/>
            <a:r>
              <a:rPr lang="en-US" sz="2400" dirty="0" smtClean="0"/>
              <a:t>Has 2 values, called true and false</a:t>
            </a:r>
          </a:p>
          <a:p>
            <a:pPr lvl="1"/>
            <a:r>
              <a:rPr lang="en-US" sz="2400" dirty="0" smtClean="0"/>
              <a:t>Used when deciding whether to do something or not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Values are any real (double-precision floating-point) number</a:t>
            </a:r>
          </a:p>
          <a:p>
            <a:pPr lvl="1"/>
            <a:r>
              <a:rPr lang="en-US" dirty="0" smtClean="0"/>
              <a:t>Examples: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4   -0.4   4.57e-3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364088" y="2859782"/>
            <a:ext cx="2808312" cy="1512168"/>
          </a:xfrm>
          <a:prstGeom prst="wedgeRoundRectCallout">
            <a:avLst>
              <a:gd name="adj1" fmla="val -116925"/>
              <a:gd name="adj2" fmla="val 2750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is 4.57 x 10</a:t>
            </a:r>
            <a:r>
              <a:rPr lang="en-US" baseline="30000" dirty="0" smtClean="0">
                <a:solidFill>
                  <a:srgbClr val="000000"/>
                </a:solidFill>
              </a:rPr>
              <a:t>-3</a:t>
            </a:r>
            <a:r>
              <a:rPr lang="en-US" dirty="0" smtClean="0">
                <a:solidFill>
                  <a:srgbClr val="000000"/>
                </a:solidFill>
              </a:rPr>
              <a:t> or 0.00457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8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Values are sequences of characters</a:t>
            </a:r>
          </a:p>
          <a:p>
            <a:pPr lvl="1"/>
            <a:r>
              <a:rPr lang="en-US" dirty="0" smtClean="0"/>
              <a:t>More about these later</a:t>
            </a:r>
          </a:p>
          <a:p>
            <a:pPr lvl="1"/>
            <a:r>
              <a:rPr lang="en-US" dirty="0" smtClean="0"/>
              <a:t>Some possible values: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“two words”            “125”          ‘three words !’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 function is a way to group statements together to create new commands</a:t>
            </a:r>
          </a:p>
          <a:p>
            <a:pPr lvl="1"/>
            <a:r>
              <a:rPr lang="en-US" dirty="0" smtClean="0"/>
              <a:t>More about this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6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Tables are </a:t>
            </a:r>
            <a:r>
              <a:rPr lang="en-US" i="1" dirty="0" smtClean="0"/>
              <a:t>associative arrays</a:t>
            </a:r>
          </a:p>
          <a:p>
            <a:pPr lvl="1"/>
            <a:r>
              <a:rPr lang="en-US" dirty="0" smtClean="0"/>
              <a:t>They allow </a:t>
            </a:r>
            <a:r>
              <a:rPr lang="en-US" i="1" dirty="0" smtClean="0"/>
              <a:t>values</a:t>
            </a:r>
            <a:r>
              <a:rPr lang="en-US" dirty="0" smtClean="0"/>
              <a:t> to be stored and retrieved using </a:t>
            </a:r>
            <a:r>
              <a:rPr lang="en-US" i="1" dirty="0" smtClean="0"/>
              <a:t>keys</a:t>
            </a:r>
          </a:p>
          <a:p>
            <a:pPr lvl="1"/>
            <a:r>
              <a:rPr lang="en-US" dirty="0" smtClean="0"/>
              <a:t>Can be created using a table constructor, like this</a:t>
            </a:r>
          </a:p>
          <a:p>
            <a:pPr marL="1771650" lvl="4" indent="0">
              <a:buNone/>
            </a:pPr>
            <a:r>
              <a:rPr lang="en-US" dirty="0" smtClean="0"/>
              <a:t>{} – creates an empty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1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= {}              </a:t>
            </a:r>
            <a:r>
              <a:rPr lang="en-US" sz="2000" dirty="0" smtClean="0"/>
              <a:t>       </a:t>
            </a:r>
            <a:r>
              <a:rPr lang="en-US" sz="2000" dirty="0"/>
              <a:t>-- create a new table and store it in the variable "a"</a:t>
            </a:r>
          </a:p>
          <a:p>
            <a:pPr marL="0" indent="0">
              <a:buNone/>
            </a:pPr>
            <a:r>
              <a:rPr lang="en-US" sz="2000" dirty="0"/>
              <a:t>k = "x"</a:t>
            </a:r>
          </a:p>
          <a:p>
            <a:pPr marL="0" indent="0">
              <a:buNone/>
            </a:pPr>
            <a:r>
              <a:rPr lang="en-US" sz="2000" dirty="0"/>
              <a:t>a[k] = 10           </a:t>
            </a:r>
            <a:r>
              <a:rPr lang="en-US" sz="2000" dirty="0" smtClean="0"/>
              <a:t>    </a:t>
            </a:r>
            <a:r>
              <a:rPr lang="en-US" sz="2000" dirty="0"/>
              <a:t>-- add a new entry to a, with key = "x" and value = 10</a:t>
            </a:r>
          </a:p>
          <a:p>
            <a:pPr marL="0" indent="0">
              <a:buNone/>
            </a:pPr>
            <a:r>
              <a:rPr lang="en-US" sz="2000" dirty="0"/>
              <a:t>a[20] = "great"      -- add a new entry to a, with key = 20 and value = "great"</a:t>
            </a:r>
          </a:p>
          <a:p>
            <a:pPr marL="0" indent="0">
              <a:buNone/>
            </a:pPr>
            <a:r>
              <a:rPr lang="en-US" sz="2000" dirty="0"/>
              <a:t>print(a["x"])        </a:t>
            </a:r>
            <a:r>
              <a:rPr lang="en-US" sz="2000" dirty="0" smtClean="0"/>
              <a:t>   -</a:t>
            </a:r>
            <a:r>
              <a:rPr lang="en-US" sz="2000" dirty="0"/>
              <a:t>-&gt; 10</a:t>
            </a:r>
          </a:p>
          <a:p>
            <a:pPr marL="0" indent="0">
              <a:buNone/>
            </a:pPr>
            <a:r>
              <a:rPr lang="en-US" sz="2000" dirty="0"/>
              <a:t>k = 20</a:t>
            </a:r>
          </a:p>
          <a:p>
            <a:pPr marL="0" indent="0">
              <a:buNone/>
            </a:pPr>
            <a:r>
              <a:rPr lang="en-US" sz="2000" dirty="0"/>
              <a:t>print(a[k])         </a:t>
            </a:r>
            <a:r>
              <a:rPr lang="en-US" sz="2000" dirty="0" smtClean="0"/>
              <a:t>     </a:t>
            </a:r>
            <a:r>
              <a:rPr lang="en-US" sz="2000" dirty="0"/>
              <a:t>--&gt; great</a:t>
            </a:r>
          </a:p>
        </p:txBody>
      </p:sp>
    </p:spTree>
    <p:extLst>
      <p:ext uri="{BB962C8B-B14F-4D97-AF65-F5344CB8AC3E}">
        <p14:creationId xmlns:p14="http://schemas.microsoft.com/office/powerpoint/2010/main" val="362145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[] you can use </a:t>
            </a:r>
            <a:r>
              <a:rPr lang="en-US" dirty="0" smtClean="0"/>
              <a:t>. (a dot)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a.x</a:t>
            </a:r>
            <a:r>
              <a:rPr lang="en-US" sz="2400" dirty="0" smtClean="0"/>
              <a:t> </a:t>
            </a:r>
            <a:r>
              <a:rPr lang="en-US" sz="2400" dirty="0"/>
              <a:t>= 10             -- same as a["x"] = 10</a:t>
            </a:r>
          </a:p>
          <a:p>
            <a:pPr marL="0" indent="0">
              <a:buNone/>
            </a:pPr>
            <a:r>
              <a:rPr lang="en-US" sz="2400" dirty="0" smtClean="0"/>
              <a:t>    print</a:t>
            </a:r>
            <a:r>
              <a:rPr lang="en-US" sz="2400" dirty="0"/>
              <a:t>(</a:t>
            </a:r>
            <a:r>
              <a:rPr lang="en-US" sz="2400" dirty="0" err="1"/>
              <a:t>a.x</a:t>
            </a:r>
            <a:r>
              <a:rPr lang="en-US" sz="2400" dirty="0"/>
              <a:t>)           -- same as print(a["x"]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b="1" dirty="0" smtClean="0"/>
              <a:t>Watch out: </a:t>
            </a:r>
            <a:r>
              <a:rPr lang="en-US" sz="2800" dirty="0" err="1" smtClean="0"/>
              <a:t>a.x</a:t>
            </a:r>
            <a:r>
              <a:rPr lang="en-US" sz="2800" dirty="0" smtClean="0"/>
              <a:t> is the same as </a:t>
            </a:r>
            <a:r>
              <a:rPr lang="en-US" sz="2800" dirty="0"/>
              <a:t>a["</a:t>
            </a:r>
            <a:r>
              <a:rPr lang="en-US" sz="2800" dirty="0" smtClean="0"/>
              <a:t>x”], but </a:t>
            </a:r>
            <a:r>
              <a:rPr lang="en-US" sz="2800" b="1" dirty="0" smtClean="0"/>
              <a:t>not</a:t>
            </a:r>
            <a:r>
              <a:rPr lang="en-US" sz="2800" dirty="0" smtClean="0"/>
              <a:t> the same as a[x]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198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488560" cy="539750"/>
          </a:xfrm>
        </p:spPr>
        <p:txBody>
          <a:bodyPr/>
          <a:lstStyle/>
          <a:p>
            <a:r>
              <a:rPr lang="en-US" dirty="0" smtClean="0"/>
              <a:t>Using integers as keys 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Some languages use the [] notation for arrays. In </a:t>
            </a:r>
            <a:r>
              <a:rPr lang="en-US" sz="2800" dirty="0" err="1" smtClean="0"/>
              <a:t>Lua</a:t>
            </a:r>
            <a:r>
              <a:rPr lang="en-US" sz="2800" dirty="0" smtClean="0"/>
              <a:t>, we just use tables with integers </a:t>
            </a:r>
            <a:r>
              <a:rPr lang="en-US" sz="2800" dirty="0" smtClean="0"/>
              <a:t>(whole numbers) as </a:t>
            </a:r>
            <a:r>
              <a:rPr lang="en-US" sz="2800" dirty="0" smtClean="0"/>
              <a:t>keys.</a:t>
            </a:r>
          </a:p>
          <a:p>
            <a:r>
              <a:rPr lang="en-US" sz="2800" dirty="0" smtClean="0"/>
              <a:t>It is usual to use integers starting with 1.</a:t>
            </a:r>
          </a:p>
          <a:p>
            <a:r>
              <a:rPr lang="en-US" sz="2800" dirty="0" smtClean="0"/>
              <a:t>You can leave “holes” in an array by storing values for keys 1,2 and 4, </a:t>
            </a:r>
            <a:r>
              <a:rPr lang="en-US" sz="2800" dirty="0" smtClean="0"/>
              <a:t>but not for 3, for </a:t>
            </a:r>
            <a:r>
              <a:rPr lang="en-US" sz="2800" dirty="0" smtClean="0"/>
              <a:t>example, but this can cause confusion and should be avoided.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955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Expressions</a:t>
            </a:r>
            <a:r>
              <a:rPr lang="en-US" dirty="0" smtClean="0"/>
              <a:t> are used to describe calculations</a:t>
            </a:r>
          </a:p>
          <a:p>
            <a:r>
              <a:rPr lang="en-US" dirty="0" smtClean="0"/>
              <a:t>New data values are calculated by applying </a:t>
            </a:r>
            <a:r>
              <a:rPr lang="en-US" i="1" dirty="0" smtClean="0"/>
              <a:t>operators</a:t>
            </a:r>
            <a:r>
              <a:rPr lang="en-US" dirty="0" smtClean="0"/>
              <a:t> to old data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7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600" dirty="0" err="1" smtClean="0">
                <a:latin typeface="Arial Narrow" panose="020B0606020202030204" pitchFamily="34" charset="0"/>
              </a:rPr>
              <a:t>Lua</a:t>
            </a:r>
            <a:endParaRPr lang="en-AU" altLang="en-US" sz="3600" dirty="0" smtClean="0">
              <a:latin typeface="Arial Narrow" panose="020B0606020202030204" pitchFamily="34" charset="0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4763"/>
            <a:ext cx="8642350" cy="367347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Easy to learn</a:t>
            </a:r>
          </a:p>
          <a:p>
            <a:pPr eaLnBrk="1" hangingPunct="1"/>
            <a:r>
              <a:rPr lang="en-US" altLang="en-US" sz="2800" dirty="0" smtClean="0"/>
              <a:t>Scripting language</a:t>
            </a:r>
          </a:p>
          <a:p>
            <a:pPr eaLnBrk="1" hangingPunct="1"/>
            <a:r>
              <a:rPr lang="en-US" altLang="en-US" sz="2800" dirty="0" smtClean="0"/>
              <a:t>Has been used for many purposes</a:t>
            </a:r>
          </a:p>
          <a:p>
            <a:pPr eaLnBrk="1" hangingPunct="1"/>
            <a:r>
              <a:rPr lang="en-US" altLang="en-US" sz="2800" dirty="0" smtClean="0"/>
              <a:t>Widely used for video games</a:t>
            </a:r>
          </a:p>
          <a:p>
            <a:pPr eaLnBrk="1" hangingPunct="1"/>
            <a:r>
              <a:rPr lang="en-US" altLang="en-US" sz="2800" dirty="0" smtClean="0"/>
              <a:t>Used by Corona SDK</a:t>
            </a:r>
          </a:p>
          <a:p>
            <a:pPr eaLnBrk="1" hangingPunct="1"/>
            <a:r>
              <a:rPr lang="en-US" altLang="en-US" sz="2800" dirty="0" smtClean="0"/>
              <a:t>Designed in 1993 with the aim of being very extensible (using libraries)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Lua</a:t>
            </a:r>
            <a:r>
              <a:rPr lang="en-US" sz="2800" dirty="0" smtClean="0"/>
              <a:t> supports</a:t>
            </a:r>
          </a:p>
          <a:p>
            <a:pPr lvl="1"/>
            <a:r>
              <a:rPr lang="en-US" sz="2400" dirty="0" smtClean="0"/>
              <a:t>addition (+)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ubtraction (-)</a:t>
            </a:r>
          </a:p>
          <a:p>
            <a:pPr lvl="1"/>
            <a:r>
              <a:rPr lang="en-US" sz="2400" dirty="0" smtClean="0"/>
              <a:t>multiplication (*)</a:t>
            </a:r>
          </a:p>
          <a:p>
            <a:pPr lvl="1"/>
            <a:r>
              <a:rPr lang="en-US" sz="2400" dirty="0" smtClean="0"/>
              <a:t>division (/)</a:t>
            </a:r>
          </a:p>
          <a:p>
            <a:pPr lvl="1"/>
            <a:r>
              <a:rPr lang="en-US" sz="2400" dirty="0" smtClean="0"/>
              <a:t>modulo (%)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xponentiation (^)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egation (-)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43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breakfastCalories</a:t>
            </a:r>
            <a:r>
              <a:rPr lang="en-US" sz="2000" dirty="0"/>
              <a:t> = 400</a:t>
            </a:r>
          </a:p>
          <a:p>
            <a:pPr marL="0" indent="0">
              <a:buNone/>
            </a:pPr>
            <a:r>
              <a:rPr lang="en-US" sz="2000" dirty="0" err="1"/>
              <a:t>lunchCalories</a:t>
            </a:r>
            <a:r>
              <a:rPr lang="en-US" sz="2000" dirty="0"/>
              <a:t> = 350</a:t>
            </a:r>
          </a:p>
          <a:p>
            <a:pPr marL="0" indent="0">
              <a:buNone/>
            </a:pPr>
            <a:r>
              <a:rPr lang="en-US" sz="2000" dirty="0" err="1"/>
              <a:t>dinnerCalories</a:t>
            </a:r>
            <a:r>
              <a:rPr lang="en-US" sz="2000" dirty="0"/>
              <a:t> = 750</a:t>
            </a:r>
          </a:p>
          <a:p>
            <a:pPr marL="0" indent="0">
              <a:buNone/>
            </a:pPr>
            <a:r>
              <a:rPr lang="en-US" sz="2000" dirty="0" err="1"/>
              <a:t>totalCalories</a:t>
            </a:r>
            <a:r>
              <a:rPr lang="en-US" sz="2000" dirty="0"/>
              <a:t> = </a:t>
            </a:r>
            <a:r>
              <a:rPr lang="en-US" sz="2000" dirty="0" err="1"/>
              <a:t>breakfastCalories</a:t>
            </a:r>
            <a:r>
              <a:rPr lang="en-US" sz="2000" dirty="0"/>
              <a:t> + </a:t>
            </a:r>
            <a:r>
              <a:rPr lang="en-US" sz="2000" dirty="0" err="1"/>
              <a:t>lunchCalories</a:t>
            </a:r>
            <a:r>
              <a:rPr lang="en-US" sz="2000" dirty="0"/>
              <a:t> + </a:t>
            </a:r>
            <a:r>
              <a:rPr lang="en-US" sz="2000" dirty="0" err="1"/>
              <a:t>dinnerCalories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totalCalories</a:t>
            </a:r>
            <a:r>
              <a:rPr lang="en-US" sz="2000" dirty="0"/>
              <a:t>)                       </a:t>
            </a:r>
            <a:r>
              <a:rPr lang="en-US" sz="2000" dirty="0" smtClean="0"/>
              <a:t>              -</a:t>
            </a:r>
            <a:r>
              <a:rPr lang="en-US" sz="2000" dirty="0"/>
              <a:t>-&gt; 1500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breakfastCalories</a:t>
            </a:r>
            <a:r>
              <a:rPr lang="en-US" sz="2000" dirty="0"/>
              <a:t> + </a:t>
            </a:r>
            <a:r>
              <a:rPr lang="en-US" sz="2000" dirty="0" err="1"/>
              <a:t>lunchCalories</a:t>
            </a:r>
            <a:r>
              <a:rPr lang="en-US" sz="2000" dirty="0"/>
              <a:t>)   --&gt; 750</a:t>
            </a:r>
          </a:p>
        </p:txBody>
      </p:sp>
    </p:spTree>
    <p:extLst>
      <p:ext uri="{BB962C8B-B14F-4D97-AF65-F5344CB8AC3E}">
        <p14:creationId xmlns:p14="http://schemas.microsoft.com/office/powerpoint/2010/main" val="375778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example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is called the </a:t>
            </a:r>
            <a:r>
              <a:rPr lang="en-US" i="1" dirty="0" smtClean="0"/>
              <a:t>operator</a:t>
            </a:r>
          </a:p>
          <a:p>
            <a:r>
              <a:rPr lang="en-US" dirty="0" smtClean="0"/>
              <a:t>The values on either side of it are called the </a:t>
            </a:r>
            <a:r>
              <a:rPr lang="en-US" i="1" dirty="0" smtClean="0"/>
              <a:t>operands</a:t>
            </a:r>
          </a:p>
          <a:p>
            <a:r>
              <a:rPr lang="en-US" dirty="0" smtClean="0"/>
              <a:t>These can be variables, or literal values (e.g. a number), or expressions</a:t>
            </a:r>
          </a:p>
          <a:p>
            <a:r>
              <a:rPr lang="en-US" dirty="0" smtClean="0"/>
              <a:t>+ is a </a:t>
            </a:r>
            <a:r>
              <a:rPr lang="en-US" i="1" dirty="0" smtClean="0"/>
              <a:t>binary</a:t>
            </a:r>
            <a:r>
              <a:rPr lang="en-US" dirty="0" smtClean="0"/>
              <a:t> operator (uses 2 operands)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0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4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foodCalories</a:t>
            </a:r>
            <a:r>
              <a:rPr lang="en-US" sz="2000" dirty="0"/>
              <a:t> = 1500</a:t>
            </a:r>
          </a:p>
          <a:p>
            <a:pPr marL="0" indent="0">
              <a:buNone/>
            </a:pPr>
            <a:r>
              <a:rPr lang="en-US" sz="2000" dirty="0" err="1"/>
              <a:t>exerciseCalories</a:t>
            </a:r>
            <a:r>
              <a:rPr lang="en-US" sz="2000" dirty="0"/>
              <a:t> = 250</a:t>
            </a:r>
          </a:p>
          <a:p>
            <a:pPr marL="0" indent="0">
              <a:buNone/>
            </a:pPr>
            <a:r>
              <a:rPr lang="en-US" sz="2000" dirty="0" err="1"/>
              <a:t>nettCalories</a:t>
            </a:r>
            <a:r>
              <a:rPr lang="en-US" sz="2000" dirty="0"/>
              <a:t> = </a:t>
            </a:r>
            <a:r>
              <a:rPr lang="en-US" sz="2000" dirty="0" err="1"/>
              <a:t>foodCalories</a:t>
            </a:r>
            <a:r>
              <a:rPr lang="en-US" sz="2000" dirty="0"/>
              <a:t> - </a:t>
            </a:r>
            <a:r>
              <a:rPr lang="en-US" sz="2000" dirty="0" err="1"/>
              <a:t>exerciseCalories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nettCalories</a:t>
            </a:r>
            <a:r>
              <a:rPr lang="en-US" sz="2000" dirty="0"/>
              <a:t>)                        --&gt; 1250</a:t>
            </a:r>
          </a:p>
        </p:txBody>
      </p:sp>
    </p:spTree>
    <p:extLst>
      <p:ext uri="{BB962C8B-B14F-4D97-AF65-F5344CB8AC3E}">
        <p14:creationId xmlns:p14="http://schemas.microsoft.com/office/powerpoint/2010/main" val="826444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err="1"/>
              <a:t>costPerLitre</a:t>
            </a:r>
            <a:r>
              <a:rPr lang="fr-FR" sz="2400" dirty="0"/>
              <a:t> = 1.23</a:t>
            </a:r>
          </a:p>
          <a:p>
            <a:pPr marL="0" indent="0">
              <a:buNone/>
            </a:pPr>
            <a:r>
              <a:rPr lang="fr-FR" sz="2400" dirty="0"/>
              <a:t>litres = 52.5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costPerLitre</a:t>
            </a:r>
            <a:r>
              <a:rPr lang="fr-FR" sz="2400" dirty="0"/>
              <a:t> * litres)               --&gt; 64.575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197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chocolatePieces</a:t>
            </a:r>
            <a:r>
              <a:rPr lang="en-US" sz="2400" dirty="0"/>
              <a:t> = 35</a:t>
            </a:r>
          </a:p>
          <a:p>
            <a:pPr marL="0" indent="0">
              <a:buNone/>
            </a:pPr>
            <a:r>
              <a:rPr lang="en-US" sz="2400" dirty="0" err="1"/>
              <a:t>familyMembers</a:t>
            </a:r>
            <a:r>
              <a:rPr lang="en-US" sz="2400" dirty="0"/>
              <a:t> = 3</a:t>
            </a:r>
          </a:p>
          <a:p>
            <a:pPr marL="0" indent="0">
              <a:buNone/>
            </a:pPr>
            <a:r>
              <a:rPr lang="en-US" sz="2400" dirty="0" err="1"/>
              <a:t>piecesPerPerson</a:t>
            </a:r>
            <a:r>
              <a:rPr lang="en-US" sz="2400" dirty="0"/>
              <a:t> = </a:t>
            </a:r>
            <a:r>
              <a:rPr lang="en-US" sz="2400" dirty="0" err="1"/>
              <a:t>chocolatePieces</a:t>
            </a:r>
            <a:r>
              <a:rPr lang="en-US" sz="2400" dirty="0"/>
              <a:t> / </a:t>
            </a:r>
            <a:r>
              <a:rPr lang="en-US" sz="2400" dirty="0" err="1"/>
              <a:t>familyMembers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</a:t>
            </a:r>
            <a:r>
              <a:rPr lang="en-US" sz="2400" dirty="0" err="1"/>
              <a:t>piecesPerPerson</a:t>
            </a:r>
            <a:r>
              <a:rPr lang="en-US" sz="2400" dirty="0"/>
              <a:t>)                    	--&gt; 11.666666666667</a:t>
            </a:r>
          </a:p>
        </p:txBody>
      </p:sp>
    </p:spTree>
    <p:extLst>
      <p:ext uri="{BB962C8B-B14F-4D97-AF65-F5344CB8AC3E}">
        <p14:creationId xmlns:p14="http://schemas.microsoft.com/office/powerpoint/2010/main" val="300071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(remainder)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chocolatePieces</a:t>
            </a:r>
            <a:r>
              <a:rPr lang="en-US" sz="1800" dirty="0"/>
              <a:t> = 35</a:t>
            </a:r>
          </a:p>
          <a:p>
            <a:pPr marL="0" indent="0">
              <a:buNone/>
            </a:pPr>
            <a:r>
              <a:rPr lang="en-US" sz="1800" dirty="0" err="1"/>
              <a:t>familyMembers</a:t>
            </a:r>
            <a:r>
              <a:rPr lang="en-US" sz="1800" dirty="0"/>
              <a:t> = 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-- </a:t>
            </a:r>
            <a:r>
              <a:rPr lang="en-US" sz="1800" dirty="0" err="1"/>
              <a:t>math.floor</a:t>
            </a:r>
            <a:r>
              <a:rPr lang="en-US" sz="1800" dirty="0"/>
              <a:t> can be used to round down to the nearest whole number</a:t>
            </a:r>
          </a:p>
          <a:p>
            <a:pPr marL="0" indent="0">
              <a:buNone/>
            </a:pPr>
            <a:r>
              <a:rPr lang="en-US" sz="1800" dirty="0" err="1"/>
              <a:t>piecesPerPerson</a:t>
            </a:r>
            <a:r>
              <a:rPr lang="en-US" sz="1800" dirty="0"/>
              <a:t> = </a:t>
            </a:r>
            <a:r>
              <a:rPr lang="en-US" sz="1800" dirty="0" err="1"/>
              <a:t>math.floor</a:t>
            </a:r>
            <a:r>
              <a:rPr lang="en-US" sz="1800" dirty="0"/>
              <a:t>(</a:t>
            </a:r>
            <a:r>
              <a:rPr lang="en-US" sz="1800" dirty="0" err="1"/>
              <a:t>chocolatePieces</a:t>
            </a:r>
            <a:r>
              <a:rPr lang="en-US" sz="1800" dirty="0"/>
              <a:t> / </a:t>
            </a:r>
            <a:r>
              <a:rPr lang="en-US" sz="1800" dirty="0" err="1"/>
              <a:t>familyMembers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piecesPerPerson</a:t>
            </a:r>
            <a:r>
              <a:rPr lang="en-US" sz="1800" dirty="0"/>
              <a:t>)			</a:t>
            </a:r>
            <a:r>
              <a:rPr lang="en-US" sz="1800" dirty="0" smtClean="0"/>
              <a:t>-</a:t>
            </a:r>
            <a:r>
              <a:rPr lang="en-US" sz="1800" dirty="0"/>
              <a:t>-&gt; 11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piecesLeftOver</a:t>
            </a:r>
            <a:r>
              <a:rPr lang="en-US" sz="1800" dirty="0"/>
              <a:t> = </a:t>
            </a:r>
            <a:r>
              <a:rPr lang="en-US" sz="1800" dirty="0" err="1"/>
              <a:t>chocolatePieces</a:t>
            </a:r>
            <a:r>
              <a:rPr lang="en-US" sz="1800" dirty="0"/>
              <a:t> % </a:t>
            </a:r>
            <a:r>
              <a:rPr lang="en-US" sz="1800" dirty="0" err="1"/>
              <a:t>familyMembers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piecesLeftOver</a:t>
            </a:r>
            <a:r>
              <a:rPr lang="en-US" sz="1800" dirty="0"/>
              <a:t>)			</a:t>
            </a:r>
            <a:r>
              <a:rPr lang="en-US" sz="1800" dirty="0" smtClean="0"/>
              <a:t>-</a:t>
            </a:r>
            <a:r>
              <a:rPr lang="en-US" sz="1800" dirty="0"/>
              <a:t>-&gt; 2</a:t>
            </a:r>
          </a:p>
        </p:txBody>
      </p:sp>
    </p:spTree>
    <p:extLst>
      <p:ext uri="{BB962C8B-B14F-4D97-AF65-F5344CB8AC3E}">
        <p14:creationId xmlns:p14="http://schemas.microsoft.com/office/powerpoint/2010/main" val="205430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areaOfSquare</a:t>
            </a:r>
            <a:r>
              <a:rPr lang="en-US" sz="1800" dirty="0"/>
              <a:t> = 100</a:t>
            </a:r>
          </a:p>
          <a:p>
            <a:pPr marL="0" indent="0">
              <a:buNone/>
            </a:pPr>
            <a:r>
              <a:rPr lang="en-US" sz="1800" dirty="0" err="1"/>
              <a:t>lengthOfSide</a:t>
            </a:r>
            <a:r>
              <a:rPr lang="en-US" sz="1800" dirty="0"/>
              <a:t> = areaOfSquare^</a:t>
            </a:r>
            <a:r>
              <a:rPr lang="en-US" sz="1800" dirty="0" smtClean="0"/>
              <a:t>0.5  -- The power 0.5 indicates a square root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lengthOfSide</a:t>
            </a:r>
            <a:r>
              <a:rPr lang="en-US" sz="1800" dirty="0"/>
              <a:t>)		--&gt; </a:t>
            </a:r>
            <a:r>
              <a:rPr lang="en-US" sz="1800" dirty="0" smtClean="0"/>
              <a:t>10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Note here we use 0.5, a literal value, as one of the operands. We could also have used a variable, or any other number value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E.g. if the second operand was 3, the calculated value would be </a:t>
            </a:r>
            <a:r>
              <a:rPr lang="en-US" sz="2000" dirty="0" err="1" smtClean="0"/>
              <a:t>areaOfSquare</a:t>
            </a:r>
            <a:r>
              <a:rPr lang="en-US" sz="2000" dirty="0" smtClean="0"/>
              <a:t> cubed (i.e. </a:t>
            </a:r>
            <a:r>
              <a:rPr lang="en-US" sz="2000" dirty="0" err="1" smtClean="0"/>
              <a:t>areaOfSquare</a:t>
            </a:r>
            <a:r>
              <a:rPr lang="en-US" sz="2000" dirty="0" smtClean="0"/>
              <a:t> * </a:t>
            </a:r>
            <a:r>
              <a:rPr lang="en-US" sz="2000" dirty="0" err="1" smtClean="0"/>
              <a:t>areaOfSquare</a:t>
            </a:r>
            <a:r>
              <a:rPr lang="en-US" sz="2000" dirty="0" smtClean="0"/>
              <a:t> * </a:t>
            </a:r>
            <a:r>
              <a:rPr lang="en-US" sz="2000" dirty="0" err="1" smtClean="0"/>
              <a:t>areaOfSquare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6347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youOweMe</a:t>
            </a:r>
            <a:r>
              <a:rPr lang="en-US" sz="2400" dirty="0"/>
              <a:t> = 20</a:t>
            </a:r>
          </a:p>
          <a:p>
            <a:pPr marL="0" indent="0">
              <a:buNone/>
            </a:pPr>
            <a:r>
              <a:rPr lang="en-US" sz="2400" dirty="0" err="1"/>
              <a:t>IOweYou</a:t>
            </a:r>
            <a:r>
              <a:rPr lang="en-US" sz="2400" dirty="0"/>
              <a:t> = -</a:t>
            </a:r>
            <a:r>
              <a:rPr lang="en-US" sz="2400" dirty="0" err="1"/>
              <a:t>youOweMe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</a:t>
            </a:r>
            <a:r>
              <a:rPr lang="en-US" sz="2400" dirty="0" err="1"/>
              <a:t>IOweYou</a:t>
            </a:r>
            <a:r>
              <a:rPr lang="en-US" sz="2400" dirty="0"/>
              <a:t>)  </a:t>
            </a:r>
            <a:r>
              <a:rPr lang="en-US" sz="2400" dirty="0" smtClean="0"/>
              <a:t>			-</a:t>
            </a:r>
            <a:r>
              <a:rPr lang="en-US" sz="2400" dirty="0"/>
              <a:t>-&gt; -20</a:t>
            </a:r>
          </a:p>
        </p:txBody>
      </p:sp>
    </p:spTree>
    <p:extLst>
      <p:ext uri="{BB962C8B-B14F-4D97-AF65-F5344CB8AC3E}">
        <p14:creationId xmlns:p14="http://schemas.microsoft.com/office/powerpoint/2010/main" val="595306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400" dirty="0"/>
              <a:t>x = 5</a:t>
            </a:r>
          </a:p>
          <a:p>
            <a:pPr marL="0" indent="0">
              <a:buNone/>
            </a:pPr>
            <a:r>
              <a:rPr lang="ro-RO" sz="2400" dirty="0"/>
              <a:t>y = 5+x^2*8</a:t>
            </a:r>
          </a:p>
          <a:p>
            <a:pPr marL="0" indent="0">
              <a:buNone/>
            </a:pPr>
            <a:endParaRPr lang="ro-RO" sz="2400" dirty="0"/>
          </a:p>
          <a:p>
            <a:pPr marL="0" indent="0">
              <a:buNone/>
            </a:pPr>
            <a:r>
              <a:rPr lang="ro-RO" sz="2400" dirty="0"/>
              <a:t>print(y</a:t>
            </a:r>
            <a:r>
              <a:rPr lang="ro-RO" sz="2400" dirty="0" smtClean="0"/>
              <a:t>)              </a:t>
            </a:r>
            <a:r>
              <a:rPr lang="ro-RO" sz="2400" dirty="0" smtClean="0">
                <a:sym typeface="Wingdings"/>
              </a:rPr>
              <a:t> ?</a:t>
            </a:r>
          </a:p>
          <a:p>
            <a:pPr marL="0" indent="0">
              <a:buNone/>
            </a:pPr>
            <a:endParaRPr lang="ro-RO" sz="2400" dirty="0">
              <a:sym typeface="Wingdings"/>
            </a:endParaRPr>
          </a:p>
          <a:p>
            <a:r>
              <a:rPr lang="ro-RO" sz="2400" dirty="0" smtClean="0">
                <a:sym typeface="Wingdings"/>
              </a:rPr>
              <a:t>This works just like in high school maths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32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Program structure</a:t>
            </a:r>
          </a:p>
          <a:p>
            <a:r>
              <a:rPr lang="en-AU" sz="2800" dirty="0" smtClean="0"/>
              <a:t>Variables</a:t>
            </a:r>
          </a:p>
          <a:p>
            <a:r>
              <a:rPr lang="en-AU" sz="2800" dirty="0" smtClean="0"/>
              <a:t>Data types</a:t>
            </a:r>
            <a:endParaRPr lang="en-AU" sz="2800" dirty="0"/>
          </a:p>
          <a:p>
            <a:r>
              <a:rPr lang="en-AU" sz="2800" dirty="0" smtClean="0"/>
              <a:t>Expressions</a:t>
            </a:r>
          </a:p>
          <a:p>
            <a:r>
              <a:rPr lang="en-AU" sz="2800" dirty="0" smtClean="0"/>
              <a:t>Strings</a:t>
            </a:r>
          </a:p>
          <a:p>
            <a:r>
              <a:rPr lang="en-AU" sz="2800" dirty="0" smtClean="0"/>
              <a:t>Printing</a:t>
            </a:r>
          </a:p>
          <a:p>
            <a:r>
              <a:rPr lang="en-AU" sz="2800" dirty="0" smtClean="0"/>
              <a:t>Comments </a:t>
            </a:r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000" dirty="0" smtClean="0"/>
              <a:t>y </a:t>
            </a:r>
            <a:r>
              <a:rPr lang="ro-RO" sz="2000" dirty="0"/>
              <a:t>= 5+x^2*8</a:t>
            </a:r>
          </a:p>
          <a:p>
            <a:pPr marL="0" indent="0">
              <a:buNone/>
            </a:pPr>
            <a:endParaRPr lang="ro-RO" sz="2000" dirty="0"/>
          </a:p>
          <a:p>
            <a:r>
              <a:rPr lang="ro-RO" sz="2000" dirty="0" smtClean="0">
                <a:sym typeface="Wingdings"/>
              </a:rPr>
              <a:t>Is the same as</a:t>
            </a:r>
          </a:p>
          <a:p>
            <a:endParaRPr lang="ro-RO" sz="2000" dirty="0">
              <a:sym typeface="Wingdings"/>
            </a:endParaRPr>
          </a:p>
          <a:p>
            <a:pPr marL="0" indent="0">
              <a:buNone/>
            </a:pPr>
            <a:r>
              <a:rPr lang="ro-RO" sz="2000" dirty="0" smtClean="0">
                <a:sym typeface="Wingdings"/>
              </a:rPr>
              <a:t>y = 5 + ((x ^ 2) * 8)            </a:t>
            </a:r>
            <a:r>
              <a:rPr lang="ro-RO" sz="2000" dirty="0" smtClean="0">
                <a:sym typeface="Wingdings"/>
              </a:rPr>
              <a:t>-- and </a:t>
            </a:r>
            <a:r>
              <a:rPr lang="ro-RO" sz="2000" dirty="0" smtClean="0">
                <a:sym typeface="Wingdings"/>
              </a:rPr>
              <a:t>is not the same as y = ((5 + x) ^ 2) * 8</a:t>
            </a:r>
          </a:p>
          <a:p>
            <a:pPr marL="0" indent="0">
              <a:buNone/>
            </a:pPr>
            <a:endParaRPr lang="ro-RO" sz="2000" dirty="0" smtClean="0">
              <a:sym typeface="Wingdings"/>
            </a:endParaRPr>
          </a:p>
          <a:p>
            <a:r>
              <a:rPr lang="ro-RO" sz="2000" dirty="0" smtClean="0">
                <a:sym typeface="Wingdings"/>
              </a:rPr>
              <a:t>So x ^ 2 is 5 ^ 2, which is 25</a:t>
            </a:r>
          </a:p>
          <a:p>
            <a:r>
              <a:rPr lang="ro-RO" sz="2000" dirty="0" smtClean="0">
                <a:sym typeface="Wingdings"/>
              </a:rPr>
              <a:t>Then 25 * 8 is 200</a:t>
            </a:r>
          </a:p>
          <a:p>
            <a:r>
              <a:rPr lang="ro-RO" sz="2000" dirty="0" smtClean="0">
                <a:sym typeface="Wingdings"/>
              </a:rPr>
              <a:t>Then 5 + 200 is 205</a:t>
            </a:r>
            <a:endParaRPr lang="ro-RO" sz="20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34559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6"/>
            <a:ext cx="8642350" cy="3672632"/>
          </a:xfrm>
        </p:spPr>
        <p:txBody>
          <a:bodyPr/>
          <a:lstStyle/>
          <a:p>
            <a:r>
              <a:rPr lang="en-US" dirty="0" smtClean="0"/>
              <a:t>To work this out, you have to know the </a:t>
            </a:r>
            <a:r>
              <a:rPr lang="en-US" i="1" dirty="0" smtClean="0"/>
              <a:t>precedence rules</a:t>
            </a:r>
          </a:p>
          <a:p>
            <a:pPr lvl="1"/>
            <a:r>
              <a:rPr lang="en-US" dirty="0" smtClean="0"/>
              <a:t>^ is done first</a:t>
            </a:r>
          </a:p>
          <a:p>
            <a:pPr lvl="1"/>
            <a:r>
              <a:rPr lang="en-US" dirty="0" smtClean="0"/>
              <a:t>then negation (-)</a:t>
            </a:r>
          </a:p>
          <a:p>
            <a:pPr lvl="1"/>
            <a:r>
              <a:rPr lang="en-US" dirty="0" smtClean="0"/>
              <a:t>then * / and % in left-to-right order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hen finally + and – in left-to-right order</a:t>
            </a:r>
          </a:p>
          <a:p>
            <a:pPr lvl="1"/>
            <a:r>
              <a:rPr lang="en-US" dirty="0" smtClean="0"/>
              <a:t>you can use () to change the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47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These are used to compare two values</a:t>
            </a:r>
          </a:p>
          <a:p>
            <a:r>
              <a:rPr lang="en-US" sz="2800" dirty="0" err="1" smtClean="0"/>
              <a:t>Lua</a:t>
            </a:r>
            <a:r>
              <a:rPr lang="en-US" sz="2800" dirty="0" smtClean="0"/>
              <a:t> supports</a:t>
            </a:r>
          </a:p>
          <a:p>
            <a:pPr lvl="1"/>
            <a:r>
              <a:rPr lang="en-US" sz="2400" dirty="0" smtClean="0"/>
              <a:t>Less than (&lt;)</a:t>
            </a:r>
          </a:p>
          <a:p>
            <a:pPr lvl="1"/>
            <a:r>
              <a:rPr lang="en-US" sz="2400" dirty="0" smtClean="0"/>
              <a:t>Greater than (&gt;)</a:t>
            </a:r>
          </a:p>
          <a:p>
            <a:pPr lvl="1"/>
            <a:r>
              <a:rPr lang="en-US" sz="2400" dirty="0" smtClean="0"/>
              <a:t>Less that or equal to (&lt;=)</a:t>
            </a:r>
          </a:p>
          <a:p>
            <a:pPr lvl="1"/>
            <a:r>
              <a:rPr lang="en-US" sz="2400" dirty="0" smtClean="0"/>
              <a:t>Greater than or equal to (&gt;=)</a:t>
            </a:r>
          </a:p>
          <a:p>
            <a:pPr lvl="1"/>
            <a:r>
              <a:rPr lang="en-US" sz="2400" dirty="0" smtClean="0"/>
              <a:t>Equal to (==)</a:t>
            </a:r>
          </a:p>
          <a:p>
            <a:pPr lvl="1"/>
            <a:r>
              <a:rPr lang="en-US" sz="2400" dirty="0" smtClean="0"/>
              <a:t>Not equal to (~=)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087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x = 5</a:t>
            </a:r>
          </a:p>
          <a:p>
            <a:pPr marL="0" indent="0">
              <a:buNone/>
            </a:pPr>
            <a:r>
              <a:rPr lang="en-US" sz="1600" dirty="0"/>
              <a:t>y = 5</a:t>
            </a:r>
          </a:p>
          <a:p>
            <a:pPr marL="0" indent="0">
              <a:buNone/>
            </a:pPr>
            <a:r>
              <a:rPr lang="en-US" sz="1600" dirty="0"/>
              <a:t>z = 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print(x &lt; y)                 --&gt; false</a:t>
            </a:r>
          </a:p>
          <a:p>
            <a:pPr marL="0" indent="0">
              <a:buNone/>
            </a:pPr>
            <a:r>
              <a:rPr lang="en-US" sz="1600" dirty="0"/>
              <a:t>print(x == y)                --&gt; true</a:t>
            </a:r>
          </a:p>
          <a:p>
            <a:pPr marL="0" indent="0">
              <a:buNone/>
            </a:pPr>
            <a:r>
              <a:rPr lang="en-US" sz="1600" dirty="0"/>
              <a:t>print(x &lt;= y)                --&gt; true</a:t>
            </a:r>
          </a:p>
          <a:p>
            <a:pPr marL="0" indent="0">
              <a:buNone/>
            </a:pPr>
            <a:r>
              <a:rPr lang="en-US" sz="1600" dirty="0"/>
              <a:t>print(x &lt; z)                 --&gt; true</a:t>
            </a:r>
          </a:p>
          <a:p>
            <a:pPr marL="0" indent="0">
              <a:buNone/>
            </a:pPr>
            <a:r>
              <a:rPr lang="en-US" sz="1600" dirty="0"/>
              <a:t>print(x == z)                --&gt; false</a:t>
            </a:r>
          </a:p>
          <a:p>
            <a:pPr marL="0" indent="0">
              <a:buNone/>
            </a:pPr>
            <a:r>
              <a:rPr lang="en-US" sz="1600" dirty="0"/>
              <a:t>print(x ~= z)                --&gt; </a:t>
            </a:r>
            <a:r>
              <a:rPr lang="en-US" sz="1600" dirty="0" smtClean="0"/>
              <a:t>true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Note that the expression x &lt; y has a value (false)</a:t>
            </a:r>
          </a:p>
          <a:p>
            <a:r>
              <a:rPr lang="en-US" sz="1600" dirty="0" smtClean="0"/>
              <a:t>What is its type?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7690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These are for doing calculations with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values</a:t>
            </a:r>
          </a:p>
          <a:p>
            <a:r>
              <a:rPr lang="en-US" sz="2400" dirty="0" err="1" smtClean="0"/>
              <a:t>Lua</a:t>
            </a:r>
            <a:r>
              <a:rPr lang="en-US" sz="2400" dirty="0" smtClean="0"/>
              <a:t> supports</a:t>
            </a:r>
          </a:p>
          <a:p>
            <a:pPr lvl="1"/>
            <a:r>
              <a:rPr lang="en-US" sz="2000" b="1" dirty="0"/>
              <a:t>a</a:t>
            </a:r>
            <a:r>
              <a:rPr lang="en-US" sz="2000" b="1" dirty="0" smtClean="0"/>
              <a:t>nd</a:t>
            </a:r>
          </a:p>
          <a:p>
            <a:pPr lvl="1"/>
            <a:r>
              <a:rPr lang="en-US" sz="2000" b="1" dirty="0"/>
              <a:t>o</a:t>
            </a:r>
            <a:r>
              <a:rPr lang="en-US" sz="2000" b="1" dirty="0" smtClean="0"/>
              <a:t>r</a:t>
            </a:r>
          </a:p>
          <a:p>
            <a:pPr lvl="1"/>
            <a:r>
              <a:rPr lang="en-US" sz="2000" b="1" dirty="0"/>
              <a:t>n</a:t>
            </a:r>
            <a:r>
              <a:rPr lang="en-US" sz="2000" b="1" dirty="0" smtClean="0"/>
              <a:t>ot</a:t>
            </a:r>
          </a:p>
          <a:p>
            <a:r>
              <a:rPr lang="en-US" sz="2400" dirty="0" smtClean="0"/>
              <a:t>Can also be used on other data types!</a:t>
            </a:r>
          </a:p>
          <a:p>
            <a:r>
              <a:rPr lang="en-US" sz="2400" dirty="0"/>
              <a:t>In logical operations, </a:t>
            </a:r>
            <a:r>
              <a:rPr lang="en-US" sz="2400" b="1" dirty="0"/>
              <a:t>nil</a:t>
            </a:r>
            <a:r>
              <a:rPr lang="en-US" sz="2400" dirty="0"/>
              <a:t> and </a:t>
            </a:r>
            <a:r>
              <a:rPr lang="en-US" sz="2400" b="1" dirty="0"/>
              <a:t>false</a:t>
            </a:r>
            <a:r>
              <a:rPr lang="en-US" sz="2400" dirty="0"/>
              <a:t> are considered false, everything else is </a:t>
            </a:r>
            <a:r>
              <a:rPr lang="en-US" sz="2400" b="1" dirty="0"/>
              <a:t>true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176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and</a:t>
            </a:r>
            <a:r>
              <a:rPr lang="en-US" dirty="0" smtClean="0"/>
              <a:t> returns its first operand if it is false, otherwise its second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print(false and true)   --&gt; false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print(true and true)     --&gt; true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print(5 and true)         --&gt; true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print(5 and 4)             --&gt; 4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print(nil and 4)           --&gt; nil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229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or</a:t>
            </a:r>
            <a:r>
              <a:rPr lang="en-US" dirty="0" smtClean="0"/>
              <a:t> returns its first operand if it is not false, otherwise its second operand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x = 3; y = 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max = (x &gt; y) and x or y        -- </a:t>
            </a:r>
            <a:r>
              <a:rPr lang="en-US" sz="2400" dirty="0" err="1" smtClean="0"/>
              <a:t>Lua</a:t>
            </a:r>
            <a:r>
              <a:rPr lang="en-US" sz="2400" dirty="0" smtClean="0"/>
              <a:t> idiom for finding max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583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ot</a:t>
            </a:r>
            <a:r>
              <a:rPr lang="en-US" dirty="0" smtClean="0"/>
              <a:t> returns </a:t>
            </a:r>
            <a:r>
              <a:rPr lang="en-US" dirty="0" smtClean="0"/>
              <a:t>either true </a:t>
            </a:r>
            <a:r>
              <a:rPr lang="en-US" dirty="0" smtClean="0"/>
              <a:t>or false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print(not nil)         --&gt; true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print(not false)     --&gt; true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print(not 0)           --&gt; 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1488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operator (..)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operator joins together two strings to create a new string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it-IT" sz="2400" dirty="0" err="1"/>
              <a:t>print</a:t>
            </a:r>
            <a:r>
              <a:rPr lang="it-IT" sz="2400" dirty="0"/>
              <a:t>("Hello " .. "World")   --&gt; Hello World</a:t>
            </a:r>
          </a:p>
          <a:p>
            <a:pPr marL="0" indent="0">
              <a:buNone/>
            </a:pPr>
            <a:r>
              <a:rPr lang="it-IT" sz="2400" dirty="0" smtClean="0"/>
              <a:t>    </a:t>
            </a:r>
            <a:r>
              <a:rPr lang="it-IT" sz="2400" dirty="0" err="1" smtClean="0"/>
              <a:t>print</a:t>
            </a:r>
            <a:r>
              <a:rPr lang="it-IT" sz="2400" dirty="0"/>
              <a:t>(0 .. 1)               </a:t>
            </a:r>
            <a:r>
              <a:rPr lang="it-IT" sz="2400" dirty="0" smtClean="0"/>
              <a:t>        </a:t>
            </a:r>
            <a:r>
              <a:rPr lang="it-IT" sz="2400" dirty="0"/>
              <a:t>--&gt; 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822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03598"/>
            <a:ext cx="8642350" cy="3672632"/>
          </a:xfrm>
        </p:spPr>
        <p:txBody>
          <a:bodyPr/>
          <a:lstStyle/>
          <a:p>
            <a:r>
              <a:rPr lang="en-US" sz="2000" dirty="0" smtClean="0"/>
              <a:t>Expressions can mix all these operators together, using the precedence order</a:t>
            </a:r>
          </a:p>
          <a:p>
            <a:r>
              <a:rPr lang="en-US" sz="2000" dirty="0" smtClean="0"/>
              <a:t>When precedence is equal, calculate left-to-right, except for ^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^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not –(unary)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* / %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+ 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. 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smtClean="0"/>
              <a:t>&lt;  &gt;  </a:t>
            </a:r>
            <a:r>
              <a:rPr lang="en-US" sz="1800" dirty="0" smtClean="0"/>
              <a:t>&lt;</a:t>
            </a:r>
            <a:r>
              <a:rPr lang="en-US" sz="1800" dirty="0" smtClean="0"/>
              <a:t>=  </a:t>
            </a:r>
            <a:r>
              <a:rPr lang="en-US" sz="1800" dirty="0" smtClean="0"/>
              <a:t>&gt;</a:t>
            </a:r>
            <a:r>
              <a:rPr lang="en-US" sz="1800" dirty="0" smtClean="0"/>
              <a:t>=  </a:t>
            </a:r>
            <a:r>
              <a:rPr lang="en-US" sz="1800" dirty="0" smtClean="0"/>
              <a:t>~</a:t>
            </a:r>
            <a:r>
              <a:rPr lang="en-US" sz="1800" dirty="0" smtClean="0"/>
              <a:t>=  </a:t>
            </a:r>
            <a:r>
              <a:rPr lang="en-US" sz="1800" dirty="0" smtClean="0"/>
              <a:t>==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and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or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85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err="1" smtClean="0"/>
              <a:t>Lua</a:t>
            </a:r>
            <a:r>
              <a:rPr lang="en-US" sz="2800" dirty="0" smtClean="0"/>
              <a:t> program is a sequence of commands (statements)</a:t>
            </a:r>
          </a:p>
          <a:p>
            <a:r>
              <a:rPr lang="en-US" sz="2800" dirty="0" smtClean="0"/>
              <a:t>When the program runs (executes), these commands are carried out in the specified sequence</a:t>
            </a:r>
          </a:p>
          <a:p>
            <a:r>
              <a:rPr lang="en-US" sz="2800" dirty="0" smtClean="0"/>
              <a:t>Programs can also include comments, which do not do anything, but are meant for a human reader, to help them to understand the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72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a+i</a:t>
            </a:r>
            <a:r>
              <a:rPr lang="en-US" sz="2400" dirty="0" smtClean="0"/>
              <a:t> &lt; b/2+1           is the same as    (</a:t>
            </a:r>
            <a:r>
              <a:rPr lang="en-US" sz="2400" dirty="0" err="1" smtClean="0"/>
              <a:t>a+i</a:t>
            </a:r>
            <a:r>
              <a:rPr lang="en-US" sz="2400" dirty="0" smtClean="0"/>
              <a:t>) &lt; ((b/2)+1)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 &lt; y and y &lt;= z   is the same as     (a &lt; y) and (y &lt;= z)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-x^2                      is the same as     -(x^2)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x^y^z</a:t>
            </a:r>
            <a:r>
              <a:rPr lang="en-US" sz="2400" dirty="0" smtClean="0"/>
              <a:t>                    is the same as     x^(</a:t>
            </a:r>
            <a:r>
              <a:rPr lang="en-US" sz="2400" dirty="0" err="1" smtClean="0"/>
              <a:t>y^z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409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can be </a:t>
            </a:r>
            <a:r>
              <a:rPr lang="en-US" dirty="0"/>
              <a:t>delimited using ", ', or </a:t>
            </a:r>
            <a:r>
              <a:rPr lang="en-US" dirty="0" smtClean="0"/>
              <a:t>[[  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</a:t>
            </a:r>
            <a:r>
              <a:rPr lang="en-US" sz="2400" dirty="0"/>
              <a:t>("A string"</a:t>
            </a:r>
            <a:r>
              <a:rPr lang="en-US" sz="2400" dirty="0" smtClean="0"/>
              <a:t>)			--&gt; A string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print('Another string'</a:t>
            </a:r>
            <a:r>
              <a:rPr lang="en-US" sz="2400" dirty="0" smtClean="0"/>
              <a:t>)		--&gt; Another string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print('She said "hello"'</a:t>
            </a:r>
            <a:r>
              <a:rPr lang="en-US" sz="2400" dirty="0" smtClean="0"/>
              <a:t>)		--&gt; She said </a:t>
            </a:r>
            <a:r>
              <a:rPr lang="en-US" sz="2400" dirty="0"/>
              <a:t>"</a:t>
            </a:r>
            <a:r>
              <a:rPr lang="en-US" sz="2400" dirty="0"/>
              <a:t>hello"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print</a:t>
            </a:r>
            <a:r>
              <a:rPr lang="en-US" sz="2400" dirty="0"/>
              <a:t>([[Is it "this" or 'that'?]]</a:t>
            </a:r>
            <a:r>
              <a:rPr lang="en-US" sz="2400" dirty="0" smtClean="0"/>
              <a:t>)		--&gt; Is it </a:t>
            </a:r>
            <a:r>
              <a:rPr lang="en-US" sz="2400" dirty="0"/>
              <a:t>"this" </a:t>
            </a:r>
            <a:r>
              <a:rPr lang="en-US" sz="2400" dirty="0" smtClean="0"/>
              <a:t>or </a:t>
            </a:r>
            <a:r>
              <a:rPr lang="en-US" sz="2400" dirty="0"/>
              <a:t>'</a:t>
            </a:r>
            <a:r>
              <a:rPr lang="en-US" sz="2400" dirty="0" smtClean="0"/>
              <a:t>that</a:t>
            </a:r>
            <a:r>
              <a:rPr lang="en-US" sz="2400" dirty="0"/>
              <a:t>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682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string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page = [[</a:t>
            </a:r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&lt;title&gt;An HTML page&lt;/title&gt;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 &lt;a </a:t>
            </a:r>
            <a:r>
              <a:rPr lang="en-US" sz="1600" dirty="0" err="1"/>
              <a:t>href</a:t>
            </a:r>
            <a:r>
              <a:rPr lang="en-US" sz="1600" dirty="0"/>
              <a:t>="http:/</a:t>
            </a:r>
            <a:r>
              <a:rPr lang="en-US" sz="1600" dirty="0" err="1"/>
              <a:t>ww</a:t>
            </a:r>
            <a:r>
              <a:rPr lang="en-US" sz="1600" dirty="0"/>
              <a:t>/</a:t>
            </a:r>
            <a:r>
              <a:rPr lang="en-US" sz="1600" dirty="0" err="1"/>
              <a:t>lua</a:t>
            </a:r>
            <a:r>
              <a:rPr lang="en-US" sz="1600" dirty="0"/>
              <a:t>/org"&gt;</a:t>
            </a:r>
            <a:r>
              <a:rPr lang="en-US" sz="1600" dirty="0" err="1"/>
              <a:t>Lua</a:t>
            </a:r>
            <a:r>
              <a:rPr lang="en-US" sz="1600" dirty="0"/>
              <a:t>&lt;/a&gt;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  <a:p>
            <a:pPr marL="0" indent="0">
              <a:buNone/>
            </a:pPr>
            <a:r>
              <a:rPr lang="en-US" sz="1600" dirty="0"/>
              <a:t>]]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print(page)</a:t>
            </a:r>
          </a:p>
        </p:txBody>
      </p:sp>
    </p:spTree>
    <p:extLst>
      <p:ext uri="{BB962C8B-B14F-4D97-AF65-F5344CB8AC3E}">
        <p14:creationId xmlns:p14="http://schemas.microsoft.com/office/powerpoint/2010/main" val="800410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converts (</a:t>
            </a:r>
            <a:r>
              <a:rPr lang="en-US" i="1" dirty="0" smtClean="0"/>
              <a:t>coerces</a:t>
            </a:r>
            <a:r>
              <a:rPr lang="en-US" dirty="0" smtClean="0"/>
              <a:t>) numbers to strings and vice versa as needed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print("10" + 1</a:t>
            </a:r>
            <a:r>
              <a:rPr lang="en-US" sz="2400" dirty="0" smtClean="0"/>
              <a:t>)	-</a:t>
            </a:r>
            <a:r>
              <a:rPr lang="en-US" sz="2400" dirty="0"/>
              <a:t>-&gt; 11</a:t>
            </a:r>
          </a:p>
          <a:p>
            <a:pPr marL="0" indent="0">
              <a:buNone/>
            </a:pPr>
            <a:r>
              <a:rPr lang="en-US" sz="2400" dirty="0"/>
              <a:t>print("hello" + 1</a:t>
            </a:r>
            <a:r>
              <a:rPr lang="en-US" sz="2400" dirty="0" smtClean="0"/>
              <a:t>)	-</a:t>
            </a:r>
            <a:r>
              <a:rPr lang="en-US" sz="2400" dirty="0"/>
              <a:t>-&gt; error</a:t>
            </a:r>
          </a:p>
          <a:p>
            <a:pPr marL="0" indent="0">
              <a:buNone/>
            </a:pPr>
            <a:r>
              <a:rPr lang="en-US" sz="2400" dirty="0"/>
              <a:t>print(10..20</a:t>
            </a:r>
            <a:r>
              <a:rPr lang="en-US" sz="2400" dirty="0" smtClean="0"/>
              <a:t>)		-</a:t>
            </a:r>
            <a:r>
              <a:rPr lang="en-US" sz="2400" dirty="0"/>
              <a:t>-&gt;</a:t>
            </a:r>
            <a:r>
              <a:rPr lang="en-US" sz="2400" dirty="0" smtClean="0"/>
              <a:t>1020</a:t>
            </a:r>
          </a:p>
          <a:p>
            <a:pPr marL="0" indent="0">
              <a:buNone/>
            </a:pPr>
            <a:r>
              <a:rPr lang="en-US" sz="2400" dirty="0" smtClean="0"/>
              <a:t>print(</a:t>
            </a:r>
            <a:r>
              <a:rPr lang="en-US" sz="2400" dirty="0"/>
              <a:t>"</a:t>
            </a:r>
            <a:r>
              <a:rPr lang="en-US" sz="2400" dirty="0" smtClean="0"/>
              <a:t>hello” .. 1)       --&gt;hello1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30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uses “escape sequences” to get special characters in strings</a:t>
            </a:r>
          </a:p>
          <a:p>
            <a:pPr marL="0" indent="0">
              <a:buNone/>
            </a:pPr>
            <a:r>
              <a:rPr lang="en-US" sz="2800" dirty="0" smtClean="0"/>
              <a:t>	\a  bell	\b backspace	\f </a:t>
            </a:r>
            <a:r>
              <a:rPr lang="en-US" sz="2800" dirty="0" err="1" smtClean="0"/>
              <a:t>formfeed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\n newline	\r carriage return	\t tab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\v vertical tab	\\ backslash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\” double quote	\</a:t>
            </a:r>
            <a:r>
              <a:rPr lang="fr-FR" sz="2800" dirty="0" smtClean="0"/>
              <a:t>’ single </a:t>
            </a:r>
            <a:r>
              <a:rPr lang="fr-FR" sz="2800" dirty="0" err="1" smtClean="0"/>
              <a:t>quote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0806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print("one line\</a:t>
            </a:r>
            <a:r>
              <a:rPr lang="en-US" sz="2400" dirty="0" err="1"/>
              <a:t>nnext</a:t>
            </a:r>
            <a:r>
              <a:rPr lang="en-US" sz="2400" dirty="0"/>
              <a:t> line\n\"in quotes\", 'in quotes'"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Produces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line </a:t>
            </a:r>
            <a:r>
              <a:rPr lang="en-US" sz="2400" dirty="0" smtClean="0"/>
              <a:t>next line</a:t>
            </a:r>
            <a:r>
              <a:rPr lang="en-US" sz="2400" dirty="0"/>
              <a:t> "in quotes", 'in quotes'</a:t>
            </a:r>
          </a:p>
        </p:txBody>
      </p:sp>
    </p:spTree>
    <p:extLst>
      <p:ext uri="{BB962C8B-B14F-4D97-AF65-F5344CB8AC3E}">
        <p14:creationId xmlns:p14="http://schemas.microsoft.com/office/powerpoint/2010/main" val="782434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(#)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length of a string (or table – see next week), use #</a:t>
            </a:r>
          </a:p>
          <a:p>
            <a:endParaRPr lang="en-US" dirty="0"/>
          </a:p>
          <a:p>
            <a:pPr marL="0" indent="0">
              <a:buNone/>
            </a:pPr>
            <a:r>
              <a:rPr lang="ro-RO" sz="2400" dirty="0"/>
              <a:t>a = "hello"</a:t>
            </a:r>
          </a:p>
          <a:p>
            <a:pPr marL="0" indent="0">
              <a:buNone/>
            </a:pPr>
            <a:r>
              <a:rPr lang="ro-RO" sz="2400" dirty="0"/>
              <a:t>print(#a)		--&gt;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179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about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single line comments, use --</a:t>
            </a:r>
          </a:p>
          <a:p>
            <a:pPr lvl="1"/>
            <a:r>
              <a:rPr lang="en-US" sz="2000" dirty="0" smtClean="0"/>
              <a:t>Everything after the -- is a comment</a:t>
            </a:r>
          </a:p>
          <a:p>
            <a:r>
              <a:rPr lang="en-US" sz="2400" dirty="0" smtClean="0"/>
              <a:t>For multiline (block) comments, start with the </a:t>
            </a:r>
            <a:r>
              <a:rPr lang="en-US" sz="2400" dirty="0" smtClean="0"/>
              <a:t>sequence</a:t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smtClean="0"/>
              <a:t>-[[ and end with ]]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1600" dirty="0"/>
              <a:t>--[[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Here is a long comment</a:t>
            </a:r>
          </a:p>
          <a:p>
            <a:pPr marL="457200" lvl="1" indent="0">
              <a:buNone/>
            </a:pPr>
            <a:r>
              <a:rPr lang="en-US" sz="1600" dirty="0"/>
              <a:t>That goes over several lines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327244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programmer’s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47390"/>
            <a:ext cx="8642350" cy="3672632"/>
          </a:xfrm>
        </p:spPr>
        <p:txBody>
          <a:bodyPr/>
          <a:lstStyle/>
          <a:p>
            <a:pPr marL="0" indent="0">
              <a:buNone/>
            </a:pPr>
            <a:r>
              <a:rPr lang="ro-RO" sz="1400" dirty="0"/>
              <a:t>---[[</a:t>
            </a:r>
          </a:p>
          <a:p>
            <a:pPr marL="0" indent="0">
              <a:buNone/>
            </a:pPr>
            <a:r>
              <a:rPr lang="ro-RO" sz="1400" dirty="0"/>
              <a:t>print(10</a:t>
            </a:r>
            <a:r>
              <a:rPr lang="ro-RO" sz="1400" dirty="0" smtClean="0"/>
              <a:t>)		--&gt;10</a:t>
            </a:r>
            <a:endParaRPr lang="ro-RO" sz="1400" dirty="0"/>
          </a:p>
          <a:p>
            <a:pPr marL="0" indent="0">
              <a:buNone/>
            </a:pPr>
            <a:r>
              <a:rPr lang="ro-RO" sz="1400" dirty="0"/>
              <a:t>--]</a:t>
            </a:r>
            <a:r>
              <a:rPr lang="ro-RO" sz="1400" dirty="0" smtClean="0"/>
              <a:t>]</a:t>
            </a:r>
          </a:p>
          <a:p>
            <a:pPr marL="0" indent="0">
              <a:buNone/>
            </a:pPr>
            <a:endParaRPr lang="ro-RO" sz="1400" dirty="0"/>
          </a:p>
          <a:p>
            <a:r>
              <a:rPr lang="ro-RO" sz="1400" dirty="0" smtClean="0"/>
              <a:t>The first line is an ordinary comment as it starts with -- but not with --[[</a:t>
            </a:r>
          </a:p>
          <a:p>
            <a:r>
              <a:rPr lang="ro-RO" sz="1400" dirty="0" smtClean="0"/>
              <a:t>So the last line is also just a single line comment, but</a:t>
            </a:r>
          </a:p>
          <a:p>
            <a:endParaRPr lang="ro-RO" sz="1400" dirty="0"/>
          </a:p>
          <a:p>
            <a:pPr marL="0" indent="0">
              <a:buNone/>
            </a:pPr>
            <a:r>
              <a:rPr lang="ro-RO" sz="1400" dirty="0" smtClean="0"/>
              <a:t>-</a:t>
            </a:r>
            <a:r>
              <a:rPr lang="ro-RO" sz="1400" dirty="0"/>
              <a:t>-[[</a:t>
            </a:r>
          </a:p>
          <a:p>
            <a:pPr marL="0" indent="0">
              <a:buNone/>
            </a:pPr>
            <a:r>
              <a:rPr lang="ro-RO" sz="1400" dirty="0"/>
              <a:t>print(10</a:t>
            </a:r>
            <a:r>
              <a:rPr lang="ro-RO" sz="1400" dirty="0" smtClean="0"/>
              <a:t>)</a:t>
            </a:r>
            <a:endParaRPr lang="ro-RO" sz="1400" dirty="0"/>
          </a:p>
          <a:p>
            <a:pPr marL="0" indent="0">
              <a:buNone/>
            </a:pPr>
            <a:r>
              <a:rPr lang="ro-RO" sz="1400" dirty="0"/>
              <a:t>--]]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This is now a multiline comment, so nothing is printed</a:t>
            </a:r>
          </a:p>
          <a:p>
            <a:r>
              <a:rPr lang="en-US" sz="1400" dirty="0" smtClean="0"/>
              <a:t>This trick can be used to temporarily deactivate a block of code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182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--</a:t>
            </a:r>
          </a:p>
          <a:p>
            <a:pPr marL="0" indent="0">
              <a:buNone/>
            </a:pPr>
            <a:r>
              <a:rPr lang="en-US" sz="1800" dirty="0"/>
              <a:t>-- </a:t>
            </a:r>
            <a:r>
              <a:rPr lang="en-US" sz="1800" dirty="0" err="1"/>
              <a:t>main.lua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--</a:t>
            </a:r>
          </a:p>
          <a:p>
            <a:pPr marL="0" indent="0">
              <a:buNone/>
            </a:pPr>
            <a:r>
              <a:rPr lang="en-US" sz="1800" dirty="0"/>
              <a:t>-----------------------------------------------------------------------------------------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 "Hello, World!" 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380312" y="1707654"/>
            <a:ext cx="1584176" cy="1296144"/>
          </a:xfrm>
          <a:prstGeom prst="wedgeRoundRectCallout">
            <a:avLst>
              <a:gd name="adj1" fmla="val -422479"/>
              <a:gd name="adj2" fmla="val -157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Anything after </a:t>
            </a:r>
            <a:r>
              <a:rPr lang="en-US" dirty="0">
                <a:solidFill>
                  <a:schemeClr val="tx1"/>
                </a:solidFill>
              </a:rPr>
              <a:t>--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is a comment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427984" y="3219822"/>
            <a:ext cx="2088232" cy="1152128"/>
          </a:xfrm>
          <a:prstGeom prst="wedgeRoundRectCallout">
            <a:avLst>
              <a:gd name="adj1" fmla="val -136757"/>
              <a:gd name="adj2" fmla="val -293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Statement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This one prints a message to the console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0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; and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00399"/>
          </a:xfrm>
        </p:spPr>
        <p:txBody>
          <a:bodyPr/>
          <a:lstStyle/>
          <a:p>
            <a:r>
              <a:rPr lang="en-US" sz="2000" dirty="0" smtClean="0"/>
              <a:t>Note you can have more than one statement on a line (or none), and you can separate statements with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 smtClean="0"/>
              <a:t>    print</a:t>
            </a:r>
            <a:r>
              <a:rPr lang="en-US" sz="1600" dirty="0"/>
              <a:t>("</a:t>
            </a:r>
            <a:r>
              <a:rPr lang="en-US" sz="1600" dirty="0" smtClean="0"/>
              <a:t>Hello"</a:t>
            </a:r>
            <a:r>
              <a:rPr lang="en-US" sz="1600" dirty="0"/>
              <a:t>) print("</a:t>
            </a:r>
            <a:r>
              <a:rPr lang="en-US" sz="1600" dirty="0" smtClean="0"/>
              <a:t>World"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    print</a:t>
            </a:r>
            <a:r>
              <a:rPr lang="en-US" sz="1600" dirty="0"/>
              <a:t>("</a:t>
            </a:r>
            <a:r>
              <a:rPr lang="en-US" sz="1600" dirty="0" smtClean="0"/>
              <a:t>It’s"</a:t>
            </a:r>
            <a:r>
              <a:rPr lang="en-US" sz="1600" dirty="0"/>
              <a:t>); print</a:t>
            </a:r>
            <a:r>
              <a:rPr lang="en-US" sz="1600" dirty="0" smtClean="0"/>
              <a:t>(“me</a:t>
            </a:r>
            <a:r>
              <a:rPr lang="en-US" sz="1600" dirty="0"/>
              <a:t>!"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 smtClean="0"/>
              <a:t>Will print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Hello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World</a:t>
            </a:r>
          </a:p>
          <a:p>
            <a:pPr marL="0" indent="0">
              <a:buNone/>
            </a:pPr>
            <a:r>
              <a:rPr lang="en-US" sz="1600" dirty="0" smtClean="0"/>
              <a:t>    It’s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me!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347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 well as printing things, programs deal with data</a:t>
            </a:r>
          </a:p>
          <a:p>
            <a:r>
              <a:rPr lang="en-US" sz="2800" dirty="0" smtClean="0"/>
              <a:t>Data can be stored in variables</a:t>
            </a:r>
          </a:p>
          <a:p>
            <a:r>
              <a:rPr lang="en-US" sz="2800" dirty="0" smtClean="0"/>
              <a:t>For example, the following statement stores the value 10 in the variable </a:t>
            </a:r>
            <a:r>
              <a:rPr lang="en-US" sz="2800" i="1" dirty="0" err="1" smtClean="0"/>
              <a:t>myVariable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myVariable</a:t>
            </a:r>
            <a:r>
              <a:rPr lang="en-US" sz="2000" dirty="0" smtClean="0"/>
              <a:t> = 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910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myVariable</a:t>
            </a:r>
            <a:r>
              <a:rPr lang="en-US" dirty="0" smtClean="0"/>
              <a:t> =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is an </a:t>
            </a:r>
            <a:r>
              <a:rPr lang="en-US" sz="2400" i="1" dirty="0" smtClean="0"/>
              <a:t>assignment statement</a:t>
            </a:r>
          </a:p>
          <a:p>
            <a:r>
              <a:rPr lang="en-US" sz="2400" dirty="0" smtClean="0"/>
              <a:t>It assigns the value 10 to the variable</a:t>
            </a:r>
          </a:p>
          <a:p>
            <a:r>
              <a:rPr lang="en-US" sz="2400" dirty="0" smtClean="0"/>
              <a:t>After this statement is executed, </a:t>
            </a:r>
            <a:r>
              <a:rPr lang="en-US" sz="2400" i="1" dirty="0" err="1" smtClean="0"/>
              <a:t>myVariable</a:t>
            </a:r>
            <a:r>
              <a:rPr lang="en-US" sz="2400" dirty="0" smtClean="0"/>
              <a:t> stores the value 10, and it can be used in other statements, e.g.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000" dirty="0" smtClean="0"/>
              <a:t>print(</a:t>
            </a:r>
            <a:r>
              <a:rPr lang="en-US" sz="2000" dirty="0" err="1" smtClean="0"/>
              <a:t>myVariable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88024" y="3147814"/>
            <a:ext cx="2448272" cy="1152128"/>
          </a:xfrm>
          <a:prstGeom prst="wedgeRoundRectCallout">
            <a:avLst>
              <a:gd name="adj1" fmla="val -133757"/>
              <a:gd name="adj2" fmla="val -18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statement will print 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3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myVariable</a:t>
            </a:r>
            <a:r>
              <a:rPr lang="en-US" dirty="0" smtClean="0"/>
              <a:t> =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You can make up your own names for variables</a:t>
            </a:r>
          </a:p>
          <a:p>
            <a:r>
              <a:rPr lang="en-US" sz="2000" dirty="0" smtClean="0"/>
              <a:t>You should choose meaningful names</a:t>
            </a:r>
          </a:p>
          <a:p>
            <a:r>
              <a:rPr lang="en-US" sz="2000" dirty="0" smtClean="0"/>
              <a:t>Cannot be a reserved word : and,break,do,else,elseif,end,false,for,function,if,in,local,nil,not,or,repeat,return,then,true,until,while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Lua</a:t>
            </a:r>
            <a:r>
              <a:rPr lang="en-US" sz="2000" dirty="0" smtClean="0"/>
              <a:t>, variable names can be any string of letters, digits and underscores, but not starting with a digit e.g.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    x5       temperature       </a:t>
            </a:r>
            <a:r>
              <a:rPr lang="en-US" sz="2000" dirty="0" err="1" smtClean="0"/>
              <a:t>totalCost</a:t>
            </a:r>
            <a:r>
              <a:rPr lang="en-US" sz="2000" dirty="0" smtClean="0"/>
              <a:t>       _INPUT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2328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2307</Words>
  <Application>Microsoft Macintosh PowerPoint</Application>
  <PresentationFormat>On-screen Show (16:9)</PresentationFormat>
  <Paragraphs>364</Paragraphs>
  <Slides>48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CSP2108: Introduction to Mobile Applications Development</vt:lpstr>
      <vt:lpstr>Lua</vt:lpstr>
      <vt:lpstr>Topics this week</vt:lpstr>
      <vt:lpstr>Program structure</vt:lpstr>
      <vt:lpstr>Example program</vt:lpstr>
      <vt:lpstr>Statements ; and lines</vt:lpstr>
      <vt:lpstr>Variables</vt:lpstr>
      <vt:lpstr>myVariable = 10</vt:lpstr>
      <vt:lpstr>myVariable = 10</vt:lpstr>
      <vt:lpstr>myVariable = 10</vt:lpstr>
      <vt:lpstr>Types</vt:lpstr>
      <vt:lpstr>Types</vt:lpstr>
      <vt:lpstr>Types</vt:lpstr>
      <vt:lpstr>Types</vt:lpstr>
      <vt:lpstr>Types</vt:lpstr>
      <vt:lpstr>Table example</vt:lpstr>
      <vt:lpstr>Dot notation</vt:lpstr>
      <vt:lpstr>Using integers as keys : arrays</vt:lpstr>
      <vt:lpstr>Expressions</vt:lpstr>
      <vt:lpstr>Arithmetic Operators</vt:lpstr>
      <vt:lpstr>Addition : example</vt:lpstr>
      <vt:lpstr>Addition example notes</vt:lpstr>
      <vt:lpstr>Subtraction : example</vt:lpstr>
      <vt:lpstr>Multiplication : example</vt:lpstr>
      <vt:lpstr>Division : example</vt:lpstr>
      <vt:lpstr>Modulo (remainder) : example</vt:lpstr>
      <vt:lpstr>Exponentiation : example</vt:lpstr>
      <vt:lpstr>Negation : example</vt:lpstr>
      <vt:lpstr>Complex expressions</vt:lpstr>
      <vt:lpstr>Complex expressions</vt:lpstr>
      <vt:lpstr>Precedence rules</vt:lpstr>
      <vt:lpstr>Relational operators</vt:lpstr>
      <vt:lpstr>Relational operator examples</vt:lpstr>
      <vt:lpstr>Logical operators</vt:lpstr>
      <vt:lpstr>and </vt:lpstr>
      <vt:lpstr>or</vt:lpstr>
      <vt:lpstr>not</vt:lpstr>
      <vt:lpstr>Concatenation operator (..)</vt:lpstr>
      <vt:lpstr>Operator precedence</vt:lpstr>
      <vt:lpstr>Expression examples</vt:lpstr>
      <vt:lpstr>Strings</vt:lpstr>
      <vt:lpstr>Another string example</vt:lpstr>
      <vt:lpstr>coercion</vt:lpstr>
      <vt:lpstr>Special characters in strings</vt:lpstr>
      <vt:lpstr>Escape sequence example</vt:lpstr>
      <vt:lpstr>Length (#) operator</vt:lpstr>
      <vt:lpstr>A bit more about comments</vt:lpstr>
      <vt:lpstr>A programmer’s trick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69</cp:revision>
  <dcterms:created xsi:type="dcterms:W3CDTF">2009-09-07T06:18:52Z</dcterms:created>
  <dcterms:modified xsi:type="dcterms:W3CDTF">2016-06-02T02:19:20Z</dcterms:modified>
</cp:coreProperties>
</file>