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246" r:id="rId2"/>
  </p:sldMasterIdLst>
  <p:notesMasterIdLst>
    <p:notesMasterId r:id="rId23"/>
  </p:notesMasterIdLst>
  <p:handoutMasterIdLst>
    <p:handoutMasterId r:id="rId24"/>
  </p:handoutMasterIdLst>
  <p:sldIdLst>
    <p:sldId id="257" r:id="rId3"/>
    <p:sldId id="391" r:id="rId4"/>
    <p:sldId id="407" r:id="rId5"/>
    <p:sldId id="335" r:id="rId6"/>
    <p:sldId id="336" r:id="rId7"/>
    <p:sldId id="33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338" r:id="rId16"/>
    <p:sldId id="339" r:id="rId17"/>
    <p:sldId id="340" r:id="rId18"/>
    <p:sldId id="389" r:id="rId19"/>
    <p:sldId id="415" r:id="rId20"/>
    <p:sldId id="344" r:id="rId21"/>
    <p:sldId id="345" r:id="rId2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>
        <p:scale>
          <a:sx n="99" d="100"/>
          <a:sy n="99" d="100"/>
        </p:scale>
        <p:origin x="-750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0F420D7-81A1-4F8D-9BAD-0333697C8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2F42D4C-A653-4D6E-B3E2-B08C3AA03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12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C5980B-92E9-462D-98A3-B2C216E0E4BF}" type="slidenum">
              <a:rPr lang="en-US" sz="1200" smtClean="0">
                <a:latin typeface="Times New Roman" pitchFamily="18" charset="0"/>
              </a:rPr>
              <a:pPr eaLnBrk="1" hangingPunct="1"/>
              <a:t>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D92C80-C2C8-4294-9BEB-A02AB456A2B8}" type="slidenum">
              <a:rPr lang="en-US" sz="1200" smtClean="0">
                <a:latin typeface="Times New Roman" pitchFamily="18" charset="0"/>
              </a:rPr>
              <a:pPr eaLnBrk="1" hangingPunct="1"/>
              <a:t>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DEF593-3BF5-4308-9B90-2A4DF78E9ED4}" type="slidenum">
              <a:rPr lang="en-US" sz="1200" smtClean="0">
                <a:latin typeface="Times New Roman" pitchFamily="18" charset="0"/>
              </a:rPr>
              <a:pPr eaLnBrk="1" hangingPunct="1"/>
              <a:t>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D9C143-EBB2-4624-B1C3-3A8488253513}" type="slidenum">
              <a:rPr lang="en-US" sz="1200" smtClean="0">
                <a:latin typeface="Times New Roman" pitchFamily="18" charset="0"/>
              </a:rPr>
              <a:pPr eaLnBrk="1" hangingPunct="1"/>
              <a:t>4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A72B1-E9B4-4CFA-8CFB-20DCFC9AD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FD2B9444-0D74-4DF6-A01F-492228E708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E0D0FC71-73A9-45D0-9FAF-38A7BCE75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8972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43600" y="6321425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1400" smtClean="0">
                <a:solidFill>
                  <a:schemeClr val="tx2"/>
                </a:solidFill>
                <a:latin typeface="Times New Roman" pitchFamily="18" charset="0"/>
              </a:rPr>
              <a:t>Last Updated Semester 1, 2008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05721"/>
      </p:ext>
    </p:extLst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79728"/>
      </p:ext>
    </p:extLst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916114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916114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2491"/>
      </p:ext>
    </p:extLst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6291"/>
      </p:ext>
    </p:extLst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1882"/>
      </p:ext>
    </p:extLst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0530"/>
      </p:ext>
    </p:extLst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640568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AA85E-95E3-4239-AC8B-8F7234389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682774"/>
      </p:ext>
    </p:extLst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2805"/>
      </p:ext>
    </p:extLst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600"/>
      </p:ext>
    </p:extLst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600200"/>
            <a:ext cx="7772400" cy="4530725"/>
          </a:xfrm>
        </p:spPr>
        <p:txBody>
          <a:bodyPr rtlCol="0">
            <a:normAutofit/>
          </a:bodyPr>
          <a:lstStyle/>
          <a:p>
            <a:pPr lvl="0"/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172200"/>
            <a:ext cx="2514600" cy="45720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172200"/>
            <a:ext cx="36576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533400" cy="45720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ECF01-EAA8-4147-8645-F9DF5B6A5C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5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6011D35E-6F87-4DD6-8E79-7DACE196F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A34BC0F9-478D-4E66-ADAB-2AD75FAAE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1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7F65542A-3C64-4901-830A-520D88CDD9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96390E23-98BC-43E5-9E20-BF711AF06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3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2F216CDF-EE0D-47FA-A935-9CF1F9A642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1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4A1090BA-D9FE-42B8-8CED-9A9627099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5C2E51EF-5204-4224-BBC6-F7F5298F8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None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None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9D76F3E-F6C8-49A6-8C60-CCF00EA24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swir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4" name="Picture 13" descr="ECU_AUS_logo_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AU" sz="1200" smtClean="0">
                <a:solidFill>
                  <a:srgbClr val="666666"/>
                </a:solidFill>
                <a:latin typeface="Arial Narrow" pitchFamily="34" charset="0"/>
              </a:rPr>
              <a:t>School of Computer and Security Science</a:t>
            </a:r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AU" sz="1600" b="1" smtClean="0">
                <a:solidFill>
                  <a:srgbClr val="666666"/>
                </a:solidFill>
                <a:latin typeface="Arial Narrow" pitchFamily="34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50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503" r:id="rId12"/>
  </p:sldLayoutIdLst>
  <p:transition>
    <p:pull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Integration Management</a:t>
            </a:r>
            <a:endParaRPr sz="3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" y="2059632"/>
            <a:ext cx="8229600" cy="39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z="2800" b="1" dirty="0"/>
              <a:t>School of Computer and Security Science</a:t>
            </a:r>
          </a:p>
          <a:p>
            <a:r>
              <a:rPr lang="en-US" sz="2800" b="1" dirty="0"/>
              <a:t>CSG2344 Project methods and Professionalism</a:t>
            </a:r>
            <a:endParaRPr lang="en-AU" sz="2800" b="1" dirty="0"/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1066800" y="5901856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400" b="1" dirty="0"/>
              <a:t>Agile Project Management </a:t>
            </a:r>
            <a:r>
              <a:rPr lang="en-AU" sz="2000" b="1" i="1" dirty="0"/>
              <a:t>(Agile Part 1)</a:t>
            </a:r>
          </a:p>
        </p:txBody>
      </p:sp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3048000" y="6478588"/>
            <a:ext cx="571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0184"/>
            <a:ext cx="5029200" cy="2905906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Build Incrementally from Firm Foundations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(</a:t>
            </a:r>
            <a:r>
              <a:rPr lang="en-US" sz="2400" b="1" i="1" dirty="0" smtClean="0">
                <a:ea typeface="ＭＳ Ｐゴシック" pitchFamily="34" charset="-128"/>
              </a:rPr>
              <a:t>BIFO</a:t>
            </a:r>
            <a:r>
              <a:rPr lang="en-US" sz="2400" b="1" dirty="0" smtClean="0">
                <a:ea typeface="ＭＳ Ｐゴシック" pitchFamily="34" charset="-128"/>
              </a:rPr>
              <a:t>)</a:t>
            </a:r>
          </a:p>
          <a:p>
            <a:pPr marL="609600" indent="-609600" eaLnBrk="1" hangingPunct="1">
              <a:defRPr/>
            </a:pPr>
            <a:endParaRPr lang="en-US" sz="8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strive for early delivery of business benefit where possible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Continually confirm that the correct solution is being built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Formally re-assess </a:t>
            </a:r>
            <a:r>
              <a:rPr lang="en-US" sz="2400" dirty="0" err="1" smtClean="0">
                <a:ea typeface="ＭＳ Ｐゴシック" pitchFamily="34" charset="-128"/>
              </a:rPr>
              <a:t>MoSCoW</a:t>
            </a:r>
            <a:r>
              <a:rPr lang="en-US" sz="2400" dirty="0" smtClean="0">
                <a:ea typeface="ＭＳ Ｐゴシック" pitchFamily="34" charset="-128"/>
              </a:rPr>
              <a:t> and ongoing project viability at each </a:t>
            </a:r>
            <a:r>
              <a:rPr lang="en-US" sz="2400" dirty="0" err="1" smtClean="0">
                <a:ea typeface="ＭＳ Ｐゴシック" pitchFamily="34" charset="-128"/>
              </a:rPr>
              <a:t>timebox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6021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6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Develop Iteratively</a:t>
            </a:r>
          </a:p>
          <a:p>
            <a:pPr marL="609600" indent="-609600" eaLnBrk="1" hangingPunct="1">
              <a:defRPr/>
            </a:pPr>
            <a:endParaRPr lang="en-US" sz="8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Nothing is ever built perfectly 1</a:t>
            </a:r>
            <a:r>
              <a:rPr lang="en-US" sz="2400" baseline="30000" dirty="0" smtClean="0">
                <a:ea typeface="ＭＳ Ｐゴシック" pitchFamily="34" charset="-128"/>
              </a:rPr>
              <a:t>st</a:t>
            </a:r>
            <a:r>
              <a:rPr lang="en-US" sz="2400" dirty="0" smtClean="0">
                <a:ea typeface="ＭＳ Ｐゴシック" pitchFamily="34" charset="-128"/>
              </a:rPr>
              <a:t> time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Enough Design Up Front ( EDUF rule) – do just enough design to be able to make something that can be shown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Embrace and expect change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Agile knows that change is inevitable – harness the benefits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7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Communicate Continuously and Clearly</a:t>
            </a:r>
          </a:p>
          <a:p>
            <a:pPr marL="609600" indent="-609600" eaLnBrk="1" hangingPunct="1">
              <a:defRPr/>
            </a:pPr>
            <a:endParaRPr lang="en-US" sz="8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run daily stand up sessions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use facilitated Workshops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model and prototype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keep documentation (lean and timely)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have face to face communication at all levels of stakeholder engagement</a:t>
            </a:r>
          </a:p>
          <a:p>
            <a:pPr marL="609600" indent="-609600" eaLnBrk="1" hangingPunct="1">
              <a:defRPr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8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Demonstrate Control</a:t>
            </a:r>
          </a:p>
          <a:p>
            <a:pPr marL="609600" indent="-609600" eaLnBrk="1" hangingPunct="1">
              <a:defRPr/>
            </a:pPr>
            <a:endParaRPr lang="en-US" sz="8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guarantee </a:t>
            </a:r>
            <a:r>
              <a:rPr lang="en-US" sz="2400" dirty="0" err="1" smtClean="0">
                <a:ea typeface="ＭＳ Ｐゴシック" pitchFamily="34" charset="-128"/>
              </a:rPr>
              <a:t>Timeboxing</a:t>
            </a:r>
            <a:endParaRPr lang="en-US" sz="24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use Burn Down Charts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track Velocity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use technical expertise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sz="3600" smtClean="0">
                <a:latin typeface="Arial Narrow" pitchFamily="34" charset="0"/>
                <a:ea typeface="ＭＳ Ｐゴシック" pitchFamily="34" charset="-128"/>
              </a:rPr>
              <a:t>Agile Roles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186738" cy="4343400"/>
          </a:xfrm>
        </p:spPr>
        <p:txBody>
          <a:bodyPr/>
          <a:lstStyle/>
          <a:p>
            <a:pPr eaLnBrk="1" hangingPunct="1"/>
            <a:r>
              <a:rPr lang="en-US" sz="1800" smtClean="0">
                <a:ea typeface="ＭＳ Ｐゴシック" pitchFamily="34" charset="-128"/>
              </a:rPr>
              <a:t>Business Sponsor  - ( the project Champion) – he takes risks</a:t>
            </a:r>
          </a:p>
          <a:p>
            <a:pPr eaLnBrk="1" hangingPunct="1"/>
            <a:r>
              <a:rPr lang="en-US" sz="1800" smtClean="0">
                <a:ea typeface="ＭＳ Ｐゴシック" pitchFamily="34" charset="-128"/>
              </a:rPr>
              <a:t>Business Visionary – provides strategic direction – guarantees that the business needs ( ie the business case) is on track</a:t>
            </a:r>
          </a:p>
          <a:p>
            <a:pPr eaLnBrk="1" hangingPunct="1"/>
            <a:r>
              <a:rPr lang="en-US" sz="1800" smtClean="0">
                <a:ea typeface="ＭＳ Ｐゴシック" pitchFamily="34" charset="-128"/>
              </a:rPr>
              <a:t>Project manager – Focusses on Delivery – communicates with senior management</a:t>
            </a:r>
          </a:p>
          <a:p>
            <a:pPr eaLnBrk="1" hangingPunct="1"/>
            <a:r>
              <a:rPr lang="en-US" sz="1800" smtClean="0">
                <a:ea typeface="ＭＳ Ｐゴシック" pitchFamily="34" charset="-128"/>
              </a:rPr>
              <a:t>Technical Coordinator – Has technical Authority for the project</a:t>
            </a:r>
          </a:p>
          <a:p>
            <a:pPr eaLnBrk="1" hangingPunct="1"/>
            <a:r>
              <a:rPr lang="en-US" sz="1800" smtClean="0">
                <a:ea typeface="ＭＳ Ｐゴシック" pitchFamily="34" charset="-128"/>
              </a:rPr>
              <a:t>Business Analyst – links the solution development team with senior management</a:t>
            </a:r>
          </a:p>
          <a:p>
            <a:pPr eaLnBrk="1" hangingPunct="1"/>
            <a:r>
              <a:rPr lang="en-US" sz="1800" smtClean="0">
                <a:ea typeface="ＭＳ Ｐゴシック" pitchFamily="34" charset="-128"/>
              </a:rPr>
              <a:t>Solution development team – builds the timeboxes – executes the work</a:t>
            </a:r>
          </a:p>
          <a:p>
            <a:pPr eaLnBrk="1" hangingPunct="1"/>
            <a:r>
              <a:rPr lang="en-US" sz="1800" smtClean="0">
                <a:ea typeface="ＭＳ Ｐゴシック" pitchFamily="34" charset="-128"/>
              </a:rPr>
              <a:t>Team Leader – leads the Solutions development team ( testers and developers)</a:t>
            </a: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867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5791200"/>
            <a:ext cx="6937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sz="4000" smtClean="0">
                <a:latin typeface="Arial Narrow" pitchFamily="34" charset="0"/>
                <a:ea typeface="ＭＳ Ｐゴシック" pitchFamily="34" charset="-128"/>
              </a:rPr>
              <a:t>Timeboxing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14525"/>
            <a:ext cx="8839200" cy="47910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Each Timebox is a planned portion of work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Each time box has a set time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 team is empowered to do what they need to do in the timebox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They must never compromise quality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 project NEVER moves to the next timebox until everyone agrees that the previous timebox is complete.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At the end of the timebox – the next timebox is planned – including what will be done and how much time is needed.l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sz="4000" smtClean="0">
                <a:latin typeface="Arial Narrow" pitchFamily="34" charset="0"/>
                <a:ea typeface="ＭＳ Ｐゴシック" pitchFamily="34" charset="-128"/>
              </a:rPr>
              <a:t>Timeboxing gone wrong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101850"/>
            <a:ext cx="8610600" cy="457200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If a </a:t>
            </a:r>
            <a:r>
              <a:rPr lang="en-US" dirty="0" err="1" smtClean="0">
                <a:ea typeface="ＭＳ Ｐゴシック" pitchFamily="34" charset="-128"/>
              </a:rPr>
              <a:t>timebox</a:t>
            </a:r>
            <a:r>
              <a:rPr lang="en-US" dirty="0" smtClean="0">
                <a:ea typeface="ＭＳ Ｐゴシック" pitchFamily="34" charset="-128"/>
              </a:rPr>
              <a:t> goes wrong – the project stops – and the project manager intervenes.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dirty="0" smtClean="0">
                <a:ea typeface="ＭＳ Ｐゴシック" pitchFamily="34" charset="-128"/>
              </a:rPr>
              <a:t>Nothing goes forward until the </a:t>
            </a:r>
            <a:r>
              <a:rPr lang="en-US" sz="2800" dirty="0" err="1" smtClean="0">
                <a:ea typeface="ＭＳ Ｐゴシック" pitchFamily="34" charset="-128"/>
              </a:rPr>
              <a:t>timebox</a:t>
            </a:r>
            <a:r>
              <a:rPr lang="en-US" sz="2800" dirty="0" smtClean="0">
                <a:ea typeface="ＭＳ Ｐゴシック" pitchFamily="34" charset="-128"/>
              </a:rPr>
              <a:t> has been sorted.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09" y="4137093"/>
            <a:ext cx="3910000" cy="2203381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685800"/>
          </a:xfrm>
        </p:spPr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Communication - Daily Standups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152400" y="1981200"/>
            <a:ext cx="8534400" cy="4724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ea typeface="ＭＳ Ｐゴシック" pitchFamily="34" charset="-128"/>
              </a:rPr>
              <a:t>Happens every day facilitated by the Team Lead or Project Manager</a:t>
            </a:r>
          </a:p>
          <a:p>
            <a:pPr marL="639763"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000" dirty="0" smtClean="0">
                <a:ea typeface="ＭＳ Ｐゴシック" pitchFamily="34" charset="-128"/>
              </a:rPr>
              <a:t>The whole solutions team participates</a:t>
            </a:r>
          </a:p>
          <a:p>
            <a:pPr marL="639763"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000" dirty="0" smtClean="0">
                <a:ea typeface="ＭＳ Ｐゴシック" pitchFamily="34" charset="-128"/>
              </a:rPr>
              <a:t>Stakeholders are ALWAYS welcome to come and listen and watch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ea typeface="ＭＳ Ｐゴシック" pitchFamily="34" charset="-128"/>
              </a:rPr>
              <a:t>Each Team Member says:</a:t>
            </a:r>
          </a:p>
          <a:p>
            <a:pPr marL="639763" lvl="1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>
                <a:ea typeface="ＭＳ Ｐゴシック" pitchFamily="34" charset="-128"/>
              </a:rPr>
              <a:t>What they have been doing since the last stand up</a:t>
            </a:r>
          </a:p>
          <a:p>
            <a:pPr marL="639763" lvl="1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>
                <a:ea typeface="ＭＳ Ｐゴシック" pitchFamily="34" charset="-128"/>
              </a:rPr>
              <a:t>What they will be doing now before the next stand up</a:t>
            </a:r>
          </a:p>
          <a:p>
            <a:pPr marL="639763" lvl="1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>
                <a:ea typeface="ＭＳ Ｐゴシック" pitchFamily="34" charset="-128"/>
              </a:rPr>
              <a:t>Any problems risks or issues they are encountering that is slowing progress</a:t>
            </a:r>
          </a:p>
          <a:p>
            <a:pPr marL="639763" lvl="1" eaLnBrk="1" hangingPunct="1">
              <a:lnSpc>
                <a:spcPct val="80000"/>
              </a:lnSpc>
              <a:buFontTx/>
              <a:buAutoNum type="arabicPeriod"/>
              <a:defRPr/>
            </a:pPr>
            <a:endParaRPr lang="en-US" sz="2000" dirty="0" smtClean="0">
              <a:ea typeface="ＭＳ Ｐゴシック" pitchFamily="34" charset="-128"/>
            </a:endParaRPr>
          </a:p>
          <a:p>
            <a:pPr marL="354013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ea typeface="ＭＳ Ｐゴシック" pitchFamily="34" charset="-128"/>
              </a:rPr>
              <a:t>Usually the stand ups take about 15 minutes  ( 2 – 3 minutes per person)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sz="4000" smtClean="0">
                <a:latin typeface="Arial Narrow" pitchFamily="34" charset="0"/>
                <a:ea typeface="ＭＳ Ｐゴシック" pitchFamily="34" charset="-128"/>
              </a:rPr>
              <a:t>Timeboxing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14525"/>
            <a:ext cx="8839200" cy="4791075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Identify, Plan, Evolve, Review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dirty="0" smtClean="0">
                <a:ea typeface="ＭＳ Ｐゴシック" pitchFamily="34" charset="-128"/>
              </a:rPr>
              <a:t>Using </a:t>
            </a:r>
            <a:r>
              <a:rPr lang="en-US" sz="2800" dirty="0" err="1" smtClean="0">
                <a:ea typeface="ＭＳ Ｐゴシック" pitchFamily="34" charset="-128"/>
              </a:rPr>
              <a:t>MoSCoW</a:t>
            </a:r>
            <a:endParaRPr lang="en-US" sz="2800" dirty="0" smtClean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dirty="0" smtClean="0">
                <a:ea typeface="ＭＳ Ｐゴシック" pitchFamily="34" charset="-128"/>
              </a:rPr>
              <a:t>Must haves – are required – Should haves are great if there is enough time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04606"/>
            <a:ext cx="2914105" cy="2214211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Using MoSCoW and Daily Stand Ups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30450"/>
            <a:ext cx="8305800" cy="4191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Risk is constantly evaluated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Risk is assessed in each timebox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Stakeholders can identify risk in an ongoing manner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37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13225"/>
            <a:ext cx="1828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Traditional versus Agile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981200"/>
            <a:ext cx="84582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3200" dirty="0"/>
              <a:t>Agile has several major differences to Traditional Project Management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AU" sz="2800" dirty="0"/>
              <a:t>Traditional PM treats Scope as King. Anything outside of the scope is to be ignored … and the project team actively try to retain the project with the same scope.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AU" sz="2800" dirty="0"/>
              <a:t>Agile sees change as good. It looks to develop the scope as the project proceeds.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AU" sz="2800" dirty="0"/>
              <a:t>To do this Agile uses the </a:t>
            </a:r>
            <a:r>
              <a:rPr lang="en-AU" sz="2800" dirty="0" err="1"/>
              <a:t>MoSCoW</a:t>
            </a:r>
            <a:r>
              <a:rPr lang="en-AU" sz="2800" dirty="0"/>
              <a:t> principle.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0" y="6478588"/>
            <a:ext cx="571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609600"/>
            <a:ext cx="9144000" cy="1143000"/>
          </a:xfrm>
        </p:spPr>
        <p:txBody>
          <a:bodyPr/>
          <a:lstStyle/>
          <a:p>
            <a:pPr algn="ctr" eaLnBrk="1" hangingPunct="1"/>
            <a:endParaRPr lang="en-US" sz="4000" smtClean="0">
              <a:latin typeface="Arial Narrow" pitchFamily="34" charset="0"/>
              <a:ea typeface="ＭＳ Ｐゴシック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8" y="2667000"/>
            <a:ext cx="7253542" cy="3276600"/>
          </a:xfrm>
          <a:solidFill>
            <a:schemeClr val="bg1"/>
          </a:solidFill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350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Traditional versus Agile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24384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5" name="Oval 4"/>
          <p:cNvSpPr/>
          <p:nvPr/>
        </p:nvSpPr>
        <p:spPr>
          <a:xfrm>
            <a:off x="685800" y="47244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47244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24384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8" name="Oval 7"/>
          <p:cNvSpPr/>
          <p:nvPr/>
        </p:nvSpPr>
        <p:spPr>
          <a:xfrm>
            <a:off x="7239000" y="24384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9" name="Oval 8"/>
          <p:cNvSpPr/>
          <p:nvPr/>
        </p:nvSpPr>
        <p:spPr>
          <a:xfrm>
            <a:off x="6172200" y="48006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3810000"/>
            <a:ext cx="762000" cy="685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0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8400" y="3581400"/>
            <a:ext cx="685800" cy="72231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000" dirty="0">
                <a:solidFill>
                  <a:schemeClr val="tx1"/>
                </a:solidFill>
              </a:rPr>
              <a:t>Quality</a:t>
            </a:r>
          </a:p>
        </p:txBody>
      </p:sp>
      <p:cxnSp>
        <p:nvCxnSpPr>
          <p:cNvPr id="13" name="Straight Connector 12"/>
          <p:cNvCxnSpPr>
            <a:stCxn id="4" idx="3"/>
            <a:endCxn id="5" idx="0"/>
          </p:cNvCxnSpPr>
          <p:nvPr/>
        </p:nvCxnSpPr>
        <p:spPr>
          <a:xfrm flipH="1">
            <a:off x="1143000" y="3219450"/>
            <a:ext cx="742950" cy="1504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0"/>
          </p:cNvCxnSpPr>
          <p:nvPr/>
        </p:nvCxnSpPr>
        <p:spPr>
          <a:xfrm>
            <a:off x="2533650" y="3219450"/>
            <a:ext cx="819150" cy="1504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2"/>
          </p:cNvCxnSpPr>
          <p:nvPr/>
        </p:nvCxnSpPr>
        <p:spPr>
          <a:xfrm>
            <a:off x="1600200" y="5181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8" idx="2"/>
          </p:cNvCxnSpPr>
          <p:nvPr/>
        </p:nvCxnSpPr>
        <p:spPr>
          <a:xfrm>
            <a:off x="5943600" y="2895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9" idx="1"/>
          </p:cNvCxnSpPr>
          <p:nvPr/>
        </p:nvCxnSpPr>
        <p:spPr>
          <a:xfrm>
            <a:off x="5486400" y="3352800"/>
            <a:ext cx="819150" cy="158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9" idx="7"/>
          </p:cNvCxnSpPr>
          <p:nvPr/>
        </p:nvCxnSpPr>
        <p:spPr>
          <a:xfrm flipH="1">
            <a:off x="6953250" y="3352800"/>
            <a:ext cx="742950" cy="158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5" name="TextBox 27"/>
          <p:cNvSpPr txBox="1">
            <a:spLocks noChangeArrowheads="1"/>
          </p:cNvSpPr>
          <p:nvPr/>
        </p:nvSpPr>
        <p:spPr bwMode="auto">
          <a:xfrm>
            <a:off x="590550" y="2008188"/>
            <a:ext cx="3886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/>
              <a:t>Traditional Project Approach</a:t>
            </a:r>
          </a:p>
        </p:txBody>
      </p:sp>
      <p:sp>
        <p:nvSpPr>
          <p:cNvPr id="17426" name="TextBox 28"/>
          <p:cNvSpPr txBox="1">
            <a:spLocks noChangeArrowheads="1"/>
          </p:cNvSpPr>
          <p:nvPr/>
        </p:nvSpPr>
        <p:spPr bwMode="auto">
          <a:xfrm>
            <a:off x="5603875" y="2008188"/>
            <a:ext cx="21431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/>
              <a:t>Agile Approach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3048000" y="6478588"/>
            <a:ext cx="571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MoSCoW Principle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2667000" cy="2057400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smtClean="0">
                <a:ea typeface="ＭＳ Ｐゴシック" pitchFamily="34" charset="-128"/>
              </a:rPr>
              <a:t>M – Must Have</a:t>
            </a:r>
          </a:p>
          <a:p>
            <a:pPr marL="0" indent="0" eaLnBrk="1" hangingPunct="1">
              <a:buFontTx/>
              <a:buNone/>
            </a:pPr>
            <a:r>
              <a:rPr lang="en-US" sz="2000" b="1" smtClean="0">
                <a:ea typeface="ＭＳ Ｐゴシック" pitchFamily="34" charset="-128"/>
              </a:rPr>
              <a:t>S – Should Have</a:t>
            </a:r>
          </a:p>
          <a:p>
            <a:pPr marL="0" indent="0" eaLnBrk="1" hangingPunct="1">
              <a:buFontTx/>
              <a:buNone/>
            </a:pPr>
            <a:r>
              <a:rPr lang="en-US" sz="2000" b="1" smtClean="0">
                <a:ea typeface="ＭＳ Ｐゴシック" pitchFamily="34" charset="-128"/>
              </a:rPr>
              <a:t>C – Could Have</a:t>
            </a:r>
          </a:p>
          <a:p>
            <a:pPr marL="0" indent="0" eaLnBrk="1" hangingPunct="1">
              <a:buFontTx/>
              <a:buNone/>
            </a:pPr>
            <a:r>
              <a:rPr lang="en-US" sz="2000" b="1" smtClean="0">
                <a:ea typeface="ＭＳ Ｐゴシック" pitchFamily="34" charset="-128"/>
              </a:rPr>
              <a:t>W – Wont Have </a:t>
            </a:r>
          </a:p>
          <a:p>
            <a:pPr marL="0" indent="0" eaLnBrk="1" hangingPunct="1">
              <a:buFontTx/>
              <a:buNone/>
            </a:pPr>
            <a:r>
              <a:rPr lang="en-US" sz="2000" b="1" smtClean="0">
                <a:ea typeface="ＭＳ Ｐゴシック" pitchFamily="34" charset="-128"/>
              </a:rPr>
              <a:t>      </a:t>
            </a:r>
            <a:r>
              <a:rPr lang="en-US" sz="2000" smtClean="0">
                <a:ea typeface="ＭＳ Ｐゴシック" pitchFamily="34" charset="-128"/>
              </a:rPr>
              <a:t>(right now)</a:t>
            </a: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286000"/>
            <a:ext cx="50117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97079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8 Agile Project Principles </a:t>
            </a:r>
            <a:r>
              <a:rPr lang="en-US" sz="2400" smtClean="0">
                <a:latin typeface="Arial Narrow" pitchFamily="34" charset="0"/>
                <a:ea typeface="ＭＳ Ｐゴシック" pitchFamily="34" charset="-128"/>
              </a:rPr>
              <a:t>(non negotiable rules)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Focus on the Business Need</a:t>
            </a:r>
          </a:p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Deliver on Time</a:t>
            </a:r>
          </a:p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Collaborate</a:t>
            </a:r>
          </a:p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Never Compromise Quality</a:t>
            </a:r>
          </a:p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Build incrementally from Firm foundations</a:t>
            </a:r>
          </a:p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Develop Iteratively</a:t>
            </a:r>
          </a:p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Communicate Continuously and Clearly</a:t>
            </a:r>
          </a:p>
          <a:p>
            <a:pPr marL="609600" indent="-609600" eaLnBrk="1" hangingPunct="1"/>
            <a:r>
              <a:rPr lang="en-US" sz="2800" dirty="0" smtClean="0">
                <a:ea typeface="ＭＳ Ｐゴシック" pitchFamily="34" charset="-128"/>
              </a:rPr>
              <a:t>Demonstrate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3825" y="6426200"/>
            <a:ext cx="4572000" cy="2476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2013 – CSG2344 School of Computer and Security Science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048000" y="6478588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Focus on the Business Need</a:t>
            </a:r>
          </a:p>
          <a:p>
            <a:pPr marL="609600" indent="-609600" eaLnBrk="1" hangingPunct="1">
              <a:defRPr/>
            </a:pPr>
            <a:endParaRPr lang="en-US" sz="24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Decisions are based around project goals (not wants)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Clear understanding of the business priorities (</a:t>
            </a:r>
            <a:r>
              <a:rPr lang="en-US" sz="2400" dirty="0" err="1" smtClean="0">
                <a:ea typeface="ＭＳ Ｐゴシック" pitchFamily="34" charset="-128"/>
              </a:rPr>
              <a:t>ie</a:t>
            </a:r>
            <a:r>
              <a:rPr lang="en-US" sz="2400" dirty="0" smtClean="0">
                <a:ea typeface="ＭＳ Ｐゴシック" pitchFamily="34" charset="-128"/>
              </a:rPr>
              <a:t> the </a:t>
            </a:r>
            <a:r>
              <a:rPr lang="en-US" sz="2400" dirty="0" err="1" smtClean="0">
                <a:ea typeface="ＭＳ Ｐゴシック" pitchFamily="34" charset="-128"/>
              </a:rPr>
              <a:t>MoSCoW</a:t>
            </a:r>
            <a:r>
              <a:rPr lang="en-US" sz="2400" dirty="0" smtClean="0">
                <a:ea typeface="ＭＳ Ｐゴシック" pitchFamily="34" charset="-128"/>
              </a:rPr>
              <a:t> rules)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Guarantee 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M</a:t>
            </a:r>
            <a:r>
              <a:rPr lang="en-US" sz="2400" dirty="0" smtClean="0">
                <a:ea typeface="ＭＳ Ｐゴシック" pitchFamily="34" charset="-128"/>
              </a:rPr>
              <a:t>inimum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U</a:t>
            </a:r>
            <a:r>
              <a:rPr lang="en-US" sz="2400" dirty="0" smtClean="0">
                <a:ea typeface="ＭＳ Ｐゴシック" pitchFamily="34" charset="-128"/>
              </a:rPr>
              <a:t>seable </a:t>
            </a:r>
            <a:r>
              <a:rPr 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sz="2400" dirty="0" err="1" smtClean="0">
                <a:ea typeface="ＭＳ Ｐゴシック" pitchFamily="34" charset="-128"/>
              </a:rPr>
              <a:t>ubse</a:t>
            </a:r>
            <a:r>
              <a:rPr lang="en-US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sz="2400" dirty="0" smtClean="0">
                <a:ea typeface="ＭＳ Ｐゴシック" pitchFamily="34" charset="-128"/>
              </a:rPr>
              <a:t> (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MUST</a:t>
            </a:r>
            <a:r>
              <a:rPr lang="en-US" sz="2400" dirty="0" smtClean="0">
                <a:ea typeface="ＭＳ Ｐゴシック" pitchFamily="34" charset="-128"/>
              </a:rPr>
              <a:t> Haves)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Supported by Business roles and agreed products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48000" y="6340475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Deliver on Time</a:t>
            </a:r>
          </a:p>
          <a:p>
            <a:pPr marL="609600" indent="-609600" eaLnBrk="1" hangingPunct="1">
              <a:defRPr/>
            </a:pPr>
            <a:endParaRPr lang="en-US" sz="24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TIMEBOX the work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Deliver according to </a:t>
            </a:r>
            <a:r>
              <a:rPr lang="en-US" sz="2400" dirty="0" err="1" smtClean="0">
                <a:ea typeface="ＭＳ Ｐゴシック" pitchFamily="34" charset="-128"/>
              </a:rPr>
              <a:t>MoSCoW</a:t>
            </a:r>
            <a:endParaRPr lang="en-US" sz="24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Never move the agreed timeline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3825" y="6426200"/>
            <a:ext cx="4572000" cy="2476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2013 – CSG2344 School of Computer and Security Science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48000" y="6478588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Collaborate</a:t>
            </a:r>
          </a:p>
          <a:p>
            <a:pPr marL="609600" indent="-609600" eaLnBrk="1" hangingPunct="1">
              <a:defRPr/>
            </a:pPr>
            <a:endParaRPr lang="en-US" sz="24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Involve the Right Stakeholders at the Right Time (throughout the project)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Team members are empowered to make decisions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Actively involve business representatives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Hold Facilitated Workshops</a:t>
            </a:r>
            <a:endParaRPr lang="en-US" sz="160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3825" y="6426200"/>
            <a:ext cx="4572000" cy="2476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2013 – CSG2344 School of Computer and Security Science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48000" y="6478588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Principle 4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267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Never Compromise Quality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sz="2400" b="1" dirty="0" smtClean="0">
                <a:ea typeface="ＭＳ Ｐゴシック" pitchFamily="34" charset="-128"/>
              </a:rPr>
              <a:t>(</a:t>
            </a:r>
            <a:r>
              <a:rPr lang="en-US" sz="2400" b="1" i="1" dirty="0" smtClean="0">
                <a:ea typeface="ＭＳ Ｐゴシック" pitchFamily="34" charset="-128"/>
              </a:rPr>
              <a:t>Fit for Purpose</a:t>
            </a:r>
            <a:r>
              <a:rPr lang="en-US" sz="2400" b="1" dirty="0" smtClean="0">
                <a:ea typeface="ＭＳ Ｐゴシック" pitchFamily="34" charset="-128"/>
              </a:rPr>
              <a:t>)</a:t>
            </a:r>
          </a:p>
          <a:p>
            <a:pPr marL="609600" indent="-609600" eaLnBrk="1" hangingPunct="1">
              <a:defRPr/>
            </a:pPr>
            <a:endParaRPr lang="en-US" sz="8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The team must set and agree the acceptance criteria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Ensure that quality does NOT become a variable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Design document and test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Test early and often</a:t>
            </a:r>
          </a:p>
          <a:p>
            <a:pPr marL="609600" indent="-609600" eaLnBrk="1" hangingPunct="1">
              <a:defRPr/>
            </a:pPr>
            <a:endParaRPr lang="en-US" sz="1600" dirty="0" smtClean="0">
              <a:ea typeface="ＭＳ Ｐゴシック" pitchFamily="34" charset="-128"/>
            </a:endParaRPr>
          </a:p>
          <a:p>
            <a:pPr marL="609600" indent="-609600"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Constant review by the right people</a:t>
            </a:r>
            <a:endParaRPr lang="en-US" sz="1600" dirty="0" smtClean="0">
              <a:ea typeface="ＭＳ Ｐゴシック" pitchFamily="34" charset="-128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5219" y="6370137"/>
            <a:ext cx="5715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 SSCS 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1072</Words>
  <Application>Microsoft Office PowerPoint</Application>
  <PresentationFormat>On-screen Show (4:3)</PresentationFormat>
  <Paragraphs>183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Times New Roman</vt:lpstr>
      <vt:lpstr>Arial Narrow</vt:lpstr>
      <vt:lpstr>ＭＳ Ｐゴシック</vt:lpstr>
      <vt:lpstr>Arial Rounded MT Bold</vt:lpstr>
      <vt:lpstr>Custom Design</vt:lpstr>
      <vt:lpstr>ECU SSCS Theme1</vt:lpstr>
      <vt:lpstr>Project Integration Management</vt:lpstr>
      <vt:lpstr>Traditional versus Agile</vt:lpstr>
      <vt:lpstr>Traditional versus Agile</vt:lpstr>
      <vt:lpstr>MoSCoW Principle</vt:lpstr>
      <vt:lpstr>8 Agile Project Principles (non negotiable rules)</vt:lpstr>
      <vt:lpstr>Principle 1</vt:lpstr>
      <vt:lpstr>Principle 2</vt:lpstr>
      <vt:lpstr>Principle 3</vt:lpstr>
      <vt:lpstr>Principle 4</vt:lpstr>
      <vt:lpstr>Principle 5</vt:lpstr>
      <vt:lpstr>Principle 6</vt:lpstr>
      <vt:lpstr>Principle 7</vt:lpstr>
      <vt:lpstr>Principle 8</vt:lpstr>
      <vt:lpstr>Agile Roles</vt:lpstr>
      <vt:lpstr>Timeboxing</vt:lpstr>
      <vt:lpstr>Timeboxing gone wrong</vt:lpstr>
      <vt:lpstr>Communication - Daily Standups</vt:lpstr>
      <vt:lpstr>Timeboxing</vt:lpstr>
      <vt:lpstr>Using MoSCoW and Daily Stand Ups</vt:lpstr>
      <vt:lpstr>PowerPoint Presentation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David Michael COOK</cp:lastModifiedBy>
  <cp:revision>186</cp:revision>
  <dcterms:created xsi:type="dcterms:W3CDTF">2001-07-05T23:10:12Z</dcterms:created>
  <dcterms:modified xsi:type="dcterms:W3CDTF">2015-05-07T06:34:06Z</dcterms:modified>
</cp:coreProperties>
</file>