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21" r:id="rId14"/>
    <p:sldId id="322" r:id="rId15"/>
    <p:sldId id="323" r:id="rId16"/>
    <p:sldId id="325" r:id="rId17"/>
    <p:sldId id="326" r:id="rId18"/>
    <p:sldId id="342" r:id="rId19"/>
    <p:sldId id="336" r:id="rId20"/>
    <p:sldId id="335" r:id="rId21"/>
    <p:sldId id="337" r:id="rId22"/>
    <p:sldId id="338" r:id="rId23"/>
    <p:sldId id="339" r:id="rId24"/>
    <p:sldId id="340" r:id="rId25"/>
    <p:sldId id="341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43" r:id="rId35"/>
    <p:sldId id="302" r:id="rId36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56" autoAdjust="0"/>
  </p:normalViewPr>
  <p:slideViewPr>
    <p:cSldViewPr>
      <p:cViewPr varScale="1">
        <p:scale>
          <a:sx n="128" d="100"/>
          <a:sy n="128" d="100"/>
        </p:scale>
        <p:origin x="4205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9B4C2934-4D54-4199-B8F1-D273C65AF048}" type="datetime1">
              <a:rPr lang="en-US"/>
              <a:pPr>
                <a:defRPr/>
              </a:pPr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F691F49-5A77-48C5-84D0-832BBD984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09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 have a base</a:t>
            </a:r>
            <a:r>
              <a:rPr lang="en-AU" baseline="0" dirty="0" smtClean="0"/>
              <a:t> class of Person with it’s data members and functions.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We have intentionally left out a constructor for the purposes of this example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691F49-5A77-48C5-84D0-832BBD9848A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4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Here we have a Customer</a:t>
            </a:r>
            <a:r>
              <a:rPr lang="en-AU" baseline="0" dirty="0" smtClean="0"/>
              <a:t> class which inherits from the Person base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691F49-5A77-48C5-84D0-832BBD9848A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8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691F49-5A77-48C5-84D0-832BBD9848A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0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solution to the</a:t>
            </a:r>
            <a:r>
              <a:rPr lang="en-AU" baseline="0" dirty="0" smtClean="0"/>
              <a:t> private data issue on the previous slide is to implement an </a:t>
            </a:r>
            <a:r>
              <a:rPr lang="en-AU" baseline="0" dirty="0" err="1" smtClean="0"/>
              <a:t>accessor</a:t>
            </a:r>
            <a:r>
              <a:rPr lang="en-AU" baseline="0" dirty="0" smtClean="0"/>
              <a:t> method for that data member.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691F49-5A77-48C5-84D0-832BBD9848A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521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623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075" y="0"/>
            <a:ext cx="2128838" cy="616585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37287" cy="616585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39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37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63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961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871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540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4879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44040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138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wirl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6288"/>
            <a:ext cx="5638800" cy="608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8123238" cy="715963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696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Heading Goes Here</a:t>
            </a:r>
          </a:p>
        </p:txBody>
      </p:sp>
      <p:pic>
        <p:nvPicPr>
          <p:cNvPr id="1030" name="Picture 15" descr="ECU_AUS_logo_C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0"/>
            <a:ext cx="101441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 Light" panose="020F0302020204030204" pitchFamily="34" charset="0"/>
          <a:ea typeface="ＭＳ Ｐゴシック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2116137"/>
          </a:xfrm>
        </p:spPr>
        <p:txBody>
          <a:bodyPr/>
          <a:lstStyle/>
          <a:p>
            <a:pPr algn="ctr" eaLnBrk="1" hangingPunct="1"/>
            <a:r>
              <a:rPr lang="en-US" altLang="en-US" smtClean="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-65" charset="-128"/>
              </a:rPr>
              <a:t>CSP2104 Object-Oriented Programming in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bri Light" panose="020F0302020204030204" pitchFamily="34" charset="0"/>
                <a:ea typeface="ＭＳ Ｐゴシック" panose="020B0600070205080204" pitchFamily="-65" charset="-128"/>
              </a:rPr>
              <a:t>Module </a:t>
            </a:r>
            <a:r>
              <a:rPr lang="en-US" altLang="en-US" dirty="0" smtClean="0">
                <a:ea typeface="ＭＳ Ｐゴシック" panose="020B0600070205080204" pitchFamily="-65" charset="-128"/>
              </a:rPr>
              <a:t>10</a:t>
            </a:r>
            <a:endParaRPr lang="en-US" altLang="en-US" dirty="0" smtClean="0">
              <a:latin typeface="Calibri Light" panose="020F0302020204030204" pitchFamily="34" charset="0"/>
              <a:ea typeface="ＭＳ Ｐゴシック" panose="020B0600070205080204" pitchFamily="-65" charset="-128"/>
            </a:endParaRPr>
          </a:p>
          <a:p>
            <a:pPr eaLnBrk="1" hangingPunct="1"/>
            <a:r>
              <a:rPr lang="en-US" altLang="en-US" dirty="0" smtClean="0">
                <a:latin typeface="Calibri Light" panose="020F0302020204030204" pitchFamily="34" charset="0"/>
                <a:ea typeface="ＭＳ Ｐゴシック" panose="020B0600070205080204" pitchFamily="-65" charset="-128"/>
              </a:rPr>
              <a:t>Understanding Inheritance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Inheritance Restrictions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599071" y="1556792"/>
            <a:ext cx="548419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class Customer : public Person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double </a:t>
            </a:r>
            <a:r>
              <a:rPr lang="en-AU" dirty="0" err="1" smtClean="0">
                <a:latin typeface="Lucida Console" panose="020B0609040504020204" pitchFamily="49" charset="0"/>
              </a:rPr>
              <a:t>balanceDue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void </a:t>
            </a:r>
            <a:r>
              <a:rPr lang="en-AU" dirty="0" err="1" smtClean="0">
                <a:latin typeface="Lucida Console" panose="020B0609040504020204" pitchFamily="49" charset="0"/>
              </a:rPr>
              <a:t>setBalDue</a:t>
            </a:r>
            <a:r>
              <a:rPr lang="en-AU" dirty="0" smtClean="0">
                <a:latin typeface="Lucida Console" panose="020B0609040504020204" pitchFamily="49" charset="0"/>
              </a:rPr>
              <a:t>(double);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void </a:t>
            </a:r>
            <a:r>
              <a:rPr lang="en-AU" dirty="0" err="1" smtClean="0">
                <a:latin typeface="Lucida Console" panose="020B0609040504020204" pitchFamily="49" charset="0"/>
              </a:rPr>
              <a:t>outputBalDue</a:t>
            </a:r>
            <a:r>
              <a:rPr lang="en-AU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void Customer::</a:t>
            </a:r>
            <a:r>
              <a:rPr lang="en-AU" dirty="0" err="1" smtClean="0">
                <a:latin typeface="Lucida Console" panose="020B0609040504020204" pitchFamily="49" charset="0"/>
              </a:rPr>
              <a:t>setBalDue</a:t>
            </a:r>
            <a:r>
              <a:rPr lang="en-AU" dirty="0" smtClean="0">
                <a:latin typeface="Lucida Console" panose="020B0609040504020204" pitchFamily="49" charset="0"/>
              </a:rPr>
              <a:t>(double </a:t>
            </a:r>
            <a:r>
              <a:rPr lang="en-AU" dirty="0" err="1" smtClean="0">
                <a:latin typeface="Lucida Console" panose="020B0609040504020204" pitchFamily="49" charset="0"/>
              </a:rPr>
              <a:t>bal</a:t>
            </a:r>
            <a:r>
              <a:rPr lang="en-AU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balanceDue</a:t>
            </a:r>
            <a:r>
              <a:rPr lang="en-AU" dirty="0" smtClean="0">
                <a:latin typeface="Lucida Console" panose="020B0609040504020204" pitchFamily="49" charset="0"/>
              </a:rPr>
              <a:t> = </a:t>
            </a:r>
            <a:r>
              <a:rPr lang="en-AU" dirty="0" err="1" smtClean="0">
                <a:latin typeface="Lucida Console" panose="020B0609040504020204" pitchFamily="49" charset="0"/>
              </a:rPr>
              <a:t>bal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dirty="0">
                <a:latin typeface="Lucida Console" panose="020B0609040504020204" pitchFamily="49" charset="0"/>
              </a:rPr>
              <a:t>void Customer::</a:t>
            </a:r>
            <a:r>
              <a:rPr lang="en-AU" dirty="0" err="1">
                <a:latin typeface="Lucida Console" panose="020B0609040504020204" pitchFamily="49" charset="0"/>
              </a:rPr>
              <a:t>outputBalDue</a:t>
            </a:r>
            <a:r>
              <a:rPr lang="en-AU" dirty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dirty="0" err="1">
                <a:latin typeface="Lucida Console" panose="020B0609040504020204" pitchFamily="49" charset="0"/>
              </a:rPr>
              <a:t>cout</a:t>
            </a:r>
            <a:r>
              <a:rPr lang="en-AU" dirty="0">
                <a:latin typeface="Lucida Console" panose="020B0609040504020204" pitchFamily="49" charset="0"/>
              </a:rPr>
              <a:t> &lt;&lt; “ID #” &lt;&lt; </a:t>
            </a:r>
            <a:r>
              <a:rPr lang="en-AU" dirty="0" err="1" smtClean="0">
                <a:latin typeface="Lucida Console" panose="020B0609040504020204" pitchFamily="49" charset="0"/>
              </a:rPr>
              <a:t>getID</a:t>
            </a:r>
            <a:r>
              <a:rPr lang="en-AU" dirty="0" smtClean="0">
                <a:latin typeface="Lucida Console" panose="020B0609040504020204" pitchFamily="49" charset="0"/>
              </a:rPr>
              <a:t>() &lt;&lt;</a:t>
            </a:r>
            <a:endParaRPr lang="en-AU" dirty="0">
              <a:latin typeface="Lucida Console" panose="020B0609040504020204" pitchFamily="49" charset="0"/>
            </a:endParaRPr>
          </a:p>
          <a:p>
            <a:pPr lvl="2"/>
            <a:r>
              <a:rPr lang="en-AU" dirty="0">
                <a:latin typeface="Lucida Console" panose="020B0609040504020204" pitchFamily="49" charset="0"/>
              </a:rPr>
              <a:t>“ Balance due $” &lt;&lt;</a:t>
            </a:r>
          </a:p>
          <a:p>
            <a:pPr lvl="2"/>
            <a:r>
              <a:rPr lang="en-AU" dirty="0" err="1">
                <a:latin typeface="Lucida Console" panose="020B0609040504020204" pitchFamily="49" charset="0"/>
              </a:rPr>
              <a:t>balanceDue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 err="1">
                <a:latin typeface="Lucida Console" panose="020B0609040504020204" pitchFamily="49" charset="0"/>
              </a:rPr>
              <a:t>endl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4581128"/>
            <a:ext cx="1080120" cy="3600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159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the Class Access </a:t>
            </a:r>
            <a:r>
              <a:rPr lang="en-AU" dirty="0" err="1" smtClean="0"/>
              <a:t>Specifier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Any of the following inheritance access </a:t>
            </a:r>
            <a:r>
              <a:rPr lang="en-AU" dirty="0" err="1" smtClean="0"/>
              <a:t>specifier</a:t>
            </a:r>
            <a:r>
              <a:rPr lang="en-AU" dirty="0" smtClean="0"/>
              <a:t> declarations are valid</a:t>
            </a:r>
          </a:p>
          <a:p>
            <a:pPr lvl="1"/>
            <a:r>
              <a:rPr lang="en-AU" sz="2200" dirty="0" smtClean="0">
                <a:latin typeface="Lucida Console" panose="020B0609040504020204" pitchFamily="49" charset="0"/>
              </a:rPr>
              <a:t>class Customer : public Person</a:t>
            </a:r>
          </a:p>
          <a:p>
            <a:pPr lvl="1"/>
            <a:r>
              <a:rPr lang="en-AU" sz="2200" dirty="0" smtClean="0">
                <a:latin typeface="Lucida Console" panose="020B0609040504020204" pitchFamily="49" charset="0"/>
              </a:rPr>
              <a:t>class Customer : protected Person</a:t>
            </a:r>
          </a:p>
          <a:p>
            <a:pPr lvl="1"/>
            <a:r>
              <a:rPr lang="en-AU" sz="2200" dirty="0" smtClean="0">
                <a:latin typeface="Lucida Console" panose="020B0609040504020204" pitchFamily="49" charset="0"/>
              </a:rPr>
              <a:t>class Customer : private person</a:t>
            </a:r>
          </a:p>
          <a:p>
            <a:pPr lvl="1"/>
            <a:endParaRPr lang="en-AU" sz="2200" dirty="0">
              <a:latin typeface="Lucida Console" panose="020B0609040504020204" pitchFamily="49" charset="0"/>
            </a:endParaRPr>
          </a:p>
          <a:p>
            <a:r>
              <a:rPr lang="en-AU" sz="2800" dirty="0" smtClean="0"/>
              <a:t>These determine the visibility from outside the Customer class.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104698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the Class Access </a:t>
            </a:r>
            <a:r>
              <a:rPr lang="en-AU" dirty="0" err="1" smtClean="0"/>
              <a:t>Specifier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Public inheritance</a:t>
            </a:r>
          </a:p>
          <a:p>
            <a:pPr lvl="1"/>
            <a:r>
              <a:rPr lang="en-AU" sz="2200" b="1" dirty="0"/>
              <a:t>p</a:t>
            </a:r>
            <a:r>
              <a:rPr lang="en-AU" sz="2200" b="1" dirty="0" smtClean="0"/>
              <a:t>ublic</a:t>
            </a:r>
            <a:r>
              <a:rPr lang="en-AU" sz="2200" dirty="0" smtClean="0"/>
              <a:t>, </a:t>
            </a:r>
            <a:r>
              <a:rPr lang="en-AU" sz="2200" b="1" dirty="0" smtClean="0"/>
              <a:t>protected</a:t>
            </a:r>
            <a:r>
              <a:rPr lang="en-AU" sz="2200" dirty="0" smtClean="0"/>
              <a:t> and </a:t>
            </a:r>
            <a:r>
              <a:rPr lang="en-AU" sz="2200" b="1" dirty="0" smtClean="0"/>
              <a:t>private</a:t>
            </a:r>
            <a:r>
              <a:rPr lang="en-AU" sz="2200" dirty="0" smtClean="0"/>
              <a:t> base class members remain as they are.</a:t>
            </a:r>
          </a:p>
          <a:p>
            <a:r>
              <a:rPr lang="en-AU" dirty="0" smtClean="0"/>
              <a:t>Protected inheritance</a:t>
            </a:r>
          </a:p>
          <a:p>
            <a:pPr lvl="1"/>
            <a:r>
              <a:rPr lang="en-AU" sz="2200" b="1" dirty="0" smtClean="0"/>
              <a:t>public</a:t>
            </a:r>
            <a:r>
              <a:rPr lang="en-AU" sz="2200" dirty="0" smtClean="0"/>
              <a:t> base class members become protected</a:t>
            </a:r>
          </a:p>
          <a:p>
            <a:pPr lvl="1"/>
            <a:r>
              <a:rPr lang="en-AU" sz="2200" b="1" dirty="0" smtClean="0"/>
              <a:t>protected</a:t>
            </a:r>
            <a:r>
              <a:rPr lang="en-AU" sz="2200" dirty="0" smtClean="0"/>
              <a:t> and </a:t>
            </a:r>
            <a:r>
              <a:rPr lang="en-AU" sz="2200" b="1" dirty="0" smtClean="0"/>
              <a:t>private</a:t>
            </a:r>
            <a:r>
              <a:rPr lang="en-AU" sz="2200" dirty="0" smtClean="0"/>
              <a:t> base class members remain as they are.</a:t>
            </a:r>
          </a:p>
          <a:p>
            <a:r>
              <a:rPr lang="en-AU" dirty="0" smtClean="0"/>
              <a:t>Private inheritance (</a:t>
            </a:r>
            <a:r>
              <a:rPr lang="en-AU" b="1" dirty="0" smtClean="0"/>
              <a:t>default</a:t>
            </a:r>
            <a:r>
              <a:rPr lang="en-AU" dirty="0" smtClean="0"/>
              <a:t>)</a:t>
            </a:r>
          </a:p>
          <a:p>
            <a:pPr lvl="1"/>
            <a:r>
              <a:rPr lang="en-AU" sz="2200" dirty="0" smtClean="0"/>
              <a:t>public and </a:t>
            </a:r>
            <a:r>
              <a:rPr lang="en-AU" sz="2200" b="1" dirty="0" smtClean="0"/>
              <a:t>protected</a:t>
            </a:r>
            <a:r>
              <a:rPr lang="en-AU" sz="2200" dirty="0" smtClean="0"/>
              <a:t> base class members become private</a:t>
            </a:r>
          </a:p>
          <a:p>
            <a:pPr lvl="1"/>
            <a:r>
              <a:rPr lang="en-AU" sz="2200" b="1" dirty="0" smtClean="0"/>
              <a:t>private</a:t>
            </a:r>
            <a:r>
              <a:rPr lang="en-AU" sz="2200" dirty="0" smtClean="0"/>
              <a:t> base class members remain private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1475026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/>
              <a:t>Overriding and Overloading Parent Class Functions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6280" y="893613"/>
            <a:ext cx="8071440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700" dirty="0" smtClean="0">
                <a:latin typeface="Lucida Console" panose="020B0609040504020204" pitchFamily="49" charset="0"/>
              </a:rPr>
              <a:t>class Person {</a:t>
            </a:r>
          </a:p>
          <a:p>
            <a:pPr lvl="1"/>
            <a:r>
              <a:rPr lang="en-AU" sz="17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700" dirty="0" smtClean="0">
                <a:latin typeface="Lucida Console" panose="020B0609040504020204" pitchFamily="49" charset="0"/>
              </a:rPr>
              <a:t>int </a:t>
            </a:r>
            <a:r>
              <a:rPr lang="en-AU" sz="1700" dirty="0" err="1" smtClean="0">
                <a:latin typeface="Lucida Console" panose="020B0609040504020204" pitchFamily="49" charset="0"/>
              </a:rPr>
              <a:t>idNum</a:t>
            </a:r>
            <a:r>
              <a:rPr lang="en-AU" sz="17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700" dirty="0" smtClean="0">
                <a:latin typeface="Lucida Console" panose="020B0609040504020204" pitchFamily="49" charset="0"/>
              </a:rPr>
              <a:t>string </a:t>
            </a:r>
            <a:r>
              <a:rPr lang="en-AU" sz="1700" dirty="0" err="1" smtClean="0">
                <a:latin typeface="Lucida Console" panose="020B0609040504020204" pitchFamily="49" charset="0"/>
              </a:rPr>
              <a:t>lastName</a:t>
            </a:r>
            <a:r>
              <a:rPr lang="en-AU" sz="17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700" dirty="0" smtClean="0">
                <a:latin typeface="Lucida Console" panose="020B0609040504020204" pitchFamily="49" charset="0"/>
              </a:rPr>
              <a:t>string </a:t>
            </a:r>
            <a:r>
              <a:rPr lang="en-AU" sz="1700" dirty="0" err="1" smtClean="0">
                <a:latin typeface="Lucida Console" panose="020B0609040504020204" pitchFamily="49" charset="0"/>
              </a:rPr>
              <a:t>firstName</a:t>
            </a:r>
            <a:r>
              <a:rPr lang="en-AU" sz="17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7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700" dirty="0" smtClean="0">
                <a:latin typeface="Lucida Console" panose="020B0609040504020204" pitchFamily="49" charset="0"/>
              </a:rPr>
              <a:t>void </a:t>
            </a:r>
            <a:r>
              <a:rPr lang="en-AU" sz="1700" dirty="0" err="1" smtClean="0">
                <a:latin typeface="Lucida Console" panose="020B0609040504020204" pitchFamily="49" charset="0"/>
              </a:rPr>
              <a:t>setFields</a:t>
            </a:r>
            <a:r>
              <a:rPr lang="en-AU" sz="1700" dirty="0" smtClean="0">
                <a:latin typeface="Lucida Console" panose="020B0609040504020204" pitchFamily="49" charset="0"/>
              </a:rPr>
              <a:t>(int, string, string);</a:t>
            </a:r>
          </a:p>
          <a:p>
            <a:pPr lvl="2"/>
            <a:r>
              <a:rPr lang="en-AU" sz="1700" dirty="0" smtClean="0">
                <a:latin typeface="Lucida Console" panose="020B0609040504020204" pitchFamily="49" charset="0"/>
              </a:rPr>
              <a:t>void </a:t>
            </a:r>
            <a:r>
              <a:rPr lang="en-AU" sz="1700" dirty="0" err="1" smtClean="0">
                <a:latin typeface="Lucida Console" panose="020B0609040504020204" pitchFamily="49" charset="0"/>
              </a:rPr>
              <a:t>outputData</a:t>
            </a:r>
            <a:r>
              <a:rPr lang="en-AU" sz="1700" dirty="0" smtClean="0">
                <a:latin typeface="Lucida Console" panose="020B0609040504020204" pitchFamily="49" charset="0"/>
              </a:rPr>
              <a:t>();</a:t>
            </a:r>
          </a:p>
          <a:p>
            <a:pPr lvl="2"/>
            <a:r>
              <a:rPr lang="en-AU" sz="1700" dirty="0" smtClean="0">
                <a:latin typeface="Lucida Console" panose="020B0609040504020204" pitchFamily="49" charset="0"/>
              </a:rPr>
              <a:t>int </a:t>
            </a:r>
            <a:r>
              <a:rPr lang="en-AU" sz="1700" dirty="0" err="1" smtClean="0">
                <a:latin typeface="Lucida Console" panose="020B0609040504020204" pitchFamily="49" charset="0"/>
              </a:rPr>
              <a:t>getID</a:t>
            </a:r>
            <a:r>
              <a:rPr lang="en-AU" sz="17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sz="17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700" dirty="0" smtClean="0">
                <a:latin typeface="Lucida Console" panose="020B0609040504020204" pitchFamily="49" charset="0"/>
              </a:rPr>
              <a:t>void Person::</a:t>
            </a:r>
            <a:r>
              <a:rPr lang="en-AU" sz="1700" dirty="0" err="1" smtClean="0">
                <a:latin typeface="Lucida Console" panose="020B0609040504020204" pitchFamily="49" charset="0"/>
              </a:rPr>
              <a:t>setFields</a:t>
            </a:r>
            <a:r>
              <a:rPr lang="en-AU" sz="1700" dirty="0" smtClean="0">
                <a:latin typeface="Lucida Console" panose="020B0609040504020204" pitchFamily="49" charset="0"/>
              </a:rPr>
              <a:t>(int </a:t>
            </a:r>
            <a:r>
              <a:rPr lang="en-AU" sz="1700" dirty="0" err="1" smtClean="0">
                <a:latin typeface="Lucida Console" panose="020B0609040504020204" pitchFamily="49" charset="0"/>
              </a:rPr>
              <a:t>num</a:t>
            </a:r>
            <a:r>
              <a:rPr lang="en-AU" sz="1700" dirty="0" smtClean="0">
                <a:latin typeface="Lucida Console" panose="020B0609040504020204" pitchFamily="49" charset="0"/>
              </a:rPr>
              <a:t>, string last, string first) {</a:t>
            </a:r>
          </a:p>
          <a:p>
            <a:pPr lvl="1"/>
            <a:r>
              <a:rPr lang="en-AU" sz="1700" dirty="0" err="1" smtClean="0">
                <a:latin typeface="Lucida Console" panose="020B0609040504020204" pitchFamily="49" charset="0"/>
              </a:rPr>
              <a:t>idNum</a:t>
            </a:r>
            <a:r>
              <a:rPr lang="en-AU" sz="1700" dirty="0" smtClean="0">
                <a:latin typeface="Lucida Console" panose="020B0609040504020204" pitchFamily="49" charset="0"/>
              </a:rPr>
              <a:t> = </a:t>
            </a:r>
            <a:r>
              <a:rPr lang="en-AU" sz="1700" dirty="0" err="1" smtClean="0">
                <a:latin typeface="Lucida Console" panose="020B0609040504020204" pitchFamily="49" charset="0"/>
              </a:rPr>
              <a:t>num</a:t>
            </a:r>
            <a:r>
              <a:rPr lang="en-AU" sz="17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700" dirty="0" err="1" smtClean="0">
                <a:latin typeface="Lucida Console" panose="020B0609040504020204" pitchFamily="49" charset="0"/>
              </a:rPr>
              <a:t>lastName</a:t>
            </a:r>
            <a:r>
              <a:rPr lang="en-AU" sz="1700" dirty="0" smtClean="0">
                <a:latin typeface="Lucida Console" panose="020B0609040504020204" pitchFamily="49" charset="0"/>
              </a:rPr>
              <a:t> = last;</a:t>
            </a:r>
          </a:p>
          <a:p>
            <a:pPr lvl="1"/>
            <a:r>
              <a:rPr lang="en-AU" sz="1700" dirty="0" err="1" smtClean="0">
                <a:latin typeface="Lucida Console" panose="020B0609040504020204" pitchFamily="49" charset="0"/>
              </a:rPr>
              <a:t>firstName</a:t>
            </a:r>
            <a:r>
              <a:rPr lang="en-AU" sz="1700" dirty="0" smtClean="0">
                <a:latin typeface="Lucida Console" panose="020B0609040504020204" pitchFamily="49" charset="0"/>
              </a:rPr>
              <a:t> = first;</a:t>
            </a:r>
          </a:p>
          <a:p>
            <a:r>
              <a:rPr lang="en-AU" sz="17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700" dirty="0" smtClean="0">
                <a:latin typeface="Lucida Console" panose="020B0609040504020204" pitchFamily="49" charset="0"/>
              </a:rPr>
              <a:t>void Person::</a:t>
            </a:r>
            <a:r>
              <a:rPr lang="en-AU" sz="1700" dirty="0" err="1" smtClean="0">
                <a:latin typeface="Lucida Console" panose="020B0609040504020204" pitchFamily="49" charset="0"/>
              </a:rPr>
              <a:t>outputData</a:t>
            </a:r>
            <a:r>
              <a:rPr lang="en-AU" sz="17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700" dirty="0" err="1" smtClean="0">
                <a:latin typeface="Lucida Console" panose="020B0609040504020204" pitchFamily="49" charset="0"/>
              </a:rPr>
              <a:t>cout</a:t>
            </a:r>
            <a:r>
              <a:rPr lang="en-AU" sz="1700" dirty="0" smtClean="0">
                <a:latin typeface="Lucida Console" panose="020B0609040504020204" pitchFamily="49" charset="0"/>
              </a:rPr>
              <a:t> &lt;&lt; “ID #” &lt;&lt; </a:t>
            </a:r>
            <a:r>
              <a:rPr lang="en-AU" sz="1700" dirty="0" err="1" smtClean="0">
                <a:latin typeface="Lucida Console" panose="020B0609040504020204" pitchFamily="49" charset="0"/>
              </a:rPr>
              <a:t>idNum</a:t>
            </a:r>
            <a:r>
              <a:rPr lang="en-AU" sz="1700" dirty="0" smtClean="0">
                <a:latin typeface="Lucida Console" panose="020B0609040504020204" pitchFamily="49" charset="0"/>
              </a:rPr>
              <a:t> &lt;&lt; “ Name: “ &lt;&lt;</a:t>
            </a:r>
          </a:p>
          <a:p>
            <a:pPr lvl="2"/>
            <a:r>
              <a:rPr lang="en-AU" sz="1700" dirty="0" err="1" smtClean="0">
                <a:latin typeface="Lucida Console" panose="020B0609040504020204" pitchFamily="49" charset="0"/>
              </a:rPr>
              <a:t>firstName</a:t>
            </a:r>
            <a:r>
              <a:rPr lang="en-AU" sz="1700" dirty="0" smtClean="0">
                <a:latin typeface="Lucida Console" panose="020B0609040504020204" pitchFamily="49" charset="0"/>
              </a:rPr>
              <a:t> &lt;&lt; “ “ &lt;&lt; </a:t>
            </a:r>
            <a:r>
              <a:rPr lang="en-AU" sz="1700" dirty="0" err="1" smtClean="0">
                <a:latin typeface="Lucida Console" panose="020B0609040504020204" pitchFamily="49" charset="0"/>
              </a:rPr>
              <a:t>lastName</a:t>
            </a:r>
            <a:r>
              <a:rPr lang="en-AU" sz="1700" dirty="0" smtClean="0">
                <a:latin typeface="Lucida Console" panose="020B0609040504020204" pitchFamily="49" charset="0"/>
              </a:rPr>
              <a:t> &lt;&lt; </a:t>
            </a:r>
            <a:r>
              <a:rPr lang="en-AU" sz="1700" dirty="0" err="1" smtClean="0">
                <a:latin typeface="Lucida Console" panose="020B0609040504020204" pitchFamily="49" charset="0"/>
              </a:rPr>
              <a:t>endl</a:t>
            </a:r>
            <a:r>
              <a:rPr lang="en-AU" sz="17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7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700" dirty="0" smtClean="0">
                <a:latin typeface="Lucida Console" panose="020B0609040504020204" pitchFamily="49" charset="0"/>
              </a:rPr>
              <a:t>int Person::</a:t>
            </a:r>
            <a:r>
              <a:rPr lang="en-AU" sz="1700" dirty="0" err="1" smtClean="0">
                <a:latin typeface="Lucida Console" panose="020B0609040504020204" pitchFamily="49" charset="0"/>
              </a:rPr>
              <a:t>getID</a:t>
            </a:r>
            <a:r>
              <a:rPr lang="en-AU" sz="17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700" dirty="0" smtClean="0">
                <a:latin typeface="Lucida Console" panose="020B0609040504020204" pitchFamily="49" charset="0"/>
              </a:rPr>
              <a:t>return </a:t>
            </a:r>
            <a:r>
              <a:rPr lang="en-AU" sz="1700" dirty="0" err="1" smtClean="0">
                <a:latin typeface="Lucida Console" panose="020B0609040504020204" pitchFamily="49" charset="0"/>
              </a:rPr>
              <a:t>idNum</a:t>
            </a:r>
            <a:r>
              <a:rPr lang="en-AU" sz="17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7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36280" y="4797152"/>
            <a:ext cx="6051944" cy="10801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4427984" y="5939988"/>
            <a:ext cx="318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Base class </a:t>
            </a:r>
            <a:r>
              <a:rPr lang="en-AU" dirty="0" err="1" smtClean="0">
                <a:latin typeface="Calibri Light" panose="020F0302020204030204" pitchFamily="34" charset="0"/>
              </a:rPr>
              <a:t>outputData</a:t>
            </a:r>
            <a:r>
              <a:rPr lang="en-AU" dirty="0" smtClean="0">
                <a:latin typeface="Calibri Light" panose="020F0302020204030204" pitchFamily="34" charset="0"/>
              </a:rPr>
              <a:t>() function</a:t>
            </a:r>
            <a:endParaRPr lang="en-AU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23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/>
              <a:t>Overriding and Overloading Parent Class Functions</a:t>
            </a:r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95830" y="692696"/>
            <a:ext cx="855234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class Employee : public Person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int </a:t>
            </a:r>
            <a:r>
              <a:rPr lang="en-AU" dirty="0" err="1" smtClean="0">
                <a:latin typeface="Lucida Console" panose="020B0609040504020204" pitchFamily="49" charset="0"/>
              </a:rPr>
              <a:t>dept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double </a:t>
            </a:r>
            <a:r>
              <a:rPr lang="en-AU" dirty="0" err="1" smtClean="0">
                <a:latin typeface="Lucida Console" panose="020B0609040504020204" pitchFamily="49" charset="0"/>
              </a:rPr>
              <a:t>hourlyRate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void </a:t>
            </a:r>
            <a:r>
              <a:rPr lang="en-AU" dirty="0" err="1" smtClean="0">
                <a:latin typeface="Lucida Console" panose="020B0609040504020204" pitchFamily="49" charset="0"/>
              </a:rPr>
              <a:t>setFields</a:t>
            </a:r>
            <a:r>
              <a:rPr lang="en-AU" dirty="0" smtClean="0">
                <a:latin typeface="Lucida Console" panose="020B0609040504020204" pitchFamily="49" charset="0"/>
              </a:rPr>
              <a:t>(int, string, string, int, double);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void </a:t>
            </a:r>
            <a:r>
              <a:rPr lang="en-AU" dirty="0" err="1" smtClean="0">
                <a:latin typeface="Lucida Console" panose="020B0609040504020204" pitchFamily="49" charset="0"/>
              </a:rPr>
              <a:t>outputData</a:t>
            </a:r>
            <a:r>
              <a:rPr lang="en-AU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};</a:t>
            </a:r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 smtClean="0">
                <a:latin typeface="Lucida Console" panose="020B0609040504020204" pitchFamily="49" charset="0"/>
              </a:rPr>
              <a:t>void Employee::</a:t>
            </a:r>
            <a:r>
              <a:rPr lang="en-AU" dirty="0" err="1">
                <a:latin typeface="Lucida Console" panose="020B0609040504020204" pitchFamily="49" charset="0"/>
              </a:rPr>
              <a:t>s</a:t>
            </a:r>
            <a:r>
              <a:rPr lang="en-AU" dirty="0" err="1" smtClean="0">
                <a:latin typeface="Lucida Console" panose="020B0609040504020204" pitchFamily="49" charset="0"/>
              </a:rPr>
              <a:t>etFields</a:t>
            </a:r>
            <a:r>
              <a:rPr lang="en-AU" dirty="0" smtClean="0">
                <a:latin typeface="Lucida Console" panose="020B0609040504020204" pitchFamily="49" charset="0"/>
              </a:rPr>
              <a:t>(int </a:t>
            </a:r>
            <a:r>
              <a:rPr lang="en-AU" dirty="0" err="1" smtClean="0">
                <a:latin typeface="Lucida Console" panose="020B0609040504020204" pitchFamily="49" charset="0"/>
              </a:rPr>
              <a:t>num</a:t>
            </a:r>
            <a:r>
              <a:rPr lang="en-AU" dirty="0" smtClean="0">
                <a:latin typeface="Lucida Console" panose="020B0609040504020204" pitchFamily="49" charset="0"/>
              </a:rPr>
              <a:t>, string last, string first,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int </a:t>
            </a:r>
            <a:r>
              <a:rPr lang="en-AU" dirty="0" err="1" smtClean="0">
                <a:latin typeface="Lucida Console" panose="020B0609040504020204" pitchFamily="49" charset="0"/>
              </a:rPr>
              <a:t>dep</a:t>
            </a:r>
            <a:r>
              <a:rPr lang="en-AU" dirty="0" smtClean="0">
                <a:latin typeface="Lucida Console" panose="020B0609040504020204" pitchFamily="49" charset="0"/>
              </a:rPr>
              <a:t>, double </a:t>
            </a:r>
            <a:r>
              <a:rPr lang="en-AU" dirty="0" err="1" smtClean="0">
                <a:latin typeface="Lucida Console" panose="020B0609040504020204" pitchFamily="49" charset="0"/>
              </a:rPr>
              <a:t>sal</a:t>
            </a:r>
            <a:r>
              <a:rPr lang="en-AU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Person::</a:t>
            </a:r>
            <a:r>
              <a:rPr lang="en-AU" dirty="0" err="1" smtClean="0">
                <a:latin typeface="Lucida Console" panose="020B0609040504020204" pitchFamily="49" charset="0"/>
              </a:rPr>
              <a:t>setFields</a:t>
            </a:r>
            <a:r>
              <a:rPr lang="en-AU" dirty="0" smtClean="0">
                <a:latin typeface="Lucida Console" panose="020B0609040504020204" pitchFamily="49" charset="0"/>
              </a:rPr>
              <a:t>(</a:t>
            </a:r>
            <a:r>
              <a:rPr lang="en-AU" dirty="0" err="1" smtClean="0">
                <a:latin typeface="Lucida Console" panose="020B0609040504020204" pitchFamily="49" charset="0"/>
              </a:rPr>
              <a:t>num</a:t>
            </a:r>
            <a:r>
              <a:rPr lang="en-AU" dirty="0" smtClean="0">
                <a:latin typeface="Lucida Console" panose="020B0609040504020204" pitchFamily="49" charset="0"/>
              </a:rPr>
              <a:t>, last, first);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dept</a:t>
            </a:r>
            <a:r>
              <a:rPr lang="en-AU" dirty="0" smtClean="0">
                <a:latin typeface="Lucida Console" panose="020B0609040504020204" pitchFamily="49" charset="0"/>
              </a:rPr>
              <a:t> = </a:t>
            </a:r>
            <a:r>
              <a:rPr lang="en-AU" dirty="0" err="1" smtClean="0">
                <a:latin typeface="Lucida Console" panose="020B0609040504020204" pitchFamily="49" charset="0"/>
              </a:rPr>
              <a:t>dep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  <a:endParaRPr lang="en-AU" dirty="0">
              <a:latin typeface="Lucida Console" panose="020B0609040504020204" pitchFamily="49" charset="0"/>
            </a:endParaRP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hourlyRate</a:t>
            </a:r>
            <a:r>
              <a:rPr lang="en-AU" dirty="0" smtClean="0">
                <a:latin typeface="Lucida Console" panose="020B0609040504020204" pitchFamily="49" charset="0"/>
              </a:rPr>
              <a:t> = </a:t>
            </a:r>
            <a:r>
              <a:rPr lang="en-AU" dirty="0" err="1" smtClean="0">
                <a:latin typeface="Lucida Console" panose="020B0609040504020204" pitchFamily="49" charset="0"/>
              </a:rPr>
              <a:t>sal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void Employee::</a:t>
            </a:r>
            <a:r>
              <a:rPr lang="en-AU" dirty="0" err="1" smtClean="0">
                <a:latin typeface="Lucida Console" panose="020B0609040504020204" pitchFamily="49" charset="0"/>
              </a:rPr>
              <a:t>outputData</a:t>
            </a:r>
            <a:r>
              <a:rPr lang="en-AU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Person::</a:t>
            </a:r>
            <a:r>
              <a:rPr lang="en-AU" dirty="0" err="1" smtClean="0">
                <a:latin typeface="Lucida Console" panose="020B0609040504020204" pitchFamily="49" charset="0"/>
              </a:rPr>
              <a:t>outputData</a:t>
            </a:r>
            <a:r>
              <a:rPr lang="en-AU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“Department #” &lt;&lt; </a:t>
            </a:r>
            <a:r>
              <a:rPr lang="en-AU" dirty="0" err="1" smtClean="0">
                <a:latin typeface="Lucida Console" panose="020B0609040504020204" pitchFamily="49" charset="0"/>
              </a:rPr>
              <a:t>dept</a:t>
            </a:r>
            <a:r>
              <a:rPr lang="en-AU" dirty="0" smtClean="0">
                <a:latin typeface="Lucida Console" panose="020B0609040504020204" pitchFamily="49" charset="0"/>
              </a:rPr>
              <a:t> &lt;&lt; “ Pay rate $” 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&lt;&lt; </a:t>
            </a:r>
            <a:r>
              <a:rPr lang="en-AU" dirty="0" err="1" smtClean="0">
                <a:latin typeface="Lucida Console" panose="020B0609040504020204" pitchFamily="49" charset="0"/>
              </a:rPr>
              <a:t>hourlyRate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  <a:endParaRPr lang="en-AU" dirty="0" smtClean="0"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830" y="4581128"/>
            <a:ext cx="7228498" cy="14668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64" y="5589240"/>
            <a:ext cx="4531568" cy="1151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830" y="6371372"/>
            <a:ext cx="331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Overridden </a:t>
            </a:r>
            <a:r>
              <a:rPr lang="en-AU" dirty="0" err="1" smtClean="0">
                <a:latin typeface="Calibri Light" panose="020F0302020204030204" pitchFamily="34" charset="0"/>
              </a:rPr>
              <a:t>outputData</a:t>
            </a:r>
            <a:r>
              <a:rPr lang="en-AU" dirty="0" smtClean="0">
                <a:latin typeface="Calibri Light" panose="020F0302020204030204" pitchFamily="34" charset="0"/>
              </a:rPr>
              <a:t>() function</a:t>
            </a:r>
            <a:endParaRPr lang="en-AU" dirty="0">
              <a:latin typeface="Calibri Light" panose="020F0302020204030204" pitchFamily="34" charset="0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951155" y="6048008"/>
            <a:ext cx="28557" cy="323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200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/>
              <a:t>Overriding and Overloading Parent Class Functions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You can use the Person version of a function in an Employee object by using the following syntax</a:t>
            </a:r>
          </a:p>
          <a:p>
            <a:pPr marL="457200" lvl="1" indent="0">
              <a:buNone/>
            </a:pPr>
            <a:r>
              <a:rPr lang="en-AU" sz="2200" dirty="0" err="1" smtClean="0">
                <a:latin typeface="Lucida Console" panose="020B0609040504020204" pitchFamily="49" charset="0"/>
              </a:rPr>
              <a:t>worker.Person</a:t>
            </a:r>
            <a:r>
              <a:rPr lang="en-AU" sz="2200" dirty="0" smtClean="0">
                <a:latin typeface="Lucida Console" panose="020B0609040504020204" pitchFamily="49" charset="0"/>
              </a:rPr>
              <a:t>::</a:t>
            </a:r>
            <a:r>
              <a:rPr lang="en-AU" sz="2200" dirty="0" err="1" smtClean="0">
                <a:latin typeface="Lucida Console" panose="020B0609040504020204" pitchFamily="49" charset="0"/>
              </a:rPr>
              <a:t>setFields</a:t>
            </a:r>
            <a:r>
              <a:rPr lang="en-AU" sz="2200" dirty="0" smtClean="0">
                <a:latin typeface="Lucida Console" panose="020B0609040504020204" pitchFamily="49" charset="0"/>
              </a:rPr>
              <a:t>(id, last, first</a:t>
            </a:r>
            <a:r>
              <a:rPr lang="en-AU" sz="2200" dirty="0" smtClean="0">
                <a:latin typeface="Lucida Console" panose="020B0609040504020204" pitchFamily="49" charset="0"/>
              </a:rPr>
              <a:t>);</a:t>
            </a:r>
            <a:endParaRPr lang="en-AU" sz="22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224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Providing for Base Class Construction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Constructors and Destructors</a:t>
            </a:r>
          </a:p>
          <a:p>
            <a:pPr lvl="1"/>
            <a:r>
              <a:rPr lang="en-AU" dirty="0" smtClean="0"/>
              <a:t>Constructors of a derived class call the constructor for the base class immediately, before doing anything else</a:t>
            </a:r>
          </a:p>
          <a:p>
            <a:pPr lvl="1"/>
            <a:r>
              <a:rPr lang="en-AU" dirty="0" smtClean="0"/>
              <a:t>Destructors of a derived class do their jobs first and then base class destructors are called automatically after</a:t>
            </a:r>
          </a:p>
          <a:p>
            <a:r>
              <a:rPr lang="en-AU" dirty="0" smtClean="0"/>
              <a:t>Example:</a:t>
            </a:r>
          </a:p>
          <a:p>
            <a:pPr lvl="1"/>
            <a:r>
              <a:rPr lang="en-AU" dirty="0" smtClean="0"/>
              <a:t>When the </a:t>
            </a:r>
            <a:r>
              <a:rPr lang="en-AU" sz="2600" dirty="0" err="1" smtClean="0">
                <a:latin typeface="Lucida Console" panose="020B0609040504020204" pitchFamily="49" charset="0"/>
              </a:rPr>
              <a:t>PetStoreAnimal</a:t>
            </a:r>
            <a:r>
              <a:rPr lang="en-AU" sz="2600" dirty="0" smtClean="0"/>
              <a:t> </a:t>
            </a:r>
            <a:r>
              <a:rPr lang="en-AU" dirty="0" smtClean="0"/>
              <a:t>constructor is called, it automatically calls </a:t>
            </a:r>
            <a:r>
              <a:rPr lang="en-AU" sz="2600" dirty="0" err="1" smtClean="0">
                <a:latin typeface="Lucida Console" panose="020B0609040504020204" pitchFamily="49" charset="0"/>
              </a:rPr>
              <a:t>PetStoreItem</a:t>
            </a:r>
            <a:r>
              <a:rPr lang="en-AU" sz="2600" dirty="0" smtClean="0"/>
              <a:t> </a:t>
            </a:r>
            <a:r>
              <a:rPr lang="en-AU" dirty="0" smtClean="0"/>
              <a:t>class constructor</a:t>
            </a:r>
          </a:p>
          <a:p>
            <a:pPr lvl="1"/>
            <a:r>
              <a:rPr lang="en-AU" dirty="0" smtClean="0"/>
              <a:t>This constructor requires arguments for </a:t>
            </a:r>
            <a:r>
              <a:rPr lang="en-AU" sz="2600" dirty="0" err="1" smtClean="0">
                <a:latin typeface="Lucida Console" panose="020B0609040504020204" pitchFamily="49" charset="0"/>
              </a:rPr>
              <a:t>stockNum</a:t>
            </a:r>
            <a:r>
              <a:rPr lang="en-AU" sz="2600" dirty="0" smtClean="0"/>
              <a:t> </a:t>
            </a:r>
            <a:r>
              <a:rPr lang="en-AU" dirty="0" smtClean="0"/>
              <a:t>and </a:t>
            </a:r>
            <a:r>
              <a:rPr lang="en-AU" sz="2600" dirty="0" smtClean="0">
                <a:latin typeface="Lucida Console" panose="020B0609040504020204" pitchFamily="49" charset="0"/>
              </a:rPr>
              <a:t>price</a:t>
            </a:r>
            <a:r>
              <a:rPr lang="en-AU" dirty="0" smtClean="0"/>
              <a:t>, so those arguments have to be provided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5075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Providing for Base Class Construction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74752" y="692696"/>
            <a:ext cx="799449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class </a:t>
            </a:r>
            <a:r>
              <a:rPr lang="en-AU" dirty="0" err="1" smtClean="0">
                <a:latin typeface="Lucida Console" panose="020B0609040504020204" pitchFamily="49" charset="0"/>
              </a:rPr>
              <a:t>PetStoreItem</a:t>
            </a:r>
            <a:r>
              <a:rPr lang="en-AU" dirty="0" smtClean="0">
                <a:latin typeface="Lucida Console" panose="020B0609040504020204" pitchFamily="49" charset="0"/>
              </a:rPr>
              <a:t>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protected: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int </a:t>
            </a:r>
            <a:r>
              <a:rPr lang="en-AU" dirty="0" err="1" smtClean="0">
                <a:latin typeface="Lucida Console" panose="020B0609040504020204" pitchFamily="49" charset="0"/>
              </a:rPr>
              <a:t>stockNum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double price;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dirty="0" err="1" smtClean="0">
                <a:latin typeface="Lucida Console" panose="020B0609040504020204" pitchFamily="49" charset="0"/>
              </a:rPr>
              <a:t>PetStoreItem</a:t>
            </a:r>
            <a:r>
              <a:rPr lang="en-AU" dirty="0" smtClean="0">
                <a:latin typeface="Lucida Console" panose="020B0609040504020204" pitchFamily="49" charset="0"/>
              </a:rPr>
              <a:t>(int, double);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dirty="0" err="1" smtClean="0">
                <a:latin typeface="Lucida Console" panose="020B0609040504020204" pitchFamily="49" charset="0"/>
              </a:rPr>
              <a:t>PetStoreItem</a:t>
            </a:r>
            <a:r>
              <a:rPr lang="en-AU" dirty="0" smtClean="0">
                <a:latin typeface="Lucida Console" panose="020B0609040504020204" pitchFamily="49" charset="0"/>
              </a:rPr>
              <a:t>::</a:t>
            </a:r>
            <a:r>
              <a:rPr lang="en-AU" dirty="0" err="1" smtClean="0">
                <a:latin typeface="Lucida Console" panose="020B0609040504020204" pitchFamily="49" charset="0"/>
              </a:rPr>
              <a:t>PetStoreItem</a:t>
            </a:r>
            <a:r>
              <a:rPr lang="en-AU" dirty="0" smtClean="0">
                <a:latin typeface="Lucida Console" panose="020B0609040504020204" pitchFamily="49" charset="0"/>
              </a:rPr>
              <a:t>(int stock, double cost) {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stockNum</a:t>
            </a:r>
            <a:r>
              <a:rPr lang="en-AU" dirty="0" smtClean="0">
                <a:latin typeface="Lucida Console" panose="020B0609040504020204" pitchFamily="49" charset="0"/>
              </a:rPr>
              <a:t> = stock;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price = cost;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 smtClean="0">
                <a:latin typeface="Lucida Console" panose="020B0609040504020204" pitchFamily="49" charset="0"/>
              </a:rPr>
              <a:t>class </a:t>
            </a:r>
            <a:r>
              <a:rPr lang="en-AU" dirty="0" err="1" smtClean="0">
                <a:latin typeface="Lucida Console" panose="020B0609040504020204" pitchFamily="49" charset="0"/>
              </a:rPr>
              <a:t>PetStoreAnimal</a:t>
            </a:r>
            <a:r>
              <a:rPr lang="en-AU" dirty="0" smtClean="0">
                <a:latin typeface="Lucida Console" panose="020B0609040504020204" pitchFamily="49" charset="0"/>
              </a:rPr>
              <a:t> : public </a:t>
            </a:r>
            <a:r>
              <a:rPr lang="en-AU" dirty="0" err="1" smtClean="0">
                <a:latin typeface="Lucida Console" panose="020B0609040504020204" pitchFamily="49" charset="0"/>
              </a:rPr>
              <a:t>PetStoreItem</a:t>
            </a:r>
            <a:r>
              <a:rPr lang="en-AU" dirty="0" smtClean="0">
                <a:latin typeface="Lucida Console" panose="020B0609040504020204" pitchFamily="49" charset="0"/>
              </a:rPr>
              <a:t>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protected: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int </a:t>
            </a:r>
            <a:r>
              <a:rPr lang="en-AU" dirty="0" err="1" smtClean="0">
                <a:latin typeface="Lucida Console" panose="020B0609040504020204" pitchFamily="49" charset="0"/>
              </a:rPr>
              <a:t>petAge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dirty="0" err="1" smtClean="0">
                <a:latin typeface="Lucida Console" panose="020B0609040504020204" pitchFamily="49" charset="0"/>
              </a:rPr>
              <a:t>PetStoreAnimal</a:t>
            </a:r>
            <a:r>
              <a:rPr lang="en-AU" dirty="0" smtClean="0">
                <a:latin typeface="Lucida Console" panose="020B0609040504020204" pitchFamily="49" charset="0"/>
              </a:rPr>
              <a:t>(int, double, int);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dirty="0" err="1" smtClean="0">
                <a:latin typeface="Lucida Console" panose="020B0609040504020204" pitchFamily="49" charset="0"/>
              </a:rPr>
              <a:t>PetStoreAnimal</a:t>
            </a:r>
            <a:r>
              <a:rPr lang="en-AU" dirty="0" smtClean="0">
                <a:latin typeface="Lucida Console" panose="020B0609040504020204" pitchFamily="49" charset="0"/>
              </a:rPr>
              <a:t>::</a:t>
            </a:r>
            <a:r>
              <a:rPr lang="en-AU" dirty="0" err="1" smtClean="0">
                <a:latin typeface="Lucida Console" panose="020B0609040504020204" pitchFamily="49" charset="0"/>
              </a:rPr>
              <a:t>PetStoreAnimal</a:t>
            </a:r>
            <a:r>
              <a:rPr lang="en-AU" dirty="0" smtClean="0">
                <a:latin typeface="Lucida Console" panose="020B0609040504020204" pitchFamily="49" charset="0"/>
              </a:rPr>
              <a:t>(int stock, double price, 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int age) : </a:t>
            </a:r>
            <a:r>
              <a:rPr lang="en-AU" dirty="0" err="1" smtClean="0">
                <a:latin typeface="Lucida Console" panose="020B0609040504020204" pitchFamily="49" charset="0"/>
              </a:rPr>
              <a:t>PetStoreItem</a:t>
            </a:r>
            <a:r>
              <a:rPr lang="en-AU" dirty="0" smtClean="0">
                <a:latin typeface="Lucida Console" panose="020B0609040504020204" pitchFamily="49" charset="0"/>
              </a:rPr>
              <a:t>(stock, price) {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petAge</a:t>
            </a:r>
            <a:r>
              <a:rPr lang="en-AU" dirty="0" smtClean="0">
                <a:latin typeface="Lucida Console" panose="020B0609040504020204" pitchFamily="49" charset="0"/>
              </a:rPr>
              <a:t> = age;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7664" y="5085184"/>
            <a:ext cx="4608512" cy="3600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11560" y="5661248"/>
            <a:ext cx="7704856" cy="115212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930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/>
              <a:t>Copying from derived to base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AU" sz="2200" dirty="0" smtClean="0">
                <a:latin typeface="Lucida Console" panose="020B0609040504020204" pitchFamily="49" charset="0"/>
              </a:rPr>
              <a:t>Worker </a:t>
            </a:r>
            <a:r>
              <a:rPr lang="en-AU" sz="2200" dirty="0" err="1" smtClean="0">
                <a:latin typeface="Lucida Console" panose="020B0609040504020204" pitchFamily="49" charset="0"/>
              </a:rPr>
              <a:t>aWorker</a:t>
            </a:r>
            <a:r>
              <a:rPr lang="en-AU" sz="2200" dirty="0" smtClean="0">
                <a:latin typeface="Lucida Console" panose="020B0609040504020204" pitchFamily="49" charset="0"/>
              </a:rPr>
              <a:t>; …</a:t>
            </a:r>
          </a:p>
          <a:p>
            <a:pPr lvl="1"/>
            <a:r>
              <a:rPr lang="en-AU" sz="2200" dirty="0" smtClean="0">
                <a:latin typeface="Lucida Console" panose="020B0609040504020204" pitchFamily="49" charset="0"/>
              </a:rPr>
              <a:t>Person </a:t>
            </a:r>
            <a:r>
              <a:rPr lang="en-AU" sz="2200" dirty="0" err="1" smtClean="0">
                <a:latin typeface="Lucida Console" panose="020B0609040504020204" pitchFamily="49" charset="0"/>
              </a:rPr>
              <a:t>aPerson</a:t>
            </a:r>
            <a:r>
              <a:rPr lang="en-AU" sz="2200" dirty="0" smtClean="0">
                <a:latin typeface="Lucida Console" panose="020B0609040504020204" pitchFamily="49" charset="0"/>
              </a:rPr>
              <a:t> </a:t>
            </a:r>
            <a:r>
              <a:rPr lang="en-AU" sz="2200" dirty="0" smtClean="0">
                <a:latin typeface="Lucida Console" panose="020B0609040504020204" pitchFamily="49" charset="0"/>
              </a:rPr>
              <a:t>= </a:t>
            </a:r>
            <a:r>
              <a:rPr lang="en-AU" sz="2200" dirty="0" err="1" smtClean="0">
                <a:latin typeface="Lucida Console" panose="020B0609040504020204" pitchFamily="49" charset="0"/>
              </a:rPr>
              <a:t>aWorker</a:t>
            </a:r>
            <a:r>
              <a:rPr lang="en-AU" sz="2200" dirty="0" smtClean="0">
                <a:latin typeface="Lucida Console" panose="020B0609040504020204" pitchFamily="49" charset="0"/>
              </a:rPr>
              <a:t>; </a:t>
            </a:r>
            <a:r>
              <a:rPr lang="en-AU" dirty="0" smtClean="0"/>
              <a:t>causes each data member to be copied from </a:t>
            </a:r>
            <a:r>
              <a:rPr lang="en-AU" sz="2200" dirty="0" err="1" smtClean="0">
                <a:latin typeface="Lucida Console" panose="020B0609040504020204" pitchFamily="49" charset="0"/>
              </a:rPr>
              <a:t>aW</a:t>
            </a:r>
            <a:r>
              <a:rPr lang="en-AU" sz="2200" dirty="0" err="1" smtClean="0">
                <a:latin typeface="Lucida Console" panose="020B0609040504020204" pitchFamily="49" charset="0"/>
              </a:rPr>
              <a:t>orker</a:t>
            </a:r>
            <a:r>
              <a:rPr lang="en-AU" sz="2200" dirty="0" smtClean="0">
                <a:latin typeface="Lucida Console" panose="020B0609040504020204" pitchFamily="49" charset="0"/>
              </a:rPr>
              <a:t> </a:t>
            </a:r>
            <a:r>
              <a:rPr lang="en-AU" dirty="0" smtClean="0"/>
              <a:t>to </a:t>
            </a:r>
            <a:r>
              <a:rPr lang="en-AU" sz="2200" dirty="0" err="1" smtClean="0">
                <a:latin typeface="Lucida Console" panose="020B0609040504020204" pitchFamily="49" charset="0"/>
              </a:rPr>
              <a:t>aPerson</a:t>
            </a:r>
            <a:endParaRPr lang="en-AU" dirty="0" smtClean="0">
              <a:latin typeface="Lucida Console" panose="020B0609040504020204" pitchFamily="49" charset="0"/>
            </a:endParaRPr>
          </a:p>
          <a:p>
            <a:pPr lvl="2"/>
            <a:r>
              <a:rPr lang="en-AU" dirty="0" smtClean="0"/>
              <a:t>Leaves off data for which the base class doesn’t have </a:t>
            </a:r>
            <a:r>
              <a:rPr lang="en-AU" dirty="0" smtClean="0"/>
              <a:t>members (object slicing)</a:t>
            </a:r>
          </a:p>
          <a:p>
            <a:pPr lvl="2"/>
            <a:r>
              <a:rPr lang="en-AU" dirty="0" smtClean="0"/>
              <a:t>When calling a member function on </a:t>
            </a:r>
            <a:r>
              <a:rPr lang="en-AU" dirty="0" err="1" smtClean="0"/>
              <a:t>aPerson</a:t>
            </a:r>
            <a:r>
              <a:rPr lang="en-AU" dirty="0" smtClean="0"/>
              <a:t>, </a:t>
            </a:r>
            <a:r>
              <a:rPr lang="en-AU" dirty="0" err="1" smtClean="0"/>
              <a:t>eg</a:t>
            </a:r>
            <a:r>
              <a:rPr lang="en-AU" dirty="0" smtClean="0"/>
              <a:t>. </a:t>
            </a:r>
            <a:r>
              <a:rPr lang="en-AU" dirty="0" err="1" smtClean="0"/>
              <a:t>aPerson.outputData</a:t>
            </a:r>
            <a:r>
              <a:rPr lang="en-AU" dirty="0" smtClean="0"/>
              <a:t>(), the Person::</a:t>
            </a:r>
            <a:r>
              <a:rPr lang="en-AU" dirty="0" err="1" smtClean="0"/>
              <a:t>outputData</a:t>
            </a:r>
            <a:r>
              <a:rPr lang="en-AU" dirty="0" smtClean="0"/>
              <a:t> function will be called.</a:t>
            </a:r>
            <a:endParaRPr lang="en-AU" dirty="0" smtClean="0"/>
          </a:p>
          <a:p>
            <a:pPr lvl="2"/>
            <a:r>
              <a:rPr lang="en-AU" dirty="0" smtClean="0"/>
              <a:t>The reverse assignment </a:t>
            </a:r>
            <a:r>
              <a:rPr lang="en-AU" dirty="0" smtClean="0"/>
              <a:t>(</a:t>
            </a:r>
            <a:r>
              <a:rPr lang="en-AU" dirty="0" err="1" smtClean="0"/>
              <a:t>aDerivedInstance</a:t>
            </a:r>
            <a:r>
              <a:rPr lang="en-AU" dirty="0" smtClean="0"/>
              <a:t> = </a:t>
            </a:r>
            <a:r>
              <a:rPr lang="en-AU" dirty="0" err="1" smtClean="0"/>
              <a:t>aBaseInstance</a:t>
            </a:r>
            <a:r>
              <a:rPr lang="en-AU" dirty="0" smtClean="0"/>
              <a:t>) cannot </a:t>
            </a:r>
            <a:r>
              <a:rPr lang="en-AU" dirty="0" smtClean="0"/>
              <a:t>take place without overloading </a:t>
            </a:r>
            <a:r>
              <a:rPr lang="en-AU" sz="1900" dirty="0" smtClean="0">
                <a:latin typeface="Lucida Console" panose="020B0609040504020204" pitchFamily="49" charset="0"/>
              </a:rPr>
              <a:t>operator</a:t>
            </a:r>
            <a:r>
              <a:rPr lang="en-AU" sz="1900" dirty="0" smtClean="0">
                <a:latin typeface="Lucida Console" panose="020B0609040504020204" pitchFamily="49" charset="0"/>
              </a:rPr>
              <a:t>= (covered in future lectures)</a:t>
            </a:r>
          </a:p>
          <a:p>
            <a:pPr lvl="1"/>
            <a:r>
              <a:rPr lang="en-AU" sz="2300" dirty="0" smtClean="0">
                <a:latin typeface="Lucida Console" panose="020B0609040504020204" pitchFamily="49" charset="0"/>
              </a:rPr>
              <a:t>To prevent object slicing, the data members need to be present in the base class.</a:t>
            </a:r>
            <a:endParaRPr lang="en-AU" sz="23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995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Preserving Derived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AU" sz="6700" b="1" dirty="0" smtClean="0"/>
              <a:t>Consider</a:t>
            </a:r>
            <a:r>
              <a:rPr lang="en-AU" sz="6700" b="1" dirty="0" smtClean="0"/>
              <a:t>: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en-A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makeSound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"....\n"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en-A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makeSound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miow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...\n"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en-A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makeSound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"woof woof...\n"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82098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 the Agenda…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Class Inheritance</a:t>
            </a:r>
          </a:p>
          <a:p>
            <a:pPr lvl="1"/>
            <a:r>
              <a:rPr lang="en-AU" dirty="0" smtClean="0"/>
              <a:t>Create a derived class, and restrictions imposed with inheritance</a:t>
            </a:r>
          </a:p>
          <a:p>
            <a:pPr lvl="1"/>
            <a:r>
              <a:rPr lang="en-AU" dirty="0" smtClean="0"/>
              <a:t>Override </a:t>
            </a:r>
            <a:r>
              <a:rPr lang="en-AU" dirty="0" smtClean="0"/>
              <a:t>and overload parent class functions within a child class</a:t>
            </a:r>
          </a:p>
          <a:p>
            <a:pPr lvl="1"/>
            <a:r>
              <a:rPr lang="en-AU" dirty="0" smtClean="0"/>
              <a:t>Provide for a base class constructor within a derived </a:t>
            </a:r>
            <a:r>
              <a:rPr lang="en-AU" dirty="0" smtClean="0"/>
              <a:t>class</a:t>
            </a:r>
          </a:p>
          <a:p>
            <a:pPr lvl="1"/>
            <a:r>
              <a:rPr lang="en-AU" dirty="0" smtClean="0"/>
              <a:t>Using derived classes as base classes</a:t>
            </a:r>
            <a:endParaRPr lang="en-AU" dirty="0" smtClean="0"/>
          </a:p>
          <a:p>
            <a:r>
              <a:rPr lang="en-AU" dirty="0" smtClean="0"/>
              <a:t>Use Multiple Inheritance</a:t>
            </a:r>
          </a:p>
          <a:p>
            <a:pPr lvl="1"/>
            <a:r>
              <a:rPr lang="en-AU" dirty="0" smtClean="0"/>
              <a:t>Learn about the special problems posed by multiple inheritance</a:t>
            </a:r>
          </a:p>
          <a:p>
            <a:pPr lvl="1"/>
            <a:r>
              <a:rPr lang="en-AU" dirty="0" smtClean="0"/>
              <a:t>Use virtual inheritance</a:t>
            </a:r>
          </a:p>
        </p:txBody>
      </p:sp>
    </p:spTree>
    <p:extLst>
      <p:ext uri="{BB962C8B-B14F-4D97-AF65-F5344CB8AC3E}">
        <p14:creationId xmlns:p14="http://schemas.microsoft.com/office/powerpoint/2010/main" val="3221195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Preserving Derived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b="1" dirty="0" smtClean="0"/>
              <a:t>Now, lets say we want a collection of some animals:</a:t>
            </a:r>
          </a:p>
          <a:p>
            <a:pPr marL="0" indent="0">
              <a:buNone/>
            </a:pPr>
            <a:endParaRPr lang="en-AU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aDog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AU" sz="1600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aCat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AU" sz="1600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collection2;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collection2.push_back(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aDog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collection2.push_back(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aCat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A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The above looks all good, but when we try to access our animals…</a:t>
            </a:r>
          </a:p>
          <a:p>
            <a:pPr marL="0" indent="0">
              <a:buNone/>
            </a:pPr>
            <a:endParaRPr lang="en-A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collection2</a:t>
            </a:r>
            <a:r>
              <a:rPr lang="en-AU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AU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makeSound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collection2</a:t>
            </a:r>
            <a:r>
              <a:rPr lang="en-AU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AU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makeSound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A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707904" y="4509120"/>
            <a:ext cx="216024" cy="5040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4572000" y="4185954"/>
            <a:ext cx="4004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 Base class (Animal) version of the function gets called. Output to console: ….</a:t>
            </a:r>
            <a:endParaRPr lang="en-AU" dirty="0"/>
          </a:p>
        </p:txBody>
      </p:sp>
      <p:cxnSp>
        <p:nvCxnSpPr>
          <p:cNvPr id="8" name="Straight Connector 7"/>
          <p:cNvCxnSpPr>
            <a:stCxn id="4" idx="1"/>
            <a:endCxn id="5" idx="1"/>
          </p:cNvCxnSpPr>
          <p:nvPr/>
        </p:nvCxnSpPr>
        <p:spPr>
          <a:xfrm flipV="1">
            <a:off x="3923928" y="4647619"/>
            <a:ext cx="648072" cy="113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694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Preserving Derived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The problem is that </a:t>
            </a:r>
            <a:r>
              <a:rPr lang="en-AU" sz="2400" dirty="0" smtClean="0"/>
              <a:t>Dog and Cat objects are being converted to Animal objects, loosing the derived version of the functions. This can be solved by using pointers instead:</a:t>
            </a:r>
            <a:endParaRPr lang="en-AU" sz="2400" dirty="0" smtClean="0"/>
          </a:p>
          <a:p>
            <a:pPr marL="0" indent="0">
              <a:buNone/>
            </a:pPr>
            <a:endParaRPr lang="en-AU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aDog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AU" sz="1600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aCat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A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AU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collection2;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collection2.push_back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A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aDog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collection2.push_back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A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aCat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A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But we seem to get the same problem!!!</a:t>
            </a:r>
          </a:p>
          <a:p>
            <a:endParaRPr lang="en-A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collection2</a:t>
            </a:r>
            <a:r>
              <a:rPr lang="en-AU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AU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A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makeSound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collection2</a:t>
            </a:r>
            <a:r>
              <a:rPr lang="en-AU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AU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A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makeSound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A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719017" y="4953433"/>
            <a:ext cx="216024" cy="5040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4668508" y="4756281"/>
            <a:ext cx="4004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 Base class (Animal) version of the function gets called. </a:t>
            </a:r>
            <a:r>
              <a:rPr lang="en-AU" dirty="0">
                <a:solidFill>
                  <a:srgbClr val="FF0000"/>
                </a:solidFill>
              </a:rPr>
              <a:t>Output to console: ….</a:t>
            </a:r>
          </a:p>
          <a:p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995936" y="4953433"/>
            <a:ext cx="648072" cy="252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097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Preserving Derived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The wrong function is stil</a:t>
            </a:r>
            <a:r>
              <a:rPr lang="en-AU" sz="2400" dirty="0" smtClean="0"/>
              <a:t>l called, even though in memory we are storing Dog and Cat objects. This is because the class functions are not stored with the object. </a:t>
            </a:r>
          </a:p>
          <a:p>
            <a:r>
              <a:rPr lang="en-AU" sz="2400" dirty="0" smtClean="0"/>
              <a:t>By default C++ employs ‘early’ or ‘static’ binding of functions. This means that the version of the function which will be called is decided at compile time. Since collection2 is a vector of Animal pointers, the Animal version of functions will be called on whatever is stored in the vector.</a:t>
            </a:r>
          </a:p>
          <a:p>
            <a:r>
              <a:rPr lang="en-AU" sz="2400" dirty="0" smtClean="0"/>
              <a:t>Late binding on the othe</a:t>
            </a:r>
            <a:r>
              <a:rPr lang="en-AU" sz="2400" dirty="0" smtClean="0"/>
              <a:t>r hand means that the function version that is called is decided at runtime, based on the actual object class that the object belongs to.</a:t>
            </a:r>
          </a:p>
          <a:p>
            <a:r>
              <a:rPr lang="en-AU" sz="2400" dirty="0" smtClean="0"/>
              <a:t>To get C++ to use late binding on a function, use the keyword </a:t>
            </a:r>
            <a:r>
              <a:rPr lang="en-AU" sz="2400" b="1" dirty="0" smtClean="0"/>
              <a:t>virtual</a:t>
            </a:r>
            <a:r>
              <a:rPr lang="en-AU" sz="2400" dirty="0" smtClean="0"/>
              <a:t>.</a:t>
            </a:r>
          </a:p>
          <a:p>
            <a:pPr marL="0" indent="0">
              <a:buNone/>
            </a:pPr>
            <a:endParaRPr lang="en-AU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414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Preserving Derived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AU" sz="6700" b="1" dirty="0" smtClean="0"/>
              <a:t>Make the method in the base class virtual: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en-A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makeSound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"....\n"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en-A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makeSound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miow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...\n"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en-A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makeSound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"woof woof...\n"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03648" y="2492896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553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Preserving Derived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With </a:t>
            </a:r>
            <a:r>
              <a:rPr lang="en-AU" sz="2400" dirty="0" err="1" smtClean="0"/>
              <a:t>makeSound</a:t>
            </a:r>
            <a:r>
              <a:rPr lang="en-AU" sz="2400" dirty="0" smtClean="0"/>
              <a:t> a virtual method, the following will now work.</a:t>
            </a:r>
          </a:p>
          <a:p>
            <a:pPr marL="0" indent="0">
              <a:buNone/>
            </a:pPr>
            <a:endParaRPr lang="en-AU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aDog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AU" sz="1600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aCat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A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AU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collection2;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collection2.push_back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A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aDog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collection2.push_back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A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aCat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A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collection2</a:t>
            </a:r>
            <a:r>
              <a:rPr lang="en-AU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AU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A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makeSound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collection2</a:t>
            </a:r>
            <a:r>
              <a:rPr lang="en-AU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AU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A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makeSound</a:t>
            </a:r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A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707904" y="3836987"/>
            <a:ext cx="216024" cy="5040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4789517" y="3442684"/>
            <a:ext cx="4004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Output </a:t>
            </a:r>
            <a:r>
              <a:rPr lang="en-AU" dirty="0">
                <a:solidFill>
                  <a:srgbClr val="FF0000"/>
                </a:solidFill>
              </a:rPr>
              <a:t>to </a:t>
            </a:r>
            <a:r>
              <a:rPr lang="en-AU" dirty="0" smtClean="0">
                <a:solidFill>
                  <a:srgbClr val="FF0000"/>
                </a:solidFill>
              </a:rPr>
              <a:t>console: woof </a:t>
            </a:r>
            <a:r>
              <a:rPr lang="en-AU" dirty="0" err="1" smtClean="0">
                <a:solidFill>
                  <a:srgbClr val="FF0000"/>
                </a:solidFill>
              </a:rPr>
              <a:t>woof</a:t>
            </a:r>
            <a:r>
              <a:rPr lang="en-AU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en-AU" dirty="0">
                <a:solidFill>
                  <a:srgbClr val="FF0000"/>
                </a:solidFill>
              </a:rPr>
              <a:t>m</a:t>
            </a:r>
            <a:r>
              <a:rPr lang="en-AU" dirty="0" smtClean="0">
                <a:solidFill>
                  <a:srgbClr val="FF0000"/>
                </a:solidFill>
              </a:rPr>
              <a:t>iaow…</a:t>
            </a:r>
            <a:endParaRPr lang="en-AU" dirty="0">
              <a:solidFill>
                <a:srgbClr val="FF0000"/>
              </a:solidFill>
            </a:endParaRPr>
          </a:p>
          <a:p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020436" y="3836987"/>
            <a:ext cx="648072" cy="252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09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Preserving Derived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Member function should be declared virtual when you will not know till run-time which version should be invoked. </a:t>
            </a:r>
          </a:p>
          <a:p>
            <a:pPr lvl="1"/>
            <a:r>
              <a:rPr lang="en-AU" sz="2000" dirty="0" smtClean="0"/>
              <a:t>E.g. If you are going to load a dictionary of noun and verb objects into a vector and don’t know which of the objects will be nouns and verbs until you actually read them in.</a:t>
            </a:r>
          </a:p>
          <a:p>
            <a:pPr lvl="1"/>
            <a:r>
              <a:rPr lang="en-AU" sz="2000" dirty="0" smtClean="0"/>
              <a:t>Or if you want to use the derived objects in functions that take a reference to the base type. </a:t>
            </a:r>
            <a:r>
              <a:rPr lang="en-AU" sz="2000" dirty="0" err="1" smtClean="0"/>
              <a:t>Eg</a:t>
            </a:r>
            <a:r>
              <a:rPr lang="en-AU" sz="2000" dirty="0" smtClean="0"/>
              <a:t>:</a:t>
            </a:r>
            <a:endParaRPr lang="en-A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AU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makeItSpeak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200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AU" sz="1200" dirty="0">
                <a:solidFill>
                  <a:srgbClr val="808080"/>
                </a:solidFill>
                <a:latin typeface="Consolas" panose="020B0609020204030204" pitchFamily="49" charset="0"/>
              </a:rPr>
              <a:t>an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AU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AU" sz="12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an</a:t>
            </a:r>
            <a:r>
              <a:rPr lang="en-AU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.makeSound</a:t>
            </a: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800100" lvl="2" indent="0">
              <a:buNone/>
            </a:pPr>
            <a:r>
              <a:rPr lang="en-A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AU" sz="1200" dirty="0" smtClean="0"/>
          </a:p>
          <a:p>
            <a:pPr marL="0" indent="0">
              <a:buNone/>
            </a:pPr>
            <a:endParaRPr lang="en-AU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36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Multiple Inheritance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3240137"/>
          </a:xfrm>
        </p:spPr>
        <p:txBody>
          <a:bodyPr/>
          <a:lstStyle/>
          <a:p>
            <a:r>
              <a:rPr lang="en-AU" sz="2800" dirty="0" smtClean="0"/>
              <a:t>Single Inheritance</a:t>
            </a:r>
          </a:p>
          <a:p>
            <a:pPr lvl="1"/>
            <a:r>
              <a:rPr lang="en-AU" sz="2400" dirty="0" smtClean="0"/>
              <a:t>When a child class derives from a single parent</a:t>
            </a:r>
          </a:p>
          <a:p>
            <a:r>
              <a:rPr lang="en-AU" sz="2800" dirty="0" smtClean="0"/>
              <a:t>Multiple Inheritance</a:t>
            </a:r>
          </a:p>
          <a:p>
            <a:pPr lvl="1"/>
            <a:r>
              <a:rPr lang="en-AU" sz="2400" dirty="0" smtClean="0"/>
              <a:t>When a subclass inherits from more than one base class</a:t>
            </a:r>
          </a:p>
          <a:p>
            <a:pPr lvl="1"/>
            <a:r>
              <a:rPr lang="en-AU" sz="2400" dirty="0" smtClean="0"/>
              <a:t>Example: An RV is both a Dwelling and a Vehicle</a:t>
            </a:r>
            <a:endParaRPr lang="en-AU" sz="2400" dirty="0"/>
          </a:p>
        </p:txBody>
      </p:sp>
      <p:pic>
        <p:nvPicPr>
          <p:cNvPr id="1026" name="Picture 2" descr="http://gillespieauto.co.nz/wp-content/gallery/Chevrolet-Silverado-motorhome-conversion-from-CF-Bedford/DSC00028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2361130" cy="188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645024"/>
            <a:ext cx="4170025" cy="31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54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Multiple Inheritance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788785"/>
            <a:ext cx="484459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00" dirty="0" smtClean="0">
                <a:latin typeface="Lucida Console" panose="020B0609040504020204" pitchFamily="49" charset="0"/>
              </a:rPr>
              <a:t>class Vehicle {</a:t>
            </a:r>
          </a:p>
          <a:p>
            <a:pPr lvl="1"/>
            <a:r>
              <a:rPr lang="en-AU" sz="1300" dirty="0" smtClean="0">
                <a:latin typeface="Lucida Console" panose="020B0609040504020204" pitchFamily="49" charset="0"/>
              </a:rPr>
              <a:t>protected:</a:t>
            </a: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int </a:t>
            </a:r>
            <a:r>
              <a:rPr lang="en-AU" sz="1300" dirty="0" err="1" smtClean="0">
                <a:latin typeface="Lucida Console" panose="020B0609040504020204" pitchFamily="49" charset="0"/>
              </a:rPr>
              <a:t>idNumber</a:t>
            </a:r>
            <a:r>
              <a:rPr lang="en-AU" sz="13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string make;</a:t>
            </a: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double </a:t>
            </a:r>
            <a:r>
              <a:rPr lang="en-AU" sz="1300" dirty="0" err="1" smtClean="0">
                <a:latin typeface="Lucida Console" panose="020B0609040504020204" pitchFamily="49" charset="0"/>
              </a:rPr>
              <a:t>milesPerGallon</a:t>
            </a:r>
            <a:r>
              <a:rPr lang="en-AU" sz="13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3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Vehicle(int, string, double);</a:t>
            </a: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void display();</a:t>
            </a:r>
          </a:p>
          <a:p>
            <a:r>
              <a:rPr lang="en-AU" sz="13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300" dirty="0" smtClean="0">
                <a:latin typeface="Lucida Console" panose="020B0609040504020204" pitchFamily="49" charset="0"/>
              </a:rPr>
              <a:t>Vehicle::Vehicle(int id, string make, </a:t>
            </a: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double mpg) {</a:t>
            </a:r>
          </a:p>
          <a:p>
            <a:pPr lvl="1"/>
            <a:r>
              <a:rPr lang="en-AU" sz="1300" dirty="0" err="1" smtClean="0">
                <a:latin typeface="Lucida Console" panose="020B0609040504020204" pitchFamily="49" charset="0"/>
              </a:rPr>
              <a:t>idNumber</a:t>
            </a:r>
            <a:r>
              <a:rPr lang="en-AU" sz="1300" dirty="0" smtClean="0">
                <a:latin typeface="Lucida Console" panose="020B0609040504020204" pitchFamily="49" charset="0"/>
              </a:rPr>
              <a:t> = id;</a:t>
            </a:r>
          </a:p>
          <a:p>
            <a:pPr lvl="1"/>
            <a:r>
              <a:rPr lang="en-AU" sz="1300" dirty="0" smtClean="0">
                <a:latin typeface="Lucida Console" panose="020B0609040504020204" pitchFamily="49" charset="0"/>
              </a:rPr>
              <a:t>this-&gt;make = make;</a:t>
            </a:r>
          </a:p>
          <a:p>
            <a:pPr lvl="1"/>
            <a:r>
              <a:rPr lang="en-AU" sz="1300" dirty="0" err="1" smtClean="0">
                <a:latin typeface="Lucida Console" panose="020B0609040504020204" pitchFamily="49" charset="0"/>
              </a:rPr>
              <a:t>milesPerGallon</a:t>
            </a:r>
            <a:r>
              <a:rPr lang="en-AU" sz="1300" dirty="0" smtClean="0">
                <a:latin typeface="Lucida Console" panose="020B0609040504020204" pitchFamily="49" charset="0"/>
              </a:rPr>
              <a:t> = mpg;</a:t>
            </a:r>
          </a:p>
          <a:p>
            <a:r>
              <a:rPr lang="en-AU" sz="13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300" dirty="0" smtClean="0">
                <a:latin typeface="Lucida Console" panose="020B0609040504020204" pitchFamily="49" charset="0"/>
              </a:rPr>
              <a:t>void Vehicle::display() {</a:t>
            </a:r>
          </a:p>
          <a:p>
            <a:pPr lvl="1"/>
            <a:r>
              <a:rPr lang="en-AU" sz="1300" dirty="0" err="1" smtClean="0">
                <a:latin typeface="Lucida Console" panose="020B0609040504020204" pitchFamily="49" charset="0"/>
              </a:rPr>
              <a:t>cout</a:t>
            </a:r>
            <a:r>
              <a:rPr lang="en-AU" sz="1300" dirty="0" smtClean="0">
                <a:latin typeface="Lucida Console" panose="020B0609040504020204" pitchFamily="49" charset="0"/>
              </a:rPr>
              <a:t> &lt;&lt; “ID #” &lt;&lt; </a:t>
            </a:r>
            <a:r>
              <a:rPr lang="en-AU" sz="1300" dirty="0" err="1" smtClean="0">
                <a:latin typeface="Lucida Console" panose="020B0609040504020204" pitchFamily="49" charset="0"/>
              </a:rPr>
              <a:t>idNumber</a:t>
            </a:r>
            <a:r>
              <a:rPr lang="en-AU" sz="1300" dirty="0" smtClean="0">
                <a:latin typeface="Lucida Console" panose="020B0609040504020204" pitchFamily="49" charset="0"/>
              </a:rPr>
              <a:t> &lt;&lt; “ Make: “</a:t>
            </a: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&lt;&lt; make &lt;&lt; “ gets “ &lt;&lt; </a:t>
            </a:r>
            <a:r>
              <a:rPr lang="en-AU" sz="1300" dirty="0" err="1" smtClean="0">
                <a:latin typeface="Lucida Console" panose="020B0609040504020204" pitchFamily="49" charset="0"/>
              </a:rPr>
              <a:t>milesPerGallon</a:t>
            </a:r>
            <a:endParaRPr lang="en-AU" sz="1300" dirty="0" smtClean="0">
              <a:latin typeface="Lucida Console" panose="020B0609040504020204" pitchFamily="49" charset="0"/>
            </a:endParaRP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&lt;&lt; “ miles per gallon” &lt;&lt; </a:t>
            </a:r>
            <a:r>
              <a:rPr lang="en-AU" sz="1300" dirty="0" err="1" smtClean="0">
                <a:latin typeface="Lucida Console" panose="020B0609040504020204" pitchFamily="49" charset="0"/>
              </a:rPr>
              <a:t>endl</a:t>
            </a:r>
            <a:r>
              <a:rPr lang="en-AU" sz="13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3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1851" y="1988840"/>
            <a:ext cx="42386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00" dirty="0" smtClean="0">
                <a:latin typeface="Lucida Console" panose="020B0609040504020204" pitchFamily="49" charset="0"/>
              </a:rPr>
              <a:t>class Dwelling {</a:t>
            </a:r>
          </a:p>
          <a:p>
            <a:pPr lvl="1"/>
            <a:r>
              <a:rPr lang="en-AU" sz="1300" dirty="0" smtClean="0">
                <a:latin typeface="Lucida Console" panose="020B0609040504020204" pitchFamily="49" charset="0"/>
              </a:rPr>
              <a:t>protected:</a:t>
            </a: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int </a:t>
            </a:r>
            <a:r>
              <a:rPr lang="en-AU" sz="1300" dirty="0" err="1" smtClean="0">
                <a:latin typeface="Lucida Console" panose="020B0609040504020204" pitchFamily="49" charset="0"/>
              </a:rPr>
              <a:t>numberOfBedrooms</a:t>
            </a:r>
            <a:r>
              <a:rPr lang="en-AU" sz="13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int </a:t>
            </a:r>
            <a:r>
              <a:rPr lang="en-AU" sz="1300" dirty="0" err="1" smtClean="0">
                <a:latin typeface="Lucida Console" panose="020B0609040504020204" pitchFamily="49" charset="0"/>
              </a:rPr>
              <a:t>squareFeet</a:t>
            </a:r>
            <a:r>
              <a:rPr lang="en-AU" sz="13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3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Dwelling(int, int);</a:t>
            </a: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void display();</a:t>
            </a:r>
          </a:p>
          <a:p>
            <a:r>
              <a:rPr lang="en-AU" sz="13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300" dirty="0" smtClean="0">
                <a:latin typeface="Lucida Console" panose="020B0609040504020204" pitchFamily="49" charset="0"/>
              </a:rPr>
              <a:t>Dwelling::Dwelling(int bedrooms, </a:t>
            </a: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int </a:t>
            </a:r>
            <a:r>
              <a:rPr lang="en-AU" sz="1300" dirty="0" err="1" smtClean="0">
                <a:latin typeface="Lucida Console" panose="020B0609040504020204" pitchFamily="49" charset="0"/>
              </a:rPr>
              <a:t>sqFeet</a:t>
            </a:r>
            <a:r>
              <a:rPr lang="en-AU" sz="1300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sz="1300" dirty="0" err="1" smtClean="0">
                <a:latin typeface="Lucida Console" panose="020B0609040504020204" pitchFamily="49" charset="0"/>
              </a:rPr>
              <a:t>numberOfBedrooms</a:t>
            </a:r>
            <a:r>
              <a:rPr lang="en-AU" sz="1300" dirty="0" smtClean="0">
                <a:latin typeface="Lucida Console" panose="020B0609040504020204" pitchFamily="49" charset="0"/>
              </a:rPr>
              <a:t> = bedrooms;</a:t>
            </a:r>
          </a:p>
          <a:p>
            <a:pPr lvl="1"/>
            <a:r>
              <a:rPr lang="en-AU" sz="1300" dirty="0" err="1" smtClean="0">
                <a:latin typeface="Lucida Console" panose="020B0609040504020204" pitchFamily="49" charset="0"/>
              </a:rPr>
              <a:t>squareFeet</a:t>
            </a:r>
            <a:r>
              <a:rPr lang="en-AU" sz="1300" dirty="0" smtClean="0">
                <a:latin typeface="Lucida Console" panose="020B0609040504020204" pitchFamily="49" charset="0"/>
              </a:rPr>
              <a:t> = </a:t>
            </a:r>
            <a:r>
              <a:rPr lang="en-AU" sz="1300" dirty="0" err="1" smtClean="0">
                <a:latin typeface="Lucida Console" panose="020B0609040504020204" pitchFamily="49" charset="0"/>
              </a:rPr>
              <a:t>sqFeet</a:t>
            </a:r>
            <a:r>
              <a:rPr lang="en-AU" sz="13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3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300" dirty="0" smtClean="0">
                <a:latin typeface="Lucida Console" panose="020B0609040504020204" pitchFamily="49" charset="0"/>
              </a:rPr>
              <a:t>void Dwelling::display() {</a:t>
            </a:r>
          </a:p>
          <a:p>
            <a:pPr lvl="1"/>
            <a:r>
              <a:rPr lang="en-AU" sz="1300" dirty="0" err="1" smtClean="0">
                <a:latin typeface="Lucida Console" panose="020B0609040504020204" pitchFamily="49" charset="0"/>
              </a:rPr>
              <a:t>cout</a:t>
            </a:r>
            <a:r>
              <a:rPr lang="en-AU" sz="1300" dirty="0" smtClean="0">
                <a:latin typeface="Lucida Console" panose="020B0609040504020204" pitchFamily="49" charset="0"/>
              </a:rPr>
              <a:t> &lt;&lt; </a:t>
            </a:r>
            <a:r>
              <a:rPr lang="en-AU" sz="1300" dirty="0" err="1" smtClean="0">
                <a:latin typeface="Lucida Console" panose="020B0609040504020204" pitchFamily="49" charset="0"/>
              </a:rPr>
              <a:t>numberOfBedrooms</a:t>
            </a:r>
            <a:r>
              <a:rPr lang="en-AU" sz="1300" dirty="0" smtClean="0">
                <a:latin typeface="Lucida Console" panose="020B0609040504020204" pitchFamily="49" charset="0"/>
              </a:rPr>
              <a:t> &lt;&lt; </a:t>
            </a: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“ bedrooms and “ &lt;&lt; </a:t>
            </a:r>
            <a:r>
              <a:rPr lang="en-AU" sz="1300" dirty="0" err="1" smtClean="0">
                <a:latin typeface="Lucida Console" panose="020B0609040504020204" pitchFamily="49" charset="0"/>
              </a:rPr>
              <a:t>squareFeet</a:t>
            </a:r>
            <a:r>
              <a:rPr lang="en-AU" sz="1300" dirty="0" smtClean="0">
                <a:latin typeface="Lucida Console" panose="020B0609040504020204" pitchFamily="49" charset="0"/>
              </a:rPr>
              <a:t> </a:t>
            </a:r>
          </a:p>
          <a:p>
            <a:pPr lvl="2"/>
            <a:r>
              <a:rPr lang="en-AU" sz="1300" dirty="0" smtClean="0">
                <a:latin typeface="Lucida Console" panose="020B0609040504020204" pitchFamily="49" charset="0"/>
              </a:rPr>
              <a:t>&lt;&lt; “ square feet” &lt;&lt; </a:t>
            </a:r>
            <a:r>
              <a:rPr lang="en-AU" sz="1300" dirty="0" err="1" smtClean="0">
                <a:latin typeface="Lucida Console" panose="020B0609040504020204" pitchFamily="49" charset="0"/>
              </a:rPr>
              <a:t>endl</a:t>
            </a:r>
            <a:r>
              <a:rPr lang="en-AU" sz="13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3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2931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Multiple Inheritance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14213" y="1895921"/>
            <a:ext cx="77155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class RV : public Vehicle, public Dwelling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RV(int, string, double, int, int);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void display();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RV::RV(int id, string make, double mpg, int bedrooms, 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int </a:t>
            </a:r>
            <a:r>
              <a:rPr lang="en-AU" dirty="0" err="1" smtClean="0">
                <a:latin typeface="Lucida Console" panose="020B0609040504020204" pitchFamily="49" charset="0"/>
              </a:rPr>
              <a:t>sqFt</a:t>
            </a:r>
            <a:r>
              <a:rPr lang="en-AU" dirty="0" smtClean="0">
                <a:latin typeface="Lucida Console" panose="020B0609040504020204" pitchFamily="49" charset="0"/>
              </a:rPr>
              <a:t>) : Vehicle(id, make, mpg), 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Dwelling(bedrooms, </a:t>
            </a:r>
            <a:r>
              <a:rPr lang="en-AU" dirty="0" err="1" smtClean="0">
                <a:latin typeface="Lucida Console" panose="020B0609040504020204" pitchFamily="49" charset="0"/>
              </a:rPr>
              <a:t>sqFt</a:t>
            </a:r>
            <a:r>
              <a:rPr lang="en-AU" dirty="0" smtClean="0">
                <a:latin typeface="Lucida Console" panose="020B0609040504020204" pitchFamily="49" charset="0"/>
              </a:rPr>
              <a:t>) { }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void RV::display() {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“A recreational vehicle: “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Vehicle::display();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Dwelling::display();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  <a:endParaRPr lang="en-AU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Disadvantages of Using Multiple Inheritance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If </a:t>
            </a:r>
            <a:r>
              <a:rPr lang="en-AU" dirty="0" smtClean="0"/>
              <a:t>two parent classes contain members with the same name, you must use the :: operator when working with those </a:t>
            </a:r>
            <a:r>
              <a:rPr lang="en-AU" dirty="0" smtClean="0"/>
              <a:t>members</a:t>
            </a:r>
          </a:p>
          <a:p>
            <a:r>
              <a:rPr lang="en-AU" dirty="0" smtClean="0"/>
              <a:t>The Diamond Inheritance problem.</a:t>
            </a:r>
          </a:p>
        </p:txBody>
      </p:sp>
    </p:spTree>
    <p:extLst>
      <p:ext uri="{BB962C8B-B14F-4D97-AF65-F5344CB8AC3E}">
        <p14:creationId xmlns:p14="http://schemas.microsoft.com/office/powerpoint/2010/main" val="4264786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Inheritance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Terminology</a:t>
            </a:r>
          </a:p>
          <a:p>
            <a:pPr lvl="1"/>
            <a:r>
              <a:rPr lang="en-AU" dirty="0" smtClean="0"/>
              <a:t>Class A can inherit data and/or behaviour from another class (class B)</a:t>
            </a:r>
          </a:p>
          <a:p>
            <a:pPr lvl="2"/>
            <a:r>
              <a:rPr lang="en-AU" dirty="0" smtClean="0"/>
              <a:t>Class A inherits members’ data and or function from B</a:t>
            </a:r>
          </a:p>
          <a:p>
            <a:pPr lvl="2"/>
            <a:r>
              <a:rPr lang="en-AU" dirty="0" smtClean="0"/>
              <a:t>Class B is called a parent class, base class or superclass</a:t>
            </a:r>
          </a:p>
          <a:p>
            <a:pPr lvl="2"/>
            <a:r>
              <a:rPr lang="en-AU" dirty="0" smtClean="0"/>
              <a:t>Class A is called a child class, derived class or subclass</a:t>
            </a:r>
          </a:p>
          <a:p>
            <a:r>
              <a:rPr lang="en-AU" dirty="0" smtClean="0"/>
              <a:t>When any class member function is called</a:t>
            </a:r>
          </a:p>
          <a:p>
            <a:pPr lvl="1"/>
            <a:r>
              <a:rPr lang="en-AU" dirty="0" smtClean="0"/>
              <a:t>The compiler looks for a matching function in the class of the object using the function name</a:t>
            </a:r>
          </a:p>
          <a:p>
            <a:pPr lvl="1"/>
            <a:r>
              <a:rPr lang="en-AU" dirty="0" smtClean="0"/>
              <a:t>If no match is found in this class, the compiler looks for a matching function in the parent class</a:t>
            </a:r>
          </a:p>
          <a:p>
            <a:pPr lvl="1"/>
            <a:r>
              <a:rPr lang="en-AU" dirty="0" smtClean="0"/>
              <a:t>If no match is found in the parent class, it continues up the inheritance hierarchy, until the base class is reached</a:t>
            </a:r>
          </a:p>
          <a:p>
            <a:pPr lvl="1"/>
            <a:r>
              <a:rPr lang="en-AU" dirty="0" smtClean="0"/>
              <a:t>If no match is found in any class, an error message is issued</a:t>
            </a:r>
          </a:p>
        </p:txBody>
      </p:sp>
    </p:spTree>
    <p:extLst>
      <p:ext uri="{BB962C8B-B14F-4D97-AF65-F5344CB8AC3E}">
        <p14:creationId xmlns:p14="http://schemas.microsoft.com/office/powerpoint/2010/main" val="429527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Virtual Base Classes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3240137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When using multiple inheritance, if the two parents both also have a parent in common we are presented with the Diamond Inheritance Problem</a:t>
            </a:r>
          </a:p>
          <a:p>
            <a:pPr lvl="1"/>
            <a:r>
              <a:rPr lang="en-AU" dirty="0" smtClean="0"/>
              <a:t>The base class will be inherited twice</a:t>
            </a:r>
          </a:p>
          <a:p>
            <a:r>
              <a:rPr lang="en-AU" dirty="0" smtClean="0"/>
              <a:t>To avoid this duplicate inheritance, use “virtual” as the class access </a:t>
            </a:r>
            <a:r>
              <a:rPr lang="en-AU" dirty="0" err="1" smtClean="0"/>
              <a:t>specifier</a:t>
            </a:r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526" y="4005064"/>
            <a:ext cx="3611938" cy="276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11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Virtual Base Classes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Syntax of a virtual inheritance for each class</a:t>
            </a:r>
          </a:p>
          <a:p>
            <a:pPr marL="457200" lvl="1" indent="0">
              <a:buNone/>
            </a:pPr>
            <a:r>
              <a:rPr lang="en-AU" sz="1800" dirty="0" smtClean="0">
                <a:latin typeface="Lucida Console" panose="020B0609040504020204" pitchFamily="49" charset="0"/>
              </a:rPr>
              <a:t>class Student : virtual public Person</a:t>
            </a:r>
          </a:p>
          <a:p>
            <a:pPr marL="457200" lvl="1" indent="0">
              <a:buNone/>
            </a:pPr>
            <a:r>
              <a:rPr lang="en-AU" sz="1800" dirty="0" smtClean="0">
                <a:latin typeface="Lucida Console" panose="020B0609040504020204" pitchFamily="49" charset="0"/>
              </a:rPr>
              <a:t>class Employee : virtual public Person</a:t>
            </a:r>
          </a:p>
          <a:p>
            <a:pPr marL="457200" lvl="1" indent="0">
              <a:buNone/>
            </a:pPr>
            <a:r>
              <a:rPr lang="en-AU" sz="1800" dirty="0" smtClean="0">
                <a:latin typeface="Lucida Console" panose="020B0609040504020204" pitchFamily="49" charset="0"/>
              </a:rPr>
              <a:t>class </a:t>
            </a:r>
            <a:r>
              <a:rPr lang="en-AU" sz="1800" dirty="0" err="1" smtClean="0">
                <a:latin typeface="Lucida Console" panose="020B0609040504020204" pitchFamily="49" charset="0"/>
              </a:rPr>
              <a:t>StudentEmployee</a:t>
            </a:r>
            <a:r>
              <a:rPr lang="en-AU" sz="1800" dirty="0" smtClean="0">
                <a:latin typeface="Lucida Console" panose="020B0609040504020204" pitchFamily="49" charset="0"/>
              </a:rPr>
              <a:t> : public Student, public Employee</a:t>
            </a:r>
          </a:p>
          <a:p>
            <a:r>
              <a:rPr lang="en-AU" dirty="0" smtClean="0"/>
              <a:t>Alternate syntax</a:t>
            </a:r>
          </a:p>
          <a:p>
            <a:pPr marL="457200" lvl="1" indent="0">
              <a:buNone/>
            </a:pPr>
            <a:r>
              <a:rPr lang="en-AU" sz="1800" dirty="0" smtClean="0">
                <a:latin typeface="Lucida Console" panose="020B0609040504020204" pitchFamily="49" charset="0"/>
              </a:rPr>
              <a:t>class Student : public Person</a:t>
            </a:r>
          </a:p>
          <a:p>
            <a:pPr marL="457200" lvl="1" indent="0">
              <a:buNone/>
            </a:pPr>
            <a:r>
              <a:rPr lang="en-AU" sz="1800" dirty="0" smtClean="0">
                <a:latin typeface="Lucida Console" panose="020B0609040504020204" pitchFamily="49" charset="0"/>
              </a:rPr>
              <a:t>class Employee : public Person</a:t>
            </a:r>
          </a:p>
          <a:p>
            <a:pPr marL="457200" lvl="1" indent="0">
              <a:buNone/>
            </a:pPr>
            <a:r>
              <a:rPr lang="en-AU" sz="1800" dirty="0" smtClean="0">
                <a:latin typeface="Lucida Console" panose="020B0609040504020204" pitchFamily="49" charset="0"/>
              </a:rPr>
              <a:t>class </a:t>
            </a:r>
            <a:r>
              <a:rPr lang="en-AU" sz="1800" dirty="0" err="1" smtClean="0">
                <a:latin typeface="Lucida Console" panose="020B0609040504020204" pitchFamily="49" charset="0"/>
              </a:rPr>
              <a:t>StudentEmployee</a:t>
            </a:r>
            <a:r>
              <a:rPr lang="en-AU" sz="1800" dirty="0" smtClean="0">
                <a:latin typeface="Lucida Console" panose="020B0609040504020204" pitchFamily="49" charset="0"/>
              </a:rPr>
              <a:t> : virtual public Student, virtual public Employee</a:t>
            </a:r>
            <a:endParaRPr lang="en-AU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116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Virtual Base Classes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Handling constructors with multiple inheritance can be complicated if all involved classes have their own data members</a:t>
            </a:r>
          </a:p>
          <a:p>
            <a:pPr lvl="1"/>
            <a:r>
              <a:rPr lang="en-AU" dirty="0" smtClean="0"/>
              <a:t>Example: If Person requires values for ID number and name, Student requires a grade point average, Employee requires an hourly rate and </a:t>
            </a:r>
            <a:r>
              <a:rPr lang="en-AU" dirty="0" err="1" smtClean="0"/>
              <a:t>StudentEmployee</a:t>
            </a:r>
            <a:r>
              <a:rPr lang="en-AU" dirty="0" smtClean="0"/>
              <a:t> requires a limit on the number of hours allow to work per week, the constructor would look like…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1034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Virtual Base Classes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6569" y="2636912"/>
            <a:ext cx="8990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latin typeface="Lucida Console" panose="020B0609040504020204" pitchFamily="49" charset="0"/>
              </a:rPr>
              <a:t>StudentEmployee</a:t>
            </a:r>
            <a:r>
              <a:rPr lang="en-AU" dirty="0" smtClean="0">
                <a:latin typeface="Lucida Console" panose="020B0609040504020204" pitchFamily="49" charset="0"/>
              </a:rPr>
              <a:t>::</a:t>
            </a:r>
            <a:r>
              <a:rPr lang="en-AU" dirty="0" err="1" smtClean="0">
                <a:latin typeface="Lucida Console" panose="020B0609040504020204" pitchFamily="49" charset="0"/>
              </a:rPr>
              <a:t>StudentEmployee</a:t>
            </a:r>
            <a:r>
              <a:rPr lang="en-AU" dirty="0" smtClean="0">
                <a:latin typeface="Lucida Console" panose="020B0609040504020204" pitchFamily="49" charset="0"/>
              </a:rPr>
              <a:t>(int </a:t>
            </a:r>
            <a:r>
              <a:rPr lang="en-AU" dirty="0" err="1" smtClean="0">
                <a:latin typeface="Lucida Console" panose="020B0609040504020204" pitchFamily="49" charset="0"/>
              </a:rPr>
              <a:t>idNum</a:t>
            </a:r>
            <a:r>
              <a:rPr lang="en-AU" dirty="0" smtClean="0">
                <a:latin typeface="Lucida Console" panose="020B0609040504020204" pitchFamily="49" charset="0"/>
              </a:rPr>
              <a:t>, string name, 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double </a:t>
            </a:r>
            <a:r>
              <a:rPr lang="en-AU" dirty="0" err="1" smtClean="0">
                <a:latin typeface="Lucida Console" panose="020B0609040504020204" pitchFamily="49" charset="0"/>
              </a:rPr>
              <a:t>gradePoint</a:t>
            </a:r>
            <a:r>
              <a:rPr lang="en-AU" dirty="0" smtClean="0">
                <a:latin typeface="Lucida Console" panose="020B0609040504020204" pitchFamily="49" charset="0"/>
              </a:rPr>
              <a:t>, double </a:t>
            </a:r>
            <a:r>
              <a:rPr lang="en-AU" dirty="0" err="1" smtClean="0">
                <a:latin typeface="Lucida Console" panose="020B0609040504020204" pitchFamily="49" charset="0"/>
              </a:rPr>
              <a:t>hourlyRate</a:t>
            </a:r>
            <a:r>
              <a:rPr lang="en-AU" dirty="0" smtClean="0">
                <a:latin typeface="Lucida Console" panose="020B0609040504020204" pitchFamily="49" charset="0"/>
              </a:rPr>
              <a:t>, int </a:t>
            </a:r>
            <a:r>
              <a:rPr lang="en-AU" dirty="0" err="1" smtClean="0">
                <a:latin typeface="Lucida Console" panose="020B0609040504020204" pitchFamily="49" charset="0"/>
              </a:rPr>
              <a:t>workHoursLimit</a:t>
            </a:r>
            <a:r>
              <a:rPr lang="en-AU" dirty="0" smtClean="0">
                <a:latin typeface="Lucida Console" panose="020B0609040504020204" pitchFamily="49" charset="0"/>
              </a:rPr>
              <a:t>) 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: Person(</a:t>
            </a:r>
            <a:r>
              <a:rPr lang="en-AU" dirty="0" err="1" smtClean="0">
                <a:latin typeface="Lucida Console" panose="020B0609040504020204" pitchFamily="49" charset="0"/>
              </a:rPr>
              <a:t>idNum</a:t>
            </a:r>
            <a:r>
              <a:rPr lang="en-AU" dirty="0" smtClean="0">
                <a:latin typeface="Lucida Console" panose="020B0609040504020204" pitchFamily="49" charset="0"/>
              </a:rPr>
              <a:t>, name), Student (</a:t>
            </a:r>
            <a:r>
              <a:rPr lang="en-AU" dirty="0" err="1" smtClean="0">
                <a:latin typeface="Lucida Console" panose="020B0609040504020204" pitchFamily="49" charset="0"/>
              </a:rPr>
              <a:t>gradePoint</a:t>
            </a:r>
            <a:r>
              <a:rPr lang="en-AU" dirty="0" smtClean="0">
                <a:latin typeface="Lucida Console" panose="020B0609040504020204" pitchFamily="49" charset="0"/>
              </a:rPr>
              <a:t>), 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Employee(</a:t>
            </a:r>
            <a:r>
              <a:rPr lang="en-AU" dirty="0" err="1" smtClean="0">
                <a:latin typeface="Lucida Console" panose="020B0609040504020204" pitchFamily="49" charset="0"/>
              </a:rPr>
              <a:t>hourlyRate</a:t>
            </a:r>
            <a:r>
              <a:rPr lang="en-AU" dirty="0" smtClean="0">
                <a:latin typeface="Lucida Console" panose="020B0609040504020204" pitchFamily="49" charset="0"/>
              </a:rPr>
              <a:t>) {</a:t>
            </a:r>
          </a:p>
          <a:p>
            <a:pPr lvl="2"/>
            <a:endParaRPr lang="en-AU" dirty="0" smtClean="0">
              <a:latin typeface="Lucida Console" panose="020B0609040504020204" pitchFamily="49" charset="0"/>
            </a:endParaRP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this-&gt;</a:t>
            </a:r>
            <a:r>
              <a:rPr lang="en-AU" dirty="0" err="1" smtClean="0">
                <a:latin typeface="Lucida Console" panose="020B0609040504020204" pitchFamily="49" charset="0"/>
              </a:rPr>
              <a:t>workHoursLimit</a:t>
            </a:r>
            <a:r>
              <a:rPr lang="en-AU" dirty="0" smtClean="0">
                <a:latin typeface="Lucida Console" panose="020B0609040504020204" pitchFamily="49" charset="0"/>
              </a:rPr>
              <a:t> = </a:t>
            </a:r>
            <a:r>
              <a:rPr lang="en-AU" dirty="0" err="1" smtClean="0">
                <a:latin typeface="Lucida Console" panose="020B0609040504020204" pitchFamily="49" charset="0"/>
              </a:rPr>
              <a:t>workHoursLimit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953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Avoiding Multiple Inheritance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5280025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A derived class that inherits from just one class is easier to understand, easier to test, and less prone to error.</a:t>
            </a:r>
          </a:p>
          <a:p>
            <a:r>
              <a:rPr lang="en-AU" dirty="0" smtClean="0"/>
              <a:t>Instead of:</a:t>
            </a:r>
          </a:p>
          <a:p>
            <a:pPr marL="12573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Dwelling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257300" lvl="3" indent="0">
              <a:buNone/>
            </a:pP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A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A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Could implement the same functionality with:</a:t>
            </a:r>
            <a:endParaRPr lang="en-A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57300" lvl="3" indent="0">
              <a:buNone/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</a:rPr>
              <a:t>RV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257300" lvl="3" indent="0">
              <a:buNone/>
            </a:pP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</a:rPr>
              <a:t>Dwelling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</a:rPr>
              <a:t>theDwelling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257300" lvl="3" indent="0">
              <a:buNone/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A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 with:</a:t>
            </a:r>
            <a:endParaRPr lang="en-A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57300" lvl="3" indent="0">
              <a:buNone/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</a:rPr>
              <a:t>RV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257300" lvl="3" indent="0">
              <a:buNone/>
            </a:pP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</a:rPr>
              <a:t>Dwelling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</a:rPr>
              <a:t>theDwelling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257300" lvl="3" indent="0">
              <a:buNone/>
            </a:pP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</a:rPr>
              <a:t>theVehicle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257300" lvl="3" indent="0">
              <a:buNone/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721311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aips.net.au/wp-content/uploads/2011/06/ECU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2011363"/>
            <a:ext cx="3810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80513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Inheritance Syntax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780928"/>
            <a:ext cx="8229600" cy="3696072"/>
          </a:xfrm>
        </p:spPr>
        <p:txBody>
          <a:bodyPr/>
          <a:lstStyle/>
          <a:p>
            <a:r>
              <a:rPr lang="en-AU" dirty="0" smtClean="0"/>
              <a:t>This indicates that</a:t>
            </a:r>
          </a:p>
          <a:p>
            <a:pPr lvl="1"/>
            <a:r>
              <a:rPr lang="en-AU" sz="2400" dirty="0" smtClean="0">
                <a:latin typeface="Lucida Console" panose="020B0609040504020204" pitchFamily="49" charset="0"/>
              </a:rPr>
              <a:t>A</a:t>
            </a:r>
            <a:r>
              <a:rPr lang="en-AU" dirty="0" smtClean="0"/>
              <a:t> is a subclass of class </a:t>
            </a:r>
            <a:r>
              <a:rPr lang="en-AU" sz="2400" dirty="0" smtClean="0">
                <a:latin typeface="Lucida Console" panose="020B0609040504020204" pitchFamily="49" charset="0"/>
              </a:rPr>
              <a:t>B</a:t>
            </a:r>
            <a:r>
              <a:rPr lang="en-AU" dirty="0" smtClean="0"/>
              <a:t> </a:t>
            </a:r>
            <a:endParaRPr lang="en-AU" dirty="0" smtClean="0"/>
          </a:p>
          <a:p>
            <a:pPr lvl="1"/>
            <a:r>
              <a:rPr lang="en-AU" sz="2400" dirty="0" err="1" smtClean="0">
                <a:latin typeface="Lucida Console" panose="020B0609040504020204" pitchFamily="49" charset="0"/>
              </a:rPr>
              <a:t>access_modifier</a:t>
            </a:r>
            <a:r>
              <a:rPr lang="en-AU" dirty="0" smtClean="0"/>
              <a:t> </a:t>
            </a:r>
            <a:r>
              <a:rPr lang="en-AU" dirty="0" smtClean="0"/>
              <a:t>can be either</a:t>
            </a:r>
          </a:p>
          <a:p>
            <a:pPr lvl="2"/>
            <a:r>
              <a:rPr lang="en-AU" dirty="0" smtClean="0"/>
              <a:t>public, protected, private or virtual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2597" y="1340768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class A : </a:t>
            </a:r>
            <a:r>
              <a:rPr lang="en-AU" dirty="0" err="1" smtClean="0">
                <a:latin typeface="Lucida Console" panose="020B0609040504020204" pitchFamily="49" charset="0"/>
              </a:rPr>
              <a:t>access_modifier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smtClean="0">
                <a:latin typeface="Lucida Console" panose="020B0609040504020204" pitchFamily="49" charset="0"/>
              </a:rPr>
              <a:t>B {</a:t>
            </a:r>
            <a:endParaRPr lang="en-AU" dirty="0" smtClean="0">
              <a:latin typeface="Lucida Console" panose="020B0609040504020204" pitchFamily="49" charset="0"/>
            </a:endParaRP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// Usual member data &amp; function declaration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};</a:t>
            </a:r>
            <a:endParaRPr lang="en-AU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55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a Derived Class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272058" y="1124744"/>
            <a:ext cx="659988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class Person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int </a:t>
            </a:r>
            <a:r>
              <a:rPr lang="en-AU" dirty="0" err="1" smtClean="0">
                <a:latin typeface="Lucida Console" panose="020B0609040504020204" pitchFamily="49" charset="0"/>
              </a:rPr>
              <a:t>idNum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string </a:t>
            </a:r>
            <a:r>
              <a:rPr lang="en-AU" dirty="0" err="1" smtClean="0">
                <a:latin typeface="Lucida Console" panose="020B0609040504020204" pitchFamily="49" charset="0"/>
              </a:rPr>
              <a:t>firstName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string </a:t>
            </a:r>
            <a:r>
              <a:rPr lang="en-AU" dirty="0" err="1" smtClean="0">
                <a:latin typeface="Lucida Console" panose="020B0609040504020204" pitchFamily="49" charset="0"/>
              </a:rPr>
              <a:t>lastName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void </a:t>
            </a:r>
            <a:r>
              <a:rPr lang="en-AU" dirty="0" err="1" smtClean="0">
                <a:latin typeface="Lucida Console" panose="020B0609040504020204" pitchFamily="49" charset="0"/>
              </a:rPr>
              <a:t>setFields</a:t>
            </a:r>
            <a:r>
              <a:rPr lang="en-AU" dirty="0" smtClean="0">
                <a:latin typeface="Lucida Console" panose="020B0609040504020204" pitchFamily="49" charset="0"/>
              </a:rPr>
              <a:t>(int, string, string);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void </a:t>
            </a:r>
            <a:r>
              <a:rPr lang="en-AU" dirty="0" err="1" smtClean="0">
                <a:latin typeface="Lucida Console" panose="020B0609040504020204" pitchFamily="49" charset="0"/>
              </a:rPr>
              <a:t>outputData</a:t>
            </a:r>
            <a:r>
              <a:rPr lang="en-AU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void Person::</a:t>
            </a:r>
            <a:r>
              <a:rPr lang="en-AU" dirty="0" err="1" smtClean="0">
                <a:latin typeface="Lucida Console" panose="020B0609040504020204" pitchFamily="49" charset="0"/>
              </a:rPr>
              <a:t>setFields</a:t>
            </a:r>
            <a:r>
              <a:rPr lang="en-AU" dirty="0" smtClean="0">
                <a:latin typeface="Lucida Console" panose="020B0609040504020204" pitchFamily="49" charset="0"/>
              </a:rPr>
              <a:t>(int </a:t>
            </a:r>
            <a:r>
              <a:rPr lang="en-AU" dirty="0" err="1" smtClean="0">
                <a:latin typeface="Lucida Console" panose="020B0609040504020204" pitchFamily="49" charset="0"/>
              </a:rPr>
              <a:t>num</a:t>
            </a:r>
            <a:r>
              <a:rPr lang="en-AU" dirty="0" smtClean="0">
                <a:latin typeface="Lucida Console" panose="020B0609040504020204" pitchFamily="49" charset="0"/>
              </a:rPr>
              <a:t>, string first, 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string last) {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idNum</a:t>
            </a:r>
            <a:r>
              <a:rPr lang="en-AU" dirty="0" smtClean="0">
                <a:latin typeface="Lucida Console" panose="020B0609040504020204" pitchFamily="49" charset="0"/>
              </a:rPr>
              <a:t> = </a:t>
            </a:r>
            <a:r>
              <a:rPr lang="en-AU" dirty="0" err="1" smtClean="0">
                <a:latin typeface="Lucida Console" panose="020B0609040504020204" pitchFamily="49" charset="0"/>
              </a:rPr>
              <a:t>num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firstName</a:t>
            </a:r>
            <a:r>
              <a:rPr lang="en-AU" dirty="0" smtClean="0">
                <a:latin typeface="Lucida Console" panose="020B0609040504020204" pitchFamily="49" charset="0"/>
              </a:rPr>
              <a:t> = first;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lastName</a:t>
            </a:r>
            <a:r>
              <a:rPr lang="en-AU" dirty="0" smtClean="0">
                <a:latin typeface="Lucida Console" panose="020B0609040504020204" pitchFamily="49" charset="0"/>
              </a:rPr>
              <a:t> = last;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void Person::</a:t>
            </a:r>
            <a:r>
              <a:rPr lang="en-AU" dirty="0" err="1" smtClean="0">
                <a:latin typeface="Lucida Console" panose="020B0609040504020204" pitchFamily="49" charset="0"/>
              </a:rPr>
              <a:t>outputData</a:t>
            </a:r>
            <a:r>
              <a:rPr lang="en-AU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“ID #” &lt;&lt; </a:t>
            </a:r>
            <a:r>
              <a:rPr lang="en-AU" dirty="0" err="1" smtClean="0">
                <a:latin typeface="Lucida Console" panose="020B0609040504020204" pitchFamily="49" charset="0"/>
              </a:rPr>
              <a:t>idNum</a:t>
            </a:r>
            <a:r>
              <a:rPr lang="en-AU" dirty="0" smtClean="0">
                <a:latin typeface="Lucida Console" panose="020B0609040504020204" pitchFamily="49" charset="0"/>
              </a:rPr>
              <a:t> &lt;&lt; “ Name: “ &lt;&lt; </a:t>
            </a:r>
          </a:p>
          <a:p>
            <a:pPr lvl="2"/>
            <a:r>
              <a:rPr lang="en-AU" dirty="0" err="1" smtClean="0">
                <a:latin typeface="Lucida Console" panose="020B0609040504020204" pitchFamily="49" charset="0"/>
              </a:rPr>
              <a:t>firstName</a:t>
            </a:r>
            <a:r>
              <a:rPr lang="en-AU" dirty="0" smtClean="0">
                <a:latin typeface="Lucida Console" panose="020B0609040504020204" pitchFamily="49" charset="0"/>
              </a:rPr>
              <a:t> &lt;&lt; “ “ &lt;&lt; </a:t>
            </a:r>
            <a:r>
              <a:rPr lang="en-AU" dirty="0" err="1" smtClean="0">
                <a:latin typeface="Lucida Console" panose="020B0609040504020204" pitchFamily="49" charset="0"/>
              </a:rPr>
              <a:t>lastName</a:t>
            </a:r>
            <a:r>
              <a:rPr lang="en-AU" dirty="0" smtClean="0">
                <a:latin typeface="Lucida Console" panose="020B0609040504020204" pitchFamily="49" charset="0"/>
              </a:rPr>
              <a:t> &lt;&lt; end;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  <a:endParaRPr lang="en-AU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17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a Derived Class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599071" y="1556792"/>
            <a:ext cx="59458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class Customer : public Person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double </a:t>
            </a:r>
            <a:r>
              <a:rPr lang="en-AU" dirty="0" err="1" smtClean="0">
                <a:latin typeface="Lucida Console" panose="020B0609040504020204" pitchFamily="49" charset="0"/>
              </a:rPr>
              <a:t>balanceDue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void </a:t>
            </a:r>
            <a:r>
              <a:rPr lang="en-AU" dirty="0" err="1" smtClean="0">
                <a:latin typeface="Lucida Console" panose="020B0609040504020204" pitchFamily="49" charset="0"/>
              </a:rPr>
              <a:t>setBalDue</a:t>
            </a:r>
            <a:r>
              <a:rPr lang="en-AU" dirty="0" smtClean="0">
                <a:latin typeface="Lucida Console" panose="020B0609040504020204" pitchFamily="49" charset="0"/>
              </a:rPr>
              <a:t>(double);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void </a:t>
            </a:r>
            <a:r>
              <a:rPr lang="en-AU" dirty="0" err="1" smtClean="0">
                <a:latin typeface="Lucida Console" panose="020B0609040504020204" pitchFamily="49" charset="0"/>
              </a:rPr>
              <a:t>outputBalDue</a:t>
            </a:r>
            <a:r>
              <a:rPr lang="en-AU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void Customer::</a:t>
            </a:r>
            <a:r>
              <a:rPr lang="en-AU" dirty="0" err="1" smtClean="0">
                <a:latin typeface="Lucida Console" panose="020B0609040504020204" pitchFamily="49" charset="0"/>
              </a:rPr>
              <a:t>setBalDue</a:t>
            </a:r>
            <a:r>
              <a:rPr lang="en-AU" dirty="0" smtClean="0">
                <a:latin typeface="Lucida Console" panose="020B0609040504020204" pitchFamily="49" charset="0"/>
              </a:rPr>
              <a:t>(double </a:t>
            </a:r>
            <a:r>
              <a:rPr lang="en-AU" dirty="0" err="1" smtClean="0">
                <a:latin typeface="Lucida Console" panose="020B0609040504020204" pitchFamily="49" charset="0"/>
              </a:rPr>
              <a:t>bal</a:t>
            </a:r>
            <a:r>
              <a:rPr lang="en-AU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balanceDue</a:t>
            </a:r>
            <a:r>
              <a:rPr lang="en-AU" dirty="0" smtClean="0">
                <a:latin typeface="Lucida Console" panose="020B0609040504020204" pitchFamily="49" charset="0"/>
              </a:rPr>
              <a:t> = </a:t>
            </a:r>
            <a:r>
              <a:rPr lang="en-AU" dirty="0" err="1" smtClean="0">
                <a:latin typeface="Lucida Console" panose="020B0609040504020204" pitchFamily="49" charset="0"/>
              </a:rPr>
              <a:t>bal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void Customer::</a:t>
            </a:r>
            <a:r>
              <a:rPr lang="en-AU" dirty="0" err="1" smtClean="0">
                <a:latin typeface="Lucida Console" panose="020B0609040504020204" pitchFamily="49" charset="0"/>
              </a:rPr>
              <a:t>outputBalDue</a:t>
            </a:r>
            <a:r>
              <a:rPr lang="en-AU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“Balance due $” &lt;&lt; </a:t>
            </a:r>
            <a:r>
              <a:rPr lang="en-AU" dirty="0" err="1" smtClean="0">
                <a:latin typeface="Lucida Console" panose="020B0609040504020204" pitchFamily="49" charset="0"/>
              </a:rPr>
              <a:t>balanceDue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  <a:endParaRPr lang="en-AU" dirty="0" smtClean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95936" y="1556792"/>
            <a:ext cx="1872208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357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a Derived Class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459610" y="1988840"/>
            <a:ext cx="62247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Customer </a:t>
            </a:r>
            <a:r>
              <a:rPr lang="en-AU" dirty="0" err="1" smtClean="0">
                <a:latin typeface="Lucida Console" panose="020B0609040504020204" pitchFamily="49" charset="0"/>
              </a:rPr>
              <a:t>cust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endParaRPr lang="en-AU" dirty="0">
              <a:latin typeface="Lucida Console" panose="020B0609040504020204" pitchFamily="49" charset="0"/>
            </a:endParaRP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cust.setFields</a:t>
            </a:r>
            <a:r>
              <a:rPr lang="en-AU" dirty="0" smtClean="0">
                <a:latin typeface="Lucida Console" panose="020B0609040504020204" pitchFamily="49" charset="0"/>
              </a:rPr>
              <a:t>(215, “Linda”, “</a:t>
            </a:r>
            <a:r>
              <a:rPr lang="en-AU" dirty="0" err="1" smtClean="0">
                <a:latin typeface="Lucida Console" panose="020B0609040504020204" pitchFamily="49" charset="0"/>
              </a:rPr>
              <a:t>Santini</a:t>
            </a:r>
            <a:r>
              <a:rPr lang="en-AU" dirty="0" smtClean="0">
                <a:latin typeface="Lucida Console" panose="020B0609040504020204" pitchFamily="49" charset="0"/>
              </a:rPr>
              <a:t>”);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cust.outputData</a:t>
            </a:r>
            <a:r>
              <a:rPr lang="en-AU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endParaRPr lang="en-AU" dirty="0">
              <a:latin typeface="Lucida Console" panose="020B0609040504020204" pitchFamily="49" charset="0"/>
            </a:endParaRP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cust.setBalDue</a:t>
            </a:r>
            <a:r>
              <a:rPr lang="en-AU" dirty="0" smtClean="0">
                <a:latin typeface="Lucida Console" panose="020B0609040504020204" pitchFamily="49" charset="0"/>
              </a:rPr>
              <a:t>(147.95);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cust.outputBalDue</a:t>
            </a:r>
            <a:r>
              <a:rPr lang="en-AU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endParaRPr lang="en-AU" dirty="0">
              <a:latin typeface="Lucida Console" panose="020B0609040504020204" pitchFamily="49" charset="0"/>
            </a:endParaRP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  <a:endParaRPr lang="en-AU" dirty="0" smtClean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7704" y="2780928"/>
            <a:ext cx="5616624" cy="7200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907704" y="3645024"/>
            <a:ext cx="3312368" cy="720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5888911" y="1988840"/>
            <a:ext cx="189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Inherited from the</a:t>
            </a:r>
          </a:p>
          <a:p>
            <a:r>
              <a:rPr lang="en-AU" dirty="0" smtClean="0">
                <a:latin typeface="Calibri Light" panose="020F0302020204030204" pitchFamily="34" charset="0"/>
              </a:rPr>
              <a:t>Person() class</a:t>
            </a:r>
            <a:endParaRPr lang="en-AU" dirty="0">
              <a:latin typeface="Calibri Light" panose="020F030202020403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92080" y="2200218"/>
            <a:ext cx="576064" cy="580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0112" y="4740224"/>
            <a:ext cx="171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Customer() class</a:t>
            </a:r>
            <a:endParaRPr lang="en-AU" dirty="0">
              <a:latin typeface="Calibri Light" panose="020F030202020403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932040" y="4365104"/>
            <a:ext cx="627306" cy="5864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25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Inheritance Restrictions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Private</a:t>
            </a:r>
            <a:r>
              <a:rPr lang="en-AU" dirty="0" smtClean="0"/>
              <a:t> members can be accessed only within a class</a:t>
            </a:r>
          </a:p>
          <a:p>
            <a:r>
              <a:rPr lang="en-AU" b="1" dirty="0" smtClean="0"/>
              <a:t>Protected</a:t>
            </a:r>
            <a:r>
              <a:rPr lang="en-AU" dirty="0" smtClean="0"/>
              <a:t> members can be accessed only by class functions, or by functions in child classes</a:t>
            </a:r>
          </a:p>
          <a:p>
            <a:r>
              <a:rPr lang="en-AU" dirty="0" smtClean="0"/>
              <a:t>If we replace the previous </a:t>
            </a:r>
            <a:r>
              <a:rPr lang="en-AU" dirty="0" err="1" smtClean="0"/>
              <a:t>outputBalDue</a:t>
            </a:r>
            <a:r>
              <a:rPr lang="en-AU" dirty="0" smtClean="0"/>
              <a:t>() method with the following, it will no longer work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297113" y="49996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>
                <a:latin typeface="Lucida Console" panose="020B0609040504020204" pitchFamily="49" charset="0"/>
              </a:rPr>
              <a:t>void Customer::</a:t>
            </a:r>
            <a:r>
              <a:rPr lang="en-AU" dirty="0" err="1">
                <a:latin typeface="Lucida Console" panose="020B0609040504020204" pitchFamily="49" charset="0"/>
              </a:rPr>
              <a:t>outputBalDue</a:t>
            </a:r>
            <a:r>
              <a:rPr lang="en-AU" dirty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“ID #” &lt;&lt; </a:t>
            </a:r>
            <a:r>
              <a:rPr lang="en-AU" dirty="0" err="1" smtClean="0">
                <a:latin typeface="Lucida Console" panose="020B0609040504020204" pitchFamily="49" charset="0"/>
              </a:rPr>
              <a:t>idNum</a:t>
            </a:r>
            <a:r>
              <a:rPr lang="en-AU" dirty="0" smtClean="0">
                <a:latin typeface="Lucida Console" panose="020B0609040504020204" pitchFamily="49" charset="0"/>
              </a:rPr>
              <a:t> &lt;&lt;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“ Balance due $” &lt;&lt;</a:t>
            </a:r>
          </a:p>
          <a:p>
            <a:pPr lvl="2"/>
            <a:r>
              <a:rPr lang="en-AU" dirty="0" err="1" smtClean="0">
                <a:latin typeface="Lucida Console" panose="020B0609040504020204" pitchFamily="49" charset="0"/>
              </a:rPr>
              <a:t>balanceDue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292080" y="5301808"/>
            <a:ext cx="792088" cy="327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6372200" y="573833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Inaccessible</a:t>
            </a:r>
            <a:endParaRPr lang="en-AU" dirty="0">
              <a:latin typeface="Calibri Light" panose="020F030202020403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084168" y="5661248"/>
            <a:ext cx="288032" cy="261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636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Inheritance Restrictions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456404" y="764704"/>
            <a:ext cx="6231193" cy="6109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700" dirty="0" smtClean="0">
                <a:latin typeface="Lucida Console" panose="020B0609040504020204" pitchFamily="49" charset="0"/>
              </a:rPr>
              <a:t>class Person {</a:t>
            </a:r>
          </a:p>
          <a:p>
            <a:pPr lvl="1"/>
            <a:r>
              <a:rPr lang="en-AU" sz="17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700" dirty="0" smtClean="0">
                <a:latin typeface="Lucida Console" panose="020B0609040504020204" pitchFamily="49" charset="0"/>
              </a:rPr>
              <a:t>int </a:t>
            </a:r>
            <a:r>
              <a:rPr lang="en-AU" sz="1700" dirty="0" err="1" smtClean="0">
                <a:latin typeface="Lucida Console" panose="020B0609040504020204" pitchFamily="49" charset="0"/>
              </a:rPr>
              <a:t>idNum</a:t>
            </a:r>
            <a:r>
              <a:rPr lang="en-AU" sz="17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700" dirty="0" smtClean="0">
                <a:latin typeface="Lucida Console" panose="020B0609040504020204" pitchFamily="49" charset="0"/>
              </a:rPr>
              <a:t>string </a:t>
            </a:r>
            <a:r>
              <a:rPr lang="en-AU" sz="1700" dirty="0" err="1" smtClean="0">
                <a:latin typeface="Lucida Console" panose="020B0609040504020204" pitchFamily="49" charset="0"/>
              </a:rPr>
              <a:t>firstName</a:t>
            </a:r>
            <a:r>
              <a:rPr lang="en-AU" sz="17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700" dirty="0" smtClean="0">
                <a:latin typeface="Lucida Console" panose="020B0609040504020204" pitchFamily="49" charset="0"/>
              </a:rPr>
              <a:t>string </a:t>
            </a:r>
            <a:r>
              <a:rPr lang="en-AU" sz="1700" dirty="0" err="1" smtClean="0">
                <a:latin typeface="Lucida Console" panose="020B0609040504020204" pitchFamily="49" charset="0"/>
              </a:rPr>
              <a:t>lastName</a:t>
            </a:r>
            <a:r>
              <a:rPr lang="en-AU" sz="17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7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700" dirty="0" smtClean="0">
                <a:latin typeface="Lucida Console" panose="020B0609040504020204" pitchFamily="49" charset="0"/>
              </a:rPr>
              <a:t>void </a:t>
            </a:r>
            <a:r>
              <a:rPr lang="en-AU" sz="1700" dirty="0" err="1" smtClean="0">
                <a:latin typeface="Lucida Console" panose="020B0609040504020204" pitchFamily="49" charset="0"/>
              </a:rPr>
              <a:t>setFields</a:t>
            </a:r>
            <a:r>
              <a:rPr lang="en-AU" sz="1700" dirty="0" smtClean="0">
                <a:latin typeface="Lucida Console" panose="020B0609040504020204" pitchFamily="49" charset="0"/>
              </a:rPr>
              <a:t>(int, string, string);</a:t>
            </a:r>
          </a:p>
          <a:p>
            <a:pPr lvl="2"/>
            <a:r>
              <a:rPr lang="en-AU" sz="1700" dirty="0" smtClean="0">
                <a:latin typeface="Lucida Console" panose="020B0609040504020204" pitchFamily="49" charset="0"/>
              </a:rPr>
              <a:t>void </a:t>
            </a:r>
            <a:r>
              <a:rPr lang="en-AU" sz="1700" dirty="0" err="1" smtClean="0">
                <a:latin typeface="Lucida Console" panose="020B0609040504020204" pitchFamily="49" charset="0"/>
              </a:rPr>
              <a:t>outputData</a:t>
            </a:r>
            <a:r>
              <a:rPr lang="en-AU" sz="1700" dirty="0" smtClean="0">
                <a:latin typeface="Lucida Console" panose="020B0609040504020204" pitchFamily="49" charset="0"/>
              </a:rPr>
              <a:t>();</a:t>
            </a:r>
          </a:p>
          <a:p>
            <a:pPr lvl="2"/>
            <a:r>
              <a:rPr lang="en-AU" sz="1700" dirty="0" smtClean="0">
                <a:latin typeface="Lucida Console" panose="020B0609040504020204" pitchFamily="49" charset="0"/>
              </a:rPr>
              <a:t>int </a:t>
            </a:r>
            <a:r>
              <a:rPr lang="en-AU" sz="1700" dirty="0" err="1" smtClean="0">
                <a:latin typeface="Lucida Console" panose="020B0609040504020204" pitchFamily="49" charset="0"/>
              </a:rPr>
              <a:t>getID</a:t>
            </a:r>
            <a:r>
              <a:rPr lang="en-AU" sz="17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sz="17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700" dirty="0" smtClean="0">
                <a:latin typeface="Lucida Console" panose="020B0609040504020204" pitchFamily="49" charset="0"/>
              </a:rPr>
              <a:t>void Person::</a:t>
            </a:r>
            <a:r>
              <a:rPr lang="en-AU" sz="1700" dirty="0" err="1" smtClean="0">
                <a:latin typeface="Lucida Console" panose="020B0609040504020204" pitchFamily="49" charset="0"/>
              </a:rPr>
              <a:t>setFields</a:t>
            </a:r>
            <a:r>
              <a:rPr lang="en-AU" sz="1700" dirty="0" smtClean="0">
                <a:latin typeface="Lucida Console" panose="020B0609040504020204" pitchFamily="49" charset="0"/>
              </a:rPr>
              <a:t>(int </a:t>
            </a:r>
            <a:r>
              <a:rPr lang="en-AU" sz="1700" dirty="0" err="1" smtClean="0">
                <a:latin typeface="Lucida Console" panose="020B0609040504020204" pitchFamily="49" charset="0"/>
              </a:rPr>
              <a:t>num</a:t>
            </a:r>
            <a:r>
              <a:rPr lang="en-AU" sz="1700" dirty="0" smtClean="0">
                <a:latin typeface="Lucida Console" panose="020B0609040504020204" pitchFamily="49" charset="0"/>
              </a:rPr>
              <a:t>, string first, </a:t>
            </a:r>
          </a:p>
          <a:p>
            <a:pPr lvl="2"/>
            <a:r>
              <a:rPr lang="en-AU" sz="1700" dirty="0" smtClean="0">
                <a:latin typeface="Lucida Console" panose="020B0609040504020204" pitchFamily="49" charset="0"/>
              </a:rPr>
              <a:t>string last) {</a:t>
            </a:r>
          </a:p>
          <a:p>
            <a:pPr lvl="1"/>
            <a:r>
              <a:rPr lang="en-AU" sz="1700" dirty="0" err="1" smtClean="0">
                <a:latin typeface="Lucida Console" panose="020B0609040504020204" pitchFamily="49" charset="0"/>
              </a:rPr>
              <a:t>idNum</a:t>
            </a:r>
            <a:r>
              <a:rPr lang="en-AU" sz="1700" dirty="0" smtClean="0">
                <a:latin typeface="Lucida Console" panose="020B0609040504020204" pitchFamily="49" charset="0"/>
              </a:rPr>
              <a:t> = </a:t>
            </a:r>
            <a:r>
              <a:rPr lang="en-AU" sz="1700" dirty="0" err="1" smtClean="0">
                <a:latin typeface="Lucida Console" panose="020B0609040504020204" pitchFamily="49" charset="0"/>
              </a:rPr>
              <a:t>num</a:t>
            </a:r>
            <a:r>
              <a:rPr lang="en-AU" sz="17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700" dirty="0" err="1" smtClean="0">
                <a:latin typeface="Lucida Console" panose="020B0609040504020204" pitchFamily="49" charset="0"/>
              </a:rPr>
              <a:t>firstName</a:t>
            </a:r>
            <a:r>
              <a:rPr lang="en-AU" sz="1700" dirty="0" smtClean="0">
                <a:latin typeface="Lucida Console" panose="020B0609040504020204" pitchFamily="49" charset="0"/>
              </a:rPr>
              <a:t> = first;</a:t>
            </a:r>
          </a:p>
          <a:p>
            <a:pPr lvl="1"/>
            <a:r>
              <a:rPr lang="en-AU" sz="1700" dirty="0" err="1" smtClean="0">
                <a:latin typeface="Lucida Console" panose="020B0609040504020204" pitchFamily="49" charset="0"/>
              </a:rPr>
              <a:t>lastName</a:t>
            </a:r>
            <a:r>
              <a:rPr lang="en-AU" sz="1700" dirty="0" smtClean="0">
                <a:latin typeface="Lucida Console" panose="020B0609040504020204" pitchFamily="49" charset="0"/>
              </a:rPr>
              <a:t> = last;</a:t>
            </a:r>
          </a:p>
          <a:p>
            <a:r>
              <a:rPr lang="en-AU" sz="17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700" dirty="0" smtClean="0">
                <a:latin typeface="Lucida Console" panose="020B0609040504020204" pitchFamily="49" charset="0"/>
              </a:rPr>
              <a:t>void Person::</a:t>
            </a:r>
            <a:r>
              <a:rPr lang="en-AU" sz="1700" dirty="0" err="1" smtClean="0">
                <a:latin typeface="Lucida Console" panose="020B0609040504020204" pitchFamily="49" charset="0"/>
              </a:rPr>
              <a:t>outputData</a:t>
            </a:r>
            <a:r>
              <a:rPr lang="en-AU" sz="17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700" dirty="0" err="1" smtClean="0">
                <a:latin typeface="Lucida Console" panose="020B0609040504020204" pitchFamily="49" charset="0"/>
              </a:rPr>
              <a:t>cout</a:t>
            </a:r>
            <a:r>
              <a:rPr lang="en-AU" sz="1700" dirty="0" smtClean="0">
                <a:latin typeface="Lucida Console" panose="020B0609040504020204" pitchFamily="49" charset="0"/>
              </a:rPr>
              <a:t> &lt;&lt; “ID #” &lt;&lt; </a:t>
            </a:r>
            <a:r>
              <a:rPr lang="en-AU" sz="1700" dirty="0" err="1" smtClean="0">
                <a:latin typeface="Lucida Console" panose="020B0609040504020204" pitchFamily="49" charset="0"/>
              </a:rPr>
              <a:t>idNum</a:t>
            </a:r>
            <a:r>
              <a:rPr lang="en-AU" sz="1700" dirty="0" smtClean="0">
                <a:latin typeface="Lucida Console" panose="020B0609040504020204" pitchFamily="49" charset="0"/>
              </a:rPr>
              <a:t> &lt;&lt; “ Name: “ &lt;&lt; </a:t>
            </a:r>
          </a:p>
          <a:p>
            <a:pPr lvl="2"/>
            <a:r>
              <a:rPr lang="en-AU" sz="1700" dirty="0" err="1" smtClean="0">
                <a:latin typeface="Lucida Console" panose="020B0609040504020204" pitchFamily="49" charset="0"/>
              </a:rPr>
              <a:t>firstName</a:t>
            </a:r>
            <a:r>
              <a:rPr lang="en-AU" sz="1700" dirty="0" smtClean="0">
                <a:latin typeface="Lucida Console" panose="020B0609040504020204" pitchFamily="49" charset="0"/>
              </a:rPr>
              <a:t> &lt;&lt; “ “ &lt;&lt; </a:t>
            </a:r>
            <a:r>
              <a:rPr lang="en-AU" sz="1700" dirty="0" err="1" smtClean="0">
                <a:latin typeface="Lucida Console" panose="020B0609040504020204" pitchFamily="49" charset="0"/>
              </a:rPr>
              <a:t>lastName</a:t>
            </a:r>
            <a:r>
              <a:rPr lang="en-AU" sz="1700" dirty="0" smtClean="0">
                <a:latin typeface="Lucida Console" panose="020B0609040504020204" pitchFamily="49" charset="0"/>
              </a:rPr>
              <a:t> &lt;&lt; end;</a:t>
            </a:r>
          </a:p>
          <a:p>
            <a:r>
              <a:rPr lang="en-AU" sz="17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700" dirty="0" smtClean="0">
                <a:latin typeface="Lucida Console" panose="020B0609040504020204" pitchFamily="49" charset="0"/>
              </a:rPr>
              <a:t>int Person::</a:t>
            </a:r>
            <a:r>
              <a:rPr lang="en-AU" sz="1700" dirty="0" err="1" smtClean="0">
                <a:latin typeface="Lucida Console" panose="020B0609040504020204" pitchFamily="49" charset="0"/>
              </a:rPr>
              <a:t>getID</a:t>
            </a:r>
            <a:r>
              <a:rPr lang="en-AU" sz="17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700" dirty="0" smtClean="0">
                <a:latin typeface="Lucida Console" panose="020B0609040504020204" pitchFamily="49" charset="0"/>
              </a:rPr>
              <a:t>return </a:t>
            </a:r>
            <a:r>
              <a:rPr lang="en-AU" sz="1700" dirty="0" err="1" smtClean="0">
                <a:latin typeface="Lucida Console" panose="020B0609040504020204" pitchFamily="49" charset="0"/>
              </a:rPr>
              <a:t>idNum</a:t>
            </a:r>
            <a:r>
              <a:rPr lang="en-AU" sz="17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700" dirty="0">
                <a:latin typeface="Lucida Console" panose="020B0609040504020204" pitchFamily="49" charset="0"/>
              </a:rPr>
              <a:t>}</a:t>
            </a:r>
            <a:endParaRPr lang="en-AU" sz="1700" dirty="0" smtClean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1760" y="2868702"/>
            <a:ext cx="1656184" cy="2975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487936" y="5989756"/>
            <a:ext cx="2868040" cy="8236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443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2362</Words>
  <Application>Microsoft Office PowerPoint</Application>
  <PresentationFormat>On-screen Show (4:3)</PresentationFormat>
  <Paragraphs>434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ＭＳ Ｐゴシック</vt:lpstr>
      <vt:lpstr>Arial</vt:lpstr>
      <vt:lpstr>Arial Narrow</vt:lpstr>
      <vt:lpstr>Calibri</vt:lpstr>
      <vt:lpstr>Calibri Light</vt:lpstr>
      <vt:lpstr>Consolas</vt:lpstr>
      <vt:lpstr>Lucida Console</vt:lpstr>
      <vt:lpstr>Default Design</vt:lpstr>
      <vt:lpstr>CSP2104 Object-Oriented Programming in C++</vt:lpstr>
      <vt:lpstr>On the Agenda…</vt:lpstr>
      <vt:lpstr>Understanding Inheritance</vt:lpstr>
      <vt:lpstr>Inheritance Syntax</vt:lpstr>
      <vt:lpstr>Creating a Derived Class</vt:lpstr>
      <vt:lpstr>Creating a Derived Class</vt:lpstr>
      <vt:lpstr>Creating a Derived Class</vt:lpstr>
      <vt:lpstr>Understanding Inheritance Restrictions</vt:lpstr>
      <vt:lpstr>Understanding Inheritance Restrictions</vt:lpstr>
      <vt:lpstr>Understanding Inheritance Restrictions</vt:lpstr>
      <vt:lpstr>Understanding the Class Access Specifier</vt:lpstr>
      <vt:lpstr>Understanding the Class Access Specifier</vt:lpstr>
      <vt:lpstr>Overriding and Overloading Parent Class Functions</vt:lpstr>
      <vt:lpstr>Overriding and Overloading Parent Class Functions</vt:lpstr>
      <vt:lpstr>Overriding and Overloading Parent Class Functions</vt:lpstr>
      <vt:lpstr>Providing for Base Class Construction</vt:lpstr>
      <vt:lpstr>Providing for Base Class Construction</vt:lpstr>
      <vt:lpstr>Copying from derived to base</vt:lpstr>
      <vt:lpstr>Preserving Derived Behaviour</vt:lpstr>
      <vt:lpstr>Preserving Derived Behaviour</vt:lpstr>
      <vt:lpstr>Preserving Derived Behaviour</vt:lpstr>
      <vt:lpstr>Preserving Derived Behaviour</vt:lpstr>
      <vt:lpstr>Preserving Derived Behaviour</vt:lpstr>
      <vt:lpstr>Preserving Derived Behaviour</vt:lpstr>
      <vt:lpstr>Preserving Derived Behaviour</vt:lpstr>
      <vt:lpstr>Using Multiple Inheritance</vt:lpstr>
      <vt:lpstr>Using Multiple Inheritance</vt:lpstr>
      <vt:lpstr>Using Multiple Inheritance</vt:lpstr>
      <vt:lpstr>Disadvantages of Using Multiple Inheritance</vt:lpstr>
      <vt:lpstr>Using Virtual Base Classes</vt:lpstr>
      <vt:lpstr>Using Virtual Base Classes</vt:lpstr>
      <vt:lpstr>Using Virtual Base Classes</vt:lpstr>
      <vt:lpstr>Using Virtual Base Classes</vt:lpstr>
      <vt:lpstr>Avoiding Multiple Inheritance</vt:lpstr>
      <vt:lpstr>PowerPoint Presentation</vt:lpstr>
    </vt:vector>
  </TitlesOfParts>
  <Company>Edith Cowan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Martin MASEK</cp:lastModifiedBy>
  <cp:revision>85</cp:revision>
  <dcterms:created xsi:type="dcterms:W3CDTF">2009-09-07T06:19:36Z</dcterms:created>
  <dcterms:modified xsi:type="dcterms:W3CDTF">2017-04-18T00:12:30Z</dcterms:modified>
</cp:coreProperties>
</file>