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25" r:id="rId1"/>
  </p:sldMasterIdLst>
  <p:sldIdLst>
    <p:sldId id="256" r:id="rId2"/>
    <p:sldId id="257" r:id="rId3"/>
    <p:sldId id="260" r:id="rId4"/>
    <p:sldId id="261" r:id="rId5"/>
    <p:sldId id="339" r:id="rId6"/>
    <p:sldId id="278" r:id="rId7"/>
    <p:sldId id="338" r:id="rId8"/>
    <p:sldId id="334" r:id="rId9"/>
    <p:sldId id="335" r:id="rId10"/>
    <p:sldId id="336" r:id="rId11"/>
    <p:sldId id="346" r:id="rId12"/>
    <p:sldId id="340" r:id="rId13"/>
    <p:sldId id="347" r:id="rId14"/>
    <p:sldId id="296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6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4" r:id="rId32"/>
    <p:sldId id="370" r:id="rId33"/>
    <p:sldId id="366" r:id="rId34"/>
    <p:sldId id="367" r:id="rId35"/>
    <p:sldId id="368" r:id="rId36"/>
    <p:sldId id="369" r:id="rId37"/>
    <p:sldId id="272" r:id="rId38"/>
  </p:sldIdLst>
  <p:sldSz cx="12192000" cy="6858000"/>
  <p:notesSz cx="6858000" cy="9144000"/>
  <p:embeddedFontLst>
    <p:embeddedFont>
      <p:font typeface="Open Sans" panose="020B0606030504020204" pitchFamily="34" charset="0"/>
      <p:regular r:id="rId39"/>
      <p:bold r:id="rId40"/>
      <p:italic r:id="rId41"/>
      <p:boldItalic r:id="rId42"/>
    </p:embeddedFont>
    <p:embeddedFont>
      <p:font typeface="Calibri Light" panose="020F0302020204030204" pitchFamily="34" charset="0"/>
      <p:regular r:id="rId43"/>
      <p:italic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EEEEEE"/>
    <a:srgbClr val="E7AD52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113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122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94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892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733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14/05/2015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800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14/05/2015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485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14/05/2015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821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14/05/2015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813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14/05/2015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63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14/05/2015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85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A49F8-424C-43DF-ABBC-6BF9F0D68733}" type="datetimeFigureOut">
              <a:rPr lang="en-AU" smtClean="0"/>
              <a:t>14/05/2015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723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larwinds.com/patch-manager.aspx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-DldViUL1d0" TargetMode="Externa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-DldViUL1d0" TargetMode="Externa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hh994562(v=ws.10).aspx" TargetMode="External"/><Relationship Id="rId2" Type="http://schemas.openxmlformats.org/officeDocument/2006/relationships/hyperlink" Target="https://technet.microsoft.com/en-au/library/cc781633(v=ws.10).aspx?f=255&amp;MSPPError=-2147217396#BKMK_3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echnet.microsoft.com/en-us/library/cc961876.aspx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zGzB-yYKcc" TargetMode="Externa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yzGzB-yYKcc" TargetMode="Externa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arstechnica.com/security/2014/04/25/stanfords-password-policy-shuns-one-size-fits-all-security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arstechnica.com/security/2015/04/09/hacked-french-network-exposed-its-own-passwords-during-tv-interview/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et.microsoft.com/en-au/library/cc786658(v=ws.10).aspx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indows.microsoft.com/en-au/windows/what-is-user-account-control#1TC=windows-vista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technet.com/b/asiasupp/archive/2007/02/08/configure-uac-settings-via-policy.aspx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usa.kaspersky.com/business-security/endpoint-select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eyfocus.net/kfsensor/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larwinds.com/patch-manager.aspx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yfocus.net/kfsensor/" TargetMode="External"/><Relationship Id="rId2" Type="http://schemas.openxmlformats.org/officeDocument/2006/relationships/hyperlink" Target="http://usa.kaspersky.com/business-security/endpoint-select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-DldViUL1d0" TargetMode="External"/><Relationship Id="rId3" Type="http://schemas.openxmlformats.org/officeDocument/2006/relationships/hyperlink" Target="https://technet.microsoft.com/en-au/library/cc781633(v=ws.10).aspx?f=255&amp;MSPPError=-2147217396#BKMK_3" TargetMode="External"/><Relationship Id="rId7" Type="http://schemas.openxmlformats.org/officeDocument/2006/relationships/hyperlink" Target="https://www.youtube.com/watch?v=yzGzB-yYKcc" TargetMode="External"/><Relationship Id="rId2" Type="http://schemas.openxmlformats.org/officeDocument/2006/relationships/hyperlink" Target="http://arstechnica.com/security/2014/04/25/stanfords-password-policy-shuns-one-size-fits-all-security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indows.microsoft.com/en-au/windows/what-is-user-account-control#1TC=windows-vista" TargetMode="External"/><Relationship Id="rId5" Type="http://schemas.openxmlformats.org/officeDocument/2006/relationships/hyperlink" Target="https://technet.microsoft.com/en-us/library/cc961876.aspx" TargetMode="External"/><Relationship Id="rId4" Type="http://schemas.openxmlformats.org/officeDocument/2006/relationships/hyperlink" Target="http://blogs.technet.com/b/asiasupp/archive/2007/02/08/configure-uac-settings-via-policy.asp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nvlpubs.nist.gov/nistpubs/SpecialPublications/NIST.SP.800-40r3.pdf" TargetMode="External"/><Relationship Id="rId2" Type="http://schemas.openxmlformats.org/officeDocument/2006/relationships/hyperlink" Target="http://www.verizonenterprise.com/resources/security/databreachreport.pdf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systems/articles/patch-management-jsp-135385.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systems/articles/patch-management-jsp-135385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7625" y="0"/>
            <a:ext cx="1152144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recommendations</a:t>
            </a:r>
          </a:p>
          <a:p>
            <a:r>
              <a:rPr lang="en-AU" sz="54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  <a:r>
              <a:rPr lang="en-AU" sz="5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Blue Ink</a:t>
            </a:r>
          </a:p>
          <a:p>
            <a:endParaRPr lang="en-AU" sz="5400" b="1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40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Martin Ponce, ID 10371381</a:t>
            </a:r>
          </a:p>
          <a:p>
            <a:endParaRPr lang="en-AU" sz="4000" b="1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CSI1101 Computer Security</a:t>
            </a:r>
          </a:p>
          <a:p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Off-Campus</a:t>
            </a:r>
          </a:p>
          <a:p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Tutor: Patryk Szewczyk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47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SolarWinds Patch Manager 2.1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Centralised tool manages OS and third party application patching for connected workstations and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Provides reporting and information gathering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Reports available patches for OS and programs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Reports the vulnerabilities that the patches resolve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Helps to determine if patch is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Ability to allocate deployment groups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designate a test group and production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patches first before deploying to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Schedule patch deployment</a:t>
            </a:r>
          </a:p>
        </p:txBody>
      </p:sp>
    </p:spTree>
    <p:extLst>
      <p:ext uri="{BB962C8B-B14F-4D97-AF65-F5344CB8AC3E}">
        <p14:creationId xmlns:p14="http://schemas.microsoft.com/office/powerpoint/2010/main" val="16860023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SolarWinds Patch Manager</a:t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Guided Tour </a:t>
            </a: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(Tice, 2012)</a:t>
            </a: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-DldViUL1d0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636520" y="2185328"/>
            <a:ext cx="6918960" cy="389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845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Patch manager advantages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 many machines simultaneously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Supports OS and third party application patches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 effort installing updates for each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bility to test patches with deployment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eporting allows admin/s to identify critical, non-critical, and not applicable patches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Minimizes the time between patch release and patch install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Minimizes window of opportunity for attack</a:t>
            </a:r>
          </a:p>
        </p:txBody>
      </p:sp>
    </p:spTree>
    <p:extLst>
      <p:ext uri="{BB962C8B-B14F-4D97-AF65-F5344CB8AC3E}">
        <p14:creationId xmlns:p14="http://schemas.microsoft.com/office/powerpoint/2010/main" val="3344082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Passwords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4886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 protection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computers automatically log into the user “green” account without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screensaver is also not password protected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would allow an attacker to gain access to Blue Ink’s computers and network resources by simply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Turning on the computer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computer while the victim was not at his/her desk</a:t>
            </a:r>
          </a:p>
        </p:txBody>
      </p:sp>
    </p:spTree>
    <p:extLst>
      <p:ext uri="{BB962C8B-B14F-4D97-AF65-F5344CB8AC3E}">
        <p14:creationId xmlns:p14="http://schemas.microsoft.com/office/powerpoint/2010/main" val="23082218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 Directory security policies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Enable and configure Active Directory on Blue Ink’s Windows 20xx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domain level password policy, such that a user must have a password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2005)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Selected password must meet password policy requirements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(Microsoft, 2012)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account lockout policy after 3 failed attempts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Enforce screensaver lock through Group Policy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(Microsoft </a:t>
            </a:r>
            <a:r>
              <a:rPr lang="en-AU" sz="2600" dirty="0" err="1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n.d.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-a)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1791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 Directory advantages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Users must authenticate to an Active Directory domain controller in order to log in to their account and use a Blue Ink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Enforce password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Assign and enforce security policies for users and computers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Enforce screensaver 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Account lockout after 3 failed attempts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 brute-force attacks</a:t>
            </a:r>
          </a:p>
        </p:txBody>
      </p:sp>
    </p:spTree>
    <p:extLst>
      <p:ext uri="{BB962C8B-B14F-4D97-AF65-F5344CB8AC3E}">
        <p14:creationId xmlns:p14="http://schemas.microsoft.com/office/powerpoint/2010/main" val="34053255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Choosing passwords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Simple passwords very easy to brute-force or dictionary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password too complicated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 hard to remember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 lead to users writing down their password in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plaintext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(physical or digital)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9769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Passphrases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Oliver &amp; Snowden (2015)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discuss how to select a strong but memorable passphrase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yzGzB-yYKcc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441895" y="3534393"/>
            <a:ext cx="5308210" cy="298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758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 policy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Goodin (2014)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reports that Stanford University’s IT department has implemented an effective password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the length of characters in a password increase, the requirements for specific characters decrease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Promotes longer but more memorable passphrases rather than short complicated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 Blue Ink adopt a similar password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Minimize risk that a user will write password down on paper or save in plaintext</a:t>
            </a:r>
            <a:endParaRPr lang="en-AU" sz="2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6206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663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practices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1451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Passwords in plaintext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password was saved in plaintext in a user’s “My Documents”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attacker could easily read password if gained access to computer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145" y="3896891"/>
            <a:ext cx="3957710" cy="2632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66781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Delete/destroy passwords in plaintext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Securely delete files containing passwords in plaintext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 *.pdf, *.xls, *.ppt, etc. Not just *.txt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Destroy any passwords written down on paper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ie. Sticky notes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Recent disclosure of French TV social network passwords on YouTube via sticky notes behind a reporter during an interview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(Machkovech, 2015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Attackers can easily retrieve passwords on paper too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of memorable passphrases will mitigate need for writing passwords down</a:t>
            </a:r>
          </a:p>
        </p:txBody>
      </p:sp>
    </p:spTree>
    <p:extLst>
      <p:ext uri="{BB962C8B-B14F-4D97-AF65-F5344CB8AC3E}">
        <p14:creationId xmlns:p14="http://schemas.microsoft.com/office/powerpoint/2010/main" val="23320126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mIRC Internet Relay Chat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Relay Chat (IRC) share similar risks of malware propagation as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Attackers may use social engineering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Convince victims to view links to malicious web pages or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Convince victims to open malicious files sent directly through IRCs file-sharing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Removal of mIRC will mitigate these risks</a:t>
            </a:r>
            <a:endParaRPr lang="en-AU" sz="36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0195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rights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9288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Administrator rights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Normal employee users such as “green” given admin rights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Admin rights allow a user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Install/uninstall software/drivers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 critical system wide changes to settings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ie.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Add/modify/delete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other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a user with admin rights is attacked, the attacker may also inherit these privileges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9866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 Directory user rights policy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Active Directory user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Assign appropriate user rights to groups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2005)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 Reserve admin rights for IT support staff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Standard users will need administrator permission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 critical system changes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 possible changes made by malware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Un/install applications/drivers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 possible malware propagation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Attacker may only inherit Standard user rights</a:t>
            </a:r>
          </a:p>
        </p:txBody>
      </p:sp>
    </p:spTree>
    <p:extLst>
      <p:ext uri="{BB962C8B-B14F-4D97-AF65-F5344CB8AC3E}">
        <p14:creationId xmlns:p14="http://schemas.microsoft.com/office/powerpoint/2010/main" val="41660696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Account Control (UAC)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UAC has been disabled in Blue Ink’s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UAC assists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protecting the computer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Preventing unauthorized changes by a program to the computer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n.d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.-b)</a:t>
            </a:r>
            <a:endParaRPr lang="en-AU" sz="2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Requires authorization by an administrator to commit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18044198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Recommendation:</a:t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 Directory group policy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Active Directory user groups to enforce UAC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2007)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Critical system changes made by software or users will now require permission by an administrator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 possible changes made by malware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 possible malware propagation</a:t>
            </a:r>
          </a:p>
        </p:txBody>
      </p:sp>
    </p:spTree>
    <p:extLst>
      <p:ext uri="{BB962C8B-B14F-4D97-AF65-F5344CB8AC3E}">
        <p14:creationId xmlns:p14="http://schemas.microsoft.com/office/powerpoint/2010/main" val="11333434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Anti-virus and network security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0600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351691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During this presentation…</a:t>
            </a:r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will assume that: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3077309"/>
            <a:ext cx="91440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“green” is a standard employee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 is a large enterprise, corporate environment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 has at least one Windows based server capable of Active Directory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firewall is in place, protects network and is out of scope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back-up strategy is in place and out of </a:t>
            </a: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scope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8065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Fake anti-virus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Fake anti-virus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Origin unknown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Potentially installed through malware propagation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 desktop shortcut and supporting files immediately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15" y="4218013"/>
            <a:ext cx="2514286" cy="20063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364285"/>
            <a:ext cx="5909056" cy="1713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27796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r>
              <a:rPr lang="en-AU" sz="36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6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Kaspersky End Point Security Select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Enterprise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anti-malware/virus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Supports multiple platforms: Windows, OS X,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Monitors/detects and stops exploits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Supports Adobe Reader, Microsoft Office, Internet Explorer, Java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Provides firewall functions, can monitor Internet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Protects mobile devices</a:t>
            </a:r>
            <a:endParaRPr lang="en-AU" sz="2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9783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r>
              <a:rPr lang="en-AU" sz="36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6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KFSensor honeypot system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 based honeypot Intrusion Detection System (IDS) designed for corporate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Acts as a decoy to attract attackers in the event the network is compromised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Simulates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vulnerable FTP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SMB, POP3, HTTP, Telnet, SMTP and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Diverts attacks away from critical areas of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Identifies attack signatures and logs events</a:t>
            </a:r>
          </a:p>
        </p:txBody>
      </p:sp>
    </p:spTree>
    <p:extLst>
      <p:ext uri="{BB962C8B-B14F-4D97-AF65-F5344CB8AC3E}">
        <p14:creationId xmlns:p14="http://schemas.microsoft.com/office/powerpoint/2010/main" val="18652985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7825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506438"/>
            <a:ext cx="9144000" cy="1446915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Patch management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452107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proactive patch management strategy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Mitigates vulnerabilities in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SolarWinds Patch Manager 2.1</a:t>
            </a:r>
            <a:endParaRPr lang="en-AU" sz="3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 patching for multiple computers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2344659"/>
            <a:ext cx="9144000" cy="1446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4303204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users/groups with Active Directory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Enforce passwords, password policy, screensaver lock, and account lockout after failed attempts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passphrases for password policies</a:t>
            </a:r>
            <a:endParaRPr lang="en-AU" sz="3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Prevents users from writing passwords down</a:t>
            </a:r>
          </a:p>
        </p:txBody>
      </p:sp>
    </p:spTree>
    <p:extLst>
      <p:ext uri="{BB962C8B-B14F-4D97-AF65-F5344CB8AC3E}">
        <p14:creationId xmlns:p14="http://schemas.microsoft.com/office/powerpoint/2010/main" val="5878827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446915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practices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not store passwords in plaintext files or handwritten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Remove mIRC to prevent malware propagation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2851096"/>
            <a:ext cx="9144000" cy="1446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rights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4809641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Active Directory user groups with appropriate user rights</a:t>
            </a:r>
            <a:endParaRPr lang="en-AU" sz="3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Reserve admin rights for IT support staff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Enforce UAC through Active Directory group policy</a:t>
            </a:r>
          </a:p>
        </p:txBody>
      </p:sp>
    </p:spTree>
    <p:extLst>
      <p:ext uri="{BB962C8B-B14F-4D97-AF65-F5344CB8AC3E}">
        <p14:creationId xmlns:p14="http://schemas.microsoft.com/office/powerpoint/2010/main" val="29242203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446915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Anti-virus and network security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Remove fake anti-virus</a:t>
            </a:r>
            <a:endParaRPr lang="en-AU" sz="2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Kaspersky End Point Security Select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KFSensor honeypot system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Simulates vulnerable services to entice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Diverts attackers away from critical systems in the event an attacker compromises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Logs events</a:t>
            </a:r>
          </a:p>
        </p:txBody>
      </p:sp>
    </p:spTree>
    <p:extLst>
      <p:ext uri="{BB962C8B-B14F-4D97-AF65-F5344CB8AC3E}">
        <p14:creationId xmlns:p14="http://schemas.microsoft.com/office/powerpoint/2010/main" val="4027850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8667" y="1"/>
            <a:ext cx="9144000" cy="970843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38667" y="1196622"/>
            <a:ext cx="11514666" cy="5113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Baker, W. H., Hylender, C. D., &amp; Valentine, J. A. (2008). 2008 Data Breach Investigations Report, 1–29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Goodin, D. (2014). Stanford’s password policy shuns one-size-fits-all security | Ars Technica. Ars Technica. Retrieved April 30,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http://arstechnica.com/security/2014/04/25/stanfords-password-policy-shuns-one-size-fits-all-security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/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(2005a). Apply or modify password policy: Logon and Authentication. Retrieved May 14,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https://technet.microsoft.com/en-au/library/cc781633(v=ws.10).aspx?f=255&amp;MSPPError=-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2147217396#BKMK_3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(2007). Configure UAC settings via policy - Microsoft Reduce Customer Effort Center - Site Home - TechNet Blogs. Retrieved May 14,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http://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blogs.technet.com/b/asiasupp/archive/2007/02/08/configure-uac-settings-via-policy.aspx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(n.d.-a). Screen Saver timeout. Retrieved May 14,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technet.microsoft.com/en-us/library/cc961876.aspx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(n.d.-b). What is User Account Control? - Windows Help. Retrieved March 14,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http://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windows.microsoft.com/en-au/windows/what-is-user-account-control#1TC=windows-vista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Oliver, J., &amp; Snowden, E. [LastWeekTonight]. (2015, April 9). Last Week Tonight with John Oliver: Edward Snowden on Passwords. Retrieved May 6,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https://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www.youtube.com/watch?v=yzGzB-yYKcc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Scarfone, K., &amp; Souppaya, M. (2013). Guide to Enterprise Patch Management Technologies NIST Special Publication 800-40 Guide to Enterprise Patch Management Technologies. NIST. 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doi:10.6028/NIST.SP.800-40r3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Tice, K. [solarwindsinc]. (2012, September 12)  Patch Manager Guided Tour. Retrieved May 14,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https://www.youtube.com/watch?v=-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DldViUL1d0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7470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presentation will…</a:t>
            </a:r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 security recommendations for: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3429001"/>
            <a:ext cx="91440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Patch management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Passwords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practices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rights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Anti-virus and 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16363401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Patch management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4166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</a:t>
            </a: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perating systems and</a:t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party applications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always have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 flaws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Implementation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lead to vulnerabilities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Vendors generally provide patches for customers to install in order to mitigate such vulnerabilities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Crucial for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to implement a strategy to deploy these patches to systems regularly</a:t>
            </a:r>
            <a:endParaRPr lang="en-AU" sz="2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4870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Importance of scheduled patching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90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 of successful exploits involved vulnerabilities which had patches available for at least six months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(Baker, Hylender, &amp; Valentine 2008, p. 2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Patches mitigate software vulnerabilities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(Scarfone &amp; Souppaya, 2013)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0427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atch management strategies</a:t>
            </a:r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(O’Connor, 2008)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Proactive patch management strategy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prevention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Identify important patches and deploy safely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Reactive patch management strategy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response to issue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Usually for immediate relief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security patches on VM indicates that Blue Ink currently does not have a patch management strategy</a:t>
            </a:r>
          </a:p>
        </p:txBody>
      </p:sp>
    </p:spTree>
    <p:extLst>
      <p:ext uri="{BB962C8B-B14F-4D97-AF65-F5344CB8AC3E}">
        <p14:creationId xmlns:p14="http://schemas.microsoft.com/office/powerpoint/2010/main" val="31623584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Proactive patch management</a:t>
            </a:r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(O’Connor, 2008)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issues that can occur have been identified and patches have already been released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 prevention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Reduces unplanned downtime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Prevents experiencing known issues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Ability to plan ahead and perform appropriate tests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deployment</a:t>
            </a:r>
          </a:p>
        </p:txBody>
      </p:sp>
    </p:spTree>
    <p:extLst>
      <p:ext uri="{BB962C8B-B14F-4D97-AF65-F5344CB8AC3E}">
        <p14:creationId xmlns:p14="http://schemas.microsoft.com/office/powerpoint/2010/main" val="31553448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1348</TotalTime>
  <Words>1569</Words>
  <Application>Microsoft Office PowerPoint</Application>
  <PresentationFormat>Widescreen</PresentationFormat>
  <Paragraphs>201</Paragraphs>
  <Slides>37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Open Sans</vt:lpstr>
      <vt:lpstr>Calibri Light</vt:lpstr>
      <vt:lpstr>Calibri</vt:lpstr>
      <vt:lpstr>Office Theme</vt:lpstr>
      <vt:lpstr>PowerPoint Presentation</vt:lpstr>
      <vt:lpstr>Introduction</vt:lpstr>
      <vt:lpstr>During this presentation…  We will assume that:</vt:lpstr>
      <vt:lpstr>This presentation will…  Provide security recommendations for:</vt:lpstr>
      <vt:lpstr>Patch management</vt:lpstr>
      <vt:lpstr>Operating systems and third party applications</vt:lpstr>
      <vt:lpstr>Importance of scheduled patching</vt:lpstr>
      <vt:lpstr>Patch management strategies (O’Connor, 2008)</vt:lpstr>
      <vt:lpstr>Proactive patch management (O’Connor, 2008)</vt:lpstr>
      <vt:lpstr>Recommend: SolarWinds Patch Manager 2.1</vt:lpstr>
      <vt:lpstr>SolarWinds Patch Manager Guided Tour (Tice, 2012):</vt:lpstr>
      <vt:lpstr>Patch manager advantages</vt:lpstr>
      <vt:lpstr>Passwords</vt:lpstr>
      <vt:lpstr>Password protection</vt:lpstr>
      <vt:lpstr>Recommend: Active Directory security policies</vt:lpstr>
      <vt:lpstr>Active Directory advantages</vt:lpstr>
      <vt:lpstr> Choosing passwords</vt:lpstr>
      <vt:lpstr> Recommend: Passphrases</vt:lpstr>
      <vt:lpstr>Recommend: Password policy</vt:lpstr>
      <vt:lpstr>User practices</vt:lpstr>
      <vt:lpstr>Passwords in plaintext</vt:lpstr>
      <vt:lpstr>Recommend: Delete/destroy passwords in plaintext</vt:lpstr>
      <vt:lpstr>mIRC Internet Relay Chat</vt:lpstr>
      <vt:lpstr>User rights</vt:lpstr>
      <vt:lpstr>Administrator rights</vt:lpstr>
      <vt:lpstr>Recommend: Active Directory user rights policy</vt:lpstr>
      <vt:lpstr>User Account Control (UAC)</vt:lpstr>
      <vt:lpstr>Recommendation: Active Directory group policy</vt:lpstr>
      <vt:lpstr>Anti-virus and network security</vt:lpstr>
      <vt:lpstr>Fake anti-virus</vt:lpstr>
      <vt:lpstr>Recommend: Kaspersky End Point Security Select</vt:lpstr>
      <vt:lpstr>Recommend: KFSensor honeypot system</vt:lpstr>
      <vt:lpstr>Summary</vt:lpstr>
      <vt:lpstr>Patch management</vt:lpstr>
      <vt:lpstr>User practices</vt:lpstr>
      <vt:lpstr>Anti-virus and network security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Issue Mitigation</dc:title>
  <dc:creator>marty</dc:creator>
  <cp:lastModifiedBy>marty</cp:lastModifiedBy>
  <cp:revision>131</cp:revision>
  <dcterms:created xsi:type="dcterms:W3CDTF">2015-04-22T05:54:21Z</dcterms:created>
  <dcterms:modified xsi:type="dcterms:W3CDTF">2015-05-14T15:16:39Z</dcterms:modified>
</cp:coreProperties>
</file>