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s/slide41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s/slide30.xml" ContentType="application/vnd.openxmlformats-officedocument.presentationml.slide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theme/theme2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72" r:id="rId2"/>
    <p:sldMasterId id="2147483684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4" r:id="rId16"/>
    <p:sldMasterId id="2147483856" r:id="rId17"/>
    <p:sldMasterId id="2147483868" r:id="rId18"/>
    <p:sldMasterId id="2147483880" r:id="rId19"/>
    <p:sldMasterId id="2147483892" r:id="rId20"/>
    <p:sldMasterId id="2147483904" r:id="rId21"/>
    <p:sldMasterId id="2147483916" r:id="rId22"/>
    <p:sldMasterId id="2147483928" r:id="rId23"/>
    <p:sldMasterId id="2147483940" r:id="rId24"/>
    <p:sldMasterId id="2147483952" r:id="rId25"/>
    <p:sldMasterId id="2147483964" r:id="rId26"/>
  </p:sldMasterIdLst>
  <p:notesMasterIdLst>
    <p:notesMasterId r:id="rId83"/>
  </p:notesMasterIdLst>
  <p:handoutMasterIdLst>
    <p:handoutMasterId r:id="rId84"/>
  </p:handoutMasterIdLst>
  <p:sldIdLst>
    <p:sldId id="257" r:id="rId27"/>
    <p:sldId id="258" r:id="rId28"/>
    <p:sldId id="259" r:id="rId29"/>
    <p:sldId id="260" r:id="rId30"/>
    <p:sldId id="261" r:id="rId31"/>
    <p:sldId id="262" r:id="rId32"/>
    <p:sldId id="311" r:id="rId33"/>
    <p:sldId id="309" r:id="rId34"/>
    <p:sldId id="312" r:id="rId35"/>
    <p:sldId id="310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1" r:id="rId44"/>
    <p:sldId id="270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313" r:id="rId60"/>
    <p:sldId id="314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01" r:id="rId75"/>
    <p:sldId id="315" r:id="rId76"/>
    <p:sldId id="317" r:id="rId77"/>
    <p:sldId id="318" r:id="rId78"/>
    <p:sldId id="319" r:id="rId79"/>
    <p:sldId id="306" r:id="rId80"/>
    <p:sldId id="307" r:id="rId81"/>
    <p:sldId id="308" r:id="rId82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8" autoAdjust="0"/>
    <p:restoredTop sz="86426" autoAdjust="0"/>
  </p:normalViewPr>
  <p:slideViewPr>
    <p:cSldViewPr>
      <p:cViewPr varScale="1">
        <p:scale>
          <a:sx n="95" d="100"/>
          <a:sy n="95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slide" Target="slides/slide37.xml"/><Relationship Id="rId68" Type="http://schemas.openxmlformats.org/officeDocument/2006/relationships/slide" Target="slides/slide42.xml"/><Relationship Id="rId76" Type="http://schemas.openxmlformats.org/officeDocument/2006/relationships/slide" Target="slides/slide50.xml"/><Relationship Id="rId8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slide" Target="slides/slide40.xml"/><Relationship Id="rId74" Type="http://schemas.openxmlformats.org/officeDocument/2006/relationships/slide" Target="slides/slide48.xml"/><Relationship Id="rId79" Type="http://schemas.openxmlformats.org/officeDocument/2006/relationships/slide" Target="slides/slide53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5.xml"/><Relationship Id="rId82" Type="http://schemas.openxmlformats.org/officeDocument/2006/relationships/slide" Target="slides/slide56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slide" Target="slides/slide38.xml"/><Relationship Id="rId69" Type="http://schemas.openxmlformats.org/officeDocument/2006/relationships/slide" Target="slides/slide43.xml"/><Relationship Id="rId77" Type="http://schemas.openxmlformats.org/officeDocument/2006/relationships/slide" Target="slides/slide5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72" Type="http://schemas.openxmlformats.org/officeDocument/2006/relationships/slide" Target="slides/slide46.xml"/><Relationship Id="rId80" Type="http://schemas.openxmlformats.org/officeDocument/2006/relationships/slide" Target="slides/slide54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67" Type="http://schemas.openxmlformats.org/officeDocument/2006/relationships/slide" Target="slides/slide4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slide" Target="slides/slide36.xml"/><Relationship Id="rId70" Type="http://schemas.openxmlformats.org/officeDocument/2006/relationships/slide" Target="slides/slide44.xml"/><Relationship Id="rId75" Type="http://schemas.openxmlformats.org/officeDocument/2006/relationships/slide" Target="slides/slide49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slide" Target="slides/slide39.xml"/><Relationship Id="rId73" Type="http://schemas.openxmlformats.org/officeDocument/2006/relationships/slide" Target="slides/slide47.xml"/><Relationship Id="rId78" Type="http://schemas.openxmlformats.org/officeDocument/2006/relationships/slide" Target="slides/slide52.xml"/><Relationship Id="rId81" Type="http://schemas.openxmlformats.org/officeDocument/2006/relationships/slide" Target="slides/slide55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7C557E-C7A7-4A94-A826-91E7A68A9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E73BF3-DA10-47C5-8F64-215E0D496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81B75-0121-49CC-A401-95A6E460828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2CDF6-70CC-47FE-9F22-39B20151225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90CA9-A377-472E-9FA9-5CC31208777B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3B9F2-8673-4780-AF79-379190DBA9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9C83D-7659-417A-B610-3EB32016B6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D2399-044F-400C-8175-1482230ACC8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16D65-5845-44E8-B349-1C616D3DF7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5F60D-3E1E-46F1-820D-37AC19A4767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4C38-29A3-41E9-A37D-4DFE0D81D0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2DAC-A2EC-4071-AF36-757116D93D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52AB-2D25-44B8-98BD-4ED1B5C342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D77C2-C8EE-4620-BAD1-52721D1B09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5FCC-ADEF-479F-8430-F13FBA0AD2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4874-5DDC-4715-B77E-E6BC9230DA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177-96FD-4475-8C0D-BA164BBF10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48674-3F54-49CD-8C91-2BDA66D82D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AAFC1-101E-4C00-8149-90E2D5B00E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D97B2-0AEA-46D3-A816-CB24E69E705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76FDE-3343-4180-9088-BFC6AAF868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14F60-C3EC-4961-AEA2-04EF6F3B29F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B67DF-1017-484D-80AC-50232D6B86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8B438-F93C-4DE9-B045-82FE506049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2492-2F40-4CAB-B8BA-C48FCF5C20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8884-65D0-45F2-8810-2A4D6AD9D74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50681-A56D-42C6-B206-DBC260129B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3A4A8-DEBF-42E6-81F7-3AD23586B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7A1DE-827D-4DAA-BED0-200FBE9CBE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CCBD-EF87-4964-A15C-9E95A69879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014CB-AE5A-4F3C-BDC0-2B65814A00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8030-91D0-43DC-B78D-A86938BA6E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0FBE-771B-4338-A484-97B7464454A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4BB3B-40AD-436C-AB11-E0BBE985B1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8BE06-4E62-4DCB-B0C1-BAE558D3077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2B3ED-5B1C-406E-9498-3B86429003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28738-4505-493C-B9E4-2024749482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109F-0BAA-406E-9C8A-3D3D05235A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8268-A169-4409-B998-094D5A4D1E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74CCB-023A-452F-BF7B-DD3CB6AACF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1E313-F2CE-43FB-BA08-3E7EB43B85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F9F3-F970-49EB-AC58-803E9145C6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B9363-1DA4-4218-B379-B6B107C6A8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48CC7-55A5-4685-A7CD-FA09C18523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5A51-A64C-4E67-9447-6916006732A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9A314-4285-4E11-9D3C-5FA48E7D14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5A815-89CD-4C08-B1E5-AE9AA58B4E6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77394-B623-48B9-9C31-9DC2189B2C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A2CAD-1B1E-4294-B0C3-A0D92A32CB7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2E58C-8332-4F9A-B4FF-60E6499D5F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2AD16-5A13-4083-9450-D064C5CE45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E372F-BA50-457F-96AB-76CAEF64F6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05B6-EF72-4D81-9955-B174872756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32207-5298-48D2-8F06-2B64284A26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3383-870B-430D-9D38-C5442F2832E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C7779-927E-47B0-B995-B3ED1BD0D1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5C05E-FFEF-4EEF-AD57-96265D7CA11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BAEE0-01B6-47AC-8DDF-35E600CE14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10117-6DF6-4FF3-ACE0-54339B32E1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68731-46AE-4E86-87DA-113CA8CE0D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19A07-7DBD-41F2-88BD-2CA418E7644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ED95A-92D5-4A75-803F-C5E0AED63B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DA586-BF95-4804-8160-6EED53F10F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66AF-EEE5-4536-A5BA-B1C36066D6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13602-B228-443A-943E-1A06B59ECF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30FF7-3BA4-4107-A1DE-E38CD5811B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20DB6-934F-48B7-87DD-1691914DED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2025-E823-46A0-9A34-8F408919C8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A173-B331-4B09-8C6E-22AFB662BA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89A58-69AE-46F5-8D9F-0137C3BE2A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CD27-7ABD-4627-AC97-2DAECB8D29D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787E3-8FA9-4DF0-A557-3E821E2E75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F008-E7BB-4A3E-90FD-0A391FA6EF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32726-BACE-491B-B2EC-47782C19A5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5AAEC-2596-4EB5-992D-08EB0528EA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080B-F332-405D-8B63-1D0C71815A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043E-B829-4CD8-BEDF-2EB14583ADE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C6A51-BB78-4278-9D2A-87750F1F77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D6505-0A1E-45A5-924E-5ED5E974D6C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6E5B4-A2BB-4311-AB31-892C3A3F753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04D61-2F7A-4D1F-AA9D-6BA425CE940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1F375-ECC2-4CCC-A0DD-5D16A29871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54F86-8DC7-4008-816D-07509CED6F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B1396-D470-42EF-B717-BB316CCEBF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48818-6DE5-4CA3-96C9-A88E016F67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D9EDD-649D-4FCD-A122-2A73E30B2D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32128-E07A-4571-A758-972272CC04C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DF55F-91F6-428F-B677-156E30EFCF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6EC5E-AA79-4C51-B96E-6B89E8B4B62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2D89-4404-4329-9E70-36ACA086BD6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9F25-47EF-4B4D-B6C1-F30A4C6D2E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29C8C-D2C7-4411-877B-4247ED8EC2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B50BA-E92C-4351-BC47-EED11AB1F4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70522-176D-4510-B034-8E6E9E941E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4045-9500-4573-B20F-E89D0201DFB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7527A-081D-4A76-8629-B93A8C8A27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9D9BB-2692-4879-9BFE-88B7F4301B1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3BAAD-5FDF-4105-A669-F4C95DCA46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A19E9-F6A3-4230-8510-098E9F87EB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977CF-B999-4BCE-833E-94198AADA8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B73E-9DA1-4FC1-8515-609FB3C446C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E715-9CFE-42FE-8D2D-3BBE44C186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24751-33B4-453A-98AA-AD8F566C4F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0C2DD-60C2-4E27-8D75-BD4769442F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59545-EEB9-48D3-8E06-27A20CE302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4A384-2A38-48D9-AD76-57D6B3E71A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7616E-CF13-4262-A7F0-504E205E3F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F788D-0797-4B31-A801-DFD01D25E3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F2123-99A1-4CAC-A972-BE96989AAE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F40C-93F7-49AB-BD77-E84F8E765B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1140-62F7-4203-B129-640460BAB0A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DFFCB-2BE8-4733-943D-B55484172A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B91D7-560B-4E6C-B9E0-FAF1E87CF3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9FCAF-03D3-4102-913C-7A88A6E966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102C7-8D0A-4C67-8F3C-FCDD4A837BD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FCC5-8E46-4FD4-9B0E-7407F4A4BD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9A401-4478-46DC-8F28-A4473DEB8DA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DDD8-1F72-4E9D-AE28-56298882F7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2E91-D299-49AD-8145-37485FDCE60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5F44-0E84-4919-89F7-B52EB5982D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4573-2F65-4698-8D7F-57148CE726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E6B1-A902-4714-9547-6EC33AF208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99B6F-93A6-407B-84B2-DD20DC34BC7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6CE6-F452-4AA8-BC06-DD07DCC7E69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64B6-4FEA-45A6-8549-E0F8595C6B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7F1F-A033-431F-86A1-7C83F7221F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6698-7060-4587-8470-D784D7487A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D359B-D49C-4B04-AB18-8CAC0E203D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A66D-6C81-467A-B5F6-DEA2E073C63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F92D-6EEE-490D-8288-173BA45C78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1478-4374-46E1-877D-44117AD3E3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BBE48-0DC2-4E5A-AE20-852FFB75A5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2309-2FC2-4788-8933-D824F552FB0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1C1FF-E779-4850-8C1A-9E01FB9F1F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2FF3C-5682-495C-81CD-6018B243B3A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52D6-593C-4250-88FA-430A23AF19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F2DA0-3378-4295-9377-E55FE91F9EF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3C8EA-7B19-4F07-A462-A6FF2F5304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5D481-A1F9-4F96-8CAA-07CD1CAC9C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E9839-4C29-4ED7-8F5B-93098E5F5E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A115-D5AE-4012-9486-287C1DDDE5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76CD8-2379-44C9-A596-A31C5E4867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966DF-D9B5-429E-AE94-EC90B887820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F480-0249-449F-AD59-B429CD3F0F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E1D01-6B66-49A0-9E36-D85B203BB7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B394-9913-4497-B04F-B580A25255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0411-9C67-45F0-A918-A25CF6F3D52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60A50-386F-4071-8F06-122E7D1595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D8793-202F-4B0E-9616-7A4677AC20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0F299-1F29-4935-98EA-4D71C29E41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1D535-39BE-417D-8D1F-12001F78BCE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112F6-526A-4C92-9151-8B8A69AF06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CFB30-BFD7-4829-8DD3-35A36E7F9A5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4B54-79BB-4C05-A150-B5C1686FBF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81E0-D243-44D4-A2C5-6617614527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E6021-514B-44A2-B391-533AD12A63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08607-ECE1-4625-8F37-94FD364749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E81DC-BB2E-42E6-B199-FF0DE21AAA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F550A-408E-4441-B80D-DFEDDE0E626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C0F27-C6E9-4ADA-A3B1-6E15E8BE66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846D1-4D11-493D-907B-04BF3E1B164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7C54E-8D89-4185-A38D-9010076ADF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D7FA-FEE9-4FAD-B58A-B8711A08F3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6210E-547E-44A0-8551-35D3DB64C2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AC4EF-947D-49C2-A897-F458289919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DCB7-F712-4F03-8EB4-E144AEDF8D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09222-857B-4F3D-A0CA-E8B3748FA7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DE90E-4B87-4382-B268-1F2A87917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BA70-4CC4-41AC-88C1-A7A2E840A2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704B9-8EEC-4A15-86CE-D4E6405FC9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59A33-31E4-4F2C-AB16-91849D7853D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10392-C9EC-4D42-8F36-6FE6B03B72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28F30-2888-417E-B955-0749A762A09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59D6D-C876-4CE5-91A4-5BB2D00923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D5AC7-8A23-4968-9EC3-BD5C2A9386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05CF0-BA6A-4E6D-9B16-31D28914DE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6FF12-13B7-468A-993E-D74852985E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B3FEB-4BD5-47E9-B4DD-CA33C35B40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DDC33-FA04-478B-B448-8DC0EE12CD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367C-D3C1-4248-8C75-BC3DBCB256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2F579-A400-473E-AD15-7FFB23059AC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201D9-B791-4098-BCDF-357DB4F00C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A924-0111-460A-BA73-8AC9FF43A49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D08B6-BAA9-40F6-B14F-B4B772545C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95C2-4DAE-4135-865C-B48AAFF3AD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D2A91-5B65-4F22-9CB5-85FEC33BC1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89E53-C043-4E20-8B03-A2D1E00335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338F6-3EBB-4814-8AC7-8809CB3E26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25287-0397-4E24-BC87-ABEAA47583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39A1-6673-4D08-95DA-5DA2B91577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01B8A-9FC1-41AF-8623-568267F1825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87194-FFC5-4494-81E8-AB5C3442B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8AA0-A259-4E35-84FD-5CE26AEE9F8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8C7D3-A1A1-4EB1-BB79-DB0F0B60F35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5762-B9B6-4C08-9505-A25CC348DDF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95974-C35C-4631-8E32-1BB824AC90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9CA39-8FE1-453A-95DB-887DD430AE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C639C-E947-487B-922A-3388A0520F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8F1F-3D4C-4ED8-BCDC-F01C69A901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8F2CF-2785-46C4-BAFE-1C06EB935F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2B6C0-87C3-4511-862F-572EC06E398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96ED-F879-4877-9A41-76C8CCB335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BFC3E-A368-4CAB-AB6D-42D438CBD0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F5C8E-3936-46C5-950C-66D8ED6CFE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C857B-8B50-449C-A48D-49D06904E7C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1341A-85B6-4C9A-B892-848BBDDEF2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D382-DEAF-4C23-B68A-AF88556CDBF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1C4E2-7DD3-4386-8FF4-31807300C7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C3A5-0F9E-4FCC-AD41-E731A191A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8ACB7-93C3-4F0C-AB97-2D92E421626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AFD5B-D4B6-494A-9A84-6F17C07870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518A9-1A40-4D3B-AB8B-5273EC8BC5F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A98C3-EFB2-42B8-BAF2-776FFDF58F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1F2B-DEC0-44E0-A3A2-4381E1739B4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43859-4722-456E-B7AC-FA0DE1004D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7E532-37B2-4DC2-99FD-72D10295706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18BF8-1276-4A9F-800C-0BE74FF40D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09EA4-6B7C-4658-BC09-C62A65A394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6245-B948-4513-BE97-7B7ADDD408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7A60A-273E-47DB-AF19-347B733917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2D087-6F50-4771-8AF8-2719627EED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C4F91-8E19-4361-8794-9CC4F2E48B7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CE42B-0D28-4516-849F-AFCB1514B9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560BA-151C-41EB-AD2F-463E36879D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91975-EB8C-4B90-B339-9718B40B5C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7FCFC-D723-4866-ADEA-8AEC9371ED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33A3-8C70-413C-B324-616BE0CC18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0C12-3FC3-428D-8847-052B55E1E2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7C72-775A-49DA-B407-271BFF44F9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449F-312B-4A03-AD35-68554E0E80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EDCAB-9B92-44C7-B6B9-6E9A24495C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B4557-DD22-48DA-A7AD-91D3D7E7F6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CCBE-C017-4BE4-B78F-CCA74BCB4F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D7EF-FF10-45A8-99D1-7F7CA7309B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62E9-68AE-449C-BE80-5C426A33885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7D81B-86EF-4580-915F-96A57134A9E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06A8-9D99-4C14-ADA6-7331933ADD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1011F-684E-4935-9900-BCE656C75D8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764C2-7A64-4BB4-9979-4B4D5272E8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732A-75E9-4C7E-A447-DDBC7CBCCB8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D69AB-DFB4-43F7-A1D2-B4341F20AD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D99ED-3E3E-4657-B4A5-7D52FBBF49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30AF-54BC-4423-ACB0-EA5601D872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A23C9-1E5D-4E16-843C-C67FBFFD35A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84463-39EA-4126-BD62-A1B775CE3A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2ADFB-8B5B-4B03-81E2-409FE54058B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EB80-65E2-4B3E-AF58-AD7AD78BEF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1705-41E1-41DE-B38B-6F59A59CC8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8020-C939-40DB-BE80-3924174B87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C36-0D5F-45C6-BDE2-7ADBF98EEF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2727D-B36D-4874-8C57-2DC85951DA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A4405-F2A8-47E4-B491-2E802539647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514C5-8B87-4E2C-B4EA-DD28F1AB5F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0DDA1-1995-4B57-936F-FF3DB3FB35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ABFA2-6A0A-4F99-BBA5-995645184C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E2271-0427-4A25-954B-EFDB563BE1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0094-A9E9-49EE-A650-D2875795AA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EE43D-94C2-4F80-B7CA-97EDDFC645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C0872-3428-4DD7-AEA0-A79DE81A37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1119A-01D3-4B8F-96EC-2B4D4E909E9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CDC6-C4AD-430F-B95F-730E70E3D5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3170-7233-45B0-92AE-2D8C2D42BA6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EE05B-774F-4812-B4F4-8827495BA2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02DD5-BD34-4643-8691-4372B7F6B9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8D37-C3E1-4867-970C-FDF489D23C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2CD3D-5EB7-47E8-9897-5E8A2E2716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79E41-14F9-403D-99CD-8A452DD6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B36F6-D7E9-40B6-927A-12A508CC31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BD314-FAD5-4D70-B30F-50E69D2845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340E8-ABF6-4EC9-83D2-ED38ADAF64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8A679-656D-46BE-AB2F-5620BB5EDD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3C00-6E89-40B2-81B2-A39D425352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A7C9-20C4-4617-812B-150364939D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C9B3A-81C7-4987-BAB2-587C0195A51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2EE8A-7FAA-4F53-9B43-A2B290496D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43729-5020-4E6F-AAB1-EC07A97B0B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DBC57-A09F-442B-B381-9D6D0CCD00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B23B-5370-471B-8B3D-9DEE2CA50C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AA1B3-4DE8-4780-8EA6-549F9DC7AC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EB027-EA48-47C7-91DE-5DA15EBDAC1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ECDB6-9003-4CAA-9A88-89943C9742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DD274-5692-4CFF-BA52-B021D5152D4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672C5-381C-4227-891D-BFA6E526F9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201BA-7D7E-4F94-B420-A0AADD72982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E7756-F87A-43D5-9E64-71D8A7595C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76E3-A2E7-4E95-9A40-E29A38183A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3A7AE-E15D-4ABB-8B7F-E777661DE0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8B6C5-92B3-425E-8DDB-7CFDD54B774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636BA-F671-43A6-AC59-B42B462A0C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8C58D-DCE4-4F31-878C-08D9CCA65F1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E5C71-A93E-4A65-93D5-F7196F0BE4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57E32-1E9F-45B1-BA49-5B316B6D326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29B23-7139-4708-ABAF-38DB83BC7D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CFD67-3FA0-49C6-A3FE-1D9B26D40A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82C20-B234-42B0-BC99-4805ED6F3B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F3CB-EC67-47BD-9612-98C9219861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5D94E-36F8-4CCE-B087-0B4C73469D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2F289-00FF-4160-9B36-01A911C19B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FD3A2-EDB5-4729-9C65-5854C47C2D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12CB5-7E52-40A3-89A2-AA4480CB610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9D0CC-BB8D-43B6-8B97-0C693C2299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8EE95-54E3-4B44-8200-D93FD29E66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D9F72-64BC-4979-90F9-C8CC2F8265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D508E-1B6D-440E-8A8D-B4EB492445F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755C-32FF-4E3A-824B-BCEE126FAA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4A745-D08F-4D28-B5F1-58E1929F07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A3497-D139-43F6-8AA6-81EB2B5348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95E67-29FE-495A-82E5-7A1BD099C4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B9AF4-4138-4DB8-B40B-7AFDC33FE5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9D1C8-1D38-4FE3-A8EA-DBC947DB176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1E07-12D9-4909-8EDC-C6F196696D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7FA8B-7666-4E25-A91D-B77C27C7A2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60B0-855D-40BD-834F-7B5649D9C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F33F6-EB00-4A03-B1B3-8CCAF759C6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5747-E7BD-4374-AC8A-9EF6A3915C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99B4-000E-407B-8A1B-2F34069261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2BC3-59AD-4FA7-94A3-0E7548E67A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BFB45-F5D9-4AE3-A8AD-91092C0A83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AB102-FCC2-447E-84B9-D2BB2059A8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0FC34-0196-48E4-906A-EDFE8A2DA0C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59E2-5772-4232-8E69-7A46E87F53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D61C-1E99-4B46-911B-6805842AE43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8E838-2D45-483C-B14D-FC14696925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AAC12-1CEB-4500-A233-DF8DB26B8A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E311-7399-4FA0-BD23-93EEA94DBD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62317-7C46-4EC3-82AF-B3178E77795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81F0-EEDB-4E87-B3CB-599DB93772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51497-4FF7-4DF7-A15C-FCEC8E7243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4806B-FAD3-480F-825B-52D0C952F6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0D8E6-B404-42E0-8E0F-B73B362A94D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9DD17-CC69-4307-A92F-FC9E9D4B62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FBC4-AE5E-4DA0-B3E3-931C9B24A23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FE5A-BC4F-4379-A68E-94E0F94709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73041-9129-45F6-8CC5-C1412FBAEF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F195A-EA73-48F4-8749-9E69EC8616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1E7A-F8A4-4D3B-A994-B82A1405DC0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A32EA-E52D-4A31-8FEA-054E25976D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4C08-180B-469D-AC2E-B3929B0AE4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F2FDA-5718-476E-85FF-DFDEF3C59A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BC94-05B8-4D66-8265-6F821272244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D9590-9B4B-4A65-A9E1-6904CCF0AE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A1371-81A9-4B15-A8D9-06244D73B25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D994F-780C-494D-8C95-46B5799686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14EC3-8686-43DC-A0BA-53C5CD29F69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3FECF-F9C4-421F-B43C-F9DF6A2646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F1E25-9B13-44ED-9C81-EE56210F26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9604A-442E-45A9-8DFC-3AD466C62A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3B61-3925-400F-BA0A-E193A7240F4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FD37-CEF5-4A57-AD2A-618B553D60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736A6-25A8-4E8D-BB19-C600395A1FE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30309-6492-4FF7-86A8-17A23917C9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A3CC9-54F6-4C65-8CFB-D30EFBEF69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24EB-5BF7-4536-A6FE-436B18C6CA3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8A294-9329-410B-AD9F-D98BA3E582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00D4-5CD2-42DB-AEE5-8D6D17AB27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FD593-9FF6-4ECB-BDEE-104E7E851E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44EE1-8C29-4776-94A4-9F2E737CEA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94B41-E2C8-4138-8BBA-EAD4554523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955D9-2F46-445C-A31A-D98EAE9785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DF89D-F7B3-43CD-9B0C-BFCDAE404E1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26EC-4575-490E-B9A5-1A731E9576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1ADB-9A5E-49E3-92CB-E31C75FA9F5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57E94-F114-4786-890D-0C01197318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8269-BB35-49D7-9BFD-A05D4E73C1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24BE-076C-4542-909E-34B69187B8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12CE-AE41-435B-9483-E6FF81C91B3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53CE5-E897-45A2-96B2-BE68DA46B7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8E2CA-842D-41D7-BA62-980F6EAC5E8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FB72C-C383-4EC0-B81F-C715215743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206B-F6C9-470A-8C41-085F20E978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A2111-3B51-4255-BC39-A1C2C2CF61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0DE7D-50EB-4EC8-9C61-70A066FA98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F259-8BAB-4A9B-A5AC-B86B62554C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24823-0504-4EB9-BEE4-3A2EB5CF483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96FAA-B17A-430B-96E0-3CE017A9DC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26682-702D-430D-B186-5D3E935E89A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5AC17-09E1-448D-A31C-2BDC5890C1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2029-28B6-482A-88FA-B181AA8B034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CF97A-F2CB-47BD-92C8-E405BE8709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1B1FC-0EC1-4E98-A976-6B16AE7404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6C1A4-F762-403D-95AB-06D627BEDE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6596-B2D8-4B0A-B1A4-CF15826A3E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297-AD1E-45FB-9FFF-8EC6895B20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5D133-A4D2-4949-AFEC-E7127CC737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C98B8-E583-4A87-AF69-F2222ACB8B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9B98-484E-4153-A31C-017A4527F8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7B3-7CCC-4BC3-96B8-2AFCBABC09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CB78A-1FF2-42E1-AE5C-EB021666DBA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CC2AF-37A3-488C-896A-5E34415E12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EED3C-F825-4767-BD56-627D7A839C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3DC57-908B-4327-8AB2-F811CAAA48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CE39-0FDB-46FE-BBB6-DC2BCC395FD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DE68-8FC6-406C-B74A-5C5F12034D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A31E-B80C-4840-890E-FFF9C416DB9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52589-4BA6-4529-B022-8649A4C329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89008-44F4-452F-835F-B481D885B6C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52991-2EA1-4FB6-BED2-7F03F9A881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83681-35D5-496D-A4AB-B8011246B3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98D7-B1DF-4DA5-AE1E-DD868671AB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59B75-F691-488D-9CF4-DBDE13C2491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BCF56-85A6-4E1A-99F3-15BF2F6654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51A61-D9ED-4195-80CB-FFE8D31523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9278-3987-4961-82A3-C9139F551D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A0E53-D853-457C-B8B5-A2341045AED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633D-08EE-454A-AE24-B54E125ABA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2953-4895-467A-8CBF-101A8DABC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AAB88-E70F-4303-9043-7D3ABCEA7F9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17662-C253-4BBD-9FEE-1EA6A0AF4A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1DF21-E141-412E-B18B-05475A8F9E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283A-0996-46EA-9169-3D090F16C3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7B6E0-B85B-4A40-B478-E792D11F84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C593E-0632-41C5-8C37-9C5486C39F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19B6-2D35-49CD-B206-378C74457FA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B946B-D814-420E-BFD5-7DCF5C707C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3DCB-6DE2-44EE-8A5C-A4CDCC18A0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F15-F7B3-4523-92D7-B500AA1E55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E968-0135-4F43-8407-43B4E0B9459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0818A-D88B-4E92-B7FE-8D96B64D8B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B67D-8198-4525-8A28-C194E398D0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A5983-B501-4DAD-AE97-264B32D5BD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A779-A29F-4ED1-99F0-67FE5F5F14A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0EDA7-823B-4E0C-9764-8DFEC2B381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99B4-39E5-4ECF-951D-6B308F72F3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A2074-7681-4FCF-BF83-61EA03E471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FC02-C4D9-404C-81E4-43F1D1B2929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FBB8-15DA-4571-BB8B-3C4C7C37263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649F-7FEE-4483-B65D-CEA86743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FBA19-0010-4906-9B07-F065100F9B8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99C9A-7EA2-455C-9912-240ADE48CC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67A4-E58C-4D4D-BC31-61A2A18649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8385-590F-46DA-AEFF-1B439DC5AA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E4B41-31B1-4D52-87EC-FE76C9FF28C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C7C1B-55D5-4687-B279-7099477FEB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C3C1E-4EF1-48DF-A59B-AD0E27FE7F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D819-DD35-4626-A0EC-4D84E5500B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5B432-E644-4A8C-B6DF-40F5EEF2AD8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9E71B-9D6D-4077-9731-16CA9CEBC5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1FE6-310A-4CFB-9A9D-D5D5024EE24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A10E4-A736-49F5-ACDE-C0FE170517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E4C40-E880-4140-87F6-0879323DD8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F791C-4E29-4ADF-B590-76FE7BE3B6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01117-0D35-4E1D-ADC7-8C37D6CFD0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BF7D7-4A12-43F8-B836-61151B5E83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270D9-8FCF-45AD-AF27-9CDA292A19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DB1B7-6853-4918-A13B-33AFD867D6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E1463-3349-4DA1-9B13-1BDD6A68364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E895-A8F4-4079-A861-454D5BC1A2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7AD3-FAB3-4AC7-8BFA-F7A989328C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E2945-7839-4268-A91D-F48AE1C5FE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DAF82-EF7A-4806-B2AF-C471C70CCF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21B7-E7F9-4C6C-A14A-BD761454CF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763D-1A72-4527-B5C7-D3FC5B6F52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EB12-59B8-4152-9AA6-41119B5F40A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57E1-50BA-4D73-96A6-98F6CECC69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1F75F-29FE-4FDD-9D5B-C47A1C28B1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BDED2-D483-4541-9C60-232E201371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8BFE4-BF7D-4DF1-8D89-65FC93FF956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33CB-BA48-4A7C-9877-AE70CBEBD6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D4D2-3409-4349-9583-F87018A1C4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43070-BB0A-40D3-A08F-BB278F7620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C17E8-4FB2-4605-95CF-04FA38085D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0049-068C-4D56-8283-AB99C9955C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163F-012C-4F9C-8760-338D6DDFED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096E6-C1BB-4E9B-91EE-820C7BC79C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B4D8B-5541-435A-9CBF-6143596F5F1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03094-C67A-4D0A-8534-36D519224A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638F-EE6F-456D-A59E-2247906A49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BC201-ABCF-4757-A80B-125DB3C32E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6901-69FF-4FDD-9BC1-797C37679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27459-2C20-4DA2-9F53-72B2686626F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E6552-067B-4E1B-BDD2-BD52C3DC2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5D75F-F28C-40FC-9E7B-1EE6F47F99F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6F12F-92E0-400A-996D-1A31BB4FD9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60E1A-C976-4841-9F73-0CA71101ADA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7FD73-DCFD-4616-AF7E-7467B0D58E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81710-D418-42FD-829D-AC0A3E3615D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9DD69-AA17-4F12-990F-91417D1E24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B4A47-78F9-4AD7-8259-4BEB367825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F16F5-1925-4B92-A8B9-C33DFC07AF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AA39E-442E-4968-BB65-A7D0FF6E9E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D393-210E-4E96-B2BC-8C20CCE1B4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304D7-AE94-4D7E-A3AC-3401DE355AE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AB2C4-3FE9-4776-B6FE-ADE284EF80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8FD45-A64A-4198-A553-E6FFFF4C8B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5FEFA-037A-428E-8F5D-DE030D756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4ADBD-A785-4468-B965-82FC878C7FA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FB5F-D8F2-4675-99C7-5F47A73CB6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00FE5-2CD3-40F8-A9EA-C5E8B2DCEA0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85C1B-F14B-45EB-9951-322A261505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D95DC-B07B-463A-A6D6-9632CDA8A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7888-74B8-49EB-A952-D5D195D7335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04C0C-D6A9-4C8C-8F46-0BB9839EF2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F4D0A-5D7C-4791-8941-AB37AD9F56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79EE7-0CFA-4B0B-B13A-D8899CEEC6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DBB06-A2C1-4C1C-84B3-DF589DC4B19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FE2FC-0A34-40B4-971C-2EBDD3D3FF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3347C-791F-4A64-9FE1-BAAEFADE5F4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CFFD7-2680-4390-B372-F1C9F20408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245C-5AFF-4C9D-8AF5-DD2D052719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B75E-2CFF-410C-AB49-E63EFD9C12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5EEE-23FF-455C-9DBC-C3F609507F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E9427-57B6-4665-B283-3CD1250089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5C8E-B410-42C8-8B41-3960CC14BA6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86DD9-9828-4324-8066-600A22727C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C866E-73A0-4A34-B239-554E7F9084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B8CDA-EA84-4344-A36D-FC06F95972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AE1D3-6575-403F-B555-A69005C67A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2FF32-5F12-4E3C-8D03-43069ABECC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4CEE6-416D-4ACB-AE24-0A9AF0A28C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BA6B0-F6C3-464E-A880-26AF0DDB1E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0F540-CFE5-4117-A053-2605771186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02EF9-EAE9-42C4-8537-BECD2436A24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3545D-2238-430C-B09B-2697F2E7D5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AC7C-AA60-4FE8-BF23-B4BB1AE124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1C1B-F911-476F-ACE9-B280773D9F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05E8-95DB-4D65-8852-06F70E01C99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C2BD4-BBFB-4DF8-A2AE-86DF272E94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453DC-33DC-4821-AA5C-ACE7D5F49A8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32465-BB9A-40FD-A3F0-63017303B1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BC67-5FF4-438F-BAA6-5F5F0F4A72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FF7C-64FD-40CA-94AB-89E2F3FBE9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0FF4A-AC3F-401E-B38F-C1CF73EB0E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322B3-9B2A-4BBC-8F01-47C8B27242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7C42C-3C25-4031-AEA4-19584BF35F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A9B56-29A7-4D43-820F-757EE2BFFD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A4244-B9F5-4860-BF1F-18D313A4FC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7BF-AB27-4D1B-AEB6-94ACED200B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10B3-BCEC-429A-A7BF-F4E2786269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22106-CBF7-4DA3-97E0-FB277510B8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9DB9A-5014-40FB-87A7-55BCCF7980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3B931-0526-4626-A8D2-E1DA7B0F1B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28C-C6B9-4D0D-A6D7-1C0FF2ABEF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66ADF-2522-4CBD-98BF-94E76EC3A73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F32E9-B0B7-457A-B887-9B83453674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104AA-C21A-4A2B-93FC-442F6DC6F9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1565-D54F-44EC-9FBE-A97017292C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FDDA4-40C3-4F38-9040-52A2B9E2796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15F9-A1E3-4699-AC7F-69A6E7CA5B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109A8-14BE-4012-B6CB-A8F65A06CD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A9CBF-140F-489D-95E1-C1FDCFDE5C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2208D-9A11-453B-B4B4-7F30214AB0D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8938C-5B03-4283-9EA8-DF7A7CBE39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D9375-B5EB-43E1-BAFC-220F234F76F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0288-D95B-4219-AD63-816849FB30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78438-3BD8-4B86-8FB2-F34210217B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C116F-609E-4354-9106-A429ADF78F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D2D6-8167-475A-9498-99579E2BC3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9B9D5-50CC-47A4-A196-E7164607B5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A5962-A5B5-4BF2-B446-B224F8D3144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FADC3-9981-41DB-A515-69A74CCFDB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18EF2-F5A0-47FF-8C0F-AFCD3FE6E8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FF1CE-1456-4BAD-B599-F5A939DD46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28C66472-80B4-4F72-94A0-C69BFD9D5F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4CE5F9-4DDF-41A8-9A70-8137C6E10D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628DD-C8FC-458A-A4C2-165E67C702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1E24EF-D440-4F68-8C86-B627AB30CB9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3AC5FA-33A6-40E3-AE24-1DBB512028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4E11F5-B932-494E-A2E8-6EE0AF2D04E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294E3F-2CCD-4136-AC17-46C276DBDB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6119F5-C0A3-43D5-A1ED-46776F5B28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0931FC-2BEF-47BD-B915-C07AD5408A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CABC49-E7B4-4D36-8D8D-BBB3988F21A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DBB724-AB07-43E0-B482-35D4312B17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0C8CDA-57A7-4D8E-82EC-FBB573C4F6F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E910CF-7050-4250-8CEB-E0D46256CF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C0CD83-C8ED-487D-BBCD-409459BA4D6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69C5D-FEF1-48D9-878B-7FCC89B36E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80D8E5-8D56-4F43-9274-A6D6499589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B7813F-B248-40AA-9C5F-3C9519291B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E030CC-E81D-44AF-8D5C-863E6ED3941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36980E-AD5A-4B36-A380-4DFA80B434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129E6A-9BEB-443E-8816-241E679E712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CD7531-7AFB-4349-BCC3-D6DB5B208B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3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835E4B-F790-4E81-99D0-DFD57C9D71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BC2336-A903-409A-BEAA-9262573733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1D700D-C121-4CBC-97C4-8E0150C892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0A3786-2982-47DF-A650-9B46D5351E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01000D-F940-48E5-A91D-850CF7732A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B8B5E2-CE73-41BB-A361-401B917DC2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6208EB-5E3A-40A5-ABEF-3B9E53132B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EA5492-2ED4-4964-8270-6D83DB872A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86E1C4-A235-49BD-A798-5A27EC9993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BAFDEA-727C-4F50-B5F9-C25AAD0A1C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1E5CE4-23E5-4430-A712-D97861F281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492970-8F50-4BCF-A407-E857A938A5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6AFC61-F5B9-4054-8994-1896E8A6DCE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BE1D6B-3851-4D2C-8DBA-E6B789CB3C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DBFFED-A4CD-4447-986F-BE245F72747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AD4213-ADF4-41AE-ADC6-8096035365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D205AA-052E-4CCF-A892-086ADD89200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B3DC99-D985-4351-8CCD-3686B59A60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C5E77C-FA39-4F25-BDC6-166542BF834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659AE-246C-4BD6-9416-71ACD816DF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5796C5-60CF-4DA8-A10A-38901C9D224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DA7EF1-CB55-43C9-9E9C-8500719AF9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F6D44A-7550-4A81-A78A-DBA5F330AEC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B03FDB-2576-4245-B80F-940F296A01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C79EFF-88C7-4E12-97D6-D7A6772C224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B5F9F7-17AB-4812-9079-1B31705B35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58B66A-4C86-4D9D-9D07-459159B9F1B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85A95-D7F2-4F16-8C86-2E7EB61740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CA" b="1" smtClean="0">
                <a:latin typeface="Arial Narrow" pitchFamily="-65" charset="0"/>
              </a:rPr>
              <a:t>Understanding Operating Systems Sixth Edition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400" i="1" smtClean="0"/>
              <a:t>Chapter 6</a:t>
            </a:r>
            <a:br>
              <a:rPr lang="en-US" sz="3400" i="1" smtClean="0"/>
            </a:br>
            <a:r>
              <a:rPr lang="en-US" sz="3400" i="1" smtClean="0"/>
              <a:t>Concurrent Processes</a:t>
            </a:r>
            <a:endParaRPr lang="en-CA" sz="3400" i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Introduction to Multi-Core Processors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Multi-core processing</a:t>
            </a:r>
          </a:p>
          <a:p>
            <a:pPr lvl="1"/>
            <a:r>
              <a:rPr lang="en-US" sz="2400" smtClean="0"/>
              <a:t>Several processors placed on single chip</a:t>
            </a:r>
          </a:p>
          <a:p>
            <a:r>
              <a:rPr lang="en-US" sz="2400" smtClean="0"/>
              <a:t>Problems</a:t>
            </a:r>
          </a:p>
          <a:p>
            <a:pPr lvl="1"/>
            <a:r>
              <a:rPr lang="en-US" sz="2400" smtClean="0"/>
              <a:t>Heat and current leakage (tunneling)</a:t>
            </a:r>
          </a:p>
          <a:p>
            <a:r>
              <a:rPr lang="en-US" sz="2400" smtClean="0"/>
              <a:t>Solution</a:t>
            </a:r>
          </a:p>
          <a:p>
            <a:pPr lvl="1"/>
            <a:r>
              <a:rPr lang="en-US" sz="2400" smtClean="0"/>
              <a:t>Single chip with two processor cores in same space</a:t>
            </a:r>
          </a:p>
          <a:p>
            <a:pPr lvl="2"/>
            <a:r>
              <a:rPr lang="en-US" smtClean="0"/>
              <a:t>Allows two sets of simultaneous calculations</a:t>
            </a:r>
          </a:p>
          <a:p>
            <a:pPr lvl="2"/>
            <a:r>
              <a:rPr lang="en-US" smtClean="0"/>
              <a:t>80 or more cores on single chip</a:t>
            </a:r>
          </a:p>
          <a:p>
            <a:pPr lvl="1"/>
            <a:r>
              <a:rPr lang="en-US" sz="2400" smtClean="0"/>
              <a:t>Two cores each run more slowly than single core chip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Typical Multiprocessing Configurations</a:t>
            </a:r>
          </a:p>
        </p:txBody>
      </p:sp>
      <p:sp>
        <p:nvSpPr>
          <p:cNvPr id="3789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Multiple processor configuration impacts systems</a:t>
            </a:r>
          </a:p>
          <a:p>
            <a:r>
              <a:rPr lang="en-CA" sz="2400" smtClean="0"/>
              <a:t>Three types</a:t>
            </a:r>
          </a:p>
          <a:p>
            <a:pPr lvl="1"/>
            <a:r>
              <a:rPr lang="en-CA" sz="2400" smtClean="0"/>
              <a:t>Master/slave</a:t>
            </a:r>
            <a:endParaRPr lang="en-US" sz="2400" smtClean="0"/>
          </a:p>
          <a:p>
            <a:pPr lvl="1"/>
            <a:r>
              <a:rPr lang="en-CA" sz="2400" smtClean="0"/>
              <a:t>Loosely coupled</a:t>
            </a:r>
            <a:endParaRPr lang="en-US" sz="2400" smtClean="0"/>
          </a:p>
          <a:p>
            <a:pPr lvl="1"/>
            <a:r>
              <a:rPr lang="en-CA" sz="2400" smtClean="0"/>
              <a:t>Symmetric</a:t>
            </a:r>
            <a:endParaRPr lang="en-US" sz="2400" smtClean="0"/>
          </a:p>
          <a:p>
            <a:endParaRPr lang="en-CA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Master/Slave Configuration</a:t>
            </a:r>
          </a:p>
        </p:txBody>
      </p:sp>
      <p:sp>
        <p:nvSpPr>
          <p:cNvPr id="3891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Asymmetric multiprocessing system</a:t>
            </a:r>
          </a:p>
          <a:p>
            <a:r>
              <a:rPr lang="en-US" sz="2400" smtClean="0"/>
              <a:t>Single-processor system</a:t>
            </a:r>
          </a:p>
          <a:p>
            <a:pPr lvl="1"/>
            <a:r>
              <a:rPr lang="en-US" sz="2400" smtClean="0"/>
              <a:t>Additional slave processors</a:t>
            </a:r>
          </a:p>
          <a:p>
            <a:pPr lvl="2"/>
            <a:r>
              <a:rPr lang="en-US" smtClean="0"/>
              <a:t>Each managed by primary master processor</a:t>
            </a:r>
          </a:p>
          <a:p>
            <a:r>
              <a:rPr lang="en-US" sz="2400" smtClean="0"/>
              <a:t>Master processor responsibilities </a:t>
            </a:r>
          </a:p>
          <a:p>
            <a:pPr lvl="1"/>
            <a:r>
              <a:rPr lang="en-US" sz="2400" smtClean="0"/>
              <a:t>Manages entire system</a:t>
            </a:r>
          </a:p>
          <a:p>
            <a:pPr lvl="1"/>
            <a:r>
              <a:rPr lang="en-US" sz="2400" smtClean="0"/>
              <a:t>Maintains all processor status</a:t>
            </a:r>
          </a:p>
          <a:p>
            <a:pPr lvl="1"/>
            <a:r>
              <a:rPr lang="en-US" sz="2400" smtClean="0"/>
              <a:t>Performs storage management activities</a:t>
            </a:r>
          </a:p>
          <a:p>
            <a:pPr lvl="1"/>
            <a:r>
              <a:rPr lang="en-US" sz="2400" smtClean="0"/>
              <a:t>Schedules work for other processors</a:t>
            </a:r>
          </a:p>
          <a:p>
            <a:pPr lvl="1"/>
            <a:r>
              <a:rPr lang="en-US" sz="2400" smtClean="0"/>
              <a:t>Executes all control programs</a:t>
            </a:r>
            <a:endParaRPr lang="en-CA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Master/Slave Configuration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19400"/>
            <a:ext cx="7729538" cy="282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Master/Slave Configuration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Advantages</a:t>
            </a:r>
          </a:p>
          <a:p>
            <a:pPr lvl="1"/>
            <a:r>
              <a:rPr lang="en-US" sz="2400" smtClean="0"/>
              <a:t>Simplicity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Reliability</a:t>
            </a:r>
          </a:p>
          <a:p>
            <a:pPr lvl="2"/>
            <a:r>
              <a:rPr lang="en-US" smtClean="0"/>
              <a:t>No higher than single processor system</a:t>
            </a:r>
          </a:p>
          <a:p>
            <a:pPr lvl="1"/>
            <a:r>
              <a:rPr lang="en-US" sz="2400" smtClean="0"/>
              <a:t>Potentially poor resources usage</a:t>
            </a:r>
          </a:p>
          <a:p>
            <a:pPr lvl="1"/>
            <a:r>
              <a:rPr lang="en-US" sz="2400" smtClean="0"/>
              <a:t>Increases number of interrupts</a:t>
            </a:r>
          </a:p>
          <a:p>
            <a:pPr lvl="1"/>
            <a:endParaRPr lang="en-US" sz="2400" smtClean="0"/>
          </a:p>
          <a:p>
            <a:pPr lvl="1"/>
            <a:endParaRPr lang="en-CA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Loosely Coupled Configuration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Several complete computer systems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Each with own resources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US" smtClean="0"/>
              <a:t>Maintains commands and I/O management tables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Independent single-processing difference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processor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Communicates and cooperates with others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Has global tables 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Several requirements and policies for job scheduling</a:t>
            </a:r>
            <a:r>
              <a:rPr lang="en-US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Single</a:t>
            </a:r>
            <a:r>
              <a:rPr lang="en-US" sz="2400" smtClean="0"/>
              <a:t> </a:t>
            </a:r>
            <a:r>
              <a:rPr lang="en-CA" sz="2400" smtClean="0"/>
              <a:t>processor failure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Others continue work independently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Difficult to detect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Loosely Coupled Configuration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981200"/>
            <a:ext cx="7897812" cy="403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Symmetric Configuration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42350" cy="4681538"/>
          </a:xfrm>
        </p:spPr>
        <p:txBody>
          <a:bodyPr/>
          <a:lstStyle/>
          <a:p>
            <a:r>
              <a:rPr lang="en-CA" sz="2400" smtClean="0"/>
              <a:t>Decentralized processor scheduling</a:t>
            </a:r>
          </a:p>
          <a:p>
            <a:pPr lvl="1"/>
            <a:r>
              <a:rPr lang="en-CA" sz="2400" smtClean="0"/>
              <a:t>Each processor is same type</a:t>
            </a:r>
          </a:p>
          <a:p>
            <a:r>
              <a:rPr lang="en-US" sz="2400" smtClean="0"/>
              <a:t>Advantages (over loosely coupled configuration)</a:t>
            </a:r>
          </a:p>
          <a:p>
            <a:pPr lvl="1"/>
            <a:r>
              <a:rPr lang="en-US" sz="2400" smtClean="0"/>
              <a:t>More reliable</a:t>
            </a:r>
          </a:p>
          <a:p>
            <a:pPr lvl="1"/>
            <a:r>
              <a:rPr lang="en-US" sz="2400" smtClean="0"/>
              <a:t>Uses resources effectively</a:t>
            </a:r>
          </a:p>
          <a:p>
            <a:pPr lvl="1"/>
            <a:r>
              <a:rPr lang="en-US" sz="2400" smtClean="0"/>
              <a:t>Can balance loads well</a:t>
            </a:r>
          </a:p>
          <a:p>
            <a:pPr lvl="1"/>
            <a:r>
              <a:rPr lang="en-US" sz="2400" smtClean="0"/>
              <a:t>Can degrade gracefully in failure situation</a:t>
            </a:r>
          </a:p>
          <a:p>
            <a:r>
              <a:rPr lang="en-US" sz="2400" smtClean="0"/>
              <a:t>Most difficult to implement</a:t>
            </a:r>
          </a:p>
          <a:p>
            <a:pPr lvl="1"/>
            <a:r>
              <a:rPr lang="en-US" sz="2400" smtClean="0"/>
              <a:t>Requires well synchronized processes</a:t>
            </a:r>
          </a:p>
          <a:p>
            <a:pPr lvl="2"/>
            <a:r>
              <a:rPr lang="en-US" smtClean="0"/>
              <a:t>Avoids races and deadlocks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Symmetric Configuration</a:t>
            </a: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8124825" cy="365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Symmetric Configuration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Decentralized process scheduling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Single operating system copy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Global table listing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Interrupt processing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Update corresponding process list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Run another process 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More conflicts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Several processors access same resource at same time</a:t>
            </a:r>
          </a:p>
          <a:p>
            <a:pPr>
              <a:lnSpc>
                <a:spcPct val="90000"/>
              </a:lnSpc>
            </a:pPr>
            <a:r>
              <a:rPr lang="en-CA" sz="2400" b="1" smtClean="0"/>
              <a:t>Process synchronization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Algorithms resolving conflicts between processors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	After completing this chapter, you should be able to describe:</a:t>
            </a:r>
          </a:p>
          <a:p>
            <a:r>
              <a:rPr lang="en-US" sz="2400" smtClean="0"/>
              <a:t>The critical difference between processes and processors, and their connection</a:t>
            </a:r>
          </a:p>
          <a:p>
            <a:r>
              <a:rPr lang="en-US" sz="2400" smtClean="0"/>
              <a:t>The differences among common configurations of multiprocessing systems</a:t>
            </a:r>
          </a:p>
          <a:p>
            <a:r>
              <a:rPr lang="en-US" sz="2400" smtClean="0"/>
              <a:t>The significance of a critical region in process synchronization</a:t>
            </a:r>
          </a:p>
          <a:p>
            <a:r>
              <a:rPr lang="en-US" sz="2400" smtClean="0"/>
              <a:t>The basic concepts of process synchronization software: test-and-set, WAIT and SIGNAL, and semaphores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Synchronization Software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Successful process synchronization </a:t>
            </a:r>
          </a:p>
          <a:p>
            <a:pPr lvl="1"/>
            <a:r>
              <a:rPr lang="en-US" sz="2400" smtClean="0"/>
              <a:t>Lock up used resource</a:t>
            </a:r>
          </a:p>
          <a:p>
            <a:pPr lvl="2"/>
            <a:r>
              <a:rPr lang="en-US" smtClean="0"/>
              <a:t>Protect from other processes until released</a:t>
            </a:r>
          </a:p>
          <a:p>
            <a:pPr lvl="1"/>
            <a:r>
              <a:rPr lang="en-US" sz="2400" smtClean="0"/>
              <a:t>Only when resource is released</a:t>
            </a:r>
          </a:p>
          <a:p>
            <a:pPr lvl="2"/>
            <a:r>
              <a:rPr lang="en-US" smtClean="0"/>
              <a:t>Waiting process is allowed to use resource</a:t>
            </a:r>
          </a:p>
          <a:p>
            <a:r>
              <a:rPr lang="en-US" sz="2400" smtClean="0"/>
              <a:t>Mistakes in synchronization can result in: </a:t>
            </a:r>
          </a:p>
          <a:p>
            <a:pPr lvl="1"/>
            <a:r>
              <a:rPr lang="en-US" sz="2400" smtClean="0"/>
              <a:t>Starvation</a:t>
            </a:r>
          </a:p>
          <a:p>
            <a:pPr lvl="2"/>
            <a:r>
              <a:rPr lang="en-US" smtClean="0"/>
              <a:t>Leave job waiting indefinitely</a:t>
            </a:r>
          </a:p>
          <a:p>
            <a:pPr lvl="1"/>
            <a:r>
              <a:rPr lang="en-US" sz="2400" smtClean="0"/>
              <a:t>Deadlock </a:t>
            </a:r>
          </a:p>
          <a:p>
            <a:pPr lvl="2"/>
            <a:r>
              <a:rPr lang="en-US" smtClean="0"/>
              <a:t>If key resource is being used</a:t>
            </a:r>
            <a:endParaRPr lang="en-CA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Synchronization Software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Critical region</a:t>
            </a:r>
          </a:p>
          <a:p>
            <a:pPr lvl="1"/>
            <a:r>
              <a:rPr lang="en-US" sz="2400" smtClean="0"/>
              <a:t>Part of a program</a:t>
            </a:r>
          </a:p>
          <a:p>
            <a:pPr lvl="1"/>
            <a:r>
              <a:rPr lang="en-US" sz="2400" smtClean="0"/>
              <a:t>Critical region must complete execution</a:t>
            </a:r>
          </a:p>
          <a:p>
            <a:pPr lvl="2"/>
            <a:r>
              <a:rPr lang="en-US" smtClean="0"/>
              <a:t>Other processes must wait before accessing critical region resources </a:t>
            </a:r>
          </a:p>
          <a:p>
            <a:r>
              <a:rPr lang="en-US" sz="2400" smtClean="0"/>
              <a:t>Processes within critical region</a:t>
            </a:r>
          </a:p>
          <a:p>
            <a:pPr lvl="1"/>
            <a:r>
              <a:rPr lang="en-US" sz="2400" smtClean="0"/>
              <a:t>Cannot be interleaved</a:t>
            </a:r>
          </a:p>
          <a:p>
            <a:pPr lvl="2"/>
            <a:r>
              <a:rPr lang="en-US" smtClean="0"/>
              <a:t>Threatens integrity of operation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Synchronization Software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Synchronization </a:t>
            </a:r>
          </a:p>
          <a:p>
            <a:pPr lvl="1"/>
            <a:r>
              <a:rPr lang="en-US" sz="2400" smtClean="0"/>
              <a:t>Implemented as lock-and-key</a:t>
            </a:r>
            <a:r>
              <a:rPr lang="en-US" sz="2400" b="1" smtClean="0"/>
              <a:t> </a:t>
            </a:r>
            <a:r>
              <a:rPr lang="en-US" sz="2400" smtClean="0"/>
              <a:t>arrangement:</a:t>
            </a:r>
          </a:p>
          <a:p>
            <a:pPr lvl="1"/>
            <a:r>
              <a:rPr lang="en-US" sz="2400" smtClean="0"/>
              <a:t>Process determines key availability</a:t>
            </a:r>
          </a:p>
          <a:p>
            <a:pPr lvl="2"/>
            <a:r>
              <a:rPr lang="en-US" smtClean="0"/>
              <a:t>Process obtains key</a:t>
            </a:r>
          </a:p>
          <a:p>
            <a:pPr lvl="2"/>
            <a:r>
              <a:rPr lang="en-US" smtClean="0"/>
              <a:t>Puts key in lock</a:t>
            </a:r>
          </a:p>
          <a:p>
            <a:pPr lvl="2"/>
            <a:r>
              <a:rPr lang="en-US" smtClean="0"/>
              <a:t>Makes it unavailable to other processes</a:t>
            </a:r>
          </a:p>
          <a:p>
            <a:r>
              <a:rPr lang="en-US" sz="2400" smtClean="0"/>
              <a:t>Types of locking mechanisms</a:t>
            </a:r>
          </a:p>
          <a:p>
            <a:pPr lvl="1"/>
            <a:r>
              <a:rPr lang="en-CA" sz="2400" smtClean="0"/>
              <a:t>Test-and-set</a:t>
            </a:r>
            <a:endParaRPr lang="en-US" sz="2400" smtClean="0"/>
          </a:p>
          <a:p>
            <a:pPr lvl="1"/>
            <a:r>
              <a:rPr lang="en-CA" sz="2400" smtClean="0"/>
              <a:t>WAIT and</a:t>
            </a:r>
            <a:r>
              <a:rPr lang="en-US" sz="2400" smtClean="0"/>
              <a:t> </a:t>
            </a:r>
            <a:r>
              <a:rPr lang="en-CA" sz="2400" smtClean="0"/>
              <a:t>SIGNAL</a:t>
            </a:r>
            <a:endParaRPr lang="en-US" sz="2400" smtClean="0"/>
          </a:p>
          <a:p>
            <a:pPr lvl="1"/>
            <a:r>
              <a:rPr lang="en-CA" sz="2400" smtClean="0"/>
              <a:t>Semaphores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Test-and-Set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Indivisible machine instruction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Executed in single machine cycle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If key available: set to unavailable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Actual key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Single bit in storage location: zero (free) or one (busy)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Before process enters critical region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Tests condition code using TS instruction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other process in region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Process proceeds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Condition code changed from zero to one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P1 exits: code reset to zero, allowing others to enter</a:t>
            </a:r>
            <a:endParaRPr lang="en-CA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642350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Test-and-Set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Advantages</a:t>
            </a:r>
          </a:p>
          <a:p>
            <a:pPr lvl="1"/>
            <a:r>
              <a:rPr lang="en-US" sz="2400" smtClean="0"/>
              <a:t>Simple procedure to implement</a:t>
            </a:r>
          </a:p>
          <a:p>
            <a:pPr lvl="1"/>
            <a:r>
              <a:rPr lang="en-US" sz="2400" smtClean="0"/>
              <a:t>Works well for small number of processes</a:t>
            </a:r>
          </a:p>
          <a:p>
            <a:r>
              <a:rPr lang="en-US" sz="2400" smtClean="0"/>
              <a:t>Drawbacks</a:t>
            </a:r>
          </a:p>
          <a:p>
            <a:pPr lvl="1"/>
            <a:r>
              <a:rPr lang="en-CA" sz="2400" smtClean="0"/>
              <a:t>Starvation </a:t>
            </a:r>
          </a:p>
          <a:p>
            <a:pPr lvl="2"/>
            <a:r>
              <a:rPr lang="en-CA" smtClean="0"/>
              <a:t>Many processes waiting</a:t>
            </a:r>
            <a:r>
              <a:rPr lang="en-US" smtClean="0"/>
              <a:t> </a:t>
            </a:r>
            <a:r>
              <a:rPr lang="en-CA" smtClean="0"/>
              <a:t>to enter a critical region</a:t>
            </a:r>
            <a:endParaRPr lang="en-US" smtClean="0"/>
          </a:p>
          <a:p>
            <a:pPr lvl="2"/>
            <a:r>
              <a:rPr lang="en-CA" smtClean="0"/>
              <a:t>Processes gain access in</a:t>
            </a:r>
            <a:r>
              <a:rPr lang="en-US" smtClean="0"/>
              <a:t> </a:t>
            </a:r>
            <a:r>
              <a:rPr lang="en-CA" smtClean="0"/>
              <a:t>arbitrary fashion</a:t>
            </a:r>
            <a:endParaRPr lang="en-US" smtClean="0"/>
          </a:p>
          <a:p>
            <a:pPr lvl="1"/>
            <a:r>
              <a:rPr lang="en-US" sz="2400" smtClean="0"/>
              <a:t>Busy waiting</a:t>
            </a:r>
          </a:p>
          <a:p>
            <a:pPr lvl="2"/>
            <a:r>
              <a:rPr lang="en-CA" smtClean="0"/>
              <a:t>Waiting processes remain in unproductive,</a:t>
            </a:r>
            <a:r>
              <a:rPr lang="en-US" smtClean="0"/>
              <a:t> </a:t>
            </a:r>
            <a:r>
              <a:rPr lang="en-CA" smtClean="0"/>
              <a:t>resource-consuming wait </a:t>
            </a:r>
            <a:r>
              <a:rPr lang="en-US" smtClean="0"/>
              <a:t>loops</a:t>
            </a:r>
            <a:endParaRPr lang="en-CA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WAIT and SIGNAL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Modification of test-and-set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Designed to remove busy</a:t>
            </a:r>
            <a:r>
              <a:rPr lang="en-US" sz="2400" smtClean="0"/>
              <a:t> </a:t>
            </a:r>
            <a:r>
              <a:rPr lang="en-CA" sz="2400" smtClean="0"/>
              <a:t>waiting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Two new mutually exclusive operations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WAIT and SIGNAL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</a:t>
            </a:r>
            <a:r>
              <a:rPr lang="en-CA" sz="2400" smtClean="0"/>
              <a:t>art of process scheduler’s operations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WAIT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Activated when process encounters busy condition code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SIGNAL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Activated when process exits critical region</a:t>
            </a:r>
            <a:r>
              <a:rPr lang="en-US" sz="2400" smtClean="0"/>
              <a:t> </a:t>
            </a:r>
            <a:r>
              <a:rPr lang="en-CA" sz="2400" smtClean="0"/>
              <a:t>and condition code set to “free”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Semaphores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Nonnegative integer variable</a:t>
            </a:r>
          </a:p>
          <a:p>
            <a:pPr lvl="1"/>
            <a:r>
              <a:rPr lang="en-CA" sz="2400" smtClean="0"/>
              <a:t>Flag</a:t>
            </a:r>
            <a:r>
              <a:rPr lang="en-US" sz="2400" smtClean="0"/>
              <a:t> </a:t>
            </a:r>
          </a:p>
          <a:p>
            <a:pPr lvl="1"/>
            <a:r>
              <a:rPr lang="en-CA" sz="2400" smtClean="0"/>
              <a:t>Signals if and when resource is free </a:t>
            </a:r>
          </a:p>
          <a:p>
            <a:pPr lvl="2"/>
            <a:r>
              <a:rPr lang="en-CA" smtClean="0"/>
              <a:t>Resource can be used by a process</a:t>
            </a:r>
            <a:endParaRPr lang="en-US" smtClean="0"/>
          </a:p>
          <a:p>
            <a:r>
              <a:rPr lang="en-CA" sz="2400" smtClean="0"/>
              <a:t>Two operations of semaphore</a:t>
            </a:r>
          </a:p>
          <a:p>
            <a:pPr lvl="1"/>
            <a:r>
              <a:rPr lang="en-CA" sz="2400" smtClean="0"/>
              <a:t>P </a:t>
            </a:r>
            <a:r>
              <a:rPr lang="en-US" sz="2400" smtClean="0"/>
              <a:t>(</a:t>
            </a:r>
            <a:r>
              <a:rPr lang="en-CA" sz="2400" smtClean="0"/>
              <a:t>proberen </a:t>
            </a:r>
            <a:r>
              <a:rPr lang="en-US" sz="2400" smtClean="0"/>
              <a:t>means “</a:t>
            </a:r>
            <a:r>
              <a:rPr lang="en-CA" sz="2400" smtClean="0"/>
              <a:t>to test”) </a:t>
            </a:r>
            <a:endParaRPr lang="en-US" sz="2400" smtClean="0"/>
          </a:p>
          <a:p>
            <a:pPr lvl="1"/>
            <a:r>
              <a:rPr lang="en-CA" sz="2400" smtClean="0"/>
              <a:t>V </a:t>
            </a:r>
            <a:r>
              <a:rPr lang="en-US" sz="2400" smtClean="0"/>
              <a:t>(</a:t>
            </a:r>
            <a:r>
              <a:rPr lang="en-CA" sz="2400" smtClean="0"/>
              <a:t>verhogen </a:t>
            </a:r>
            <a:r>
              <a:rPr lang="en-US" sz="2400" smtClean="0"/>
              <a:t>means “</a:t>
            </a:r>
            <a:r>
              <a:rPr lang="en-CA" sz="2400" smtClean="0"/>
              <a:t>to increment”)</a:t>
            </a:r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CA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Semaphores</a:t>
            </a:r>
            <a:r>
              <a:rPr lang="en-US" smtClean="0">
                <a:latin typeface="Arial Narrow" pitchFamily="-65" charset="0"/>
              </a:rPr>
              <a:t> 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750" y="1844675"/>
            <a:ext cx="7645400" cy="3641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Semaphores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Let </a:t>
            </a:r>
            <a:r>
              <a:rPr lang="en-US" sz="2400" i="1" smtClean="0"/>
              <a:t>s</a:t>
            </a:r>
            <a:r>
              <a:rPr lang="en-US" sz="2400" smtClean="0"/>
              <a:t> be a semaphore variable</a:t>
            </a:r>
          </a:p>
          <a:p>
            <a:pPr lvl="1"/>
            <a:r>
              <a:rPr lang="en-US" sz="2400" smtClean="0"/>
              <a:t>V(</a:t>
            </a:r>
            <a:r>
              <a:rPr lang="en-US" sz="2400" i="1" smtClean="0"/>
              <a:t>s</a:t>
            </a:r>
            <a:r>
              <a:rPr lang="en-US" sz="2400" smtClean="0"/>
              <a:t>): </a:t>
            </a:r>
            <a:r>
              <a:rPr lang="en-US" sz="2400" i="1" smtClean="0"/>
              <a:t>s</a:t>
            </a:r>
            <a:r>
              <a:rPr lang="en-US" sz="2400" smtClean="0"/>
              <a:t>: = s + 1 </a:t>
            </a:r>
          </a:p>
          <a:p>
            <a:pPr lvl="2"/>
            <a:r>
              <a:rPr lang="en-US" smtClean="0"/>
              <a:t>Fetch, increment, store sequence</a:t>
            </a:r>
          </a:p>
          <a:p>
            <a:pPr lvl="1"/>
            <a:r>
              <a:rPr lang="en-US" sz="2400" smtClean="0"/>
              <a:t>P(</a:t>
            </a:r>
            <a:r>
              <a:rPr lang="en-US" sz="2400" i="1" smtClean="0"/>
              <a:t>s</a:t>
            </a:r>
            <a:r>
              <a:rPr lang="en-US" sz="2400" smtClean="0"/>
              <a:t>): If </a:t>
            </a:r>
            <a:r>
              <a:rPr lang="en-US" sz="2400" i="1" smtClean="0"/>
              <a:t>s</a:t>
            </a:r>
            <a:r>
              <a:rPr lang="en-US" sz="2400" smtClean="0"/>
              <a:t> &gt; 0, then </a:t>
            </a:r>
            <a:r>
              <a:rPr lang="en-US" sz="2400" i="1" smtClean="0"/>
              <a:t>s</a:t>
            </a:r>
            <a:r>
              <a:rPr lang="en-US" sz="2400" smtClean="0"/>
              <a:t>: = </a:t>
            </a:r>
            <a:r>
              <a:rPr lang="en-US" sz="2400" i="1" smtClean="0"/>
              <a:t>s</a:t>
            </a:r>
            <a:r>
              <a:rPr lang="en-US" sz="2400" smtClean="0"/>
              <a:t> – 1 </a:t>
            </a:r>
          </a:p>
          <a:p>
            <a:pPr lvl="2"/>
            <a:r>
              <a:rPr lang="en-US" smtClean="0"/>
              <a:t>Test, fetch, decrement, store sequence</a:t>
            </a:r>
          </a:p>
          <a:p>
            <a:r>
              <a:rPr lang="en-US" sz="2400" i="1" smtClean="0"/>
              <a:t>s</a:t>
            </a:r>
            <a:r>
              <a:rPr lang="en-US" sz="2400" smtClean="0"/>
              <a:t> = 0 implies busy critical region </a:t>
            </a:r>
          </a:p>
          <a:p>
            <a:pPr lvl="1"/>
            <a:r>
              <a:rPr lang="en-US" sz="2400" smtClean="0"/>
              <a:t>Process calling on P operation must wait until </a:t>
            </a:r>
            <a:r>
              <a:rPr lang="en-US" sz="2400" i="1" smtClean="0"/>
              <a:t>s</a:t>
            </a:r>
            <a:r>
              <a:rPr lang="en-US" sz="2400" smtClean="0"/>
              <a:t> &gt; 0</a:t>
            </a:r>
          </a:p>
          <a:p>
            <a:r>
              <a:rPr lang="en-US" sz="2400" smtClean="0"/>
              <a:t>Waiting job of choice processed next </a:t>
            </a:r>
          </a:p>
          <a:p>
            <a:pPr lvl="1"/>
            <a:r>
              <a:rPr lang="en-US" sz="2400" smtClean="0"/>
              <a:t>Depends on process scheduler algorithm</a:t>
            </a:r>
            <a:endParaRPr lang="en-CA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Semaphores</a:t>
            </a: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226425" cy="427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42350" cy="4681538"/>
          </a:xfrm>
        </p:spPr>
        <p:txBody>
          <a:bodyPr/>
          <a:lstStyle/>
          <a:p>
            <a:r>
              <a:rPr lang="en-US" sz="2400" smtClean="0"/>
              <a:t>The need for process cooperation when several processes work together</a:t>
            </a:r>
          </a:p>
          <a:p>
            <a:r>
              <a:rPr lang="en-US" sz="2400" smtClean="0"/>
              <a:t>How several processors, executing a single job, cooperate</a:t>
            </a:r>
          </a:p>
          <a:p>
            <a:r>
              <a:rPr lang="en-US" sz="2400" smtClean="0"/>
              <a:t>The similarities and differences between processes and threads</a:t>
            </a:r>
          </a:p>
          <a:p>
            <a:r>
              <a:rPr lang="en-US" sz="2400" smtClean="0"/>
              <a:t>The significance of concurrent programming languages and their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Semaphores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P and V operations on semaphore </a:t>
            </a:r>
            <a:r>
              <a:rPr lang="en-CA" sz="2400" i="1" smtClean="0"/>
              <a:t>s</a:t>
            </a:r>
            <a:r>
              <a:rPr lang="en-CA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Enforce mutual exclusion concept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Semaphore</a:t>
            </a:r>
            <a:r>
              <a:rPr lang="en-US" sz="2400" smtClean="0"/>
              <a:t> called </a:t>
            </a:r>
            <a:r>
              <a:rPr lang="en-CA" sz="2400" b="1" smtClean="0"/>
              <a:t>mutex</a:t>
            </a:r>
            <a:r>
              <a:rPr lang="en-US" sz="2400" b="1" smtClean="0"/>
              <a:t> </a:t>
            </a:r>
            <a:r>
              <a:rPr lang="en-US" sz="2400" smtClean="0"/>
              <a:t>(</a:t>
            </a:r>
            <a:r>
              <a:rPr lang="en-CA" sz="2400" smtClean="0"/>
              <a:t>MUTual</a:t>
            </a:r>
            <a:r>
              <a:rPr lang="en-US" sz="2400" smtClean="0"/>
              <a:t> EXclusion)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CA" smtClean="0"/>
              <a:t>P(mutex): if mutex &gt; 0 then mutex: = mutex – 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CA" smtClean="0"/>
              <a:t>V(mutex): mutex: = mutex + 1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CA" sz="2400" b="1" smtClean="0"/>
              <a:t>Critical region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Ensures parallel processes modify shared data only while</a:t>
            </a:r>
            <a:r>
              <a:rPr lang="en-US" sz="2400" smtClean="0"/>
              <a:t> </a:t>
            </a:r>
            <a:r>
              <a:rPr lang="en-CA" sz="2400" smtClean="0"/>
              <a:t>in critical region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Parallel computations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Mutual exclusion explicitly stated and maintained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Cooperation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Several processes work together to complete common</a:t>
            </a:r>
            <a:r>
              <a:rPr lang="en-US" sz="2400" smtClean="0"/>
              <a:t> task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Each case requires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Mutual exclusion and synchronization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Absence of </a:t>
            </a:r>
            <a:r>
              <a:rPr lang="en-CA" sz="2400" smtClean="0"/>
              <a:t>mutual exclusion and synchronization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Results in problems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Producers and consumers problem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Readers and writers problem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Each </a:t>
            </a:r>
            <a:r>
              <a:rPr lang="en-US" sz="2400" smtClean="0"/>
              <a:t>case</a:t>
            </a:r>
            <a:r>
              <a:rPr lang="en-CA" sz="2400" smtClean="0"/>
              <a:t> implemented using semaphores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Producers and Consumers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One</a:t>
            </a:r>
            <a:r>
              <a:rPr lang="en-CA" sz="2400" smtClean="0"/>
              <a:t> process produces</a:t>
            </a:r>
            <a:r>
              <a:rPr lang="en-US" sz="2400" smtClean="0"/>
              <a:t> </a:t>
            </a:r>
            <a:r>
              <a:rPr lang="en-CA" sz="2400" smtClean="0"/>
              <a:t>data</a:t>
            </a:r>
          </a:p>
          <a:p>
            <a:r>
              <a:rPr lang="en-CA" sz="2400" smtClean="0"/>
              <a:t>Another process later consumes data</a:t>
            </a:r>
            <a:endParaRPr lang="en-US" sz="2400" smtClean="0"/>
          </a:p>
          <a:p>
            <a:r>
              <a:rPr lang="en-US" sz="2400" smtClean="0"/>
              <a:t>Example: CPU and line printer buffer</a:t>
            </a:r>
          </a:p>
          <a:p>
            <a:pPr lvl="1"/>
            <a:r>
              <a:rPr lang="en-US" sz="2400" smtClean="0"/>
              <a:t>Delay producer: buffer full</a:t>
            </a:r>
          </a:p>
          <a:p>
            <a:pPr lvl="1"/>
            <a:r>
              <a:rPr lang="en-US" sz="2400" smtClean="0"/>
              <a:t>Delay consumer: buffer empty</a:t>
            </a:r>
          </a:p>
          <a:p>
            <a:pPr lvl="1"/>
            <a:r>
              <a:rPr lang="en-US" sz="2400" smtClean="0"/>
              <a:t>Implemented by two semaphores</a:t>
            </a:r>
          </a:p>
          <a:p>
            <a:pPr lvl="2"/>
            <a:r>
              <a:rPr lang="en-US" smtClean="0"/>
              <a:t>Number of full positions </a:t>
            </a:r>
          </a:p>
          <a:p>
            <a:pPr lvl="2"/>
            <a:r>
              <a:rPr lang="en-US" smtClean="0"/>
              <a:t>Number of empty positions</a:t>
            </a:r>
          </a:p>
          <a:p>
            <a:pPr lvl="1"/>
            <a:r>
              <a:rPr lang="en-US" sz="2400" smtClean="0"/>
              <a:t>Mutex</a:t>
            </a:r>
          </a:p>
          <a:p>
            <a:pPr lvl="2"/>
            <a:r>
              <a:rPr lang="en-US" smtClean="0"/>
              <a:t>Third semaphore: ensures mutual exclusion</a:t>
            </a:r>
            <a:endParaRPr lang="en-CA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Producers and Consumers</a:t>
            </a: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7640638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Producers and Consumers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2224088"/>
            <a:ext cx="7853362" cy="3795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Producers and Consumers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143125"/>
            <a:ext cx="8120063" cy="3724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42350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Producers and Consumers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Producers and Consumers Algorithm</a:t>
            </a:r>
            <a:endParaRPr lang="en-CA" sz="2400" b="1" smtClean="0"/>
          </a:p>
          <a:p>
            <a:pPr lvl="2">
              <a:buFontTx/>
              <a:buNone/>
            </a:pPr>
            <a:r>
              <a:rPr lang="en-CA" smtClean="0">
                <a:latin typeface="Courier New" pitchFamily="49" charset="0"/>
              </a:rPr>
              <a:t>empty: = n</a:t>
            </a:r>
          </a:p>
          <a:p>
            <a:pPr lvl="2">
              <a:buFontTx/>
              <a:buNone/>
            </a:pPr>
            <a:r>
              <a:rPr lang="en-CA" smtClean="0">
                <a:latin typeface="Courier New" pitchFamily="49" charset="0"/>
              </a:rPr>
              <a:t>full: = 0</a:t>
            </a:r>
          </a:p>
          <a:p>
            <a:pPr lvl="2">
              <a:buFontTx/>
              <a:buNone/>
            </a:pPr>
            <a:r>
              <a:rPr lang="en-CA" smtClean="0">
                <a:latin typeface="Courier New" pitchFamily="49" charset="0"/>
              </a:rPr>
              <a:t>mutex: = 1</a:t>
            </a:r>
          </a:p>
          <a:p>
            <a:pPr lvl="2">
              <a:buFontTx/>
              <a:buNone/>
            </a:pPr>
            <a:r>
              <a:rPr lang="en-CA" smtClean="0">
                <a:latin typeface="Courier New" pitchFamily="49" charset="0"/>
              </a:rPr>
              <a:t>COBEGIN</a:t>
            </a:r>
          </a:p>
          <a:p>
            <a:pPr lvl="2">
              <a:buFontTx/>
              <a:buNone/>
            </a:pPr>
            <a:r>
              <a:rPr lang="en-US" smtClean="0">
                <a:latin typeface="Courier New" pitchFamily="49" charset="0"/>
              </a:rPr>
              <a:t>		</a:t>
            </a:r>
            <a:r>
              <a:rPr lang="en-CA" smtClean="0">
                <a:latin typeface="Courier New" pitchFamily="49" charset="0"/>
              </a:rPr>
              <a:t>repeat until no more data PRODUCER</a:t>
            </a:r>
          </a:p>
          <a:p>
            <a:pPr lvl="2">
              <a:buFontTx/>
              <a:buNone/>
            </a:pPr>
            <a:r>
              <a:rPr lang="en-US" smtClean="0">
                <a:latin typeface="Courier New" pitchFamily="49" charset="0"/>
              </a:rPr>
              <a:t>		</a:t>
            </a:r>
            <a:r>
              <a:rPr lang="en-CA" smtClean="0">
                <a:latin typeface="Courier New" pitchFamily="49" charset="0"/>
              </a:rPr>
              <a:t>repeat until buffer is empty CONSUMER</a:t>
            </a:r>
          </a:p>
          <a:p>
            <a:pPr lvl="2">
              <a:buFontTx/>
              <a:buNone/>
            </a:pPr>
            <a:r>
              <a:rPr lang="en-CA" smtClean="0">
                <a:latin typeface="Courier New" pitchFamily="49" charset="0"/>
              </a:rPr>
              <a:t>COEND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Readers and Writers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Two process types need to access shared resource</a:t>
            </a:r>
            <a:endParaRPr lang="en-US" sz="2400" smtClean="0"/>
          </a:p>
          <a:p>
            <a:pPr lvl="1"/>
            <a:r>
              <a:rPr lang="en-CA" sz="2400" smtClean="0"/>
              <a:t>Example: file or database</a:t>
            </a:r>
            <a:endParaRPr lang="en-US" sz="2400" smtClean="0"/>
          </a:p>
          <a:p>
            <a:r>
              <a:rPr lang="en-US" sz="2400" smtClean="0"/>
              <a:t>Example: </a:t>
            </a:r>
            <a:r>
              <a:rPr lang="en-CA" sz="2400" smtClean="0"/>
              <a:t>airline reservation system</a:t>
            </a:r>
            <a:endParaRPr lang="en-US" sz="2400" smtClean="0"/>
          </a:p>
          <a:p>
            <a:pPr lvl="1"/>
            <a:r>
              <a:rPr lang="en-CA" sz="2400" smtClean="0"/>
              <a:t>Implemented using two semaphores </a:t>
            </a:r>
          </a:p>
          <a:p>
            <a:pPr lvl="2"/>
            <a:r>
              <a:rPr lang="en-CA" smtClean="0"/>
              <a:t>Ensures mutual exclusion between</a:t>
            </a:r>
            <a:r>
              <a:rPr lang="en-US" smtClean="0"/>
              <a:t> </a:t>
            </a:r>
            <a:r>
              <a:rPr lang="en-CA" smtClean="0"/>
              <a:t>readers and writers</a:t>
            </a:r>
            <a:endParaRPr lang="en-US" smtClean="0"/>
          </a:p>
          <a:p>
            <a:pPr lvl="1"/>
            <a:r>
              <a:rPr lang="en-CA" sz="2400" smtClean="0"/>
              <a:t>Resource given to all readers</a:t>
            </a:r>
          </a:p>
          <a:p>
            <a:pPr lvl="2"/>
            <a:r>
              <a:rPr lang="en-CA" smtClean="0"/>
              <a:t>Provided no writers</a:t>
            </a:r>
            <a:r>
              <a:rPr lang="en-US" smtClean="0"/>
              <a:t> </a:t>
            </a:r>
            <a:r>
              <a:rPr lang="en-CA" smtClean="0"/>
              <a:t>are processing (W2 = 0)</a:t>
            </a:r>
            <a:endParaRPr lang="en-US" smtClean="0"/>
          </a:p>
          <a:p>
            <a:pPr lvl="1"/>
            <a:r>
              <a:rPr lang="en-CA" sz="2400" smtClean="0"/>
              <a:t>Resource given to a writer</a:t>
            </a:r>
          </a:p>
          <a:p>
            <a:pPr lvl="2"/>
            <a:r>
              <a:rPr lang="en-CA" smtClean="0"/>
              <a:t>Provided no readers</a:t>
            </a:r>
            <a:r>
              <a:rPr lang="en-US" smtClean="0"/>
              <a:t> </a:t>
            </a:r>
            <a:r>
              <a:rPr lang="en-CA" smtClean="0"/>
              <a:t>are reading (R2 = 0) and no writers writing (W2 = 0)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Concurrent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Concurrent processing system</a:t>
            </a:r>
            <a:endParaRPr lang="en-US" sz="2400" b="1" smtClean="0"/>
          </a:p>
          <a:p>
            <a:pPr lvl="1"/>
            <a:r>
              <a:rPr lang="en-CA" sz="2400" smtClean="0"/>
              <a:t>One job uses several processors</a:t>
            </a:r>
          </a:p>
          <a:p>
            <a:pPr lvl="2"/>
            <a:r>
              <a:rPr lang="en-CA" smtClean="0"/>
              <a:t>Executes</a:t>
            </a:r>
            <a:r>
              <a:rPr lang="en-US" smtClean="0"/>
              <a:t> </a:t>
            </a:r>
            <a:r>
              <a:rPr lang="en-CA" smtClean="0"/>
              <a:t>sets of instructions in parallel</a:t>
            </a:r>
          </a:p>
          <a:p>
            <a:pPr lvl="1"/>
            <a:r>
              <a:rPr lang="en-US" sz="2400" smtClean="0"/>
              <a:t>Requires programming language and computer system support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Applications of Concurrent Programming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6563" name="Rectangle 12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smtClean="0"/>
              <a:t>A = 3 * B * C + 4 / (D + E) ** (F – G)</a:t>
            </a:r>
          </a:p>
        </p:txBody>
      </p:sp>
      <p:pic>
        <p:nvPicPr>
          <p:cNvPr id="6656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2808288"/>
            <a:ext cx="7910512" cy="3211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What Is Parallel Processing?</a:t>
            </a:r>
          </a:p>
        </p:txBody>
      </p:sp>
      <p:sp>
        <p:nvSpPr>
          <p:cNvPr id="3072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Parallel processing</a:t>
            </a:r>
          </a:p>
          <a:p>
            <a:pPr lvl="1"/>
            <a:r>
              <a:rPr lang="en-US" sz="2400" smtClean="0"/>
              <a:t>Multiprocessing</a:t>
            </a:r>
          </a:p>
          <a:p>
            <a:pPr lvl="1"/>
            <a:r>
              <a:rPr lang="en-CA" sz="2400" smtClean="0"/>
              <a:t>Two or more</a:t>
            </a:r>
            <a:r>
              <a:rPr lang="en-US" sz="2400" smtClean="0"/>
              <a:t> </a:t>
            </a:r>
            <a:r>
              <a:rPr lang="en-CA" sz="2400" smtClean="0"/>
              <a:t>processors operate in unison</a:t>
            </a:r>
          </a:p>
          <a:p>
            <a:pPr lvl="1"/>
            <a:r>
              <a:rPr lang="en-CA" sz="2400" smtClean="0"/>
              <a:t>Two or more CPUs execute instructions</a:t>
            </a:r>
            <a:r>
              <a:rPr lang="en-US" sz="2400" smtClean="0"/>
              <a:t> </a:t>
            </a:r>
            <a:r>
              <a:rPr lang="en-CA" sz="2400" smtClean="0"/>
              <a:t>simultaneously</a:t>
            </a:r>
            <a:endParaRPr lang="en-US" sz="2400" smtClean="0"/>
          </a:p>
          <a:p>
            <a:pPr lvl="1"/>
            <a:r>
              <a:rPr lang="en-CA" sz="2400" smtClean="0"/>
              <a:t>Processor Manager</a:t>
            </a:r>
          </a:p>
          <a:p>
            <a:pPr lvl="2"/>
            <a:r>
              <a:rPr lang="en-CA" smtClean="0"/>
              <a:t>Coordinates activity of each</a:t>
            </a:r>
            <a:r>
              <a:rPr lang="en-US" smtClean="0"/>
              <a:t> </a:t>
            </a:r>
            <a:r>
              <a:rPr lang="en-CA" smtClean="0"/>
              <a:t>processor</a:t>
            </a:r>
          </a:p>
          <a:p>
            <a:pPr lvl="2"/>
            <a:r>
              <a:rPr lang="en-CA" smtClean="0"/>
              <a:t>Synchronizes interaction among CPUs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Applications of Concurrent Programming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758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smtClean="0"/>
              <a:t>A = 3 * B * C + 4 / (D + E) ** (F – G)</a:t>
            </a:r>
          </a:p>
        </p:txBody>
      </p:sp>
      <p:pic>
        <p:nvPicPr>
          <p:cNvPr id="6758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335963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Applications of Concurrent Programming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51038"/>
            <a:ext cx="8229600" cy="4449762"/>
          </a:xfrm>
        </p:spPr>
        <p:txBody>
          <a:bodyPr/>
          <a:lstStyle/>
          <a:p>
            <a:r>
              <a:rPr lang="en-US" sz="2400" b="1" smtClean="0"/>
              <a:t>Explicit parallelism</a:t>
            </a:r>
          </a:p>
          <a:p>
            <a:pPr lvl="1"/>
            <a:r>
              <a:rPr lang="en-CA" sz="2400" smtClean="0"/>
              <a:t>Requires programmer</a:t>
            </a:r>
            <a:r>
              <a:rPr lang="en-US" sz="2400" smtClean="0"/>
              <a:t> intervention</a:t>
            </a:r>
          </a:p>
          <a:p>
            <a:pPr lvl="2"/>
            <a:r>
              <a:rPr lang="en-CA" smtClean="0"/>
              <a:t>Explicitly state parallel executable instructions</a:t>
            </a:r>
          </a:p>
          <a:p>
            <a:pPr lvl="1"/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Time-consuming coding</a:t>
            </a:r>
          </a:p>
          <a:p>
            <a:pPr lvl="1"/>
            <a:r>
              <a:rPr lang="en-US" sz="2400" smtClean="0"/>
              <a:t>Missed opportunities for parallel processing</a:t>
            </a:r>
          </a:p>
          <a:p>
            <a:pPr lvl="1"/>
            <a:r>
              <a:rPr lang="en-US" sz="2400" smtClean="0"/>
              <a:t>Errors </a:t>
            </a:r>
          </a:p>
          <a:p>
            <a:pPr lvl="2"/>
            <a:r>
              <a:rPr lang="en-US" smtClean="0"/>
              <a:t>Parallel processing mistakenly indicated</a:t>
            </a:r>
          </a:p>
          <a:p>
            <a:pPr lvl="1"/>
            <a:r>
              <a:rPr lang="en-US" sz="2400" smtClean="0"/>
              <a:t>Programs difficult to modify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Applications of Concurrent Programming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51038"/>
            <a:ext cx="8229600" cy="4449762"/>
          </a:xfrm>
        </p:spPr>
        <p:txBody>
          <a:bodyPr/>
          <a:lstStyle/>
          <a:p>
            <a:r>
              <a:rPr lang="en-CA" sz="2400" b="1" smtClean="0"/>
              <a:t>Implicit parallelism</a:t>
            </a:r>
          </a:p>
          <a:p>
            <a:r>
              <a:rPr lang="en-CA" sz="2400" smtClean="0"/>
              <a:t>Compiler automatically</a:t>
            </a:r>
            <a:r>
              <a:rPr lang="en-US" sz="2400" smtClean="0"/>
              <a:t> </a:t>
            </a:r>
            <a:r>
              <a:rPr lang="en-CA" sz="2400" smtClean="0"/>
              <a:t>detects parallel instructions</a:t>
            </a:r>
          </a:p>
          <a:p>
            <a:r>
              <a:rPr lang="en-US" sz="2400" smtClean="0"/>
              <a:t>Advantages</a:t>
            </a:r>
          </a:p>
          <a:p>
            <a:pPr lvl="1"/>
            <a:r>
              <a:rPr lang="en-US" sz="2400" smtClean="0"/>
              <a:t>Solves explicit</a:t>
            </a:r>
            <a:r>
              <a:rPr lang="en-CA" sz="2400" smtClean="0"/>
              <a:t> parallelism</a:t>
            </a:r>
            <a:r>
              <a:rPr lang="en-US" sz="2400" smtClean="0"/>
              <a:t> problems</a:t>
            </a:r>
          </a:p>
          <a:p>
            <a:pPr lvl="1"/>
            <a:r>
              <a:rPr lang="en-US" sz="2400" smtClean="0"/>
              <a:t>Complexity dramatically reduced</a:t>
            </a:r>
          </a:p>
          <a:p>
            <a:pPr lvl="2"/>
            <a:r>
              <a:rPr lang="en-US" smtClean="0"/>
              <a:t>Working with array operations within loops</a:t>
            </a:r>
          </a:p>
          <a:p>
            <a:pPr lvl="2"/>
            <a:r>
              <a:rPr lang="en-US" smtClean="0"/>
              <a:t>Performing matrix multiplication</a:t>
            </a:r>
          </a:p>
          <a:p>
            <a:pPr lvl="2"/>
            <a:r>
              <a:rPr lang="en-US" smtClean="0"/>
              <a:t>Conducting parallel searches in databases</a:t>
            </a:r>
          </a:p>
          <a:p>
            <a:pPr lvl="2"/>
            <a:r>
              <a:rPr lang="en-US" smtClean="0"/>
              <a:t>Sorting or merging file</a:t>
            </a:r>
            <a:endParaRPr lang="en-CA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Threads and Concurrent Programming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Threads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Small unit within process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Scheduled and executed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Minimizes overhead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Swapping process between </a:t>
            </a:r>
            <a:r>
              <a:rPr lang="en-CA" sz="2400" smtClean="0"/>
              <a:t>main</a:t>
            </a:r>
            <a:r>
              <a:rPr lang="en-US" sz="2400" smtClean="0"/>
              <a:t> </a:t>
            </a:r>
            <a:r>
              <a:rPr lang="en-CA" sz="2400" smtClean="0"/>
              <a:t>memory and secondary storage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Each active process thread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Processor registers, program counter, stack and status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Shares data area and resources allocated to its process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Thread States</a:t>
            </a:r>
          </a:p>
        </p:txBody>
      </p:sp>
      <p:pic>
        <p:nvPicPr>
          <p:cNvPr id="716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" y="1878013"/>
            <a:ext cx="7994650" cy="3684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Thread States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Operating system support</a:t>
            </a:r>
          </a:p>
          <a:p>
            <a:pPr lvl="1"/>
            <a:r>
              <a:rPr lang="en-US" sz="2400" smtClean="0"/>
              <a:t>Creating new threads</a:t>
            </a:r>
          </a:p>
          <a:p>
            <a:pPr lvl="1"/>
            <a:r>
              <a:rPr lang="en-US" sz="2400" smtClean="0"/>
              <a:t>Setting up thread</a:t>
            </a:r>
          </a:p>
          <a:p>
            <a:pPr lvl="2"/>
            <a:r>
              <a:rPr lang="en-US" smtClean="0"/>
              <a:t>Ready to execute</a:t>
            </a:r>
          </a:p>
          <a:p>
            <a:pPr lvl="1"/>
            <a:r>
              <a:rPr lang="en-US" sz="2400" smtClean="0"/>
              <a:t>Delaying or putting threads to sleep</a:t>
            </a:r>
          </a:p>
          <a:p>
            <a:pPr lvl="2"/>
            <a:r>
              <a:rPr lang="en-US" smtClean="0"/>
              <a:t>Specified amount of time</a:t>
            </a:r>
          </a:p>
          <a:p>
            <a:pPr lvl="1"/>
            <a:r>
              <a:rPr lang="en-US" sz="2400" smtClean="0"/>
              <a:t>Blocking or suspending threads</a:t>
            </a:r>
          </a:p>
          <a:p>
            <a:pPr lvl="2"/>
            <a:r>
              <a:rPr lang="en-US" smtClean="0"/>
              <a:t>Those waiting for I/O completion</a:t>
            </a:r>
          </a:p>
          <a:p>
            <a:pPr lvl="1"/>
            <a:r>
              <a:rPr lang="en-US" sz="2400" smtClean="0"/>
              <a:t>Setting threads to WAIT state</a:t>
            </a:r>
          </a:p>
          <a:p>
            <a:pPr lvl="2"/>
            <a:r>
              <a:rPr lang="en-US" smtClean="0"/>
              <a:t>Until specific event occurs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Thread States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Operating system support (cont'd.)</a:t>
            </a:r>
          </a:p>
          <a:p>
            <a:pPr lvl="1"/>
            <a:r>
              <a:rPr lang="en-US" sz="2400" smtClean="0"/>
              <a:t>Scheduling thread execution</a:t>
            </a:r>
          </a:p>
          <a:p>
            <a:pPr lvl="1"/>
            <a:r>
              <a:rPr lang="en-US" sz="2400" smtClean="0"/>
              <a:t>Synchronizing thread execution</a:t>
            </a:r>
          </a:p>
          <a:p>
            <a:pPr lvl="2"/>
            <a:r>
              <a:rPr lang="en-US" smtClean="0"/>
              <a:t>Using semaphores, events, or conditional variables</a:t>
            </a:r>
          </a:p>
          <a:p>
            <a:pPr lvl="1"/>
            <a:r>
              <a:rPr lang="en-US" sz="2400" smtClean="0"/>
              <a:t>Terminating thread</a:t>
            </a:r>
          </a:p>
          <a:p>
            <a:pPr lvl="2"/>
            <a:r>
              <a:rPr lang="en-US" smtClean="0"/>
              <a:t>Releasing its resources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Thread Control Block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990600"/>
          </a:xfrm>
        </p:spPr>
        <p:txBody>
          <a:bodyPr/>
          <a:lstStyle/>
          <a:p>
            <a:r>
              <a:rPr lang="en-CA" sz="2400" smtClean="0">
                <a:solidFill>
                  <a:srgbClr val="222222"/>
                </a:solidFill>
              </a:rPr>
              <a:t>Information about</a:t>
            </a:r>
            <a:r>
              <a:rPr lang="en-US" sz="2400" smtClean="0">
                <a:solidFill>
                  <a:srgbClr val="222222"/>
                </a:solidFill>
              </a:rPr>
              <a:t> </a:t>
            </a:r>
            <a:r>
              <a:rPr lang="en-CA" sz="2400" smtClean="0">
                <a:solidFill>
                  <a:srgbClr val="222222"/>
                </a:solidFill>
              </a:rPr>
              <a:t>current status and characteristics of thread</a:t>
            </a:r>
            <a:endParaRPr lang="en-US" sz="2400" smtClean="0">
              <a:solidFill>
                <a:srgbClr val="222222"/>
              </a:solidFill>
            </a:endParaRPr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8507413" cy="289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Concurrent Programming Languages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Ada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First language providing specific concurrency commands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Developed in late 1970’s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Java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Designed as universal Internet application software platform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Developed by Sun Microsystems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Adopted in commercial and educational environments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Java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Allows programmers to code applications that can run on any computer</a:t>
            </a:r>
            <a:endParaRPr lang="en-US" sz="2400" smtClean="0"/>
          </a:p>
          <a:p>
            <a:r>
              <a:rPr lang="en-CA" sz="2400" smtClean="0"/>
              <a:t>Developed at Sun Microsystems, Inc. (1995)</a:t>
            </a:r>
            <a:endParaRPr lang="en-US" sz="2400" smtClean="0"/>
          </a:p>
          <a:p>
            <a:r>
              <a:rPr lang="en-CA" sz="2400" smtClean="0"/>
              <a:t>Solve</a:t>
            </a:r>
            <a:r>
              <a:rPr lang="en-US" sz="2400" smtClean="0"/>
              <a:t>s</a:t>
            </a:r>
            <a:r>
              <a:rPr lang="en-CA" sz="2400" smtClean="0"/>
              <a:t> several issues</a:t>
            </a:r>
            <a:endParaRPr lang="en-US" sz="2400" smtClean="0"/>
          </a:p>
          <a:p>
            <a:pPr lvl="1"/>
            <a:r>
              <a:rPr lang="en-CA" sz="2400" smtClean="0"/>
              <a:t>High software development costs for </a:t>
            </a:r>
            <a:r>
              <a:rPr lang="en-US" sz="2400" smtClean="0"/>
              <a:t>different </a:t>
            </a:r>
            <a:r>
              <a:rPr lang="en-CA" sz="2400" smtClean="0"/>
              <a:t>incompatible computer architectures </a:t>
            </a:r>
            <a:endParaRPr lang="en-US" sz="2400" smtClean="0"/>
          </a:p>
          <a:p>
            <a:pPr lvl="1"/>
            <a:r>
              <a:rPr lang="en-CA" sz="2400" smtClean="0"/>
              <a:t>Distributed client-server environment needs</a:t>
            </a:r>
            <a:endParaRPr lang="en-US" sz="2400" smtClean="0"/>
          </a:p>
          <a:p>
            <a:pPr lvl="1"/>
            <a:r>
              <a:rPr lang="en-CA" sz="2400" smtClean="0"/>
              <a:t>Internet</a:t>
            </a:r>
            <a:r>
              <a:rPr lang="en-US" sz="2400" smtClean="0"/>
              <a:t> </a:t>
            </a:r>
            <a:r>
              <a:rPr lang="en-CA" sz="2400" smtClean="0"/>
              <a:t>and World Wide Web growth</a:t>
            </a:r>
          </a:p>
          <a:p>
            <a:r>
              <a:rPr lang="en-CA" sz="2400" smtClean="0"/>
              <a:t>Uses compiler and interpreter</a:t>
            </a:r>
          </a:p>
          <a:p>
            <a:pPr lvl="1"/>
            <a:r>
              <a:rPr lang="en-CA" sz="2400" smtClean="0"/>
              <a:t>Easy to distribute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What Is Parallel Processing? </a:t>
            </a:r>
          </a:p>
        </p:txBody>
      </p:sp>
      <p:sp>
        <p:nvSpPr>
          <p:cNvPr id="3174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Parallel processing</a:t>
            </a:r>
            <a:r>
              <a:rPr lang="en-US" sz="2400" smtClean="0"/>
              <a:t> development</a:t>
            </a:r>
          </a:p>
          <a:p>
            <a:pPr lvl="1"/>
            <a:r>
              <a:rPr lang="en-CA" sz="2400" smtClean="0"/>
              <a:t>Enhances</a:t>
            </a:r>
            <a:r>
              <a:rPr lang="en-US" sz="2400" smtClean="0"/>
              <a:t> </a:t>
            </a:r>
            <a:r>
              <a:rPr lang="en-CA" sz="2400" smtClean="0"/>
              <a:t>throughput </a:t>
            </a:r>
            <a:endParaRPr lang="en-US" sz="2400" smtClean="0"/>
          </a:p>
          <a:p>
            <a:pPr lvl="1"/>
            <a:r>
              <a:rPr lang="en-CA" sz="2400" smtClean="0"/>
              <a:t>Increases computing power</a:t>
            </a:r>
            <a:endParaRPr lang="en-US" sz="2400" smtClean="0"/>
          </a:p>
          <a:p>
            <a:r>
              <a:rPr lang="en-CA" sz="2400" smtClean="0"/>
              <a:t>Benefits</a:t>
            </a:r>
            <a:endParaRPr lang="en-US" sz="2400" smtClean="0"/>
          </a:p>
          <a:p>
            <a:pPr lvl="1"/>
            <a:r>
              <a:rPr lang="en-CA" sz="2400" smtClean="0"/>
              <a:t>Increased reliability</a:t>
            </a:r>
          </a:p>
          <a:p>
            <a:pPr lvl="2"/>
            <a:r>
              <a:rPr lang="en-US" smtClean="0"/>
              <a:t>More than one CPU</a:t>
            </a:r>
          </a:p>
          <a:p>
            <a:pPr lvl="2"/>
            <a:r>
              <a:rPr lang="en-US" smtClean="0"/>
              <a:t>If one processor fails, others take over</a:t>
            </a:r>
          </a:p>
          <a:p>
            <a:pPr lvl="2"/>
            <a:r>
              <a:rPr lang="en-US" smtClean="0"/>
              <a:t>Not simple to implement</a:t>
            </a:r>
          </a:p>
          <a:p>
            <a:pPr lvl="1"/>
            <a:r>
              <a:rPr lang="en-CA" sz="2400" smtClean="0"/>
              <a:t>Faster processing</a:t>
            </a:r>
            <a:endParaRPr lang="en-US" sz="2400" smtClean="0"/>
          </a:p>
          <a:p>
            <a:pPr lvl="2"/>
            <a:r>
              <a:rPr lang="en-CA" smtClean="0"/>
              <a:t>Instructions processed in</a:t>
            </a:r>
            <a:r>
              <a:rPr lang="en-US" smtClean="0"/>
              <a:t> </a:t>
            </a:r>
            <a:r>
              <a:rPr lang="en-CA" smtClean="0"/>
              <a:t>parallel two or more at a time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Java (cont'd.)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The Java Platform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Software only platform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Runs on top of other hardware-based platforms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Two components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Java Virtual Machine (Java VM)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Foundation for Java platform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Contains the interpreter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Runs compiled byte codes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Java application programming interface (Java API)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Collection of software modules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Grouped into libraries by classes and interfaces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Java (cont'd.)</a:t>
            </a:r>
          </a:p>
        </p:txBody>
      </p:sp>
      <p:pic>
        <p:nvPicPr>
          <p:cNvPr id="7885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232775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Java (cont'd.)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The Java Language Environment</a:t>
            </a:r>
          </a:p>
          <a:p>
            <a:r>
              <a:rPr lang="en-US" sz="2400" smtClean="0"/>
              <a:t>Designed for experienced programmers (like C++)</a:t>
            </a:r>
          </a:p>
          <a:p>
            <a:r>
              <a:rPr lang="en-US" sz="2400" smtClean="0"/>
              <a:t>Object oriented</a:t>
            </a:r>
          </a:p>
          <a:p>
            <a:pPr lvl="1"/>
            <a:r>
              <a:rPr lang="en-US" sz="2400" smtClean="0"/>
              <a:t>Exploits modern software development methods</a:t>
            </a:r>
          </a:p>
          <a:p>
            <a:pPr lvl="2"/>
            <a:r>
              <a:rPr lang="en-US" smtClean="0"/>
              <a:t>Fits into distributed client-server applications</a:t>
            </a:r>
          </a:p>
          <a:p>
            <a:r>
              <a:rPr lang="en-US" sz="2400" smtClean="0"/>
              <a:t>Memory allocation features</a:t>
            </a:r>
          </a:p>
          <a:p>
            <a:pPr lvl="1"/>
            <a:r>
              <a:rPr lang="en-US" sz="2400" smtClean="0"/>
              <a:t>Done at run time</a:t>
            </a:r>
          </a:p>
          <a:p>
            <a:pPr lvl="1"/>
            <a:r>
              <a:rPr lang="en-US" sz="2400" smtClean="0"/>
              <a:t>References memory via symbolic “handles”</a:t>
            </a:r>
          </a:p>
          <a:p>
            <a:pPr lvl="1"/>
            <a:r>
              <a:rPr lang="en-US" sz="2400" smtClean="0"/>
              <a:t>Translated to real memory addresses at run time</a:t>
            </a:r>
          </a:p>
          <a:p>
            <a:pPr lvl="1"/>
            <a:r>
              <a:rPr lang="en-US" sz="2400" smtClean="0"/>
              <a:t>Not visible to programmers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Java (cont'd.)</a:t>
            </a:r>
          </a:p>
        </p:txBody>
      </p:sp>
      <p:sp>
        <p:nvSpPr>
          <p:cNvPr id="8089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Security</a:t>
            </a:r>
          </a:p>
          <a:p>
            <a:pPr lvl="1"/>
            <a:r>
              <a:rPr lang="en-US" sz="2400" smtClean="0"/>
              <a:t>Built-in feature </a:t>
            </a:r>
          </a:p>
          <a:p>
            <a:pPr lvl="2"/>
            <a:r>
              <a:rPr lang="en-US" smtClean="0"/>
              <a:t>Language and run-time system</a:t>
            </a:r>
          </a:p>
          <a:p>
            <a:pPr lvl="1"/>
            <a:r>
              <a:rPr lang="en-US" sz="2400" smtClean="0"/>
              <a:t>Checking</a:t>
            </a:r>
          </a:p>
          <a:p>
            <a:pPr lvl="2"/>
            <a:r>
              <a:rPr lang="en-US" smtClean="0"/>
              <a:t>Compile-time and run-time</a:t>
            </a:r>
          </a:p>
          <a:p>
            <a:r>
              <a:rPr lang="en-US" sz="2400" smtClean="0"/>
              <a:t>Sophisticated synchronization capabilities</a:t>
            </a:r>
          </a:p>
          <a:p>
            <a:pPr lvl="1"/>
            <a:r>
              <a:rPr lang="en-US" sz="2400" smtClean="0"/>
              <a:t>Multithreading at language level</a:t>
            </a:r>
          </a:p>
          <a:p>
            <a:r>
              <a:rPr lang="en-US" sz="2400" smtClean="0"/>
              <a:t>Popular features</a:t>
            </a:r>
          </a:p>
          <a:p>
            <a:pPr lvl="1"/>
            <a:r>
              <a:rPr lang="en-US" sz="2400" smtClean="0"/>
              <a:t>Handles many applications; can write a program once; robust; Internet and Web integration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Multiprocessing</a:t>
            </a:r>
          </a:p>
          <a:p>
            <a:pPr lvl="1"/>
            <a:r>
              <a:rPr lang="en-US" sz="2400" smtClean="0"/>
              <a:t>Single-processor systems </a:t>
            </a:r>
          </a:p>
          <a:p>
            <a:pPr lvl="2"/>
            <a:r>
              <a:rPr lang="en-US" smtClean="0"/>
              <a:t>Interacting processes obtain control of CPU at different times</a:t>
            </a:r>
          </a:p>
          <a:p>
            <a:pPr lvl="1"/>
            <a:r>
              <a:rPr lang="en-US" sz="2400" smtClean="0"/>
              <a:t>Systems with two or more CPUs</a:t>
            </a:r>
          </a:p>
          <a:p>
            <a:pPr lvl="2"/>
            <a:r>
              <a:rPr lang="en-US" smtClean="0"/>
              <a:t>Control synchronized by processor manager</a:t>
            </a:r>
          </a:p>
          <a:p>
            <a:pPr lvl="2"/>
            <a:r>
              <a:rPr lang="en-US" smtClean="0"/>
              <a:t>Processor communication and cooperation</a:t>
            </a:r>
          </a:p>
          <a:p>
            <a:pPr lvl="1"/>
            <a:r>
              <a:rPr lang="en-US" sz="2400" smtClean="0"/>
              <a:t>System configuration</a:t>
            </a:r>
          </a:p>
          <a:p>
            <a:pPr lvl="2"/>
            <a:r>
              <a:rPr lang="en-US" smtClean="0"/>
              <a:t>Master/slave, loosely coupled, symmetric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 (cont'd.)</a:t>
            </a:r>
          </a:p>
        </p:txBody>
      </p:sp>
      <p:sp>
        <p:nvSpPr>
          <p:cNvPr id="829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Multiprocessing system success</a:t>
            </a:r>
          </a:p>
          <a:p>
            <a:pPr lvl="1"/>
            <a:r>
              <a:rPr lang="en-CA" sz="2400" smtClean="0"/>
              <a:t>Synchronization of resources</a:t>
            </a:r>
            <a:endParaRPr lang="en-US" sz="2400" smtClean="0"/>
          </a:p>
          <a:p>
            <a:r>
              <a:rPr lang="en-CA" sz="2400" smtClean="0"/>
              <a:t>Mutual exclusion </a:t>
            </a:r>
          </a:p>
          <a:p>
            <a:pPr lvl="1"/>
            <a:r>
              <a:rPr lang="en-CA" sz="2400" smtClean="0"/>
              <a:t>Prevents deadlock </a:t>
            </a:r>
          </a:p>
          <a:p>
            <a:pPr lvl="1"/>
            <a:r>
              <a:rPr lang="en-CA" sz="2400" smtClean="0"/>
              <a:t>Maintained with test</a:t>
            </a:r>
            <a:r>
              <a:rPr lang="en-US" sz="2400" smtClean="0"/>
              <a:t>-</a:t>
            </a:r>
            <a:r>
              <a:rPr lang="en-CA" sz="2400" smtClean="0"/>
              <a:t>and-set, WAIT and SIGNAL, and semaphores (P, V, and mutex)</a:t>
            </a:r>
          </a:p>
          <a:p>
            <a:r>
              <a:rPr lang="en-CA" sz="2400" smtClean="0"/>
              <a:t>Synchronize processes using hardware and software mechanisms</a:t>
            </a:r>
          </a:p>
          <a:p>
            <a:endParaRPr lang="en-CA" sz="240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 (cont'd.)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Avoid typical problems of synchronization</a:t>
            </a:r>
          </a:p>
          <a:p>
            <a:pPr lvl="1"/>
            <a:r>
              <a:rPr lang="en-CA" sz="2400" smtClean="0"/>
              <a:t>Missed waiting</a:t>
            </a:r>
            <a:r>
              <a:rPr lang="en-US" sz="2400" smtClean="0"/>
              <a:t> </a:t>
            </a:r>
            <a:r>
              <a:rPr lang="en-CA" sz="2400" smtClean="0"/>
              <a:t>customers</a:t>
            </a:r>
          </a:p>
          <a:p>
            <a:pPr lvl="1"/>
            <a:r>
              <a:rPr lang="en-CA" sz="2400" smtClean="0"/>
              <a:t>Synchronization of producers and consumers</a:t>
            </a:r>
          </a:p>
          <a:p>
            <a:pPr lvl="1"/>
            <a:r>
              <a:rPr lang="en-CA" sz="2400" smtClean="0"/>
              <a:t>Mutual exclusion</a:t>
            </a:r>
            <a:r>
              <a:rPr lang="en-US" sz="2400" smtClean="0"/>
              <a:t> </a:t>
            </a:r>
            <a:r>
              <a:rPr lang="en-CA" sz="2400" smtClean="0"/>
              <a:t>of readers and writers</a:t>
            </a:r>
            <a:endParaRPr lang="en-US" sz="2400" smtClean="0"/>
          </a:p>
          <a:p>
            <a:r>
              <a:rPr lang="en-US" sz="2400" smtClean="0"/>
              <a:t>Concurrent processing innovations</a:t>
            </a:r>
          </a:p>
          <a:p>
            <a:pPr lvl="1"/>
            <a:r>
              <a:rPr lang="en-US" sz="2400" smtClean="0"/>
              <a:t>Threads and multi-core processors</a:t>
            </a:r>
          </a:p>
          <a:p>
            <a:pPr lvl="2"/>
            <a:r>
              <a:rPr lang="en-US" smtClean="0"/>
              <a:t>Requires modifications to operating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413750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What Is Parallel Processing? 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Faster instruction processing methods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CPU allocated to each program or job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CPU allocated to each working set or parts of it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Individual instructions subdivided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Each subdivision processed simultaneously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Concurrent programming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Two major challenges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Connecting processors into configurations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Orchestrating processor interaction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Example: six-step information retrieval system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Synchronization is key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What Is Parallel Processing? 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758113" cy="412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Evolution of Multiprocessors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Developed for high-end midrange and mainframe computers</a:t>
            </a:r>
          </a:p>
          <a:p>
            <a:pPr lvl="1"/>
            <a:r>
              <a:rPr lang="en-US" sz="2400" smtClean="0"/>
              <a:t>Each additional CPU treated as additional resource</a:t>
            </a:r>
          </a:p>
          <a:p>
            <a:r>
              <a:rPr lang="en-US" sz="2400" smtClean="0"/>
              <a:t>Today hardware costs reduced</a:t>
            </a:r>
          </a:p>
          <a:p>
            <a:pPr lvl="1"/>
            <a:r>
              <a:rPr lang="en-US" sz="2400" smtClean="0"/>
              <a:t>Multiprocessor systems available on all systems</a:t>
            </a:r>
          </a:p>
          <a:p>
            <a:r>
              <a:rPr lang="en-US" sz="2400" smtClean="0"/>
              <a:t>Multiprocessing occurs at three levels</a:t>
            </a:r>
          </a:p>
          <a:p>
            <a:pPr lvl="1"/>
            <a:r>
              <a:rPr lang="en-US" sz="2400" smtClean="0"/>
              <a:t>Job level</a:t>
            </a:r>
          </a:p>
          <a:p>
            <a:pPr lvl="1"/>
            <a:r>
              <a:rPr lang="en-US" sz="2400" smtClean="0"/>
              <a:t>Process level</a:t>
            </a:r>
          </a:p>
          <a:p>
            <a:pPr lvl="1"/>
            <a:r>
              <a:rPr lang="en-US" sz="2400" smtClean="0"/>
              <a:t>Thread level</a:t>
            </a:r>
          </a:p>
          <a:p>
            <a:pPr lvl="2"/>
            <a:r>
              <a:rPr lang="en-US" smtClean="0"/>
              <a:t>Each requires different synchronization frequency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Evolution of Multiprocessors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1981200"/>
            <a:ext cx="8366125" cy="3733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Chimborazo1</Template>
  <TotalTime>0</TotalTime>
  <Words>1754</Words>
  <Application>Microsoft Office PowerPoint</Application>
  <PresentationFormat>On-screen Show (4:3)</PresentationFormat>
  <Paragraphs>400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56</vt:i4>
      </vt:variant>
    </vt:vector>
  </HeadingPairs>
  <TitlesOfParts>
    <vt:vector size="88" baseType="lpstr">
      <vt:lpstr>Arial</vt:lpstr>
      <vt:lpstr>Times New Roman</vt:lpstr>
      <vt:lpstr>Arial Narrow</vt:lpstr>
      <vt:lpstr>ＭＳ Ｐゴシック</vt:lpstr>
      <vt:lpstr>Calibri</vt:lpstr>
      <vt:lpstr>Courier New</vt:lpstr>
      <vt:lpstr>1_Default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Understanding Operating Systems Sixth Edition</vt:lpstr>
      <vt:lpstr>Learning Objectives</vt:lpstr>
      <vt:lpstr>Learning Objectives</vt:lpstr>
      <vt:lpstr>What Is Parallel Processing?</vt:lpstr>
      <vt:lpstr>What Is Parallel Processing? </vt:lpstr>
      <vt:lpstr>What Is Parallel Processing? </vt:lpstr>
      <vt:lpstr>What Is Parallel Processing? </vt:lpstr>
      <vt:lpstr>Evolution of Multiprocessors</vt:lpstr>
      <vt:lpstr>Evolution of Multiprocessors</vt:lpstr>
      <vt:lpstr>Introduction to Multi-Core Processors</vt:lpstr>
      <vt:lpstr>Typical Multiprocessing Configurations</vt:lpstr>
      <vt:lpstr>Master/Slave Configuration</vt:lpstr>
      <vt:lpstr>Master/Slave Configuration (cont'd.)</vt:lpstr>
      <vt:lpstr>Master/Slave Configuration (cont'd.)</vt:lpstr>
      <vt:lpstr>Loosely Coupled Configuration</vt:lpstr>
      <vt:lpstr>Loosely Coupled Configuration</vt:lpstr>
      <vt:lpstr>Symmetric Configuration</vt:lpstr>
      <vt:lpstr>Symmetric Configuration</vt:lpstr>
      <vt:lpstr>Symmetric Configuration</vt:lpstr>
      <vt:lpstr>Process Synchronization Software</vt:lpstr>
      <vt:lpstr>Process Synchronization Software</vt:lpstr>
      <vt:lpstr>Process Synchronization Software</vt:lpstr>
      <vt:lpstr>Test-and-Set</vt:lpstr>
      <vt:lpstr>Test-and-Set</vt:lpstr>
      <vt:lpstr>WAIT and SIGNAL</vt:lpstr>
      <vt:lpstr>Semaphores</vt:lpstr>
      <vt:lpstr>Semaphores </vt:lpstr>
      <vt:lpstr>Semaphores</vt:lpstr>
      <vt:lpstr>Semaphores</vt:lpstr>
      <vt:lpstr>Semaphores</vt:lpstr>
      <vt:lpstr>Process Cooperation</vt:lpstr>
      <vt:lpstr>Producers and Consumers</vt:lpstr>
      <vt:lpstr>Producers and Consumers</vt:lpstr>
      <vt:lpstr>Producers and Consumers</vt:lpstr>
      <vt:lpstr>Producers and Consumers</vt:lpstr>
      <vt:lpstr>Producers and Consumers</vt:lpstr>
      <vt:lpstr>Readers and Writers</vt:lpstr>
      <vt:lpstr>Concurrent Programming</vt:lpstr>
      <vt:lpstr>Applications of Concurrent Programming</vt:lpstr>
      <vt:lpstr>Applications of Concurrent Programming</vt:lpstr>
      <vt:lpstr>Applications of Concurrent Programming</vt:lpstr>
      <vt:lpstr>Applications of Concurrent Programming</vt:lpstr>
      <vt:lpstr>Threads and Concurrent Programming</vt:lpstr>
      <vt:lpstr>Thread States</vt:lpstr>
      <vt:lpstr>Thread States</vt:lpstr>
      <vt:lpstr>Thread States</vt:lpstr>
      <vt:lpstr>Thread Control Block</vt:lpstr>
      <vt:lpstr>Concurrent Programming Languages</vt:lpstr>
      <vt:lpstr>Java</vt:lpstr>
      <vt:lpstr>Java (cont'd.) </vt:lpstr>
      <vt:lpstr>Java (cont'd.)</vt:lpstr>
      <vt:lpstr>Java (cont'd.)</vt:lpstr>
      <vt:lpstr>Java (cont'd.)</vt:lpstr>
      <vt:lpstr>Summary</vt:lpstr>
      <vt:lpstr>Summary (cont'd.)</vt:lpstr>
      <vt:lpstr>Summary (cont'd.)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/>
  <cp:lastModifiedBy/>
  <cp:revision>73</cp:revision>
  <dcterms:created xsi:type="dcterms:W3CDTF">2007-11-04T01:21:10Z</dcterms:created>
  <dcterms:modified xsi:type="dcterms:W3CDTF">2012-02-28T08:14:19Z</dcterms:modified>
</cp:coreProperties>
</file>