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27"/>
  </p:notesMasterIdLst>
  <p:handoutMasterIdLst>
    <p:handoutMasterId r:id="rId28"/>
  </p:handoutMasterIdLst>
  <p:sldIdLst>
    <p:sldId id="278" r:id="rId2"/>
    <p:sldId id="452" r:id="rId3"/>
    <p:sldId id="528" r:id="rId4"/>
    <p:sldId id="530" r:id="rId5"/>
    <p:sldId id="531" r:id="rId6"/>
    <p:sldId id="532" r:id="rId7"/>
    <p:sldId id="533" r:id="rId8"/>
    <p:sldId id="534" r:id="rId9"/>
    <p:sldId id="535" r:id="rId10"/>
    <p:sldId id="550" r:id="rId11"/>
    <p:sldId id="536" r:id="rId12"/>
    <p:sldId id="538" r:id="rId13"/>
    <p:sldId id="537" r:id="rId14"/>
    <p:sldId id="539" r:id="rId15"/>
    <p:sldId id="540" r:id="rId16"/>
    <p:sldId id="541" r:id="rId17"/>
    <p:sldId id="546" r:id="rId18"/>
    <p:sldId id="543" r:id="rId19"/>
    <p:sldId id="542" r:id="rId20"/>
    <p:sldId id="545" r:id="rId21"/>
    <p:sldId id="547" r:id="rId22"/>
    <p:sldId id="548" r:id="rId23"/>
    <p:sldId id="549" r:id="rId24"/>
    <p:sldId id="529" r:id="rId25"/>
    <p:sldId id="544" r:id="rId26"/>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sz="1200" kern="1200">
        <a:solidFill>
          <a:schemeClr val="tx1"/>
        </a:solidFill>
        <a:latin typeface="Arial" charset="0"/>
        <a:ea typeface="+mn-ea"/>
        <a:cs typeface="Arial" charset="0"/>
      </a:defRPr>
    </a:lvl2pPr>
    <a:lvl3pPr marL="914400" algn="l" rtl="0" fontAlgn="base">
      <a:spcBef>
        <a:spcPct val="0"/>
      </a:spcBef>
      <a:spcAft>
        <a:spcPct val="0"/>
      </a:spcAft>
      <a:defRPr sz="1200" kern="1200">
        <a:solidFill>
          <a:schemeClr val="tx1"/>
        </a:solidFill>
        <a:latin typeface="Arial" charset="0"/>
        <a:ea typeface="+mn-ea"/>
        <a:cs typeface="Arial" charset="0"/>
      </a:defRPr>
    </a:lvl3pPr>
    <a:lvl4pPr marL="1371600" algn="l" rtl="0" fontAlgn="base">
      <a:spcBef>
        <a:spcPct val="0"/>
      </a:spcBef>
      <a:spcAft>
        <a:spcPct val="0"/>
      </a:spcAft>
      <a:defRPr sz="1200" kern="1200">
        <a:solidFill>
          <a:schemeClr val="tx1"/>
        </a:solidFill>
        <a:latin typeface="Arial" charset="0"/>
        <a:ea typeface="+mn-ea"/>
        <a:cs typeface="Arial" charset="0"/>
      </a:defRPr>
    </a:lvl4pPr>
    <a:lvl5pPr marL="1828800" algn="l" rtl="0" fontAlgn="base">
      <a:spcBef>
        <a:spcPct val="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Arial" charset="0"/>
        <a:ea typeface="+mn-ea"/>
        <a:cs typeface="Arial" charset="0"/>
      </a:defRPr>
    </a:lvl6pPr>
    <a:lvl7pPr marL="2743200" algn="l" defTabSz="914400" rtl="0" eaLnBrk="1" latinLnBrk="0" hangingPunct="1">
      <a:defRPr sz="1200" kern="1200">
        <a:solidFill>
          <a:schemeClr val="tx1"/>
        </a:solidFill>
        <a:latin typeface="Arial" charset="0"/>
        <a:ea typeface="+mn-ea"/>
        <a:cs typeface="Arial" charset="0"/>
      </a:defRPr>
    </a:lvl7pPr>
    <a:lvl8pPr marL="3200400" algn="l" defTabSz="914400" rtl="0" eaLnBrk="1" latinLnBrk="0" hangingPunct="1">
      <a:defRPr sz="1200" kern="1200">
        <a:solidFill>
          <a:schemeClr val="tx1"/>
        </a:solidFill>
        <a:latin typeface="Arial" charset="0"/>
        <a:ea typeface="+mn-ea"/>
        <a:cs typeface="Arial" charset="0"/>
      </a:defRPr>
    </a:lvl8pPr>
    <a:lvl9pPr marL="3657600" algn="l" defTabSz="914400" rtl="0" eaLnBrk="1" latinLnBrk="0" hangingPunct="1">
      <a:defRPr sz="1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CC0000"/>
    <a:srgbClr val="000099"/>
    <a:srgbClr val="33CCFF"/>
    <a:srgbClr val="0000FF"/>
    <a:srgbClr val="FF3300"/>
    <a:srgbClr val="80008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86380" autoAdjust="0"/>
  </p:normalViewPr>
  <p:slideViewPr>
    <p:cSldViewPr>
      <p:cViewPr varScale="1">
        <p:scale>
          <a:sx n="84" d="100"/>
          <a:sy n="84" d="100"/>
        </p:scale>
        <p:origin x="96" y="336"/>
      </p:cViewPr>
      <p:guideLst>
        <p:guide orient="horz" pos="2160"/>
        <p:guide pos="2880"/>
      </p:guideLst>
    </p:cSldViewPr>
  </p:slideViewPr>
  <p:outlineViewPr>
    <p:cViewPr>
      <p:scale>
        <a:sx n="33" d="100"/>
        <a:sy n="33" d="100"/>
      </p:scale>
      <p:origin x="0" y="26856"/>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488"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565366" y="134233"/>
            <a:ext cx="4029488" cy="480598"/>
          </a:xfrm>
          <a:prstGeom prst="rect">
            <a:avLst/>
          </a:prstGeom>
        </p:spPr>
        <p:txBody>
          <a:bodyPr vert="horz" lIns="91440" tIns="45720" rIns="91440" bIns="45720" rtlCol="0"/>
          <a:lstStyle>
            <a:lvl1pPr algn="l">
              <a:defRPr sz="1200"/>
            </a:lvl1pPr>
          </a:lstStyle>
          <a:p>
            <a:pPr algn="ctr"/>
            <a:r>
              <a:rPr lang="en-US" dirty="0" smtClean="0"/>
              <a:t>CSG1132 Communicating in an IT Environment</a:t>
            </a:r>
          </a:p>
          <a:p>
            <a:pPr algn="ctr"/>
            <a:r>
              <a:rPr lang="en-US" dirty="0" smtClean="0"/>
              <a:t>Lecture – Ethics, sustainability and accessibility</a:t>
            </a:r>
            <a:endParaRPr lang="en-US" dirty="0"/>
          </a:p>
        </p:txBody>
      </p:sp>
    </p:spTree>
    <p:extLst>
      <p:ext uri="{BB962C8B-B14F-4D97-AF65-F5344CB8AC3E}">
        <p14:creationId xmlns:p14="http://schemas.microsoft.com/office/powerpoint/2010/main" val="776449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5475" y="4560302"/>
            <a:ext cx="5364252" cy="432077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265238" y="725488"/>
            <a:ext cx="4784725" cy="3589337"/>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1743266794"/>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23478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r>
              <a:rPr lang="en-AU"/>
              <a:t>We have considered interpersonal communication skills so far in this unit. This lecture is about Intrapersonal communication skills.</a:t>
            </a:r>
          </a:p>
        </p:txBody>
      </p:sp>
    </p:spTree>
    <p:extLst>
      <p:ext uri="{BB962C8B-B14F-4D97-AF65-F5344CB8AC3E}">
        <p14:creationId xmlns:p14="http://schemas.microsoft.com/office/powerpoint/2010/main" val="1685869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Rot="1" noChangeAspect="1" noChangeArrowheads="1" noTextEdit="1"/>
          </p:cNvSpPr>
          <p:nvPr>
            <p:ph type="sldImg"/>
          </p:nvPr>
        </p:nvSpPr>
        <p:spPr>
          <a:ln/>
        </p:spPr>
      </p:sp>
      <p:sp>
        <p:nvSpPr>
          <p:cNvPr id="1024003"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792505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784210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63522" name="Rectangle 2"/>
          <p:cNvSpPr>
            <a:spLocks noGrp="1" noChangeArrowheads="1"/>
          </p:cNvSpPr>
          <p:nvPr>
            <p:ph type="ctrTitle"/>
          </p:nvPr>
        </p:nvSpPr>
        <p:spPr>
          <a:xfrm>
            <a:off x="685800" y="2130425"/>
            <a:ext cx="7772400" cy="1470025"/>
          </a:xfrm>
        </p:spPr>
        <p:txBody>
          <a:bodyPr/>
          <a:lstStyle>
            <a:lvl1pPr>
              <a:defRPr/>
            </a:lvl1pPr>
          </a:lstStyle>
          <a:p>
            <a:r>
              <a:rPr lang="en-AU"/>
              <a:t>Click to edit Master title style</a:t>
            </a:r>
          </a:p>
        </p:txBody>
      </p:sp>
      <p:sp>
        <p:nvSpPr>
          <p:cNvPr id="36352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AU"/>
              <a:t>Click to edit Master subtitle style</a:t>
            </a:r>
          </a:p>
        </p:txBody>
      </p:sp>
      <p:sp>
        <p:nvSpPr>
          <p:cNvPr id="363524" name="Rectangle 4"/>
          <p:cNvSpPr>
            <a:spLocks noGrp="1" noChangeArrowheads="1"/>
          </p:cNvSpPr>
          <p:nvPr>
            <p:ph type="dt" sz="half" idx="2"/>
          </p:nvPr>
        </p:nvSpPr>
        <p:spPr bwMode="auto">
          <a:xfrm>
            <a:off x="4572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AU"/>
          </a:p>
        </p:txBody>
      </p:sp>
      <p:sp>
        <p:nvSpPr>
          <p:cNvPr id="363525" name="Rectangle 5"/>
          <p:cNvSpPr>
            <a:spLocks noGrp="1" noChangeArrowheads="1"/>
          </p:cNvSpPr>
          <p:nvPr>
            <p:ph type="ftr" sz="quarter" idx="3"/>
          </p:nvPr>
        </p:nvSpPr>
        <p:spPr bwMode="auto">
          <a:xfrm>
            <a:off x="3124200" y="6245225"/>
            <a:ext cx="2895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AU"/>
          </a:p>
        </p:txBody>
      </p:sp>
      <p:sp>
        <p:nvSpPr>
          <p:cNvPr id="363526" name="Rectangle 6"/>
          <p:cNvSpPr>
            <a:spLocks noGrp="1" noChangeArrowheads="1"/>
          </p:cNvSpPr>
          <p:nvPr>
            <p:ph type="sldNum" sz="quarter" idx="4"/>
          </p:nvPr>
        </p:nvSpPr>
        <p:spPr>
          <a:xfrm>
            <a:off x="6553200" y="6245225"/>
            <a:ext cx="2133600" cy="476250"/>
          </a:xfrm>
        </p:spPr>
        <p:txBody>
          <a:bodyPr/>
          <a:lstStyle>
            <a:lvl1pPr eaLnBrk="1" hangingPunct="1">
              <a:defRPr sz="1400" b="0">
                <a:solidFill>
                  <a:schemeClr val="tx1"/>
                </a:solidFill>
              </a:defRPr>
            </a:lvl1pPr>
          </a:lstStyle>
          <a:p>
            <a:fld id="{541769D4-92DE-4AEC-AC85-D9A3D2F58BF7}" type="slidenum">
              <a:rPr lang="en-AU"/>
              <a:pPr/>
              <a:t>‹#›</a:t>
            </a:fld>
            <a:endParaRPr lang="en-AU"/>
          </a:p>
        </p:txBody>
      </p:sp>
      <p:grpSp>
        <p:nvGrpSpPr>
          <p:cNvPr id="363527" name="Group 7"/>
          <p:cNvGrpSpPr>
            <a:grpSpLocks/>
          </p:cNvGrpSpPr>
          <p:nvPr/>
        </p:nvGrpSpPr>
        <p:grpSpPr bwMode="auto">
          <a:xfrm>
            <a:off x="0" y="0"/>
            <a:ext cx="9144000" cy="536575"/>
            <a:chOff x="0" y="0"/>
            <a:chExt cx="5760" cy="338"/>
          </a:xfrm>
        </p:grpSpPr>
        <p:pic>
          <p:nvPicPr>
            <p:cNvPr id="363528" name="Picture 8" descr="ecuwaves"/>
            <p:cNvPicPr>
              <a:picLocks noChangeAspect="1" noChangeArrowheads="1"/>
            </p:cNvPicPr>
            <p:nvPr userDrawn="1"/>
          </p:nvPicPr>
          <p:blipFill>
            <a:blip r:embed="rId2" cstate="print"/>
            <a:srcRect/>
            <a:stretch>
              <a:fillRect/>
            </a:stretch>
          </p:blipFill>
          <p:spPr bwMode="auto">
            <a:xfrm>
              <a:off x="4468" y="0"/>
              <a:ext cx="1292" cy="338"/>
            </a:xfrm>
            <a:prstGeom prst="rect">
              <a:avLst/>
            </a:prstGeom>
            <a:noFill/>
          </p:spPr>
        </p:pic>
        <p:grpSp>
          <p:nvGrpSpPr>
            <p:cNvPr id="363529" name="Group 9"/>
            <p:cNvGrpSpPr>
              <a:grpSpLocks/>
            </p:cNvGrpSpPr>
            <p:nvPr userDrawn="1"/>
          </p:nvGrpSpPr>
          <p:grpSpPr bwMode="auto">
            <a:xfrm>
              <a:off x="2289" y="0"/>
              <a:ext cx="2269" cy="338"/>
              <a:chOff x="2289" y="0"/>
              <a:chExt cx="2269" cy="338"/>
            </a:xfrm>
          </p:grpSpPr>
          <p:pic>
            <p:nvPicPr>
              <p:cNvPr id="363530" name="Picture 10" descr="ecuwaves"/>
              <p:cNvPicPr>
                <a:picLocks noChangeAspect="1" noChangeArrowheads="1"/>
              </p:cNvPicPr>
              <p:nvPr userDrawn="1"/>
            </p:nvPicPr>
            <p:blipFill>
              <a:blip r:embed="rId2" cstate="print"/>
              <a:srcRect r="36765"/>
              <a:stretch>
                <a:fillRect/>
              </a:stretch>
            </p:blipFill>
            <p:spPr bwMode="auto">
              <a:xfrm>
                <a:off x="3741" y="0"/>
                <a:ext cx="817" cy="338"/>
              </a:xfrm>
              <a:prstGeom prst="rect">
                <a:avLst/>
              </a:prstGeom>
              <a:noFill/>
            </p:spPr>
          </p:pic>
          <p:pic>
            <p:nvPicPr>
              <p:cNvPr id="363531" name="Picture 11" descr="ecuwaves"/>
              <p:cNvPicPr>
                <a:picLocks noChangeAspect="1" noChangeArrowheads="1"/>
              </p:cNvPicPr>
              <p:nvPr userDrawn="1"/>
            </p:nvPicPr>
            <p:blipFill>
              <a:blip r:embed="rId2" cstate="print"/>
              <a:srcRect r="36765"/>
              <a:stretch>
                <a:fillRect/>
              </a:stretch>
            </p:blipFill>
            <p:spPr bwMode="auto">
              <a:xfrm>
                <a:off x="3016" y="0"/>
                <a:ext cx="817" cy="338"/>
              </a:xfrm>
              <a:prstGeom prst="rect">
                <a:avLst/>
              </a:prstGeom>
              <a:noFill/>
            </p:spPr>
          </p:pic>
          <p:pic>
            <p:nvPicPr>
              <p:cNvPr id="363532" name="Picture 12" descr="ecuwaves"/>
              <p:cNvPicPr>
                <a:picLocks noChangeAspect="1" noChangeArrowheads="1"/>
              </p:cNvPicPr>
              <p:nvPr userDrawn="1"/>
            </p:nvPicPr>
            <p:blipFill>
              <a:blip r:embed="rId2" cstate="print"/>
              <a:srcRect r="36765"/>
              <a:stretch>
                <a:fillRect/>
              </a:stretch>
            </p:blipFill>
            <p:spPr bwMode="auto">
              <a:xfrm>
                <a:off x="2289" y="0"/>
                <a:ext cx="817" cy="338"/>
              </a:xfrm>
              <a:prstGeom prst="rect">
                <a:avLst/>
              </a:prstGeom>
              <a:noFill/>
            </p:spPr>
          </p:pic>
        </p:grpSp>
        <p:pic>
          <p:nvPicPr>
            <p:cNvPr id="363533" name="Picture 13" descr="ecuwaves"/>
            <p:cNvPicPr>
              <a:picLocks noChangeAspect="1" noChangeArrowheads="1"/>
            </p:cNvPicPr>
            <p:nvPr userDrawn="1"/>
          </p:nvPicPr>
          <p:blipFill>
            <a:blip r:embed="rId2" cstate="print"/>
            <a:srcRect r="36765"/>
            <a:stretch>
              <a:fillRect/>
            </a:stretch>
          </p:blipFill>
          <p:spPr bwMode="auto">
            <a:xfrm>
              <a:off x="1564" y="0"/>
              <a:ext cx="817" cy="338"/>
            </a:xfrm>
            <a:prstGeom prst="rect">
              <a:avLst/>
            </a:prstGeom>
            <a:noFill/>
          </p:spPr>
        </p:pic>
        <p:pic>
          <p:nvPicPr>
            <p:cNvPr id="363534" name="Picture 14" descr="ecuwaves"/>
            <p:cNvPicPr>
              <a:picLocks noChangeAspect="1" noChangeArrowheads="1"/>
            </p:cNvPicPr>
            <p:nvPr userDrawn="1"/>
          </p:nvPicPr>
          <p:blipFill>
            <a:blip r:embed="rId2" cstate="print"/>
            <a:srcRect r="36765"/>
            <a:stretch>
              <a:fillRect/>
            </a:stretch>
          </p:blipFill>
          <p:spPr bwMode="auto">
            <a:xfrm>
              <a:off x="839" y="0"/>
              <a:ext cx="817" cy="338"/>
            </a:xfrm>
            <a:prstGeom prst="rect">
              <a:avLst/>
            </a:prstGeom>
            <a:noFill/>
          </p:spPr>
        </p:pic>
        <p:pic>
          <p:nvPicPr>
            <p:cNvPr id="363535" name="Picture 15" descr="ecuwaves"/>
            <p:cNvPicPr>
              <a:picLocks noChangeAspect="1" noChangeArrowheads="1"/>
            </p:cNvPicPr>
            <p:nvPr userDrawn="1"/>
          </p:nvPicPr>
          <p:blipFill>
            <a:blip r:embed="rId2" cstate="print"/>
            <a:srcRect r="36765"/>
            <a:stretch>
              <a:fillRect/>
            </a:stretch>
          </p:blipFill>
          <p:spPr bwMode="auto">
            <a:xfrm>
              <a:off x="112" y="0"/>
              <a:ext cx="817" cy="338"/>
            </a:xfrm>
            <a:prstGeom prst="rect">
              <a:avLst/>
            </a:prstGeom>
            <a:noFill/>
          </p:spPr>
        </p:pic>
        <p:pic>
          <p:nvPicPr>
            <p:cNvPr id="363536" name="Picture 16" descr="ecuwaves"/>
            <p:cNvPicPr>
              <a:picLocks noChangeAspect="1" noChangeArrowheads="1"/>
            </p:cNvPicPr>
            <p:nvPr userDrawn="1"/>
          </p:nvPicPr>
          <p:blipFill>
            <a:blip r:embed="rId2" cstate="print"/>
            <a:srcRect l="15790" r="36765"/>
            <a:stretch>
              <a:fillRect/>
            </a:stretch>
          </p:blipFill>
          <p:spPr bwMode="auto">
            <a:xfrm>
              <a:off x="0" y="0"/>
              <a:ext cx="613" cy="338"/>
            </a:xfrm>
            <a:prstGeom prst="rect">
              <a:avLst/>
            </a:prstGeom>
            <a:noFill/>
          </p:spPr>
        </p:pic>
      </p:grpSp>
      <p:pic>
        <p:nvPicPr>
          <p:cNvPr id="363537" name="Picture 17" descr="18[1]"/>
          <p:cNvPicPr>
            <a:picLocks noChangeAspect="1" noChangeArrowheads="1"/>
          </p:cNvPicPr>
          <p:nvPr/>
        </p:nvPicPr>
        <p:blipFill>
          <a:blip r:embed="rId3" cstate="print"/>
          <a:srcRect/>
          <a:stretch>
            <a:fillRect/>
          </a:stretch>
        </p:blipFill>
        <p:spPr bwMode="auto">
          <a:xfrm>
            <a:off x="0" y="5672138"/>
            <a:ext cx="9144000" cy="1185862"/>
          </a:xfrm>
          <a:prstGeom prst="rect">
            <a:avLst/>
          </a:prstGeom>
          <a:noFill/>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74CCFCA-38A5-4778-83A2-A73AD211229F}"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8925" y="620713"/>
            <a:ext cx="2058988" cy="5551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20713"/>
            <a:ext cx="6029325" cy="5551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0EC3648-5330-4A34-8046-F0200FB35649}"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29600" cy="796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00213"/>
            <a:ext cx="4038600" cy="4471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700213"/>
            <a:ext cx="4038600" cy="4471987"/>
          </a:xfrm>
        </p:spPr>
        <p:txBody>
          <a:bodyPr/>
          <a:lstStyle/>
          <a:p>
            <a:endParaRPr lang="en-US"/>
          </a:p>
        </p:txBody>
      </p:sp>
      <p:sp>
        <p:nvSpPr>
          <p:cNvPr id="5" name="Slide Number Placeholder 4"/>
          <p:cNvSpPr>
            <a:spLocks noGrp="1"/>
          </p:cNvSpPr>
          <p:nvPr>
            <p:ph type="sldNum" sz="quarter" idx="10"/>
          </p:nvPr>
        </p:nvSpPr>
        <p:spPr>
          <a:xfrm>
            <a:off x="7010400" y="6553200"/>
            <a:ext cx="2133600" cy="304800"/>
          </a:xfrm>
        </p:spPr>
        <p:txBody>
          <a:bodyPr/>
          <a:lstStyle>
            <a:lvl1pPr>
              <a:defRPr/>
            </a:lvl1pPr>
          </a:lstStyle>
          <a:p>
            <a:fld id="{07F0B60A-8E37-4F68-A609-11474F6C0937}"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AA347C2-7785-4C5C-BB38-F8CCD68896ED}"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198F66E-3A17-4E7F-A2CA-355A2A69F166}"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002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00213"/>
            <a:ext cx="4038600" cy="4471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C310DEC2-D9BA-4752-89CD-6FA1F5BC4F09}"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E8B8105D-0344-4316-8684-0FFDB9BEF535}"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10782225-445A-4312-81EA-B8FD02E9F3A8}"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6CB03658-D4A0-4FF5-91C6-D73548D97F73}"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F8F028B-6718-42E1-9E5C-525F13F59789}"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710FB0D-4151-472A-9446-B340C20F7D20}"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bwMode="auto">
          <a:xfrm>
            <a:off x="468313" y="620713"/>
            <a:ext cx="8229600" cy="796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AU" smtClean="0"/>
              <a:t>Click to edit Master title style</a:t>
            </a:r>
          </a:p>
        </p:txBody>
      </p:sp>
      <p:sp>
        <p:nvSpPr>
          <p:cNvPr id="362499" name="Rectangle 3"/>
          <p:cNvSpPr>
            <a:spLocks noGrp="1" noChangeArrowheads="1"/>
          </p:cNvSpPr>
          <p:nvPr>
            <p:ph type="body" idx="1"/>
          </p:nvPr>
        </p:nvSpPr>
        <p:spPr bwMode="auto">
          <a:xfrm>
            <a:off x="457200" y="1700213"/>
            <a:ext cx="8229600" cy="4471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grpSp>
        <p:nvGrpSpPr>
          <p:cNvPr id="362500" name="Group 4"/>
          <p:cNvGrpSpPr>
            <a:grpSpLocks/>
          </p:cNvGrpSpPr>
          <p:nvPr/>
        </p:nvGrpSpPr>
        <p:grpSpPr bwMode="auto">
          <a:xfrm>
            <a:off x="0" y="0"/>
            <a:ext cx="9144000" cy="536575"/>
            <a:chOff x="0" y="0"/>
            <a:chExt cx="5760" cy="338"/>
          </a:xfrm>
        </p:grpSpPr>
        <p:pic>
          <p:nvPicPr>
            <p:cNvPr id="362501" name="Picture 5" descr="ecuwaves"/>
            <p:cNvPicPr>
              <a:picLocks noChangeAspect="1" noChangeArrowheads="1"/>
            </p:cNvPicPr>
            <p:nvPr userDrawn="1"/>
          </p:nvPicPr>
          <p:blipFill>
            <a:blip r:embed="rId14" cstate="print"/>
            <a:srcRect/>
            <a:stretch>
              <a:fillRect/>
            </a:stretch>
          </p:blipFill>
          <p:spPr bwMode="auto">
            <a:xfrm>
              <a:off x="4468" y="0"/>
              <a:ext cx="1292" cy="338"/>
            </a:xfrm>
            <a:prstGeom prst="rect">
              <a:avLst/>
            </a:prstGeom>
            <a:noFill/>
          </p:spPr>
        </p:pic>
        <p:grpSp>
          <p:nvGrpSpPr>
            <p:cNvPr id="362502" name="Group 6"/>
            <p:cNvGrpSpPr>
              <a:grpSpLocks/>
            </p:cNvGrpSpPr>
            <p:nvPr userDrawn="1"/>
          </p:nvGrpSpPr>
          <p:grpSpPr bwMode="auto">
            <a:xfrm>
              <a:off x="2289" y="0"/>
              <a:ext cx="2269" cy="338"/>
              <a:chOff x="2289" y="0"/>
              <a:chExt cx="2269" cy="338"/>
            </a:xfrm>
          </p:grpSpPr>
          <p:pic>
            <p:nvPicPr>
              <p:cNvPr id="362503" name="Picture 7" descr="ecuwaves"/>
              <p:cNvPicPr>
                <a:picLocks noChangeAspect="1" noChangeArrowheads="1"/>
              </p:cNvPicPr>
              <p:nvPr userDrawn="1"/>
            </p:nvPicPr>
            <p:blipFill>
              <a:blip r:embed="rId14" cstate="print"/>
              <a:srcRect r="36765"/>
              <a:stretch>
                <a:fillRect/>
              </a:stretch>
            </p:blipFill>
            <p:spPr bwMode="auto">
              <a:xfrm>
                <a:off x="3741" y="0"/>
                <a:ext cx="817" cy="338"/>
              </a:xfrm>
              <a:prstGeom prst="rect">
                <a:avLst/>
              </a:prstGeom>
              <a:noFill/>
            </p:spPr>
          </p:pic>
          <p:pic>
            <p:nvPicPr>
              <p:cNvPr id="362504" name="Picture 8" descr="ecuwaves"/>
              <p:cNvPicPr>
                <a:picLocks noChangeAspect="1" noChangeArrowheads="1"/>
              </p:cNvPicPr>
              <p:nvPr userDrawn="1"/>
            </p:nvPicPr>
            <p:blipFill>
              <a:blip r:embed="rId14" cstate="print"/>
              <a:srcRect r="36765"/>
              <a:stretch>
                <a:fillRect/>
              </a:stretch>
            </p:blipFill>
            <p:spPr bwMode="auto">
              <a:xfrm>
                <a:off x="3016" y="0"/>
                <a:ext cx="817" cy="338"/>
              </a:xfrm>
              <a:prstGeom prst="rect">
                <a:avLst/>
              </a:prstGeom>
              <a:noFill/>
            </p:spPr>
          </p:pic>
          <p:pic>
            <p:nvPicPr>
              <p:cNvPr id="362505" name="Picture 9" descr="ecuwaves"/>
              <p:cNvPicPr>
                <a:picLocks noChangeAspect="1" noChangeArrowheads="1"/>
              </p:cNvPicPr>
              <p:nvPr userDrawn="1"/>
            </p:nvPicPr>
            <p:blipFill>
              <a:blip r:embed="rId14" cstate="print"/>
              <a:srcRect r="36765"/>
              <a:stretch>
                <a:fillRect/>
              </a:stretch>
            </p:blipFill>
            <p:spPr bwMode="auto">
              <a:xfrm>
                <a:off x="2289" y="0"/>
                <a:ext cx="817" cy="338"/>
              </a:xfrm>
              <a:prstGeom prst="rect">
                <a:avLst/>
              </a:prstGeom>
              <a:noFill/>
            </p:spPr>
          </p:pic>
        </p:grpSp>
        <p:pic>
          <p:nvPicPr>
            <p:cNvPr id="362506" name="Picture 10" descr="ecuwaves"/>
            <p:cNvPicPr>
              <a:picLocks noChangeAspect="1" noChangeArrowheads="1"/>
            </p:cNvPicPr>
            <p:nvPr userDrawn="1"/>
          </p:nvPicPr>
          <p:blipFill>
            <a:blip r:embed="rId14" cstate="print"/>
            <a:srcRect r="36765"/>
            <a:stretch>
              <a:fillRect/>
            </a:stretch>
          </p:blipFill>
          <p:spPr bwMode="auto">
            <a:xfrm>
              <a:off x="1564" y="0"/>
              <a:ext cx="817" cy="338"/>
            </a:xfrm>
            <a:prstGeom prst="rect">
              <a:avLst/>
            </a:prstGeom>
            <a:noFill/>
          </p:spPr>
        </p:pic>
        <p:pic>
          <p:nvPicPr>
            <p:cNvPr id="362507" name="Picture 11" descr="ecuwaves"/>
            <p:cNvPicPr>
              <a:picLocks noChangeAspect="1" noChangeArrowheads="1"/>
            </p:cNvPicPr>
            <p:nvPr userDrawn="1"/>
          </p:nvPicPr>
          <p:blipFill>
            <a:blip r:embed="rId14" cstate="print"/>
            <a:srcRect r="36765"/>
            <a:stretch>
              <a:fillRect/>
            </a:stretch>
          </p:blipFill>
          <p:spPr bwMode="auto">
            <a:xfrm>
              <a:off x="839" y="0"/>
              <a:ext cx="817" cy="338"/>
            </a:xfrm>
            <a:prstGeom prst="rect">
              <a:avLst/>
            </a:prstGeom>
            <a:noFill/>
          </p:spPr>
        </p:pic>
        <p:pic>
          <p:nvPicPr>
            <p:cNvPr id="362508" name="Picture 12" descr="ecuwaves"/>
            <p:cNvPicPr>
              <a:picLocks noChangeAspect="1" noChangeArrowheads="1"/>
            </p:cNvPicPr>
            <p:nvPr userDrawn="1"/>
          </p:nvPicPr>
          <p:blipFill>
            <a:blip r:embed="rId14" cstate="print"/>
            <a:srcRect r="36765"/>
            <a:stretch>
              <a:fillRect/>
            </a:stretch>
          </p:blipFill>
          <p:spPr bwMode="auto">
            <a:xfrm>
              <a:off x="112" y="0"/>
              <a:ext cx="817" cy="338"/>
            </a:xfrm>
            <a:prstGeom prst="rect">
              <a:avLst/>
            </a:prstGeom>
            <a:noFill/>
          </p:spPr>
        </p:pic>
        <p:pic>
          <p:nvPicPr>
            <p:cNvPr id="362509" name="Picture 13" descr="ecuwaves"/>
            <p:cNvPicPr>
              <a:picLocks noChangeAspect="1" noChangeArrowheads="1"/>
            </p:cNvPicPr>
            <p:nvPr userDrawn="1"/>
          </p:nvPicPr>
          <p:blipFill>
            <a:blip r:embed="rId14" cstate="print"/>
            <a:srcRect l="15790" r="36765"/>
            <a:stretch>
              <a:fillRect/>
            </a:stretch>
          </p:blipFill>
          <p:spPr bwMode="auto">
            <a:xfrm>
              <a:off x="0" y="0"/>
              <a:ext cx="613" cy="338"/>
            </a:xfrm>
            <a:prstGeom prst="rect">
              <a:avLst/>
            </a:prstGeom>
            <a:noFill/>
          </p:spPr>
        </p:pic>
      </p:grpSp>
      <p:grpSp>
        <p:nvGrpSpPr>
          <p:cNvPr id="362510" name="Group 14"/>
          <p:cNvGrpSpPr>
            <a:grpSpLocks/>
          </p:cNvGrpSpPr>
          <p:nvPr/>
        </p:nvGrpSpPr>
        <p:grpSpPr bwMode="auto">
          <a:xfrm flipV="1">
            <a:off x="0" y="6553200"/>
            <a:ext cx="9142413" cy="381000"/>
            <a:chOff x="0" y="3983"/>
            <a:chExt cx="5759" cy="337"/>
          </a:xfrm>
        </p:grpSpPr>
        <p:pic>
          <p:nvPicPr>
            <p:cNvPr id="362511" name="Picture 15" descr="ecuwaves"/>
            <p:cNvPicPr>
              <a:picLocks noChangeAspect="1" noChangeArrowheads="1"/>
            </p:cNvPicPr>
            <p:nvPr userDrawn="1"/>
          </p:nvPicPr>
          <p:blipFill>
            <a:blip r:embed="rId14" cstate="print"/>
            <a:srcRect/>
            <a:stretch>
              <a:fillRect/>
            </a:stretch>
          </p:blipFill>
          <p:spPr bwMode="auto">
            <a:xfrm rot="10800000" flipV="1">
              <a:off x="0" y="3983"/>
              <a:ext cx="1292" cy="336"/>
            </a:xfrm>
            <a:prstGeom prst="rect">
              <a:avLst/>
            </a:prstGeom>
            <a:noFill/>
          </p:spPr>
        </p:pic>
        <p:grpSp>
          <p:nvGrpSpPr>
            <p:cNvPr id="362512" name="Group 16"/>
            <p:cNvGrpSpPr>
              <a:grpSpLocks/>
            </p:cNvGrpSpPr>
            <p:nvPr userDrawn="1"/>
          </p:nvGrpSpPr>
          <p:grpSpPr bwMode="auto">
            <a:xfrm rot="10800000" flipV="1">
              <a:off x="1201" y="3984"/>
              <a:ext cx="2269" cy="336"/>
              <a:chOff x="2289" y="0"/>
              <a:chExt cx="2269" cy="338"/>
            </a:xfrm>
          </p:grpSpPr>
          <p:pic>
            <p:nvPicPr>
              <p:cNvPr id="362513" name="Picture 17" descr="ecuwaves"/>
              <p:cNvPicPr>
                <a:picLocks noChangeAspect="1" noChangeArrowheads="1"/>
              </p:cNvPicPr>
              <p:nvPr userDrawn="1"/>
            </p:nvPicPr>
            <p:blipFill>
              <a:blip r:embed="rId14" cstate="print"/>
              <a:srcRect r="36765"/>
              <a:stretch>
                <a:fillRect/>
              </a:stretch>
            </p:blipFill>
            <p:spPr bwMode="auto">
              <a:xfrm>
                <a:off x="3741" y="0"/>
                <a:ext cx="817" cy="338"/>
              </a:xfrm>
              <a:prstGeom prst="rect">
                <a:avLst/>
              </a:prstGeom>
              <a:noFill/>
            </p:spPr>
          </p:pic>
          <p:pic>
            <p:nvPicPr>
              <p:cNvPr id="362514" name="Picture 18" descr="ecuwaves"/>
              <p:cNvPicPr>
                <a:picLocks noChangeAspect="1" noChangeArrowheads="1"/>
              </p:cNvPicPr>
              <p:nvPr userDrawn="1"/>
            </p:nvPicPr>
            <p:blipFill>
              <a:blip r:embed="rId14" cstate="print"/>
              <a:srcRect r="36765"/>
              <a:stretch>
                <a:fillRect/>
              </a:stretch>
            </p:blipFill>
            <p:spPr bwMode="auto">
              <a:xfrm>
                <a:off x="3016" y="0"/>
                <a:ext cx="817" cy="338"/>
              </a:xfrm>
              <a:prstGeom prst="rect">
                <a:avLst/>
              </a:prstGeom>
              <a:noFill/>
            </p:spPr>
          </p:pic>
          <p:pic>
            <p:nvPicPr>
              <p:cNvPr id="362515" name="Picture 19" descr="ecuwaves"/>
              <p:cNvPicPr>
                <a:picLocks noChangeAspect="1" noChangeArrowheads="1"/>
              </p:cNvPicPr>
              <p:nvPr userDrawn="1"/>
            </p:nvPicPr>
            <p:blipFill>
              <a:blip r:embed="rId14" cstate="print"/>
              <a:srcRect r="36765"/>
              <a:stretch>
                <a:fillRect/>
              </a:stretch>
            </p:blipFill>
            <p:spPr bwMode="auto">
              <a:xfrm>
                <a:off x="2289" y="0"/>
                <a:ext cx="817" cy="338"/>
              </a:xfrm>
              <a:prstGeom prst="rect">
                <a:avLst/>
              </a:prstGeom>
              <a:noFill/>
            </p:spPr>
          </p:pic>
        </p:grpSp>
        <p:pic>
          <p:nvPicPr>
            <p:cNvPr id="362516" name="Picture 20" descr="ecuwaves"/>
            <p:cNvPicPr>
              <a:picLocks noChangeAspect="1" noChangeArrowheads="1"/>
            </p:cNvPicPr>
            <p:nvPr userDrawn="1"/>
          </p:nvPicPr>
          <p:blipFill>
            <a:blip r:embed="rId14" cstate="print"/>
            <a:srcRect r="36765"/>
            <a:stretch>
              <a:fillRect/>
            </a:stretch>
          </p:blipFill>
          <p:spPr bwMode="auto">
            <a:xfrm rot="10800000" flipV="1">
              <a:off x="3378" y="3984"/>
              <a:ext cx="817" cy="336"/>
            </a:xfrm>
            <a:prstGeom prst="rect">
              <a:avLst/>
            </a:prstGeom>
            <a:noFill/>
          </p:spPr>
        </p:pic>
        <p:pic>
          <p:nvPicPr>
            <p:cNvPr id="362517" name="Picture 21" descr="ecuwaves"/>
            <p:cNvPicPr>
              <a:picLocks noChangeAspect="1" noChangeArrowheads="1"/>
            </p:cNvPicPr>
            <p:nvPr userDrawn="1"/>
          </p:nvPicPr>
          <p:blipFill>
            <a:blip r:embed="rId14" cstate="print"/>
            <a:srcRect r="36765"/>
            <a:stretch>
              <a:fillRect/>
            </a:stretch>
          </p:blipFill>
          <p:spPr bwMode="auto">
            <a:xfrm rot="10800000" flipV="1">
              <a:off x="4103" y="3984"/>
              <a:ext cx="817" cy="336"/>
            </a:xfrm>
            <a:prstGeom prst="rect">
              <a:avLst/>
            </a:prstGeom>
            <a:noFill/>
          </p:spPr>
        </p:pic>
        <p:pic>
          <p:nvPicPr>
            <p:cNvPr id="362518" name="Picture 22" descr="ecuwaves"/>
            <p:cNvPicPr>
              <a:picLocks noChangeAspect="1" noChangeArrowheads="1"/>
            </p:cNvPicPr>
            <p:nvPr userDrawn="1"/>
          </p:nvPicPr>
          <p:blipFill>
            <a:blip r:embed="rId14" cstate="print"/>
            <a:srcRect r="36765"/>
            <a:stretch>
              <a:fillRect/>
            </a:stretch>
          </p:blipFill>
          <p:spPr bwMode="auto">
            <a:xfrm rot="10800000" flipV="1">
              <a:off x="4830" y="3984"/>
              <a:ext cx="817" cy="336"/>
            </a:xfrm>
            <a:prstGeom prst="rect">
              <a:avLst/>
            </a:prstGeom>
            <a:noFill/>
          </p:spPr>
        </p:pic>
        <p:pic>
          <p:nvPicPr>
            <p:cNvPr id="362519" name="Picture 23" descr="ecuwaves"/>
            <p:cNvPicPr>
              <a:picLocks noChangeAspect="1" noChangeArrowheads="1"/>
            </p:cNvPicPr>
            <p:nvPr userDrawn="1"/>
          </p:nvPicPr>
          <p:blipFill>
            <a:blip r:embed="rId14" cstate="print"/>
            <a:srcRect l="15790" r="36765"/>
            <a:stretch>
              <a:fillRect/>
            </a:stretch>
          </p:blipFill>
          <p:spPr bwMode="auto">
            <a:xfrm rot="10800000" flipV="1">
              <a:off x="5146" y="3984"/>
              <a:ext cx="613" cy="336"/>
            </a:xfrm>
            <a:prstGeom prst="rect">
              <a:avLst/>
            </a:prstGeom>
            <a:noFill/>
          </p:spPr>
        </p:pic>
        <p:pic>
          <p:nvPicPr>
            <p:cNvPr id="362520" name="Picture 24" descr="ecuwaves"/>
            <p:cNvPicPr>
              <a:picLocks noChangeAspect="1" noChangeArrowheads="1"/>
            </p:cNvPicPr>
            <p:nvPr userDrawn="1"/>
          </p:nvPicPr>
          <p:blipFill>
            <a:blip r:embed="rId14" cstate="print"/>
            <a:srcRect r="55341"/>
            <a:stretch>
              <a:fillRect/>
            </a:stretch>
          </p:blipFill>
          <p:spPr bwMode="auto">
            <a:xfrm rot="10800000" flipV="1">
              <a:off x="0" y="3984"/>
              <a:ext cx="577" cy="336"/>
            </a:xfrm>
            <a:prstGeom prst="rect">
              <a:avLst/>
            </a:prstGeom>
            <a:noFill/>
          </p:spPr>
        </p:pic>
        <p:pic>
          <p:nvPicPr>
            <p:cNvPr id="362521" name="Picture 25" descr="ecuwaves"/>
            <p:cNvPicPr>
              <a:picLocks noChangeAspect="1" noChangeArrowheads="1"/>
            </p:cNvPicPr>
            <p:nvPr userDrawn="1"/>
          </p:nvPicPr>
          <p:blipFill>
            <a:blip r:embed="rId14" cstate="print"/>
            <a:srcRect r="36765"/>
            <a:stretch>
              <a:fillRect/>
            </a:stretch>
          </p:blipFill>
          <p:spPr bwMode="auto">
            <a:xfrm rot="10800000" flipV="1">
              <a:off x="485" y="3984"/>
              <a:ext cx="817" cy="336"/>
            </a:xfrm>
            <a:prstGeom prst="rect">
              <a:avLst/>
            </a:prstGeom>
            <a:noFill/>
          </p:spPr>
        </p:pic>
        <p:pic>
          <p:nvPicPr>
            <p:cNvPr id="362522" name="Picture 26" descr="ecuwaves"/>
            <p:cNvPicPr>
              <a:picLocks noChangeAspect="1" noChangeArrowheads="1"/>
            </p:cNvPicPr>
            <p:nvPr userDrawn="1"/>
          </p:nvPicPr>
          <p:blipFill>
            <a:blip r:embed="rId14" cstate="print"/>
            <a:srcRect r="36765"/>
            <a:stretch>
              <a:fillRect/>
            </a:stretch>
          </p:blipFill>
          <p:spPr bwMode="auto">
            <a:xfrm rot="10800000" flipV="1">
              <a:off x="1212" y="3984"/>
              <a:ext cx="817" cy="336"/>
            </a:xfrm>
            <a:prstGeom prst="rect">
              <a:avLst/>
            </a:prstGeom>
            <a:noFill/>
          </p:spPr>
        </p:pic>
      </p:grpSp>
      <p:sp>
        <p:nvSpPr>
          <p:cNvPr id="362523" name="Rectangle 27"/>
          <p:cNvSpPr>
            <a:spLocks noGrp="1" noChangeArrowheads="1"/>
          </p:cNvSpPr>
          <p:nvPr>
            <p:ph type="sldNum" sz="quarter" idx="4"/>
          </p:nvPr>
        </p:nvSpPr>
        <p:spPr bwMode="auto">
          <a:xfrm>
            <a:off x="7010400" y="65532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2000" b="1">
                <a:solidFill>
                  <a:schemeClr val="bg1"/>
                </a:solidFill>
              </a:defRPr>
            </a:lvl1pPr>
          </a:lstStyle>
          <a:p>
            <a:fld id="{CB6BB9AB-35E1-425F-BA46-54C8CF2A1D0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ransition/>
  <p:txStyles>
    <p:titleStyle>
      <a:lvl1pPr algn="l" rtl="0" fontAlgn="base">
        <a:spcBef>
          <a:spcPct val="0"/>
        </a:spcBef>
        <a:spcAft>
          <a:spcPct val="0"/>
        </a:spcAft>
        <a:defRPr sz="4400">
          <a:solidFill>
            <a:srgbClr val="CC0000"/>
          </a:solidFill>
          <a:latin typeface="+mj-lt"/>
          <a:ea typeface="+mj-ea"/>
          <a:cs typeface="+mj-cs"/>
        </a:defRPr>
      </a:lvl1pPr>
      <a:lvl2pPr algn="l" rtl="0" fontAlgn="base">
        <a:spcBef>
          <a:spcPct val="0"/>
        </a:spcBef>
        <a:spcAft>
          <a:spcPct val="0"/>
        </a:spcAft>
        <a:defRPr sz="4400">
          <a:solidFill>
            <a:srgbClr val="CC0000"/>
          </a:solidFill>
          <a:latin typeface="Arial" charset="0"/>
          <a:cs typeface="Arial" charset="0"/>
        </a:defRPr>
      </a:lvl2pPr>
      <a:lvl3pPr algn="l" rtl="0" fontAlgn="base">
        <a:spcBef>
          <a:spcPct val="0"/>
        </a:spcBef>
        <a:spcAft>
          <a:spcPct val="0"/>
        </a:spcAft>
        <a:defRPr sz="4400">
          <a:solidFill>
            <a:srgbClr val="CC0000"/>
          </a:solidFill>
          <a:latin typeface="Arial" charset="0"/>
          <a:cs typeface="Arial" charset="0"/>
        </a:defRPr>
      </a:lvl3pPr>
      <a:lvl4pPr algn="l" rtl="0" fontAlgn="base">
        <a:spcBef>
          <a:spcPct val="0"/>
        </a:spcBef>
        <a:spcAft>
          <a:spcPct val="0"/>
        </a:spcAft>
        <a:defRPr sz="4400">
          <a:solidFill>
            <a:srgbClr val="CC0000"/>
          </a:solidFill>
          <a:latin typeface="Arial" charset="0"/>
          <a:cs typeface="Arial" charset="0"/>
        </a:defRPr>
      </a:lvl4pPr>
      <a:lvl5pPr algn="l" rtl="0" fontAlgn="base">
        <a:spcBef>
          <a:spcPct val="0"/>
        </a:spcBef>
        <a:spcAft>
          <a:spcPct val="0"/>
        </a:spcAft>
        <a:defRPr sz="4400">
          <a:solidFill>
            <a:srgbClr val="CC0000"/>
          </a:solidFill>
          <a:latin typeface="Arial" charset="0"/>
          <a:cs typeface="Arial" charset="0"/>
        </a:defRPr>
      </a:lvl5pPr>
      <a:lvl6pPr marL="457200" algn="l" rtl="0" fontAlgn="base">
        <a:spcBef>
          <a:spcPct val="0"/>
        </a:spcBef>
        <a:spcAft>
          <a:spcPct val="0"/>
        </a:spcAft>
        <a:defRPr sz="4400">
          <a:solidFill>
            <a:srgbClr val="CC0000"/>
          </a:solidFill>
          <a:latin typeface="Arial" charset="0"/>
          <a:cs typeface="Arial" charset="0"/>
        </a:defRPr>
      </a:lvl6pPr>
      <a:lvl7pPr marL="914400" algn="l" rtl="0" fontAlgn="base">
        <a:spcBef>
          <a:spcPct val="0"/>
        </a:spcBef>
        <a:spcAft>
          <a:spcPct val="0"/>
        </a:spcAft>
        <a:defRPr sz="4400">
          <a:solidFill>
            <a:srgbClr val="CC0000"/>
          </a:solidFill>
          <a:latin typeface="Arial" charset="0"/>
          <a:cs typeface="Arial" charset="0"/>
        </a:defRPr>
      </a:lvl7pPr>
      <a:lvl8pPr marL="1371600" algn="l" rtl="0" fontAlgn="base">
        <a:spcBef>
          <a:spcPct val="0"/>
        </a:spcBef>
        <a:spcAft>
          <a:spcPct val="0"/>
        </a:spcAft>
        <a:defRPr sz="4400">
          <a:solidFill>
            <a:srgbClr val="CC0000"/>
          </a:solidFill>
          <a:latin typeface="Arial" charset="0"/>
          <a:cs typeface="Arial" charset="0"/>
        </a:defRPr>
      </a:lvl8pPr>
      <a:lvl9pPr marL="1828800" algn="l" rtl="0" fontAlgn="base">
        <a:spcBef>
          <a:spcPct val="0"/>
        </a:spcBef>
        <a:spcAft>
          <a:spcPct val="0"/>
        </a:spcAft>
        <a:defRPr sz="4400">
          <a:solidFill>
            <a:srgbClr val="CC0000"/>
          </a:solidFill>
          <a:latin typeface="Arial" charset="0"/>
          <a:cs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eip.utm.edu./ethic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onlineethics.org/Resources/Cases/OccidentalEng.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8" name="Rectangle 6"/>
          <p:cNvSpPr>
            <a:spLocks noGrp="1" noChangeArrowheads="1"/>
          </p:cNvSpPr>
          <p:nvPr>
            <p:ph type="ctrTitle"/>
          </p:nvPr>
        </p:nvSpPr>
        <p:spPr/>
        <p:txBody>
          <a:bodyPr/>
          <a:lstStyle/>
          <a:p>
            <a:pPr algn="ctr"/>
            <a:r>
              <a:rPr lang="en-AU" dirty="0"/>
              <a:t>Communicating in an IT </a:t>
            </a:r>
            <a:r>
              <a:rPr lang="en-AU" dirty="0" smtClean="0"/>
              <a:t>Environment:</a:t>
            </a:r>
            <a:br>
              <a:rPr lang="en-AU" dirty="0" smtClean="0"/>
            </a:br>
            <a:r>
              <a:rPr lang="en-AU" sz="2400" dirty="0" smtClean="0"/>
              <a:t>Sustainability, Equity and Access</a:t>
            </a:r>
            <a:br>
              <a:rPr lang="en-AU" sz="2400" dirty="0" smtClean="0"/>
            </a:br>
            <a:r>
              <a:rPr lang="en-AU" sz="2400" dirty="0" smtClean="0"/>
              <a:t>(M. Brogan)</a:t>
            </a:r>
            <a:endParaRPr lang="en-AU" sz="2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Greening data </a:t>
            </a:r>
            <a:r>
              <a:rPr lang="en-AU" dirty="0" err="1" smtClean="0"/>
              <a:t>centers</a:t>
            </a:r>
            <a:endParaRPr lang="en-AU" dirty="0"/>
          </a:p>
        </p:txBody>
      </p:sp>
      <p:sp>
        <p:nvSpPr>
          <p:cNvPr id="3" name="Content Placeholder 2"/>
          <p:cNvSpPr>
            <a:spLocks noGrp="1"/>
          </p:cNvSpPr>
          <p:nvPr>
            <p:ph idx="1"/>
          </p:nvPr>
        </p:nvSpPr>
        <p:spPr/>
        <p:txBody>
          <a:bodyPr/>
          <a:lstStyle/>
          <a:p>
            <a:endParaRPr lang="en-AU"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 y="1772816"/>
            <a:ext cx="80295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 y="4149080"/>
            <a:ext cx="68294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6417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a:t>
            </a:r>
            <a:endParaRPr lang="en-AU" dirty="0"/>
          </a:p>
        </p:txBody>
      </p:sp>
      <p:sp>
        <p:nvSpPr>
          <p:cNvPr id="3" name="Content Placeholder 2"/>
          <p:cNvSpPr>
            <a:spLocks noGrp="1"/>
          </p:cNvSpPr>
          <p:nvPr>
            <p:ph idx="1"/>
          </p:nvPr>
        </p:nvSpPr>
        <p:spPr/>
        <p:txBody>
          <a:bodyPr/>
          <a:lstStyle/>
          <a:p>
            <a:r>
              <a:rPr lang="en-US" dirty="0" smtClean="0"/>
              <a:t>According to W3C, Web accessibility means:</a:t>
            </a:r>
          </a:p>
          <a:p>
            <a:pPr lvl="1">
              <a:buNone/>
            </a:pPr>
            <a:r>
              <a:rPr lang="en-US" dirty="0" smtClean="0"/>
              <a:t>“that people with disabilities can perceive, understand, navigate, and interact with the Web, and that they can contribute to the Web. Web accessibility also benefits others, including older people with changing abilities due to aging.“</a:t>
            </a:r>
          </a:p>
          <a:p>
            <a:r>
              <a:rPr lang="en-US" dirty="0" smtClean="0"/>
              <a:t>Impairments that affect Web accessibility include:</a:t>
            </a:r>
          </a:p>
          <a:p>
            <a:pPr lvl="1"/>
            <a:r>
              <a:rPr lang="en-US" dirty="0" smtClean="0"/>
              <a:t>blindness, visual impairment, deafness, or physical handicap</a:t>
            </a:r>
          </a:p>
          <a:p>
            <a:pPr lvl="1"/>
            <a:r>
              <a:rPr lang="en-US" dirty="0" smtClean="0"/>
              <a:t>As little as 3% of Web sites may be fully accessible</a:t>
            </a:r>
          </a:p>
          <a:p>
            <a:endParaRPr lang="en-AU"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accessibility?</a:t>
            </a:r>
            <a:endParaRPr lang="en-AU" dirty="0"/>
          </a:p>
        </p:txBody>
      </p:sp>
      <p:sp>
        <p:nvSpPr>
          <p:cNvPr id="3" name="Content Placeholder 2"/>
          <p:cNvSpPr>
            <a:spLocks noGrp="1"/>
          </p:cNvSpPr>
          <p:nvPr>
            <p:ph idx="1"/>
          </p:nvPr>
        </p:nvSpPr>
        <p:spPr/>
        <p:txBody>
          <a:bodyPr/>
          <a:lstStyle/>
          <a:p>
            <a:r>
              <a:rPr lang="en-US" dirty="0" smtClean="0"/>
              <a:t>1 in 5 Australians experience long term impairment (3.95 million people)</a:t>
            </a:r>
          </a:p>
          <a:p>
            <a:r>
              <a:rPr lang="en-US" dirty="0" smtClean="0"/>
              <a:t>2.6 million of people with disabilities are under age 65 (equates to 15% of the &lt;65 population)</a:t>
            </a:r>
          </a:p>
          <a:p>
            <a:r>
              <a:rPr lang="en-US" dirty="0" smtClean="0"/>
              <a:t>86% of people with disability report a core limitation i.e. mobility, communication, restriction in schooling or employment</a:t>
            </a:r>
          </a:p>
          <a:p>
            <a:pPr algn="r">
              <a:buNone/>
            </a:pPr>
            <a:r>
              <a:rPr lang="en-US" dirty="0" smtClean="0"/>
              <a:t>(Conway, 2011)</a:t>
            </a:r>
            <a:endParaRPr lang="en-AU" dirty="0"/>
          </a:p>
        </p:txBody>
      </p:sp>
      <p:pic>
        <p:nvPicPr>
          <p:cNvPr id="2050" name="Picture 2"/>
          <p:cNvPicPr>
            <a:picLocks noChangeAspect="1" noChangeArrowheads="1"/>
          </p:cNvPicPr>
          <p:nvPr/>
        </p:nvPicPr>
        <p:blipFill>
          <a:blip r:embed="rId2" cstate="print"/>
          <a:srcRect/>
          <a:stretch>
            <a:fillRect/>
          </a:stretch>
        </p:blipFill>
        <p:spPr bwMode="auto">
          <a:xfrm>
            <a:off x="288032" y="5517232"/>
            <a:ext cx="8604448" cy="77173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accessibility issues</a:t>
            </a:r>
            <a:endParaRPr lang="en-AU" dirty="0"/>
          </a:p>
        </p:txBody>
      </p:sp>
      <p:sp>
        <p:nvSpPr>
          <p:cNvPr id="3" name="Content Placeholder 2"/>
          <p:cNvSpPr>
            <a:spLocks noGrp="1"/>
          </p:cNvSpPr>
          <p:nvPr>
            <p:ph idx="1"/>
          </p:nvPr>
        </p:nvSpPr>
        <p:spPr/>
        <p:txBody>
          <a:bodyPr/>
          <a:lstStyle/>
          <a:p>
            <a:r>
              <a:rPr lang="en-US" dirty="0" smtClean="0"/>
              <a:t>Images in web pages without ALT tags</a:t>
            </a:r>
          </a:p>
          <a:p>
            <a:r>
              <a:rPr lang="en-US" dirty="0" smtClean="0"/>
              <a:t>Links requiring a mouse or an equivalent pointing device. Unsupported by keyboard.</a:t>
            </a:r>
          </a:p>
          <a:p>
            <a:r>
              <a:rPr lang="en-US" dirty="0" smtClean="0"/>
              <a:t>Missing heading tags in HTML that describe read order</a:t>
            </a:r>
          </a:p>
          <a:p>
            <a:r>
              <a:rPr lang="en-US" dirty="0" smtClean="0"/>
              <a:t>Formats that do not support read aloud screen readers (e.g. </a:t>
            </a:r>
            <a:r>
              <a:rPr lang="en-US" dirty="0" err="1" smtClean="0"/>
              <a:t>pdf</a:t>
            </a:r>
            <a:r>
              <a:rPr lang="en-US" dirty="0" smtClean="0"/>
              <a:t>) </a:t>
            </a:r>
          </a:p>
          <a:p>
            <a:pPr lvl="1"/>
            <a:r>
              <a:rPr lang="en-US" dirty="0" smtClean="0"/>
              <a:t>Acrobat 7-9 very limited support</a:t>
            </a:r>
          </a:p>
          <a:p>
            <a:pPr lvl="1"/>
            <a:r>
              <a:rPr lang="en-US" dirty="0" smtClean="0"/>
              <a:t>Acrobat X-XI improved support (‘Make Accessible Wizard’)</a:t>
            </a:r>
            <a:endParaRPr lang="en-AU"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accessibility?</a:t>
            </a:r>
            <a:endParaRPr lang="en-AU" dirty="0"/>
          </a:p>
        </p:txBody>
      </p:sp>
      <p:sp>
        <p:nvSpPr>
          <p:cNvPr id="3" name="Content Placeholder 2"/>
          <p:cNvSpPr>
            <a:spLocks noGrp="1"/>
          </p:cNvSpPr>
          <p:nvPr>
            <p:ph idx="1"/>
          </p:nvPr>
        </p:nvSpPr>
        <p:spPr/>
        <p:txBody>
          <a:bodyPr/>
          <a:lstStyle/>
          <a:p>
            <a:r>
              <a:rPr lang="en-US" dirty="0" smtClean="0"/>
              <a:t>The right thing to do</a:t>
            </a:r>
          </a:p>
          <a:p>
            <a:r>
              <a:rPr lang="en-US" dirty="0" smtClean="0"/>
              <a:t>Leads to good practice in Web design</a:t>
            </a:r>
          </a:p>
          <a:p>
            <a:r>
              <a:rPr lang="en-US" dirty="0" smtClean="0"/>
              <a:t>Reduces legal risk</a:t>
            </a:r>
          </a:p>
          <a:p>
            <a:pPr lvl="1"/>
            <a:r>
              <a:rPr lang="en-US" dirty="0" smtClean="0"/>
              <a:t>Some degree of compliance is mandatory (WCAG 1.0, WCAG 2.0)</a:t>
            </a:r>
          </a:p>
          <a:p>
            <a:pPr lvl="1">
              <a:buNone/>
            </a:pPr>
            <a:endParaRPr lang="en-US" dirty="0" smtClean="0"/>
          </a:p>
        </p:txBody>
      </p:sp>
      <p:pic>
        <p:nvPicPr>
          <p:cNvPr id="1026" name="Picture 2"/>
          <p:cNvPicPr>
            <a:picLocks noChangeAspect="1" noChangeArrowheads="1"/>
          </p:cNvPicPr>
          <p:nvPr/>
        </p:nvPicPr>
        <p:blipFill>
          <a:blip r:embed="rId2" cstate="print"/>
          <a:srcRect/>
          <a:stretch>
            <a:fillRect/>
          </a:stretch>
        </p:blipFill>
        <p:spPr bwMode="auto">
          <a:xfrm>
            <a:off x="1115616" y="4149080"/>
            <a:ext cx="5791200" cy="1752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Equity</a:t>
            </a:r>
            <a:endParaRPr lang="en-AU" dirty="0"/>
          </a:p>
        </p:txBody>
      </p:sp>
      <p:sp>
        <p:nvSpPr>
          <p:cNvPr id="3" name="Content Placeholder 2"/>
          <p:cNvSpPr>
            <a:spLocks noGrp="1"/>
          </p:cNvSpPr>
          <p:nvPr>
            <p:ph idx="1"/>
          </p:nvPr>
        </p:nvSpPr>
        <p:spPr/>
        <p:txBody>
          <a:bodyPr>
            <a:normAutofit fontScale="92500" lnSpcReduction="10000"/>
          </a:bodyPr>
          <a:lstStyle/>
          <a:p>
            <a:r>
              <a:rPr lang="en-US" dirty="0" smtClean="0"/>
              <a:t>Equity is about fairness. </a:t>
            </a:r>
          </a:p>
          <a:p>
            <a:pPr lvl="1"/>
            <a:r>
              <a:rPr lang="en-US" dirty="0" smtClean="0"/>
              <a:t>Equity derives from a concept of social justice. It represents a belief that there are some things which people should have, that there are basic needs that should be fulfilled, that burdens and rewards should not be spread too divergently across the community, and that policy should be directed with impartiality, fairness and justice towards these ends. (Falk et al. 1993, p. 2)</a:t>
            </a:r>
          </a:p>
          <a:p>
            <a:r>
              <a:rPr lang="en-US" dirty="0" smtClean="0"/>
              <a:t>Equity issues in ICT include:</a:t>
            </a:r>
          </a:p>
          <a:p>
            <a:pPr lvl="1"/>
            <a:r>
              <a:rPr lang="en-US" dirty="0" smtClean="0"/>
              <a:t>Equity of access to ICT infrastructure and services</a:t>
            </a:r>
          </a:p>
          <a:p>
            <a:pPr lvl="1"/>
            <a:r>
              <a:rPr lang="en-US" dirty="0" smtClean="0"/>
              <a:t>Information literacy that enables digital citizenship</a:t>
            </a:r>
          </a:p>
          <a:p>
            <a:pPr lvl="1"/>
            <a:r>
              <a:rPr lang="en-US" dirty="0" smtClean="0"/>
              <a:t>Gender equity</a:t>
            </a:r>
            <a:endParaRPr lang="en-AU"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and services</a:t>
            </a:r>
            <a:endParaRPr lang="en-AU" dirty="0"/>
          </a:p>
        </p:txBody>
      </p:sp>
      <p:sp>
        <p:nvSpPr>
          <p:cNvPr id="3" name="Content Placeholder 2"/>
          <p:cNvSpPr>
            <a:spLocks noGrp="1"/>
          </p:cNvSpPr>
          <p:nvPr>
            <p:ph idx="1"/>
          </p:nvPr>
        </p:nvSpPr>
        <p:spPr/>
        <p:txBody>
          <a:bodyPr/>
          <a:lstStyle/>
          <a:p>
            <a:r>
              <a:rPr lang="en-US" dirty="0" smtClean="0"/>
              <a:t>Location and geography have shaped access to services</a:t>
            </a:r>
          </a:p>
          <a:p>
            <a:pPr lvl="1"/>
            <a:r>
              <a:rPr lang="en-US" dirty="0" smtClean="0"/>
              <a:t>Regional and rural users mostly have inferior Internet (access options, price and service speed) compared with suburban users </a:t>
            </a:r>
          </a:p>
          <a:p>
            <a:pPr lvl="2"/>
            <a:r>
              <a:rPr lang="en-US" dirty="0" smtClean="0"/>
              <a:t>Idea of the Community Service Obligation (CSO) evolved as </a:t>
            </a:r>
          </a:p>
          <a:p>
            <a:pPr lvl="1"/>
            <a:r>
              <a:rPr lang="en-US" dirty="0" smtClean="0"/>
              <a:t>Lower SES groups have issues of affordability with fixed line and mobile services </a:t>
            </a:r>
          </a:p>
          <a:p>
            <a:pPr lvl="2"/>
            <a:r>
              <a:rPr lang="en-US" dirty="0" smtClean="0"/>
              <a:t>Australia is a middle ranking country in terms of </a:t>
            </a:r>
            <a:r>
              <a:rPr lang="en-US" dirty="0" err="1" smtClean="0"/>
              <a:t>affordabiity</a:t>
            </a:r>
            <a:endParaRPr lang="en-AU"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Affordability</a:t>
            </a:r>
            <a:endParaRPr lang="en-AU"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r">
              <a:buNone/>
            </a:pPr>
            <a:r>
              <a:rPr lang="en-US" sz="1600" dirty="0" smtClean="0"/>
              <a:t>ACS (2011, p.60)</a:t>
            </a:r>
            <a:endParaRPr lang="en-AU" sz="1600" dirty="0"/>
          </a:p>
        </p:txBody>
      </p:sp>
      <p:pic>
        <p:nvPicPr>
          <p:cNvPr id="2050" name="Picture 2"/>
          <p:cNvPicPr>
            <a:picLocks noChangeAspect="1" noChangeArrowheads="1"/>
          </p:cNvPicPr>
          <p:nvPr/>
        </p:nvPicPr>
        <p:blipFill>
          <a:blip r:embed="rId2" cstate="print"/>
          <a:srcRect/>
          <a:stretch>
            <a:fillRect/>
          </a:stretch>
        </p:blipFill>
        <p:spPr bwMode="auto">
          <a:xfrm>
            <a:off x="611560" y="1700808"/>
            <a:ext cx="7876534" cy="325238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&amp; ICT literacy</a:t>
            </a:r>
            <a:endParaRPr lang="en-AU" dirty="0"/>
          </a:p>
        </p:txBody>
      </p:sp>
      <p:sp>
        <p:nvSpPr>
          <p:cNvPr id="3" name="Content Placeholder 2"/>
          <p:cNvSpPr>
            <a:spLocks noGrp="1"/>
          </p:cNvSpPr>
          <p:nvPr>
            <p:ph idx="1"/>
          </p:nvPr>
        </p:nvSpPr>
        <p:spPr/>
        <p:txBody>
          <a:bodyPr/>
          <a:lstStyle/>
          <a:p>
            <a:r>
              <a:rPr lang="en-US" dirty="0" smtClean="0"/>
              <a:t>Disadvantage may also grow from information and ICT illiteracy</a:t>
            </a:r>
          </a:p>
          <a:p>
            <a:r>
              <a:rPr lang="en-US" dirty="0" smtClean="0"/>
              <a:t>Social groups experience information and ICT illiteracy in different ways:</a:t>
            </a:r>
          </a:p>
          <a:p>
            <a:pPr lvl="1"/>
            <a:r>
              <a:rPr lang="en-US" dirty="0" err="1" smtClean="0"/>
              <a:t>Literacies</a:t>
            </a:r>
            <a:r>
              <a:rPr lang="en-US" dirty="0" smtClean="0"/>
              <a:t> need to be investigated with respect to different social groups and their specific needs, taking age, gender, class, ethnicity, disabilities and minority status into account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equity</a:t>
            </a:r>
            <a:endParaRPr lang="en-AU" dirty="0"/>
          </a:p>
        </p:txBody>
      </p:sp>
      <p:sp>
        <p:nvSpPr>
          <p:cNvPr id="3" name="Content Placeholder 2"/>
          <p:cNvSpPr>
            <a:spLocks noGrp="1"/>
          </p:cNvSpPr>
          <p:nvPr>
            <p:ph idx="1"/>
          </p:nvPr>
        </p:nvSpPr>
        <p:spPr/>
        <p:txBody>
          <a:bodyPr/>
          <a:lstStyle/>
          <a:p>
            <a:r>
              <a:rPr lang="en-US" dirty="0" smtClean="0"/>
              <a:t>Range of issues including:</a:t>
            </a:r>
          </a:p>
          <a:p>
            <a:pPr lvl="1"/>
            <a:r>
              <a:rPr lang="en-US" dirty="0" smtClean="0"/>
              <a:t>Under representation in ICT workforce (ACS, 2011)</a:t>
            </a:r>
          </a:p>
          <a:p>
            <a:pPr lvl="2"/>
            <a:r>
              <a:rPr lang="en-US" dirty="0" smtClean="0"/>
              <a:t>In 2010, </a:t>
            </a:r>
            <a:r>
              <a:rPr lang="en-US" dirty="0" smtClean="0"/>
              <a:t>females comprised </a:t>
            </a:r>
            <a:r>
              <a:rPr lang="en-US" dirty="0" smtClean="0"/>
              <a:t>23.31% of the Australian ICT workforce</a:t>
            </a:r>
          </a:p>
          <a:p>
            <a:pPr lvl="2"/>
            <a:r>
              <a:rPr lang="en-US" dirty="0" smtClean="0"/>
              <a:t>Gender proliferation in lower paid jobs</a:t>
            </a:r>
          </a:p>
          <a:p>
            <a:pPr lvl="1"/>
            <a:r>
              <a:rPr lang="en-US" dirty="0" smtClean="0"/>
              <a:t>Gender pay gap (</a:t>
            </a:r>
            <a:r>
              <a:rPr lang="en-US" dirty="0" err="1" smtClean="0"/>
              <a:t>Belgorodskiy</a:t>
            </a:r>
            <a:r>
              <a:rPr lang="en-US" dirty="0" smtClean="0"/>
              <a:t> et al., 2012)</a:t>
            </a:r>
            <a:endParaRPr lang="en-AU"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smtClean="0"/>
              <a:t>Ethics</a:t>
            </a:r>
            <a:endParaRPr lang="en-US" dirty="0"/>
          </a:p>
        </p:txBody>
      </p:sp>
      <p:sp>
        <p:nvSpPr>
          <p:cNvPr id="566275" name="Rectangle 3"/>
          <p:cNvSpPr>
            <a:spLocks noGrp="1" noChangeArrowheads="1"/>
          </p:cNvSpPr>
          <p:nvPr>
            <p:ph type="body" idx="1"/>
          </p:nvPr>
        </p:nvSpPr>
        <p:spPr>
          <a:xfrm>
            <a:off x="457200" y="1700212"/>
            <a:ext cx="8229600" cy="4216539"/>
          </a:xfrm>
        </p:spPr>
        <p:txBody>
          <a:bodyPr wrap="square">
            <a:spAutoFit/>
          </a:bodyPr>
          <a:lstStyle/>
          <a:p>
            <a:r>
              <a:rPr lang="en-US" dirty="0" smtClean="0"/>
              <a:t>What is ethics?</a:t>
            </a:r>
            <a:endParaRPr lang="en-AU" dirty="0" smtClean="0"/>
          </a:p>
          <a:p>
            <a:pPr lvl="1"/>
            <a:r>
              <a:rPr lang="en-AU" dirty="0" smtClean="0"/>
              <a:t>A branch of philosophy that involves systematizing, defending and recommending concepts of right and wrong conduct (</a:t>
            </a:r>
            <a:r>
              <a:rPr lang="en-AU" dirty="0" err="1" smtClean="0"/>
              <a:t>Fieser</a:t>
            </a:r>
            <a:r>
              <a:rPr lang="en-AU" dirty="0" smtClean="0"/>
              <a:t>, 2009)</a:t>
            </a:r>
          </a:p>
          <a:p>
            <a:pPr lvl="2"/>
            <a:r>
              <a:rPr lang="en-US" dirty="0" smtClean="0"/>
              <a:t>Behavior may be ethically wrong , but legal</a:t>
            </a:r>
          </a:p>
          <a:p>
            <a:pPr lvl="3"/>
            <a:r>
              <a:rPr lang="en-US" dirty="0" smtClean="0"/>
              <a:t>Can you think of examples?</a:t>
            </a:r>
            <a:endParaRPr lang="en-AU" dirty="0" smtClean="0"/>
          </a:p>
          <a:p>
            <a:pPr lvl="1"/>
            <a:r>
              <a:rPr lang="en-AU" dirty="0" smtClean="0"/>
              <a:t>A study of moral behaviour in humans and how they should act.</a:t>
            </a:r>
          </a:p>
          <a:p>
            <a:pPr lvl="1"/>
            <a:r>
              <a:rPr lang="en-US" dirty="0" smtClean="0"/>
              <a:t>Applied ethics is the study of ethics in real world situations</a:t>
            </a:r>
            <a:endParaRPr lang="en-AU" dirty="0" smtClean="0"/>
          </a:p>
        </p:txBody>
      </p:sp>
      <p:sp>
        <p:nvSpPr>
          <p:cNvPr id="566276" name="Text Box 4"/>
          <p:cNvSpPr txBox="1">
            <a:spLocks noChangeArrowheads="1"/>
          </p:cNvSpPr>
          <p:nvPr/>
        </p:nvSpPr>
        <p:spPr bwMode="auto">
          <a:xfrm>
            <a:off x="381000" y="4038600"/>
            <a:ext cx="3429000" cy="274638"/>
          </a:xfrm>
          <a:prstGeom prst="rect">
            <a:avLst/>
          </a:prstGeom>
          <a:noFill/>
          <a:ln w="12700">
            <a:noFill/>
            <a:miter lim="800000"/>
            <a:headEnd/>
            <a:tailEnd/>
          </a:ln>
          <a:effectLst/>
        </p:spPr>
        <p:txBody>
          <a:bodyPr>
            <a:spAutoFit/>
          </a:bodyPr>
          <a:lstStyle/>
          <a:p>
            <a:pPr>
              <a:spcBef>
                <a:spcPct val="50000"/>
              </a:spcBef>
            </a:pPr>
            <a:endParaRPr lang="en-AU"/>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6275">
                                            <p:txEl>
                                              <p:pRg st="0" end="0"/>
                                            </p:txEl>
                                          </p:spTgt>
                                        </p:tgtEl>
                                        <p:attrNameLst>
                                          <p:attrName>style.visibility</p:attrName>
                                        </p:attrNameLst>
                                      </p:cBhvr>
                                      <p:to>
                                        <p:strVal val="visible"/>
                                      </p:to>
                                    </p:set>
                                    <p:anim calcmode="lin" valueType="num">
                                      <p:cBhvr additive="base">
                                        <p:cTn id="7" dur="500" fill="hold"/>
                                        <p:tgtEl>
                                          <p:spTgt spid="566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6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6275">
                                            <p:txEl>
                                              <p:pRg st="1" end="1"/>
                                            </p:txEl>
                                          </p:spTgt>
                                        </p:tgtEl>
                                        <p:attrNameLst>
                                          <p:attrName>style.visibility</p:attrName>
                                        </p:attrNameLst>
                                      </p:cBhvr>
                                      <p:to>
                                        <p:strVal val="visible"/>
                                      </p:to>
                                    </p:set>
                                    <p:anim calcmode="lin" valueType="num">
                                      <p:cBhvr additive="base">
                                        <p:cTn id="13" dur="500" fill="hold"/>
                                        <p:tgtEl>
                                          <p:spTgt spid="566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627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66275">
                                            <p:txEl>
                                              <p:pRg st="2" end="2"/>
                                            </p:txEl>
                                          </p:spTgt>
                                        </p:tgtEl>
                                        <p:attrNameLst>
                                          <p:attrName>style.visibility</p:attrName>
                                        </p:attrNameLst>
                                      </p:cBhvr>
                                      <p:to>
                                        <p:strVal val="visible"/>
                                      </p:to>
                                    </p:set>
                                    <p:anim calcmode="lin" valueType="num">
                                      <p:cBhvr additive="base">
                                        <p:cTn id="17" dur="500" fill="hold"/>
                                        <p:tgtEl>
                                          <p:spTgt spid="5662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6627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66275">
                                            <p:txEl>
                                              <p:pRg st="3" end="3"/>
                                            </p:txEl>
                                          </p:spTgt>
                                        </p:tgtEl>
                                        <p:attrNameLst>
                                          <p:attrName>style.visibility</p:attrName>
                                        </p:attrNameLst>
                                      </p:cBhvr>
                                      <p:to>
                                        <p:strVal val="visible"/>
                                      </p:to>
                                    </p:set>
                                    <p:anim calcmode="lin" valueType="num">
                                      <p:cBhvr additive="base">
                                        <p:cTn id="21" dur="500" fill="hold"/>
                                        <p:tgtEl>
                                          <p:spTgt spid="56627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662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66275">
                                            <p:txEl>
                                              <p:pRg st="4" end="4"/>
                                            </p:txEl>
                                          </p:spTgt>
                                        </p:tgtEl>
                                        <p:attrNameLst>
                                          <p:attrName>style.visibility</p:attrName>
                                        </p:attrNameLst>
                                      </p:cBhvr>
                                      <p:to>
                                        <p:strVal val="visible"/>
                                      </p:to>
                                    </p:set>
                                    <p:anim calcmode="lin" valueType="num">
                                      <p:cBhvr additive="base">
                                        <p:cTn id="27" dur="500" fill="hold"/>
                                        <p:tgtEl>
                                          <p:spTgt spid="56627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662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66275">
                                            <p:txEl>
                                              <p:pRg st="5" end="5"/>
                                            </p:txEl>
                                          </p:spTgt>
                                        </p:tgtEl>
                                        <p:attrNameLst>
                                          <p:attrName>style.visibility</p:attrName>
                                        </p:attrNameLst>
                                      </p:cBhvr>
                                      <p:to>
                                        <p:strVal val="visible"/>
                                      </p:to>
                                    </p:set>
                                    <p:anim calcmode="lin" valueType="num">
                                      <p:cBhvr additive="base">
                                        <p:cTn id="33" dur="500" fill="hold"/>
                                        <p:tgtEl>
                                          <p:spTgt spid="56627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662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equity: The Pay Gap</a:t>
            </a:r>
            <a:endParaRPr lang="en-AU" dirty="0"/>
          </a:p>
        </p:txBody>
      </p:sp>
      <p:sp>
        <p:nvSpPr>
          <p:cNvPr id="3" name="Content Placeholder 2"/>
          <p:cNvSpPr>
            <a:spLocks noGrp="1"/>
          </p:cNvSpPr>
          <p:nvPr>
            <p:ph idx="1"/>
          </p:nvPr>
        </p:nvSpPr>
        <p:spPr/>
        <p:txBody>
          <a:bodyPr/>
          <a:lstStyle/>
          <a:p>
            <a:endParaRPr lang="en-AU" dirty="0"/>
          </a:p>
        </p:txBody>
      </p:sp>
      <p:pic>
        <p:nvPicPr>
          <p:cNvPr id="1026" name="Picture 2"/>
          <p:cNvPicPr>
            <a:picLocks noChangeAspect="1" noChangeArrowheads="1"/>
          </p:cNvPicPr>
          <p:nvPr/>
        </p:nvPicPr>
        <p:blipFill>
          <a:blip r:embed="rId2" cstate="print"/>
          <a:srcRect/>
          <a:stretch>
            <a:fillRect/>
          </a:stretch>
        </p:blipFill>
        <p:spPr bwMode="auto">
          <a:xfrm>
            <a:off x="467544" y="1556792"/>
            <a:ext cx="7956376" cy="479508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AU" dirty="0"/>
          </a:p>
        </p:txBody>
      </p:sp>
      <p:sp>
        <p:nvSpPr>
          <p:cNvPr id="3" name="Content Placeholder 2"/>
          <p:cNvSpPr>
            <a:spLocks noGrp="1"/>
          </p:cNvSpPr>
          <p:nvPr>
            <p:ph idx="1"/>
          </p:nvPr>
        </p:nvSpPr>
        <p:spPr/>
        <p:txBody>
          <a:bodyPr/>
          <a:lstStyle/>
          <a:p>
            <a:r>
              <a:rPr lang="en-US" dirty="0" smtClean="0"/>
              <a:t>Professional practice needs to be aligned with ethical conduct</a:t>
            </a:r>
          </a:p>
          <a:p>
            <a:r>
              <a:rPr lang="en-US" dirty="0" smtClean="0"/>
              <a:t>In ICT decisions with ethical consequences can be seen in software engineering, the handling of private and confidential information and in business practices</a:t>
            </a:r>
          </a:p>
          <a:p>
            <a:r>
              <a:rPr lang="en-US" dirty="0" smtClean="0"/>
              <a:t>Sustainability means development that meets the needs of the present without compromising the ability of future generations to meet their needs</a:t>
            </a:r>
          </a:p>
          <a:p>
            <a:endParaRPr lang="en-US" dirty="0" smtClean="0"/>
          </a:p>
          <a:p>
            <a:endParaRPr lang="en-AU"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AU" dirty="0"/>
          </a:p>
        </p:txBody>
      </p:sp>
      <p:sp>
        <p:nvSpPr>
          <p:cNvPr id="3" name="Content Placeholder 2"/>
          <p:cNvSpPr>
            <a:spLocks noGrp="1"/>
          </p:cNvSpPr>
          <p:nvPr>
            <p:ph idx="1"/>
          </p:nvPr>
        </p:nvSpPr>
        <p:spPr/>
        <p:txBody>
          <a:bodyPr/>
          <a:lstStyle/>
          <a:p>
            <a:r>
              <a:rPr lang="en-US" dirty="0" smtClean="0"/>
              <a:t>Applications include reducing the carbon footprint of ICT and </a:t>
            </a:r>
            <a:r>
              <a:rPr lang="en-US" dirty="0" err="1" smtClean="0"/>
              <a:t>orgnizations</a:t>
            </a:r>
            <a:r>
              <a:rPr lang="en-US" dirty="0" smtClean="0"/>
              <a:t>, reducing toxic waste and pollution</a:t>
            </a:r>
          </a:p>
          <a:p>
            <a:r>
              <a:rPr lang="en-US" dirty="0" smtClean="0"/>
              <a:t>Web accessibility means that people with disabilities can perceive, understand, navigate, and interact with the Web, and that they can contribute to the Web. Web accessibility also benefits others, including older people with changing abilities due to aging.</a:t>
            </a:r>
          </a:p>
          <a:p>
            <a:endParaRPr lang="en-US" dirty="0" smtClean="0"/>
          </a:p>
          <a:p>
            <a:endParaRPr lang="en-US" dirty="0" smtClean="0"/>
          </a:p>
          <a:p>
            <a:endParaRPr lang="en-US" dirty="0" smtClean="0"/>
          </a:p>
          <a:p>
            <a:endParaRPr lang="en-AU"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AU" dirty="0"/>
          </a:p>
        </p:txBody>
      </p:sp>
      <p:sp>
        <p:nvSpPr>
          <p:cNvPr id="3" name="Content Placeholder 2"/>
          <p:cNvSpPr>
            <a:spLocks noGrp="1"/>
          </p:cNvSpPr>
          <p:nvPr>
            <p:ph idx="1"/>
          </p:nvPr>
        </p:nvSpPr>
        <p:spPr/>
        <p:txBody>
          <a:bodyPr/>
          <a:lstStyle/>
          <a:p>
            <a:r>
              <a:rPr lang="en-US" dirty="0" smtClean="0"/>
              <a:t>Equity is about fairness and social justice</a:t>
            </a:r>
          </a:p>
          <a:p>
            <a:r>
              <a:rPr lang="en-US" dirty="0" smtClean="0"/>
              <a:t>Issues include:</a:t>
            </a:r>
          </a:p>
          <a:p>
            <a:pPr lvl="1"/>
            <a:r>
              <a:rPr lang="en-US" dirty="0" smtClean="0"/>
              <a:t>Equity of access to ICT infrastructure and services</a:t>
            </a:r>
          </a:p>
          <a:p>
            <a:pPr lvl="1"/>
            <a:r>
              <a:rPr lang="en-US" dirty="0" smtClean="0"/>
              <a:t>Information literacy that enables digital citizenship</a:t>
            </a:r>
          </a:p>
          <a:p>
            <a:pPr lvl="1"/>
            <a:r>
              <a:rPr lang="en-US" dirty="0" smtClean="0"/>
              <a:t>Gender equity</a:t>
            </a:r>
            <a:endParaRPr lang="en-AU" dirty="0" smtClean="0"/>
          </a:p>
          <a:p>
            <a:r>
              <a:rPr lang="en-US" dirty="0" smtClean="0"/>
              <a:t>ICT that is takes into account issues of equity and access is likely to be more sustainable in the </a:t>
            </a:r>
            <a:r>
              <a:rPr lang="en-US" smtClean="0"/>
              <a:t>long run.</a:t>
            </a:r>
            <a:endParaRPr lang="en-AU"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AU" dirty="0"/>
          </a:p>
        </p:txBody>
      </p:sp>
      <p:sp>
        <p:nvSpPr>
          <p:cNvPr id="3" name="Content Placeholder 2"/>
          <p:cNvSpPr>
            <a:spLocks noGrp="1"/>
          </p:cNvSpPr>
          <p:nvPr>
            <p:ph idx="1"/>
          </p:nvPr>
        </p:nvSpPr>
        <p:spPr/>
        <p:txBody>
          <a:bodyPr>
            <a:normAutofit fontScale="92500" lnSpcReduction="20000"/>
          </a:bodyPr>
          <a:lstStyle/>
          <a:p>
            <a:r>
              <a:rPr lang="en-US" dirty="0" err="1" smtClean="0"/>
              <a:t>Fieser</a:t>
            </a:r>
            <a:r>
              <a:rPr lang="en-US" dirty="0" smtClean="0"/>
              <a:t>, J. (2009). Ethics.  Internet Encyclopedia of Philosophy: A Peer Reviewed Academic Resource.  (Retrieved 24 September, 2013 from </a:t>
            </a:r>
            <a:r>
              <a:rPr lang="en-US" dirty="0" smtClean="0">
                <a:hlinkClick r:id="rId2"/>
              </a:rPr>
              <a:t>http://www.eip.utm.edu./ethics/</a:t>
            </a:r>
            <a:r>
              <a:rPr lang="en-US" dirty="0" smtClean="0"/>
              <a:t>)</a:t>
            </a:r>
          </a:p>
          <a:p>
            <a:r>
              <a:rPr lang="en-AU" dirty="0" smtClean="0"/>
              <a:t>Dao, V., </a:t>
            </a:r>
            <a:r>
              <a:rPr lang="en-AU" dirty="0" err="1" smtClean="0"/>
              <a:t>Langella</a:t>
            </a:r>
            <a:r>
              <a:rPr lang="en-AU" dirty="0" smtClean="0"/>
              <a:t>, I., &amp; </a:t>
            </a:r>
            <a:r>
              <a:rPr lang="en-AU" dirty="0" err="1" smtClean="0"/>
              <a:t>Carbo</a:t>
            </a:r>
            <a:r>
              <a:rPr lang="en-AU" dirty="0" smtClean="0"/>
              <a:t>, J. (2011). From green to sustainability: Information technology and an integrated sustainability framework. Journal of Strategic Information Systems, 20(1), 63-79. doi:10.1016/j.jsis.2011.01.002</a:t>
            </a:r>
          </a:p>
          <a:p>
            <a:r>
              <a:rPr lang="en-AU" dirty="0" err="1" smtClean="0"/>
              <a:t>Salafsky</a:t>
            </a:r>
            <a:r>
              <a:rPr lang="en-AU" dirty="0" smtClean="0"/>
              <a:t>, N. (2010). Sustainability through computing. Nature, 465(7297), 425-425. doi:10.1038/465425a</a:t>
            </a:r>
            <a:endParaRPr lang="en-AU"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AU" dirty="0"/>
          </a:p>
        </p:txBody>
      </p:sp>
      <p:sp>
        <p:nvSpPr>
          <p:cNvPr id="3" name="Content Placeholder 2"/>
          <p:cNvSpPr>
            <a:spLocks noGrp="1"/>
          </p:cNvSpPr>
          <p:nvPr>
            <p:ph idx="1"/>
          </p:nvPr>
        </p:nvSpPr>
        <p:spPr/>
        <p:txBody>
          <a:bodyPr>
            <a:normAutofit/>
          </a:bodyPr>
          <a:lstStyle/>
          <a:p>
            <a:r>
              <a:rPr lang="en-US" dirty="0" err="1" smtClean="0"/>
              <a:t>Belgorodskiy</a:t>
            </a:r>
            <a:r>
              <a:rPr lang="en-US" dirty="0" smtClean="0"/>
              <a:t>, A., Crump, B., Griffiths, M., Logan, K., Peter, R., &amp; Richardson, H. (2012). The gender pay gap in the ICT </a:t>
            </a:r>
            <a:r>
              <a:rPr lang="en-US" dirty="0" err="1" smtClean="0"/>
              <a:t>labour</a:t>
            </a:r>
            <a:r>
              <a:rPr lang="en-US" dirty="0" smtClean="0"/>
              <a:t> market: Comparative experiences from the UK and new </a:t>
            </a:r>
            <a:r>
              <a:rPr lang="en-US" dirty="0" err="1" smtClean="0"/>
              <a:t>zealand</a:t>
            </a:r>
            <a:r>
              <a:rPr lang="en-US" dirty="0" smtClean="0"/>
              <a:t>.</a:t>
            </a:r>
            <a:r>
              <a:rPr lang="en-US" i="1" dirty="0" smtClean="0"/>
              <a:t> New Technology, Work and Employment, 27</a:t>
            </a:r>
            <a:r>
              <a:rPr lang="en-US" dirty="0" smtClean="0"/>
              <a:t>(2), 106-119. doi:10.1111/j.1468-005X.2012.00281.x</a:t>
            </a:r>
          </a:p>
          <a:p>
            <a:r>
              <a:rPr lang="en-US" dirty="0" smtClean="0"/>
              <a:t>Australian Computer Society. </a:t>
            </a:r>
            <a:r>
              <a:rPr lang="en-US" i="1" dirty="0" smtClean="0"/>
              <a:t>Australian ICT Statistical Compendium 2011. Retrieved from </a:t>
            </a:r>
            <a:r>
              <a:rPr lang="en-US" dirty="0" smtClean="0"/>
              <a:t>www.acs.org.au/2011compendium</a:t>
            </a:r>
          </a:p>
          <a:p>
            <a:endParaRPr lang="en-US" dirty="0" smtClean="0"/>
          </a:p>
          <a:p>
            <a:endParaRPr lang="en-AU"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2978" name="Rectangle 2"/>
          <p:cNvSpPr>
            <a:spLocks noGrp="1" noChangeArrowheads="1"/>
          </p:cNvSpPr>
          <p:nvPr>
            <p:ph type="title"/>
          </p:nvPr>
        </p:nvSpPr>
        <p:spPr/>
        <p:txBody>
          <a:bodyPr/>
          <a:lstStyle/>
          <a:p>
            <a:r>
              <a:rPr lang="en-US" dirty="0" smtClean="0"/>
              <a:t>Ethics in ICT</a:t>
            </a:r>
            <a:endParaRPr lang="en-US" dirty="0"/>
          </a:p>
        </p:txBody>
      </p:sp>
      <p:sp>
        <p:nvSpPr>
          <p:cNvPr id="1022979" name="Rectangle 3"/>
          <p:cNvSpPr>
            <a:spLocks noGrp="1" noChangeArrowheads="1"/>
          </p:cNvSpPr>
          <p:nvPr>
            <p:ph type="body" idx="1"/>
          </p:nvPr>
        </p:nvSpPr>
        <p:spPr>
          <a:xfrm>
            <a:off x="457200" y="1700213"/>
            <a:ext cx="8229600" cy="4537099"/>
          </a:xfrm>
        </p:spPr>
        <p:txBody>
          <a:bodyPr wrap="square">
            <a:normAutofit fontScale="92500" lnSpcReduction="20000"/>
          </a:bodyPr>
          <a:lstStyle/>
          <a:p>
            <a:r>
              <a:rPr lang="en-AU" dirty="0" smtClean="0"/>
              <a:t>Software engineering</a:t>
            </a:r>
          </a:p>
          <a:p>
            <a:pPr lvl="1"/>
            <a:r>
              <a:rPr lang="en-US" dirty="0" smtClean="0"/>
              <a:t>Quality management</a:t>
            </a:r>
          </a:p>
          <a:p>
            <a:pPr lvl="2"/>
            <a:r>
              <a:rPr lang="en-US" dirty="0" smtClean="0"/>
              <a:t>Software testing</a:t>
            </a:r>
            <a:endParaRPr lang="en-AU" dirty="0" smtClean="0"/>
          </a:p>
          <a:p>
            <a:pPr lvl="3"/>
            <a:r>
              <a:rPr lang="en-US" dirty="0" smtClean="0"/>
              <a:t>Known errors in software go un-addressed</a:t>
            </a:r>
          </a:p>
          <a:p>
            <a:pPr lvl="1"/>
            <a:r>
              <a:rPr lang="en-US" dirty="0" smtClean="0"/>
              <a:t>Applications that do harm</a:t>
            </a:r>
          </a:p>
          <a:p>
            <a:r>
              <a:rPr lang="en-AU" dirty="0" smtClean="0"/>
              <a:t>Privacy and confidentiality</a:t>
            </a:r>
          </a:p>
          <a:p>
            <a:pPr lvl="2"/>
            <a:r>
              <a:rPr lang="en-US" dirty="0" smtClean="0"/>
              <a:t>Actions that infringe privacy and violate confidentiality</a:t>
            </a:r>
          </a:p>
          <a:p>
            <a:r>
              <a:rPr lang="en-US" dirty="0" smtClean="0"/>
              <a:t>Un-ethical business practice</a:t>
            </a:r>
          </a:p>
          <a:p>
            <a:pPr lvl="1"/>
            <a:r>
              <a:rPr lang="en-US" dirty="0" smtClean="0"/>
              <a:t>Under shooting (low balling) and under delivering</a:t>
            </a:r>
          </a:p>
          <a:p>
            <a:pPr lvl="1"/>
            <a:r>
              <a:rPr lang="en-US" dirty="0" smtClean="0"/>
              <a:t>Collusion</a:t>
            </a:r>
          </a:p>
          <a:p>
            <a:pPr lvl="1"/>
            <a:r>
              <a:rPr lang="en-US" dirty="0" smtClean="0"/>
              <a:t>Price gauging</a:t>
            </a:r>
          </a:p>
          <a:p>
            <a:pPr lvl="1"/>
            <a:r>
              <a:rPr lang="en-US" dirty="0" smtClean="0"/>
              <a:t>Exploiting client ignorance</a:t>
            </a:r>
            <a:endParaRPr lang="en-AU" dirty="0" smtClean="0"/>
          </a:p>
        </p:txBody>
      </p:sp>
      <p:sp>
        <p:nvSpPr>
          <p:cNvPr id="1022980" name="Text Box 4"/>
          <p:cNvSpPr txBox="1">
            <a:spLocks noChangeArrowheads="1"/>
          </p:cNvSpPr>
          <p:nvPr/>
        </p:nvSpPr>
        <p:spPr bwMode="auto">
          <a:xfrm>
            <a:off x="381000" y="4038600"/>
            <a:ext cx="3429000" cy="274638"/>
          </a:xfrm>
          <a:prstGeom prst="rect">
            <a:avLst/>
          </a:prstGeom>
          <a:noFill/>
          <a:ln w="12700">
            <a:noFill/>
            <a:miter lim="800000"/>
            <a:headEnd/>
            <a:tailEnd/>
          </a:ln>
          <a:effectLst/>
        </p:spPr>
        <p:txBody>
          <a:bodyPr>
            <a:spAutoFit/>
          </a:bodyPr>
          <a:lstStyle/>
          <a:p>
            <a:pPr>
              <a:spcBef>
                <a:spcPct val="50000"/>
              </a:spcBef>
            </a:pPr>
            <a:endParaRPr lang="en-AU"/>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2979">
                                            <p:txEl>
                                              <p:pRg st="0" end="0"/>
                                            </p:txEl>
                                          </p:spTgt>
                                        </p:tgtEl>
                                        <p:attrNameLst>
                                          <p:attrName>style.visibility</p:attrName>
                                        </p:attrNameLst>
                                      </p:cBhvr>
                                      <p:to>
                                        <p:strVal val="visible"/>
                                      </p:to>
                                    </p:set>
                                    <p:anim calcmode="lin" valueType="num">
                                      <p:cBhvr additive="base">
                                        <p:cTn id="7" dur="500" fill="hold"/>
                                        <p:tgtEl>
                                          <p:spTgt spid="1022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2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2979">
                                            <p:txEl>
                                              <p:pRg st="1" end="1"/>
                                            </p:txEl>
                                          </p:spTgt>
                                        </p:tgtEl>
                                        <p:attrNameLst>
                                          <p:attrName>style.visibility</p:attrName>
                                        </p:attrNameLst>
                                      </p:cBhvr>
                                      <p:to>
                                        <p:strVal val="visible"/>
                                      </p:to>
                                    </p:set>
                                    <p:anim calcmode="lin" valueType="num">
                                      <p:cBhvr additive="base">
                                        <p:cTn id="13" dur="500" fill="hold"/>
                                        <p:tgtEl>
                                          <p:spTgt spid="1022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2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22979">
                                            <p:txEl>
                                              <p:pRg st="2" end="2"/>
                                            </p:txEl>
                                          </p:spTgt>
                                        </p:tgtEl>
                                        <p:attrNameLst>
                                          <p:attrName>style.visibility</p:attrName>
                                        </p:attrNameLst>
                                      </p:cBhvr>
                                      <p:to>
                                        <p:strVal val="visible"/>
                                      </p:to>
                                    </p:set>
                                    <p:anim calcmode="lin" valueType="num">
                                      <p:cBhvr additive="base">
                                        <p:cTn id="17" dur="500" fill="hold"/>
                                        <p:tgtEl>
                                          <p:spTgt spid="1022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297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22979">
                                            <p:txEl>
                                              <p:pRg st="3" end="3"/>
                                            </p:txEl>
                                          </p:spTgt>
                                        </p:tgtEl>
                                        <p:attrNameLst>
                                          <p:attrName>style.visibility</p:attrName>
                                        </p:attrNameLst>
                                      </p:cBhvr>
                                      <p:to>
                                        <p:strVal val="visible"/>
                                      </p:to>
                                    </p:set>
                                    <p:anim calcmode="lin" valueType="num">
                                      <p:cBhvr additive="base">
                                        <p:cTn id="21" dur="500" fill="hold"/>
                                        <p:tgtEl>
                                          <p:spTgt spid="102297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22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22979">
                                            <p:txEl>
                                              <p:pRg st="4" end="4"/>
                                            </p:txEl>
                                          </p:spTgt>
                                        </p:tgtEl>
                                        <p:attrNameLst>
                                          <p:attrName>style.visibility</p:attrName>
                                        </p:attrNameLst>
                                      </p:cBhvr>
                                      <p:to>
                                        <p:strVal val="visible"/>
                                      </p:to>
                                    </p:set>
                                    <p:anim calcmode="lin" valueType="num">
                                      <p:cBhvr additive="base">
                                        <p:cTn id="27" dur="500" fill="hold"/>
                                        <p:tgtEl>
                                          <p:spTgt spid="102297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29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22979">
                                            <p:txEl>
                                              <p:pRg st="5" end="5"/>
                                            </p:txEl>
                                          </p:spTgt>
                                        </p:tgtEl>
                                        <p:attrNameLst>
                                          <p:attrName>style.visibility</p:attrName>
                                        </p:attrNameLst>
                                      </p:cBhvr>
                                      <p:to>
                                        <p:strVal val="visible"/>
                                      </p:to>
                                    </p:set>
                                    <p:anim calcmode="lin" valueType="num">
                                      <p:cBhvr additive="base">
                                        <p:cTn id="33" dur="500" fill="hold"/>
                                        <p:tgtEl>
                                          <p:spTgt spid="102297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2979">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22979">
                                            <p:txEl>
                                              <p:pRg st="6" end="6"/>
                                            </p:txEl>
                                          </p:spTgt>
                                        </p:tgtEl>
                                        <p:attrNameLst>
                                          <p:attrName>style.visibility</p:attrName>
                                        </p:attrNameLst>
                                      </p:cBhvr>
                                      <p:to>
                                        <p:strVal val="visible"/>
                                      </p:to>
                                    </p:set>
                                    <p:anim calcmode="lin" valueType="num">
                                      <p:cBhvr additive="base">
                                        <p:cTn id="37" dur="500" fill="hold"/>
                                        <p:tgtEl>
                                          <p:spTgt spid="102297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29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22979">
                                            <p:txEl>
                                              <p:pRg st="7" end="7"/>
                                            </p:txEl>
                                          </p:spTgt>
                                        </p:tgtEl>
                                        <p:attrNameLst>
                                          <p:attrName>style.visibility</p:attrName>
                                        </p:attrNameLst>
                                      </p:cBhvr>
                                      <p:to>
                                        <p:strVal val="visible"/>
                                      </p:to>
                                    </p:set>
                                    <p:anim calcmode="lin" valueType="num">
                                      <p:cBhvr additive="base">
                                        <p:cTn id="43" dur="500" fill="hold"/>
                                        <p:tgtEl>
                                          <p:spTgt spid="102297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29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22979">
                                            <p:txEl>
                                              <p:pRg st="8" end="8"/>
                                            </p:txEl>
                                          </p:spTgt>
                                        </p:tgtEl>
                                        <p:attrNameLst>
                                          <p:attrName>style.visibility</p:attrName>
                                        </p:attrNameLst>
                                      </p:cBhvr>
                                      <p:to>
                                        <p:strVal val="visible"/>
                                      </p:to>
                                    </p:set>
                                    <p:anim calcmode="lin" valueType="num">
                                      <p:cBhvr additive="base">
                                        <p:cTn id="49" dur="500" fill="hold"/>
                                        <p:tgtEl>
                                          <p:spTgt spid="102297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29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22979">
                                            <p:txEl>
                                              <p:pRg st="9" end="9"/>
                                            </p:txEl>
                                          </p:spTgt>
                                        </p:tgtEl>
                                        <p:attrNameLst>
                                          <p:attrName>style.visibility</p:attrName>
                                        </p:attrNameLst>
                                      </p:cBhvr>
                                      <p:to>
                                        <p:strVal val="visible"/>
                                      </p:to>
                                    </p:set>
                                    <p:anim calcmode="lin" valueType="num">
                                      <p:cBhvr additive="base">
                                        <p:cTn id="55" dur="500" fill="hold"/>
                                        <p:tgtEl>
                                          <p:spTgt spid="102297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29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22979">
                                            <p:txEl>
                                              <p:pRg st="10" end="10"/>
                                            </p:txEl>
                                          </p:spTgt>
                                        </p:tgtEl>
                                        <p:attrNameLst>
                                          <p:attrName>style.visibility</p:attrName>
                                        </p:attrNameLst>
                                      </p:cBhvr>
                                      <p:to>
                                        <p:strVal val="visible"/>
                                      </p:to>
                                    </p:set>
                                    <p:anim calcmode="lin" valueType="num">
                                      <p:cBhvr additive="base">
                                        <p:cTn id="61" dur="500" fill="hold"/>
                                        <p:tgtEl>
                                          <p:spTgt spid="1022979">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229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22979">
                                            <p:txEl>
                                              <p:pRg st="11" end="11"/>
                                            </p:txEl>
                                          </p:spTgt>
                                        </p:tgtEl>
                                        <p:attrNameLst>
                                          <p:attrName>style.visibility</p:attrName>
                                        </p:attrNameLst>
                                      </p:cBhvr>
                                      <p:to>
                                        <p:strVal val="visible"/>
                                      </p:to>
                                    </p:set>
                                    <p:anim calcmode="lin" valueType="num">
                                      <p:cBhvr additive="base">
                                        <p:cTn id="67" dur="500" fill="hold"/>
                                        <p:tgtEl>
                                          <p:spTgt spid="1022979">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229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79"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Activity: Ethics in SE</a:t>
            </a:r>
            <a:endParaRPr lang="en-AU" dirty="0"/>
          </a:p>
        </p:txBody>
      </p:sp>
      <p:sp>
        <p:nvSpPr>
          <p:cNvPr id="3" name="Content Placeholder 2"/>
          <p:cNvSpPr>
            <a:spLocks noGrp="1"/>
          </p:cNvSpPr>
          <p:nvPr>
            <p:ph idx="1"/>
          </p:nvPr>
        </p:nvSpPr>
        <p:spPr>
          <a:xfrm>
            <a:off x="457200" y="1700213"/>
            <a:ext cx="8229600" cy="3168947"/>
          </a:xfrm>
        </p:spPr>
        <p:txBody>
          <a:bodyPr>
            <a:normAutofit fontScale="92500" lnSpcReduction="10000"/>
          </a:bodyPr>
          <a:lstStyle/>
          <a:p>
            <a:r>
              <a:rPr lang="en-US" dirty="0" smtClean="0"/>
              <a:t>Review the following case study in software engineering</a:t>
            </a:r>
          </a:p>
          <a:p>
            <a:pPr lvl="1"/>
            <a:r>
              <a:rPr lang="en-US" dirty="0" err="1" smtClean="0"/>
              <a:t>Mcfarland</a:t>
            </a:r>
            <a:r>
              <a:rPr lang="en-US" dirty="0" smtClean="0"/>
              <a:t>, S.J. (2012).  Occidental Engineering Case Study: Part 1</a:t>
            </a:r>
          </a:p>
          <a:p>
            <a:pPr lvl="1" algn="r">
              <a:buNone/>
            </a:pPr>
            <a:r>
              <a:rPr lang="en-US" dirty="0" smtClean="0"/>
              <a:t>(</a:t>
            </a:r>
            <a:r>
              <a:rPr lang="en-AU" dirty="0" smtClean="0">
                <a:hlinkClick r:id="rId2"/>
              </a:rPr>
              <a:t>http://www.onlineethics.org/Resources/Cases/OccidentalEng.aspx</a:t>
            </a:r>
            <a:r>
              <a:rPr lang="en-AU" dirty="0" smtClean="0"/>
              <a:t>)</a:t>
            </a:r>
          </a:p>
          <a:p>
            <a:pPr lvl="1"/>
            <a:r>
              <a:rPr lang="en-US" dirty="0" smtClean="0"/>
              <a:t>Decide for yourself if you think software engineer Wayne Davidson’s decision to sign off on the air traffic control software was ‘ethical’.  Give your reasons.</a:t>
            </a:r>
          </a:p>
          <a:p>
            <a:endParaRPr lang="en-AU" dirty="0"/>
          </a:p>
        </p:txBody>
      </p:sp>
      <p:pic>
        <p:nvPicPr>
          <p:cNvPr id="1026" name="Picture 2"/>
          <p:cNvPicPr>
            <a:picLocks noChangeAspect="1" noChangeArrowheads="1"/>
          </p:cNvPicPr>
          <p:nvPr/>
        </p:nvPicPr>
        <p:blipFill>
          <a:blip r:embed="rId3" cstate="print"/>
          <a:srcRect/>
          <a:stretch>
            <a:fillRect/>
          </a:stretch>
        </p:blipFill>
        <p:spPr bwMode="auto">
          <a:xfrm>
            <a:off x="899592" y="5157192"/>
            <a:ext cx="6865937" cy="9620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Sustainability</a:t>
            </a:r>
            <a:endParaRPr lang="en-AU" dirty="0"/>
          </a:p>
        </p:txBody>
      </p:sp>
      <p:sp>
        <p:nvSpPr>
          <p:cNvPr id="3" name="Content Placeholder 2"/>
          <p:cNvSpPr>
            <a:spLocks noGrp="1"/>
          </p:cNvSpPr>
          <p:nvPr>
            <p:ph idx="1"/>
          </p:nvPr>
        </p:nvSpPr>
        <p:spPr/>
        <p:txBody>
          <a:bodyPr/>
          <a:lstStyle/>
          <a:p>
            <a:r>
              <a:rPr lang="en-US" dirty="0" smtClean="0"/>
              <a:t>The idea of “development that meets the needs of the present without compromising the ability of future generations to meet their needs.” </a:t>
            </a:r>
          </a:p>
          <a:p>
            <a:pPr algn="r"/>
            <a:r>
              <a:rPr lang="en-US" dirty="0" smtClean="0"/>
              <a:t>(World Commission on Environment and Development, 1987)</a:t>
            </a:r>
          </a:p>
          <a:p>
            <a:r>
              <a:rPr lang="en-US" dirty="0" smtClean="0"/>
              <a:t>More recently defined by the idea of the Triple Bottom Line (TBL) where an organization demonstrates sustainability via </a:t>
            </a:r>
            <a:r>
              <a:rPr lang="en-US" dirty="0" smtClean="0">
                <a:solidFill>
                  <a:srgbClr val="C00000"/>
                </a:solidFill>
              </a:rPr>
              <a:t>environmental performance,</a:t>
            </a:r>
            <a:r>
              <a:rPr lang="en-US" dirty="0" smtClean="0"/>
              <a:t> </a:t>
            </a:r>
            <a:r>
              <a:rPr lang="en-US" dirty="0" smtClean="0">
                <a:solidFill>
                  <a:srgbClr val="C00000"/>
                </a:solidFill>
              </a:rPr>
              <a:t>economic perfo</a:t>
            </a:r>
            <a:r>
              <a:rPr lang="en-US" dirty="0" smtClean="0"/>
              <a:t>rmance and </a:t>
            </a:r>
            <a:r>
              <a:rPr lang="en-US" dirty="0" smtClean="0">
                <a:solidFill>
                  <a:srgbClr val="C00000"/>
                </a:solidFill>
              </a:rPr>
              <a:t>social performance</a:t>
            </a:r>
            <a:endParaRPr lang="en-AU" dirty="0">
              <a:solidFill>
                <a:srgbClr val="C000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TBL Sustainability</a:t>
            </a:r>
            <a:endParaRPr lang="en-AU"/>
          </a:p>
        </p:txBody>
      </p:sp>
      <p:sp>
        <p:nvSpPr>
          <p:cNvPr id="3" name="Content Placeholder 2"/>
          <p:cNvSpPr>
            <a:spLocks noGrp="1"/>
          </p:cNvSpPr>
          <p:nvPr>
            <p:ph idx="1"/>
          </p:nvPr>
        </p:nvSpPr>
        <p:spPr/>
        <p:txBody>
          <a:bodyPr/>
          <a:lstStyle/>
          <a:p>
            <a:endParaRPr lang="en-AU"/>
          </a:p>
        </p:txBody>
      </p:sp>
      <p:pic>
        <p:nvPicPr>
          <p:cNvPr id="2050" name="Picture 2"/>
          <p:cNvPicPr>
            <a:picLocks noChangeAspect="1" noChangeArrowheads="1"/>
          </p:cNvPicPr>
          <p:nvPr/>
        </p:nvPicPr>
        <p:blipFill>
          <a:blip r:embed="rId2" cstate="print"/>
          <a:srcRect/>
          <a:stretch>
            <a:fillRect/>
          </a:stretch>
        </p:blipFill>
        <p:spPr bwMode="auto">
          <a:xfrm>
            <a:off x="2267744" y="2204864"/>
            <a:ext cx="4079329" cy="3876809"/>
          </a:xfrm>
          <a:prstGeom prst="rect">
            <a:avLst/>
          </a:prstGeom>
          <a:noFill/>
          <a:ln w="9525">
            <a:noFill/>
            <a:miter lim="800000"/>
            <a:headEnd/>
            <a:tailEnd/>
          </a:ln>
        </p:spPr>
      </p:pic>
      <p:sp>
        <p:nvSpPr>
          <p:cNvPr id="6" name="TextBox 5"/>
          <p:cNvSpPr txBox="1"/>
          <p:nvPr/>
        </p:nvSpPr>
        <p:spPr>
          <a:xfrm>
            <a:off x="6444208" y="5589240"/>
            <a:ext cx="2304256" cy="461665"/>
          </a:xfrm>
          <a:prstGeom prst="rect">
            <a:avLst/>
          </a:prstGeom>
          <a:noFill/>
        </p:spPr>
        <p:txBody>
          <a:bodyPr wrap="square" rtlCol="0">
            <a:spAutoFit/>
          </a:bodyPr>
          <a:lstStyle/>
          <a:p>
            <a:r>
              <a:rPr lang="en-AU" dirty="0" smtClean="0"/>
              <a:t>Dao, V., </a:t>
            </a:r>
            <a:r>
              <a:rPr lang="en-AU" dirty="0" err="1" smtClean="0"/>
              <a:t>Langella</a:t>
            </a:r>
            <a:r>
              <a:rPr lang="en-AU" dirty="0" smtClean="0"/>
              <a:t>, I., &amp; </a:t>
            </a:r>
            <a:r>
              <a:rPr lang="en-AU" dirty="0" err="1" smtClean="0"/>
              <a:t>Carbo</a:t>
            </a:r>
            <a:r>
              <a:rPr lang="en-AU" dirty="0" smtClean="0"/>
              <a:t>, J. (2011).</a:t>
            </a:r>
            <a:endParaRPr lang="en-AU"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Sustainability in action:</a:t>
            </a:r>
            <a:br>
              <a:rPr lang="en-US" dirty="0" smtClean="0"/>
            </a:br>
            <a:r>
              <a:rPr lang="en-US" sz="2400" dirty="0" smtClean="0"/>
              <a:t>Greening IT</a:t>
            </a:r>
            <a:endParaRPr lang="en-AU" sz="2400" dirty="0"/>
          </a:p>
        </p:txBody>
      </p:sp>
      <p:sp>
        <p:nvSpPr>
          <p:cNvPr id="3" name="Content Placeholder 2"/>
          <p:cNvSpPr>
            <a:spLocks noGrp="1"/>
          </p:cNvSpPr>
          <p:nvPr>
            <p:ph idx="1"/>
          </p:nvPr>
        </p:nvSpPr>
        <p:spPr/>
        <p:txBody>
          <a:bodyPr/>
          <a:lstStyle/>
          <a:p>
            <a:r>
              <a:rPr lang="en-US" dirty="0" smtClean="0"/>
              <a:t>Reducing the carbon footprint of IT infrastructure</a:t>
            </a:r>
          </a:p>
          <a:p>
            <a:pPr lvl="1"/>
            <a:r>
              <a:rPr lang="en-US" dirty="0" smtClean="0"/>
              <a:t>Energy consumption of server farms and data </a:t>
            </a:r>
            <a:r>
              <a:rPr lang="en-US" dirty="0" err="1" smtClean="0"/>
              <a:t>centres</a:t>
            </a:r>
            <a:endParaRPr lang="en-US" dirty="0" smtClean="0"/>
          </a:p>
          <a:p>
            <a:r>
              <a:rPr lang="en-US" dirty="0" smtClean="0"/>
              <a:t>Reducing the carbon footprint of organizations by reducing emissions and waste</a:t>
            </a:r>
          </a:p>
          <a:p>
            <a:pPr lvl="1"/>
            <a:r>
              <a:rPr lang="en-US" dirty="0" smtClean="0"/>
              <a:t>Video conferencing v. F2F</a:t>
            </a:r>
          </a:p>
          <a:p>
            <a:r>
              <a:rPr lang="en-US" dirty="0" smtClean="0"/>
              <a:t>Reducing pollution</a:t>
            </a:r>
          </a:p>
          <a:p>
            <a:pPr lvl="1"/>
            <a:r>
              <a:rPr lang="en-US" dirty="0" smtClean="0"/>
              <a:t>Reducing E-waste through component re-cycling</a:t>
            </a:r>
          </a:p>
          <a:p>
            <a:pPr lvl="1"/>
            <a:r>
              <a:rPr lang="en-US" dirty="0" smtClean="0"/>
              <a:t>Reducing or removing toxic chemicals from components and landfill</a:t>
            </a:r>
          </a:p>
          <a:p>
            <a:pPr lvl="1"/>
            <a:r>
              <a:rPr lang="en-US" dirty="0" smtClean="0"/>
              <a:t>Reducing emissions from backup power generation</a:t>
            </a:r>
          </a:p>
          <a:p>
            <a:endParaRPr lang="en-AU"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 y="548680"/>
            <a:ext cx="10179657" cy="612068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solidFill>
                  <a:schemeClr val="accent3"/>
                </a:solidFill>
              </a:rPr>
              <a:t>Case Study: Microsoft</a:t>
            </a:r>
            <a:endParaRPr lang="en-AU" dirty="0">
              <a:solidFill>
                <a:schemeClr val="accent3"/>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accent3"/>
                </a:solidFill>
              </a:rPr>
              <a:t>Cheap electrical power attracted Microsoft to rural Grant County in Washington State</a:t>
            </a:r>
          </a:p>
          <a:p>
            <a:r>
              <a:rPr lang="en-US" dirty="0" smtClean="0">
                <a:solidFill>
                  <a:schemeClr val="accent3"/>
                </a:solidFill>
              </a:rPr>
              <a:t>In 2006, it built a data centre that relied on backup diesel generators for business continuity</a:t>
            </a:r>
          </a:p>
          <a:p>
            <a:r>
              <a:rPr lang="en-US" dirty="0" smtClean="0">
                <a:solidFill>
                  <a:schemeClr val="accent3"/>
                </a:solidFill>
              </a:rPr>
              <a:t>Extensive use resulted in particulate pollution</a:t>
            </a:r>
          </a:p>
          <a:p>
            <a:r>
              <a:rPr lang="en-US" dirty="0" smtClean="0">
                <a:solidFill>
                  <a:schemeClr val="accent3"/>
                </a:solidFill>
              </a:rPr>
              <a:t>Power bills for residents soared as server farms gobbled up electricity production and created local shortages</a:t>
            </a:r>
          </a:p>
          <a:p>
            <a:r>
              <a:rPr lang="en-US" dirty="0">
                <a:solidFill>
                  <a:schemeClr val="accent3"/>
                </a:solidFill>
              </a:rPr>
              <a:t>http://www.nytimes.com/2012/09/24/technology/data-centers-in-rural-washington-state-gobble-power.html?pagewanted=all&amp;_r=1&amp;</a:t>
            </a:r>
            <a:endParaRPr lang="en-AU" dirty="0">
              <a:solidFill>
                <a:schemeClr val="accent3"/>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Greening IT</a:t>
            </a:r>
            <a:endParaRPr lang="en-AU" dirty="0"/>
          </a:p>
        </p:txBody>
      </p:sp>
      <p:sp>
        <p:nvSpPr>
          <p:cNvPr id="3" name="Content Placeholder 2"/>
          <p:cNvSpPr>
            <a:spLocks noGrp="1"/>
          </p:cNvSpPr>
          <p:nvPr>
            <p:ph idx="1"/>
          </p:nvPr>
        </p:nvSpPr>
        <p:spPr/>
        <p:txBody>
          <a:bodyPr/>
          <a:lstStyle/>
          <a:p>
            <a:r>
              <a:rPr lang="en-US" dirty="0" smtClean="0"/>
              <a:t>Gartner estimates that data </a:t>
            </a:r>
            <a:r>
              <a:rPr lang="en-US" dirty="0" err="1" smtClean="0"/>
              <a:t>centres</a:t>
            </a:r>
            <a:r>
              <a:rPr lang="en-US" dirty="0" smtClean="0"/>
              <a:t> accounted for between 1.1% and 1.5% of the world’s total energy use in 2010 </a:t>
            </a:r>
          </a:p>
          <a:p>
            <a:pPr lvl="1"/>
            <a:r>
              <a:rPr lang="en-US" dirty="0" smtClean="0"/>
              <a:t>Decide if the following technologies are green positive or negative:</a:t>
            </a:r>
          </a:p>
          <a:p>
            <a:pPr lvl="2"/>
            <a:r>
              <a:rPr lang="en-US" dirty="0" smtClean="0"/>
              <a:t>Algorithmic efficiency</a:t>
            </a:r>
          </a:p>
          <a:p>
            <a:pPr lvl="2"/>
            <a:r>
              <a:rPr lang="en-US" dirty="0" smtClean="0"/>
              <a:t>Virtualization</a:t>
            </a:r>
          </a:p>
          <a:p>
            <a:pPr lvl="2"/>
            <a:r>
              <a:rPr lang="en-US" dirty="0" smtClean="0"/>
              <a:t>SSD (Solid State Drives)</a:t>
            </a:r>
          </a:p>
          <a:p>
            <a:pPr lvl="2"/>
            <a:endParaRPr lang="en-AU"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Lecturer PPT">
  <a:themeElements>
    <a:clrScheme name="Lecturer 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ecturer PP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Lecturer 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cturer P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cturer P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cturer P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cturer P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cturer P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cturer P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cturer P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cturer P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cturer P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cturer P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cturer P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Lecturer PPT</Template>
  <TotalTime>7717</TotalTime>
  <Pages>22</Pages>
  <Words>1267</Words>
  <Application>Microsoft Office PowerPoint</Application>
  <PresentationFormat>On-screen Show (4:3)</PresentationFormat>
  <Paragraphs>134</Paragraphs>
  <Slides>25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Times New Roman</vt:lpstr>
      <vt:lpstr>Lecturer PPT</vt:lpstr>
      <vt:lpstr>Communicating in an IT Environment: Sustainability, Equity and Access (M. Brogan)</vt:lpstr>
      <vt:lpstr>Ethics</vt:lpstr>
      <vt:lpstr>Ethics in ICT</vt:lpstr>
      <vt:lpstr>Class Activity: Ethics in SE</vt:lpstr>
      <vt:lpstr>Sustainability</vt:lpstr>
      <vt:lpstr>TBL Sustainability</vt:lpstr>
      <vt:lpstr>Sustainability in action: Greening IT</vt:lpstr>
      <vt:lpstr>Case Study: Microsoft</vt:lpstr>
      <vt:lpstr>Greening IT</vt:lpstr>
      <vt:lpstr>Greening data centers</vt:lpstr>
      <vt:lpstr>Accessibility</vt:lpstr>
      <vt:lpstr>Why accessibility?</vt:lpstr>
      <vt:lpstr>Common accessibility issues</vt:lpstr>
      <vt:lpstr>Why accessibility?</vt:lpstr>
      <vt:lpstr>Equity</vt:lpstr>
      <vt:lpstr>Infrastructure and services</vt:lpstr>
      <vt:lpstr>Affordability</vt:lpstr>
      <vt:lpstr>Information &amp; ICT literacy</vt:lpstr>
      <vt:lpstr>Gender equity</vt:lpstr>
      <vt:lpstr>Gender equity: The Pay Gap</vt:lpstr>
      <vt:lpstr>Conclusions</vt:lpstr>
      <vt:lpstr>Conclusions</vt:lpstr>
      <vt:lpstr>Conclusions</vt:lpstr>
      <vt:lpstr>References</vt:lpstr>
      <vt:lpstr>References</vt:lpstr>
    </vt:vector>
  </TitlesOfParts>
  <Company>Edith Cowan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in an IT Environment</dc:title>
  <dc:creator>bcombes</dc:creator>
  <cp:lastModifiedBy>Mark Brogan</cp:lastModifiedBy>
  <cp:revision>240</cp:revision>
  <cp:lastPrinted>2014-05-11T08:05:32Z</cp:lastPrinted>
  <dcterms:created xsi:type="dcterms:W3CDTF">2010-03-02T03:36:58Z</dcterms:created>
  <dcterms:modified xsi:type="dcterms:W3CDTF">2014-05-11T08:06:26Z</dcterms:modified>
</cp:coreProperties>
</file>