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323" r:id="rId4"/>
    <p:sldId id="324" r:id="rId5"/>
    <p:sldId id="325" r:id="rId6"/>
    <p:sldId id="326" r:id="rId7"/>
    <p:sldId id="327" r:id="rId8"/>
    <p:sldId id="330" r:id="rId9"/>
    <p:sldId id="337" r:id="rId10"/>
    <p:sldId id="338" r:id="rId11"/>
    <p:sldId id="339" r:id="rId12"/>
    <p:sldId id="340" r:id="rId13"/>
    <p:sldId id="341" r:id="rId14"/>
    <p:sldId id="328" r:id="rId15"/>
    <p:sldId id="329" r:id="rId16"/>
    <p:sldId id="342" r:id="rId17"/>
    <p:sldId id="331" r:id="rId18"/>
    <p:sldId id="332" r:id="rId19"/>
    <p:sldId id="333" r:id="rId20"/>
    <p:sldId id="334" r:id="rId21"/>
    <p:sldId id="335" r:id="rId22"/>
    <p:sldId id="336" r:id="rId23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03" autoAdjust="0"/>
  </p:normalViewPr>
  <p:slideViewPr>
    <p:cSldViewPr>
      <p:cViewPr varScale="1">
        <p:scale>
          <a:sx n="94" d="100"/>
          <a:sy n="94" d="100"/>
        </p:scale>
        <p:origin x="-168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A1BCF1-43DE-493A-9044-BD0831D73252}" type="datetimeFigureOut">
              <a:rPr lang="en-US" altLang="en-US"/>
              <a:pPr/>
              <a:t>4/07/16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439313-4649-4B6F-9073-6EC3DFA69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353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https://</a:t>
            </a:r>
            <a:r>
              <a:rPr lang="en-US" dirty="0" err="1" smtClean="0"/>
              <a:t>docs.coronalabs.com</a:t>
            </a:r>
            <a:r>
              <a:rPr lang="en-US" dirty="0" smtClean="0"/>
              <a:t>/guide/data/</a:t>
            </a:r>
            <a:r>
              <a:rPr lang="en-US" dirty="0" err="1" smtClean="0"/>
              <a:t>readWriteFiles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50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13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</a:t>
            </a:r>
            <a:r>
              <a:rPr lang="en-US" dirty="0" err="1" smtClean="0"/>
              <a:t>io.lines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28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 output:</a:t>
            </a:r>
          </a:p>
          <a:p>
            <a:endParaRPr lang="en-US" dirty="0" smtClean="0"/>
          </a:p>
          <a:p>
            <a:r>
              <a:rPr lang="en-US" dirty="0" smtClean="0"/>
              <a:t>Found file: .</a:t>
            </a:r>
          </a:p>
          <a:p>
            <a:r>
              <a:rPr lang="en-US" dirty="0" smtClean="0"/>
              <a:t>Found file: ..</a:t>
            </a:r>
          </a:p>
          <a:p>
            <a:r>
              <a:rPr lang="en-US" dirty="0" smtClean="0"/>
              <a:t>Found</a:t>
            </a:r>
            <a:r>
              <a:rPr lang="en-US" baseline="0" dirty="0" smtClean="0"/>
              <a:t> file: </a:t>
            </a:r>
            <a:r>
              <a:rPr lang="en-US" baseline="0" dirty="0" err="1" smtClean="0"/>
              <a:t>data.txt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. is the directory itself</a:t>
            </a:r>
          </a:p>
          <a:p>
            <a:r>
              <a:rPr lang="en-US" baseline="0" dirty="0" smtClean="0"/>
              <a:t>.. is its parent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60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566738"/>
            <a:ext cx="2160587" cy="43815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6" y="566738"/>
            <a:ext cx="6329363" cy="43815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7"/>
            <a:ext cx="8642350" cy="367263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pic>
        <p:nvPicPr>
          <p:cNvPr id="4" name="Picture 1" descr="SSCI 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08" y="4852781"/>
            <a:ext cx="2063750" cy="2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9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4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8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6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05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8196"/>
            <a:ext cx="9162000" cy="1227600"/>
          </a:xfrm>
          <a:custGeom>
            <a:avLst/>
            <a:gdLst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0 w 6726903"/>
              <a:gd name="connsiteY3" fmla="*/ 2294193 h 2294193"/>
              <a:gd name="connsiteX4" fmla="*/ 0 w 6726903"/>
              <a:gd name="connsiteY4" fmla="*/ 0 h 2294193"/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770194 w 6726903"/>
              <a:gd name="connsiteY3" fmla="*/ 2056580 h 2294193"/>
              <a:gd name="connsiteX4" fmla="*/ 0 w 6726903"/>
              <a:gd name="connsiteY4" fmla="*/ 0 h 2294193"/>
              <a:gd name="connsiteX0" fmla="*/ 0 w 6612194"/>
              <a:gd name="connsiteY0" fmla="*/ 0 h 2507226"/>
              <a:gd name="connsiteX1" fmla="*/ 6612194 w 6612194"/>
              <a:gd name="connsiteY1" fmla="*/ 213033 h 2507226"/>
              <a:gd name="connsiteX2" fmla="*/ 6612194 w 6612194"/>
              <a:gd name="connsiteY2" fmla="*/ 2507226 h 2507226"/>
              <a:gd name="connsiteX3" fmla="*/ 655485 w 6612194"/>
              <a:gd name="connsiteY3" fmla="*/ 2269613 h 2507226"/>
              <a:gd name="connsiteX4" fmla="*/ 0 w 6612194"/>
              <a:gd name="connsiteY4" fmla="*/ 0 h 2507226"/>
              <a:gd name="connsiteX0" fmla="*/ 0 w 6948129"/>
              <a:gd name="connsiteY0" fmla="*/ 0 h 2507226"/>
              <a:gd name="connsiteX1" fmla="*/ 6948129 w 6948129"/>
              <a:gd name="connsiteY1" fmla="*/ 8194 h 2507226"/>
              <a:gd name="connsiteX2" fmla="*/ 6612194 w 6948129"/>
              <a:gd name="connsiteY2" fmla="*/ 2507226 h 2507226"/>
              <a:gd name="connsiteX3" fmla="*/ 655485 w 6948129"/>
              <a:gd name="connsiteY3" fmla="*/ 2269613 h 2507226"/>
              <a:gd name="connsiteX4" fmla="*/ 0 w 6948129"/>
              <a:gd name="connsiteY4" fmla="*/ 0 h 2507226"/>
              <a:gd name="connsiteX0" fmla="*/ 0 w 6948129"/>
              <a:gd name="connsiteY0" fmla="*/ 0 h 2654710"/>
              <a:gd name="connsiteX1" fmla="*/ 6948129 w 6948129"/>
              <a:gd name="connsiteY1" fmla="*/ 8194 h 2654710"/>
              <a:gd name="connsiteX2" fmla="*/ 6882581 w 6948129"/>
              <a:gd name="connsiteY2" fmla="*/ 2654710 h 2654710"/>
              <a:gd name="connsiteX3" fmla="*/ 655485 w 6948129"/>
              <a:gd name="connsiteY3" fmla="*/ 2269613 h 2654710"/>
              <a:gd name="connsiteX4" fmla="*/ 0 w 6948129"/>
              <a:gd name="connsiteY4" fmla="*/ 0 h 2654710"/>
              <a:gd name="connsiteX0" fmla="*/ 0 w 6882581"/>
              <a:gd name="connsiteY0" fmla="*/ 0 h 2654710"/>
              <a:gd name="connsiteX1" fmla="*/ 6726903 w 6882581"/>
              <a:gd name="connsiteY1" fmla="*/ 57355 h 2654710"/>
              <a:gd name="connsiteX2" fmla="*/ 6882581 w 6882581"/>
              <a:gd name="connsiteY2" fmla="*/ 2654710 h 2654710"/>
              <a:gd name="connsiteX3" fmla="*/ 655485 w 6882581"/>
              <a:gd name="connsiteY3" fmla="*/ 2269613 h 2654710"/>
              <a:gd name="connsiteX4" fmla="*/ 0 w 6882581"/>
              <a:gd name="connsiteY4" fmla="*/ 0 h 2654710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876710 w 7103806"/>
              <a:gd name="connsiteY3" fmla="*/ 2212258 h 2597355"/>
              <a:gd name="connsiteX4" fmla="*/ 0 w 7103806"/>
              <a:gd name="connsiteY4" fmla="*/ 16387 h 2597355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622710 w 7103806"/>
              <a:gd name="connsiteY3" fmla="*/ 2171291 h 2597355"/>
              <a:gd name="connsiteX4" fmla="*/ 0 w 7103806"/>
              <a:gd name="connsiteY4" fmla="*/ 16387 h 2597355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7711"/>
              <a:gd name="connsiteY0" fmla="*/ 0 h 2644822"/>
              <a:gd name="connsiteX1" fmla="*/ 6941033 w 6947711"/>
              <a:gd name="connsiteY1" fmla="*/ 11992 h 2644822"/>
              <a:gd name="connsiteX2" fmla="*/ 6947711 w 6947711"/>
              <a:gd name="connsiteY2" fmla="*/ 2644822 h 2644822"/>
              <a:gd name="connsiteX3" fmla="*/ 622710 w 6947711"/>
              <a:gd name="connsiteY3" fmla="*/ 2154904 h 2644822"/>
              <a:gd name="connsiteX4" fmla="*/ 0 w 6947711"/>
              <a:gd name="connsiteY4" fmla="*/ 0 h 2644822"/>
              <a:gd name="connsiteX0" fmla="*/ 0 w 6947711"/>
              <a:gd name="connsiteY0" fmla="*/ 2198 h 2647020"/>
              <a:gd name="connsiteX1" fmla="*/ 6941033 w 6947711"/>
              <a:gd name="connsiteY1" fmla="*/ 0 h 2647020"/>
              <a:gd name="connsiteX2" fmla="*/ 6947711 w 6947711"/>
              <a:gd name="connsiteY2" fmla="*/ 2647020 h 2647020"/>
              <a:gd name="connsiteX3" fmla="*/ 622710 w 6947711"/>
              <a:gd name="connsiteY3" fmla="*/ 2157102 h 2647020"/>
              <a:gd name="connsiteX4" fmla="*/ 0 w 6947711"/>
              <a:gd name="connsiteY4" fmla="*/ 2198 h 2647020"/>
              <a:gd name="connsiteX0" fmla="*/ 0 w 6968997"/>
              <a:gd name="connsiteY0" fmla="*/ 0 h 2659011"/>
              <a:gd name="connsiteX1" fmla="*/ 6962319 w 6968997"/>
              <a:gd name="connsiteY1" fmla="*/ 11991 h 2659011"/>
              <a:gd name="connsiteX2" fmla="*/ 6968997 w 6968997"/>
              <a:gd name="connsiteY2" fmla="*/ 2659011 h 2659011"/>
              <a:gd name="connsiteX3" fmla="*/ 643996 w 6968997"/>
              <a:gd name="connsiteY3" fmla="*/ 2169093 h 2659011"/>
              <a:gd name="connsiteX4" fmla="*/ 0 w 6968997"/>
              <a:gd name="connsiteY4" fmla="*/ 0 h 2659011"/>
              <a:gd name="connsiteX0" fmla="*/ 0 w 6968997"/>
              <a:gd name="connsiteY0" fmla="*/ 2199 h 2661210"/>
              <a:gd name="connsiteX1" fmla="*/ 6933938 w 6968997"/>
              <a:gd name="connsiteY1" fmla="*/ 0 h 2661210"/>
              <a:gd name="connsiteX2" fmla="*/ 6968997 w 6968997"/>
              <a:gd name="connsiteY2" fmla="*/ 2661210 h 2661210"/>
              <a:gd name="connsiteX3" fmla="*/ 643996 w 6968997"/>
              <a:gd name="connsiteY3" fmla="*/ 2171292 h 2661210"/>
              <a:gd name="connsiteX4" fmla="*/ 0 w 6968997"/>
              <a:gd name="connsiteY4" fmla="*/ 2199 h 2661210"/>
              <a:gd name="connsiteX0" fmla="*/ 0 w 6969414"/>
              <a:gd name="connsiteY0" fmla="*/ 2199 h 2661210"/>
              <a:gd name="connsiteX1" fmla="*/ 6969414 w 6969414"/>
              <a:gd name="connsiteY1" fmla="*/ 0 h 2661210"/>
              <a:gd name="connsiteX2" fmla="*/ 6968997 w 6969414"/>
              <a:gd name="connsiteY2" fmla="*/ 2661210 h 2661210"/>
              <a:gd name="connsiteX3" fmla="*/ 643996 w 6969414"/>
              <a:gd name="connsiteY3" fmla="*/ 2171292 h 2661210"/>
              <a:gd name="connsiteX4" fmla="*/ 0 w 6969414"/>
              <a:gd name="connsiteY4" fmla="*/ 2199 h 26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9414" h="2661210">
                <a:moveTo>
                  <a:pt x="0" y="2199"/>
                </a:moveTo>
                <a:lnTo>
                  <a:pt x="6969414" y="0"/>
                </a:lnTo>
                <a:lnTo>
                  <a:pt x="6968997" y="2661210"/>
                </a:lnTo>
                <a:lnTo>
                  <a:pt x="643996" y="2171292"/>
                </a:lnTo>
                <a:lnTo>
                  <a:pt x="0" y="2199"/>
                </a:lnTo>
                <a:close/>
              </a:path>
            </a:pathLst>
          </a:custGeom>
          <a:gradFill flip="none" rotWithShape="1">
            <a:gsLst>
              <a:gs pos="0">
                <a:srgbClr val="7A2025"/>
              </a:gs>
              <a:gs pos="100000">
                <a:srgbClr val="B5243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36688"/>
            <a:ext cx="864235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87313"/>
            <a:ext cx="6985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pic>
        <p:nvPicPr>
          <p:cNvPr id="1031" name="Picture 13" descr="ECU_AUS_logo_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-3175"/>
            <a:ext cx="91281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/>
          <a:ea typeface="MS PGothic" panose="020B0600070205080204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CSP2108: Introduction to Mobile Applications Development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9862"/>
            <a:ext cx="6398479" cy="649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Week 5: </a:t>
            </a:r>
            <a:r>
              <a:rPr lang="en-US" altLang="en-US" dirty="0" err="1" smtClean="0"/>
              <a:t>Lua</a:t>
            </a:r>
            <a:r>
              <a:rPr lang="en-US" altLang="en-US" dirty="0" smtClean="0"/>
              <a:t> lesson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system.ResourceDirectory</a:t>
            </a:r>
            <a:r>
              <a:rPr lang="en-US" sz="2800" dirty="0" smtClean="0"/>
              <a:t> : project directory where </a:t>
            </a:r>
            <a:r>
              <a:rPr lang="en-US" sz="2800" dirty="0" err="1" smtClean="0"/>
              <a:t>main.lua</a:t>
            </a:r>
            <a:r>
              <a:rPr lang="en-US" sz="2800" dirty="0" smtClean="0"/>
              <a:t> </a:t>
            </a:r>
            <a:r>
              <a:rPr lang="en-US" sz="2800" dirty="0" err="1" smtClean="0"/>
              <a:t>etc</a:t>
            </a:r>
            <a:r>
              <a:rPr lang="en-US" sz="2800" dirty="0" smtClean="0"/>
              <a:t> reside</a:t>
            </a:r>
          </a:p>
          <a:p>
            <a:r>
              <a:rPr lang="en-US" sz="2800" dirty="0" err="1" smtClean="0"/>
              <a:t>system.DocumentsDirectory</a:t>
            </a:r>
            <a:r>
              <a:rPr lang="en-US" sz="2800" dirty="0" smtClean="0"/>
              <a:t> : app-specific storage that stays between sessions</a:t>
            </a:r>
          </a:p>
          <a:p>
            <a:r>
              <a:rPr lang="en-US" sz="2800" dirty="0" err="1" smtClean="0"/>
              <a:t>system.TemporaryDirectory</a:t>
            </a:r>
            <a:r>
              <a:rPr lang="en-US" sz="2800" dirty="0" smtClean="0"/>
              <a:t> : single session storage – stays while app is running</a:t>
            </a:r>
          </a:p>
          <a:p>
            <a:r>
              <a:rPr lang="en-US" sz="2800" dirty="0" err="1" smtClean="0"/>
              <a:t>System.CachesDirectory</a:t>
            </a:r>
            <a:r>
              <a:rPr lang="en-US" sz="2800" dirty="0" smtClean="0"/>
              <a:t> : unreliable but may survive between sessions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866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system.pathForFile</a:t>
            </a:r>
            <a:r>
              <a:rPr lang="en-US" dirty="0" smtClean="0"/>
              <a:t>( filename [,</a:t>
            </a:r>
            <a:r>
              <a:rPr lang="en-US" dirty="0" err="1" smtClean="0"/>
              <a:t>baseDir</a:t>
            </a:r>
            <a:r>
              <a:rPr lang="en-US" dirty="0" smtClean="0"/>
              <a:t>] 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returns a path to the file that can be used with </a:t>
            </a:r>
            <a:r>
              <a:rPr lang="en-US" dirty="0" err="1" smtClean="0"/>
              <a:t>io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default directory is </a:t>
            </a:r>
            <a:r>
              <a:rPr lang="en-US" dirty="0" err="1" smtClean="0"/>
              <a:t>system.ResourcesDirectory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3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pic>
        <p:nvPicPr>
          <p:cNvPr id="4" name="Content Placeholder 3" descr="wite.tif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" b="1167"/>
          <a:stretch/>
        </p:blipFill>
        <p:spPr>
          <a:xfrm>
            <a:off x="251520" y="1347614"/>
            <a:ext cx="5675312" cy="3671888"/>
          </a:xfrm>
        </p:spPr>
      </p:pic>
      <p:sp>
        <p:nvSpPr>
          <p:cNvPr id="5" name="TextBox 4"/>
          <p:cNvSpPr txBox="1"/>
          <p:nvPr/>
        </p:nvSpPr>
        <p:spPr>
          <a:xfrm>
            <a:off x="6156176" y="1707654"/>
            <a:ext cx="28803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io.open</a:t>
            </a:r>
            <a:r>
              <a:rPr lang="en-US" sz="1600" dirty="0" smtClean="0"/>
              <a:t>() : returns a file object and an error string. The file will be nil if there is an error. “w” for writing.</a:t>
            </a:r>
          </a:p>
          <a:p>
            <a:endParaRPr lang="en-US" sz="1600" dirty="0"/>
          </a:p>
          <a:p>
            <a:r>
              <a:rPr lang="en-US" sz="1600" dirty="0" smtClean="0"/>
              <a:t>remember to close with </a:t>
            </a:r>
            <a:r>
              <a:rPr lang="en-US" sz="1600" dirty="0" err="1" smtClean="0"/>
              <a:t>io.close</a:t>
            </a:r>
            <a:r>
              <a:rPr lang="en-US" sz="1600" dirty="0" smtClean="0"/>
              <a:t>() and set file to nil when finished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636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pic>
        <p:nvPicPr>
          <p:cNvPr id="4" name="Content Placeholder 3" descr="read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3" t="-1103" r="-2391" b="1103"/>
          <a:stretch/>
        </p:blipFill>
        <p:spPr>
          <a:xfrm>
            <a:off x="338138" y="1289050"/>
            <a:ext cx="5944773" cy="3673475"/>
          </a:xfrm>
        </p:spPr>
      </p:pic>
      <p:sp>
        <p:nvSpPr>
          <p:cNvPr id="5" name="TextBox 4"/>
          <p:cNvSpPr txBox="1"/>
          <p:nvPr/>
        </p:nvSpPr>
        <p:spPr>
          <a:xfrm>
            <a:off x="6372200" y="177966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“*a” means to read the whole file in one go (including newlines)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485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87312"/>
            <a:ext cx="7273304" cy="828253"/>
          </a:xfrm>
        </p:spPr>
        <p:txBody>
          <a:bodyPr/>
          <a:lstStyle/>
          <a:p>
            <a:r>
              <a:rPr lang="en-US" dirty="0" smtClean="0"/>
              <a:t>Reading using an iterator</a:t>
            </a:r>
            <a:endParaRPr lang="en-US" dirty="0"/>
          </a:p>
        </p:txBody>
      </p:sp>
      <p:pic>
        <p:nvPicPr>
          <p:cNvPr id="4" name="Content Placeholder 3" descr="fileread.tif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3" r="-1103"/>
          <a:stretch/>
        </p:blipFill>
        <p:spPr>
          <a:xfrm>
            <a:off x="35496" y="1204118"/>
            <a:ext cx="7080250" cy="3671888"/>
          </a:xfrm>
        </p:spPr>
      </p:pic>
      <p:sp>
        <p:nvSpPr>
          <p:cNvPr id="5" name="TextBox 4"/>
          <p:cNvSpPr txBox="1"/>
          <p:nvPr/>
        </p:nvSpPr>
        <p:spPr>
          <a:xfrm>
            <a:off x="6156176" y="185167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what is the iterator in this example?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34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7313"/>
            <a:ext cx="7632848" cy="539750"/>
          </a:xfrm>
        </p:spPr>
        <p:txBody>
          <a:bodyPr/>
          <a:lstStyle/>
          <a:p>
            <a:r>
              <a:rPr lang="en-US" sz="3200" dirty="0" smtClean="0"/>
              <a:t>Another iterator: traversing a directory</a:t>
            </a:r>
            <a:endParaRPr lang="en-US" sz="3200" dirty="0"/>
          </a:p>
        </p:txBody>
      </p:sp>
      <p:pic>
        <p:nvPicPr>
          <p:cNvPr id="4" name="Content Placeholder 3" descr="traverse.tif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8" b="-578"/>
          <a:stretch/>
        </p:blipFill>
        <p:spPr>
          <a:xfrm>
            <a:off x="250825" y="1275606"/>
            <a:ext cx="8642350" cy="3040063"/>
          </a:xfrm>
        </p:spPr>
      </p:pic>
    </p:spTree>
    <p:extLst>
      <p:ext uri="{BB962C8B-B14F-4D97-AF65-F5344CB8AC3E}">
        <p14:creationId xmlns:p14="http://schemas.microsoft.com/office/powerpoint/2010/main" val="1412965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Gotcha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</a:t>
            </a:r>
            <a:r>
              <a:rPr lang="en-US" sz="2800" dirty="0" smtClean="0"/>
              <a:t>n Android there is no physical </a:t>
            </a:r>
            <a:r>
              <a:rPr lang="en-US" sz="2800" dirty="0" err="1" smtClean="0"/>
              <a:t>system.ResourceDirectory</a:t>
            </a:r>
            <a:r>
              <a:rPr lang="en-US" sz="2800" dirty="0" smtClean="0"/>
              <a:t> (it’s really a compressed APK)</a:t>
            </a:r>
          </a:p>
          <a:p>
            <a:r>
              <a:rPr lang="en-US" sz="2800" dirty="0" smtClean="0"/>
              <a:t>Some file types cannot be read directly from it (html, </a:t>
            </a:r>
            <a:r>
              <a:rPr lang="en-US" sz="2800" dirty="0" err="1" smtClean="0"/>
              <a:t>htm</a:t>
            </a:r>
            <a:r>
              <a:rPr lang="en-US" sz="2800" dirty="0" smtClean="0"/>
              <a:t>, 3pg, m4v, mp4, </a:t>
            </a:r>
            <a:r>
              <a:rPr lang="en-US" sz="2800" dirty="0" err="1" smtClean="0"/>
              <a:t>png</a:t>
            </a:r>
            <a:r>
              <a:rPr lang="en-US" sz="2800" dirty="0" smtClean="0"/>
              <a:t>, jpg, </a:t>
            </a:r>
            <a:r>
              <a:rPr lang="en-US" sz="2800" dirty="0" err="1" smtClean="0"/>
              <a:t>ttf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 workaround is </a:t>
            </a:r>
            <a:r>
              <a:rPr lang="en-US" sz="2800" dirty="0"/>
              <a:t>described on https://</a:t>
            </a:r>
            <a:r>
              <a:rPr lang="en-US" sz="2800" dirty="0" err="1"/>
              <a:t>docs.coronalabs.com</a:t>
            </a:r>
            <a:r>
              <a:rPr lang="en-US" sz="2800" dirty="0"/>
              <a:t>/guide/data/</a:t>
            </a:r>
            <a:r>
              <a:rPr lang="en-US" sz="2800" dirty="0" err="1"/>
              <a:t>readWriteFiles</a:t>
            </a:r>
            <a:r>
              <a:rPr lang="en-US" sz="2800" dirty="0"/>
              <a:t>/</a:t>
            </a:r>
            <a:r>
              <a:rPr lang="en-US" sz="2800" dirty="0" err="1"/>
              <a:t>index.html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042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15566"/>
            <a:ext cx="8642350" cy="3672632"/>
          </a:xfrm>
        </p:spPr>
        <p:txBody>
          <a:bodyPr/>
          <a:lstStyle/>
          <a:p>
            <a:r>
              <a:rPr lang="en-US" sz="2400" dirty="0" smtClean="0"/>
              <a:t>Data structures and algorithms are used to perform standard programming tasks</a:t>
            </a:r>
          </a:p>
          <a:p>
            <a:r>
              <a:rPr lang="en-US" sz="2400" dirty="0" smtClean="0"/>
              <a:t>E.g. a stack has operations</a:t>
            </a:r>
          </a:p>
          <a:p>
            <a:pPr lvl="1"/>
            <a:r>
              <a:rPr lang="en-US" sz="2000" dirty="0" smtClean="0"/>
              <a:t>push(x) put something on top of the stack</a:t>
            </a:r>
          </a:p>
          <a:p>
            <a:pPr lvl="1"/>
            <a:r>
              <a:rPr lang="en-US" sz="2000" dirty="0" smtClean="0"/>
              <a:t>pop() remove the top thing from the stack</a:t>
            </a:r>
          </a:p>
          <a:p>
            <a:r>
              <a:rPr lang="en-US" sz="2400" dirty="0" smtClean="0"/>
              <a:t>Some programming languages support various data structures, or you can implement them using pointers/object references or other means</a:t>
            </a:r>
          </a:p>
          <a:p>
            <a:r>
              <a:rPr lang="en-US" sz="2400" dirty="0" err="1" smtClean="0"/>
              <a:t>Lua</a:t>
            </a:r>
            <a:r>
              <a:rPr lang="en-US" sz="2400" dirty="0" smtClean="0"/>
              <a:t> has only one data structure: tables</a:t>
            </a:r>
          </a:p>
          <a:p>
            <a:r>
              <a:rPr lang="en-US" sz="2400" dirty="0" err="1" smtClean="0"/>
              <a:t>Lua</a:t>
            </a:r>
            <a:r>
              <a:rPr lang="en-US" sz="2400" dirty="0" smtClean="0"/>
              <a:t> tables can be used to simulate other data structures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60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</a:t>
            </a:r>
            <a:r>
              <a:rPr lang="en-US" dirty="0" err="1" smtClean="0"/>
              <a:t>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easy: just use integers 1,2,3 </a:t>
            </a:r>
            <a:r>
              <a:rPr lang="en-US" dirty="0" err="1" smtClean="0"/>
              <a:t>etc</a:t>
            </a:r>
            <a:r>
              <a:rPr lang="en-US" dirty="0" smtClean="0"/>
              <a:t> for keys in a table</a:t>
            </a:r>
          </a:p>
          <a:p>
            <a:r>
              <a:rPr lang="en-US" dirty="0" smtClean="0"/>
              <a:t>A 2D array (matrix) can be implemented easily as a table of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0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in </a:t>
            </a:r>
            <a:r>
              <a:rPr lang="en-US" dirty="0" err="1" smtClean="0"/>
              <a:t>Lua</a:t>
            </a:r>
            <a:endParaRPr lang="en-US" dirty="0"/>
          </a:p>
        </p:txBody>
      </p:sp>
      <p:pic>
        <p:nvPicPr>
          <p:cNvPr id="4" name="Content Placeholder 3" descr="2D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" b="375"/>
          <a:stretch/>
        </p:blipFill>
        <p:spPr>
          <a:xfrm>
            <a:off x="611560" y="1275606"/>
            <a:ext cx="4013200" cy="3671888"/>
          </a:xfrm>
        </p:spPr>
      </p:pic>
    </p:spTree>
    <p:extLst>
      <p:ext uri="{BB962C8B-B14F-4D97-AF65-F5344CB8AC3E}">
        <p14:creationId xmlns:p14="http://schemas.microsoft.com/office/powerpoint/2010/main" val="224878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Topics this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Iterators</a:t>
            </a:r>
          </a:p>
          <a:p>
            <a:r>
              <a:rPr lang="en-AU" sz="2800" dirty="0" smtClean="0"/>
              <a:t>Generic </a:t>
            </a:r>
            <a:r>
              <a:rPr lang="en-AU" sz="2800" i="1" dirty="0" smtClean="0"/>
              <a:t>for</a:t>
            </a:r>
          </a:p>
          <a:p>
            <a:r>
              <a:rPr lang="en-AU" sz="2800" dirty="0" smtClean="0"/>
              <a:t>Files and the </a:t>
            </a:r>
            <a:r>
              <a:rPr lang="en-AU" sz="2800" dirty="0" err="1" smtClean="0"/>
              <a:t>Lua</a:t>
            </a:r>
            <a:r>
              <a:rPr lang="en-AU" sz="2800" dirty="0" smtClean="0"/>
              <a:t> file system</a:t>
            </a:r>
            <a:endParaRPr lang="en-AU" sz="2800" dirty="0"/>
          </a:p>
          <a:p>
            <a:r>
              <a:rPr lang="en-AU" sz="2800" dirty="0" smtClean="0"/>
              <a:t>Data structures</a:t>
            </a:r>
            <a:endParaRPr lang="en-AU" sz="2800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55494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in </a:t>
            </a:r>
            <a:r>
              <a:rPr lang="en-US" dirty="0" err="1" smtClean="0"/>
              <a:t>Lua</a:t>
            </a:r>
            <a:endParaRPr lang="en-US" dirty="0"/>
          </a:p>
        </p:txBody>
      </p:sp>
      <p:pic>
        <p:nvPicPr>
          <p:cNvPr id="4" name="Content Placeholder 3" descr="list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" b="2801"/>
          <a:stretch/>
        </p:blipFill>
        <p:spPr>
          <a:xfrm>
            <a:off x="2782888" y="1276350"/>
            <a:ext cx="3662362" cy="3671888"/>
          </a:xfrm>
        </p:spPr>
      </p:pic>
    </p:spTree>
    <p:extLst>
      <p:ext uri="{BB962C8B-B14F-4D97-AF65-F5344CB8AC3E}">
        <p14:creationId xmlns:p14="http://schemas.microsoft.com/office/powerpoint/2010/main" val="387502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in </a:t>
            </a:r>
            <a:r>
              <a:rPr lang="en-US" dirty="0" err="1" smtClean="0"/>
              <a:t>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really nice one is sets</a:t>
            </a:r>
          </a:p>
          <a:p>
            <a:r>
              <a:rPr lang="en-US" sz="2800" dirty="0" smtClean="0"/>
              <a:t>Set operations:</a:t>
            </a:r>
          </a:p>
          <a:p>
            <a:pPr lvl="1"/>
            <a:r>
              <a:rPr lang="en-US" sz="2400" dirty="0" smtClean="0"/>
              <a:t>create</a:t>
            </a:r>
          </a:p>
          <a:p>
            <a:pPr lvl="1"/>
            <a:r>
              <a:rPr lang="en-US" sz="2400" dirty="0" smtClean="0"/>
              <a:t>add(x)</a:t>
            </a:r>
          </a:p>
          <a:p>
            <a:pPr lvl="1"/>
            <a:r>
              <a:rPr lang="en-US" sz="2400" dirty="0" smtClean="0"/>
              <a:t>remove(x)</a:t>
            </a:r>
          </a:p>
          <a:p>
            <a:pPr lvl="1"/>
            <a:r>
              <a:rPr lang="en-US" sz="2400" dirty="0" err="1" smtClean="0"/>
              <a:t>isMember</a:t>
            </a:r>
            <a:r>
              <a:rPr lang="en-US" sz="2400" dirty="0" smtClean="0"/>
              <a:t>(x)</a:t>
            </a:r>
          </a:p>
          <a:p>
            <a:r>
              <a:rPr lang="en-US" sz="2800" dirty="0" smtClean="0"/>
              <a:t>In </a:t>
            </a:r>
            <a:r>
              <a:rPr lang="en-US" sz="2800" dirty="0" err="1" smtClean="0"/>
              <a:t>Lua</a:t>
            </a:r>
            <a:r>
              <a:rPr lang="en-US" sz="2800" dirty="0" smtClean="0"/>
              <a:t>, simply use a table, and use the elements as indices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9681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pic>
        <p:nvPicPr>
          <p:cNvPr id="4" name="Content Placeholder 3" descr="set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0" b="2810"/>
          <a:stretch/>
        </p:blipFill>
        <p:spPr>
          <a:xfrm>
            <a:off x="3000375" y="1276350"/>
            <a:ext cx="3228975" cy="3671888"/>
          </a:xfrm>
        </p:spPr>
      </p:pic>
    </p:spTree>
    <p:extLst>
      <p:ext uri="{BB962C8B-B14F-4D97-AF65-F5344CB8AC3E}">
        <p14:creationId xmlns:p14="http://schemas.microsoft.com/office/powerpoint/2010/main" val="351456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iterator</a:t>
            </a:r>
            <a:r>
              <a:rPr lang="en-US" dirty="0" smtClean="0"/>
              <a:t> is something that lets you iterate over a collection of elements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Lua</a:t>
            </a:r>
            <a:r>
              <a:rPr lang="en-US" dirty="0" smtClean="0"/>
              <a:t>, one way to do this is to use a function that returns another element each time it is 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9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iterator: </a:t>
            </a:r>
            <a:r>
              <a:rPr lang="en-US" dirty="0" err="1" smtClean="0"/>
              <a:t>ipairs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/>
              <a:t>pairs() </a:t>
            </a:r>
            <a:r>
              <a:rPr lang="en-US" sz="2400" dirty="0" smtClean="0"/>
              <a:t>is a </a:t>
            </a:r>
            <a:r>
              <a:rPr lang="en-US" sz="2400" dirty="0" err="1" smtClean="0"/>
              <a:t>Lua</a:t>
            </a:r>
            <a:r>
              <a:rPr lang="en-US" sz="2400" dirty="0" smtClean="0"/>
              <a:t> iterator that can be used to iterate over an array</a:t>
            </a:r>
          </a:p>
          <a:p>
            <a:r>
              <a:rPr lang="en-US" sz="2400" dirty="0" smtClean="0"/>
              <a:t>If </a:t>
            </a:r>
            <a:r>
              <a:rPr lang="en-US" sz="2400" i="1" dirty="0" smtClean="0"/>
              <a:t>a </a:t>
            </a:r>
            <a:r>
              <a:rPr lang="en-US" sz="2400" dirty="0" smtClean="0"/>
              <a:t>is an array, then </a:t>
            </a:r>
            <a:r>
              <a:rPr lang="en-US" sz="2400" i="1" dirty="0" smtClean="0"/>
              <a:t>pairs(a)</a:t>
            </a:r>
            <a:r>
              <a:rPr lang="en-US" sz="2400" dirty="0" smtClean="0"/>
              <a:t> returns a function, a state variable, and a control variable</a:t>
            </a:r>
          </a:p>
          <a:p>
            <a:r>
              <a:rPr lang="en-US" sz="2400" dirty="0" smtClean="0"/>
              <a:t>Each time the function is called passing the state and control variable, it returns the next key and value</a:t>
            </a:r>
          </a:p>
          <a:p>
            <a:r>
              <a:rPr lang="en-US" sz="2400" dirty="0" smtClean="0"/>
              <a:t>The key is then used as the next control variable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000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first code example</a:t>
            </a:r>
            <a:endParaRPr lang="en-US" dirty="0"/>
          </a:p>
        </p:txBody>
      </p:sp>
      <p:pic>
        <p:nvPicPr>
          <p:cNvPr id="4" name="Content Placeholder 3" descr="ipairs1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9" r="-1609"/>
          <a:stretch/>
        </p:blipFill>
        <p:spPr>
          <a:xfrm>
            <a:off x="3027363" y="1276350"/>
            <a:ext cx="3052762" cy="3671888"/>
          </a:xfrm>
        </p:spPr>
      </p:pic>
    </p:spTree>
    <p:extLst>
      <p:ext uri="{BB962C8B-B14F-4D97-AF65-F5344CB8AC3E}">
        <p14:creationId xmlns:p14="http://schemas.microsoft.com/office/powerpoint/2010/main" val="166333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second code example</a:t>
            </a:r>
            <a:endParaRPr lang="en-US" dirty="0"/>
          </a:p>
        </p:txBody>
      </p:sp>
      <p:pic>
        <p:nvPicPr>
          <p:cNvPr id="4" name="Content Placeholder 3" descr="ipairs2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60" r="-2360"/>
          <a:stretch/>
        </p:blipFill>
        <p:spPr>
          <a:xfrm>
            <a:off x="323528" y="1275606"/>
            <a:ext cx="4513263" cy="3671888"/>
          </a:xfrm>
        </p:spPr>
      </p:pic>
      <p:sp>
        <p:nvSpPr>
          <p:cNvPr id="5" name="TextBox 4"/>
          <p:cNvSpPr txBox="1"/>
          <p:nvPr/>
        </p:nvSpPr>
        <p:spPr>
          <a:xfrm>
            <a:off x="5220072" y="163564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could write code like this to iterate over the elements of an array,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5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third example code</a:t>
            </a:r>
            <a:endParaRPr lang="en-US" dirty="0"/>
          </a:p>
        </p:txBody>
      </p:sp>
      <p:pic>
        <p:nvPicPr>
          <p:cNvPr id="4" name="Content Placeholder 3" descr="ipairs3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9" r="-2318"/>
          <a:stretch/>
        </p:blipFill>
        <p:spPr>
          <a:xfrm>
            <a:off x="0" y="1203598"/>
            <a:ext cx="5229004" cy="3671888"/>
          </a:xfrm>
        </p:spPr>
      </p:pic>
      <p:sp>
        <p:nvSpPr>
          <p:cNvPr id="5" name="TextBox 4"/>
          <p:cNvSpPr txBox="1"/>
          <p:nvPr/>
        </p:nvSpPr>
        <p:spPr>
          <a:xfrm>
            <a:off x="5436096" y="1419622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</a:t>
            </a:r>
            <a:r>
              <a:rPr lang="en-US" dirty="0" err="1" smtClean="0"/>
              <a:t>Lua</a:t>
            </a:r>
            <a:r>
              <a:rPr lang="en-US" dirty="0" smtClean="0"/>
              <a:t> provides a much neater way to do this: the </a:t>
            </a:r>
            <a:r>
              <a:rPr lang="en-US" i="1" dirty="0" smtClean="0"/>
              <a:t>generic for </a:t>
            </a:r>
            <a:r>
              <a:rPr lang="en-US" dirty="0" smtClean="0"/>
              <a:t>statement.</a:t>
            </a:r>
          </a:p>
          <a:p>
            <a:endParaRPr lang="en-US" dirty="0"/>
          </a:p>
          <a:p>
            <a:r>
              <a:rPr lang="en-US" dirty="0" smtClean="0"/>
              <a:t>You can forget about the detail of how this works, and just use the idiom shown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1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Corona library and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 are used in a number of Corona libraries</a:t>
            </a:r>
          </a:p>
          <a:p>
            <a:pPr lvl="1"/>
            <a:r>
              <a:rPr lang="en-US" dirty="0" err="1" smtClean="0"/>
              <a:t>io</a:t>
            </a:r>
            <a:r>
              <a:rPr lang="en-US" dirty="0" smtClean="0"/>
              <a:t>, </a:t>
            </a:r>
            <a:r>
              <a:rPr lang="en-US" dirty="0" err="1" smtClean="0"/>
              <a:t>lfs</a:t>
            </a:r>
            <a:r>
              <a:rPr lang="en-US" dirty="0" smtClean="0"/>
              <a:t> (files, file system)</a:t>
            </a:r>
          </a:p>
          <a:p>
            <a:pPr lvl="1"/>
            <a:r>
              <a:rPr lang="en-US" dirty="0" smtClean="0"/>
              <a:t>sqlite3 (database)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We will see some examples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6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Files: the </a:t>
            </a:r>
            <a:r>
              <a:rPr lang="en-US" dirty="0" err="1" smtClean="0"/>
              <a:t>io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want to read and write information to and from files e.g.</a:t>
            </a:r>
          </a:p>
          <a:p>
            <a:pPr lvl="1"/>
            <a:r>
              <a:rPr lang="en-US" dirty="0" smtClean="0"/>
              <a:t>saving game data</a:t>
            </a:r>
          </a:p>
          <a:p>
            <a:pPr lvl="1"/>
            <a:r>
              <a:rPr lang="en-US" dirty="0" smtClean="0"/>
              <a:t>saving user settings</a:t>
            </a:r>
          </a:p>
          <a:p>
            <a:r>
              <a:rPr lang="en-US" dirty="0" smtClean="0"/>
              <a:t>File systems for mobile operating systems are often limit access by apps</a:t>
            </a:r>
          </a:p>
          <a:p>
            <a:r>
              <a:rPr lang="en-US" dirty="0" smtClean="0"/>
              <a:t>Corona provides a consistent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1090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36075</TotalTime>
  <Words>697</Words>
  <Application>Microsoft Macintosh PowerPoint</Application>
  <PresentationFormat>On-screen Show (16:9)</PresentationFormat>
  <Paragraphs>94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CSP2108: Introduction to Mobile Applications Development</vt:lpstr>
      <vt:lpstr>Topics this week</vt:lpstr>
      <vt:lpstr>Iterators</vt:lpstr>
      <vt:lpstr>Example iterator: ipairs</vt:lpstr>
      <vt:lpstr>pairs first code example</vt:lpstr>
      <vt:lpstr>pairs second code example</vt:lpstr>
      <vt:lpstr>pairs third example code</vt:lpstr>
      <vt:lpstr>Corona library and iterators</vt:lpstr>
      <vt:lpstr>Files: the io library</vt:lpstr>
      <vt:lpstr>System directories</vt:lpstr>
      <vt:lpstr>Locating files</vt:lpstr>
      <vt:lpstr>Writing to files</vt:lpstr>
      <vt:lpstr>Reading from files</vt:lpstr>
      <vt:lpstr>Reading using an iterator</vt:lpstr>
      <vt:lpstr>Another iterator: traversing a directory</vt:lpstr>
      <vt:lpstr>Android Gotcha</vt:lpstr>
      <vt:lpstr>Data structures</vt:lpstr>
      <vt:lpstr>Arrays in Lua</vt:lpstr>
      <vt:lpstr>2D array in Lua</vt:lpstr>
      <vt:lpstr>Linked list in Lua</vt:lpstr>
      <vt:lpstr>Sets in Lua</vt:lpstr>
      <vt:lpstr>Set operations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Philip Hingston</cp:lastModifiedBy>
  <cp:revision>163</cp:revision>
  <dcterms:created xsi:type="dcterms:W3CDTF">2009-09-07T06:18:52Z</dcterms:created>
  <dcterms:modified xsi:type="dcterms:W3CDTF">2016-07-10T06:43:58Z</dcterms:modified>
</cp:coreProperties>
</file>