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38"/>
  </p:notesMasterIdLst>
  <p:handoutMasterIdLst>
    <p:handoutMasterId r:id="rId39"/>
  </p:handoutMasterIdLst>
  <p:sldIdLst>
    <p:sldId id="256" r:id="rId2"/>
    <p:sldId id="291" r:id="rId3"/>
    <p:sldId id="503" r:id="rId4"/>
    <p:sldId id="504" r:id="rId5"/>
    <p:sldId id="505" r:id="rId6"/>
    <p:sldId id="507" r:id="rId7"/>
    <p:sldId id="508" r:id="rId8"/>
    <p:sldId id="509" r:id="rId9"/>
    <p:sldId id="510" r:id="rId10"/>
    <p:sldId id="511" r:id="rId11"/>
    <p:sldId id="512" r:id="rId12"/>
    <p:sldId id="513" r:id="rId13"/>
    <p:sldId id="514" r:id="rId14"/>
    <p:sldId id="515" r:id="rId15"/>
    <p:sldId id="516" r:id="rId16"/>
    <p:sldId id="517" r:id="rId17"/>
    <p:sldId id="520" r:id="rId18"/>
    <p:sldId id="518" r:id="rId19"/>
    <p:sldId id="519" r:id="rId20"/>
    <p:sldId id="521" r:id="rId21"/>
    <p:sldId id="522" r:id="rId22"/>
    <p:sldId id="523" r:id="rId23"/>
    <p:sldId id="524" r:id="rId24"/>
    <p:sldId id="525" r:id="rId25"/>
    <p:sldId id="526" r:id="rId26"/>
    <p:sldId id="527" r:id="rId27"/>
    <p:sldId id="528" r:id="rId28"/>
    <p:sldId id="529" r:id="rId29"/>
    <p:sldId id="530" r:id="rId30"/>
    <p:sldId id="495" r:id="rId31"/>
    <p:sldId id="500" r:id="rId32"/>
    <p:sldId id="501" r:id="rId33"/>
    <p:sldId id="496" r:id="rId34"/>
    <p:sldId id="502" r:id="rId35"/>
    <p:sldId id="494" r:id="rId36"/>
    <p:sldId id="497" r:id="rId37"/>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25" autoAdjust="0"/>
    <p:restoredTop sz="86759" autoAdjust="0"/>
  </p:normalViewPr>
  <p:slideViewPr>
    <p:cSldViewPr>
      <p:cViewPr varScale="1">
        <p:scale>
          <a:sx n="112" d="100"/>
          <a:sy n="112" d="100"/>
        </p:scale>
        <p:origin x="-1500" y="-72"/>
      </p:cViewPr>
      <p:guideLst>
        <p:guide orient="horz" pos="2160"/>
        <p:guide pos="2880"/>
      </p:guideLst>
    </p:cSldViewPr>
  </p:slideViewPr>
  <p:outlineViewPr>
    <p:cViewPr>
      <p:scale>
        <a:sx n="100" d="100"/>
        <a:sy n="100"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1293704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2012661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dirty="0" smtClean="0"/>
              <a:t> </a:t>
            </a:r>
          </a:p>
          <a:p>
            <a:pPr eaLnBrk="1" hangingPunct="1"/>
            <a:r>
              <a:rPr lang="en-AU" dirty="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http://msdn.microsoft.com/en-gb/library/ms189265.aspx</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 null value, or NULL, is different from zero (0), blank, or a zero-length character string such as "". NULL means that no entry has been made. The presence of NULL typically implies that the value is either unknown or undefined”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In SQL Server, if you don’t</a:t>
            </a:r>
            <a:r>
              <a:rPr lang="en-AU" baseline="0" dirty="0" smtClean="0"/>
              <a:t> specify either null or not null, it defaults to NULL – i.e. columns are optional unless you specify otherwise.  Applying certain constraints/options on columns will change this – e.g. if you specify that the column is a primary key, it will automatically be set to not null.</a:t>
            </a:r>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15</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http://msdn.microsoft.com/en-gb/library/ms191236.aspx</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16</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http://msdn.microsoft.com/en-gb/library/ms191166.aspx</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17</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http://msdn.microsoft.com/en-gb/library/ms175464.aspx</a:t>
            </a:r>
          </a:p>
          <a:p>
            <a:endParaRPr lang="en-AU" dirty="0" smtClean="0"/>
          </a:p>
          <a:p>
            <a:r>
              <a:rPr lang="en-AU" dirty="0" smtClean="0"/>
              <a:t>The REFERENCES part of the constraint is followed by the table and column</a:t>
            </a:r>
            <a:r>
              <a:rPr lang="en-AU" baseline="0" dirty="0" smtClean="0"/>
              <a:t> that the foreign key points to – you only need to include the column name if it differs from the column you are adding the constraint to.  In this example, it is called owner in the cat table, and </a:t>
            </a:r>
            <a:r>
              <a:rPr lang="en-AU" baseline="0" dirty="0" err="1" smtClean="0"/>
              <a:t>owner_id</a:t>
            </a:r>
            <a:r>
              <a:rPr lang="en-AU" baseline="0" dirty="0" smtClean="0"/>
              <a:t> in the owner table.  If they were both called </a:t>
            </a:r>
            <a:r>
              <a:rPr lang="en-AU" baseline="0" dirty="0" err="1" smtClean="0"/>
              <a:t>owner_id</a:t>
            </a:r>
            <a:r>
              <a:rPr lang="en-AU" baseline="0" dirty="0" smtClean="0"/>
              <a:t>, you would not need to include the “(</a:t>
            </a:r>
            <a:r>
              <a:rPr lang="en-AU" baseline="0" dirty="0" err="1" smtClean="0"/>
              <a:t>owner_id</a:t>
            </a:r>
            <a:r>
              <a:rPr lang="en-AU" baseline="0" dirty="0" smtClean="0"/>
              <a:t>)” part in the FK constraint.</a:t>
            </a:r>
          </a:p>
          <a:p>
            <a:endParaRPr lang="en-AU" baseline="0" dirty="0" smtClean="0"/>
          </a:p>
          <a:p>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18</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http://msdn.microsoft.com/en-gb/library/ms175464.aspx</a:t>
            </a:r>
          </a:p>
          <a:p>
            <a:endParaRPr lang="en-AU" dirty="0" smtClean="0"/>
          </a:p>
          <a:p>
            <a:r>
              <a:rPr lang="en-AU" dirty="0" smtClean="0"/>
              <a:t>The REFERENCES part of the constraint is followed by the table and column</a:t>
            </a:r>
            <a:r>
              <a:rPr lang="en-AU" baseline="0" dirty="0" smtClean="0"/>
              <a:t> that the foreign key points to – you only need to include the column name if it differs from the column you are adding the constraint to.  In this example, it is called owner in the cat table, and </a:t>
            </a:r>
            <a:r>
              <a:rPr lang="en-AU" baseline="0" dirty="0" err="1" smtClean="0"/>
              <a:t>owner_id</a:t>
            </a:r>
            <a:r>
              <a:rPr lang="en-AU" baseline="0" dirty="0" smtClean="0"/>
              <a:t> in the owner table.  If they were both called </a:t>
            </a:r>
            <a:r>
              <a:rPr lang="en-AU" baseline="0" dirty="0" err="1" smtClean="0"/>
              <a:t>owner_id</a:t>
            </a:r>
            <a:r>
              <a:rPr lang="en-AU" baseline="0" dirty="0" smtClean="0"/>
              <a:t>, you would not need to include the “(</a:t>
            </a:r>
            <a:r>
              <a:rPr lang="en-AU" baseline="0" dirty="0" err="1" smtClean="0"/>
              <a:t>owner_id</a:t>
            </a:r>
            <a:r>
              <a:rPr lang="en-AU" baseline="0" dirty="0" smtClean="0"/>
              <a:t>)” part in the FK constraint.</a:t>
            </a:r>
          </a:p>
          <a:p>
            <a:endParaRPr lang="en-AU" baseline="0" smtClean="0"/>
          </a:p>
          <a:p>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19</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http://msdn.microsoft.com/en-gb/library/ms188258.aspx</a:t>
            </a:r>
          </a:p>
          <a:p>
            <a:endParaRPr lang="en-AU" dirty="0" smtClean="0"/>
          </a:p>
          <a:p>
            <a:r>
              <a:rPr lang="en-AU" dirty="0" smtClean="0"/>
              <a:t>This table definition contains a few constraints…</a:t>
            </a:r>
          </a:p>
          <a:p>
            <a:r>
              <a:rPr lang="en-AU" dirty="0" smtClean="0"/>
              <a:t>The first one is an unnamed column level constraint, and makes sure that </a:t>
            </a:r>
            <a:r>
              <a:rPr lang="en-AU" dirty="0" err="1" smtClean="0"/>
              <a:t>emp_id</a:t>
            </a:r>
            <a:r>
              <a:rPr lang="en-AU" dirty="0" smtClean="0"/>
              <a:t> is bigger than 0</a:t>
            </a:r>
            <a:r>
              <a:rPr lang="en-AU" baseline="0" dirty="0" smtClean="0"/>
              <a:t>, making sure we don’t have any negative employee ids.  (would be better off using IDENTITY, though)</a:t>
            </a:r>
          </a:p>
          <a:p>
            <a:endParaRPr lang="en-AU" baseline="0" dirty="0" smtClean="0"/>
          </a:p>
          <a:p>
            <a:r>
              <a:rPr lang="en-AU" baseline="0" dirty="0" smtClean="0"/>
              <a:t>The second is a table level constraint called </a:t>
            </a:r>
            <a:r>
              <a:rPr lang="en-AU" baseline="0" dirty="0" err="1" smtClean="0"/>
              <a:t>sal_con</a:t>
            </a:r>
            <a:r>
              <a:rPr lang="en-AU" baseline="0" dirty="0" smtClean="0"/>
              <a:t>, which ensures that salary must be between 1000 and 5000 – much more useful!</a:t>
            </a:r>
          </a:p>
          <a:p>
            <a:endParaRPr lang="en-AU" baseline="0" dirty="0" smtClean="0"/>
          </a:p>
          <a:p>
            <a:r>
              <a:rPr lang="en-AU" baseline="0" dirty="0" smtClean="0"/>
              <a:t>The third is another table level constraint, this one called </a:t>
            </a:r>
            <a:r>
              <a:rPr lang="en-AU" baseline="0" dirty="0" err="1" smtClean="0"/>
              <a:t>name_con</a:t>
            </a:r>
            <a:r>
              <a:rPr lang="en-AU" baseline="0" dirty="0" smtClean="0"/>
              <a:t>.  The LEN() function just counts how many characters are in a string, so this one just makes sure that the employees first name and surname total more than 3 characters.</a:t>
            </a:r>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20</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http://msdn.microsoft.com/en-US/library/ms190273.aspx</a:t>
            </a:r>
          </a:p>
          <a:p>
            <a:endParaRPr lang="en-AU" dirty="0" smtClean="0"/>
          </a:p>
          <a:p>
            <a:r>
              <a:rPr lang="en-AU" dirty="0" smtClean="0"/>
              <a:t>The</a:t>
            </a:r>
            <a:r>
              <a:rPr lang="en-AU" baseline="0" dirty="0" smtClean="0"/>
              <a:t> reason for the restrictions on NOT NULL when adding columns is obvious – if the new column doesn’t allow NULL values, then it needs to be told what to put in the column for all the existing rows.  A default value works, as does a server-generated auto incrementing </a:t>
            </a:r>
            <a:r>
              <a:rPr lang="en-AU" baseline="0" dirty="0" err="1" smtClean="0"/>
              <a:t>int</a:t>
            </a:r>
            <a:r>
              <a:rPr lang="en-AU" baseline="0" dirty="0" smtClean="0"/>
              <a:t> (identity)... Otherwise, if the table has no rows in it, then that’s fine too.</a:t>
            </a:r>
          </a:p>
          <a:p>
            <a:endParaRPr lang="en-AU" baseline="0" dirty="0" smtClean="0"/>
          </a:p>
          <a:p>
            <a:r>
              <a:rPr lang="en-AU" baseline="0" dirty="0" smtClean="0"/>
              <a:t>The new column is added after the last column in the table.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22</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server</a:t>
            </a:r>
            <a:r>
              <a:rPr lang="en-AU" baseline="0" dirty="0" smtClean="0"/>
              <a:t> will let you shorten a column (e.g. CHAR(10) to CHAR(5)) if it does not result in the loss of data – i.e. if there are no rows where that column has more than 5 characters.</a:t>
            </a:r>
          </a:p>
          <a:p>
            <a:r>
              <a:rPr lang="en-AU" dirty="0" smtClean="0"/>
              <a:t>You can change the data type of the column</a:t>
            </a:r>
            <a:r>
              <a:rPr lang="en-AU" baseline="0" dirty="0" smtClean="0"/>
              <a:t> as long as the server is able to convert between them.  E.g. character types to other character types, numeric types to other numeric types… If a FLOAT (or other decimal numeric type) is converted to an INT (or other </a:t>
            </a:r>
            <a:r>
              <a:rPr lang="en-AU" baseline="0" dirty="0" err="1" smtClean="0"/>
              <a:t>int</a:t>
            </a:r>
            <a:r>
              <a:rPr lang="en-AU" baseline="0" dirty="0" smtClean="0"/>
              <a:t>-based type), the decimal portion of the number is lost – 6.875 becomes 6.</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23</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24</a:t>
            </a:fld>
            <a:endParaRPr lang="en-AU"/>
          </a:p>
        </p:txBody>
      </p:sp>
    </p:spTree>
    <p:extLst>
      <p:ext uri="{BB962C8B-B14F-4D97-AF65-F5344CB8AC3E}">
        <p14:creationId xmlns:p14="http://schemas.microsoft.com/office/powerpoint/2010/main" val="3214431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Remember that</a:t>
            </a:r>
            <a:r>
              <a:rPr lang="en-AU" baseline="0" dirty="0" smtClean="0"/>
              <a:t> you must adhere to the creation/dropping order when creating or dropping constraints.  E.g. you cannot drop a PK constraint that a FK constraint is linked to, unless you drop the FK constraint first.</a:t>
            </a:r>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25</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AU" dirty="0" smtClean="0"/>
              <a:t>http://msdn.microsoft.com/en-gb/library/ms175874.aspx</a:t>
            </a:r>
          </a:p>
          <a:p>
            <a:endParaRPr lang="en-AU" dirty="0" smtClean="0"/>
          </a:p>
          <a:p>
            <a:r>
              <a:rPr lang="en-AU" dirty="0" smtClean="0"/>
              <a:t>I would recommend</a:t>
            </a:r>
            <a:r>
              <a:rPr lang="en-AU" baseline="0" dirty="0" smtClean="0"/>
              <a:t> keeping names as simple, informative and consistent as possible at all times.</a:t>
            </a:r>
          </a:p>
          <a:p>
            <a:r>
              <a:rPr lang="en-AU" dirty="0" smtClean="0"/>
              <a:t>Abbreviating things can be handy and keep queries short, but avoid</a:t>
            </a:r>
            <a:r>
              <a:rPr lang="en-AU" baseline="0" dirty="0" smtClean="0"/>
              <a:t> abbreviating things to the point where their meaning is hard to determine.</a:t>
            </a:r>
          </a:p>
          <a:p>
            <a:r>
              <a:rPr lang="en-AU" baseline="0" dirty="0" smtClean="0"/>
              <a:t>Be consistent with your naming – the way you use capitals and underscores, etc.  </a:t>
            </a:r>
            <a:r>
              <a:rPr lang="en-AU" baseline="0" dirty="0" err="1" smtClean="0"/>
              <a:t>Item_ID</a:t>
            </a:r>
            <a:r>
              <a:rPr lang="en-AU" baseline="0" dirty="0" smtClean="0"/>
              <a:t>, </a:t>
            </a:r>
            <a:r>
              <a:rPr lang="en-AU" baseline="0" dirty="0" err="1" smtClean="0"/>
              <a:t>item_id</a:t>
            </a:r>
            <a:r>
              <a:rPr lang="en-AU" baseline="0" dirty="0" smtClean="0"/>
              <a:t>, </a:t>
            </a:r>
            <a:r>
              <a:rPr lang="en-AU" baseline="0" dirty="0" err="1" smtClean="0"/>
              <a:t>itemID</a:t>
            </a:r>
            <a:r>
              <a:rPr lang="en-AU" baseline="0" dirty="0" smtClean="0"/>
              <a:t>, etc…  This will make writing queries much simpler, since you won’t need to keep checking your table structure to see what column names to use.</a:t>
            </a:r>
          </a:p>
          <a:p>
            <a:endParaRPr lang="en-AU" baseline="0" dirty="0" smtClean="0"/>
          </a:p>
          <a:p>
            <a:r>
              <a:rPr lang="en-AU" baseline="0" dirty="0" smtClean="0"/>
              <a:t>Names must only be unique within their own visible range – aka “local scope” in programming terminology.  So no two databases can have the same name.  Within a single database, no two tables can have the same name, but two tables in DIFFERENT databases can.  No two columns in a single table can have the same name, but columns in different tables can…</a:t>
            </a:r>
          </a:p>
          <a:p>
            <a:endParaRPr lang="en-AU" baseline="0" dirty="0" smtClean="0"/>
          </a:p>
          <a:p>
            <a:r>
              <a:rPr lang="en-AU" baseline="0" dirty="0" smtClean="0"/>
              <a:t>There’s a difference between a reserved word and a key word.  Key words are all words that have special meaning in SQL – there’s many, many of them.  Reserved words are the ones which you cannot use as a name – typically the main ones / the ones which would cause problems if used as names.  Most key words only have a special meaning when in a certain context, so using them as a name isn’t a problem.</a:t>
            </a:r>
          </a:p>
          <a:p>
            <a:endParaRPr lang="en-AU" baseline="0" dirty="0" smtClean="0"/>
          </a:p>
          <a:p>
            <a:r>
              <a:rPr lang="en-AU" baseline="0" dirty="0" smtClean="0"/>
              <a:t>Still, if you can avoid it and use another name that is just as descriptive, then you may as well avoid key words as well.</a:t>
            </a:r>
          </a:p>
        </p:txBody>
      </p:sp>
      <p:sp>
        <p:nvSpPr>
          <p:cNvPr id="4" name="Slide Number Placeholder 3"/>
          <p:cNvSpPr>
            <a:spLocks noGrp="1"/>
          </p:cNvSpPr>
          <p:nvPr>
            <p:ph type="sldNum" sz="quarter" idx="10"/>
          </p:nvPr>
        </p:nvSpPr>
        <p:spPr/>
        <p:txBody>
          <a:bodyPr/>
          <a:lstStyle/>
          <a:p>
            <a:fld id="{CB7AEB2E-5CC0-4160-BF18-AB10A56A5B5B}" type="slidenum">
              <a:rPr lang="en-AU" smtClean="0"/>
              <a:pPr/>
              <a:t>4</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Drop</a:t>
            </a:r>
            <a:r>
              <a:rPr lang="en-AU" baseline="0" dirty="0" smtClean="0"/>
              <a:t> table: http://msdn.microsoft.com/en-gb/library/ms173790.aspx</a:t>
            </a:r>
          </a:p>
          <a:p>
            <a:r>
              <a:rPr lang="en-AU" baseline="0" dirty="0" smtClean="0"/>
              <a:t>Drop database: http://msdn.microsoft.com/en-gb/library/ms178613aspx</a:t>
            </a:r>
            <a:endParaRPr lang="en-AU" dirty="0" smtClean="0"/>
          </a:p>
          <a:p>
            <a:r>
              <a:rPr lang="en-AU" dirty="0" smtClean="0"/>
              <a:t>Truncate:</a:t>
            </a:r>
            <a:r>
              <a:rPr lang="en-AU" baseline="0" dirty="0" smtClean="0"/>
              <a:t> </a:t>
            </a:r>
            <a:r>
              <a:rPr lang="en-AU" dirty="0" smtClean="0"/>
              <a:t>http://msdn.microsoft.com/en-gb/library/ms177570aspx</a:t>
            </a:r>
          </a:p>
          <a:p>
            <a:endParaRPr lang="en-AU" dirty="0" smtClean="0"/>
          </a:p>
          <a:p>
            <a:r>
              <a:rPr lang="en-AU" dirty="0" smtClean="0"/>
              <a:t>Truncate</a:t>
            </a:r>
            <a:r>
              <a:rPr lang="en-AU" baseline="0" dirty="0" smtClean="0"/>
              <a:t> is a very handy command, essentially letting you “reset” a table to its newly created state… or at least, the state of it at the last time its structure was changed via ALTER TABLE…  All rows deleted, IDENTITY columns reset.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26</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Comments are simply explanatory text that has no effect or impact on anything</a:t>
            </a:r>
            <a:r>
              <a:rPr lang="en-AU" baseline="0" dirty="0" smtClean="0"/>
              <a:t> – they are just there for the people reading a script.  Use them for headings or to provide important information, etc.</a:t>
            </a:r>
          </a:p>
          <a:p>
            <a:endParaRPr lang="en-AU" baseline="0" dirty="0" smtClean="0"/>
          </a:p>
          <a:p>
            <a:r>
              <a:rPr lang="en-AU" baseline="0" dirty="0" smtClean="0"/>
              <a:t>You can create a single line comment by starting the line with --</a:t>
            </a:r>
          </a:p>
          <a:p>
            <a:r>
              <a:rPr lang="en-AU" dirty="0" smtClean="0"/>
              <a:t>To create a comment that goes over multiple lines, put a /* at the start of the first line, and a */ at the end of the last line</a:t>
            </a:r>
          </a:p>
          <a:p>
            <a:endParaRPr lang="en-AU" dirty="0" smtClean="0"/>
          </a:p>
          <a:p>
            <a:r>
              <a:rPr lang="en-AU" dirty="0" smtClean="0"/>
              <a:t>-- this is a single line comment</a:t>
            </a:r>
          </a:p>
          <a:p>
            <a:r>
              <a:rPr lang="en-AU" dirty="0" smtClean="0"/>
              <a:t>/* this comment</a:t>
            </a:r>
          </a:p>
          <a:p>
            <a:r>
              <a:rPr lang="en-AU" dirty="0" smtClean="0"/>
              <a:t>Goes over</a:t>
            </a:r>
          </a:p>
          <a:p>
            <a:r>
              <a:rPr lang="en-AU" dirty="0" smtClean="0"/>
              <a:t>Multiple lines */</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28</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department/employee</a:t>
            </a:r>
            <a:r>
              <a:rPr lang="en-AU" baseline="0" dirty="0" smtClean="0"/>
              <a:t> relationships </a:t>
            </a:r>
            <a:r>
              <a:rPr lang="en-AU" dirty="0" smtClean="0"/>
              <a:t>in the company database are a good example of this – if you look at the creation script, you’ll see that they are worked around:</a:t>
            </a:r>
          </a:p>
          <a:p>
            <a:endParaRPr lang="en-AU" dirty="0" smtClean="0"/>
          </a:p>
          <a:p>
            <a:r>
              <a:rPr lang="en-AU" dirty="0" smtClean="0"/>
              <a:t>The</a:t>
            </a:r>
            <a:r>
              <a:rPr lang="en-AU" baseline="0" dirty="0" smtClean="0"/>
              <a:t> tables that are problematic are first created without the problematic constraint.</a:t>
            </a:r>
          </a:p>
          <a:p>
            <a:r>
              <a:rPr lang="en-AU" dirty="0" smtClean="0"/>
              <a:t>They are then populated with data, before adding the final constraint.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29</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So!</a:t>
            </a:r>
            <a:r>
              <a:rPr lang="en-AU" baseline="0" dirty="0" smtClean="0"/>
              <a:t>  We have units – just a few basic details with </a:t>
            </a:r>
            <a:r>
              <a:rPr lang="en-AU" baseline="0" dirty="0" err="1" smtClean="0"/>
              <a:t>unit_code</a:t>
            </a:r>
            <a:r>
              <a:rPr lang="en-AU" baseline="0" dirty="0" smtClean="0"/>
              <a:t> as the PK.</a:t>
            </a:r>
          </a:p>
          <a:p>
            <a:r>
              <a:rPr lang="en-AU" baseline="0" dirty="0" smtClean="0"/>
              <a:t>Each unit may have multiple assignments (or none) – each assignment must be for a unit.</a:t>
            </a:r>
          </a:p>
          <a:p>
            <a:r>
              <a:rPr lang="en-AU" baseline="0" dirty="0" smtClean="0"/>
              <a:t>We’re storing assignment details as you would expect, with </a:t>
            </a:r>
            <a:r>
              <a:rPr lang="en-AU" baseline="0" dirty="0" err="1" smtClean="0"/>
              <a:t>FKs</a:t>
            </a:r>
            <a:r>
              <a:rPr lang="en-AU" baseline="0" dirty="0" smtClean="0"/>
              <a:t> for the </a:t>
            </a:r>
            <a:r>
              <a:rPr lang="en-AU" baseline="0" dirty="0" err="1" smtClean="0"/>
              <a:t>unit_code</a:t>
            </a:r>
            <a:r>
              <a:rPr lang="en-AU" baseline="0" dirty="0" smtClean="0"/>
              <a:t> and assignment type.</a:t>
            </a:r>
          </a:p>
          <a:p>
            <a:r>
              <a:rPr lang="en-AU" baseline="0" dirty="0" smtClean="0"/>
              <a:t>The assignment type is a lookup table/entity, that simply stores an id and type name.  Ids will be auto-incrementing, and names will be things like Essay, Report, Project Plan, Programming, etc.</a:t>
            </a:r>
          </a:p>
          <a:p>
            <a:r>
              <a:rPr lang="en-AU" dirty="0" smtClean="0"/>
              <a:t>Each assignment may have multiple groups of students doing</a:t>
            </a:r>
            <a:r>
              <a:rPr lang="en-AU" baseline="0" dirty="0" smtClean="0"/>
              <a:t> it (or none – e.g. individual assignment).  Group id is an auto incrementing PK, and assignment id is a FK.  The table is named </a:t>
            </a:r>
            <a:r>
              <a:rPr lang="en-AU" baseline="0" dirty="0" err="1" smtClean="0"/>
              <a:t>work_group</a:t>
            </a:r>
            <a:r>
              <a:rPr lang="en-AU" baseline="0" dirty="0" smtClean="0"/>
              <a:t> since group is a keyword</a:t>
            </a:r>
          </a:p>
          <a:p>
            <a:r>
              <a:rPr lang="en-AU" baseline="0" dirty="0" smtClean="0"/>
              <a:t>The relationship between students and groups is handled by the </a:t>
            </a:r>
            <a:r>
              <a:rPr lang="en-AU" baseline="0" dirty="0" err="1" smtClean="0"/>
              <a:t>group_member</a:t>
            </a:r>
            <a:r>
              <a:rPr lang="en-AU" baseline="0" dirty="0" smtClean="0"/>
              <a:t> intermediary table – compound PK, and </a:t>
            </a:r>
            <a:r>
              <a:rPr lang="en-AU" baseline="0" dirty="0" err="1" smtClean="0"/>
              <a:t>FKs</a:t>
            </a:r>
            <a:r>
              <a:rPr lang="en-AU" baseline="0" dirty="0" smtClean="0"/>
              <a:t> linking to the other tables.</a:t>
            </a:r>
          </a:p>
          <a:p>
            <a:r>
              <a:rPr lang="en-AU" baseline="0" dirty="0" smtClean="0"/>
              <a:t>Finally, student is for student details, with student number as a PK.  Students can be in multiple groups, or none.</a:t>
            </a:r>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30</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Create the </a:t>
            </a:r>
            <a:r>
              <a:rPr lang="en-AU" dirty="0" err="1" smtClean="0"/>
              <a:t>PKs</a:t>
            </a:r>
            <a:r>
              <a:rPr lang="en-AU" dirty="0" smtClean="0"/>
              <a:t> before</a:t>
            </a:r>
            <a:r>
              <a:rPr lang="en-AU" baseline="0" dirty="0" smtClean="0"/>
              <a:t> the </a:t>
            </a:r>
            <a:r>
              <a:rPr lang="en-AU" baseline="0" dirty="0" err="1" smtClean="0"/>
              <a:t>FKs</a:t>
            </a:r>
            <a:r>
              <a:rPr lang="en-AU" baseline="0" dirty="0" smtClean="0"/>
              <a:t>…  1 sides before M sides...</a:t>
            </a:r>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31</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32</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 are assuming that units can only have one prerequisite in this scenario.</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36</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http://msdn.microsoft.com/en-us/library/ms176061.aspx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5</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http://msdn.microsoft.com/en-us/library/ms174979.aspx</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6</a:t>
            </a:fld>
            <a:endParaRPr lang="en-AU"/>
          </a:p>
        </p:txBody>
      </p:sp>
    </p:spTree>
    <p:extLst>
      <p:ext uri="{BB962C8B-B14F-4D97-AF65-F5344CB8AC3E}">
        <p14:creationId xmlns:p14="http://schemas.microsoft.com/office/powerpoint/2010/main" val="243474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Note the lack of a comma at the end of the last column definition.</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7</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http://msdn.microsoft.com/en-gb/library/ms187083.aspx</a:t>
            </a:r>
          </a:p>
          <a:p>
            <a:r>
              <a:rPr lang="en-AU" dirty="0" smtClean="0"/>
              <a:t>http://msdn.microsoft.com/en-gb/library/ms191289.aspx</a:t>
            </a:r>
          </a:p>
          <a:p>
            <a:endParaRPr lang="en-AU" dirty="0" smtClean="0"/>
          </a:p>
          <a:p>
            <a:r>
              <a:rPr lang="en-AU" dirty="0" smtClean="0"/>
              <a:t>Most</a:t>
            </a:r>
            <a:r>
              <a:rPr lang="en-AU" baseline="0" dirty="0" smtClean="0"/>
              <a:t> of the examples here are self explanatory…</a:t>
            </a:r>
          </a:p>
          <a:p>
            <a:r>
              <a:rPr lang="en-AU" dirty="0" smtClean="0"/>
              <a:t>The DATETIME field’s default of GETDATE() is an example</a:t>
            </a:r>
            <a:r>
              <a:rPr lang="en-AU" baseline="0" dirty="0" smtClean="0"/>
              <a:t> of using an SQL function as a default value.</a:t>
            </a:r>
          </a:p>
          <a:p>
            <a:r>
              <a:rPr lang="en-AU" baseline="0" dirty="0" smtClean="0"/>
              <a:t>GETDATE() gets the current date/time, so if a value is not specified for the column, it gets the current date/time – making it work like a timestamp*.</a:t>
            </a:r>
          </a:p>
          <a:p>
            <a:endParaRPr lang="en-AU" baseline="0" dirty="0" smtClean="0"/>
          </a:p>
          <a:p>
            <a:r>
              <a:rPr lang="en-AU" baseline="0" dirty="0" smtClean="0"/>
              <a:t>* There is actually a TIMESTAMP data type… it doesn’t do what you would think it does, though.  In fact, it’s generally considered to be pretty useless, and is likely to be changed in the future.  MySQL has a much more useful TIMESTAMP data type.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8</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INT-based columns are TINYINT, SMALLINT,</a:t>
            </a:r>
            <a:r>
              <a:rPr lang="en-AU" baseline="0" dirty="0" smtClean="0"/>
              <a:t> INT, BIGINT – there are several data types specifying different ranges of integers.  This was covered in more detail last week.</a:t>
            </a:r>
            <a:endParaRPr lang="en-AU" dirty="0" smtClean="0"/>
          </a:p>
          <a:p>
            <a:endParaRPr lang="en-AU" dirty="0" smtClean="0"/>
          </a:p>
          <a:p>
            <a:r>
              <a:rPr lang="en-AU" dirty="0" smtClean="0"/>
              <a:t>IDENTITY is something you will use often, since it is very </a:t>
            </a:r>
            <a:r>
              <a:rPr lang="en-AU" dirty="0" err="1" smtClean="0"/>
              <a:t>very</a:t>
            </a:r>
            <a:r>
              <a:rPr lang="en-AU" dirty="0" smtClean="0"/>
              <a:t> useful for creating primary keys</a:t>
            </a:r>
            <a:r>
              <a:rPr lang="en-AU" baseline="0" dirty="0" smtClean="0"/>
              <a:t> that you do not need to worry about.  Just make an INT-based id column, give it the IDENTITY option, and make it a primary key and you’re done.</a:t>
            </a:r>
          </a:p>
          <a:p>
            <a:endParaRPr lang="en-AU" dirty="0" smtClean="0"/>
          </a:p>
          <a:p>
            <a:r>
              <a:rPr lang="en-AU" dirty="0" smtClean="0"/>
              <a:t>You probably won’t need to modify the initial</a:t>
            </a:r>
            <a:r>
              <a:rPr lang="en-AU" baseline="0" dirty="0" smtClean="0"/>
              <a:t> value and increment very often, but it has its uses.</a:t>
            </a:r>
          </a:p>
          <a:p>
            <a:endParaRPr lang="en-AU" baseline="0" dirty="0" smtClean="0"/>
          </a:p>
          <a:p>
            <a:r>
              <a:rPr lang="en-AU" baseline="0" dirty="0" smtClean="0"/>
              <a:t>You don’t normally specify a value for an IDENTITY field when inserting data – the server generates it for you.  You can just leave the column out of the insert statement, or give it a NULL value (which will be overridden with the identity value)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http://msdn.microsoft.com/en-gb/library/ms189862(SQL.90).</a:t>
            </a:r>
            <a:r>
              <a:rPr lang="en-AU" dirty="0" err="1" smtClean="0"/>
              <a:t>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10</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If this is confusing, look</a:t>
            </a:r>
            <a:r>
              <a:rPr lang="en-AU" baseline="0" dirty="0" smtClean="0"/>
              <a:t> into the creation scripts and examples in this lecture, as well as other examples on the documentation website and other websites.  The best way to learn is by seeing and playing with examples, rather than reading slides.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07</a:t>
            </a:r>
          </a:p>
          <a:p>
            <a:pPr eaLnBrk="1" hangingPunct="1"/>
            <a:endParaRPr lang="en-AU" sz="1400" dirty="0" smtClean="0">
              <a:ea typeface="ＭＳ Ｐゴシック" pitchFamily="34" charset="-128"/>
            </a:endParaRPr>
          </a:p>
          <a:p>
            <a:pPr eaLnBrk="1" hangingPunct="1"/>
            <a:r>
              <a:rPr lang="en-AU" sz="3600" dirty="0" smtClean="0"/>
              <a:t>Data Definition Language</a:t>
            </a:r>
          </a:p>
          <a:p>
            <a:pPr eaLnBrk="1" hangingPunct="1"/>
            <a:r>
              <a:rPr lang="en-AU" sz="3600" dirty="0" smtClean="0"/>
              <a:t> and Constraints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a:t>
            </a:r>
            <a:endParaRPr lang="en-AU" dirty="0"/>
          </a:p>
        </p:txBody>
      </p:sp>
      <p:sp>
        <p:nvSpPr>
          <p:cNvPr id="3" name="Content Placeholder 2"/>
          <p:cNvSpPr>
            <a:spLocks noGrp="1"/>
          </p:cNvSpPr>
          <p:nvPr>
            <p:ph idx="1"/>
          </p:nvPr>
        </p:nvSpPr>
        <p:spPr/>
        <p:txBody>
          <a:bodyPr/>
          <a:lstStyle/>
          <a:p>
            <a:r>
              <a:rPr lang="en-US" dirty="0" smtClean="0"/>
              <a:t>Constraints </a:t>
            </a:r>
            <a:r>
              <a:rPr lang="en-US" b="1" dirty="0" smtClean="0"/>
              <a:t>enforce rules </a:t>
            </a:r>
            <a:r>
              <a:rPr lang="en-US" dirty="0" smtClean="0"/>
              <a:t>at the table/column level</a:t>
            </a:r>
          </a:p>
          <a:p>
            <a:pPr lvl="1"/>
            <a:r>
              <a:rPr lang="en-US" dirty="0" smtClean="0"/>
              <a:t>Give columns conditions to ensure that the database  integrity remains intact and free of errors</a:t>
            </a:r>
          </a:p>
          <a:p>
            <a:pPr lvl="1"/>
            <a:r>
              <a:rPr lang="en-US" dirty="0" smtClean="0"/>
              <a:t>These rules are checked whenever you try to insert, update or delete data from the table</a:t>
            </a:r>
          </a:p>
          <a:p>
            <a:pPr lvl="4"/>
            <a:endParaRPr lang="en-US" dirty="0" smtClean="0"/>
          </a:p>
          <a:p>
            <a:r>
              <a:rPr lang="en-US" dirty="0" smtClean="0"/>
              <a:t>Available constraint types in SQL Server:</a:t>
            </a:r>
          </a:p>
          <a:p>
            <a:pPr lvl="1"/>
            <a:r>
              <a:rPr lang="en-US" dirty="0" smtClean="0"/>
              <a:t>NULL / NOT NULL</a:t>
            </a:r>
          </a:p>
          <a:p>
            <a:pPr lvl="4"/>
            <a:endParaRPr lang="en-US" sz="1200" dirty="0" smtClean="0"/>
          </a:p>
          <a:p>
            <a:pPr lvl="1"/>
            <a:r>
              <a:rPr lang="en-US" dirty="0" smtClean="0"/>
              <a:t>PRIMARY KEY</a:t>
            </a:r>
          </a:p>
          <a:p>
            <a:pPr lvl="4"/>
            <a:endParaRPr lang="en-US" sz="1200" dirty="0" smtClean="0"/>
          </a:p>
          <a:p>
            <a:pPr lvl="1"/>
            <a:r>
              <a:rPr lang="en-US" dirty="0" smtClean="0"/>
              <a:t>FOREIGN KEY</a:t>
            </a:r>
          </a:p>
          <a:p>
            <a:pPr lvl="4"/>
            <a:endParaRPr lang="en-US" sz="1200" dirty="0" smtClean="0"/>
          </a:p>
          <a:p>
            <a:pPr lvl="1"/>
            <a:r>
              <a:rPr lang="en-US" dirty="0" smtClean="0"/>
              <a:t>UNIQUE </a:t>
            </a:r>
          </a:p>
          <a:p>
            <a:pPr lvl="4"/>
            <a:endParaRPr lang="en-US" sz="1200" dirty="0" smtClean="0"/>
          </a:p>
          <a:p>
            <a:pPr lvl="1"/>
            <a:r>
              <a:rPr lang="en-US" dirty="0" smtClean="0"/>
              <a:t>CHECK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a:t>
            </a:r>
            <a:endParaRPr lang="en-AU" dirty="0"/>
          </a:p>
        </p:txBody>
      </p:sp>
      <p:sp>
        <p:nvSpPr>
          <p:cNvPr id="3" name="Content Placeholder 2"/>
          <p:cNvSpPr>
            <a:spLocks noGrp="1"/>
          </p:cNvSpPr>
          <p:nvPr>
            <p:ph idx="1"/>
          </p:nvPr>
        </p:nvSpPr>
        <p:spPr>
          <a:xfrm>
            <a:off x="285750" y="1000125"/>
            <a:ext cx="8858250" cy="5643563"/>
          </a:xfrm>
        </p:spPr>
        <p:txBody>
          <a:bodyPr/>
          <a:lstStyle/>
          <a:p>
            <a:r>
              <a:rPr lang="en-US" dirty="0" smtClean="0"/>
              <a:t>Constraints can be defined at the </a:t>
            </a:r>
            <a:r>
              <a:rPr lang="en-US" b="1" dirty="0" smtClean="0"/>
              <a:t>column level </a:t>
            </a:r>
            <a:r>
              <a:rPr lang="en-US" dirty="0" smtClean="0"/>
              <a:t>(as part of a column definition) or the </a:t>
            </a:r>
            <a:r>
              <a:rPr lang="en-US" b="1" dirty="0" smtClean="0"/>
              <a:t>table level </a:t>
            </a:r>
            <a:r>
              <a:rPr lang="en-US" dirty="0" smtClean="0"/>
              <a:t>(after column definitions)</a:t>
            </a:r>
          </a:p>
          <a:p>
            <a:pPr lvl="1"/>
            <a:r>
              <a:rPr lang="en-US" dirty="0" smtClean="0"/>
              <a:t>This simply changes where it appears in the CREATE TABLE</a:t>
            </a:r>
          </a:p>
          <a:p>
            <a:endParaRPr lang="en-US" dirty="0" smtClean="0"/>
          </a:p>
          <a:p>
            <a:r>
              <a:rPr lang="en-US" dirty="0" smtClean="0"/>
              <a:t>Constraints can also be added to a table after its creation</a:t>
            </a:r>
          </a:p>
          <a:p>
            <a:pPr lvl="1"/>
            <a:r>
              <a:rPr lang="en-US" dirty="0" smtClean="0"/>
              <a:t>This may be required if your entities have circular relationships</a:t>
            </a:r>
          </a:p>
          <a:p>
            <a:endParaRPr lang="en-US" dirty="0" smtClean="0"/>
          </a:p>
          <a:p>
            <a:r>
              <a:rPr lang="en-US" dirty="0" smtClean="0"/>
              <a:t>You can name a constraint (useful if you need to refer to it)</a:t>
            </a:r>
          </a:p>
          <a:p>
            <a:pPr lvl="1"/>
            <a:r>
              <a:rPr lang="en-US" dirty="0" smtClean="0"/>
              <a:t>SQL Server will generate a name for it if you don’t</a:t>
            </a:r>
          </a:p>
          <a:p>
            <a:endParaRPr lang="en-US" dirty="0" smtClean="0"/>
          </a:p>
          <a:p>
            <a:r>
              <a:rPr lang="en-US" dirty="0" smtClean="0"/>
              <a:t>You can view constraints via the Object Explorer in SSMS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Column Level Constraints</a:t>
            </a:r>
            <a:endParaRPr lang="en-AU" dirty="0"/>
          </a:p>
        </p:txBody>
      </p:sp>
      <p:sp>
        <p:nvSpPr>
          <p:cNvPr id="3" name="Content Placeholder 2"/>
          <p:cNvSpPr>
            <a:spLocks noGrp="1"/>
          </p:cNvSpPr>
          <p:nvPr>
            <p:ph idx="1"/>
          </p:nvPr>
        </p:nvSpPr>
        <p:spPr/>
        <p:txBody>
          <a:bodyPr/>
          <a:lstStyle/>
          <a:p>
            <a:r>
              <a:rPr lang="en-AU" dirty="0" smtClean="0"/>
              <a:t>Defining a constraint at the </a:t>
            </a:r>
            <a:r>
              <a:rPr lang="en-AU" b="1" dirty="0" smtClean="0"/>
              <a:t>column level </a:t>
            </a:r>
            <a:r>
              <a:rPr lang="en-AU" dirty="0" smtClean="0"/>
              <a:t>is easier, but not suitable for certain things, e.g. compound primary keys</a:t>
            </a:r>
          </a:p>
          <a:p>
            <a:pPr lvl="4"/>
            <a:endParaRPr lang="en-AU" dirty="0" smtClean="0"/>
          </a:p>
          <a:p>
            <a:r>
              <a:rPr lang="en-AU" dirty="0" smtClean="0"/>
              <a:t>You do not need to give the constraint a name:</a:t>
            </a:r>
          </a:p>
          <a:p>
            <a:endParaRPr lang="en-AU" dirty="0" smtClean="0"/>
          </a:p>
          <a:p>
            <a:endParaRPr lang="en-AU" dirty="0" smtClean="0"/>
          </a:p>
          <a:p>
            <a:pPr lvl="1"/>
            <a:r>
              <a:rPr lang="en-AU" dirty="0" smtClean="0"/>
              <a:t>Syntax is simply the constraint itself</a:t>
            </a:r>
          </a:p>
          <a:p>
            <a:pPr lvl="2">
              <a:buNone/>
            </a:pPr>
            <a:endParaRPr lang="en-AU" b="1" dirty="0" smtClean="0">
              <a:latin typeface="Courier New" pitchFamily="49" charset="0"/>
              <a:cs typeface="Courier New" pitchFamily="49" charset="0"/>
            </a:endParaRPr>
          </a:p>
          <a:p>
            <a:r>
              <a:rPr lang="en-AU" dirty="0" smtClean="0"/>
              <a:t>But you can if you wish:</a:t>
            </a:r>
          </a:p>
          <a:p>
            <a:endParaRPr lang="en-AU" dirty="0" smtClean="0"/>
          </a:p>
          <a:p>
            <a:endParaRPr lang="en-AU" dirty="0" smtClean="0"/>
          </a:p>
          <a:p>
            <a:pPr lvl="1"/>
            <a:r>
              <a:rPr lang="en-AU" dirty="0" smtClean="0"/>
              <a:t>Syntax:</a:t>
            </a:r>
          </a:p>
          <a:p>
            <a:pPr lvl="2">
              <a:buNone/>
            </a:pPr>
            <a:r>
              <a:rPr lang="en-AU" b="1" dirty="0" smtClean="0">
                <a:latin typeface="Courier New" pitchFamily="49" charset="0"/>
                <a:cs typeface="Courier New" pitchFamily="49" charset="0"/>
              </a:rPr>
              <a:t>CONSTRAINT name &lt;constraint&gt;</a:t>
            </a:r>
            <a:endParaRPr lang="en-AU" b="1" dirty="0">
              <a:latin typeface="Courier New" pitchFamily="49" charset="0"/>
              <a:cs typeface="Courier New" pitchFamily="49" charset="0"/>
            </a:endParaRPr>
          </a:p>
        </p:txBody>
      </p:sp>
      <p:sp>
        <p:nvSpPr>
          <p:cNvPr id="4" name="Rectangle 3"/>
          <p:cNvSpPr>
            <a:spLocks noChangeArrowheads="1"/>
          </p:cNvSpPr>
          <p:nvPr/>
        </p:nvSpPr>
        <p:spPr bwMode="auto">
          <a:xfrm>
            <a:off x="228600" y="2590800"/>
            <a:ext cx="83820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cat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cat_id</a:t>
            </a:r>
            <a:r>
              <a:rPr lang="en-US" sz="1800" b="1" dirty="0" smtClean="0">
                <a:solidFill>
                  <a:srgbClr val="000000"/>
                </a:solidFill>
                <a:latin typeface="Courier New" pitchFamily="49" charset="0"/>
              </a:rPr>
              <a:t>	INT IDENTITY PRIMARY KEY  );</a:t>
            </a:r>
          </a:p>
        </p:txBody>
      </p:sp>
      <p:pic>
        <p:nvPicPr>
          <p:cNvPr id="1026" name="Picture 2"/>
          <p:cNvPicPr>
            <a:picLocks noChangeAspect="1" noChangeArrowheads="1"/>
          </p:cNvPicPr>
          <p:nvPr/>
        </p:nvPicPr>
        <p:blipFill>
          <a:blip r:embed="rId2" cstate="print"/>
          <a:srcRect/>
          <a:stretch>
            <a:fillRect/>
          </a:stretch>
        </p:blipFill>
        <p:spPr bwMode="auto">
          <a:xfrm>
            <a:off x="5954830" y="3429000"/>
            <a:ext cx="2627195" cy="1066800"/>
          </a:xfrm>
          <a:prstGeom prst="rect">
            <a:avLst/>
          </a:prstGeom>
          <a:solidFill>
            <a:srgbClr val="CCFFCC"/>
          </a:solidFill>
          <a:ln w="25400">
            <a:solidFill>
              <a:srgbClr val="000000"/>
            </a:solidFill>
            <a:miter lim="800000"/>
            <a:headEnd/>
            <a:tailEnd/>
          </a:ln>
          <a:effectLst/>
        </p:spPr>
      </p:pic>
      <p:sp>
        <p:nvSpPr>
          <p:cNvPr id="6" name="Rectangle 5"/>
          <p:cNvSpPr>
            <a:spLocks noChangeArrowheads="1"/>
          </p:cNvSpPr>
          <p:nvPr/>
        </p:nvSpPr>
        <p:spPr bwMode="auto">
          <a:xfrm>
            <a:off x="304800" y="4800600"/>
            <a:ext cx="83058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cat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cat_id</a:t>
            </a:r>
            <a:r>
              <a:rPr lang="en-US" sz="1800" b="1" dirty="0" smtClean="0">
                <a:solidFill>
                  <a:srgbClr val="000000"/>
                </a:solidFill>
                <a:latin typeface="Courier New" pitchFamily="49" charset="0"/>
              </a:rPr>
              <a:t>	INT IDENTITY CONSTRAINT </a:t>
            </a:r>
            <a:r>
              <a:rPr lang="en-US" sz="1800" b="1" dirty="0" err="1" smtClean="0">
                <a:solidFill>
                  <a:srgbClr val="000000"/>
                </a:solidFill>
                <a:latin typeface="Courier New" pitchFamily="49" charset="0"/>
              </a:rPr>
              <a:t>cat_pk</a:t>
            </a:r>
            <a:r>
              <a:rPr lang="en-US" sz="1800" b="1" dirty="0" smtClean="0">
                <a:solidFill>
                  <a:srgbClr val="000000"/>
                </a:solidFill>
                <a:latin typeface="Courier New" pitchFamily="49" charset="0"/>
              </a:rPr>
              <a:t> PRIMARY KEY  );</a:t>
            </a:r>
          </a:p>
        </p:txBody>
      </p:sp>
      <p:pic>
        <p:nvPicPr>
          <p:cNvPr id="1028" name="Picture 4"/>
          <p:cNvPicPr>
            <a:picLocks noChangeAspect="1" noChangeArrowheads="1"/>
          </p:cNvPicPr>
          <p:nvPr/>
        </p:nvPicPr>
        <p:blipFill>
          <a:blip r:embed="rId3" cstate="print"/>
          <a:srcRect r="18182"/>
          <a:stretch>
            <a:fillRect/>
          </a:stretch>
        </p:blipFill>
        <p:spPr bwMode="auto">
          <a:xfrm>
            <a:off x="7010400" y="5638800"/>
            <a:ext cx="1600200" cy="1072535"/>
          </a:xfrm>
          <a:prstGeom prst="rect">
            <a:avLst/>
          </a:prstGeom>
          <a:solidFill>
            <a:srgbClr val="CCFFCC"/>
          </a:solidFill>
          <a:ln w="25400">
            <a:solidFill>
              <a:srgbClr val="000000"/>
            </a:solidFill>
            <a:miter lim="800000"/>
            <a:headEnd/>
            <a:tailEnd/>
          </a:ln>
          <a:effectLst/>
        </p:spPr>
      </p:pic>
      <p:sp>
        <p:nvSpPr>
          <p:cNvPr id="5" name="Rectangle 4"/>
          <p:cNvSpPr/>
          <p:nvPr/>
        </p:nvSpPr>
        <p:spPr>
          <a:xfrm>
            <a:off x="3886200" y="2933700"/>
            <a:ext cx="1600200" cy="2667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9" name="Rectangle 8"/>
          <p:cNvSpPr/>
          <p:nvPr/>
        </p:nvSpPr>
        <p:spPr>
          <a:xfrm>
            <a:off x="3962400" y="5143500"/>
            <a:ext cx="4038600" cy="2667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Table Level Constraints</a:t>
            </a:r>
            <a:endParaRPr lang="en-AU" dirty="0"/>
          </a:p>
        </p:txBody>
      </p:sp>
      <p:sp>
        <p:nvSpPr>
          <p:cNvPr id="3" name="Content Placeholder 2"/>
          <p:cNvSpPr>
            <a:spLocks noGrp="1"/>
          </p:cNvSpPr>
          <p:nvPr>
            <p:ph idx="1"/>
          </p:nvPr>
        </p:nvSpPr>
        <p:spPr/>
        <p:txBody>
          <a:bodyPr/>
          <a:lstStyle/>
          <a:p>
            <a:r>
              <a:rPr lang="en-AU" dirty="0" smtClean="0"/>
              <a:t>Defining a constraint at the </a:t>
            </a:r>
            <a:r>
              <a:rPr lang="en-AU" b="1" dirty="0" smtClean="0"/>
              <a:t>table level </a:t>
            </a:r>
            <a:r>
              <a:rPr lang="en-AU" dirty="0" smtClean="0"/>
              <a:t>requires the full syntax but can, handle more complex constraints</a:t>
            </a:r>
          </a:p>
          <a:p>
            <a:endParaRPr lang="en-AU" dirty="0" smtClean="0"/>
          </a:p>
          <a:p>
            <a:r>
              <a:rPr lang="en-AU" dirty="0" smtClean="0"/>
              <a:t>Allows for compound keys:</a:t>
            </a:r>
          </a:p>
          <a:p>
            <a:endParaRPr lang="en-AU" dirty="0" smtClean="0"/>
          </a:p>
          <a:p>
            <a:endParaRPr lang="en-AU" dirty="0" smtClean="0"/>
          </a:p>
          <a:p>
            <a:endParaRPr lang="en-AU" dirty="0" smtClean="0"/>
          </a:p>
          <a:p>
            <a:endParaRPr lang="en-AU" dirty="0" smtClean="0"/>
          </a:p>
          <a:p>
            <a:endParaRPr lang="en-AU" dirty="0" smtClean="0"/>
          </a:p>
          <a:p>
            <a:r>
              <a:rPr lang="en-AU" dirty="0" smtClean="0"/>
              <a:t>Constraint name is not optional</a:t>
            </a:r>
          </a:p>
          <a:p>
            <a:endParaRPr lang="en-AU" dirty="0" smtClean="0"/>
          </a:p>
          <a:p>
            <a:endParaRPr lang="en-AU" dirty="0" smtClean="0"/>
          </a:p>
          <a:p>
            <a:r>
              <a:rPr lang="en-AU" dirty="0" smtClean="0"/>
              <a:t>You should become familiar with </a:t>
            </a:r>
            <a:r>
              <a:rPr lang="en-AU" b="1" dirty="0" smtClean="0"/>
              <a:t>BOTH</a:t>
            </a:r>
            <a:r>
              <a:rPr lang="en-AU" dirty="0" smtClean="0"/>
              <a:t> ways of doing it!</a:t>
            </a:r>
            <a:endParaRPr lang="en-AU" dirty="0"/>
          </a:p>
        </p:txBody>
      </p:sp>
      <p:sp>
        <p:nvSpPr>
          <p:cNvPr id="4" name="Rectangle 3"/>
          <p:cNvSpPr>
            <a:spLocks noChangeArrowheads="1"/>
          </p:cNvSpPr>
          <p:nvPr/>
        </p:nvSpPr>
        <p:spPr bwMode="auto">
          <a:xfrm>
            <a:off x="762000" y="2743200"/>
            <a:ext cx="76200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enrolment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unit_id</a:t>
            </a:r>
            <a:r>
              <a:rPr lang="en-US" sz="1800" b="1" dirty="0" smtClean="0">
                <a:solidFill>
                  <a:srgbClr val="000000"/>
                </a:solidFill>
                <a:latin typeface="Courier New" pitchFamily="49" charset="0"/>
              </a:rPr>
              <a:t>	INT,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stud_num</a:t>
            </a:r>
            <a:r>
              <a:rPr lang="en-US" sz="1800" b="1" dirty="0" smtClean="0">
                <a:solidFill>
                  <a:srgbClr val="000000"/>
                </a:solidFill>
                <a:latin typeface="Courier New" pitchFamily="49" charset="0"/>
              </a:rPr>
              <a:t>	INT,</a:t>
            </a:r>
          </a:p>
          <a:p>
            <a:pPr algn="l" eaLnBrk="0" hangingPunct="0">
              <a:tabLst>
                <a:tab pos="1200150" algn="l"/>
              </a:tabLst>
              <a:defRPr/>
            </a:pPr>
            <a:r>
              <a:rPr lang="en-US" sz="1800" b="1" dirty="0" smtClean="0">
                <a:solidFill>
                  <a:srgbClr val="000000"/>
                </a:solidFill>
                <a:latin typeface="Courier New" pitchFamily="49" charset="0"/>
              </a:rPr>
              <a:t>   CONSTRAINT </a:t>
            </a:r>
            <a:r>
              <a:rPr lang="en-US" sz="1800" b="1" dirty="0" err="1" smtClean="0">
                <a:solidFill>
                  <a:srgbClr val="000000"/>
                </a:solidFill>
                <a:latin typeface="Courier New" pitchFamily="49" charset="0"/>
              </a:rPr>
              <a:t>enr_pk</a:t>
            </a:r>
            <a:r>
              <a:rPr lang="en-US" sz="1800" b="1" dirty="0" smtClean="0">
                <a:solidFill>
                  <a:srgbClr val="000000"/>
                </a:solidFill>
                <a:latin typeface="Courier New" pitchFamily="49" charset="0"/>
              </a:rPr>
              <a:t> PRIMARY KEY (</a:t>
            </a:r>
            <a:r>
              <a:rPr lang="en-US" sz="1800" b="1" dirty="0" err="1" smtClean="0">
                <a:solidFill>
                  <a:srgbClr val="000000"/>
                </a:solidFill>
                <a:latin typeface="Courier New" pitchFamily="49" charset="0"/>
              </a:rPr>
              <a:t>unit_id</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stud_num</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a:t>
            </a:r>
          </a:p>
        </p:txBody>
      </p:sp>
      <p:pic>
        <p:nvPicPr>
          <p:cNvPr id="6" name="Picture 2"/>
          <p:cNvPicPr>
            <a:picLocks noChangeAspect="1" noChangeArrowheads="1"/>
          </p:cNvPicPr>
          <p:nvPr/>
        </p:nvPicPr>
        <p:blipFill>
          <a:blip r:embed="rId3" cstate="print"/>
          <a:srcRect/>
          <a:stretch>
            <a:fillRect/>
          </a:stretch>
        </p:blipFill>
        <p:spPr bwMode="auto">
          <a:xfrm>
            <a:off x="5715000" y="4343400"/>
            <a:ext cx="2667000" cy="1353807"/>
          </a:xfrm>
          <a:prstGeom prst="rect">
            <a:avLst/>
          </a:prstGeom>
          <a:solidFill>
            <a:srgbClr val="CCFFCC"/>
          </a:solidFill>
          <a:ln w="25400">
            <a:solidFill>
              <a:srgbClr val="000000"/>
            </a:solidFill>
            <a:miter lim="800000"/>
            <a:headEnd/>
            <a:tailEnd/>
          </a:ln>
          <a:effectLst/>
        </p:spPr>
      </p:pic>
      <p:sp>
        <p:nvSpPr>
          <p:cNvPr id="8" name="Rectangle 7"/>
          <p:cNvSpPr/>
          <p:nvPr/>
        </p:nvSpPr>
        <p:spPr>
          <a:xfrm>
            <a:off x="1219200" y="3618000"/>
            <a:ext cx="6705600" cy="3048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Column &amp; Table Level Constraint Summary</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Constraint names are optional with column level constraints, but mandatory for table level constraints</a:t>
            </a:r>
          </a:p>
          <a:p>
            <a:endParaRPr lang="en-AU" dirty="0" smtClean="0"/>
          </a:p>
          <a:p>
            <a:r>
              <a:rPr lang="en-AU" dirty="0" smtClean="0"/>
              <a:t>Compound keys can only be created with table level constraints</a:t>
            </a:r>
          </a:p>
          <a:p>
            <a:endParaRPr lang="en-AU" dirty="0" smtClean="0"/>
          </a:p>
          <a:p>
            <a:r>
              <a:rPr lang="en-AU" dirty="0" smtClean="0"/>
              <a:t>NULL / NOT NULL constraints can only be created with column level constraints</a:t>
            </a:r>
          </a:p>
          <a:p>
            <a:pPr lvl="1"/>
            <a:r>
              <a:rPr lang="en-AU" dirty="0" smtClean="0"/>
              <a:t>These are often thought of as a property/option of a column, like DEFAULT and IDENTITY, rather than as a constraint</a:t>
            </a:r>
          </a:p>
          <a:p>
            <a:endParaRPr lang="en-AU" dirty="0" smtClean="0"/>
          </a:p>
          <a:p>
            <a:r>
              <a:rPr lang="en-AU" dirty="0" smtClean="0"/>
              <a:t>Outside of these conditions, which one you use is largely a matter of personal preference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 – NULL / NOT NULL Constraint</a:t>
            </a:r>
            <a:endParaRPr lang="en-AU" dirty="0"/>
          </a:p>
        </p:txBody>
      </p:sp>
      <p:sp>
        <p:nvSpPr>
          <p:cNvPr id="3" name="Content Placeholder 2"/>
          <p:cNvSpPr>
            <a:spLocks noGrp="1"/>
          </p:cNvSpPr>
          <p:nvPr>
            <p:ph idx="1"/>
          </p:nvPr>
        </p:nvSpPr>
        <p:spPr/>
        <p:txBody>
          <a:bodyPr/>
          <a:lstStyle/>
          <a:p>
            <a:r>
              <a:rPr lang="en-AU" dirty="0" smtClean="0"/>
              <a:t>Giving a column </a:t>
            </a:r>
            <a:r>
              <a:rPr lang="en-AU" b="1" dirty="0" smtClean="0"/>
              <a:t>NOT NULL </a:t>
            </a:r>
            <a:r>
              <a:rPr lang="en-AU" dirty="0" smtClean="0"/>
              <a:t>means it </a:t>
            </a:r>
            <a:r>
              <a:rPr lang="en-AU" i="1" dirty="0" smtClean="0"/>
              <a:t>must</a:t>
            </a:r>
            <a:r>
              <a:rPr lang="en-AU" dirty="0" smtClean="0"/>
              <a:t> have a value</a:t>
            </a:r>
          </a:p>
          <a:p>
            <a:pPr lvl="1"/>
            <a:r>
              <a:rPr lang="en-AU" dirty="0" smtClean="0"/>
              <a:t>Any important/required columns should be NOT NULL</a:t>
            </a:r>
          </a:p>
          <a:p>
            <a:pPr lvl="4"/>
            <a:endParaRPr lang="en-AU" sz="1400" dirty="0" smtClean="0"/>
          </a:p>
          <a:p>
            <a:r>
              <a:rPr lang="en-AU" dirty="0" smtClean="0"/>
              <a:t>Giving a column </a:t>
            </a:r>
            <a:r>
              <a:rPr lang="en-AU" b="1" dirty="0" smtClean="0"/>
              <a:t>NULL</a:t>
            </a:r>
            <a:r>
              <a:rPr lang="en-AU" dirty="0" smtClean="0"/>
              <a:t> means it </a:t>
            </a:r>
            <a:r>
              <a:rPr lang="en-AU" i="1" dirty="0" smtClean="0"/>
              <a:t>can be null</a:t>
            </a:r>
          </a:p>
          <a:p>
            <a:pPr lvl="1"/>
            <a:r>
              <a:rPr lang="en-AU" dirty="0" smtClean="0"/>
              <a:t>Any optional columns can be NULL</a:t>
            </a:r>
          </a:p>
          <a:p>
            <a:pPr lvl="1"/>
            <a:r>
              <a:rPr lang="en-AU" dirty="0" smtClean="0"/>
              <a:t>Any columns where data may not be known, may be unspecified or may be invalid for some rows can be NULL</a:t>
            </a:r>
          </a:p>
          <a:p>
            <a:pPr lvl="1"/>
            <a:r>
              <a:rPr lang="en-AU" dirty="0" smtClean="0"/>
              <a:t>NULL is the default (doesn’t usually need to be specified)</a:t>
            </a:r>
          </a:p>
          <a:p>
            <a:pPr lvl="1"/>
            <a:endParaRPr lang="en-AU" sz="2000" dirty="0" smtClean="0"/>
          </a:p>
          <a:p>
            <a:pPr lvl="1"/>
            <a:endParaRPr lang="en-AU" sz="2400" dirty="0" smtClean="0"/>
          </a:p>
          <a:p>
            <a:pPr lvl="1"/>
            <a:endParaRPr lang="en-AU" sz="2000" dirty="0" smtClean="0"/>
          </a:p>
          <a:p>
            <a:pPr lvl="1"/>
            <a:endParaRPr lang="en-AU" dirty="0" smtClean="0"/>
          </a:p>
          <a:p>
            <a:pPr lvl="1"/>
            <a:endParaRPr lang="en-AU" sz="2000" dirty="0" smtClean="0"/>
          </a:p>
          <a:p>
            <a:pPr lvl="1"/>
            <a:r>
              <a:rPr lang="en-AU" dirty="0" smtClean="0"/>
              <a:t>PRIMARY KEY or IDENTITY columns cannot be NULL</a:t>
            </a:r>
          </a:p>
          <a:p>
            <a:pPr lvl="2"/>
            <a:r>
              <a:rPr lang="en-AU" dirty="0" smtClean="0"/>
              <a:t>Automatically set to NOT NULL</a:t>
            </a:r>
            <a:endParaRPr lang="en-AU" dirty="0"/>
          </a:p>
        </p:txBody>
      </p:sp>
      <p:sp>
        <p:nvSpPr>
          <p:cNvPr id="5" name="Rectangle 4"/>
          <p:cNvSpPr>
            <a:spLocks noChangeArrowheads="1"/>
          </p:cNvSpPr>
          <p:nvPr/>
        </p:nvSpPr>
        <p:spPr bwMode="auto">
          <a:xfrm>
            <a:off x="1447800" y="4191000"/>
            <a:ext cx="6400800" cy="1752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cat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cat_id</a:t>
            </a:r>
            <a:r>
              <a:rPr lang="en-US" sz="1800" b="1" dirty="0" smtClean="0">
                <a:solidFill>
                  <a:srgbClr val="000000"/>
                </a:solidFill>
                <a:latin typeface="Courier New" pitchFamily="49" charset="0"/>
              </a:rPr>
              <a:t>	INT IDENTITY PRIMARY KEY,</a:t>
            </a:r>
          </a:p>
          <a:p>
            <a:pPr algn="l" eaLnBrk="0" hangingPunct="0">
              <a:tabLst>
                <a:tab pos="1200150" algn="l"/>
              </a:tabLst>
              <a:defRPr/>
            </a:pPr>
            <a:r>
              <a:rPr lang="en-US" sz="1800" b="1" dirty="0" smtClean="0">
                <a:solidFill>
                  <a:srgbClr val="000000"/>
                </a:solidFill>
                <a:latin typeface="Courier New" pitchFamily="49" charset="0"/>
              </a:rPr>
              <a:t>   name		VARCHAR(20) NOT NULL,</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owner_id</a:t>
            </a:r>
            <a:r>
              <a:rPr lang="en-US" sz="1800" b="1" dirty="0" smtClean="0">
                <a:solidFill>
                  <a:srgbClr val="000000"/>
                </a:solidFill>
                <a:latin typeface="Courier New" pitchFamily="49" charset="0"/>
              </a:rPr>
              <a:t>	INT NULL,</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birthdate</a:t>
            </a:r>
            <a:r>
              <a:rPr lang="en-US" sz="1800" b="1" dirty="0" smtClean="0">
                <a:solidFill>
                  <a:srgbClr val="000000"/>
                </a:solidFill>
                <a:latin typeface="Courier New" pitchFamily="49" charset="0"/>
              </a:rPr>
              <a:t>	DATETIME NULL</a:t>
            </a:r>
          </a:p>
          <a:p>
            <a:pPr algn="l" eaLnBrk="0" hangingPunct="0">
              <a:tabLst>
                <a:tab pos="1200150" algn="l"/>
              </a:tabLst>
              <a:defRPr/>
            </a:pPr>
            <a:r>
              <a:rPr lang="en-US" sz="1800" b="1" dirty="0" smtClean="0">
                <a:solidFill>
                  <a:srgbClr val="000000"/>
                </a:solidFill>
                <a:latin typeface="Courier New" pitchFamily="49" charset="0"/>
              </a:rPr>
              <a:t>);</a:t>
            </a:r>
          </a:p>
        </p:txBody>
      </p:sp>
      <p:sp>
        <p:nvSpPr>
          <p:cNvPr id="7" name="Rectangle 6"/>
          <p:cNvSpPr/>
          <p:nvPr/>
        </p:nvSpPr>
        <p:spPr>
          <a:xfrm>
            <a:off x="4953000" y="4802100"/>
            <a:ext cx="1219200" cy="2652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8" name="Rectangle 7"/>
          <p:cNvSpPr/>
          <p:nvPr/>
        </p:nvSpPr>
        <p:spPr>
          <a:xfrm>
            <a:off x="3886200" y="5087100"/>
            <a:ext cx="647700" cy="2652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9" name="Rectangle 8"/>
          <p:cNvSpPr/>
          <p:nvPr/>
        </p:nvSpPr>
        <p:spPr>
          <a:xfrm>
            <a:off x="4533900" y="5352300"/>
            <a:ext cx="647700" cy="2652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 – PRIMARY KEY</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Defines the primary key column(s) of a table</a:t>
            </a:r>
          </a:p>
          <a:p>
            <a:pPr lvl="1"/>
            <a:r>
              <a:rPr lang="en-AU" dirty="0" smtClean="0"/>
              <a:t>The column(s) </a:t>
            </a:r>
            <a:r>
              <a:rPr lang="en-US" b="1" dirty="0" smtClean="0"/>
              <a:t>uniquely identify each row </a:t>
            </a:r>
            <a:r>
              <a:rPr lang="en-US" dirty="0" smtClean="0"/>
              <a:t>in the table</a:t>
            </a:r>
          </a:p>
          <a:p>
            <a:pPr lvl="1"/>
            <a:r>
              <a:rPr lang="en-US" dirty="0" smtClean="0"/>
              <a:t>i.e. Every row must have a different value in the PK column(s)</a:t>
            </a:r>
            <a:endParaRPr lang="en-AU" dirty="0" smtClean="0"/>
          </a:p>
          <a:p>
            <a:pPr lvl="1"/>
            <a:r>
              <a:rPr lang="en-AU" dirty="0" smtClean="0"/>
              <a:t>Each table can only have </a:t>
            </a:r>
            <a:r>
              <a:rPr lang="en-AU" b="1" dirty="0" smtClean="0"/>
              <a:t>one</a:t>
            </a:r>
            <a:r>
              <a:rPr lang="en-AU" dirty="0" smtClean="0"/>
              <a:t> primary key constraint</a:t>
            </a:r>
          </a:p>
          <a:p>
            <a:pPr lvl="1"/>
            <a:r>
              <a:rPr lang="en-AU" dirty="0" smtClean="0"/>
              <a:t>Primary key can be </a:t>
            </a:r>
            <a:r>
              <a:rPr lang="en-AU" b="1" dirty="0" smtClean="0"/>
              <a:t>compound</a:t>
            </a:r>
            <a:r>
              <a:rPr lang="en-AU" dirty="0" smtClean="0"/>
              <a:t> – involve multiple columns</a:t>
            </a:r>
          </a:p>
          <a:p>
            <a:pPr lvl="2"/>
            <a:r>
              <a:rPr lang="en-AU" dirty="0" smtClean="0"/>
              <a:t>Compound keys can only be created with table level constraints</a:t>
            </a:r>
          </a:p>
        </p:txBody>
      </p:sp>
      <p:sp>
        <p:nvSpPr>
          <p:cNvPr id="5" name="Rectangle 4"/>
          <p:cNvSpPr>
            <a:spLocks noChangeArrowheads="1"/>
          </p:cNvSpPr>
          <p:nvPr/>
        </p:nvSpPr>
        <p:spPr bwMode="auto">
          <a:xfrm>
            <a:off x="533400" y="3581400"/>
            <a:ext cx="8077200" cy="1219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cat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cat_id</a:t>
            </a:r>
            <a:r>
              <a:rPr lang="en-US" sz="1800" b="1" dirty="0" smtClean="0">
                <a:solidFill>
                  <a:srgbClr val="000000"/>
                </a:solidFill>
                <a:latin typeface="Courier New" pitchFamily="49" charset="0"/>
              </a:rPr>
              <a:t>	INT IDENTITY PRIMARY KEY,</a:t>
            </a:r>
          </a:p>
          <a:p>
            <a:pPr algn="l" eaLnBrk="0" hangingPunct="0">
              <a:tabLst>
                <a:tab pos="1200150" algn="l"/>
              </a:tabLst>
              <a:defRPr/>
            </a:pPr>
            <a:r>
              <a:rPr lang="en-US" sz="1800" b="1" dirty="0" smtClean="0">
                <a:solidFill>
                  <a:srgbClr val="000000"/>
                </a:solidFill>
                <a:latin typeface="Courier New" pitchFamily="49" charset="0"/>
              </a:rPr>
              <a:t>   name		VARCHAR(20) NOT NULL</a:t>
            </a:r>
          </a:p>
          <a:p>
            <a:pPr algn="l" eaLnBrk="0" hangingPunct="0">
              <a:tabLst>
                <a:tab pos="1200150" algn="l"/>
              </a:tabLst>
              <a:defRPr/>
            </a:pPr>
            <a:r>
              <a:rPr lang="en-US" sz="1800" b="1" dirty="0" smtClean="0">
                <a:solidFill>
                  <a:srgbClr val="000000"/>
                </a:solidFill>
                <a:latin typeface="Courier New" pitchFamily="49" charset="0"/>
              </a:rPr>
              <a:t>);</a:t>
            </a:r>
          </a:p>
        </p:txBody>
      </p:sp>
      <p:sp>
        <p:nvSpPr>
          <p:cNvPr id="6" name="Rectangle 5"/>
          <p:cNvSpPr>
            <a:spLocks noChangeArrowheads="1"/>
          </p:cNvSpPr>
          <p:nvPr/>
        </p:nvSpPr>
        <p:spPr bwMode="auto">
          <a:xfrm>
            <a:off x="533400" y="5105400"/>
            <a:ext cx="80772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enrolment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unit_id</a:t>
            </a:r>
            <a:r>
              <a:rPr lang="en-US" sz="1800" b="1" dirty="0" smtClean="0">
                <a:solidFill>
                  <a:srgbClr val="000000"/>
                </a:solidFill>
                <a:latin typeface="Courier New" pitchFamily="49" charset="0"/>
              </a:rPr>
              <a:t>	INT,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stud_num</a:t>
            </a:r>
            <a:r>
              <a:rPr lang="en-US" sz="1800" b="1" dirty="0" smtClean="0">
                <a:solidFill>
                  <a:srgbClr val="000000"/>
                </a:solidFill>
                <a:latin typeface="Courier New" pitchFamily="49" charset="0"/>
              </a:rPr>
              <a:t>	INT</a:t>
            </a:r>
          </a:p>
          <a:p>
            <a:pPr algn="l" eaLnBrk="0" hangingPunct="0">
              <a:tabLst>
                <a:tab pos="1200150" algn="l"/>
              </a:tabLst>
              <a:defRPr/>
            </a:pPr>
            <a:r>
              <a:rPr lang="en-US" sz="1800" b="1" dirty="0" smtClean="0">
                <a:solidFill>
                  <a:srgbClr val="000000"/>
                </a:solidFill>
                <a:latin typeface="Courier New" pitchFamily="49" charset="0"/>
              </a:rPr>
              <a:t>   CONSTRAINT </a:t>
            </a:r>
            <a:r>
              <a:rPr lang="en-US" sz="1800" b="1" dirty="0" err="1" smtClean="0">
                <a:solidFill>
                  <a:srgbClr val="000000"/>
                </a:solidFill>
                <a:latin typeface="Courier New" pitchFamily="49" charset="0"/>
              </a:rPr>
              <a:t>enr_pk</a:t>
            </a:r>
            <a:r>
              <a:rPr lang="en-US" sz="1800" b="1" dirty="0" smtClean="0">
                <a:solidFill>
                  <a:srgbClr val="000000"/>
                </a:solidFill>
                <a:latin typeface="Courier New" pitchFamily="49" charset="0"/>
              </a:rPr>
              <a:t> PRIMARY KEY (</a:t>
            </a:r>
            <a:r>
              <a:rPr lang="en-US" sz="1800" b="1" dirty="0" err="1" smtClean="0">
                <a:solidFill>
                  <a:srgbClr val="000000"/>
                </a:solidFill>
                <a:latin typeface="Courier New" pitchFamily="49" charset="0"/>
              </a:rPr>
              <a:t>unit_id</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stud_num</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a:t>
            </a:r>
          </a:p>
        </p:txBody>
      </p:sp>
      <p:sp>
        <p:nvSpPr>
          <p:cNvPr id="7" name="Rectangle 6"/>
          <p:cNvSpPr/>
          <p:nvPr/>
        </p:nvSpPr>
        <p:spPr>
          <a:xfrm>
            <a:off x="4191000" y="3925800"/>
            <a:ext cx="1600200" cy="2652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8" name="Rectangle 7"/>
          <p:cNvSpPr/>
          <p:nvPr/>
        </p:nvSpPr>
        <p:spPr>
          <a:xfrm>
            <a:off x="990600" y="5983200"/>
            <a:ext cx="6705600" cy="2652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 – UNIQUE Constraint</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Column must be unique for each row in table</a:t>
            </a:r>
          </a:p>
          <a:p>
            <a:pPr lvl="1"/>
            <a:r>
              <a:rPr lang="en-AU" dirty="0" smtClean="0"/>
              <a:t>Like a primary key, but can have </a:t>
            </a:r>
            <a:r>
              <a:rPr lang="en-AU" b="1" dirty="0" smtClean="0"/>
              <a:t>multiple</a:t>
            </a:r>
            <a:r>
              <a:rPr lang="en-AU" dirty="0" smtClean="0"/>
              <a:t> unique constraints</a:t>
            </a:r>
          </a:p>
          <a:p>
            <a:pPr lvl="1"/>
            <a:r>
              <a:rPr lang="en-AU" dirty="0" smtClean="0"/>
              <a:t>Unlike a PK, unique columns allow NULL… but only once</a:t>
            </a:r>
          </a:p>
          <a:p>
            <a:pPr lvl="1"/>
            <a:r>
              <a:rPr lang="en-AU" dirty="0" smtClean="0"/>
              <a:t>Foreign keys can reference a unique constraint</a:t>
            </a:r>
          </a:p>
          <a:p>
            <a:pPr lvl="1"/>
            <a:r>
              <a:rPr lang="en-AU" dirty="0" smtClean="0"/>
              <a:t>Unique constraints can be compound, like </a:t>
            </a:r>
            <a:r>
              <a:rPr lang="en-AU" dirty="0" err="1" smtClean="0"/>
              <a:t>PKs</a:t>
            </a:r>
            <a:endParaRPr lang="en-AU" dirty="0" smtClean="0"/>
          </a:p>
        </p:txBody>
      </p:sp>
      <p:sp>
        <p:nvSpPr>
          <p:cNvPr id="5" name="Rectangle 4"/>
          <p:cNvSpPr>
            <a:spLocks noChangeArrowheads="1"/>
          </p:cNvSpPr>
          <p:nvPr/>
        </p:nvSpPr>
        <p:spPr bwMode="auto">
          <a:xfrm>
            <a:off x="533400" y="3286125"/>
            <a:ext cx="8077200" cy="1219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a:t>
            </a:r>
            <a:r>
              <a:rPr lang="en-US" sz="1800" b="1" dirty="0" err="1" smtClean="0">
                <a:solidFill>
                  <a:srgbClr val="000000"/>
                </a:solidFill>
                <a:latin typeface="Courier New" pitchFamily="49" charset="0"/>
              </a:rPr>
              <a:t>user_account</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user_id</a:t>
            </a:r>
            <a:r>
              <a:rPr lang="en-US" sz="1800" b="1" dirty="0" smtClean="0">
                <a:solidFill>
                  <a:srgbClr val="000000"/>
                </a:solidFill>
                <a:latin typeface="Courier New" pitchFamily="49" charset="0"/>
              </a:rPr>
              <a:t>	INT IDENTITY PRIMARY KEY,</a:t>
            </a:r>
          </a:p>
          <a:p>
            <a:pPr algn="l" eaLnBrk="0" hangingPunct="0">
              <a:tabLst>
                <a:tab pos="1200150" algn="l"/>
              </a:tabLst>
              <a:defRPr/>
            </a:pPr>
            <a:r>
              <a:rPr lang="en-US" sz="1800" b="1" dirty="0" smtClean="0">
                <a:solidFill>
                  <a:srgbClr val="000000"/>
                </a:solidFill>
                <a:latin typeface="Courier New" pitchFamily="49" charset="0"/>
              </a:rPr>
              <a:t>   username	VARCHAR(20) NOT NULL UNIQUE</a:t>
            </a:r>
          </a:p>
          <a:p>
            <a:pPr algn="l" eaLnBrk="0" hangingPunct="0">
              <a:tabLst>
                <a:tab pos="1200150" algn="l"/>
              </a:tabLst>
              <a:defRPr/>
            </a:pPr>
            <a:r>
              <a:rPr lang="en-US" sz="1800" b="1" dirty="0" smtClean="0">
                <a:solidFill>
                  <a:srgbClr val="000000"/>
                </a:solidFill>
                <a:latin typeface="Courier New" pitchFamily="49" charset="0"/>
              </a:rPr>
              <a:t>);</a:t>
            </a:r>
          </a:p>
        </p:txBody>
      </p:sp>
      <p:sp>
        <p:nvSpPr>
          <p:cNvPr id="6" name="Rectangle 5"/>
          <p:cNvSpPr>
            <a:spLocks noChangeArrowheads="1"/>
          </p:cNvSpPr>
          <p:nvPr/>
        </p:nvSpPr>
        <p:spPr bwMode="auto">
          <a:xfrm>
            <a:off x="533400" y="4800600"/>
            <a:ext cx="8077200" cy="1752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a:t>
            </a:r>
            <a:r>
              <a:rPr lang="en-US" sz="1800" b="1" dirty="0" err="1" smtClean="0">
                <a:solidFill>
                  <a:srgbClr val="000000"/>
                </a:solidFill>
                <a:latin typeface="Courier New" pitchFamily="49" charset="0"/>
              </a:rPr>
              <a:t>user_account</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user_id</a:t>
            </a:r>
            <a:r>
              <a:rPr lang="en-US" sz="1800" b="1" dirty="0" smtClean="0">
                <a:solidFill>
                  <a:srgbClr val="000000"/>
                </a:solidFill>
                <a:latin typeface="Courier New" pitchFamily="49" charset="0"/>
              </a:rPr>
              <a:t>	INT IDENTITY PRIMARY KEY,</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f_name</a:t>
            </a:r>
            <a:r>
              <a:rPr lang="en-US" sz="1800" b="1" dirty="0" smtClean="0">
                <a:solidFill>
                  <a:srgbClr val="000000"/>
                </a:solidFill>
                <a:latin typeface="Courier New" pitchFamily="49" charset="0"/>
              </a:rPr>
              <a:t>	VARCHAR(20) NOT NULL,</a:t>
            </a:r>
          </a:p>
          <a:p>
            <a:pPr algn="l" eaLnBrk="0" hangingPunct="0">
              <a:tabLst>
                <a:tab pos="1200150" algn="l"/>
              </a:tabLst>
              <a:defRPr/>
            </a:pPr>
            <a:r>
              <a:rPr lang="en-US" sz="1800" b="1" dirty="0" smtClean="0">
                <a:solidFill>
                  <a:srgbClr val="000000"/>
                </a:solidFill>
                <a:latin typeface="Courier New" pitchFamily="49" charset="0"/>
              </a:rPr>
              <a:t>   surname	VARCHAR(20) NOT NULL,</a:t>
            </a:r>
          </a:p>
          <a:p>
            <a:pPr algn="l" eaLnBrk="0" hangingPunct="0">
              <a:tabLst>
                <a:tab pos="1200150" algn="l"/>
              </a:tabLst>
              <a:defRPr/>
            </a:pPr>
            <a:r>
              <a:rPr lang="en-US" sz="1800" b="1" dirty="0" smtClean="0">
                <a:solidFill>
                  <a:srgbClr val="000000"/>
                </a:solidFill>
                <a:latin typeface="Courier New" pitchFamily="49" charset="0"/>
              </a:rPr>
              <a:t>   CONSTRAINT </a:t>
            </a:r>
            <a:r>
              <a:rPr lang="en-US" sz="1800" b="1" dirty="0" err="1" smtClean="0">
                <a:solidFill>
                  <a:srgbClr val="000000"/>
                </a:solidFill>
                <a:latin typeface="Courier New" pitchFamily="49" charset="0"/>
              </a:rPr>
              <a:t>full_name</a:t>
            </a:r>
            <a:r>
              <a:rPr lang="en-US" sz="1800" b="1" dirty="0" smtClean="0">
                <a:solidFill>
                  <a:srgbClr val="000000"/>
                </a:solidFill>
                <a:latin typeface="Courier New" pitchFamily="49" charset="0"/>
              </a:rPr>
              <a:t> UNIQUE (</a:t>
            </a:r>
            <a:r>
              <a:rPr lang="en-US" sz="1800" b="1" dirty="0" err="1" smtClean="0">
                <a:solidFill>
                  <a:srgbClr val="000000"/>
                </a:solidFill>
                <a:latin typeface="Courier New" pitchFamily="49" charset="0"/>
              </a:rPr>
              <a:t>f_name</a:t>
            </a:r>
            <a:r>
              <a:rPr lang="en-US" sz="1800" b="1" dirty="0" smtClean="0">
                <a:solidFill>
                  <a:srgbClr val="000000"/>
                </a:solidFill>
                <a:latin typeface="Courier New" pitchFamily="49" charset="0"/>
              </a:rPr>
              <a:t>, surname)</a:t>
            </a:r>
          </a:p>
          <a:p>
            <a:pPr algn="l" eaLnBrk="0" hangingPunct="0">
              <a:tabLst>
                <a:tab pos="1200150" algn="l"/>
              </a:tabLst>
              <a:defRPr/>
            </a:pPr>
            <a:r>
              <a:rPr lang="en-US" sz="1800" b="1" dirty="0" smtClean="0">
                <a:solidFill>
                  <a:srgbClr val="000000"/>
                </a:solidFill>
                <a:latin typeface="Courier New" pitchFamily="49" charset="0"/>
              </a:rPr>
              <a:t>);</a:t>
            </a:r>
          </a:p>
        </p:txBody>
      </p:sp>
      <p:sp>
        <p:nvSpPr>
          <p:cNvPr id="7" name="Rectangle 6"/>
          <p:cNvSpPr/>
          <p:nvPr/>
        </p:nvSpPr>
        <p:spPr>
          <a:xfrm>
            <a:off x="5257800" y="3895725"/>
            <a:ext cx="990600" cy="2652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8" name="Rectangle 7"/>
          <p:cNvSpPr/>
          <p:nvPr/>
        </p:nvSpPr>
        <p:spPr>
          <a:xfrm>
            <a:off x="990600" y="5971725"/>
            <a:ext cx="6172200" cy="2652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 – FOREIGN KEY</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Defines the foreign keys of a table</a:t>
            </a:r>
          </a:p>
          <a:p>
            <a:pPr lvl="1"/>
            <a:r>
              <a:rPr lang="en-AU" dirty="0" smtClean="0"/>
              <a:t>Establishes/Enforces a </a:t>
            </a:r>
            <a:r>
              <a:rPr lang="en-AU" b="1" dirty="0" smtClean="0"/>
              <a:t>link between columns </a:t>
            </a:r>
            <a:r>
              <a:rPr lang="en-AU" dirty="0" smtClean="0"/>
              <a:t>in two tables</a:t>
            </a:r>
          </a:p>
          <a:p>
            <a:pPr lvl="1"/>
            <a:r>
              <a:rPr lang="en-AU" dirty="0" smtClean="0"/>
              <a:t>Foreign key in one table references the primary key (or a column with a unique constraint) of another table</a:t>
            </a:r>
          </a:p>
          <a:p>
            <a:pPr lvl="1"/>
            <a:r>
              <a:rPr lang="en-AU" dirty="0" smtClean="0"/>
              <a:t>Self-referencing relationships have a FK with the same table</a:t>
            </a:r>
          </a:p>
          <a:p>
            <a:pPr lvl="1"/>
            <a:r>
              <a:rPr lang="en-AU" dirty="0" smtClean="0"/>
              <a:t>Enforces referential integrity – will prevent conditions which lead to broken PK-&gt;FK relationships</a:t>
            </a:r>
          </a:p>
          <a:p>
            <a:pPr lvl="1"/>
            <a:r>
              <a:rPr lang="en-AU" dirty="0" smtClean="0"/>
              <a:t>Can have more than one in a table</a:t>
            </a:r>
          </a:p>
          <a:p>
            <a:pPr lvl="1"/>
            <a:endParaRPr lang="en-AU" dirty="0" smtClean="0"/>
          </a:p>
          <a:p>
            <a:pPr lvl="1"/>
            <a:r>
              <a:rPr lang="en-AU" dirty="0" smtClean="0"/>
              <a:t>Column level example:</a:t>
            </a:r>
          </a:p>
        </p:txBody>
      </p:sp>
      <p:sp>
        <p:nvSpPr>
          <p:cNvPr id="5" name="Rectangle 4"/>
          <p:cNvSpPr>
            <a:spLocks noChangeArrowheads="1"/>
          </p:cNvSpPr>
          <p:nvPr/>
        </p:nvSpPr>
        <p:spPr bwMode="auto">
          <a:xfrm>
            <a:off x="533400" y="5105400"/>
            <a:ext cx="8077200" cy="1524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cat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cat_id</a:t>
            </a:r>
            <a:r>
              <a:rPr lang="en-US" sz="1800" b="1" dirty="0" smtClean="0">
                <a:solidFill>
                  <a:srgbClr val="000000"/>
                </a:solidFill>
                <a:latin typeface="Courier New" pitchFamily="49" charset="0"/>
              </a:rPr>
              <a:t>	INT IDENTITY PRIMARY KEY,</a:t>
            </a:r>
          </a:p>
          <a:p>
            <a:pPr algn="l" eaLnBrk="0" hangingPunct="0">
              <a:tabLst>
                <a:tab pos="1200150" algn="l"/>
              </a:tabLst>
              <a:defRPr/>
            </a:pPr>
            <a:r>
              <a:rPr lang="en-US" sz="1800" b="1" dirty="0" smtClean="0">
                <a:solidFill>
                  <a:srgbClr val="000000"/>
                </a:solidFill>
                <a:latin typeface="Courier New" pitchFamily="49" charset="0"/>
              </a:rPr>
              <a:t>   name		VARCHAR(20) NOT NULL,</a:t>
            </a:r>
          </a:p>
          <a:p>
            <a:pPr algn="l" eaLnBrk="0" hangingPunct="0">
              <a:tabLst>
                <a:tab pos="1200150" algn="l"/>
              </a:tabLst>
              <a:defRPr/>
            </a:pPr>
            <a:r>
              <a:rPr lang="en-US" sz="1800" b="1" dirty="0" smtClean="0">
                <a:solidFill>
                  <a:srgbClr val="000000"/>
                </a:solidFill>
                <a:latin typeface="Courier New" pitchFamily="49" charset="0"/>
              </a:rPr>
              <a:t>   owner  	INT FOREIGN KEY REFERENCES owner(</a:t>
            </a:r>
            <a:r>
              <a:rPr lang="en-US" sz="1800" b="1" dirty="0" err="1" smtClean="0">
                <a:solidFill>
                  <a:srgbClr val="000000"/>
                </a:solidFill>
                <a:latin typeface="Courier New" pitchFamily="49" charset="0"/>
              </a:rPr>
              <a:t>owner_id</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a:t>
            </a:r>
          </a:p>
        </p:txBody>
      </p:sp>
      <p:pic>
        <p:nvPicPr>
          <p:cNvPr id="7" name="Picture 3"/>
          <p:cNvPicPr>
            <a:picLocks noChangeAspect="1" noChangeArrowheads="1"/>
          </p:cNvPicPr>
          <p:nvPr/>
        </p:nvPicPr>
        <p:blipFill>
          <a:blip r:embed="rId3" cstate="print"/>
          <a:srcRect/>
          <a:stretch>
            <a:fillRect/>
          </a:stretch>
        </p:blipFill>
        <p:spPr bwMode="auto">
          <a:xfrm>
            <a:off x="5486400" y="3733800"/>
            <a:ext cx="3438979" cy="1295400"/>
          </a:xfrm>
          <a:prstGeom prst="rect">
            <a:avLst/>
          </a:prstGeom>
          <a:solidFill>
            <a:srgbClr val="CCFFCC"/>
          </a:solidFill>
          <a:ln w="25400">
            <a:solidFill>
              <a:srgbClr val="000000"/>
            </a:solidFill>
            <a:miter lim="800000"/>
            <a:headEnd/>
            <a:tailEnd/>
          </a:ln>
          <a:effectLst/>
        </p:spPr>
      </p:pic>
      <p:sp>
        <p:nvSpPr>
          <p:cNvPr id="6" name="Rectangle 5"/>
          <p:cNvSpPr/>
          <p:nvPr/>
        </p:nvSpPr>
        <p:spPr>
          <a:xfrm>
            <a:off x="2971800" y="6019800"/>
            <a:ext cx="5181600" cy="2652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 – FOREIGN KEY</a:t>
            </a:r>
            <a:endParaRPr lang="en-AU" dirty="0"/>
          </a:p>
        </p:txBody>
      </p:sp>
      <p:sp>
        <p:nvSpPr>
          <p:cNvPr id="3" name="Content Placeholder 2"/>
          <p:cNvSpPr>
            <a:spLocks noGrp="1"/>
          </p:cNvSpPr>
          <p:nvPr>
            <p:ph idx="1"/>
          </p:nvPr>
        </p:nvSpPr>
        <p:spPr>
          <a:xfrm>
            <a:off x="285750" y="1000125"/>
            <a:ext cx="8705850" cy="5643563"/>
          </a:xfrm>
        </p:spPr>
        <p:txBody>
          <a:bodyPr/>
          <a:lstStyle/>
          <a:p>
            <a:pPr lvl="1"/>
            <a:r>
              <a:rPr lang="en-AU" dirty="0" smtClean="0"/>
              <a:t>The table/column that the foreign key references must already exist – i.e. Have been created.  Remember “creation order”</a:t>
            </a:r>
          </a:p>
          <a:p>
            <a:pPr lvl="4"/>
            <a:endParaRPr lang="en-AU" dirty="0" smtClean="0"/>
          </a:p>
          <a:p>
            <a:pPr lvl="1"/>
            <a:r>
              <a:rPr lang="en-AU" dirty="0" smtClean="0"/>
              <a:t>Table level example:</a:t>
            </a:r>
          </a:p>
          <a:p>
            <a:pPr lvl="1"/>
            <a:endParaRPr lang="en-AU" dirty="0" smtClean="0"/>
          </a:p>
          <a:p>
            <a:pPr lvl="1"/>
            <a:endParaRPr lang="en-AU" dirty="0" smtClean="0"/>
          </a:p>
          <a:p>
            <a:pPr lvl="1"/>
            <a:endParaRPr lang="en-AU" sz="2400" dirty="0" smtClean="0"/>
          </a:p>
          <a:p>
            <a:pPr lvl="1"/>
            <a:endParaRPr lang="en-AU" dirty="0" smtClean="0"/>
          </a:p>
          <a:p>
            <a:pPr lvl="1"/>
            <a:endParaRPr lang="en-AU" sz="2400" dirty="0" smtClean="0"/>
          </a:p>
          <a:p>
            <a:pPr lvl="1"/>
            <a:r>
              <a:rPr lang="en-AU" dirty="0" smtClean="0"/>
              <a:t>Syntax:</a:t>
            </a:r>
          </a:p>
          <a:p>
            <a:pPr lvl="2">
              <a:buNone/>
            </a:pPr>
            <a:r>
              <a:rPr lang="en-AU" b="1" dirty="0" smtClean="0"/>
              <a:t>CONSTRAINT</a:t>
            </a:r>
            <a:r>
              <a:rPr lang="en-AU" dirty="0" smtClean="0"/>
              <a:t> &lt;</a:t>
            </a:r>
            <a:r>
              <a:rPr lang="en-AU" dirty="0" err="1" smtClean="0"/>
              <a:t>constraint_name</a:t>
            </a:r>
            <a:r>
              <a:rPr lang="en-AU" dirty="0" smtClean="0"/>
              <a:t>&gt; </a:t>
            </a:r>
            <a:r>
              <a:rPr lang="en-AU" b="1" dirty="0" smtClean="0"/>
              <a:t>FOREIGN KEY (</a:t>
            </a:r>
            <a:r>
              <a:rPr lang="en-AU" dirty="0" smtClean="0"/>
              <a:t>&lt;column(s)&gt;</a:t>
            </a:r>
            <a:r>
              <a:rPr lang="en-AU" b="1" dirty="0" smtClean="0"/>
              <a:t>)</a:t>
            </a:r>
          </a:p>
          <a:p>
            <a:pPr lvl="2">
              <a:buNone/>
            </a:pPr>
            <a:r>
              <a:rPr lang="en-AU" dirty="0" smtClean="0"/>
              <a:t>		</a:t>
            </a:r>
            <a:r>
              <a:rPr lang="en-AU" b="1" dirty="0" smtClean="0"/>
              <a:t>REFERENCES</a:t>
            </a:r>
            <a:r>
              <a:rPr lang="en-AU" dirty="0" smtClean="0"/>
              <a:t> &lt;</a:t>
            </a:r>
            <a:r>
              <a:rPr lang="en-AU" dirty="0" err="1" smtClean="0"/>
              <a:t>pk_table</a:t>
            </a:r>
            <a:r>
              <a:rPr lang="en-AU" dirty="0" smtClean="0"/>
              <a:t>&gt;</a:t>
            </a:r>
            <a:r>
              <a:rPr lang="en-AU" b="1" dirty="0" smtClean="0"/>
              <a:t>(</a:t>
            </a:r>
            <a:r>
              <a:rPr lang="en-AU" dirty="0" smtClean="0"/>
              <a:t>&lt;</a:t>
            </a:r>
            <a:r>
              <a:rPr lang="en-AU" dirty="0" err="1" smtClean="0"/>
              <a:t>pk_column</a:t>
            </a:r>
            <a:r>
              <a:rPr lang="en-AU" dirty="0" smtClean="0"/>
              <a:t>(s)&gt;</a:t>
            </a:r>
            <a:r>
              <a:rPr lang="en-AU" b="1" dirty="0" smtClean="0"/>
              <a:t>)</a:t>
            </a:r>
          </a:p>
          <a:p>
            <a:pPr lvl="2">
              <a:buNone/>
            </a:pPr>
            <a:endParaRPr lang="en-AU" sz="1400" b="1" dirty="0" smtClean="0"/>
          </a:p>
          <a:p>
            <a:pPr lvl="2"/>
            <a:r>
              <a:rPr lang="en-AU" dirty="0" smtClean="0"/>
              <a:t>The </a:t>
            </a:r>
            <a:r>
              <a:rPr lang="en-AU" b="1" dirty="0" smtClean="0"/>
              <a:t>(</a:t>
            </a:r>
            <a:r>
              <a:rPr lang="en-AU" dirty="0" smtClean="0"/>
              <a:t>&lt;</a:t>
            </a:r>
            <a:r>
              <a:rPr lang="en-AU" dirty="0" err="1" smtClean="0"/>
              <a:t>pk_column</a:t>
            </a:r>
            <a:r>
              <a:rPr lang="en-AU" dirty="0" smtClean="0"/>
              <a:t>(s)&gt;</a:t>
            </a:r>
            <a:r>
              <a:rPr lang="en-AU" b="1" dirty="0" smtClean="0"/>
              <a:t>)</a:t>
            </a:r>
            <a:r>
              <a:rPr lang="en-AU" dirty="0" smtClean="0"/>
              <a:t> part is optional, </a:t>
            </a:r>
            <a:r>
              <a:rPr lang="en-AU" i="1" dirty="0" smtClean="0"/>
              <a:t>if</a:t>
            </a:r>
            <a:r>
              <a:rPr lang="en-AU" dirty="0" smtClean="0"/>
              <a:t> it is the same as the </a:t>
            </a:r>
            <a:r>
              <a:rPr lang="en-AU" b="1" dirty="0" smtClean="0"/>
              <a:t>(</a:t>
            </a:r>
            <a:r>
              <a:rPr lang="en-AU" dirty="0" smtClean="0"/>
              <a:t>&lt;column(s)&gt;</a:t>
            </a:r>
            <a:r>
              <a:rPr lang="en-AU" b="1" dirty="0" smtClean="0"/>
              <a:t>)</a:t>
            </a:r>
            <a:r>
              <a:rPr lang="en-AU" dirty="0" smtClean="0"/>
              <a:t> part – i.e. column name is the same in both tables</a:t>
            </a:r>
          </a:p>
        </p:txBody>
      </p:sp>
      <p:sp>
        <p:nvSpPr>
          <p:cNvPr id="5" name="Rectangle 4"/>
          <p:cNvSpPr>
            <a:spLocks noChangeArrowheads="1"/>
          </p:cNvSpPr>
          <p:nvPr/>
        </p:nvSpPr>
        <p:spPr bwMode="auto">
          <a:xfrm>
            <a:off x="457200" y="2514600"/>
            <a:ext cx="8077200" cy="1981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cat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cat_id</a:t>
            </a:r>
            <a:r>
              <a:rPr lang="en-US" sz="1800" b="1" dirty="0" smtClean="0">
                <a:solidFill>
                  <a:srgbClr val="000000"/>
                </a:solidFill>
                <a:latin typeface="Courier New" pitchFamily="49" charset="0"/>
              </a:rPr>
              <a:t>	INT IDENTITY PRIMARY KEY,</a:t>
            </a:r>
          </a:p>
          <a:p>
            <a:pPr algn="l" eaLnBrk="0" hangingPunct="0">
              <a:tabLst>
                <a:tab pos="1200150" algn="l"/>
              </a:tabLst>
              <a:defRPr/>
            </a:pPr>
            <a:r>
              <a:rPr lang="en-US" sz="1800" b="1" dirty="0" smtClean="0">
                <a:solidFill>
                  <a:srgbClr val="000000"/>
                </a:solidFill>
                <a:latin typeface="Courier New" pitchFamily="49" charset="0"/>
              </a:rPr>
              <a:t>   name		VARCHAR(20) NOT NULL,</a:t>
            </a:r>
          </a:p>
          <a:p>
            <a:pPr algn="l" eaLnBrk="0" hangingPunct="0">
              <a:tabLst>
                <a:tab pos="1200150" algn="l"/>
              </a:tabLst>
              <a:defRPr/>
            </a:pPr>
            <a:r>
              <a:rPr lang="en-US" sz="1800" b="1" dirty="0" smtClean="0">
                <a:solidFill>
                  <a:srgbClr val="000000"/>
                </a:solidFill>
                <a:latin typeface="Courier New" pitchFamily="49" charset="0"/>
              </a:rPr>
              <a:t>   owner  	INT,</a:t>
            </a:r>
          </a:p>
          <a:p>
            <a:pPr algn="l" eaLnBrk="0" hangingPunct="0">
              <a:tabLst>
                <a:tab pos="1200150" algn="l"/>
              </a:tabLst>
              <a:defRPr/>
            </a:pPr>
            <a:r>
              <a:rPr lang="en-US" sz="1800" b="1" dirty="0" smtClean="0">
                <a:solidFill>
                  <a:srgbClr val="000000"/>
                </a:solidFill>
                <a:latin typeface="Courier New" pitchFamily="49" charset="0"/>
              </a:rPr>
              <a:t>   CONSTRAINT </a:t>
            </a:r>
            <a:r>
              <a:rPr lang="en-US" sz="1800" b="1" dirty="0" err="1" smtClean="0">
                <a:solidFill>
                  <a:srgbClr val="000000"/>
                </a:solidFill>
                <a:latin typeface="Courier New" pitchFamily="49" charset="0"/>
              </a:rPr>
              <a:t>owner_fk</a:t>
            </a:r>
            <a:r>
              <a:rPr lang="en-US" sz="1800" b="1" dirty="0" smtClean="0">
                <a:solidFill>
                  <a:srgbClr val="000000"/>
                </a:solidFill>
                <a:latin typeface="Courier New" pitchFamily="49" charset="0"/>
              </a:rPr>
              <a:t> FOREIGN KEY (owner)</a:t>
            </a:r>
          </a:p>
          <a:p>
            <a:pPr algn="l" eaLnBrk="0" hangingPunct="0">
              <a:tabLst>
                <a:tab pos="1200150" algn="l"/>
              </a:tabLst>
              <a:defRPr/>
            </a:pPr>
            <a:r>
              <a:rPr lang="en-US" sz="1800" b="1" dirty="0" smtClean="0">
                <a:solidFill>
                  <a:srgbClr val="000000"/>
                </a:solidFill>
                <a:latin typeface="Courier New" pitchFamily="49" charset="0"/>
              </a:rPr>
              <a:t>      REFERENCES owner(</a:t>
            </a:r>
            <a:r>
              <a:rPr lang="en-US" sz="1800" b="1" dirty="0" err="1" smtClean="0">
                <a:solidFill>
                  <a:srgbClr val="000000"/>
                </a:solidFill>
                <a:latin typeface="Courier New" pitchFamily="49" charset="0"/>
              </a:rPr>
              <a:t>owner_id</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a:t>
            </a:r>
          </a:p>
        </p:txBody>
      </p:sp>
      <p:sp>
        <p:nvSpPr>
          <p:cNvPr id="6" name="Rectangle 5"/>
          <p:cNvSpPr/>
          <p:nvPr/>
        </p:nvSpPr>
        <p:spPr>
          <a:xfrm>
            <a:off x="914400" y="3657600"/>
            <a:ext cx="5334000" cy="5334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latin typeface="Arial Narrow" pitchFamily="34" charset="0"/>
                <a:ea typeface="ＭＳ Ｐゴシック" pitchFamily="34" charset="-128"/>
              </a:rPr>
              <a:t>Objectives</a:t>
            </a:r>
            <a:endParaRPr lang="en-AU" smtClean="0">
              <a:latin typeface="Arial Narrow" pitchFamily="34" charset="0"/>
              <a:ea typeface="ＭＳ Ｐゴシック" pitchFamily="34" charset="-128"/>
            </a:endParaRPr>
          </a:p>
        </p:txBody>
      </p:sp>
      <p:sp>
        <p:nvSpPr>
          <p:cNvPr id="3075" name="Rectangle 3"/>
          <p:cNvSpPr>
            <a:spLocks noGrp="1" noChangeArrowheads="1"/>
          </p:cNvSpPr>
          <p:nvPr>
            <p:ph idx="1"/>
          </p:nvPr>
        </p:nvSpPr>
        <p:spPr>
          <a:xfrm>
            <a:off x="285750" y="1000125"/>
            <a:ext cx="8629650" cy="5643563"/>
          </a:xfrm>
        </p:spPr>
        <p:txBody>
          <a:bodyPr/>
          <a:lstStyle/>
          <a:p>
            <a:pPr eaLnBrk="1" hangingPunct="1"/>
            <a:r>
              <a:rPr lang="en-US" sz="2800" dirty="0" smtClean="0">
                <a:cs typeface="Times New Roman" pitchFamily="18" charset="0"/>
              </a:rPr>
              <a:t>After completing this lesson, you should be able to do the following: </a:t>
            </a:r>
          </a:p>
          <a:p>
            <a:pPr lvl="1" eaLnBrk="1" hangingPunct="1"/>
            <a:r>
              <a:rPr lang="en-US" sz="2600" dirty="0" smtClean="0">
                <a:cs typeface="Times New Roman" pitchFamily="18" charset="0"/>
              </a:rPr>
              <a:t>Describe and use Transact-SQL DDL;</a:t>
            </a:r>
          </a:p>
          <a:p>
            <a:pPr lvl="1" eaLnBrk="1" hangingPunct="1"/>
            <a:r>
              <a:rPr lang="en-US" sz="2600" dirty="0" smtClean="0">
                <a:cs typeface="Times New Roman" pitchFamily="18" charset="0"/>
              </a:rPr>
              <a:t>Create databases and tables</a:t>
            </a:r>
          </a:p>
          <a:p>
            <a:pPr lvl="1" eaLnBrk="1" hangingPunct="1"/>
            <a:r>
              <a:rPr lang="en-US" sz="2600" dirty="0" smtClean="0">
                <a:cs typeface="Times New Roman" pitchFamily="18" charset="0"/>
              </a:rPr>
              <a:t>Alter table definitions</a:t>
            </a:r>
          </a:p>
          <a:p>
            <a:pPr lvl="1" eaLnBrk="1" hangingPunct="1"/>
            <a:r>
              <a:rPr lang="en-US" sz="2600" dirty="0" smtClean="0">
                <a:cs typeface="Times New Roman" pitchFamily="18" charset="0"/>
              </a:rPr>
              <a:t>Drop databases and tables</a:t>
            </a:r>
          </a:p>
          <a:p>
            <a:pPr lvl="1" eaLnBrk="1" hangingPunct="1"/>
            <a:r>
              <a:rPr lang="en-US" sz="2600" dirty="0" smtClean="0">
                <a:cs typeface="Times New Roman" pitchFamily="18" charset="0"/>
              </a:rPr>
              <a:t>Create and drop constraints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 – CHECK Constraint</a:t>
            </a:r>
            <a:endParaRPr lang="en-AU" dirty="0"/>
          </a:p>
        </p:txBody>
      </p:sp>
      <p:sp>
        <p:nvSpPr>
          <p:cNvPr id="3" name="Content Placeholder 2"/>
          <p:cNvSpPr>
            <a:spLocks noGrp="1"/>
          </p:cNvSpPr>
          <p:nvPr>
            <p:ph idx="1"/>
          </p:nvPr>
        </p:nvSpPr>
        <p:spPr>
          <a:xfrm>
            <a:off x="285750" y="1000125"/>
            <a:ext cx="8858250" cy="5643563"/>
          </a:xfrm>
        </p:spPr>
        <p:txBody>
          <a:bodyPr/>
          <a:lstStyle/>
          <a:p>
            <a:r>
              <a:rPr lang="en-AU" b="1" dirty="0" smtClean="0"/>
              <a:t>Limit the values </a:t>
            </a:r>
            <a:r>
              <a:rPr lang="en-AU" dirty="0" smtClean="0"/>
              <a:t>accepted by a column using an expression</a:t>
            </a:r>
          </a:p>
          <a:p>
            <a:pPr lvl="1"/>
            <a:r>
              <a:rPr lang="en-AU" b="1" dirty="0" smtClean="0"/>
              <a:t>Logical expression must be true </a:t>
            </a:r>
            <a:r>
              <a:rPr lang="en-AU" dirty="0" smtClean="0"/>
              <a:t>for value to be accepted</a:t>
            </a:r>
          </a:p>
          <a:p>
            <a:pPr lvl="1"/>
            <a:r>
              <a:rPr lang="en-AU" dirty="0" smtClean="0"/>
              <a:t>Can use all normal logic and arithmetic operators</a:t>
            </a:r>
          </a:p>
          <a:p>
            <a:pPr lvl="1"/>
            <a:r>
              <a:rPr lang="en-AU" dirty="0" smtClean="0"/>
              <a:t>Can define </a:t>
            </a:r>
            <a:r>
              <a:rPr lang="en-AU" b="1" dirty="0" smtClean="0"/>
              <a:t>multiple</a:t>
            </a:r>
            <a:r>
              <a:rPr lang="en-AU" dirty="0" smtClean="0"/>
              <a:t> check constraints in a table, and even multiple check constraints on a single column</a:t>
            </a:r>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buNone/>
            </a:pPr>
            <a:endParaRPr lang="en-AU" dirty="0" smtClean="0"/>
          </a:p>
          <a:p>
            <a:pPr lvl="1"/>
            <a:r>
              <a:rPr lang="en-AU" dirty="0" smtClean="0"/>
              <a:t>Checked whenever inserting or updating a row of data</a:t>
            </a:r>
          </a:p>
        </p:txBody>
      </p:sp>
      <p:sp>
        <p:nvSpPr>
          <p:cNvPr id="5" name="Rectangle 4"/>
          <p:cNvSpPr>
            <a:spLocks noChangeArrowheads="1"/>
          </p:cNvSpPr>
          <p:nvPr/>
        </p:nvSpPr>
        <p:spPr bwMode="auto">
          <a:xfrm>
            <a:off x="304800" y="3124200"/>
            <a:ext cx="8534400" cy="2895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employee</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emp_id</a:t>
            </a:r>
            <a:r>
              <a:rPr lang="en-US" sz="1800" b="1" dirty="0" smtClean="0">
                <a:solidFill>
                  <a:srgbClr val="000000"/>
                </a:solidFill>
                <a:latin typeface="Courier New" pitchFamily="49" charset="0"/>
              </a:rPr>
              <a:t>	INT PRIMARY KEY CHECK (</a:t>
            </a:r>
            <a:r>
              <a:rPr lang="en-US" sz="1800" b="1" dirty="0" err="1" smtClean="0">
                <a:solidFill>
                  <a:srgbClr val="000000"/>
                </a:solidFill>
                <a:latin typeface="Courier New" pitchFamily="49" charset="0"/>
              </a:rPr>
              <a:t>emp_id</a:t>
            </a:r>
            <a:r>
              <a:rPr lang="en-US" sz="1800" b="1" dirty="0" smtClean="0">
                <a:solidFill>
                  <a:srgbClr val="000000"/>
                </a:solidFill>
                <a:latin typeface="Courier New" pitchFamily="49" charset="0"/>
              </a:rPr>
              <a:t> &gt; 0),</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f_name</a:t>
            </a:r>
            <a:r>
              <a:rPr lang="en-US" sz="1800" b="1" dirty="0" smtClean="0">
                <a:solidFill>
                  <a:srgbClr val="000000"/>
                </a:solidFill>
                <a:latin typeface="Courier New" pitchFamily="49" charset="0"/>
              </a:rPr>
              <a:t>	VARCHAR(20) NOT NULL,</a:t>
            </a:r>
          </a:p>
          <a:p>
            <a:pPr algn="l" eaLnBrk="0" hangingPunct="0">
              <a:tabLst>
                <a:tab pos="1200150" algn="l"/>
              </a:tabLst>
              <a:defRPr/>
            </a:pPr>
            <a:r>
              <a:rPr lang="en-US" sz="1800" b="1" dirty="0" smtClean="0">
                <a:solidFill>
                  <a:srgbClr val="000000"/>
                </a:solidFill>
                <a:latin typeface="Courier New" pitchFamily="49" charset="0"/>
              </a:rPr>
              <a:t>   surname	VARCHAR(20) NOT NULL,</a:t>
            </a:r>
          </a:p>
          <a:p>
            <a:pPr algn="l" eaLnBrk="0" hangingPunct="0">
              <a:tabLst>
                <a:tab pos="1200150" algn="l"/>
              </a:tabLst>
              <a:defRPr/>
            </a:pPr>
            <a:r>
              <a:rPr lang="en-US" sz="1800" b="1" dirty="0" smtClean="0">
                <a:solidFill>
                  <a:srgbClr val="000000"/>
                </a:solidFill>
                <a:latin typeface="Courier New" pitchFamily="49" charset="0"/>
              </a:rPr>
              <a:t>   salary	SMALLINT NOT NULL,</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   CONSTRAINT </a:t>
            </a:r>
            <a:r>
              <a:rPr lang="en-US" sz="1800" b="1" dirty="0" err="1" smtClean="0">
                <a:solidFill>
                  <a:srgbClr val="000000"/>
                </a:solidFill>
                <a:latin typeface="Courier New" pitchFamily="49" charset="0"/>
              </a:rPr>
              <a:t>sal_con</a:t>
            </a:r>
            <a:r>
              <a:rPr lang="en-US" sz="1800" b="1" dirty="0" smtClean="0">
                <a:solidFill>
                  <a:srgbClr val="000000"/>
                </a:solidFill>
                <a:latin typeface="Courier New" pitchFamily="49" charset="0"/>
              </a:rPr>
              <a:t> CHECK (salary BETWEEN 1000 AND 5000),</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   CONSTRAINT </a:t>
            </a:r>
            <a:r>
              <a:rPr lang="en-US" sz="1800" b="1" dirty="0" err="1" smtClean="0">
                <a:solidFill>
                  <a:srgbClr val="000000"/>
                </a:solidFill>
                <a:latin typeface="Courier New" pitchFamily="49" charset="0"/>
              </a:rPr>
              <a:t>name_con</a:t>
            </a:r>
            <a:r>
              <a:rPr lang="en-US" sz="1800" b="1" dirty="0" smtClean="0">
                <a:solidFill>
                  <a:srgbClr val="000000"/>
                </a:solidFill>
                <a:latin typeface="Courier New" pitchFamily="49" charset="0"/>
              </a:rPr>
              <a:t> CHECK (LEN(</a:t>
            </a:r>
            <a:r>
              <a:rPr lang="en-US" sz="1800" b="1" dirty="0" err="1" smtClean="0">
                <a:solidFill>
                  <a:srgbClr val="000000"/>
                </a:solidFill>
                <a:latin typeface="Courier New" pitchFamily="49" charset="0"/>
              </a:rPr>
              <a:t>f_name</a:t>
            </a:r>
            <a:r>
              <a:rPr lang="en-US" sz="1800" b="1" dirty="0" smtClean="0">
                <a:solidFill>
                  <a:srgbClr val="000000"/>
                </a:solidFill>
                <a:latin typeface="Courier New" pitchFamily="49" charset="0"/>
              </a:rPr>
              <a:t>) + LEN(surname) &gt; 3)</a:t>
            </a:r>
          </a:p>
          <a:p>
            <a:pPr algn="l" eaLnBrk="0" hangingPunct="0">
              <a:tabLst>
                <a:tab pos="1200150" algn="l"/>
              </a:tabLst>
              <a:defRPr/>
            </a:pPr>
            <a:r>
              <a:rPr lang="en-US" sz="1800" b="1" dirty="0" smtClean="0">
                <a:solidFill>
                  <a:srgbClr val="000000"/>
                </a:solidFill>
                <a:latin typeface="Courier New" pitchFamily="49" charset="0"/>
              </a:rPr>
              <a:t>);</a:t>
            </a:r>
          </a:p>
        </p:txBody>
      </p:sp>
      <p:sp>
        <p:nvSpPr>
          <p:cNvPr id="6" name="Rectangle 5"/>
          <p:cNvSpPr/>
          <p:nvPr/>
        </p:nvSpPr>
        <p:spPr>
          <a:xfrm>
            <a:off x="4343400" y="3474000"/>
            <a:ext cx="2667000" cy="3048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7" name="Rectangle 6"/>
          <p:cNvSpPr/>
          <p:nvPr/>
        </p:nvSpPr>
        <p:spPr>
          <a:xfrm>
            <a:off x="762000" y="4876800"/>
            <a:ext cx="7620000" cy="3048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8" name="Rectangle 7"/>
          <p:cNvSpPr/>
          <p:nvPr/>
        </p:nvSpPr>
        <p:spPr>
          <a:xfrm>
            <a:off x="752474" y="5410200"/>
            <a:ext cx="7934325" cy="304800"/>
          </a:xfrm>
          <a:prstGeom prst="rect">
            <a:avLst/>
          </a:prstGeom>
          <a:noFill/>
          <a:ln>
            <a:solidFill>
              <a:srgbClr val="C0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Altering a Table</a:t>
            </a:r>
            <a:endParaRPr lang="en-AU" dirty="0"/>
          </a:p>
        </p:txBody>
      </p:sp>
      <p:sp>
        <p:nvSpPr>
          <p:cNvPr id="3" name="Content Placeholder 2"/>
          <p:cNvSpPr>
            <a:spLocks noGrp="1"/>
          </p:cNvSpPr>
          <p:nvPr>
            <p:ph idx="1"/>
          </p:nvPr>
        </p:nvSpPr>
        <p:spPr/>
        <p:txBody>
          <a:bodyPr/>
          <a:lstStyle/>
          <a:p>
            <a:r>
              <a:rPr lang="en-AU" dirty="0" smtClean="0"/>
              <a:t>The ALTER TABLE command can be used to modify table structure </a:t>
            </a:r>
            <a:r>
              <a:rPr lang="en-AU" i="1" dirty="0" smtClean="0"/>
              <a:t>once it has been created</a:t>
            </a:r>
          </a:p>
          <a:p>
            <a:pPr lvl="1"/>
            <a:r>
              <a:rPr lang="en-AU" dirty="0" smtClean="0"/>
              <a:t>Add a column</a:t>
            </a:r>
          </a:p>
          <a:p>
            <a:pPr lvl="1"/>
            <a:r>
              <a:rPr lang="en-AU" dirty="0" smtClean="0"/>
              <a:t>Alter a column</a:t>
            </a:r>
          </a:p>
          <a:p>
            <a:pPr lvl="1"/>
            <a:r>
              <a:rPr lang="en-AU" dirty="0" smtClean="0"/>
              <a:t>Drop a column</a:t>
            </a:r>
          </a:p>
          <a:p>
            <a:pPr lvl="1"/>
            <a:r>
              <a:rPr lang="en-AU" dirty="0" smtClean="0"/>
              <a:t>Add a constraint</a:t>
            </a:r>
          </a:p>
          <a:p>
            <a:pPr lvl="1"/>
            <a:r>
              <a:rPr lang="en-AU" dirty="0" smtClean="0"/>
              <a:t>Drop a constraint</a:t>
            </a:r>
          </a:p>
          <a:p>
            <a:pPr lvl="1"/>
            <a:endParaRPr lang="en-AU" dirty="0" smtClean="0"/>
          </a:p>
          <a:p>
            <a:r>
              <a:rPr lang="en-AU" dirty="0" smtClean="0"/>
              <a:t>Better to get the table structure correct when creating it, but sometimes circumstances change and you need to alter it</a:t>
            </a:r>
          </a:p>
          <a:p>
            <a:endParaRPr lang="en-AU" dirty="0" smtClean="0"/>
          </a:p>
          <a:p>
            <a:r>
              <a:rPr lang="en-AU" dirty="0" smtClean="0"/>
              <a:t>Certain things may not be alterable, if they are crucial to the way the table operates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Adding a Column</a:t>
            </a:r>
            <a:endParaRPr lang="en-AU" dirty="0"/>
          </a:p>
        </p:txBody>
      </p:sp>
      <p:sp>
        <p:nvSpPr>
          <p:cNvPr id="3" name="Content Placeholder 2"/>
          <p:cNvSpPr>
            <a:spLocks noGrp="1"/>
          </p:cNvSpPr>
          <p:nvPr>
            <p:ph idx="1"/>
          </p:nvPr>
        </p:nvSpPr>
        <p:spPr>
          <a:xfrm>
            <a:off x="285750" y="1000125"/>
            <a:ext cx="8572500" cy="5705475"/>
          </a:xfrm>
        </p:spPr>
        <p:txBody>
          <a:bodyPr/>
          <a:lstStyle/>
          <a:p>
            <a:r>
              <a:rPr lang="en-AU" dirty="0" smtClean="0"/>
              <a:t>To add a single column:</a:t>
            </a:r>
          </a:p>
          <a:p>
            <a:endParaRPr lang="en-AU" dirty="0" smtClean="0"/>
          </a:p>
          <a:p>
            <a:endParaRPr lang="en-AU" dirty="0" smtClean="0"/>
          </a:p>
          <a:p>
            <a:pPr lvl="1"/>
            <a:r>
              <a:rPr lang="en-AU" dirty="0" smtClean="0"/>
              <a:t>Column will be added to table named after ALTER TABLE</a:t>
            </a:r>
          </a:p>
          <a:p>
            <a:pPr lvl="1"/>
            <a:r>
              <a:rPr lang="en-AU" dirty="0" smtClean="0"/>
              <a:t>Notice there is </a:t>
            </a:r>
            <a:r>
              <a:rPr lang="en-AU" b="1" dirty="0" smtClean="0"/>
              <a:t>no ( ) </a:t>
            </a:r>
            <a:r>
              <a:rPr lang="en-AU" dirty="0" smtClean="0"/>
              <a:t>around the ADD clause</a:t>
            </a:r>
          </a:p>
          <a:p>
            <a:pPr lvl="1"/>
            <a:r>
              <a:rPr lang="en-AU" dirty="0" smtClean="0"/>
              <a:t>Column definition as normal after ADD</a:t>
            </a:r>
          </a:p>
          <a:p>
            <a:pPr lvl="3"/>
            <a:endParaRPr lang="en-AU" dirty="0" smtClean="0"/>
          </a:p>
          <a:p>
            <a:r>
              <a:rPr lang="en-AU" dirty="0" smtClean="0"/>
              <a:t>To add multiple columns, just put a comma between them:</a:t>
            </a:r>
          </a:p>
          <a:p>
            <a:endParaRPr lang="en-AU" dirty="0" smtClean="0"/>
          </a:p>
          <a:p>
            <a:endParaRPr lang="en-AU" sz="3200" dirty="0" smtClean="0"/>
          </a:p>
          <a:p>
            <a:endParaRPr lang="en-AU" sz="3200" dirty="0" smtClean="0"/>
          </a:p>
          <a:p>
            <a:r>
              <a:rPr lang="en-AU" dirty="0" smtClean="0"/>
              <a:t>To use </a:t>
            </a:r>
            <a:r>
              <a:rPr lang="en-AU" b="1" dirty="0" smtClean="0"/>
              <a:t>NOT NULL</a:t>
            </a:r>
            <a:r>
              <a:rPr lang="en-AU" dirty="0" smtClean="0"/>
              <a:t>, you must specify a DEFAULT or use IDENTITY, or the table must have no rows in it</a:t>
            </a:r>
            <a:endParaRPr lang="en-AU" dirty="0"/>
          </a:p>
        </p:txBody>
      </p:sp>
      <p:sp>
        <p:nvSpPr>
          <p:cNvPr id="4" name="Rectangle 3"/>
          <p:cNvSpPr>
            <a:spLocks noChangeArrowheads="1"/>
          </p:cNvSpPr>
          <p:nvPr/>
        </p:nvSpPr>
        <p:spPr bwMode="auto">
          <a:xfrm>
            <a:off x="1295400" y="1524000"/>
            <a:ext cx="65532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ALTER TABLE employee</a:t>
            </a:r>
          </a:p>
          <a:p>
            <a:pPr algn="l" eaLnBrk="0" hangingPunct="0">
              <a:tabLst>
                <a:tab pos="1200150" algn="l"/>
              </a:tabLst>
              <a:defRPr/>
            </a:pPr>
            <a:r>
              <a:rPr lang="en-US" sz="1800" b="1" dirty="0" smtClean="0">
                <a:solidFill>
                  <a:srgbClr val="000000"/>
                </a:solidFill>
                <a:latin typeface="Courier New" pitchFamily="49" charset="0"/>
              </a:rPr>
              <a:t>   ADD </a:t>
            </a:r>
            <a:r>
              <a:rPr lang="en-US" sz="1800" b="1" dirty="0" err="1" smtClean="0">
                <a:solidFill>
                  <a:srgbClr val="000000"/>
                </a:solidFill>
                <a:latin typeface="Courier New" pitchFamily="49" charset="0"/>
              </a:rPr>
              <a:t>uni_degree</a:t>
            </a:r>
            <a:r>
              <a:rPr lang="en-US" sz="1800" b="1" dirty="0" smtClean="0">
                <a:solidFill>
                  <a:srgbClr val="000000"/>
                </a:solidFill>
                <a:latin typeface="Courier New" pitchFamily="49" charset="0"/>
              </a:rPr>
              <a:t> 	VARCHAR(50) NULL;</a:t>
            </a:r>
          </a:p>
        </p:txBody>
      </p:sp>
      <p:sp>
        <p:nvSpPr>
          <p:cNvPr id="5" name="Rectangle 4"/>
          <p:cNvSpPr>
            <a:spLocks noChangeArrowheads="1"/>
          </p:cNvSpPr>
          <p:nvPr/>
        </p:nvSpPr>
        <p:spPr bwMode="auto">
          <a:xfrm>
            <a:off x="1295400" y="4343400"/>
            <a:ext cx="6553200" cy="1295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ALTER TABLE employee</a:t>
            </a:r>
          </a:p>
          <a:p>
            <a:pPr algn="l" eaLnBrk="0" hangingPunct="0">
              <a:tabLst>
                <a:tab pos="1200150" algn="l"/>
              </a:tabLst>
              <a:defRPr/>
            </a:pPr>
            <a:r>
              <a:rPr lang="en-US" sz="1800" b="1" dirty="0" smtClean="0">
                <a:solidFill>
                  <a:srgbClr val="000000"/>
                </a:solidFill>
                <a:latin typeface="Courier New" pitchFamily="49" charset="0"/>
              </a:rPr>
              <a:t>   ADD </a:t>
            </a:r>
            <a:r>
              <a:rPr lang="en-US" sz="1800" b="1" dirty="0" err="1" smtClean="0">
                <a:solidFill>
                  <a:srgbClr val="000000"/>
                </a:solidFill>
                <a:latin typeface="Courier New" pitchFamily="49" charset="0"/>
              </a:rPr>
              <a:t>uni_degree</a:t>
            </a:r>
            <a:r>
              <a:rPr lang="en-US" sz="1800" b="1" dirty="0" smtClean="0">
                <a:solidFill>
                  <a:srgbClr val="000000"/>
                </a:solidFill>
                <a:latin typeface="Courier New" pitchFamily="49" charset="0"/>
              </a:rPr>
              <a:t> 	VARCHAR(50) NULL,</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home_phone</a:t>
            </a:r>
            <a:r>
              <a:rPr lang="en-US" sz="1800" b="1" dirty="0" smtClean="0">
                <a:solidFill>
                  <a:srgbClr val="000000"/>
                </a:solidFill>
                <a:latin typeface="Courier New" pitchFamily="49" charset="0"/>
              </a:rPr>
              <a:t>	INT NOT NULL DEFAULT 0,</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access_level</a:t>
            </a:r>
            <a:r>
              <a:rPr lang="en-US" sz="1800" b="1" dirty="0" smtClean="0">
                <a:solidFill>
                  <a:srgbClr val="000000"/>
                </a:solidFill>
                <a:latin typeface="Courier New" pitchFamily="49" charset="0"/>
              </a:rPr>
              <a:t>	CHAR(1) NULL DEFAULT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Altering a Column</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To change an existing column’s definition:</a:t>
            </a:r>
          </a:p>
          <a:p>
            <a:endParaRPr lang="en-AU" dirty="0" smtClean="0"/>
          </a:p>
          <a:p>
            <a:endParaRPr lang="en-AU" dirty="0" smtClean="0"/>
          </a:p>
          <a:p>
            <a:pPr lvl="1"/>
            <a:r>
              <a:rPr lang="en-AU" dirty="0" smtClean="0"/>
              <a:t>Very much like adding a column</a:t>
            </a:r>
          </a:p>
          <a:p>
            <a:pPr lvl="1"/>
            <a:r>
              <a:rPr lang="en-AU" dirty="0" smtClean="0"/>
              <a:t>Can only alter one column at a time</a:t>
            </a:r>
            <a:endParaRPr lang="en-AU" dirty="0"/>
          </a:p>
          <a:p>
            <a:pPr lvl="4"/>
            <a:endParaRPr lang="en-AU" dirty="0" smtClean="0"/>
          </a:p>
          <a:p>
            <a:r>
              <a:rPr lang="en-AU" dirty="0" smtClean="0"/>
              <a:t>Certain alterations to columns can cause problems:</a:t>
            </a:r>
          </a:p>
          <a:p>
            <a:pPr lvl="1"/>
            <a:r>
              <a:rPr lang="en-AU" dirty="0" smtClean="0"/>
              <a:t>Altering columns with constraints</a:t>
            </a:r>
          </a:p>
          <a:p>
            <a:pPr lvl="1"/>
            <a:r>
              <a:rPr lang="en-AU" dirty="0" smtClean="0"/>
              <a:t>Shortening the length/size of a column</a:t>
            </a:r>
          </a:p>
          <a:p>
            <a:pPr lvl="1"/>
            <a:r>
              <a:rPr lang="en-AU" dirty="0" smtClean="0"/>
              <a:t>Changing to incompatible data type (e.g. CHAR to INT)</a:t>
            </a:r>
          </a:p>
          <a:p>
            <a:pPr lvl="4"/>
            <a:endParaRPr lang="en-AU" dirty="0" smtClean="0"/>
          </a:p>
          <a:p>
            <a:r>
              <a:rPr lang="en-AU" dirty="0" smtClean="0"/>
              <a:t>The server will typically inform you of any potential problems, and prevent you from altering a column if needed</a:t>
            </a:r>
          </a:p>
          <a:p>
            <a:pPr lvl="1"/>
            <a:r>
              <a:rPr lang="en-AU" dirty="0" smtClean="0"/>
              <a:t>You may need to drop constraints before altering a column</a:t>
            </a:r>
          </a:p>
        </p:txBody>
      </p:sp>
      <p:sp>
        <p:nvSpPr>
          <p:cNvPr id="4" name="Rectangle 3"/>
          <p:cNvSpPr>
            <a:spLocks noChangeArrowheads="1"/>
          </p:cNvSpPr>
          <p:nvPr/>
        </p:nvSpPr>
        <p:spPr bwMode="auto">
          <a:xfrm>
            <a:off x="1295400" y="1524000"/>
            <a:ext cx="65532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ALTER TABLE employee</a:t>
            </a:r>
          </a:p>
          <a:p>
            <a:pPr algn="l" eaLnBrk="0" hangingPunct="0">
              <a:tabLst>
                <a:tab pos="1200150" algn="l"/>
              </a:tabLst>
              <a:defRPr/>
            </a:pPr>
            <a:r>
              <a:rPr lang="en-US" sz="1800" b="1" dirty="0" smtClean="0">
                <a:solidFill>
                  <a:srgbClr val="000000"/>
                </a:solidFill>
                <a:latin typeface="Courier New" pitchFamily="49" charset="0"/>
              </a:rPr>
              <a:t>   ALTER COLUMN </a:t>
            </a:r>
            <a:r>
              <a:rPr lang="en-US" sz="1800" b="1" dirty="0" err="1" smtClean="0">
                <a:solidFill>
                  <a:srgbClr val="000000"/>
                </a:solidFill>
                <a:latin typeface="Courier New" pitchFamily="49" charset="0"/>
              </a:rPr>
              <a:t>home_phone</a:t>
            </a:r>
            <a:r>
              <a:rPr lang="en-US" sz="1800" b="1" dirty="0" smtClean="0">
                <a:solidFill>
                  <a:srgbClr val="000000"/>
                </a:solidFill>
                <a:latin typeface="Courier New" pitchFamily="49" charset="0"/>
              </a:rPr>
              <a:t> CHAR(15)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Dropping a Column</a:t>
            </a:r>
            <a:endParaRPr lang="en-AU" dirty="0"/>
          </a:p>
        </p:txBody>
      </p:sp>
      <p:sp>
        <p:nvSpPr>
          <p:cNvPr id="3" name="Content Placeholder 2"/>
          <p:cNvSpPr>
            <a:spLocks noGrp="1"/>
          </p:cNvSpPr>
          <p:nvPr>
            <p:ph idx="1"/>
          </p:nvPr>
        </p:nvSpPr>
        <p:spPr/>
        <p:txBody>
          <a:bodyPr/>
          <a:lstStyle/>
          <a:p>
            <a:r>
              <a:rPr lang="en-AU" dirty="0" smtClean="0"/>
              <a:t>To drop (delete) a column:</a:t>
            </a:r>
          </a:p>
          <a:p>
            <a:endParaRPr lang="en-AU" dirty="0" smtClean="0"/>
          </a:p>
          <a:p>
            <a:endParaRPr lang="en-AU" dirty="0" smtClean="0"/>
          </a:p>
          <a:p>
            <a:pPr lvl="1"/>
            <a:r>
              <a:rPr lang="en-AU" dirty="0" smtClean="0"/>
              <a:t>All of the data in the column will be lost (cannot be undone)</a:t>
            </a:r>
          </a:p>
          <a:p>
            <a:pPr lvl="1"/>
            <a:r>
              <a:rPr lang="en-AU" dirty="0" smtClean="0"/>
              <a:t>Multiple columns can be dropped at once by putting a comma between each column name</a:t>
            </a:r>
          </a:p>
          <a:p>
            <a:pPr lvl="1"/>
            <a:endParaRPr lang="en-AU" dirty="0" smtClean="0"/>
          </a:p>
          <a:p>
            <a:r>
              <a:rPr lang="en-AU" dirty="0" smtClean="0"/>
              <a:t>You cannot drop a column when it is…</a:t>
            </a:r>
          </a:p>
          <a:p>
            <a:pPr lvl="1"/>
            <a:r>
              <a:rPr lang="en-US" dirty="0" smtClean="0"/>
              <a:t>Part of a constraint (PK, FK, UNIQUE or CHECK)</a:t>
            </a:r>
          </a:p>
          <a:p>
            <a:pPr lvl="1"/>
            <a:r>
              <a:rPr lang="en-US" dirty="0" smtClean="0"/>
              <a:t>Has a default value associated with it</a:t>
            </a:r>
          </a:p>
          <a:p>
            <a:pPr lvl="1"/>
            <a:endParaRPr lang="en-US" dirty="0" smtClean="0"/>
          </a:p>
          <a:p>
            <a:pPr lvl="1"/>
            <a:r>
              <a:rPr lang="en-AU" dirty="0" smtClean="0"/>
              <a:t>To drop these types of columns, you will normally need to drop the constraints/defaults associated with them first</a:t>
            </a:r>
          </a:p>
        </p:txBody>
      </p:sp>
      <p:sp>
        <p:nvSpPr>
          <p:cNvPr id="4" name="Rectangle 3"/>
          <p:cNvSpPr>
            <a:spLocks noChangeArrowheads="1"/>
          </p:cNvSpPr>
          <p:nvPr/>
        </p:nvSpPr>
        <p:spPr bwMode="auto">
          <a:xfrm>
            <a:off x="1295400" y="1524000"/>
            <a:ext cx="65532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ALTER TABLE employee</a:t>
            </a:r>
          </a:p>
          <a:p>
            <a:pPr algn="l" eaLnBrk="0" hangingPunct="0">
              <a:tabLst>
                <a:tab pos="1200150" algn="l"/>
              </a:tabLst>
              <a:defRPr/>
            </a:pPr>
            <a:r>
              <a:rPr lang="en-US" sz="1800" b="1" dirty="0" smtClean="0">
                <a:solidFill>
                  <a:srgbClr val="000000"/>
                </a:solidFill>
                <a:latin typeface="Courier New" pitchFamily="49" charset="0"/>
              </a:rPr>
              <a:t>   DROP COLUMN </a:t>
            </a:r>
            <a:r>
              <a:rPr lang="en-US" sz="1800" b="1" dirty="0" err="1" smtClean="0">
                <a:solidFill>
                  <a:srgbClr val="000000"/>
                </a:solidFill>
                <a:latin typeface="Courier New" pitchFamily="49" charset="0"/>
              </a:rPr>
              <a:t>eye_colour</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Adding and Dropping a Constraint</a:t>
            </a:r>
            <a:endParaRPr lang="en-AU" dirty="0"/>
          </a:p>
        </p:txBody>
      </p:sp>
      <p:sp>
        <p:nvSpPr>
          <p:cNvPr id="3" name="Content Placeholder 2"/>
          <p:cNvSpPr>
            <a:spLocks noGrp="1"/>
          </p:cNvSpPr>
          <p:nvPr>
            <p:ph idx="1"/>
          </p:nvPr>
        </p:nvSpPr>
        <p:spPr/>
        <p:txBody>
          <a:bodyPr/>
          <a:lstStyle/>
          <a:p>
            <a:r>
              <a:rPr lang="en-AU" dirty="0" smtClean="0"/>
              <a:t>To add a constraint to an existing column:</a:t>
            </a:r>
          </a:p>
          <a:p>
            <a:pPr lvl="3"/>
            <a:endParaRPr lang="en-AU" dirty="0" smtClean="0"/>
          </a:p>
          <a:p>
            <a:pPr lvl="3"/>
            <a:endParaRPr lang="en-AU" dirty="0" smtClean="0"/>
          </a:p>
          <a:p>
            <a:pPr lvl="4"/>
            <a:endParaRPr lang="en-AU" dirty="0" smtClean="0"/>
          </a:p>
          <a:p>
            <a:pPr lvl="1"/>
            <a:r>
              <a:rPr lang="en-AU" dirty="0" smtClean="0"/>
              <a:t>Syntax for the constraint is same as creating a </a:t>
            </a:r>
            <a:r>
              <a:rPr lang="en-AU" b="1" dirty="0" smtClean="0"/>
              <a:t>table level  </a:t>
            </a:r>
            <a:r>
              <a:rPr lang="en-AU" dirty="0" smtClean="0"/>
              <a:t>constraint during a CREATE TABLE statement</a:t>
            </a:r>
          </a:p>
          <a:p>
            <a:pPr lvl="1"/>
            <a:r>
              <a:rPr lang="en-AU" dirty="0" smtClean="0"/>
              <a:t>You can create any kind of constraint (as long as it is valid)</a:t>
            </a:r>
          </a:p>
          <a:p>
            <a:pPr lvl="4"/>
            <a:endParaRPr lang="en-AU" sz="1200" dirty="0" smtClean="0"/>
          </a:p>
          <a:p>
            <a:r>
              <a:rPr lang="en-AU" dirty="0" smtClean="0"/>
              <a:t>To drop an existing constraint from a column:</a:t>
            </a:r>
          </a:p>
          <a:p>
            <a:endParaRPr lang="en-AU" dirty="0" smtClean="0"/>
          </a:p>
          <a:p>
            <a:endParaRPr lang="en-AU" sz="2800" dirty="0" smtClean="0"/>
          </a:p>
          <a:p>
            <a:pPr lvl="1"/>
            <a:r>
              <a:rPr lang="en-AU" dirty="0" smtClean="0"/>
              <a:t>Much easier and more readable if you </a:t>
            </a:r>
            <a:r>
              <a:rPr lang="en-AU" b="1" dirty="0" smtClean="0"/>
              <a:t>named the constraint</a:t>
            </a:r>
          </a:p>
          <a:p>
            <a:pPr lvl="4"/>
            <a:endParaRPr lang="en-AU" sz="1400" dirty="0" smtClean="0"/>
          </a:p>
          <a:p>
            <a:r>
              <a:rPr lang="en-AU" dirty="0" smtClean="0"/>
              <a:t>Can add or drop multiple constraints at once with commas</a:t>
            </a:r>
          </a:p>
          <a:p>
            <a:r>
              <a:rPr lang="en-AU" dirty="0" smtClean="0"/>
              <a:t>Must still adhere to creation/dropping order</a:t>
            </a:r>
          </a:p>
        </p:txBody>
      </p:sp>
      <p:sp>
        <p:nvSpPr>
          <p:cNvPr id="4" name="Rectangle 3"/>
          <p:cNvSpPr>
            <a:spLocks noChangeArrowheads="1"/>
          </p:cNvSpPr>
          <p:nvPr/>
        </p:nvSpPr>
        <p:spPr bwMode="auto">
          <a:xfrm>
            <a:off x="533400" y="1524000"/>
            <a:ext cx="80772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ALTER TABLE employee</a:t>
            </a:r>
          </a:p>
          <a:p>
            <a:pPr algn="l" eaLnBrk="0" hangingPunct="0">
              <a:tabLst>
                <a:tab pos="1200150" algn="l"/>
              </a:tabLst>
              <a:defRPr/>
            </a:pPr>
            <a:r>
              <a:rPr lang="en-US" sz="1800" b="1" dirty="0" smtClean="0">
                <a:solidFill>
                  <a:srgbClr val="000000"/>
                </a:solidFill>
                <a:latin typeface="Courier New" pitchFamily="49" charset="0"/>
              </a:rPr>
              <a:t>   ADD CONSTRAINT </a:t>
            </a:r>
            <a:r>
              <a:rPr lang="en-US" sz="1800" b="1" dirty="0" err="1" smtClean="0">
                <a:solidFill>
                  <a:srgbClr val="000000"/>
                </a:solidFill>
                <a:latin typeface="Courier New" pitchFamily="49" charset="0"/>
              </a:rPr>
              <a:t>mgr_fk</a:t>
            </a:r>
            <a:r>
              <a:rPr lang="en-US" sz="1800" b="1" dirty="0" smtClean="0">
                <a:solidFill>
                  <a:srgbClr val="000000"/>
                </a:solidFill>
                <a:latin typeface="Courier New" pitchFamily="49" charset="0"/>
              </a:rPr>
              <a:t> FOREIGN KEY (</a:t>
            </a:r>
            <a:r>
              <a:rPr lang="en-US" sz="1800" b="1" dirty="0" err="1" smtClean="0">
                <a:solidFill>
                  <a:srgbClr val="000000"/>
                </a:solidFill>
                <a:latin typeface="Courier New" pitchFamily="49" charset="0"/>
              </a:rPr>
              <a:t>manager_id</a:t>
            </a:r>
            <a:r>
              <a:rPr lang="en-US" sz="1800" b="1" dirty="0" smtClean="0">
                <a:solidFill>
                  <a:srgbClr val="000000"/>
                </a:solidFill>
                <a:latin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rPr>
              <a:t>	  REFERENCES employee(</a:t>
            </a:r>
            <a:r>
              <a:rPr lang="en-US" sz="1800" b="1" dirty="0" err="1" smtClean="0">
                <a:solidFill>
                  <a:srgbClr val="000000"/>
                </a:solidFill>
                <a:latin typeface="Courier New" pitchFamily="49" charset="0"/>
              </a:rPr>
              <a:t>employee_id</a:t>
            </a:r>
            <a:r>
              <a:rPr lang="en-US" sz="1800" b="1" dirty="0" smtClean="0">
                <a:solidFill>
                  <a:srgbClr val="000000"/>
                </a:solidFill>
                <a:latin typeface="Courier New" pitchFamily="49" charset="0"/>
              </a:rPr>
              <a:t>);</a:t>
            </a:r>
          </a:p>
        </p:txBody>
      </p:sp>
      <p:sp>
        <p:nvSpPr>
          <p:cNvPr id="5" name="Rectangle 4"/>
          <p:cNvSpPr>
            <a:spLocks noChangeArrowheads="1"/>
          </p:cNvSpPr>
          <p:nvPr/>
        </p:nvSpPr>
        <p:spPr bwMode="auto">
          <a:xfrm>
            <a:off x="533400" y="4267200"/>
            <a:ext cx="80772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ALTER TABLE employee</a:t>
            </a:r>
          </a:p>
          <a:p>
            <a:pPr algn="l" eaLnBrk="0" hangingPunct="0">
              <a:tabLst>
                <a:tab pos="1200150" algn="l"/>
              </a:tabLst>
              <a:defRPr/>
            </a:pPr>
            <a:r>
              <a:rPr lang="en-US" sz="1800" b="1" dirty="0" smtClean="0">
                <a:solidFill>
                  <a:srgbClr val="000000"/>
                </a:solidFill>
                <a:latin typeface="Courier New" pitchFamily="49" charset="0"/>
              </a:rPr>
              <a:t>   DROP CONSTRAINT </a:t>
            </a:r>
            <a:r>
              <a:rPr lang="en-US" sz="1800" b="1" dirty="0" err="1" smtClean="0">
                <a:solidFill>
                  <a:srgbClr val="000000"/>
                </a:solidFill>
                <a:latin typeface="Courier New" pitchFamily="49" charset="0"/>
              </a:rPr>
              <a:t>mgr_fk</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Dropping Tables and Databases</a:t>
            </a:r>
            <a:endParaRPr lang="en-AU" dirty="0"/>
          </a:p>
        </p:txBody>
      </p:sp>
      <p:sp>
        <p:nvSpPr>
          <p:cNvPr id="3" name="Content Placeholder 2"/>
          <p:cNvSpPr>
            <a:spLocks noGrp="1"/>
          </p:cNvSpPr>
          <p:nvPr>
            <p:ph idx="1"/>
          </p:nvPr>
        </p:nvSpPr>
        <p:spPr/>
        <p:txBody>
          <a:bodyPr/>
          <a:lstStyle/>
          <a:p>
            <a:r>
              <a:rPr lang="en-AU" dirty="0" smtClean="0"/>
              <a:t>Very simple syntax for dropping tables and databases:</a:t>
            </a:r>
          </a:p>
          <a:p>
            <a:pPr lvl="4"/>
            <a:endParaRPr lang="en-AU" sz="2800" dirty="0" smtClean="0"/>
          </a:p>
          <a:p>
            <a:pPr lvl="3"/>
            <a:endParaRPr lang="en-AU" dirty="0" smtClean="0"/>
          </a:p>
          <a:p>
            <a:pPr lvl="1"/>
            <a:r>
              <a:rPr lang="en-AU" b="1" dirty="0" smtClean="0"/>
              <a:t>All of the data will be lost </a:t>
            </a:r>
            <a:r>
              <a:rPr lang="en-AU" dirty="0" smtClean="0"/>
              <a:t>(cannot be undone)</a:t>
            </a:r>
          </a:p>
          <a:p>
            <a:pPr lvl="1"/>
            <a:r>
              <a:rPr lang="en-AU" dirty="0" smtClean="0"/>
              <a:t>Any constraints will be dropped along with the table/database</a:t>
            </a:r>
          </a:p>
          <a:p>
            <a:pPr lvl="1"/>
            <a:r>
              <a:rPr lang="en-AU" dirty="0" smtClean="0"/>
              <a:t>Remember the dropping order if there are foreign keys</a:t>
            </a:r>
          </a:p>
          <a:p>
            <a:pPr lvl="4"/>
            <a:endParaRPr lang="en-AU" dirty="0" smtClean="0"/>
          </a:p>
          <a:p>
            <a:r>
              <a:rPr lang="en-AU" dirty="0" smtClean="0"/>
              <a:t>Can drop more than one at a time:</a:t>
            </a:r>
          </a:p>
          <a:p>
            <a:endParaRPr lang="en-AU" dirty="0" smtClean="0"/>
          </a:p>
          <a:p>
            <a:endParaRPr lang="en-AU" dirty="0" smtClean="0"/>
          </a:p>
          <a:p>
            <a:pPr lvl="3"/>
            <a:endParaRPr lang="en-AU" dirty="0" smtClean="0"/>
          </a:p>
          <a:p>
            <a:r>
              <a:rPr lang="en-AU" b="1" dirty="0" smtClean="0"/>
              <a:t>TRUNCATE TABLE </a:t>
            </a:r>
            <a:r>
              <a:rPr lang="en-AU" dirty="0" smtClean="0"/>
              <a:t>can be used to </a:t>
            </a:r>
            <a:r>
              <a:rPr lang="en-AU" i="1" dirty="0" smtClean="0"/>
              <a:t>delete all rows </a:t>
            </a:r>
            <a:r>
              <a:rPr lang="en-AU" dirty="0" smtClean="0"/>
              <a:t>in a table, but keep the structure of it (columns, constraints, etc)</a:t>
            </a:r>
          </a:p>
          <a:p>
            <a:pPr lvl="1"/>
            <a:r>
              <a:rPr lang="en-AU" dirty="0" smtClean="0"/>
              <a:t>Will also </a:t>
            </a:r>
            <a:r>
              <a:rPr lang="en-AU" i="1" dirty="0" smtClean="0"/>
              <a:t>reset any IDENTITY columns </a:t>
            </a:r>
            <a:r>
              <a:rPr lang="en-AU" dirty="0" smtClean="0"/>
              <a:t>to their starting value</a:t>
            </a:r>
            <a:endParaRPr lang="en-AU" dirty="0"/>
          </a:p>
        </p:txBody>
      </p:sp>
      <p:sp>
        <p:nvSpPr>
          <p:cNvPr id="4" name="Rectangle 3"/>
          <p:cNvSpPr>
            <a:spLocks noChangeArrowheads="1"/>
          </p:cNvSpPr>
          <p:nvPr/>
        </p:nvSpPr>
        <p:spPr bwMode="auto">
          <a:xfrm>
            <a:off x="533400" y="1524000"/>
            <a:ext cx="8077200" cy="762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DROP TABLE employee;</a:t>
            </a:r>
          </a:p>
          <a:p>
            <a:pPr algn="l" eaLnBrk="0" hangingPunct="0">
              <a:tabLst>
                <a:tab pos="1200150" algn="l"/>
              </a:tabLst>
              <a:defRPr/>
            </a:pPr>
            <a:endParaRPr lang="en-US" sz="11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DROP DATABASE company;</a:t>
            </a:r>
          </a:p>
        </p:txBody>
      </p:sp>
      <p:sp>
        <p:nvSpPr>
          <p:cNvPr id="5" name="Rectangle 4"/>
          <p:cNvSpPr>
            <a:spLocks noChangeArrowheads="1"/>
          </p:cNvSpPr>
          <p:nvPr/>
        </p:nvSpPr>
        <p:spPr bwMode="auto">
          <a:xfrm>
            <a:off x="533400" y="4343400"/>
            <a:ext cx="8077200" cy="762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DROP TABLE walk, owner, pet, park;</a:t>
            </a:r>
          </a:p>
          <a:p>
            <a:pPr algn="l" eaLnBrk="0" hangingPunct="0">
              <a:tabLst>
                <a:tab pos="1200150" algn="l"/>
              </a:tabLst>
              <a:defRPr/>
            </a:pPr>
            <a:endParaRPr lang="en-US" sz="11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DROP DATABASE company, enrolments;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2D2D8A"/>
              </a:buClr>
              <a:buSzTx/>
              <a:buFontTx/>
              <a:buChar char="•"/>
              <a:tabLst/>
              <a:defRPr/>
            </a:pPr>
            <a:r>
              <a:rPr kumimoji="0" lang="en-AU" sz="2400"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This table summarises the main DDL</a:t>
            </a:r>
            <a:r>
              <a:rPr kumimoji="0" lang="en-AU" sz="2400" b="0" i="0" u="none" strike="noStrike" kern="0" cap="none" spc="0" normalizeH="0" noProof="0" dirty="0" smtClean="0">
                <a:ln>
                  <a:noFill/>
                </a:ln>
                <a:solidFill>
                  <a:schemeClr val="tx1"/>
                </a:solidFill>
                <a:effectLst/>
                <a:uLnTx/>
                <a:uFillTx/>
                <a:latin typeface="+mn-lt"/>
                <a:ea typeface="ＭＳ Ｐゴシック" pitchFamily="-65" charset="-128"/>
                <a:cs typeface="+mn-cs"/>
              </a:rPr>
              <a:t> commands:</a:t>
            </a:r>
            <a:endParaRPr kumimoji="0" lang="en-AU" sz="2400" b="0" i="0" u="none" strike="noStrike" kern="0" cap="none" spc="0" normalizeH="0" baseline="0" noProof="0" dirty="0">
              <a:ln>
                <a:noFill/>
              </a:ln>
              <a:solidFill>
                <a:schemeClr val="tx1"/>
              </a:solidFill>
              <a:effectLst/>
              <a:uLnTx/>
              <a:uFillTx/>
              <a:latin typeface="+mn-lt"/>
              <a:ea typeface="ＭＳ Ｐゴシック" pitchFamily="-65" charset="-128"/>
              <a:cs typeface="+mn-cs"/>
            </a:endParaRPr>
          </a:p>
        </p:txBody>
      </p:sp>
      <p:sp>
        <p:nvSpPr>
          <p:cNvPr id="2" name="Title 1"/>
          <p:cNvSpPr>
            <a:spLocks noGrp="1"/>
          </p:cNvSpPr>
          <p:nvPr>
            <p:ph type="title"/>
          </p:nvPr>
        </p:nvSpPr>
        <p:spPr/>
        <p:txBody>
          <a:bodyPr/>
          <a:lstStyle/>
          <a:p>
            <a:r>
              <a:rPr lang="en-AU" dirty="0" smtClean="0"/>
              <a:t>Data Definition Language Summary</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0504818"/>
              </p:ext>
            </p:extLst>
          </p:nvPr>
        </p:nvGraphicFramePr>
        <p:xfrm>
          <a:off x="1143000" y="1695443"/>
          <a:ext cx="6953250" cy="4552957"/>
        </p:xfrm>
        <a:graphic>
          <a:graphicData uri="http://schemas.openxmlformats.org/drawingml/2006/table">
            <a:tbl>
              <a:tblPr firstRow="1" bandRow="1">
                <a:tableStyleId>{5C22544A-7EE6-4342-B048-85BDC9FD1C3A}</a:tableStyleId>
              </a:tblPr>
              <a:tblGrid>
                <a:gridCol w="3476625"/>
                <a:gridCol w="3476625"/>
              </a:tblGrid>
              <a:tr h="371479">
                <a:tc>
                  <a:txBody>
                    <a:bodyPr/>
                    <a:lstStyle/>
                    <a:p>
                      <a:pPr algn="ctr"/>
                      <a:r>
                        <a:rPr lang="en-AU" dirty="0" smtClean="0"/>
                        <a:t>Command</a:t>
                      </a:r>
                      <a:endParaRPr lang="en-A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AU" dirty="0" smtClean="0"/>
                        <a:t>Description</a:t>
                      </a:r>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696913">
                <a:tc>
                  <a:txBody>
                    <a:bodyPr/>
                    <a:lstStyle/>
                    <a:p>
                      <a:pPr algn="ctr"/>
                      <a:r>
                        <a:rPr lang="en-US" sz="1800" b="1" dirty="0" smtClean="0">
                          <a:solidFill>
                            <a:srgbClr val="000000"/>
                          </a:solidFill>
                          <a:latin typeface="Courier New" pitchFamily="49" charset="0"/>
                        </a:rPr>
                        <a:t>CREATE DATABASE</a:t>
                      </a:r>
                      <a:endParaRPr lang="en-AU" b="1" dirty="0">
                        <a:latin typeface="Courier" pitchFamily="49" charset="0"/>
                      </a:endParaRPr>
                    </a:p>
                  </a:txBody>
                  <a:tcPr anchor="ctr">
                    <a:lnL w="12700" cap="flat" cmpd="sng" algn="ctr">
                      <a:solidFill>
                        <a:schemeClr val="tx1"/>
                      </a:solidFill>
                      <a:prstDash val="solid"/>
                      <a:round/>
                      <a:headEnd type="none" w="med" len="med"/>
                      <a:tailEnd type="none" w="med" len="med"/>
                    </a:lnL>
                  </a:tcPr>
                </a:tc>
                <a:tc>
                  <a:txBody>
                    <a:bodyPr/>
                    <a:lstStyle/>
                    <a:p>
                      <a:r>
                        <a:rPr lang="en-AU" dirty="0" smtClean="0"/>
                        <a:t>Create</a:t>
                      </a:r>
                      <a:r>
                        <a:rPr lang="en-AU" baseline="0" dirty="0" smtClean="0"/>
                        <a:t> a database</a:t>
                      </a:r>
                      <a:endParaRPr lang="en-AU" dirty="0"/>
                    </a:p>
                  </a:txBody>
                  <a:tcPr anchor="ctr">
                    <a:lnR w="12700" cap="flat" cmpd="sng" algn="ctr">
                      <a:solidFill>
                        <a:schemeClr val="tx1"/>
                      </a:solidFill>
                      <a:prstDash val="solid"/>
                      <a:round/>
                      <a:headEnd type="none" w="med" len="med"/>
                      <a:tailEnd type="none" w="med" len="med"/>
                    </a:lnR>
                  </a:tcPr>
                </a:tc>
              </a:tr>
              <a:tr h="6969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Courier New" pitchFamily="49" charset="0"/>
                        </a:rPr>
                        <a:t>CREATE TABLE</a:t>
                      </a:r>
                      <a:endParaRPr lang="en-AU" b="1" dirty="0" smtClean="0">
                        <a:latin typeface="Courier" pitchFamily="49" charset="0"/>
                      </a:endParaRPr>
                    </a:p>
                  </a:txBody>
                  <a:tcPr anchor="ctr">
                    <a:lnL w="12700" cap="flat" cmpd="sng" algn="ctr">
                      <a:solidFill>
                        <a:schemeClr val="tx1"/>
                      </a:solidFill>
                      <a:prstDash val="solid"/>
                      <a:round/>
                      <a:headEnd type="none" w="med" len="med"/>
                      <a:tailEnd type="none" w="med" len="med"/>
                    </a:lnL>
                  </a:tcPr>
                </a:tc>
                <a:tc>
                  <a:txBody>
                    <a:bodyPr/>
                    <a:lstStyle/>
                    <a:p>
                      <a:r>
                        <a:rPr lang="en-AU" dirty="0" smtClean="0"/>
                        <a:t>Create a table</a:t>
                      </a:r>
                      <a:r>
                        <a:rPr lang="en-AU" baseline="0" dirty="0" smtClean="0"/>
                        <a:t> (define columns and can define constraints)</a:t>
                      </a:r>
                      <a:endParaRPr lang="en-AU" dirty="0"/>
                    </a:p>
                  </a:txBody>
                  <a:tcPr anchor="ctr">
                    <a:lnR w="12700" cap="flat" cmpd="sng" algn="ctr">
                      <a:solidFill>
                        <a:schemeClr val="tx1"/>
                      </a:solidFill>
                      <a:prstDash val="solid"/>
                      <a:round/>
                      <a:headEnd type="none" w="med" len="med"/>
                      <a:tailEnd type="none" w="med" len="med"/>
                    </a:lnR>
                  </a:tcPr>
                </a:tc>
              </a:tr>
              <a:tr h="6969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Courier New" pitchFamily="49" charset="0"/>
                        </a:rPr>
                        <a:t>ALTER TABLE</a:t>
                      </a:r>
                      <a:endParaRPr lang="en-AU" b="1" dirty="0" smtClean="0">
                        <a:latin typeface="Courier" pitchFamily="49" charset="0"/>
                      </a:endParaRPr>
                    </a:p>
                  </a:txBody>
                  <a:tcPr anchor="ctr">
                    <a:lnL w="12700" cap="flat" cmpd="sng" algn="ctr">
                      <a:solidFill>
                        <a:schemeClr val="tx1"/>
                      </a:solidFill>
                      <a:prstDash val="solid"/>
                      <a:round/>
                      <a:headEnd type="none" w="med" len="med"/>
                      <a:tailEnd type="none" w="med" len="med"/>
                    </a:lnL>
                  </a:tcPr>
                </a:tc>
                <a:tc>
                  <a:txBody>
                    <a:bodyPr/>
                    <a:lstStyle/>
                    <a:p>
                      <a:r>
                        <a:rPr lang="en-AU" dirty="0" smtClean="0"/>
                        <a:t>Modify table structure</a:t>
                      </a:r>
                      <a:r>
                        <a:rPr lang="en-AU" baseline="0" dirty="0" smtClean="0"/>
                        <a:t> (columns and constraints)</a:t>
                      </a:r>
                      <a:endParaRPr lang="en-AU" dirty="0"/>
                    </a:p>
                  </a:txBody>
                  <a:tcPr anchor="ctr">
                    <a:lnR w="12700" cap="flat" cmpd="sng" algn="ctr">
                      <a:solidFill>
                        <a:schemeClr val="tx1"/>
                      </a:solidFill>
                      <a:prstDash val="solid"/>
                      <a:round/>
                      <a:headEnd type="none" w="med" len="med"/>
                      <a:tailEnd type="none" w="med" len="med"/>
                    </a:lnR>
                  </a:tcPr>
                </a:tc>
              </a:tr>
              <a:tr h="6969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Courier New" pitchFamily="49" charset="0"/>
                        </a:rPr>
                        <a:t>DROP TABLE</a:t>
                      </a:r>
                      <a:endParaRPr lang="en-AU" b="1" dirty="0" smtClean="0">
                        <a:latin typeface="Courier" pitchFamily="49" charset="0"/>
                      </a:endParaRPr>
                    </a:p>
                  </a:txBody>
                  <a:tcPr anchor="ctr">
                    <a:lnL w="12700" cap="flat" cmpd="sng" algn="ctr">
                      <a:solidFill>
                        <a:schemeClr val="tx1"/>
                      </a:solidFill>
                      <a:prstDash val="solid"/>
                      <a:round/>
                      <a:headEnd type="none" w="med" len="med"/>
                      <a:tailEnd type="none" w="med" len="med"/>
                    </a:lnL>
                  </a:tcPr>
                </a:tc>
                <a:tc>
                  <a:txBody>
                    <a:bodyPr/>
                    <a:lstStyle/>
                    <a:p>
                      <a:r>
                        <a:rPr lang="en-AU" dirty="0" smtClean="0"/>
                        <a:t>Drop a table (delete all rows and the</a:t>
                      </a:r>
                      <a:r>
                        <a:rPr lang="en-AU" baseline="0" dirty="0" smtClean="0"/>
                        <a:t> table structure</a:t>
                      </a:r>
                      <a:r>
                        <a:rPr lang="en-AU" dirty="0" smtClean="0"/>
                        <a:t>)</a:t>
                      </a:r>
                      <a:endParaRPr lang="en-AU" dirty="0"/>
                    </a:p>
                  </a:txBody>
                  <a:tcPr anchor="ctr">
                    <a:lnR w="12700" cap="flat" cmpd="sng" algn="ctr">
                      <a:solidFill>
                        <a:schemeClr val="tx1"/>
                      </a:solidFill>
                      <a:prstDash val="solid"/>
                      <a:round/>
                      <a:headEnd type="none" w="med" len="med"/>
                      <a:tailEnd type="none" w="med" len="med"/>
                    </a:lnR>
                  </a:tcPr>
                </a:tc>
              </a:tr>
              <a:tr h="6969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Courier New" pitchFamily="49" charset="0"/>
                        </a:rPr>
                        <a:t>TRUNCATE</a:t>
                      </a:r>
                      <a:r>
                        <a:rPr lang="en-US" sz="1800" b="1" baseline="0" dirty="0" smtClean="0">
                          <a:solidFill>
                            <a:srgbClr val="000000"/>
                          </a:solidFill>
                          <a:latin typeface="Courier New" pitchFamily="49" charset="0"/>
                        </a:rPr>
                        <a:t> </a:t>
                      </a:r>
                      <a:r>
                        <a:rPr lang="en-US" sz="1800" b="1" dirty="0" smtClean="0">
                          <a:solidFill>
                            <a:srgbClr val="000000"/>
                          </a:solidFill>
                          <a:latin typeface="Courier New" pitchFamily="49" charset="0"/>
                        </a:rPr>
                        <a:t>TABLE</a:t>
                      </a:r>
                      <a:endParaRPr lang="en-AU" b="1" dirty="0" smtClean="0">
                        <a:latin typeface="Courier" pitchFamily="49" charset="0"/>
                      </a:endParaRPr>
                    </a:p>
                  </a:txBody>
                  <a:tcPr anchor="ctr">
                    <a:lnL w="12700" cap="flat" cmpd="sng" algn="ctr">
                      <a:solidFill>
                        <a:schemeClr val="tx1"/>
                      </a:solidFill>
                      <a:prstDash val="solid"/>
                      <a:round/>
                      <a:headEnd type="none" w="med" len="med"/>
                      <a:tailEnd type="none" w="med" len="med"/>
                    </a:lnL>
                  </a:tcPr>
                </a:tc>
                <a:tc>
                  <a:txBody>
                    <a:bodyPr/>
                    <a:lstStyle/>
                    <a:p>
                      <a:r>
                        <a:rPr lang="en-AU" dirty="0" smtClean="0"/>
                        <a:t>Delete all rows from a table</a:t>
                      </a:r>
                      <a:r>
                        <a:rPr lang="en-AU" baseline="0" dirty="0" smtClean="0"/>
                        <a:t> and reset IDENTITY columns</a:t>
                      </a:r>
                      <a:endParaRPr lang="en-AU" dirty="0"/>
                    </a:p>
                  </a:txBody>
                  <a:tcPr anchor="ctr">
                    <a:lnR w="12700" cap="flat" cmpd="sng" algn="ctr">
                      <a:solidFill>
                        <a:schemeClr val="tx1"/>
                      </a:solidFill>
                      <a:prstDash val="solid"/>
                      <a:round/>
                      <a:headEnd type="none" w="med" len="med"/>
                      <a:tailEnd type="none" w="med" len="med"/>
                    </a:lnR>
                  </a:tcPr>
                </a:tc>
              </a:tr>
              <a:tr h="6969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Courier New" pitchFamily="49" charset="0"/>
                        </a:rPr>
                        <a:t>DROP DATABASE</a:t>
                      </a:r>
                      <a:endParaRPr lang="en-AU" b="1" dirty="0" smtClean="0">
                        <a:latin typeface="Courier" pitchFamily="49"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AU" dirty="0" smtClean="0"/>
                        <a:t>Drop a database</a:t>
                      </a:r>
                      <a:endParaRPr lang="en-AU"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Considerations when creating tables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Keep your table creation script (collection of all necessary CREATE TABLE statements) </a:t>
            </a:r>
            <a:r>
              <a:rPr lang="en-AU" b="1" dirty="0" smtClean="0"/>
              <a:t>neat and tidy</a:t>
            </a:r>
          </a:p>
          <a:p>
            <a:pPr lvl="1"/>
            <a:r>
              <a:rPr lang="en-AU" dirty="0" smtClean="0"/>
              <a:t>Each column on a new line, use spaces or tabs to align things</a:t>
            </a:r>
          </a:p>
          <a:p>
            <a:pPr lvl="1"/>
            <a:r>
              <a:rPr lang="en-AU" dirty="0" smtClean="0"/>
              <a:t>Consistent naming of columns and constraints</a:t>
            </a:r>
          </a:p>
          <a:p>
            <a:pPr lvl="1"/>
            <a:r>
              <a:rPr lang="en-AU" dirty="0" smtClean="0"/>
              <a:t>Consistent ordering of options and constraint creation</a:t>
            </a:r>
          </a:p>
          <a:p>
            <a:pPr lvl="1"/>
            <a:endParaRPr lang="en-AU" dirty="0" smtClean="0"/>
          </a:p>
          <a:p>
            <a:r>
              <a:rPr lang="en-AU" b="1" dirty="0" smtClean="0"/>
              <a:t>Save a copy </a:t>
            </a:r>
            <a:r>
              <a:rPr lang="en-AU" dirty="0" smtClean="0"/>
              <a:t>of your table creation script</a:t>
            </a:r>
          </a:p>
          <a:p>
            <a:pPr lvl="1"/>
            <a:r>
              <a:rPr lang="en-AU" dirty="0" smtClean="0"/>
              <a:t>This will allow you to re-create your database structure</a:t>
            </a:r>
          </a:p>
          <a:p>
            <a:pPr lvl="1"/>
            <a:r>
              <a:rPr lang="en-AU" dirty="0" smtClean="0"/>
              <a:t>Remember to </a:t>
            </a:r>
            <a:r>
              <a:rPr lang="en-AU" b="1" dirty="0" smtClean="0"/>
              <a:t>update</a:t>
            </a:r>
            <a:r>
              <a:rPr lang="en-AU" dirty="0" smtClean="0"/>
              <a:t> the creation script if you alter a table</a:t>
            </a:r>
          </a:p>
          <a:p>
            <a:pPr lvl="1"/>
            <a:r>
              <a:rPr lang="en-AU" dirty="0" smtClean="0"/>
              <a:t>Add comments to your script to make it clearer</a:t>
            </a:r>
          </a:p>
          <a:p>
            <a:pPr lvl="1"/>
            <a:endParaRPr lang="en-AU" dirty="0" smtClean="0"/>
          </a:p>
          <a:p>
            <a:r>
              <a:rPr lang="en-AU" dirty="0" smtClean="0"/>
              <a:t>To make your table creation script more flexible, you may want to include statements to drop the database first, so that the script re-creates everything from scratch each time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Considerations when creating tables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It may be necessary to create tables </a:t>
            </a:r>
            <a:r>
              <a:rPr lang="en-AU" i="1" dirty="0" smtClean="0"/>
              <a:t>without</a:t>
            </a:r>
            <a:r>
              <a:rPr lang="en-AU" dirty="0" smtClean="0"/>
              <a:t> foreign key constraints and them </a:t>
            </a:r>
            <a:r>
              <a:rPr lang="en-AU" i="1" dirty="0" smtClean="0"/>
              <a:t>add them once tables are created</a:t>
            </a:r>
          </a:p>
          <a:p>
            <a:pPr lvl="1"/>
            <a:r>
              <a:rPr lang="en-AU" dirty="0" smtClean="0"/>
              <a:t>Where primary and foreign keys relate in a circular manner</a:t>
            </a:r>
          </a:p>
          <a:p>
            <a:pPr lvl="1"/>
            <a:r>
              <a:rPr lang="en-AU" dirty="0" smtClean="0"/>
              <a:t>Remember that foreign keys simply </a:t>
            </a:r>
            <a:r>
              <a:rPr lang="en-AU" i="1" dirty="0" smtClean="0"/>
              <a:t>enforce referential integrity</a:t>
            </a:r>
            <a:br>
              <a:rPr lang="en-AU" i="1" dirty="0" smtClean="0"/>
            </a:br>
            <a:endParaRPr lang="en-AU" i="1" dirty="0" smtClean="0"/>
          </a:p>
          <a:p>
            <a:r>
              <a:rPr lang="en-AU" dirty="0" smtClean="0"/>
              <a:t>In this diagram, employees work in a </a:t>
            </a:r>
          </a:p>
          <a:p>
            <a:pPr>
              <a:buNone/>
            </a:pPr>
            <a:r>
              <a:rPr lang="en-AU" dirty="0" smtClean="0"/>
              <a:t>	department, and departments have a</a:t>
            </a:r>
          </a:p>
          <a:p>
            <a:pPr>
              <a:buNone/>
            </a:pPr>
            <a:r>
              <a:rPr lang="en-AU" dirty="0" smtClean="0"/>
              <a:t>	manager (who is an employee)</a:t>
            </a:r>
          </a:p>
          <a:p>
            <a:pPr>
              <a:buNone/>
            </a:pPr>
            <a:endParaRPr lang="en-AU" sz="2000" dirty="0" smtClean="0"/>
          </a:p>
          <a:p>
            <a:r>
              <a:rPr lang="en-AU" dirty="0" smtClean="0"/>
              <a:t>While you can create the necessary</a:t>
            </a:r>
          </a:p>
          <a:p>
            <a:pPr marL="0" indent="0">
              <a:buNone/>
            </a:pPr>
            <a:r>
              <a:rPr lang="en-AU" dirty="0" smtClean="0"/>
              <a:t>    </a:t>
            </a:r>
            <a:r>
              <a:rPr lang="en-AU" i="1" dirty="0" smtClean="0"/>
              <a:t>columns</a:t>
            </a:r>
            <a:r>
              <a:rPr lang="en-AU" dirty="0" smtClean="0"/>
              <a:t> for FK values, you cannot create</a:t>
            </a:r>
          </a:p>
          <a:p>
            <a:pPr marL="0" indent="0">
              <a:buNone/>
            </a:pPr>
            <a:r>
              <a:rPr lang="en-AU" dirty="0"/>
              <a:t> </a:t>
            </a:r>
            <a:r>
              <a:rPr lang="en-AU" dirty="0" smtClean="0"/>
              <a:t>   both </a:t>
            </a:r>
            <a:r>
              <a:rPr lang="en-AU" i="1" dirty="0" smtClean="0"/>
              <a:t>constraints</a:t>
            </a:r>
            <a:r>
              <a:rPr lang="en-AU" dirty="0" smtClean="0"/>
              <a:t> until both tables exist</a:t>
            </a:r>
          </a:p>
          <a:p>
            <a:pPr lvl="1"/>
            <a:r>
              <a:rPr lang="en-AU" dirty="0" smtClean="0"/>
              <a:t>Create one constraint, then add the other once populated</a:t>
            </a:r>
          </a:p>
        </p:txBody>
      </p:sp>
      <p:sp>
        <p:nvSpPr>
          <p:cNvPr id="9" name="Line 34"/>
          <p:cNvSpPr>
            <a:spLocks noChangeShapeType="1"/>
          </p:cNvSpPr>
          <p:nvPr/>
        </p:nvSpPr>
        <p:spPr bwMode="auto">
          <a:xfrm>
            <a:off x="7467600" y="3657600"/>
            <a:ext cx="0" cy="1295400"/>
          </a:xfrm>
          <a:prstGeom prst="line">
            <a:avLst/>
          </a:prstGeom>
          <a:noFill/>
          <a:ln w="19050">
            <a:solidFill>
              <a:srgbClr val="000000"/>
            </a:solidFill>
            <a:round/>
            <a:headEnd/>
            <a:tailEnd/>
          </a:ln>
        </p:spPr>
        <p:txBody>
          <a:bodyPr/>
          <a:lstStyle/>
          <a:p>
            <a:endParaRPr lang="en-AU"/>
          </a:p>
        </p:txBody>
      </p:sp>
      <p:sp>
        <p:nvSpPr>
          <p:cNvPr id="10" name="Line 45"/>
          <p:cNvSpPr>
            <a:spLocks noChangeShapeType="1"/>
          </p:cNvSpPr>
          <p:nvPr/>
        </p:nvSpPr>
        <p:spPr bwMode="auto">
          <a:xfrm>
            <a:off x="7315200" y="3657600"/>
            <a:ext cx="152400" cy="152400"/>
          </a:xfrm>
          <a:prstGeom prst="line">
            <a:avLst/>
          </a:prstGeom>
          <a:noFill/>
          <a:ln w="19050">
            <a:solidFill>
              <a:srgbClr val="000000"/>
            </a:solidFill>
            <a:round/>
            <a:headEnd/>
            <a:tailEnd/>
          </a:ln>
        </p:spPr>
        <p:txBody>
          <a:bodyPr/>
          <a:lstStyle/>
          <a:p>
            <a:endParaRPr lang="en-AU"/>
          </a:p>
        </p:txBody>
      </p:sp>
      <p:sp>
        <p:nvSpPr>
          <p:cNvPr id="11" name="Line 46"/>
          <p:cNvSpPr>
            <a:spLocks noChangeShapeType="1"/>
          </p:cNvSpPr>
          <p:nvPr/>
        </p:nvSpPr>
        <p:spPr bwMode="auto">
          <a:xfrm flipH="1">
            <a:off x="7467597" y="3657599"/>
            <a:ext cx="152401" cy="152400"/>
          </a:xfrm>
          <a:prstGeom prst="line">
            <a:avLst/>
          </a:prstGeom>
          <a:noFill/>
          <a:ln w="19050">
            <a:solidFill>
              <a:srgbClr val="000000"/>
            </a:solidFill>
            <a:round/>
            <a:headEnd/>
            <a:tailEnd/>
          </a:ln>
        </p:spPr>
        <p:txBody>
          <a:bodyPr/>
          <a:lstStyle/>
          <a:p>
            <a:endParaRPr lang="en-AU"/>
          </a:p>
        </p:txBody>
      </p:sp>
      <p:sp>
        <p:nvSpPr>
          <p:cNvPr id="12" name="Line 34"/>
          <p:cNvSpPr>
            <a:spLocks noChangeShapeType="1"/>
          </p:cNvSpPr>
          <p:nvPr/>
        </p:nvSpPr>
        <p:spPr bwMode="auto">
          <a:xfrm>
            <a:off x="8001000" y="3657600"/>
            <a:ext cx="0" cy="1295400"/>
          </a:xfrm>
          <a:prstGeom prst="line">
            <a:avLst/>
          </a:prstGeom>
          <a:noFill/>
          <a:ln w="19050">
            <a:solidFill>
              <a:srgbClr val="000000"/>
            </a:solidFill>
            <a:round/>
            <a:headEnd/>
            <a:tailEnd/>
          </a:ln>
        </p:spPr>
        <p:txBody>
          <a:bodyPr/>
          <a:lstStyle/>
          <a:p>
            <a:endParaRPr lang="en-AU"/>
          </a:p>
        </p:txBody>
      </p:sp>
      <p:sp>
        <p:nvSpPr>
          <p:cNvPr id="13" name="Line 45"/>
          <p:cNvSpPr>
            <a:spLocks noChangeShapeType="1"/>
          </p:cNvSpPr>
          <p:nvPr/>
        </p:nvSpPr>
        <p:spPr bwMode="auto">
          <a:xfrm>
            <a:off x="8001000" y="4800600"/>
            <a:ext cx="152400" cy="152400"/>
          </a:xfrm>
          <a:prstGeom prst="line">
            <a:avLst/>
          </a:prstGeom>
          <a:noFill/>
          <a:ln w="19050">
            <a:solidFill>
              <a:srgbClr val="000000"/>
            </a:solidFill>
            <a:round/>
            <a:headEnd/>
            <a:tailEnd/>
          </a:ln>
        </p:spPr>
        <p:txBody>
          <a:bodyPr/>
          <a:lstStyle/>
          <a:p>
            <a:endParaRPr lang="en-AU"/>
          </a:p>
        </p:txBody>
      </p:sp>
      <p:sp>
        <p:nvSpPr>
          <p:cNvPr id="14" name="Line 46"/>
          <p:cNvSpPr>
            <a:spLocks noChangeShapeType="1"/>
          </p:cNvSpPr>
          <p:nvPr/>
        </p:nvSpPr>
        <p:spPr bwMode="auto">
          <a:xfrm flipH="1">
            <a:off x="7848600" y="4800600"/>
            <a:ext cx="152401" cy="152400"/>
          </a:xfrm>
          <a:prstGeom prst="line">
            <a:avLst/>
          </a:prstGeom>
          <a:noFill/>
          <a:ln w="19050">
            <a:solidFill>
              <a:srgbClr val="000000"/>
            </a:solidFill>
            <a:round/>
            <a:headEnd/>
            <a:tailEnd/>
          </a:ln>
        </p:spPr>
        <p:txBody>
          <a:bodyPr/>
          <a:lstStyle/>
          <a:p>
            <a:endParaRPr lang="en-AU"/>
          </a:p>
        </p:txBody>
      </p:sp>
      <p:sp>
        <p:nvSpPr>
          <p:cNvPr id="27" name="Text Box 22"/>
          <p:cNvSpPr txBox="1">
            <a:spLocks noChangeArrowheads="1"/>
          </p:cNvSpPr>
          <p:nvPr/>
        </p:nvSpPr>
        <p:spPr bwMode="auto">
          <a:xfrm>
            <a:off x="6781800" y="2971800"/>
            <a:ext cx="19812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smtClean="0"/>
              <a:t>department</a:t>
            </a:r>
            <a:endParaRPr lang="en-AU" sz="2000" b="1" dirty="0"/>
          </a:p>
        </p:txBody>
      </p:sp>
      <p:sp>
        <p:nvSpPr>
          <p:cNvPr id="28" name="Text Box 25"/>
          <p:cNvSpPr txBox="1">
            <a:spLocks noChangeArrowheads="1"/>
          </p:cNvSpPr>
          <p:nvPr/>
        </p:nvSpPr>
        <p:spPr bwMode="auto">
          <a:xfrm>
            <a:off x="6781800" y="4953000"/>
            <a:ext cx="19812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smtClean="0"/>
              <a:t>employee</a:t>
            </a:r>
            <a:endParaRPr lang="en-AU"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Definition Language</a:t>
            </a:r>
            <a:endParaRPr lang="en-AU" dirty="0"/>
          </a:p>
        </p:txBody>
      </p:sp>
      <p:sp>
        <p:nvSpPr>
          <p:cNvPr id="3" name="Content Placeholder 2"/>
          <p:cNvSpPr>
            <a:spLocks noGrp="1"/>
          </p:cNvSpPr>
          <p:nvPr>
            <p:ph idx="1"/>
          </p:nvPr>
        </p:nvSpPr>
        <p:spPr/>
        <p:txBody>
          <a:bodyPr/>
          <a:lstStyle/>
          <a:p>
            <a:r>
              <a:rPr lang="en-AU" dirty="0" smtClean="0"/>
              <a:t>DDL is a subset of SQL that is used to create databases and their tables (and other database objects)</a:t>
            </a:r>
          </a:p>
          <a:p>
            <a:endParaRPr lang="en-AU" dirty="0" smtClean="0"/>
          </a:p>
          <a:p>
            <a:pPr lvl="1"/>
            <a:r>
              <a:rPr lang="en-AU" dirty="0" smtClean="0"/>
              <a:t>Creates the </a:t>
            </a:r>
            <a:r>
              <a:rPr lang="en-AU" i="1" dirty="0" smtClean="0"/>
              <a:t>structure</a:t>
            </a:r>
            <a:r>
              <a:rPr lang="en-AU" dirty="0" smtClean="0"/>
              <a:t>, not the content</a:t>
            </a:r>
          </a:p>
          <a:p>
            <a:pPr lvl="1"/>
            <a:endParaRPr lang="en-AU" dirty="0" smtClean="0"/>
          </a:p>
          <a:p>
            <a:pPr lvl="1"/>
            <a:r>
              <a:rPr lang="en-AU" dirty="0" smtClean="0"/>
              <a:t>A normalised database design is implemented into a database server using DDL</a:t>
            </a:r>
          </a:p>
          <a:p>
            <a:pPr lvl="1"/>
            <a:endParaRPr lang="en-AU" dirty="0" smtClean="0"/>
          </a:p>
          <a:p>
            <a:pPr lvl="1"/>
            <a:r>
              <a:rPr lang="en-AU" dirty="0" smtClean="0"/>
              <a:t>A data dictionary should provide all the information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database: </a:t>
            </a:r>
            <a:r>
              <a:rPr lang="en-AU" dirty="0" err="1" smtClean="0"/>
              <a:t>group_work</a:t>
            </a:r>
            <a:endParaRPr lang="en-AU" dirty="0"/>
          </a:p>
        </p:txBody>
      </p:sp>
      <p:cxnSp>
        <p:nvCxnSpPr>
          <p:cNvPr id="11" name="Straight Connector 10"/>
          <p:cNvCxnSpPr>
            <a:stCxn id="4" idx="2"/>
            <a:endCxn id="5" idx="0"/>
          </p:cNvCxnSpPr>
          <p:nvPr/>
        </p:nvCxnSpPr>
        <p:spPr>
          <a:xfrm rot="5400000">
            <a:off x="4152900" y="24765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13" name="Isosceles Triangle 12"/>
          <p:cNvSpPr/>
          <p:nvPr/>
        </p:nvSpPr>
        <p:spPr>
          <a:xfrm>
            <a:off x="4419600" y="26670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14" name="Straight Connector 13"/>
          <p:cNvCxnSpPr/>
          <p:nvPr/>
        </p:nvCxnSpPr>
        <p:spPr>
          <a:xfrm rot="5400000">
            <a:off x="4153694" y="4228306"/>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15" name="Isosceles Triangle 14"/>
          <p:cNvSpPr/>
          <p:nvPr/>
        </p:nvSpPr>
        <p:spPr>
          <a:xfrm>
            <a:off x="4420394" y="4418806"/>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16" name="Straight Connector 15"/>
          <p:cNvCxnSpPr>
            <a:stCxn id="5" idx="3"/>
            <a:endCxn id="6" idx="1"/>
          </p:cNvCxnSpPr>
          <p:nvPr/>
        </p:nvCxnSpPr>
        <p:spPr>
          <a:xfrm>
            <a:off x="5638800" y="33528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17" name="Isosceles Triangle 16"/>
          <p:cNvSpPr/>
          <p:nvPr/>
        </p:nvSpPr>
        <p:spPr>
          <a:xfrm rot="5400000">
            <a:off x="5562600" y="32004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20" name="Straight Connector 19"/>
          <p:cNvCxnSpPr/>
          <p:nvPr/>
        </p:nvCxnSpPr>
        <p:spPr>
          <a:xfrm>
            <a:off x="2667000" y="51054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21" name="Isosceles Triangle 20"/>
          <p:cNvSpPr/>
          <p:nvPr/>
        </p:nvSpPr>
        <p:spPr>
          <a:xfrm rot="5400000">
            <a:off x="2590800" y="49530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22" name="Straight Connector 21"/>
          <p:cNvCxnSpPr/>
          <p:nvPr/>
        </p:nvCxnSpPr>
        <p:spPr>
          <a:xfrm rot="5400000">
            <a:off x="1181894" y="4228306"/>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23" name="Isosceles Triangle 22"/>
          <p:cNvSpPr/>
          <p:nvPr/>
        </p:nvSpPr>
        <p:spPr>
          <a:xfrm>
            <a:off x="1447800" y="44196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4" name="Rectangle 3"/>
          <p:cNvSpPr/>
          <p:nvPr/>
        </p:nvSpPr>
        <p:spPr>
          <a:xfrm>
            <a:off x="3505200" y="11430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unit</a:t>
            </a:r>
            <a:endParaRPr lang="en-AU" sz="2000" dirty="0"/>
          </a:p>
        </p:txBody>
      </p:sp>
      <p:sp>
        <p:nvSpPr>
          <p:cNvPr id="6" name="Rectangle 5"/>
          <p:cNvSpPr/>
          <p:nvPr/>
        </p:nvSpPr>
        <p:spPr>
          <a:xfrm>
            <a:off x="6477000" y="28956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assignment_type</a:t>
            </a:r>
            <a:endParaRPr lang="en-AU" sz="2000" dirty="0"/>
          </a:p>
        </p:txBody>
      </p:sp>
      <p:sp>
        <p:nvSpPr>
          <p:cNvPr id="7" name="Rectangle 6"/>
          <p:cNvSpPr/>
          <p:nvPr/>
        </p:nvSpPr>
        <p:spPr>
          <a:xfrm>
            <a:off x="533400" y="28956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student</a:t>
            </a:r>
            <a:endParaRPr lang="en-AU" sz="2000" dirty="0"/>
          </a:p>
        </p:txBody>
      </p:sp>
      <p:sp>
        <p:nvSpPr>
          <p:cNvPr id="9" name="Rectangle 8"/>
          <p:cNvSpPr/>
          <p:nvPr/>
        </p:nvSpPr>
        <p:spPr>
          <a:xfrm>
            <a:off x="533400" y="46482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group_member</a:t>
            </a:r>
            <a:endParaRPr lang="en-AU" sz="2000" dirty="0"/>
          </a:p>
        </p:txBody>
      </p:sp>
      <p:sp>
        <p:nvSpPr>
          <p:cNvPr id="5" name="Rectangle 4"/>
          <p:cNvSpPr/>
          <p:nvPr/>
        </p:nvSpPr>
        <p:spPr>
          <a:xfrm>
            <a:off x="3505200" y="28956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assignment</a:t>
            </a:r>
            <a:endParaRPr lang="en-AU" sz="2000" dirty="0"/>
          </a:p>
        </p:txBody>
      </p:sp>
      <p:sp>
        <p:nvSpPr>
          <p:cNvPr id="8" name="Rectangle 7"/>
          <p:cNvSpPr/>
          <p:nvPr/>
        </p:nvSpPr>
        <p:spPr>
          <a:xfrm>
            <a:off x="3505200" y="46482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work_group</a:t>
            </a:r>
            <a:endParaRPr lang="en-AU" sz="2000" dirty="0"/>
          </a:p>
        </p:txBody>
      </p:sp>
      <p:cxnSp>
        <p:nvCxnSpPr>
          <p:cNvPr id="24" name="Straight Connector 23"/>
          <p:cNvCxnSpPr/>
          <p:nvPr/>
        </p:nvCxnSpPr>
        <p:spPr>
          <a:xfrm rot="10800000" flipV="1">
            <a:off x="4495800" y="2209005"/>
            <a:ext cx="1531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flipV="1">
            <a:off x="4495800" y="3961605"/>
            <a:ext cx="1531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flipV="1">
            <a:off x="1524000" y="3961606"/>
            <a:ext cx="1531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flipH="1" flipV="1">
            <a:off x="6249591" y="3351609"/>
            <a:ext cx="151606" cy="1588"/>
          </a:xfrm>
          <a:prstGeom prst="line">
            <a:avLst/>
          </a:prstGeom>
          <a:ln w="19050"/>
        </p:spPr>
        <p:style>
          <a:lnRef idx="1">
            <a:schemeClr val="dk1"/>
          </a:lnRef>
          <a:fillRef idx="0">
            <a:schemeClr val="dk1"/>
          </a:fillRef>
          <a:effectRef idx="0">
            <a:schemeClr val="dk1"/>
          </a:effectRef>
          <a:fontRef idx="minor">
            <a:schemeClr val="tx1"/>
          </a:fontRef>
        </p:style>
      </p:cxnSp>
      <p:sp>
        <p:nvSpPr>
          <p:cNvPr id="30" name="Oval 29"/>
          <p:cNvSpPr/>
          <p:nvPr/>
        </p:nvSpPr>
        <p:spPr>
          <a:xfrm>
            <a:off x="4495800" y="25908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1" name="Oval 30"/>
          <p:cNvSpPr/>
          <p:nvPr/>
        </p:nvSpPr>
        <p:spPr>
          <a:xfrm>
            <a:off x="5791200" y="32766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2" name="Oval 31"/>
          <p:cNvSpPr/>
          <p:nvPr/>
        </p:nvSpPr>
        <p:spPr>
          <a:xfrm>
            <a:off x="4495800" y="43434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4" name="Oval 33"/>
          <p:cNvSpPr/>
          <p:nvPr/>
        </p:nvSpPr>
        <p:spPr>
          <a:xfrm>
            <a:off x="1524000" y="43434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35" name="Straight Connector 34"/>
          <p:cNvCxnSpPr/>
          <p:nvPr/>
        </p:nvCxnSpPr>
        <p:spPr>
          <a:xfrm rot="5400000" flipH="1" flipV="1">
            <a:off x="3277791" y="5104209"/>
            <a:ext cx="151606"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flipH="1" flipV="1">
            <a:off x="2820591" y="5104209"/>
            <a:ext cx="151606" cy="1588"/>
          </a:xfrm>
          <a:prstGeom prst="line">
            <a:avLst/>
          </a:prstGeom>
          <a:ln w="19050"/>
        </p:spPr>
        <p:style>
          <a:lnRef idx="1">
            <a:schemeClr val="dk1"/>
          </a:lnRef>
          <a:fillRef idx="0">
            <a:schemeClr val="dk1"/>
          </a:fillRef>
          <a:effectRef idx="0">
            <a:schemeClr val="dk1"/>
          </a:effectRef>
          <a:fontRef idx="minor">
            <a:schemeClr val="tx1"/>
          </a:fontRef>
        </p:style>
      </p:cxnSp>
      <p:sp>
        <p:nvSpPr>
          <p:cNvPr id="37" name="Rectangle 36"/>
          <p:cNvSpPr/>
          <p:nvPr/>
        </p:nvSpPr>
        <p:spPr>
          <a:xfrm>
            <a:off x="5638800" y="1143000"/>
            <a:ext cx="2133600" cy="9144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unit_code</a:t>
            </a:r>
            <a:endParaRPr lang="en-AU" sz="1600" b="1" u="sng" dirty="0" smtClean="0"/>
          </a:p>
          <a:p>
            <a:pPr algn="l"/>
            <a:r>
              <a:rPr lang="en-AU" sz="1600" dirty="0" err="1" smtClean="0"/>
              <a:t>unit_name</a:t>
            </a:r>
            <a:endParaRPr lang="en-AU" sz="1600" dirty="0" smtClean="0"/>
          </a:p>
          <a:p>
            <a:pPr algn="l"/>
            <a:r>
              <a:rPr lang="en-AU" sz="1600" dirty="0" err="1" smtClean="0"/>
              <a:t>unit_desc</a:t>
            </a:r>
            <a:endParaRPr lang="en-AU" sz="1600" dirty="0" smtClean="0"/>
          </a:p>
          <a:p>
            <a:pPr algn="l"/>
            <a:r>
              <a:rPr lang="en-AU" sz="1600" dirty="0" err="1" smtClean="0"/>
              <a:t>credit_points</a:t>
            </a:r>
            <a:endParaRPr lang="en-AU" sz="1600" dirty="0"/>
          </a:p>
        </p:txBody>
      </p:sp>
      <p:sp>
        <p:nvSpPr>
          <p:cNvPr id="38" name="Rectangle 37"/>
          <p:cNvSpPr/>
          <p:nvPr/>
        </p:nvSpPr>
        <p:spPr>
          <a:xfrm>
            <a:off x="6477000" y="3810000"/>
            <a:ext cx="2209800" cy="5334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assn_type_id</a:t>
            </a:r>
            <a:endParaRPr lang="en-AU" sz="1600" b="1" u="sng" dirty="0" smtClean="0"/>
          </a:p>
          <a:p>
            <a:pPr algn="l"/>
            <a:r>
              <a:rPr lang="en-AU" sz="1600" dirty="0" err="1" smtClean="0"/>
              <a:t>assn_type</a:t>
            </a:r>
            <a:endParaRPr lang="en-AU" sz="1600" dirty="0"/>
          </a:p>
        </p:txBody>
      </p:sp>
      <p:sp>
        <p:nvSpPr>
          <p:cNvPr id="39" name="Rectangle 38"/>
          <p:cNvSpPr/>
          <p:nvPr/>
        </p:nvSpPr>
        <p:spPr>
          <a:xfrm>
            <a:off x="3505200" y="5486400"/>
            <a:ext cx="2133600" cy="11430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group_id</a:t>
            </a:r>
            <a:endParaRPr lang="en-AU" sz="1600" b="1" u="sng" dirty="0" smtClean="0"/>
          </a:p>
          <a:p>
            <a:pPr algn="l"/>
            <a:r>
              <a:rPr lang="en-AU" sz="1600" i="1" dirty="0" err="1" smtClean="0"/>
              <a:t>assn_id</a:t>
            </a:r>
            <a:endParaRPr lang="en-AU" sz="1600" i="1" dirty="0" smtClean="0"/>
          </a:p>
          <a:p>
            <a:pPr algn="l"/>
            <a:r>
              <a:rPr lang="en-AU" sz="1600" dirty="0" err="1" smtClean="0"/>
              <a:t>group_name</a:t>
            </a:r>
            <a:endParaRPr lang="en-AU" sz="1600" dirty="0" smtClean="0"/>
          </a:p>
          <a:p>
            <a:pPr algn="l"/>
            <a:r>
              <a:rPr lang="en-AU" sz="1600" dirty="0" err="1" smtClean="0"/>
              <a:t>creation_date</a:t>
            </a:r>
            <a:endParaRPr lang="en-AU" sz="1600" dirty="0"/>
          </a:p>
        </p:txBody>
      </p:sp>
      <p:sp>
        <p:nvSpPr>
          <p:cNvPr id="40" name="Rectangle 39"/>
          <p:cNvSpPr/>
          <p:nvPr/>
        </p:nvSpPr>
        <p:spPr>
          <a:xfrm>
            <a:off x="533400" y="5562600"/>
            <a:ext cx="2133600" cy="5334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i="1" u="sng" dirty="0" err="1" smtClean="0"/>
              <a:t>student_num</a:t>
            </a:r>
            <a:endParaRPr lang="en-AU" sz="1600" b="1" i="1" u="sng" dirty="0" smtClean="0"/>
          </a:p>
          <a:p>
            <a:pPr algn="l"/>
            <a:r>
              <a:rPr lang="en-AU" sz="1600" b="1" i="1" u="sng" dirty="0" err="1" smtClean="0"/>
              <a:t>group_id</a:t>
            </a:r>
            <a:endParaRPr lang="en-AU" sz="1600" b="1" i="1" u="sng" dirty="0" smtClean="0"/>
          </a:p>
        </p:txBody>
      </p:sp>
      <p:sp>
        <p:nvSpPr>
          <p:cNvPr id="41" name="Rectangle 40"/>
          <p:cNvSpPr/>
          <p:nvPr/>
        </p:nvSpPr>
        <p:spPr>
          <a:xfrm>
            <a:off x="533400" y="1752600"/>
            <a:ext cx="2133600" cy="11430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student_num</a:t>
            </a:r>
            <a:endParaRPr lang="en-AU" sz="1600" b="1" u="sng" dirty="0" smtClean="0"/>
          </a:p>
          <a:p>
            <a:pPr algn="l"/>
            <a:r>
              <a:rPr lang="en-AU" sz="1600" dirty="0" err="1" smtClean="0"/>
              <a:t>student_name</a:t>
            </a:r>
            <a:endParaRPr lang="en-AU" sz="1600" dirty="0" smtClean="0"/>
          </a:p>
          <a:p>
            <a:pPr algn="l"/>
            <a:r>
              <a:rPr lang="en-AU" sz="1600" dirty="0" smtClean="0"/>
              <a:t>gender</a:t>
            </a:r>
          </a:p>
          <a:p>
            <a:pPr algn="l"/>
            <a:r>
              <a:rPr lang="en-AU" sz="1600" dirty="0" err="1" smtClean="0"/>
              <a:t>birthdate</a:t>
            </a:r>
            <a:endParaRPr lang="en-AU" sz="1600" dirty="0"/>
          </a:p>
        </p:txBody>
      </p:sp>
      <p:sp>
        <p:nvSpPr>
          <p:cNvPr id="42" name="Rectangle 41"/>
          <p:cNvSpPr/>
          <p:nvPr/>
        </p:nvSpPr>
        <p:spPr>
          <a:xfrm>
            <a:off x="6477000" y="4876800"/>
            <a:ext cx="2133600" cy="13716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assn_id</a:t>
            </a:r>
            <a:endParaRPr lang="en-AU" sz="1600" b="1" u="sng" dirty="0" smtClean="0"/>
          </a:p>
          <a:p>
            <a:pPr algn="l"/>
            <a:r>
              <a:rPr lang="en-AU" sz="1600" i="1" dirty="0" err="1" smtClean="0"/>
              <a:t>unit_code</a:t>
            </a:r>
            <a:endParaRPr lang="en-AU" sz="1600" i="1" dirty="0" smtClean="0"/>
          </a:p>
          <a:p>
            <a:pPr algn="l"/>
            <a:r>
              <a:rPr lang="en-AU" sz="1600" i="1" dirty="0" err="1" smtClean="0"/>
              <a:t>assn_type</a:t>
            </a:r>
            <a:endParaRPr lang="en-AU" sz="1600" i="1" dirty="0" smtClean="0"/>
          </a:p>
          <a:p>
            <a:pPr algn="l"/>
            <a:r>
              <a:rPr lang="en-AU" sz="1600" dirty="0" err="1" smtClean="0"/>
              <a:t>assn_name</a:t>
            </a:r>
            <a:endParaRPr lang="en-AU" sz="1600" dirty="0" smtClean="0"/>
          </a:p>
          <a:p>
            <a:pPr algn="l"/>
            <a:r>
              <a:rPr lang="en-AU" sz="1600" dirty="0" err="1" smtClean="0"/>
              <a:t>assn_desc</a:t>
            </a:r>
            <a:endParaRPr lang="en-AU" sz="1600" dirty="0" smtClean="0"/>
          </a:p>
          <a:p>
            <a:pPr algn="l"/>
            <a:r>
              <a:rPr lang="en-AU" sz="1600" dirty="0" smtClean="0"/>
              <a:t>weighting</a:t>
            </a:r>
            <a:endParaRPr lang="en-AU" sz="1600" dirty="0"/>
          </a:p>
        </p:txBody>
      </p:sp>
      <p:cxnSp>
        <p:nvCxnSpPr>
          <p:cNvPr id="44" name="Straight Arrow Connector 43"/>
          <p:cNvCxnSpPr/>
          <p:nvPr/>
        </p:nvCxnSpPr>
        <p:spPr>
          <a:xfrm rot="16200000" flipH="1">
            <a:off x="5638800" y="3962400"/>
            <a:ext cx="990600" cy="838200"/>
          </a:xfrm>
          <a:prstGeom prst="straightConnector1">
            <a:avLst/>
          </a:prstGeom>
          <a:ln w="19050">
            <a:solidFill>
              <a:schemeClr val="bg1">
                <a:lumMod val="65000"/>
              </a:schemeClr>
            </a:solidFill>
            <a:prstDash val="dash"/>
            <a:headEnd type="none" w="med" len="med"/>
            <a:tailEnd type="triangle" w="lg"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database: </a:t>
            </a:r>
            <a:r>
              <a:rPr lang="en-AU" dirty="0" err="1" smtClean="0"/>
              <a:t>group_work</a:t>
            </a:r>
            <a:endParaRPr lang="en-AU" dirty="0"/>
          </a:p>
        </p:txBody>
      </p:sp>
      <p:cxnSp>
        <p:nvCxnSpPr>
          <p:cNvPr id="11" name="Straight Connector 10"/>
          <p:cNvCxnSpPr>
            <a:stCxn id="4" idx="2"/>
            <a:endCxn id="5" idx="0"/>
          </p:cNvCxnSpPr>
          <p:nvPr/>
        </p:nvCxnSpPr>
        <p:spPr>
          <a:xfrm rot="5400000">
            <a:off x="4152900" y="24765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13" name="Isosceles Triangle 12"/>
          <p:cNvSpPr/>
          <p:nvPr/>
        </p:nvSpPr>
        <p:spPr>
          <a:xfrm>
            <a:off x="4419600" y="26670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14" name="Straight Connector 13"/>
          <p:cNvCxnSpPr/>
          <p:nvPr/>
        </p:nvCxnSpPr>
        <p:spPr>
          <a:xfrm rot="5400000">
            <a:off x="4153694" y="4228306"/>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15" name="Isosceles Triangle 14"/>
          <p:cNvSpPr/>
          <p:nvPr/>
        </p:nvSpPr>
        <p:spPr>
          <a:xfrm>
            <a:off x="4420394" y="4418806"/>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16" name="Straight Connector 15"/>
          <p:cNvCxnSpPr>
            <a:stCxn id="5" idx="3"/>
            <a:endCxn id="6" idx="1"/>
          </p:cNvCxnSpPr>
          <p:nvPr/>
        </p:nvCxnSpPr>
        <p:spPr>
          <a:xfrm>
            <a:off x="5638800" y="33528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17" name="Isosceles Triangle 16"/>
          <p:cNvSpPr/>
          <p:nvPr/>
        </p:nvSpPr>
        <p:spPr>
          <a:xfrm rot="5400000">
            <a:off x="5562600" y="32004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20" name="Straight Connector 19"/>
          <p:cNvCxnSpPr/>
          <p:nvPr/>
        </p:nvCxnSpPr>
        <p:spPr>
          <a:xfrm>
            <a:off x="2667000" y="51054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21" name="Isosceles Triangle 20"/>
          <p:cNvSpPr/>
          <p:nvPr/>
        </p:nvSpPr>
        <p:spPr>
          <a:xfrm rot="5400000">
            <a:off x="2590800" y="49530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22" name="Straight Connector 21"/>
          <p:cNvCxnSpPr/>
          <p:nvPr/>
        </p:nvCxnSpPr>
        <p:spPr>
          <a:xfrm rot="5400000">
            <a:off x="1181894" y="4228306"/>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23" name="Isosceles Triangle 22"/>
          <p:cNvSpPr/>
          <p:nvPr/>
        </p:nvSpPr>
        <p:spPr>
          <a:xfrm>
            <a:off x="1447800" y="44196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4" name="Rectangle 3"/>
          <p:cNvSpPr/>
          <p:nvPr/>
        </p:nvSpPr>
        <p:spPr>
          <a:xfrm>
            <a:off x="3505200" y="11430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unit</a:t>
            </a:r>
            <a:endParaRPr lang="en-AU" sz="2000" dirty="0"/>
          </a:p>
        </p:txBody>
      </p:sp>
      <p:sp>
        <p:nvSpPr>
          <p:cNvPr id="6" name="Rectangle 5"/>
          <p:cNvSpPr/>
          <p:nvPr/>
        </p:nvSpPr>
        <p:spPr>
          <a:xfrm>
            <a:off x="6477000" y="28956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assignment_type</a:t>
            </a:r>
            <a:endParaRPr lang="en-AU" sz="2000" dirty="0"/>
          </a:p>
        </p:txBody>
      </p:sp>
      <p:sp>
        <p:nvSpPr>
          <p:cNvPr id="7" name="Rectangle 6"/>
          <p:cNvSpPr/>
          <p:nvPr/>
        </p:nvSpPr>
        <p:spPr>
          <a:xfrm>
            <a:off x="533400" y="28956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student</a:t>
            </a:r>
            <a:endParaRPr lang="en-AU" sz="2000" dirty="0"/>
          </a:p>
        </p:txBody>
      </p:sp>
      <p:sp>
        <p:nvSpPr>
          <p:cNvPr id="9" name="Rectangle 8"/>
          <p:cNvSpPr/>
          <p:nvPr/>
        </p:nvSpPr>
        <p:spPr>
          <a:xfrm>
            <a:off x="533400" y="46482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group_member</a:t>
            </a:r>
            <a:endParaRPr lang="en-AU" sz="2000" dirty="0"/>
          </a:p>
        </p:txBody>
      </p:sp>
      <p:sp>
        <p:nvSpPr>
          <p:cNvPr id="5" name="Rectangle 4"/>
          <p:cNvSpPr/>
          <p:nvPr/>
        </p:nvSpPr>
        <p:spPr>
          <a:xfrm>
            <a:off x="3505200" y="28956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assignment</a:t>
            </a:r>
            <a:endParaRPr lang="en-AU" sz="2000" dirty="0"/>
          </a:p>
        </p:txBody>
      </p:sp>
      <p:sp>
        <p:nvSpPr>
          <p:cNvPr id="8" name="Rectangle 7"/>
          <p:cNvSpPr/>
          <p:nvPr/>
        </p:nvSpPr>
        <p:spPr>
          <a:xfrm>
            <a:off x="3505200" y="46482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work_group</a:t>
            </a:r>
            <a:endParaRPr lang="en-AU" sz="2000" dirty="0"/>
          </a:p>
        </p:txBody>
      </p:sp>
      <p:cxnSp>
        <p:nvCxnSpPr>
          <p:cNvPr id="24" name="Straight Connector 23"/>
          <p:cNvCxnSpPr/>
          <p:nvPr/>
        </p:nvCxnSpPr>
        <p:spPr>
          <a:xfrm rot="10800000" flipV="1">
            <a:off x="4495800" y="2209005"/>
            <a:ext cx="1531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flipV="1">
            <a:off x="4495800" y="3961605"/>
            <a:ext cx="1531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flipV="1">
            <a:off x="1524000" y="3961606"/>
            <a:ext cx="1531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flipH="1" flipV="1">
            <a:off x="6249591" y="3351609"/>
            <a:ext cx="151606" cy="1588"/>
          </a:xfrm>
          <a:prstGeom prst="line">
            <a:avLst/>
          </a:prstGeom>
          <a:ln w="19050"/>
        </p:spPr>
        <p:style>
          <a:lnRef idx="1">
            <a:schemeClr val="dk1"/>
          </a:lnRef>
          <a:fillRef idx="0">
            <a:schemeClr val="dk1"/>
          </a:fillRef>
          <a:effectRef idx="0">
            <a:schemeClr val="dk1"/>
          </a:effectRef>
          <a:fontRef idx="minor">
            <a:schemeClr val="tx1"/>
          </a:fontRef>
        </p:style>
      </p:cxnSp>
      <p:sp>
        <p:nvSpPr>
          <p:cNvPr id="30" name="Oval 29"/>
          <p:cNvSpPr/>
          <p:nvPr/>
        </p:nvSpPr>
        <p:spPr>
          <a:xfrm>
            <a:off x="4495800" y="25908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1" name="Oval 30"/>
          <p:cNvSpPr/>
          <p:nvPr/>
        </p:nvSpPr>
        <p:spPr>
          <a:xfrm>
            <a:off x="5791200" y="32766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2" name="Oval 31"/>
          <p:cNvSpPr/>
          <p:nvPr/>
        </p:nvSpPr>
        <p:spPr>
          <a:xfrm>
            <a:off x="4495800" y="43434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4" name="Oval 33"/>
          <p:cNvSpPr/>
          <p:nvPr/>
        </p:nvSpPr>
        <p:spPr>
          <a:xfrm>
            <a:off x="1524000" y="43434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35" name="Straight Connector 34"/>
          <p:cNvCxnSpPr/>
          <p:nvPr/>
        </p:nvCxnSpPr>
        <p:spPr>
          <a:xfrm rot="5400000" flipH="1" flipV="1">
            <a:off x="3277791" y="5104209"/>
            <a:ext cx="151606"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flipH="1" flipV="1">
            <a:off x="2820591" y="5104209"/>
            <a:ext cx="151606" cy="1588"/>
          </a:xfrm>
          <a:prstGeom prst="line">
            <a:avLst/>
          </a:prstGeom>
          <a:ln w="19050"/>
        </p:spPr>
        <p:style>
          <a:lnRef idx="1">
            <a:schemeClr val="dk1"/>
          </a:lnRef>
          <a:fillRef idx="0">
            <a:schemeClr val="dk1"/>
          </a:fillRef>
          <a:effectRef idx="0">
            <a:schemeClr val="dk1"/>
          </a:effectRef>
          <a:fontRef idx="minor">
            <a:schemeClr val="tx1"/>
          </a:fontRef>
        </p:style>
      </p:cxnSp>
      <p:sp>
        <p:nvSpPr>
          <p:cNvPr id="43" name="Rectangle 42"/>
          <p:cNvSpPr/>
          <p:nvPr/>
        </p:nvSpPr>
        <p:spPr>
          <a:xfrm>
            <a:off x="76200" y="990600"/>
            <a:ext cx="3304110" cy="769441"/>
          </a:xfrm>
          <a:prstGeom prst="rect">
            <a:avLst/>
          </a:prstGeom>
        </p:spPr>
        <p:txBody>
          <a:bodyPr wrap="none">
            <a:spAutoFit/>
          </a:bodyPr>
          <a:lstStyle/>
          <a:p>
            <a:r>
              <a:rPr lang="en-AU" dirty="0" smtClean="0"/>
              <a:t>Table creation order</a:t>
            </a:r>
          </a:p>
          <a:p>
            <a:r>
              <a:rPr lang="en-AU" sz="2000" dirty="0" smtClean="0"/>
              <a:t>(numerous orders possible)</a:t>
            </a:r>
            <a:endParaRPr lang="en-AU" sz="2000" dirty="0"/>
          </a:p>
        </p:txBody>
      </p:sp>
      <p:sp>
        <p:nvSpPr>
          <p:cNvPr id="45" name="Rectangle 44"/>
          <p:cNvSpPr/>
          <p:nvPr/>
        </p:nvSpPr>
        <p:spPr>
          <a:xfrm>
            <a:off x="5358812" y="1066800"/>
            <a:ext cx="356188" cy="461665"/>
          </a:xfrm>
          <a:prstGeom prst="rect">
            <a:avLst/>
          </a:prstGeom>
        </p:spPr>
        <p:txBody>
          <a:bodyPr wrap="square">
            <a:spAutoFit/>
          </a:bodyPr>
          <a:lstStyle/>
          <a:p>
            <a:r>
              <a:rPr lang="en-AU" b="1" dirty="0" smtClean="0">
                <a:solidFill>
                  <a:srgbClr val="C00000"/>
                </a:solidFill>
              </a:rPr>
              <a:t>1</a:t>
            </a:r>
            <a:endParaRPr lang="en-AU" b="1" dirty="0">
              <a:solidFill>
                <a:srgbClr val="C00000"/>
              </a:solidFill>
            </a:endParaRPr>
          </a:p>
        </p:txBody>
      </p:sp>
      <p:sp>
        <p:nvSpPr>
          <p:cNvPr id="46" name="Rectangle 45"/>
          <p:cNvSpPr/>
          <p:nvPr/>
        </p:nvSpPr>
        <p:spPr>
          <a:xfrm>
            <a:off x="2387012" y="2819400"/>
            <a:ext cx="356188" cy="461665"/>
          </a:xfrm>
          <a:prstGeom prst="rect">
            <a:avLst/>
          </a:prstGeom>
        </p:spPr>
        <p:txBody>
          <a:bodyPr wrap="square">
            <a:spAutoFit/>
          </a:bodyPr>
          <a:lstStyle/>
          <a:p>
            <a:r>
              <a:rPr lang="en-AU" b="1" dirty="0" smtClean="0">
                <a:solidFill>
                  <a:srgbClr val="C00000"/>
                </a:solidFill>
              </a:rPr>
              <a:t>2</a:t>
            </a:r>
            <a:endParaRPr lang="en-AU" b="1" dirty="0">
              <a:solidFill>
                <a:srgbClr val="C00000"/>
              </a:solidFill>
            </a:endParaRPr>
          </a:p>
        </p:txBody>
      </p:sp>
      <p:sp>
        <p:nvSpPr>
          <p:cNvPr id="47" name="Rectangle 46"/>
          <p:cNvSpPr/>
          <p:nvPr/>
        </p:nvSpPr>
        <p:spPr>
          <a:xfrm>
            <a:off x="8330612" y="2819400"/>
            <a:ext cx="356188" cy="461665"/>
          </a:xfrm>
          <a:prstGeom prst="rect">
            <a:avLst/>
          </a:prstGeom>
        </p:spPr>
        <p:txBody>
          <a:bodyPr wrap="square">
            <a:spAutoFit/>
          </a:bodyPr>
          <a:lstStyle/>
          <a:p>
            <a:r>
              <a:rPr lang="en-AU" b="1" dirty="0" smtClean="0">
                <a:solidFill>
                  <a:srgbClr val="C00000"/>
                </a:solidFill>
              </a:rPr>
              <a:t>3</a:t>
            </a:r>
            <a:endParaRPr lang="en-AU" b="1" dirty="0">
              <a:solidFill>
                <a:srgbClr val="C00000"/>
              </a:solidFill>
            </a:endParaRPr>
          </a:p>
        </p:txBody>
      </p:sp>
      <p:sp>
        <p:nvSpPr>
          <p:cNvPr id="48" name="Rectangle 47"/>
          <p:cNvSpPr/>
          <p:nvPr/>
        </p:nvSpPr>
        <p:spPr>
          <a:xfrm>
            <a:off x="5358812" y="2819400"/>
            <a:ext cx="356188" cy="461665"/>
          </a:xfrm>
          <a:prstGeom prst="rect">
            <a:avLst/>
          </a:prstGeom>
        </p:spPr>
        <p:txBody>
          <a:bodyPr wrap="square">
            <a:spAutoFit/>
          </a:bodyPr>
          <a:lstStyle/>
          <a:p>
            <a:r>
              <a:rPr lang="en-AU" b="1" dirty="0" smtClean="0">
                <a:solidFill>
                  <a:srgbClr val="C00000"/>
                </a:solidFill>
              </a:rPr>
              <a:t>4</a:t>
            </a:r>
            <a:endParaRPr lang="en-AU" b="1" dirty="0">
              <a:solidFill>
                <a:srgbClr val="C00000"/>
              </a:solidFill>
            </a:endParaRPr>
          </a:p>
        </p:txBody>
      </p:sp>
      <p:sp>
        <p:nvSpPr>
          <p:cNvPr id="49" name="Rectangle 48"/>
          <p:cNvSpPr/>
          <p:nvPr/>
        </p:nvSpPr>
        <p:spPr>
          <a:xfrm>
            <a:off x="2362200" y="4572000"/>
            <a:ext cx="356188" cy="461665"/>
          </a:xfrm>
          <a:prstGeom prst="rect">
            <a:avLst/>
          </a:prstGeom>
        </p:spPr>
        <p:txBody>
          <a:bodyPr wrap="square">
            <a:spAutoFit/>
          </a:bodyPr>
          <a:lstStyle/>
          <a:p>
            <a:r>
              <a:rPr lang="en-AU" b="1" dirty="0" smtClean="0">
                <a:solidFill>
                  <a:srgbClr val="C00000"/>
                </a:solidFill>
              </a:rPr>
              <a:t>6</a:t>
            </a:r>
            <a:endParaRPr lang="en-AU" b="1" dirty="0">
              <a:solidFill>
                <a:srgbClr val="C00000"/>
              </a:solidFill>
            </a:endParaRPr>
          </a:p>
        </p:txBody>
      </p:sp>
      <p:sp>
        <p:nvSpPr>
          <p:cNvPr id="50" name="Rectangle 49"/>
          <p:cNvSpPr/>
          <p:nvPr/>
        </p:nvSpPr>
        <p:spPr>
          <a:xfrm>
            <a:off x="5334000" y="4572000"/>
            <a:ext cx="356188" cy="461665"/>
          </a:xfrm>
          <a:prstGeom prst="rect">
            <a:avLst/>
          </a:prstGeom>
        </p:spPr>
        <p:txBody>
          <a:bodyPr wrap="square">
            <a:spAutoFit/>
          </a:bodyPr>
          <a:lstStyle/>
          <a:p>
            <a:r>
              <a:rPr lang="en-AU" b="1" dirty="0" smtClean="0">
                <a:solidFill>
                  <a:srgbClr val="C00000"/>
                </a:solidFill>
              </a:rPr>
              <a:t>5</a:t>
            </a:r>
            <a:endParaRPr lang="en-AU"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database: </a:t>
            </a:r>
            <a:r>
              <a:rPr lang="en-AU" dirty="0" err="1" smtClean="0"/>
              <a:t>group_work</a:t>
            </a:r>
            <a:endParaRPr lang="en-AU" dirty="0"/>
          </a:p>
        </p:txBody>
      </p:sp>
      <p:sp>
        <p:nvSpPr>
          <p:cNvPr id="3" name="Content Placeholder 2"/>
          <p:cNvSpPr>
            <a:spLocks noGrp="1"/>
          </p:cNvSpPr>
          <p:nvPr>
            <p:ph idx="1"/>
          </p:nvPr>
        </p:nvSpPr>
        <p:spPr/>
        <p:txBody>
          <a:bodyPr/>
          <a:lstStyle/>
          <a:p>
            <a:r>
              <a:rPr lang="en-AU" dirty="0" smtClean="0"/>
              <a:t>Creation script part 1/3, the initial preparation…</a:t>
            </a:r>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pPr lvl="1"/>
            <a:r>
              <a:rPr lang="en-AU" dirty="0" smtClean="0"/>
              <a:t>Drop database if it exists</a:t>
            </a:r>
          </a:p>
          <a:p>
            <a:pPr lvl="1"/>
            <a:r>
              <a:rPr lang="en-AU" dirty="0" smtClean="0"/>
              <a:t>Create new (empty) database</a:t>
            </a:r>
          </a:p>
          <a:p>
            <a:pPr lvl="1"/>
            <a:r>
              <a:rPr lang="en-AU" dirty="0" smtClean="0"/>
              <a:t>Sets it as the current database for the rest of the statements</a:t>
            </a:r>
            <a:endParaRPr lang="en-AU"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32021"/>
            <a:ext cx="7848600" cy="3815292"/>
          </a:xfrm>
          <a:prstGeom prst="rect">
            <a:avLst/>
          </a:prstGeom>
          <a:ln w="19050">
            <a:solidFill>
              <a:schemeClr val="accent6"/>
            </a:solidFill>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database: </a:t>
            </a:r>
            <a:r>
              <a:rPr lang="en-AU" dirty="0" err="1" smtClean="0"/>
              <a:t>group_work</a:t>
            </a:r>
            <a:endParaRPr lang="en-AU" dirty="0"/>
          </a:p>
        </p:txBody>
      </p:sp>
      <p:sp>
        <p:nvSpPr>
          <p:cNvPr id="3" name="Content Placeholder 2"/>
          <p:cNvSpPr>
            <a:spLocks noGrp="1"/>
          </p:cNvSpPr>
          <p:nvPr>
            <p:ph idx="1"/>
          </p:nvPr>
        </p:nvSpPr>
        <p:spPr/>
        <p:txBody>
          <a:bodyPr/>
          <a:lstStyle/>
          <a:p>
            <a:r>
              <a:rPr lang="en-AU" dirty="0" smtClean="0"/>
              <a:t>Creation script part 2/3, the first three tables….</a:t>
            </a:r>
          </a:p>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85" y="1524000"/>
            <a:ext cx="8473987" cy="4800600"/>
          </a:xfrm>
          <a:prstGeom prst="rect">
            <a:avLst/>
          </a:prstGeom>
          <a:ln w="19050">
            <a:solidFill>
              <a:schemeClr val="accent6"/>
            </a:solidFill>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database: </a:t>
            </a:r>
            <a:r>
              <a:rPr lang="en-AU" dirty="0" err="1" smtClean="0"/>
              <a:t>group_work</a:t>
            </a:r>
            <a:endParaRPr lang="en-AU" dirty="0"/>
          </a:p>
        </p:txBody>
      </p:sp>
      <p:sp>
        <p:nvSpPr>
          <p:cNvPr id="3" name="Content Placeholder 2"/>
          <p:cNvSpPr>
            <a:spLocks noGrp="1"/>
          </p:cNvSpPr>
          <p:nvPr>
            <p:ph idx="1"/>
          </p:nvPr>
        </p:nvSpPr>
        <p:spPr/>
        <p:txBody>
          <a:bodyPr/>
          <a:lstStyle/>
          <a:p>
            <a:r>
              <a:rPr lang="en-AU" dirty="0" smtClean="0"/>
              <a:t>Creation script part 3/3, the last three tables….</a:t>
            </a:r>
          </a:p>
          <a:p>
            <a:endParaRPr lang="en-A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63" y="1524000"/>
            <a:ext cx="7976937" cy="5064902"/>
          </a:xfrm>
          <a:prstGeom prst="rect">
            <a:avLst/>
          </a:prstGeom>
          <a:ln w="19050">
            <a:solidFill>
              <a:schemeClr val="accent6"/>
            </a:solidFill>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We covered the main DDL commands to create, alter and drop databases, tables, columns and constraints</a:t>
            </a:r>
          </a:p>
          <a:p>
            <a:endParaRPr lang="en-AU" dirty="0" smtClean="0"/>
          </a:p>
          <a:p>
            <a:r>
              <a:rPr lang="en-AU" dirty="0" smtClean="0"/>
              <a:t>Use consistent naming for all databases, tables, columns and constraints</a:t>
            </a:r>
          </a:p>
          <a:p>
            <a:endParaRPr lang="en-AU" dirty="0" smtClean="0"/>
          </a:p>
          <a:p>
            <a:r>
              <a:rPr lang="en-AU" dirty="0" smtClean="0"/>
              <a:t>Columns must have a name and data type, and can also have default values, special properties, constraints…</a:t>
            </a:r>
          </a:p>
          <a:p>
            <a:endParaRPr lang="en-AU" dirty="0" smtClean="0"/>
          </a:p>
          <a:p>
            <a:r>
              <a:rPr lang="en-AU" dirty="0" smtClean="0"/>
              <a:t>Common constraints are NULL/NOT NULL, PRIMARY KEY, FOREIGN KEY, UNIQUE and CHECK</a:t>
            </a:r>
          </a:p>
          <a:p>
            <a:pPr lvl="1"/>
            <a:r>
              <a:rPr lang="en-AU" dirty="0" smtClean="0"/>
              <a:t>Can be created at column or table level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database challenge</a:t>
            </a:r>
            <a:endParaRPr lang="en-AU" dirty="0"/>
          </a:p>
        </p:txBody>
      </p:sp>
      <p:sp>
        <p:nvSpPr>
          <p:cNvPr id="3" name="Content Placeholder 2"/>
          <p:cNvSpPr>
            <a:spLocks noGrp="1"/>
          </p:cNvSpPr>
          <p:nvPr>
            <p:ph idx="1"/>
          </p:nvPr>
        </p:nvSpPr>
        <p:spPr/>
        <p:txBody>
          <a:bodyPr/>
          <a:lstStyle/>
          <a:p>
            <a:r>
              <a:rPr lang="en-AU" dirty="0" smtClean="0"/>
              <a:t>Have a go at completing the following changes/additions:</a:t>
            </a:r>
          </a:p>
          <a:p>
            <a:endParaRPr lang="en-AU" dirty="0" smtClean="0"/>
          </a:p>
          <a:p>
            <a:pPr lvl="1"/>
            <a:r>
              <a:rPr lang="en-AU" dirty="0" smtClean="0"/>
              <a:t>Add an ‘</a:t>
            </a:r>
            <a:r>
              <a:rPr lang="en-AU" b="1" dirty="0" smtClean="0"/>
              <a:t>enrolment</a:t>
            </a:r>
            <a:r>
              <a:rPr lang="en-AU" dirty="0" smtClean="0"/>
              <a:t>’ table as an intermediary table between student and unit, containing a </a:t>
            </a:r>
            <a:r>
              <a:rPr lang="en-AU" i="1" dirty="0" smtClean="0"/>
              <a:t>compound primary key </a:t>
            </a:r>
            <a:r>
              <a:rPr lang="en-AU" dirty="0" smtClean="0"/>
              <a:t>of </a:t>
            </a:r>
            <a:r>
              <a:rPr lang="en-AU" i="1" dirty="0" err="1" smtClean="0"/>
              <a:t>student_num</a:t>
            </a:r>
            <a:r>
              <a:rPr lang="en-AU" dirty="0" smtClean="0"/>
              <a:t> and </a:t>
            </a:r>
            <a:r>
              <a:rPr lang="en-AU" i="1" dirty="0" err="1" smtClean="0"/>
              <a:t>unit_code</a:t>
            </a:r>
            <a:r>
              <a:rPr lang="en-AU" dirty="0" smtClean="0"/>
              <a:t> and the necessary </a:t>
            </a:r>
            <a:r>
              <a:rPr lang="en-AU" i="1" dirty="0" smtClean="0"/>
              <a:t>foreign keys</a:t>
            </a:r>
          </a:p>
          <a:p>
            <a:pPr lvl="1"/>
            <a:endParaRPr lang="en-AU" i="1" dirty="0" smtClean="0"/>
          </a:p>
          <a:p>
            <a:pPr lvl="1"/>
            <a:r>
              <a:rPr lang="en-AU" dirty="0" smtClean="0"/>
              <a:t>Add a ‘</a:t>
            </a:r>
            <a:r>
              <a:rPr lang="en-AU" b="1" dirty="0" err="1" smtClean="0"/>
              <a:t>group_leader</a:t>
            </a:r>
            <a:r>
              <a:rPr lang="en-AU" dirty="0" smtClean="0"/>
              <a:t>’ column to </a:t>
            </a:r>
            <a:r>
              <a:rPr lang="en-AU" i="1" dirty="0" err="1" smtClean="0"/>
              <a:t>work_group</a:t>
            </a:r>
            <a:r>
              <a:rPr lang="en-AU" dirty="0" smtClean="0"/>
              <a:t> table, which is a </a:t>
            </a:r>
            <a:r>
              <a:rPr lang="en-AU" i="1" dirty="0" smtClean="0"/>
              <a:t>foreign key reference </a:t>
            </a:r>
            <a:r>
              <a:rPr lang="en-AU" dirty="0" smtClean="0"/>
              <a:t>to the </a:t>
            </a:r>
            <a:r>
              <a:rPr lang="en-AU" i="1" dirty="0" err="1" smtClean="0"/>
              <a:t>student_num</a:t>
            </a:r>
            <a:r>
              <a:rPr lang="en-AU" dirty="0" smtClean="0"/>
              <a:t> column in </a:t>
            </a:r>
            <a:r>
              <a:rPr lang="en-AU" i="1" dirty="0" smtClean="0"/>
              <a:t>student</a:t>
            </a:r>
          </a:p>
          <a:p>
            <a:pPr lvl="1"/>
            <a:endParaRPr lang="en-AU" i="1" dirty="0" smtClean="0"/>
          </a:p>
          <a:p>
            <a:pPr lvl="1"/>
            <a:r>
              <a:rPr lang="en-AU" dirty="0" smtClean="0"/>
              <a:t>Add an optional ‘</a:t>
            </a:r>
            <a:r>
              <a:rPr lang="en-AU" b="1" dirty="0" smtClean="0"/>
              <a:t>prerequisite</a:t>
            </a:r>
            <a:r>
              <a:rPr lang="en-AU" dirty="0" smtClean="0"/>
              <a:t>’ column to the </a:t>
            </a:r>
            <a:r>
              <a:rPr lang="en-AU" i="1" dirty="0" smtClean="0"/>
              <a:t>unit</a:t>
            </a:r>
            <a:r>
              <a:rPr lang="en-AU" dirty="0" smtClean="0"/>
              <a:t> table, which is a </a:t>
            </a:r>
            <a:r>
              <a:rPr lang="en-AU" i="1" dirty="0" smtClean="0"/>
              <a:t>self-referencing foreign key </a:t>
            </a:r>
            <a:r>
              <a:rPr lang="en-AU" dirty="0" smtClean="0"/>
              <a:t>to the </a:t>
            </a:r>
            <a:r>
              <a:rPr lang="en-AU" i="1" dirty="0" err="1" smtClean="0"/>
              <a:t>unit_code</a:t>
            </a:r>
            <a:r>
              <a:rPr lang="en-AU" i="1" dirty="0" smtClean="0"/>
              <a:t> </a:t>
            </a:r>
            <a:r>
              <a:rPr lang="en-AU" dirty="0" smtClean="0"/>
              <a:t>column</a:t>
            </a:r>
          </a:p>
          <a:p>
            <a:pPr lvl="1"/>
            <a:endParaRPr lang="en-AU" dirty="0" smtClean="0"/>
          </a:p>
          <a:p>
            <a:pPr lvl="1"/>
            <a:r>
              <a:rPr lang="en-AU" dirty="0" smtClean="0"/>
              <a:t>Update the creation script to incorporate all of these change </a:t>
            </a: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Naming Rules</a:t>
            </a:r>
            <a:endParaRPr lang="en-AU" dirty="0"/>
          </a:p>
        </p:txBody>
      </p:sp>
      <p:sp>
        <p:nvSpPr>
          <p:cNvPr id="3" name="Content Placeholder 2"/>
          <p:cNvSpPr>
            <a:spLocks noGrp="1"/>
          </p:cNvSpPr>
          <p:nvPr>
            <p:ph idx="1"/>
          </p:nvPr>
        </p:nvSpPr>
        <p:spPr>
          <a:xfrm>
            <a:off x="285750" y="1000125"/>
            <a:ext cx="8705850" cy="5643563"/>
          </a:xfrm>
        </p:spPr>
        <p:txBody>
          <a:bodyPr/>
          <a:lstStyle/>
          <a:p>
            <a:r>
              <a:rPr lang="en-US" dirty="0" smtClean="0"/>
              <a:t>Database, table and column names:</a:t>
            </a:r>
          </a:p>
          <a:p>
            <a:pPr lvl="1"/>
            <a:r>
              <a:rPr lang="en-US" dirty="0" smtClean="0"/>
              <a:t>Must </a:t>
            </a:r>
            <a:r>
              <a:rPr lang="en-US" i="1" dirty="0" smtClean="0"/>
              <a:t>begin</a:t>
            </a:r>
            <a:r>
              <a:rPr lang="en-US" dirty="0" smtClean="0"/>
              <a:t> with a letter or _ (underscore)</a:t>
            </a:r>
          </a:p>
          <a:p>
            <a:pPr lvl="2"/>
            <a:r>
              <a:rPr lang="en-US" dirty="0" smtClean="0"/>
              <a:t>@ and # also allowed, but have special meanings</a:t>
            </a:r>
          </a:p>
          <a:p>
            <a:pPr lvl="4"/>
            <a:endParaRPr lang="en-US" dirty="0" smtClean="0"/>
          </a:p>
          <a:p>
            <a:pPr lvl="1"/>
            <a:r>
              <a:rPr lang="en-US" dirty="0" smtClean="0"/>
              <a:t>Can then be followed by letters, numbers, _, $, @ and #</a:t>
            </a:r>
          </a:p>
          <a:p>
            <a:pPr lvl="2"/>
            <a:r>
              <a:rPr lang="en-US" dirty="0" smtClean="0"/>
              <a:t>Be consistent – if you have </a:t>
            </a:r>
            <a:r>
              <a:rPr lang="en-US" dirty="0" err="1" smtClean="0"/>
              <a:t>itemOrder</a:t>
            </a:r>
            <a:r>
              <a:rPr lang="en-US" dirty="0" smtClean="0"/>
              <a:t>, don’t make </a:t>
            </a:r>
            <a:r>
              <a:rPr lang="en-US" dirty="0" err="1" smtClean="0"/>
              <a:t>Cust_Address</a:t>
            </a:r>
            <a:endParaRPr lang="en-US" dirty="0" smtClean="0"/>
          </a:p>
          <a:p>
            <a:pPr lvl="4"/>
            <a:endParaRPr lang="en-US" dirty="0" smtClean="0"/>
          </a:p>
          <a:p>
            <a:pPr lvl="1"/>
            <a:r>
              <a:rPr lang="en-US" dirty="0" smtClean="0"/>
              <a:t>Can be 1 to 128 characters long</a:t>
            </a:r>
          </a:p>
          <a:p>
            <a:pPr lvl="4"/>
            <a:endParaRPr lang="en-US" dirty="0" smtClean="0"/>
          </a:p>
          <a:p>
            <a:pPr lvl="1"/>
            <a:r>
              <a:rPr lang="en-US" dirty="0" smtClean="0"/>
              <a:t>Cannot contain spaces or special characters</a:t>
            </a:r>
          </a:p>
          <a:p>
            <a:pPr lvl="4"/>
            <a:endParaRPr lang="en-US" dirty="0" smtClean="0"/>
          </a:p>
          <a:p>
            <a:pPr lvl="1"/>
            <a:r>
              <a:rPr lang="en-US" dirty="0" smtClean="0"/>
              <a:t>Must be unique within its own visible range</a:t>
            </a:r>
          </a:p>
          <a:p>
            <a:pPr lvl="2"/>
            <a:r>
              <a:rPr lang="en-US" dirty="0" smtClean="0"/>
              <a:t>i.e. different tables per database, different columns per table…</a:t>
            </a:r>
          </a:p>
          <a:p>
            <a:pPr lvl="4"/>
            <a:endParaRPr lang="en-US" dirty="0" smtClean="0"/>
          </a:p>
          <a:p>
            <a:pPr lvl="1"/>
            <a:r>
              <a:rPr lang="en-US" dirty="0" smtClean="0"/>
              <a:t>Must not be an SQL server reserved 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 Database</a:t>
            </a:r>
            <a:endParaRPr lang="en-AU" dirty="0"/>
          </a:p>
        </p:txBody>
      </p:sp>
      <p:sp>
        <p:nvSpPr>
          <p:cNvPr id="3" name="Content Placeholder 2"/>
          <p:cNvSpPr>
            <a:spLocks noGrp="1"/>
          </p:cNvSpPr>
          <p:nvPr>
            <p:ph idx="1"/>
          </p:nvPr>
        </p:nvSpPr>
        <p:spPr/>
        <p:txBody>
          <a:bodyPr/>
          <a:lstStyle/>
          <a:p>
            <a:r>
              <a:rPr lang="en-US" dirty="0" smtClean="0"/>
              <a:t>Syntax for creating a database:</a:t>
            </a:r>
          </a:p>
          <a:p>
            <a:pPr lvl="2" eaLnBrk="1" hangingPunct="1">
              <a:lnSpc>
                <a:spcPct val="90000"/>
              </a:lnSpc>
              <a:buFont typeface="Wingdings" pitchFamily="2" charset="2"/>
              <a:buNone/>
            </a:pPr>
            <a:r>
              <a:rPr lang="en-AU" b="1" dirty="0" smtClean="0">
                <a:latin typeface="Courier New" pitchFamily="49" charset="0"/>
                <a:cs typeface="Courier New" pitchFamily="49" charset="0"/>
              </a:rPr>
              <a:t>CREATE DATABASE </a:t>
            </a:r>
            <a:r>
              <a:rPr lang="en-AU" b="1" i="1" dirty="0" err="1" smtClean="0">
                <a:latin typeface="Courier New" pitchFamily="49" charset="0"/>
                <a:cs typeface="Courier New" pitchFamily="49" charset="0"/>
              </a:rPr>
              <a:t>database_name</a:t>
            </a:r>
            <a:endParaRPr lang="en-AU" b="1" i="1" dirty="0" smtClean="0">
              <a:latin typeface="Courier New" pitchFamily="49" charset="0"/>
              <a:cs typeface="Courier New" pitchFamily="49" charset="0"/>
            </a:endParaRPr>
          </a:p>
          <a:p>
            <a:pPr lvl="2" eaLnBrk="1" hangingPunct="1">
              <a:lnSpc>
                <a:spcPct val="90000"/>
              </a:lnSpc>
              <a:buNone/>
            </a:pPr>
            <a:r>
              <a:rPr lang="en-AU" b="1" dirty="0" smtClean="0">
                <a:solidFill>
                  <a:schemeClr val="tx1">
                    <a:lumMod val="50000"/>
                    <a:lumOff val="50000"/>
                  </a:schemeClr>
                </a:solidFill>
                <a:latin typeface="Courier New" pitchFamily="49" charset="0"/>
                <a:cs typeface="Courier New" pitchFamily="49" charset="0"/>
              </a:rPr>
              <a:t>[ON [ PRIMARY ] [ &lt;</a:t>
            </a:r>
            <a:r>
              <a:rPr lang="en-AU" b="1" dirty="0" err="1" smtClean="0">
                <a:solidFill>
                  <a:schemeClr val="tx1">
                    <a:lumMod val="50000"/>
                    <a:lumOff val="50000"/>
                  </a:schemeClr>
                </a:solidFill>
                <a:latin typeface="Courier New" pitchFamily="49" charset="0"/>
                <a:cs typeface="Courier New" pitchFamily="49" charset="0"/>
              </a:rPr>
              <a:t>filespec</a:t>
            </a:r>
            <a:r>
              <a:rPr lang="en-AU" b="1" dirty="0" smtClean="0">
                <a:solidFill>
                  <a:schemeClr val="tx1">
                    <a:lumMod val="50000"/>
                    <a:lumOff val="50000"/>
                  </a:schemeClr>
                </a:solidFill>
                <a:latin typeface="Courier New" pitchFamily="49" charset="0"/>
                <a:cs typeface="Courier New" pitchFamily="49" charset="0"/>
              </a:rPr>
              <a:t>&gt; [ ,...n ] </a:t>
            </a:r>
          </a:p>
          <a:p>
            <a:pPr lvl="2" eaLnBrk="1" hangingPunct="1">
              <a:lnSpc>
                <a:spcPct val="90000"/>
              </a:lnSpc>
              <a:buNone/>
            </a:pPr>
            <a:r>
              <a:rPr lang="en-AU" b="1" dirty="0" smtClean="0">
                <a:solidFill>
                  <a:schemeClr val="tx1">
                    <a:lumMod val="50000"/>
                    <a:lumOff val="50000"/>
                  </a:schemeClr>
                </a:solidFill>
                <a:latin typeface="Courier New" pitchFamily="49" charset="0"/>
                <a:cs typeface="Courier New" pitchFamily="49" charset="0"/>
              </a:rPr>
              <a:t>[ , &lt;</a:t>
            </a:r>
            <a:r>
              <a:rPr lang="en-AU" b="1" dirty="0" err="1" smtClean="0">
                <a:solidFill>
                  <a:schemeClr val="tx1">
                    <a:lumMod val="50000"/>
                    <a:lumOff val="50000"/>
                  </a:schemeClr>
                </a:solidFill>
                <a:latin typeface="Courier New" pitchFamily="49" charset="0"/>
                <a:cs typeface="Courier New" pitchFamily="49" charset="0"/>
              </a:rPr>
              <a:t>filegroup</a:t>
            </a:r>
            <a:r>
              <a:rPr lang="en-AU" b="1" dirty="0" smtClean="0">
                <a:solidFill>
                  <a:schemeClr val="tx1">
                    <a:lumMod val="50000"/>
                    <a:lumOff val="50000"/>
                  </a:schemeClr>
                </a:solidFill>
                <a:latin typeface="Courier New" pitchFamily="49" charset="0"/>
                <a:cs typeface="Courier New" pitchFamily="49" charset="0"/>
              </a:rPr>
              <a:t>&gt; [ ,...n ] ] </a:t>
            </a:r>
          </a:p>
          <a:p>
            <a:pPr lvl="2" eaLnBrk="1" hangingPunct="1">
              <a:lnSpc>
                <a:spcPct val="90000"/>
              </a:lnSpc>
              <a:buFont typeface="Wingdings" pitchFamily="2" charset="2"/>
              <a:buNone/>
            </a:pPr>
            <a:r>
              <a:rPr lang="en-AU" b="1" dirty="0" smtClean="0">
                <a:solidFill>
                  <a:schemeClr val="tx1">
                    <a:lumMod val="50000"/>
                    <a:lumOff val="50000"/>
                  </a:schemeClr>
                </a:solidFill>
                <a:latin typeface="Courier New" pitchFamily="49" charset="0"/>
                <a:cs typeface="Courier New" pitchFamily="49" charset="0"/>
              </a:rPr>
              <a:t>[ LOG ON { &lt;</a:t>
            </a:r>
            <a:r>
              <a:rPr lang="en-AU" b="1" dirty="0" err="1" smtClean="0">
                <a:solidFill>
                  <a:schemeClr val="tx1">
                    <a:lumMod val="50000"/>
                    <a:lumOff val="50000"/>
                  </a:schemeClr>
                </a:solidFill>
                <a:latin typeface="Courier New" pitchFamily="49" charset="0"/>
                <a:cs typeface="Courier New" pitchFamily="49" charset="0"/>
              </a:rPr>
              <a:t>filespec</a:t>
            </a:r>
            <a:r>
              <a:rPr lang="en-AU" b="1" dirty="0" smtClean="0">
                <a:solidFill>
                  <a:schemeClr val="tx1">
                    <a:lumMod val="50000"/>
                    <a:lumOff val="50000"/>
                  </a:schemeClr>
                </a:solidFill>
                <a:latin typeface="Courier New" pitchFamily="49" charset="0"/>
                <a:cs typeface="Courier New" pitchFamily="49" charset="0"/>
              </a:rPr>
              <a:t>&gt; [ ,...n ] } ] ]</a:t>
            </a:r>
          </a:p>
          <a:p>
            <a:pPr lvl="2" eaLnBrk="1" hangingPunct="1">
              <a:lnSpc>
                <a:spcPct val="90000"/>
              </a:lnSpc>
              <a:buFont typeface="Wingdings" pitchFamily="2" charset="2"/>
              <a:buNone/>
            </a:pPr>
            <a:r>
              <a:rPr lang="en-AU" b="1" dirty="0" smtClean="0">
                <a:solidFill>
                  <a:schemeClr val="tx1">
                    <a:lumMod val="50000"/>
                    <a:lumOff val="50000"/>
                  </a:schemeClr>
                </a:solidFill>
                <a:latin typeface="Courier New" pitchFamily="49" charset="0"/>
                <a:cs typeface="Courier New" pitchFamily="49" charset="0"/>
              </a:rPr>
              <a:t>[COLLATE </a:t>
            </a:r>
            <a:r>
              <a:rPr lang="en-AU" b="1" dirty="0" err="1" smtClean="0">
                <a:solidFill>
                  <a:schemeClr val="tx1">
                    <a:lumMod val="50000"/>
                    <a:lumOff val="50000"/>
                  </a:schemeClr>
                </a:solidFill>
                <a:latin typeface="Courier New" pitchFamily="49" charset="0"/>
                <a:cs typeface="Courier New" pitchFamily="49" charset="0"/>
              </a:rPr>
              <a:t>collation_name</a:t>
            </a:r>
            <a:r>
              <a:rPr lang="en-AU" b="1" dirty="0" smtClean="0">
                <a:solidFill>
                  <a:schemeClr val="tx1">
                    <a:lumMod val="50000"/>
                    <a:lumOff val="50000"/>
                  </a:schemeClr>
                </a:solidFill>
                <a:latin typeface="Courier New" pitchFamily="49" charset="0"/>
                <a:cs typeface="Courier New" pitchFamily="49" charset="0"/>
              </a:rPr>
              <a:t>]</a:t>
            </a:r>
          </a:p>
          <a:p>
            <a:pPr lvl="2" eaLnBrk="1" hangingPunct="1">
              <a:lnSpc>
                <a:spcPct val="90000"/>
              </a:lnSpc>
              <a:buFont typeface="Wingdings" pitchFamily="2" charset="2"/>
              <a:buNone/>
            </a:pPr>
            <a:r>
              <a:rPr lang="en-AU" b="1" dirty="0" smtClean="0">
                <a:solidFill>
                  <a:schemeClr val="tx1">
                    <a:lumMod val="50000"/>
                    <a:lumOff val="50000"/>
                  </a:schemeClr>
                </a:solidFill>
                <a:latin typeface="Courier New" pitchFamily="49" charset="0"/>
                <a:cs typeface="Courier New" pitchFamily="49" charset="0"/>
              </a:rPr>
              <a:t>[ WITH &lt;</a:t>
            </a:r>
            <a:r>
              <a:rPr lang="en-AU" b="1" dirty="0" err="1" smtClean="0">
                <a:solidFill>
                  <a:schemeClr val="tx1">
                    <a:lumMod val="50000"/>
                    <a:lumOff val="50000"/>
                  </a:schemeClr>
                </a:solidFill>
                <a:latin typeface="Courier New" pitchFamily="49" charset="0"/>
                <a:cs typeface="Courier New" pitchFamily="49" charset="0"/>
              </a:rPr>
              <a:t>external_access_option</a:t>
            </a:r>
            <a:r>
              <a:rPr lang="en-AU" b="1" dirty="0" smtClean="0">
                <a:solidFill>
                  <a:schemeClr val="tx1">
                    <a:lumMod val="50000"/>
                    <a:lumOff val="50000"/>
                  </a:schemeClr>
                </a:solidFill>
                <a:latin typeface="Courier New" pitchFamily="49" charset="0"/>
                <a:cs typeface="Courier New" pitchFamily="49" charset="0"/>
              </a:rPr>
              <a:t>&gt; ] </a:t>
            </a:r>
          </a:p>
          <a:p>
            <a:pPr lvl="2" eaLnBrk="1" hangingPunct="1">
              <a:lnSpc>
                <a:spcPct val="90000"/>
              </a:lnSpc>
              <a:buFont typeface="Wingdings" pitchFamily="2" charset="2"/>
              <a:buNone/>
            </a:pPr>
            <a:endParaRPr lang="en-AU" sz="1800" dirty="0" smtClean="0">
              <a:latin typeface="Courier New" pitchFamily="49" charset="0"/>
              <a:cs typeface="Courier New" pitchFamily="49" charset="0"/>
            </a:endParaRPr>
          </a:p>
          <a:p>
            <a:r>
              <a:rPr lang="en-US" dirty="0" smtClean="0"/>
              <a:t>Everything apart from the first line is optional – allows you to specify various attributes of the database</a:t>
            </a:r>
          </a:p>
          <a:p>
            <a:endParaRPr lang="en-US" dirty="0" smtClean="0"/>
          </a:p>
          <a:p>
            <a:r>
              <a:rPr lang="en-US" dirty="0" smtClean="0"/>
              <a:t>Common database creation simply involves:</a:t>
            </a:r>
          </a:p>
          <a:p>
            <a:pPr marL="342900" lvl="2" indent="-342900">
              <a:buNone/>
            </a:pPr>
            <a:r>
              <a:rPr lang="en-AU" b="1" dirty="0" smtClean="0">
                <a:latin typeface="Courier New" pitchFamily="49" charset="0"/>
                <a:cs typeface="Courier New" pitchFamily="49" charset="0"/>
              </a:rPr>
              <a:t>		CREATE DATABASE </a:t>
            </a:r>
            <a:r>
              <a:rPr lang="en-AU" b="1" i="1" dirty="0" err="1" smtClean="0">
                <a:latin typeface="Courier New" pitchFamily="49" charset="0"/>
                <a:cs typeface="Courier New" pitchFamily="49" charset="0"/>
              </a:rPr>
              <a:t>database_name</a:t>
            </a:r>
            <a:endParaRPr lang="en-AU" b="1" i="1"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 Table</a:t>
            </a:r>
            <a:endParaRPr lang="en-AU" dirty="0"/>
          </a:p>
        </p:txBody>
      </p:sp>
      <p:sp>
        <p:nvSpPr>
          <p:cNvPr id="3" name="Content Placeholder 2"/>
          <p:cNvSpPr>
            <a:spLocks noGrp="1"/>
          </p:cNvSpPr>
          <p:nvPr>
            <p:ph idx="1"/>
          </p:nvPr>
        </p:nvSpPr>
        <p:spPr>
          <a:xfrm>
            <a:off x="285750" y="1000125"/>
            <a:ext cx="8572500" cy="5629275"/>
          </a:xfrm>
        </p:spPr>
        <p:txBody>
          <a:bodyPr/>
          <a:lstStyle/>
          <a:p>
            <a:r>
              <a:rPr lang="en-AU" dirty="0" smtClean="0"/>
              <a:t>Table creation syntax:</a:t>
            </a:r>
          </a:p>
          <a:p>
            <a:endParaRPr lang="en-AU" dirty="0" smtClean="0"/>
          </a:p>
          <a:p>
            <a:endParaRPr lang="en-AU" dirty="0" smtClean="0"/>
          </a:p>
          <a:p>
            <a:endParaRPr lang="en-AU" dirty="0" smtClean="0"/>
          </a:p>
          <a:p>
            <a:endParaRPr lang="en-AU" dirty="0" smtClean="0"/>
          </a:p>
          <a:p>
            <a:endParaRPr lang="en-AU" dirty="0" smtClean="0"/>
          </a:p>
          <a:p>
            <a:r>
              <a:rPr lang="en-AU" dirty="0" smtClean="0"/>
              <a:t>Syntax notes:</a:t>
            </a:r>
          </a:p>
          <a:p>
            <a:pPr lvl="1"/>
            <a:r>
              <a:rPr lang="en-AU" b="1" dirty="0" smtClean="0"/>
              <a:t>[ ] </a:t>
            </a:r>
            <a:r>
              <a:rPr lang="en-AU" dirty="0" smtClean="0"/>
              <a:t>indicates that something is </a:t>
            </a:r>
            <a:r>
              <a:rPr lang="en-AU" i="1" dirty="0" smtClean="0"/>
              <a:t>optional</a:t>
            </a:r>
          </a:p>
          <a:p>
            <a:pPr lvl="1"/>
            <a:r>
              <a:rPr lang="en-AU" b="1" dirty="0" smtClean="0"/>
              <a:t>{ } </a:t>
            </a:r>
            <a:r>
              <a:rPr lang="en-AU" dirty="0" smtClean="0"/>
              <a:t>indicates that something can occur </a:t>
            </a:r>
            <a:r>
              <a:rPr lang="en-AU" i="1" dirty="0" smtClean="0"/>
              <a:t>multiple times</a:t>
            </a:r>
          </a:p>
          <a:p>
            <a:pPr lvl="1"/>
            <a:r>
              <a:rPr lang="en-AU" dirty="0" smtClean="0"/>
              <a:t>i.e. you may have multiple columns and constraints</a:t>
            </a:r>
          </a:p>
          <a:p>
            <a:pPr lvl="1"/>
            <a:endParaRPr lang="en-AU" dirty="0" smtClean="0"/>
          </a:p>
          <a:p>
            <a:r>
              <a:rPr lang="en-AU" dirty="0" smtClean="0"/>
              <a:t>&lt;</a:t>
            </a:r>
            <a:r>
              <a:rPr lang="en-AU" dirty="0" err="1" smtClean="0"/>
              <a:t>column_description</a:t>
            </a:r>
            <a:r>
              <a:rPr lang="en-AU" dirty="0" smtClean="0"/>
              <a:t>&gt; defines the nature of the column:</a:t>
            </a:r>
          </a:p>
          <a:p>
            <a:pPr lvl="1"/>
            <a:r>
              <a:rPr lang="en-AU" dirty="0" smtClean="0"/>
              <a:t>Data type and length, default value, identity, null, constraint…</a:t>
            </a:r>
          </a:p>
        </p:txBody>
      </p:sp>
      <p:sp>
        <p:nvSpPr>
          <p:cNvPr id="5" name="Rectangle 4"/>
          <p:cNvSpPr>
            <a:spLocks noChangeArrowheads="1"/>
          </p:cNvSpPr>
          <p:nvPr/>
        </p:nvSpPr>
        <p:spPr bwMode="blackWhite">
          <a:xfrm>
            <a:off x="838200" y="1524000"/>
            <a:ext cx="7385050" cy="1981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a:t>
            </a:r>
            <a:r>
              <a:rPr lang="en-US" sz="1800" b="1" dirty="0" err="1" smtClean="0">
                <a:solidFill>
                  <a:srgbClr val="000000"/>
                </a:solidFill>
                <a:latin typeface="Courier New" pitchFamily="49" charset="0"/>
              </a:rPr>
              <a:t>table_name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  column_name1  &lt;column_description1&gt; </a:t>
            </a:r>
          </a:p>
          <a:p>
            <a:pPr algn="l" eaLnBrk="0" hangingPunct="0">
              <a:tabLst>
                <a:tab pos="1200150" algn="l"/>
              </a:tabLst>
              <a:defRPr/>
            </a:pPr>
            <a:r>
              <a:rPr lang="en-US" sz="1800" b="1" dirty="0" smtClean="0">
                <a:solidFill>
                  <a:srgbClr val="000000"/>
                </a:solidFill>
                <a:latin typeface="Courier New" pitchFamily="49" charset="0"/>
              </a:rPr>
              <a:t>   {[, column_name2 &lt;column_description2&gt;] …}</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   [table_constraint1]</a:t>
            </a:r>
          </a:p>
          <a:p>
            <a:pPr algn="l" eaLnBrk="0" hangingPunct="0">
              <a:tabLst>
                <a:tab pos="1200150" algn="l"/>
              </a:tabLst>
              <a:defRPr/>
            </a:pPr>
            <a:r>
              <a:rPr lang="en-US" sz="1800" b="1" dirty="0" smtClean="0">
                <a:solidFill>
                  <a:srgbClr val="000000"/>
                </a:solidFill>
                <a:latin typeface="Courier New" pitchFamily="49" charset="0"/>
              </a:rPr>
              <a:t>   {[, table_constraint2 …]}</a:t>
            </a:r>
          </a:p>
          <a:p>
            <a:pPr algn="l" eaLnBrk="0" hangingPunct="0">
              <a:tabLst>
                <a:tab pos="1200150" algn="l"/>
              </a:tabLst>
              <a:defRPr/>
            </a:pP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 Table</a:t>
            </a:r>
            <a:endParaRPr lang="en-AU" dirty="0"/>
          </a:p>
        </p:txBody>
      </p:sp>
      <p:sp>
        <p:nvSpPr>
          <p:cNvPr id="3" name="Content Placeholder 2"/>
          <p:cNvSpPr>
            <a:spLocks noGrp="1"/>
          </p:cNvSpPr>
          <p:nvPr>
            <p:ph idx="1"/>
          </p:nvPr>
        </p:nvSpPr>
        <p:spPr/>
        <p:txBody>
          <a:bodyPr/>
          <a:lstStyle/>
          <a:p>
            <a:r>
              <a:rPr lang="en-AU" dirty="0" smtClean="0"/>
              <a:t>Basic table creation example:</a:t>
            </a:r>
          </a:p>
          <a:p>
            <a:pPr lvl="2"/>
            <a:endParaRPr lang="en-AU" dirty="0" smtClean="0"/>
          </a:p>
          <a:p>
            <a:pPr lvl="1"/>
            <a:endParaRPr lang="en-AU" dirty="0" smtClean="0"/>
          </a:p>
          <a:p>
            <a:pPr lvl="3"/>
            <a:endParaRPr lang="en-AU" dirty="0" smtClean="0"/>
          </a:p>
          <a:p>
            <a:pPr lvl="2"/>
            <a:endParaRPr lang="en-AU" dirty="0" smtClean="0"/>
          </a:p>
          <a:p>
            <a:pPr lvl="1"/>
            <a:endParaRPr lang="en-AU" dirty="0" smtClean="0"/>
          </a:p>
          <a:p>
            <a:r>
              <a:rPr lang="en-AU" dirty="0" smtClean="0"/>
              <a:t>Simply defines name of table, names of columns, and their data types/lengths – no primary or foreign keys specified</a:t>
            </a:r>
          </a:p>
          <a:p>
            <a:pPr lvl="2"/>
            <a:endParaRPr lang="en-AU" dirty="0" smtClean="0"/>
          </a:p>
          <a:p>
            <a:r>
              <a:rPr lang="en-AU" dirty="0"/>
              <a:t>It is always better to specify a table as thoroughly as you can from the beginning, rather than having to alter it later</a:t>
            </a:r>
          </a:p>
          <a:p>
            <a:pPr lvl="2"/>
            <a:endParaRPr lang="en-AU" dirty="0" smtClean="0"/>
          </a:p>
          <a:p>
            <a:r>
              <a:rPr lang="en-AU" b="1" dirty="0" smtClean="0"/>
              <a:t>Remember:  </a:t>
            </a:r>
            <a:r>
              <a:rPr lang="en-AU" dirty="0" smtClean="0"/>
              <a:t>You may need to </a:t>
            </a:r>
            <a:r>
              <a:rPr lang="en-AU" i="1" dirty="0" smtClean="0"/>
              <a:t>refresh</a:t>
            </a:r>
            <a:r>
              <a:rPr lang="en-AU" dirty="0" smtClean="0"/>
              <a:t> the Object Explorer in SSMS after creating a table before it appears</a:t>
            </a:r>
          </a:p>
        </p:txBody>
      </p:sp>
      <p:sp>
        <p:nvSpPr>
          <p:cNvPr id="4" name="Rectangle 4"/>
          <p:cNvSpPr>
            <a:spLocks noChangeArrowheads="1"/>
          </p:cNvSpPr>
          <p:nvPr/>
        </p:nvSpPr>
        <p:spPr bwMode="auto">
          <a:xfrm>
            <a:off x="1371600" y="1447800"/>
            <a:ext cx="6400800" cy="1752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user</a:t>
            </a:r>
            <a:br>
              <a:rPr lang="en-US" sz="1800" b="1" dirty="0" smtClean="0">
                <a:solidFill>
                  <a:srgbClr val="000000"/>
                </a:solidFill>
                <a:latin typeface="Courier New" pitchFamily="49" charset="0"/>
              </a:rPr>
            </a:b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user_id</a:t>
            </a:r>
            <a:r>
              <a:rPr lang="en-US" sz="1800" b="1" dirty="0" smtClean="0">
                <a:solidFill>
                  <a:srgbClr val="000000"/>
                </a:solidFill>
                <a:latin typeface="Courier New" pitchFamily="49" charset="0"/>
              </a:rPr>
              <a:t>	INT,</a:t>
            </a:r>
          </a:p>
          <a:p>
            <a:pPr algn="l" eaLnBrk="0" hangingPunct="0">
              <a:tabLst>
                <a:tab pos="1200150" algn="l"/>
              </a:tabLst>
              <a:defRPr/>
            </a:pPr>
            <a:r>
              <a:rPr lang="en-US" sz="1800" b="1" dirty="0" smtClean="0">
                <a:solidFill>
                  <a:srgbClr val="000000"/>
                </a:solidFill>
                <a:latin typeface="Courier New" pitchFamily="49" charset="0"/>
              </a:rPr>
              <a:t>   name 		VARCHAR(20),</a:t>
            </a:r>
          </a:p>
          <a:p>
            <a:pPr algn="l" eaLnBrk="0" hangingPunct="0">
              <a:tabLst>
                <a:tab pos="1200150" algn="l"/>
              </a:tabLst>
              <a:defRPr/>
            </a:pPr>
            <a:r>
              <a:rPr lang="en-US" sz="1800" b="1" dirty="0" smtClean="0">
                <a:solidFill>
                  <a:srgbClr val="000000"/>
                </a:solidFill>
                <a:latin typeface="Courier New" pitchFamily="49" charset="0"/>
              </a:rPr>
              <a:t>   access 	CHAR(6),</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reg_date</a:t>
            </a:r>
            <a:r>
              <a:rPr lang="en-US" sz="1800" b="1" dirty="0" smtClean="0">
                <a:solidFill>
                  <a:srgbClr val="000000"/>
                </a:solidFill>
                <a:latin typeface="Courier New" pitchFamily="49" charset="0"/>
              </a:rPr>
              <a:t>	SMALLDATETIME</a:t>
            </a:r>
          </a:p>
          <a:p>
            <a:pPr algn="l" eaLnBrk="0" hangingPunct="0">
              <a:tabLst>
                <a:tab pos="1200150" algn="l"/>
              </a:tabLst>
              <a:defRPr/>
            </a:pPr>
            <a:r>
              <a:rPr lang="en-US" sz="1800" b="1" dirty="0" smtClean="0">
                <a:solidFill>
                  <a:srgbClr val="000000"/>
                </a:solidFill>
                <a:latin typeface="Courier New" pitchFamily="49" charset="0"/>
              </a:rPr>
              <a:t>);</a:t>
            </a:r>
            <a:endParaRPr lang="en-AU" sz="1800" b="1" dirty="0" smtClean="0">
              <a:solidFill>
                <a:srgbClr val="000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Column Definitions – The DEFAULT Option</a:t>
            </a:r>
            <a:endParaRPr lang="en-AU" dirty="0"/>
          </a:p>
        </p:txBody>
      </p:sp>
      <p:sp>
        <p:nvSpPr>
          <p:cNvPr id="3" name="Content Placeholder 2"/>
          <p:cNvSpPr>
            <a:spLocks noGrp="1"/>
          </p:cNvSpPr>
          <p:nvPr>
            <p:ph idx="1"/>
          </p:nvPr>
        </p:nvSpPr>
        <p:spPr/>
        <p:txBody>
          <a:bodyPr/>
          <a:lstStyle/>
          <a:p>
            <a:r>
              <a:rPr lang="en-AU" dirty="0" smtClean="0"/>
              <a:t>You can give columns a default value</a:t>
            </a:r>
          </a:p>
          <a:p>
            <a:pPr lvl="1"/>
            <a:r>
              <a:rPr lang="en-AU" dirty="0" smtClean="0"/>
              <a:t>If a row is inserted into a table and no value is specified for that column, the default value is used</a:t>
            </a:r>
          </a:p>
          <a:p>
            <a:pPr lvl="1"/>
            <a:r>
              <a:rPr lang="en-US" dirty="0" smtClean="0"/>
              <a:t>Literal values, expressions, SQL functions are acceptable values, but the name of another column isn’t</a:t>
            </a:r>
            <a:endParaRPr lang="en-AU" dirty="0" smtClean="0"/>
          </a:p>
          <a:p>
            <a:pPr lvl="1"/>
            <a:r>
              <a:rPr lang="en-US" dirty="0" smtClean="0"/>
              <a:t>The default data must match the column data type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AU" dirty="0" smtClean="0"/>
              <a:t>A default value is often not necessary or suitable for a column (most columns will </a:t>
            </a:r>
            <a:r>
              <a:rPr lang="en-AU" i="1" dirty="0" smtClean="0"/>
              <a:t>not</a:t>
            </a:r>
            <a:r>
              <a:rPr lang="en-AU" dirty="0" smtClean="0"/>
              <a:t> have a default value)</a:t>
            </a:r>
            <a:endParaRPr lang="en-AU" dirty="0"/>
          </a:p>
        </p:txBody>
      </p:sp>
      <p:sp>
        <p:nvSpPr>
          <p:cNvPr id="4" name="Rectangle 4"/>
          <p:cNvSpPr>
            <a:spLocks noChangeArrowheads="1"/>
          </p:cNvSpPr>
          <p:nvPr/>
        </p:nvSpPr>
        <p:spPr bwMode="auto">
          <a:xfrm>
            <a:off x="1447800" y="3657600"/>
            <a:ext cx="6400800" cy="1752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item</a:t>
            </a:r>
          </a:p>
          <a:p>
            <a:pPr algn="l" eaLnBrk="0" hangingPunct="0">
              <a:tabLst>
                <a:tab pos="1200150" algn="l"/>
              </a:tabLst>
              <a:defRPr/>
            </a:pPr>
            <a:r>
              <a:rPr lang="en-US" sz="1800" b="1" dirty="0" smtClean="0">
                <a:solidFill>
                  <a:srgbClr val="000000"/>
                </a:solidFill>
                <a:latin typeface="Courier New" pitchFamily="49" charset="0"/>
              </a:rPr>
              <a:t>(  name  	VARCHAR(50) DEFAULT 'No Name',</a:t>
            </a:r>
          </a:p>
          <a:p>
            <a:pPr algn="l" eaLnBrk="0" hangingPunct="0">
              <a:tabLst>
                <a:tab pos="1200150" algn="l"/>
              </a:tabLst>
              <a:defRPr/>
            </a:pPr>
            <a:r>
              <a:rPr lang="en-US" sz="1800" b="1" dirty="0" smtClean="0">
                <a:solidFill>
                  <a:srgbClr val="000000"/>
                </a:solidFill>
                <a:latin typeface="Courier New" pitchFamily="49" charset="0"/>
              </a:rPr>
              <a:t>   stock		SMALLINT DEFAULT 100,</a:t>
            </a:r>
          </a:p>
          <a:p>
            <a:pPr algn="l" eaLnBrk="0" hangingPunct="0">
              <a:tabLst>
                <a:tab pos="1200150" algn="l"/>
              </a:tabLst>
              <a:defRPr/>
            </a:pPr>
            <a:r>
              <a:rPr lang="en-US" sz="1800" b="1" dirty="0" smtClean="0">
                <a:solidFill>
                  <a:srgbClr val="000000"/>
                </a:solidFill>
                <a:latin typeface="Courier New" pitchFamily="49" charset="0"/>
              </a:rPr>
              <a:t>   reorder	SMALLINT DEFAULT 25,</a:t>
            </a:r>
          </a:p>
          <a:p>
            <a:pPr algn="l" eaLnBrk="0" hangingPunct="0">
              <a:tabLst>
                <a:tab pos="1200150" algn="l"/>
              </a:tabLst>
              <a:defRPr/>
            </a:pPr>
            <a:r>
              <a:rPr lang="en-US" sz="1800" b="1" dirty="0" smtClean="0">
                <a:solidFill>
                  <a:srgbClr val="000000"/>
                </a:solidFill>
                <a:latin typeface="Courier New" pitchFamily="49" charset="0"/>
              </a:rPr>
              <a:t>   ordered	DATETIME DEFAULT GETDATE()</a:t>
            </a:r>
          </a:p>
          <a:p>
            <a:pPr algn="l" eaLnBrk="0" hangingPunct="0">
              <a:tabLst>
                <a:tab pos="1200150" algn="l"/>
              </a:tabLst>
              <a:defRPr/>
            </a:pP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Column Definitions – The IDENTITY Option</a:t>
            </a:r>
            <a:endParaRPr lang="en-AU" dirty="0"/>
          </a:p>
        </p:txBody>
      </p:sp>
      <p:sp>
        <p:nvSpPr>
          <p:cNvPr id="3" name="Content Placeholder 2"/>
          <p:cNvSpPr>
            <a:spLocks noGrp="1"/>
          </p:cNvSpPr>
          <p:nvPr>
            <p:ph idx="1"/>
          </p:nvPr>
        </p:nvSpPr>
        <p:spPr/>
        <p:txBody>
          <a:bodyPr/>
          <a:lstStyle/>
          <a:p>
            <a:r>
              <a:rPr lang="en-AU" dirty="0" smtClean="0"/>
              <a:t>The IDENTITY option creates an auto-incrementing integer</a:t>
            </a:r>
          </a:p>
          <a:p>
            <a:pPr lvl="1"/>
            <a:r>
              <a:rPr lang="en-AU" dirty="0" smtClean="0"/>
              <a:t>Can only be applied to INT-based columns</a:t>
            </a:r>
          </a:p>
          <a:p>
            <a:pPr lvl="1"/>
            <a:r>
              <a:rPr lang="en-AU" dirty="0" smtClean="0"/>
              <a:t>When a row is inserted, the server generates a value for the IDENTITY column by incrementing the last value it generated</a:t>
            </a:r>
          </a:p>
          <a:p>
            <a:pPr lvl="2"/>
            <a:r>
              <a:rPr lang="en-AU" dirty="0" smtClean="0"/>
              <a:t>Numbers are never repeated, even if rows deleted</a:t>
            </a:r>
          </a:p>
          <a:p>
            <a:pPr lvl="2"/>
            <a:r>
              <a:rPr lang="en-AU" dirty="0" smtClean="0"/>
              <a:t>Value is always unique, so it’s perfect for a primary key</a:t>
            </a:r>
          </a:p>
          <a:p>
            <a:pPr lvl="4"/>
            <a:endParaRPr lang="en-AU" dirty="0" smtClean="0"/>
          </a:p>
          <a:p>
            <a:pPr lvl="1"/>
            <a:r>
              <a:rPr lang="en-US" dirty="0" smtClean="0"/>
              <a:t>You can specify the initial value and increment</a:t>
            </a:r>
          </a:p>
          <a:p>
            <a:pPr lvl="2"/>
            <a:r>
              <a:rPr lang="en-US" dirty="0" smtClean="0"/>
              <a:t>If you don’t, it starts at 1 and increments by 1 each time</a:t>
            </a:r>
          </a:p>
          <a:p>
            <a:pPr lvl="2"/>
            <a:endParaRPr lang="en-US" dirty="0" smtClean="0"/>
          </a:p>
          <a:p>
            <a:pPr lvl="2"/>
            <a:endParaRPr lang="en-US" dirty="0" smtClean="0"/>
          </a:p>
          <a:p>
            <a:pPr lvl="2"/>
            <a:endParaRPr lang="en-US" sz="1800" dirty="0" smtClean="0"/>
          </a:p>
          <a:p>
            <a:pPr lvl="2"/>
            <a:endParaRPr lang="en-US" sz="2400" dirty="0" smtClean="0"/>
          </a:p>
          <a:p>
            <a:pPr lvl="2"/>
            <a:endParaRPr lang="en-US" dirty="0" smtClean="0"/>
          </a:p>
          <a:p>
            <a:pPr indent="2882900">
              <a:buNone/>
            </a:pPr>
            <a:r>
              <a:rPr lang="en-US" sz="2000" dirty="0" smtClean="0">
                <a:solidFill>
                  <a:srgbClr val="C00000"/>
                </a:solidFill>
              </a:rPr>
              <a:t>1000, 1005, 1010, 1015, 1020, 1025…</a:t>
            </a:r>
          </a:p>
          <a:p>
            <a:pPr lvl="2" algn="ctr">
              <a:buNone/>
            </a:pPr>
            <a:endParaRPr lang="en-AU" dirty="0"/>
          </a:p>
        </p:txBody>
      </p:sp>
      <p:sp>
        <p:nvSpPr>
          <p:cNvPr id="4" name="Rectangle 4"/>
          <p:cNvSpPr>
            <a:spLocks noChangeArrowheads="1"/>
          </p:cNvSpPr>
          <p:nvPr/>
        </p:nvSpPr>
        <p:spPr bwMode="auto">
          <a:xfrm>
            <a:off x="1447800" y="4572000"/>
            <a:ext cx="6400800" cy="1524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pet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pet_id</a:t>
            </a:r>
            <a:r>
              <a:rPr lang="en-US" sz="1800" b="1" dirty="0" smtClean="0">
                <a:solidFill>
                  <a:srgbClr val="000000"/>
                </a:solidFill>
                <a:latin typeface="Courier New" pitchFamily="49" charset="0"/>
              </a:rPr>
              <a:t>	INT IDENTITY );</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CREATE TABLE owner</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owner_id</a:t>
            </a:r>
            <a:r>
              <a:rPr lang="en-US" sz="1800" b="1" dirty="0" smtClean="0">
                <a:solidFill>
                  <a:srgbClr val="000000"/>
                </a:solidFill>
                <a:latin typeface="Courier New" pitchFamily="49" charset="0"/>
              </a:rPr>
              <a:t>	INT IDENTITY(1000, 5) );</a:t>
            </a:r>
          </a:p>
        </p:txBody>
      </p:sp>
      <p:cxnSp>
        <p:nvCxnSpPr>
          <p:cNvPr id="6" name="Straight Arrow Connector 5"/>
          <p:cNvCxnSpPr/>
          <p:nvPr/>
        </p:nvCxnSpPr>
        <p:spPr>
          <a:xfrm flipH="1">
            <a:off x="5715000" y="6019800"/>
            <a:ext cx="1588" cy="304800"/>
          </a:xfrm>
          <a:prstGeom prst="straightConnector1">
            <a:avLst/>
          </a:prstGeom>
          <a:ln w="19050">
            <a:solidFill>
              <a:srgbClr val="C00000"/>
            </a:solidFill>
            <a:tailEnd type="triangle" w="lg"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6455</TotalTime>
  <Words>4139</Words>
  <Application>Microsoft Office PowerPoint</Application>
  <PresentationFormat>On-screen Show (4:3)</PresentationFormat>
  <Paragraphs>644</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ecu_ppt4_blue</vt:lpstr>
      <vt:lpstr>CSG1207/CSI5135  Systems and Database Design</vt:lpstr>
      <vt:lpstr>Objectives</vt:lpstr>
      <vt:lpstr>Data Definition Language</vt:lpstr>
      <vt:lpstr>Naming Rules</vt:lpstr>
      <vt:lpstr>Creating a Database</vt:lpstr>
      <vt:lpstr>Creating a Table</vt:lpstr>
      <vt:lpstr>Creating a Table</vt:lpstr>
      <vt:lpstr>Column Definitions – The DEFAULT Option</vt:lpstr>
      <vt:lpstr>Column Definitions – The IDENTITY Option</vt:lpstr>
      <vt:lpstr>Constraints</vt:lpstr>
      <vt:lpstr>Constraints</vt:lpstr>
      <vt:lpstr>Column Level Constraints</vt:lpstr>
      <vt:lpstr>Table Level Constraints</vt:lpstr>
      <vt:lpstr>Column &amp; Table Level Constraint Summary</vt:lpstr>
      <vt:lpstr>Constraints – NULL / NOT NULL Constraint</vt:lpstr>
      <vt:lpstr>Constraints – PRIMARY KEY</vt:lpstr>
      <vt:lpstr>Constraints – UNIQUE Constraint</vt:lpstr>
      <vt:lpstr>Constraints – FOREIGN KEY</vt:lpstr>
      <vt:lpstr>Constraints – FOREIGN KEY</vt:lpstr>
      <vt:lpstr>Constraints – CHECK Constraint</vt:lpstr>
      <vt:lpstr>Altering a Table</vt:lpstr>
      <vt:lpstr>Adding a Column</vt:lpstr>
      <vt:lpstr>Altering a Column</vt:lpstr>
      <vt:lpstr>Dropping a Column</vt:lpstr>
      <vt:lpstr>Adding and Dropping a Constraint</vt:lpstr>
      <vt:lpstr>Dropping Tables and Databases</vt:lpstr>
      <vt:lpstr>Data Definition Language Summary</vt:lpstr>
      <vt:lpstr>Considerations when creating tables</vt:lpstr>
      <vt:lpstr>Considerations when creating tables</vt:lpstr>
      <vt:lpstr>Example database: group_work</vt:lpstr>
      <vt:lpstr>Example database: group_work</vt:lpstr>
      <vt:lpstr>Example database: group_work</vt:lpstr>
      <vt:lpstr>Example database: group_work</vt:lpstr>
      <vt:lpstr>Example database: group_work</vt:lpstr>
      <vt:lpstr>Summary</vt:lpstr>
      <vt:lpstr>Example database challenge</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7</dc:title>
  <dc:creator>C Bolan, J Xiao, G Baatard</dc:creator>
  <cp:lastModifiedBy>Greg Baatard</cp:lastModifiedBy>
  <cp:revision>486</cp:revision>
  <dcterms:created xsi:type="dcterms:W3CDTF">2001-07-23T01:56:31Z</dcterms:created>
  <dcterms:modified xsi:type="dcterms:W3CDTF">2014-11-28T02:46:48Z</dcterms:modified>
</cp:coreProperties>
</file>