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7" r:id="rId3"/>
    <p:sldId id="268" r:id="rId4"/>
    <p:sldId id="269" r:id="rId5"/>
    <p:sldId id="266" r:id="rId6"/>
    <p:sldId id="270" r:id="rId7"/>
    <p:sldId id="260" r:id="rId8"/>
    <p:sldId id="261" r:id="rId9"/>
    <p:sldId id="262" r:id="rId10"/>
    <p:sldId id="263" r:id="rId11"/>
    <p:sldId id="264" r:id="rId12"/>
    <p:sldId id="265" r:id="rId13"/>
    <p:sldId id="271" r:id="rId14"/>
    <p:sldId id="272" r:id="rId15"/>
  </p:sldIdLst>
  <p:sldSz cx="9144000" cy="5143500" type="screen16x9"/>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004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228"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5A1BCF1-43DE-493A-9044-BD0831D73252}" type="datetimeFigureOut">
              <a:rPr lang="en-US" altLang="en-US"/>
              <a:pPr/>
              <a:t>8/5/2016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9439313-4649-4B6F-9073-6EC3DFA69DEA}" type="slidenum">
              <a:rPr lang="en-US" altLang="en-US"/>
              <a:pPr/>
              <a:t>‹#›</a:t>
            </a:fld>
            <a:endParaRPr lang="en-US" altLang="en-US"/>
          </a:p>
        </p:txBody>
      </p:sp>
    </p:spTree>
    <p:extLst>
      <p:ext uri="{BB962C8B-B14F-4D97-AF65-F5344CB8AC3E}">
        <p14:creationId xmlns:p14="http://schemas.microsoft.com/office/powerpoint/2010/main" val="89635303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91148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10880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9" y="566738"/>
            <a:ext cx="2160587" cy="43815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250826" y="566738"/>
            <a:ext cx="6329363" cy="43815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17403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a:xfrm>
            <a:off x="250825" y="1275607"/>
            <a:ext cx="8642350" cy="3672632"/>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pic>
        <p:nvPicPr>
          <p:cNvPr id="4" name="Picture 1" descr="SSCI Bann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84008" y="4852781"/>
            <a:ext cx="2063750" cy="29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39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7314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250826" y="1437085"/>
            <a:ext cx="4244975" cy="351115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1" y="1437085"/>
            <a:ext cx="4244975" cy="351115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95542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20487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245866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84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27966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81105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8196"/>
            <a:ext cx="9162000" cy="1227600"/>
          </a:xfrm>
          <a:custGeom>
            <a:avLst/>
            <a:gdLst>
              <a:gd name="connsiteX0" fmla="*/ 0 w 6726903"/>
              <a:gd name="connsiteY0" fmla="*/ 0 h 2294193"/>
              <a:gd name="connsiteX1" fmla="*/ 6726903 w 6726903"/>
              <a:gd name="connsiteY1" fmla="*/ 0 h 2294193"/>
              <a:gd name="connsiteX2" fmla="*/ 6726903 w 6726903"/>
              <a:gd name="connsiteY2" fmla="*/ 2294193 h 2294193"/>
              <a:gd name="connsiteX3" fmla="*/ 0 w 6726903"/>
              <a:gd name="connsiteY3" fmla="*/ 2294193 h 2294193"/>
              <a:gd name="connsiteX4" fmla="*/ 0 w 6726903"/>
              <a:gd name="connsiteY4" fmla="*/ 0 h 2294193"/>
              <a:gd name="connsiteX0" fmla="*/ 0 w 6726903"/>
              <a:gd name="connsiteY0" fmla="*/ 0 h 2294193"/>
              <a:gd name="connsiteX1" fmla="*/ 6726903 w 6726903"/>
              <a:gd name="connsiteY1" fmla="*/ 0 h 2294193"/>
              <a:gd name="connsiteX2" fmla="*/ 6726903 w 6726903"/>
              <a:gd name="connsiteY2" fmla="*/ 2294193 h 2294193"/>
              <a:gd name="connsiteX3" fmla="*/ 770194 w 6726903"/>
              <a:gd name="connsiteY3" fmla="*/ 2056580 h 2294193"/>
              <a:gd name="connsiteX4" fmla="*/ 0 w 6726903"/>
              <a:gd name="connsiteY4" fmla="*/ 0 h 2294193"/>
              <a:gd name="connsiteX0" fmla="*/ 0 w 6612194"/>
              <a:gd name="connsiteY0" fmla="*/ 0 h 2507226"/>
              <a:gd name="connsiteX1" fmla="*/ 6612194 w 6612194"/>
              <a:gd name="connsiteY1" fmla="*/ 213033 h 2507226"/>
              <a:gd name="connsiteX2" fmla="*/ 6612194 w 6612194"/>
              <a:gd name="connsiteY2" fmla="*/ 2507226 h 2507226"/>
              <a:gd name="connsiteX3" fmla="*/ 655485 w 6612194"/>
              <a:gd name="connsiteY3" fmla="*/ 2269613 h 2507226"/>
              <a:gd name="connsiteX4" fmla="*/ 0 w 6612194"/>
              <a:gd name="connsiteY4" fmla="*/ 0 h 2507226"/>
              <a:gd name="connsiteX0" fmla="*/ 0 w 6948129"/>
              <a:gd name="connsiteY0" fmla="*/ 0 h 2507226"/>
              <a:gd name="connsiteX1" fmla="*/ 6948129 w 6948129"/>
              <a:gd name="connsiteY1" fmla="*/ 8194 h 2507226"/>
              <a:gd name="connsiteX2" fmla="*/ 6612194 w 6948129"/>
              <a:gd name="connsiteY2" fmla="*/ 2507226 h 2507226"/>
              <a:gd name="connsiteX3" fmla="*/ 655485 w 6948129"/>
              <a:gd name="connsiteY3" fmla="*/ 2269613 h 2507226"/>
              <a:gd name="connsiteX4" fmla="*/ 0 w 6948129"/>
              <a:gd name="connsiteY4" fmla="*/ 0 h 2507226"/>
              <a:gd name="connsiteX0" fmla="*/ 0 w 6948129"/>
              <a:gd name="connsiteY0" fmla="*/ 0 h 2654710"/>
              <a:gd name="connsiteX1" fmla="*/ 6948129 w 6948129"/>
              <a:gd name="connsiteY1" fmla="*/ 8194 h 2654710"/>
              <a:gd name="connsiteX2" fmla="*/ 6882581 w 6948129"/>
              <a:gd name="connsiteY2" fmla="*/ 2654710 h 2654710"/>
              <a:gd name="connsiteX3" fmla="*/ 655485 w 6948129"/>
              <a:gd name="connsiteY3" fmla="*/ 2269613 h 2654710"/>
              <a:gd name="connsiteX4" fmla="*/ 0 w 6948129"/>
              <a:gd name="connsiteY4" fmla="*/ 0 h 2654710"/>
              <a:gd name="connsiteX0" fmla="*/ 0 w 6882581"/>
              <a:gd name="connsiteY0" fmla="*/ 0 h 2654710"/>
              <a:gd name="connsiteX1" fmla="*/ 6726903 w 6882581"/>
              <a:gd name="connsiteY1" fmla="*/ 57355 h 2654710"/>
              <a:gd name="connsiteX2" fmla="*/ 6882581 w 6882581"/>
              <a:gd name="connsiteY2" fmla="*/ 2654710 h 2654710"/>
              <a:gd name="connsiteX3" fmla="*/ 655485 w 6882581"/>
              <a:gd name="connsiteY3" fmla="*/ 2269613 h 2654710"/>
              <a:gd name="connsiteX4" fmla="*/ 0 w 6882581"/>
              <a:gd name="connsiteY4" fmla="*/ 0 h 2654710"/>
              <a:gd name="connsiteX0" fmla="*/ 0 w 7103806"/>
              <a:gd name="connsiteY0" fmla="*/ 16387 h 2597355"/>
              <a:gd name="connsiteX1" fmla="*/ 6948128 w 7103806"/>
              <a:gd name="connsiteY1" fmla="*/ 0 h 2597355"/>
              <a:gd name="connsiteX2" fmla="*/ 7103806 w 7103806"/>
              <a:gd name="connsiteY2" fmla="*/ 2597355 h 2597355"/>
              <a:gd name="connsiteX3" fmla="*/ 876710 w 7103806"/>
              <a:gd name="connsiteY3" fmla="*/ 2212258 h 2597355"/>
              <a:gd name="connsiteX4" fmla="*/ 0 w 7103806"/>
              <a:gd name="connsiteY4" fmla="*/ 16387 h 2597355"/>
              <a:gd name="connsiteX0" fmla="*/ 0 w 7103806"/>
              <a:gd name="connsiteY0" fmla="*/ 16387 h 2597355"/>
              <a:gd name="connsiteX1" fmla="*/ 6948128 w 7103806"/>
              <a:gd name="connsiteY1" fmla="*/ 0 h 2597355"/>
              <a:gd name="connsiteX2" fmla="*/ 7103806 w 7103806"/>
              <a:gd name="connsiteY2" fmla="*/ 2597355 h 2597355"/>
              <a:gd name="connsiteX3" fmla="*/ 622710 w 7103806"/>
              <a:gd name="connsiteY3" fmla="*/ 2171291 h 2597355"/>
              <a:gd name="connsiteX4" fmla="*/ 0 w 7103806"/>
              <a:gd name="connsiteY4" fmla="*/ 16387 h 2597355"/>
              <a:gd name="connsiteX0" fmla="*/ 0 w 6948128"/>
              <a:gd name="connsiteY0" fmla="*/ 16387 h 2661209"/>
              <a:gd name="connsiteX1" fmla="*/ 6948128 w 6948128"/>
              <a:gd name="connsiteY1" fmla="*/ 0 h 2661209"/>
              <a:gd name="connsiteX2" fmla="*/ 6947711 w 6948128"/>
              <a:gd name="connsiteY2" fmla="*/ 2661209 h 2661209"/>
              <a:gd name="connsiteX3" fmla="*/ 622710 w 6948128"/>
              <a:gd name="connsiteY3" fmla="*/ 2171291 h 2661209"/>
              <a:gd name="connsiteX4" fmla="*/ 0 w 6948128"/>
              <a:gd name="connsiteY4" fmla="*/ 16387 h 2661209"/>
              <a:gd name="connsiteX0" fmla="*/ 0 w 6948128"/>
              <a:gd name="connsiteY0" fmla="*/ 16387 h 2661209"/>
              <a:gd name="connsiteX1" fmla="*/ 6948128 w 6948128"/>
              <a:gd name="connsiteY1" fmla="*/ 0 h 2661209"/>
              <a:gd name="connsiteX2" fmla="*/ 6947711 w 6948128"/>
              <a:gd name="connsiteY2" fmla="*/ 2661209 h 2661209"/>
              <a:gd name="connsiteX3" fmla="*/ 622710 w 6948128"/>
              <a:gd name="connsiteY3" fmla="*/ 2171291 h 2661209"/>
              <a:gd name="connsiteX4" fmla="*/ 0 w 6948128"/>
              <a:gd name="connsiteY4" fmla="*/ 16387 h 2661209"/>
              <a:gd name="connsiteX0" fmla="*/ 0 w 6947711"/>
              <a:gd name="connsiteY0" fmla="*/ 0 h 2644822"/>
              <a:gd name="connsiteX1" fmla="*/ 6941033 w 6947711"/>
              <a:gd name="connsiteY1" fmla="*/ 11992 h 2644822"/>
              <a:gd name="connsiteX2" fmla="*/ 6947711 w 6947711"/>
              <a:gd name="connsiteY2" fmla="*/ 2644822 h 2644822"/>
              <a:gd name="connsiteX3" fmla="*/ 622710 w 6947711"/>
              <a:gd name="connsiteY3" fmla="*/ 2154904 h 2644822"/>
              <a:gd name="connsiteX4" fmla="*/ 0 w 6947711"/>
              <a:gd name="connsiteY4" fmla="*/ 0 h 2644822"/>
              <a:gd name="connsiteX0" fmla="*/ 0 w 6947711"/>
              <a:gd name="connsiteY0" fmla="*/ 2198 h 2647020"/>
              <a:gd name="connsiteX1" fmla="*/ 6941033 w 6947711"/>
              <a:gd name="connsiteY1" fmla="*/ 0 h 2647020"/>
              <a:gd name="connsiteX2" fmla="*/ 6947711 w 6947711"/>
              <a:gd name="connsiteY2" fmla="*/ 2647020 h 2647020"/>
              <a:gd name="connsiteX3" fmla="*/ 622710 w 6947711"/>
              <a:gd name="connsiteY3" fmla="*/ 2157102 h 2647020"/>
              <a:gd name="connsiteX4" fmla="*/ 0 w 6947711"/>
              <a:gd name="connsiteY4" fmla="*/ 2198 h 2647020"/>
              <a:gd name="connsiteX0" fmla="*/ 0 w 6968997"/>
              <a:gd name="connsiteY0" fmla="*/ 0 h 2659011"/>
              <a:gd name="connsiteX1" fmla="*/ 6962319 w 6968997"/>
              <a:gd name="connsiteY1" fmla="*/ 11991 h 2659011"/>
              <a:gd name="connsiteX2" fmla="*/ 6968997 w 6968997"/>
              <a:gd name="connsiteY2" fmla="*/ 2659011 h 2659011"/>
              <a:gd name="connsiteX3" fmla="*/ 643996 w 6968997"/>
              <a:gd name="connsiteY3" fmla="*/ 2169093 h 2659011"/>
              <a:gd name="connsiteX4" fmla="*/ 0 w 6968997"/>
              <a:gd name="connsiteY4" fmla="*/ 0 h 2659011"/>
              <a:gd name="connsiteX0" fmla="*/ 0 w 6968997"/>
              <a:gd name="connsiteY0" fmla="*/ 2199 h 2661210"/>
              <a:gd name="connsiteX1" fmla="*/ 6933938 w 6968997"/>
              <a:gd name="connsiteY1" fmla="*/ 0 h 2661210"/>
              <a:gd name="connsiteX2" fmla="*/ 6968997 w 6968997"/>
              <a:gd name="connsiteY2" fmla="*/ 2661210 h 2661210"/>
              <a:gd name="connsiteX3" fmla="*/ 643996 w 6968997"/>
              <a:gd name="connsiteY3" fmla="*/ 2171292 h 2661210"/>
              <a:gd name="connsiteX4" fmla="*/ 0 w 6968997"/>
              <a:gd name="connsiteY4" fmla="*/ 2199 h 2661210"/>
              <a:gd name="connsiteX0" fmla="*/ 0 w 6969414"/>
              <a:gd name="connsiteY0" fmla="*/ 2199 h 2661210"/>
              <a:gd name="connsiteX1" fmla="*/ 6969414 w 6969414"/>
              <a:gd name="connsiteY1" fmla="*/ 0 h 2661210"/>
              <a:gd name="connsiteX2" fmla="*/ 6968997 w 6969414"/>
              <a:gd name="connsiteY2" fmla="*/ 2661210 h 2661210"/>
              <a:gd name="connsiteX3" fmla="*/ 643996 w 6969414"/>
              <a:gd name="connsiteY3" fmla="*/ 2171292 h 2661210"/>
              <a:gd name="connsiteX4" fmla="*/ 0 w 6969414"/>
              <a:gd name="connsiteY4" fmla="*/ 2199 h 2661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9414" h="2661210">
                <a:moveTo>
                  <a:pt x="0" y="2199"/>
                </a:moveTo>
                <a:lnTo>
                  <a:pt x="6969414" y="0"/>
                </a:lnTo>
                <a:lnTo>
                  <a:pt x="6968997" y="2661210"/>
                </a:lnTo>
                <a:lnTo>
                  <a:pt x="643996" y="2171292"/>
                </a:lnTo>
                <a:lnTo>
                  <a:pt x="0" y="2199"/>
                </a:lnTo>
                <a:close/>
              </a:path>
            </a:pathLst>
          </a:custGeom>
          <a:gradFill flip="none" rotWithShape="1">
            <a:gsLst>
              <a:gs pos="0">
                <a:srgbClr val="7A2025"/>
              </a:gs>
              <a:gs pos="100000">
                <a:srgbClr val="B52431"/>
              </a:gs>
            </a:gsLst>
            <a:path path="circle">
              <a:fillToRect l="100000" b="100000"/>
            </a:path>
            <a:tileRect t="-100000" r="-10000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9" name="Rectangle 3"/>
          <p:cNvSpPr>
            <a:spLocks noGrp="1" noChangeArrowheads="1"/>
          </p:cNvSpPr>
          <p:nvPr>
            <p:ph type="body" idx="1"/>
          </p:nvPr>
        </p:nvSpPr>
        <p:spPr bwMode="auto">
          <a:xfrm>
            <a:off x="250825" y="1436688"/>
            <a:ext cx="864235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30" name="Rectangle 2"/>
          <p:cNvSpPr>
            <a:spLocks noGrp="1" noChangeArrowheads="1"/>
          </p:cNvSpPr>
          <p:nvPr>
            <p:ph type="title"/>
          </p:nvPr>
        </p:nvSpPr>
        <p:spPr bwMode="auto">
          <a:xfrm>
            <a:off x="827088" y="87313"/>
            <a:ext cx="6985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pic>
        <p:nvPicPr>
          <p:cNvPr id="1031" name="Picture 13" descr="ECU_AUS_logo_C"/>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43888" y="-3175"/>
            <a:ext cx="91281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000">
          <a:solidFill>
            <a:schemeClr val="bg1"/>
          </a:solidFill>
          <a:latin typeface="Arial"/>
          <a:ea typeface="MS PGothic" panose="020B0600070205080204" pitchFamily="34" charset="-128"/>
          <a:cs typeface="Arial"/>
        </a:defRPr>
      </a:lvl1pPr>
      <a:lvl2pPr algn="l" rtl="0" eaLnBrk="0" fontAlgn="base" hangingPunct="0">
        <a:spcBef>
          <a:spcPct val="0"/>
        </a:spcBef>
        <a:spcAft>
          <a:spcPct val="0"/>
        </a:spcAft>
        <a:defRPr sz="4000">
          <a:solidFill>
            <a:schemeClr val="bg1"/>
          </a:solidFill>
          <a:latin typeface="Arial" charset="0"/>
          <a:ea typeface="MS PGothic" panose="020B0600070205080204" pitchFamily="34" charset="-128"/>
          <a:cs typeface="ＭＳ Ｐゴシック" pitchFamily="-65" charset="-128"/>
        </a:defRPr>
      </a:lvl2pPr>
      <a:lvl3pPr algn="l" rtl="0" eaLnBrk="0" fontAlgn="base" hangingPunct="0">
        <a:spcBef>
          <a:spcPct val="0"/>
        </a:spcBef>
        <a:spcAft>
          <a:spcPct val="0"/>
        </a:spcAft>
        <a:defRPr sz="4000">
          <a:solidFill>
            <a:schemeClr val="bg1"/>
          </a:solidFill>
          <a:latin typeface="Arial" charset="0"/>
          <a:ea typeface="MS PGothic" panose="020B0600070205080204" pitchFamily="34" charset="-128"/>
          <a:cs typeface="ＭＳ Ｐゴシック" pitchFamily="-65" charset="-128"/>
        </a:defRPr>
      </a:lvl3pPr>
      <a:lvl4pPr algn="l" rtl="0" eaLnBrk="0" fontAlgn="base" hangingPunct="0">
        <a:spcBef>
          <a:spcPct val="0"/>
        </a:spcBef>
        <a:spcAft>
          <a:spcPct val="0"/>
        </a:spcAft>
        <a:defRPr sz="4000">
          <a:solidFill>
            <a:schemeClr val="bg1"/>
          </a:solidFill>
          <a:latin typeface="Arial" charset="0"/>
          <a:ea typeface="MS PGothic" panose="020B0600070205080204" pitchFamily="34" charset="-128"/>
          <a:cs typeface="ＭＳ Ｐゴシック" pitchFamily="-65" charset="-128"/>
        </a:defRPr>
      </a:lvl4pPr>
      <a:lvl5pPr algn="l" rtl="0" eaLnBrk="0" fontAlgn="base" hangingPunct="0">
        <a:spcBef>
          <a:spcPct val="0"/>
        </a:spcBef>
        <a:spcAft>
          <a:spcPct val="0"/>
        </a:spcAft>
        <a:defRPr sz="4000">
          <a:solidFill>
            <a:schemeClr val="bg1"/>
          </a:solidFill>
          <a:latin typeface="Arial" charset="0"/>
          <a:ea typeface="MS PGothic" panose="020B0600070205080204" pitchFamily="34" charset="-128"/>
          <a:cs typeface="ＭＳ Ｐゴシック" pitchFamily="-65" charset="-128"/>
        </a:defRPr>
      </a:lvl5pPr>
      <a:lvl6pPr marL="457200" algn="r" rtl="0" fontAlgn="base">
        <a:spcBef>
          <a:spcPct val="0"/>
        </a:spcBef>
        <a:spcAft>
          <a:spcPct val="0"/>
        </a:spcAft>
        <a:defRPr sz="4400">
          <a:solidFill>
            <a:schemeClr val="bg1"/>
          </a:solidFill>
          <a:latin typeface="Arial" pitchFamily="-65" charset="0"/>
        </a:defRPr>
      </a:lvl6pPr>
      <a:lvl7pPr marL="914400" algn="r" rtl="0" fontAlgn="base">
        <a:spcBef>
          <a:spcPct val="0"/>
        </a:spcBef>
        <a:spcAft>
          <a:spcPct val="0"/>
        </a:spcAft>
        <a:defRPr sz="4400">
          <a:solidFill>
            <a:schemeClr val="bg1"/>
          </a:solidFill>
          <a:latin typeface="Arial" pitchFamily="-65" charset="0"/>
        </a:defRPr>
      </a:lvl7pPr>
      <a:lvl8pPr marL="1371600" algn="r" rtl="0" fontAlgn="base">
        <a:spcBef>
          <a:spcPct val="0"/>
        </a:spcBef>
        <a:spcAft>
          <a:spcPct val="0"/>
        </a:spcAft>
        <a:defRPr sz="4400">
          <a:solidFill>
            <a:schemeClr val="bg1"/>
          </a:solidFill>
          <a:latin typeface="Arial" pitchFamily="-65" charset="0"/>
        </a:defRPr>
      </a:lvl8pPr>
      <a:lvl9pPr marL="1828800" algn="r" rtl="0" fontAlgn="base">
        <a:spcBef>
          <a:spcPct val="0"/>
        </a:spcBef>
        <a:spcAft>
          <a:spcPct val="0"/>
        </a:spcAft>
        <a:defRPr sz="4400">
          <a:solidFill>
            <a:schemeClr val="bg1"/>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intranet.ecu.edu.au/student/support/student-health" TargetMode="External"/><Relationship Id="rId3" Type="http://schemas.openxmlformats.org/officeDocument/2006/relationships/hyperlink" Target="http://intranet.ecu.edu.au/student/support/contact-us/fhes-student-information-office" TargetMode="External"/><Relationship Id="rId7" Type="http://schemas.openxmlformats.org/officeDocument/2006/relationships/hyperlink" Target="http://intranet.ecu.edu.au/student/support/student-equity" TargetMode="External"/><Relationship Id="rId2" Type="http://schemas.openxmlformats.org/officeDocument/2006/relationships/hyperlink" Target="http://intranet.ecu.edu.au/student/support/student-connect" TargetMode="External"/><Relationship Id="rId1" Type="http://schemas.openxmlformats.org/officeDocument/2006/relationships/slideLayout" Target="../slideLayouts/slideLayout2.xml"/><Relationship Id="rId6" Type="http://schemas.openxmlformats.org/officeDocument/2006/relationships/hyperlink" Target="http://intranet.ecu.edu.au/student/support/counselling" TargetMode="External"/><Relationship Id="rId5" Type="http://schemas.openxmlformats.org/officeDocument/2006/relationships/hyperlink" Target="http://www.ecu.edu.au/careers-and-leadership-services/overview" TargetMode="External"/><Relationship Id="rId4" Type="http://schemas.openxmlformats.org/officeDocument/2006/relationships/hyperlink" Target="http://intranet.ecu.edu.au/student/my-studies/study-advice/learning-advisors/fhes-academic-skills-centre" TargetMode="External"/><Relationship Id="rId9" Type="http://schemas.openxmlformats.org/officeDocument/2006/relationships/hyperlink" Target="http://intranet.ecu.edu.au/student/campus-life/campus-facilities/multifaith-centr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m.johnstone@ecu.edu.a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a.woodiss-field@ecu.edu.a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ctrTitle"/>
          </p:nvPr>
        </p:nvSpPr>
        <p:spPr>
          <a:xfrm>
            <a:off x="685800" y="1598613"/>
            <a:ext cx="7772400" cy="1101725"/>
          </a:xfrm>
        </p:spPr>
        <p:txBody>
          <a:bodyPr/>
          <a:lstStyle/>
          <a:p>
            <a:pPr eaLnBrk="1" hangingPunct="1"/>
            <a:r>
              <a:rPr lang="en-US" altLang="en-US" dirty="0" smtClean="0">
                <a:solidFill>
                  <a:schemeClr val="tx1"/>
                </a:solidFill>
                <a:effectLst>
                  <a:outerShdw blurRad="38100" dist="38100" dir="2700000" algn="tl">
                    <a:srgbClr val="000000">
                      <a:alpha val="43137"/>
                    </a:srgbClr>
                  </a:outerShdw>
                </a:effectLst>
                <a:latin typeface="Arial Narrow" panose="020B0606020202030204" pitchFamily="34" charset="0"/>
              </a:rPr>
              <a:t>CSP2108: Introduction to Mobile Applications Development</a:t>
            </a:r>
          </a:p>
        </p:txBody>
      </p:sp>
      <p:sp>
        <p:nvSpPr>
          <p:cNvPr id="3074" name="Rectangle 3"/>
          <p:cNvSpPr>
            <a:spLocks noGrp="1" noChangeArrowheads="1"/>
          </p:cNvSpPr>
          <p:nvPr>
            <p:ph type="subTitle" idx="1"/>
          </p:nvPr>
        </p:nvSpPr>
        <p:spPr>
          <a:xfrm>
            <a:off x="1331640" y="2931790"/>
            <a:ext cx="6398479" cy="1872208"/>
          </a:xfrm>
        </p:spPr>
        <p:txBody>
          <a:bodyPr/>
          <a:lstStyle/>
          <a:p>
            <a:r>
              <a:rPr lang="en-US" sz="2800" dirty="0">
                <a:solidFill>
                  <a:srgbClr val="666666"/>
                </a:solidFill>
              </a:rPr>
              <a:t>What is this unit about?</a:t>
            </a:r>
          </a:p>
          <a:p>
            <a:r>
              <a:rPr lang="en-US" sz="2800" dirty="0">
                <a:solidFill>
                  <a:srgbClr val="666666"/>
                </a:solidFill>
              </a:rPr>
              <a:t>and</a:t>
            </a:r>
          </a:p>
          <a:p>
            <a:r>
              <a:rPr lang="en-US" sz="2800" dirty="0">
                <a:solidFill>
                  <a:srgbClr val="666666"/>
                </a:solidFill>
              </a:rPr>
              <a:t>How will it be run?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8" y="87312"/>
            <a:ext cx="7345312" cy="828253"/>
          </a:xfrm>
        </p:spPr>
        <p:txBody>
          <a:bodyPr/>
          <a:lstStyle/>
          <a:p>
            <a:r>
              <a:rPr lang="en-US" sz="3600" dirty="0" smtClean="0"/>
              <a:t>Teaching and Learning Processes</a:t>
            </a:r>
            <a:endParaRPr lang="en-US" sz="3600" dirty="0"/>
          </a:p>
        </p:txBody>
      </p:sp>
      <p:sp>
        <p:nvSpPr>
          <p:cNvPr id="3" name="Content Placeholder 2"/>
          <p:cNvSpPr>
            <a:spLocks noGrp="1"/>
          </p:cNvSpPr>
          <p:nvPr>
            <p:ph idx="1"/>
          </p:nvPr>
        </p:nvSpPr>
        <p:spPr>
          <a:xfrm>
            <a:off x="250825" y="1203598"/>
            <a:ext cx="8642350" cy="3672632"/>
          </a:xfrm>
        </p:spPr>
        <p:txBody>
          <a:bodyPr/>
          <a:lstStyle/>
          <a:p>
            <a:r>
              <a:rPr lang="en-US" sz="2800" dirty="0" smtClean="0"/>
              <a:t>Lectures</a:t>
            </a:r>
          </a:p>
          <a:p>
            <a:pPr lvl="1"/>
            <a:r>
              <a:rPr lang="en-US" sz="2400" dirty="0" smtClean="0"/>
              <a:t>One double lecture per week</a:t>
            </a:r>
          </a:p>
          <a:p>
            <a:pPr lvl="1"/>
            <a:r>
              <a:rPr lang="en-US" sz="2400" dirty="0" smtClean="0"/>
              <a:t>Based on textbook + other sources as needed</a:t>
            </a:r>
          </a:p>
          <a:p>
            <a:pPr lvl="1"/>
            <a:r>
              <a:rPr lang="en-US" sz="2400" dirty="0" smtClean="0"/>
              <a:t>Online students access materials on BB</a:t>
            </a:r>
          </a:p>
          <a:p>
            <a:r>
              <a:rPr lang="en-US" sz="2800" dirty="0" smtClean="0"/>
              <a:t>Workshops</a:t>
            </a:r>
          </a:p>
          <a:p>
            <a:pPr lvl="1"/>
            <a:r>
              <a:rPr lang="en-US" sz="2400" dirty="0" smtClean="0"/>
              <a:t>One supervised workshop per week</a:t>
            </a:r>
          </a:p>
          <a:p>
            <a:pPr lvl="1"/>
            <a:r>
              <a:rPr lang="en-US" sz="2400" dirty="0" smtClean="0"/>
              <a:t>Online students carry out workshops in their own time</a:t>
            </a:r>
          </a:p>
          <a:p>
            <a:pPr lvl="1"/>
            <a:r>
              <a:rPr lang="en-US" sz="2400" dirty="0" smtClean="0"/>
              <a:t>Corona is available as a free download</a:t>
            </a:r>
            <a:endParaRPr lang="en-US" sz="2400" dirty="0"/>
          </a:p>
        </p:txBody>
      </p:sp>
    </p:spTree>
    <p:extLst>
      <p:ext uri="{BB962C8B-B14F-4D97-AF65-F5344CB8AC3E}">
        <p14:creationId xmlns:p14="http://schemas.microsoft.com/office/powerpoint/2010/main" val="55568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a:t>
            </a:r>
            <a:endParaRPr lang="en-US" dirty="0"/>
          </a:p>
        </p:txBody>
      </p:sp>
      <p:sp>
        <p:nvSpPr>
          <p:cNvPr id="3" name="Content Placeholder 2"/>
          <p:cNvSpPr>
            <a:spLocks noGrp="1"/>
          </p:cNvSpPr>
          <p:nvPr>
            <p:ph idx="1"/>
          </p:nvPr>
        </p:nvSpPr>
        <p:spPr/>
        <p:txBody>
          <a:bodyPr/>
          <a:lstStyle/>
          <a:p>
            <a:r>
              <a:rPr lang="en-US" sz="2800" dirty="0" smtClean="0"/>
              <a:t>Assignment : 15%</a:t>
            </a:r>
          </a:p>
          <a:p>
            <a:pPr lvl="1"/>
            <a:r>
              <a:rPr lang="en-US" sz="2400" dirty="0" smtClean="0"/>
              <a:t>Portfolio of problem solving exercises in workshops</a:t>
            </a:r>
          </a:p>
          <a:p>
            <a:r>
              <a:rPr lang="en-US" sz="2800" dirty="0" smtClean="0"/>
              <a:t>Project : 35%</a:t>
            </a:r>
          </a:p>
          <a:p>
            <a:pPr lvl="1"/>
            <a:r>
              <a:rPr lang="en-US" sz="2400" dirty="0" smtClean="0"/>
              <a:t>Mobile application programming</a:t>
            </a:r>
          </a:p>
          <a:p>
            <a:pPr lvl="1"/>
            <a:r>
              <a:rPr lang="en-US" sz="2400" dirty="0" smtClean="0"/>
              <a:t>Develop an app</a:t>
            </a:r>
          </a:p>
          <a:p>
            <a:r>
              <a:rPr lang="en-US" sz="2800" dirty="0" smtClean="0"/>
              <a:t>Exam : 50%</a:t>
            </a:r>
          </a:p>
          <a:p>
            <a:pPr lvl="1"/>
            <a:r>
              <a:rPr lang="en-US" sz="2400" dirty="0" smtClean="0"/>
              <a:t>End of </a:t>
            </a:r>
            <a:r>
              <a:rPr lang="en-US" sz="2400" dirty="0"/>
              <a:t>s</a:t>
            </a:r>
            <a:r>
              <a:rPr lang="en-US" sz="2400" dirty="0" smtClean="0"/>
              <a:t>emester exam</a:t>
            </a:r>
            <a:endParaRPr lang="en-US" sz="2400" dirty="0"/>
          </a:p>
        </p:txBody>
      </p:sp>
    </p:spTree>
    <p:extLst>
      <p:ext uri="{BB962C8B-B14F-4D97-AF65-F5344CB8AC3E}">
        <p14:creationId xmlns:p14="http://schemas.microsoft.com/office/powerpoint/2010/main" val="388521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References</a:t>
            </a:r>
            <a:endParaRPr lang="en-US" dirty="0"/>
          </a:p>
        </p:txBody>
      </p:sp>
      <p:sp>
        <p:nvSpPr>
          <p:cNvPr id="3" name="Content Placeholder 2"/>
          <p:cNvSpPr>
            <a:spLocks noGrp="1"/>
          </p:cNvSpPr>
          <p:nvPr>
            <p:ph idx="1"/>
          </p:nvPr>
        </p:nvSpPr>
        <p:spPr/>
        <p:txBody>
          <a:bodyPr>
            <a:normAutofit fontScale="70000" lnSpcReduction="20000"/>
          </a:bodyPr>
          <a:lstStyle/>
          <a:p>
            <a:pPr lvl="0"/>
            <a:r>
              <a:rPr lang="en-AU" dirty="0">
                <a:solidFill>
                  <a:srgbClr val="FF0000"/>
                </a:solidFill>
              </a:rPr>
              <a:t>^ Fernandez, M. (</a:t>
            </a:r>
            <a:r>
              <a:rPr lang="en-AU" dirty="0" smtClean="0">
                <a:solidFill>
                  <a:srgbClr val="FF0000"/>
                </a:solidFill>
              </a:rPr>
              <a:t>2015)</a:t>
            </a:r>
            <a:r>
              <a:rPr lang="en-AU" dirty="0">
                <a:solidFill>
                  <a:srgbClr val="FF0000"/>
                </a:solidFill>
              </a:rPr>
              <a:t>.</a:t>
            </a:r>
            <a:r>
              <a:rPr lang="en-AU" i="1" dirty="0">
                <a:solidFill>
                  <a:srgbClr val="FF0000"/>
                </a:solidFill>
              </a:rPr>
              <a:t> Corona SDK mobile game development</a:t>
            </a:r>
            <a:r>
              <a:rPr lang="en-AU" dirty="0">
                <a:solidFill>
                  <a:srgbClr val="FF0000"/>
                </a:solidFill>
              </a:rPr>
              <a:t> </a:t>
            </a:r>
            <a:r>
              <a:rPr lang="en-AU" dirty="0" smtClean="0">
                <a:solidFill>
                  <a:srgbClr val="FF0000"/>
                </a:solidFill>
              </a:rPr>
              <a:t>(2nd </a:t>
            </a:r>
            <a:r>
              <a:rPr lang="en-AU" dirty="0">
                <a:solidFill>
                  <a:srgbClr val="FF0000"/>
                </a:solidFill>
              </a:rPr>
              <a:t>ed.). Birmingham, UK : </a:t>
            </a:r>
            <a:r>
              <a:rPr lang="en-AU" dirty="0" err="1">
                <a:solidFill>
                  <a:srgbClr val="FF0000"/>
                </a:solidFill>
              </a:rPr>
              <a:t>Packt</a:t>
            </a:r>
            <a:r>
              <a:rPr lang="en-AU" dirty="0">
                <a:solidFill>
                  <a:srgbClr val="FF0000"/>
                </a:solidFill>
              </a:rPr>
              <a:t> Publishing.</a:t>
            </a:r>
          </a:p>
          <a:p>
            <a:pPr lvl="0"/>
            <a:r>
              <a:rPr lang="en-AU" dirty="0"/>
              <a:t>Esposito, D. (2012). </a:t>
            </a:r>
            <a:r>
              <a:rPr lang="en-AU" i="1" dirty="0"/>
              <a:t>Architecting mobile solutions for the enterprise.</a:t>
            </a:r>
            <a:r>
              <a:rPr lang="en-AU" dirty="0"/>
              <a:t> California, USA: O'Reilly Media Inc.</a:t>
            </a:r>
          </a:p>
          <a:p>
            <a:pPr lvl="0"/>
            <a:r>
              <a:rPr lang="en-AU" dirty="0"/>
              <a:t>Roger, R. (2011). </a:t>
            </a:r>
            <a:r>
              <a:rPr lang="en-AU" i="1" dirty="0"/>
              <a:t>Beginning building mobile application development in the cloud.</a:t>
            </a:r>
            <a:r>
              <a:rPr lang="en-AU" dirty="0"/>
              <a:t> Indianapolis: John Wiley &amp; Sons.</a:t>
            </a:r>
          </a:p>
          <a:p>
            <a:pPr lvl="0"/>
            <a:r>
              <a:rPr lang="en-AU" dirty="0"/>
              <a:t>Fling, B. (2009).</a:t>
            </a:r>
            <a:r>
              <a:rPr lang="en-AU" i="1" dirty="0"/>
              <a:t> Mobile design and development: practical concepts and techniques for creating mobile sites and web apps (animal guide).</a:t>
            </a:r>
            <a:r>
              <a:rPr lang="en-AU" dirty="0"/>
              <a:t> California, USA: O'Reilly Media Inc.</a:t>
            </a:r>
          </a:p>
          <a:p>
            <a:endParaRPr lang="en-US" dirty="0"/>
          </a:p>
        </p:txBody>
      </p:sp>
    </p:spTree>
    <p:extLst>
      <p:ext uri="{BB962C8B-B14F-4D97-AF65-F5344CB8AC3E}">
        <p14:creationId xmlns:p14="http://schemas.microsoft.com/office/powerpoint/2010/main" val="315627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sz="3800" smtClean="0">
                <a:latin typeface="Arial Narrow" pitchFamily="-65" charset="0"/>
              </a:rPr>
              <a:t>Occupational health and safety notice</a:t>
            </a:r>
          </a:p>
        </p:txBody>
      </p:sp>
      <p:sp>
        <p:nvSpPr>
          <p:cNvPr id="12291" name="Rectangle 3"/>
          <p:cNvSpPr>
            <a:spLocks noGrp="1" noChangeArrowheads="1"/>
          </p:cNvSpPr>
          <p:nvPr>
            <p:ph idx="1"/>
          </p:nvPr>
        </p:nvSpPr>
        <p:spPr/>
        <p:txBody>
          <a:bodyPr/>
          <a:lstStyle/>
          <a:p>
            <a:pPr eaLnBrk="1" hangingPunct="1"/>
            <a:r>
              <a:rPr lang="en-AU" smtClean="0"/>
              <a:t>Alarms</a:t>
            </a:r>
          </a:p>
          <a:p>
            <a:pPr eaLnBrk="1" hangingPunct="1"/>
            <a:r>
              <a:rPr lang="en-AU" smtClean="0"/>
              <a:t>Warning</a:t>
            </a:r>
          </a:p>
          <a:p>
            <a:pPr eaLnBrk="1" hangingPunct="1"/>
            <a:r>
              <a:rPr lang="en-AU" smtClean="0"/>
              <a:t>Evacuation</a:t>
            </a:r>
          </a:p>
          <a:p>
            <a:pPr eaLnBrk="1" hangingPunct="1"/>
            <a:r>
              <a:rPr lang="en-AU" smtClean="0"/>
              <a:t>Assembly points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sz="3800" dirty="0" smtClean="0">
                <a:latin typeface="Arial Narrow" pitchFamily="-65" charset="0"/>
              </a:rPr>
              <a:t>Support</a:t>
            </a:r>
          </a:p>
        </p:txBody>
      </p:sp>
      <p:sp>
        <p:nvSpPr>
          <p:cNvPr id="12291" name="Rectangle 3"/>
          <p:cNvSpPr>
            <a:spLocks noGrp="1" noChangeArrowheads="1"/>
          </p:cNvSpPr>
          <p:nvPr>
            <p:ph idx="1"/>
          </p:nvPr>
        </p:nvSpPr>
        <p:spPr/>
        <p:txBody>
          <a:bodyPr/>
          <a:lstStyle/>
          <a:p>
            <a:pPr lvl="0" eaLnBrk="1" hangingPunct="1">
              <a:buNone/>
            </a:pPr>
            <a:r>
              <a:rPr lang="en-AU" sz="1800" dirty="0">
                <a:solidFill>
                  <a:srgbClr val="000000"/>
                </a:solidFill>
              </a:rPr>
              <a:t>ECU provides a wide range of support services to help you through any issues that you may be facing in relation to your studies or personal life.  These include:</a:t>
            </a:r>
          </a:p>
          <a:p>
            <a:pPr lvl="0" eaLnBrk="1" hangingPunct="1"/>
            <a:r>
              <a:rPr lang="en-AU" sz="1800" b="1" u="sng" dirty="0">
                <a:solidFill>
                  <a:srgbClr val="000000"/>
                </a:solidFill>
                <a:hlinkClick r:id="rId2"/>
              </a:rPr>
              <a:t>Student Connect Officers</a:t>
            </a:r>
            <a:r>
              <a:rPr lang="en-AU" sz="1800" dirty="0">
                <a:solidFill>
                  <a:srgbClr val="000000"/>
                </a:solidFill>
              </a:rPr>
              <a:t>, for general services and advice</a:t>
            </a:r>
          </a:p>
          <a:p>
            <a:pPr lvl="0" eaLnBrk="1" hangingPunct="1"/>
            <a:r>
              <a:rPr lang="en-AU" sz="1800" b="1" u="sng" dirty="0">
                <a:solidFill>
                  <a:srgbClr val="000000"/>
                </a:solidFill>
                <a:hlinkClick r:id="rId3"/>
              </a:rPr>
              <a:t>Student Information Officers</a:t>
            </a:r>
            <a:r>
              <a:rPr lang="en-AU" sz="1800" dirty="0">
                <a:solidFill>
                  <a:srgbClr val="000000"/>
                </a:solidFill>
              </a:rPr>
              <a:t>, for course information and services </a:t>
            </a:r>
          </a:p>
          <a:p>
            <a:pPr lvl="0" eaLnBrk="1" hangingPunct="1"/>
            <a:r>
              <a:rPr lang="en-AU" sz="1800" b="1" u="sng" dirty="0">
                <a:solidFill>
                  <a:srgbClr val="000000"/>
                </a:solidFill>
                <a:hlinkClick r:id="rId4"/>
              </a:rPr>
              <a:t>Learning Advisors</a:t>
            </a:r>
            <a:r>
              <a:rPr lang="en-AU" sz="1800" dirty="0">
                <a:solidFill>
                  <a:srgbClr val="000000"/>
                </a:solidFill>
              </a:rPr>
              <a:t>, for assistance with study skills </a:t>
            </a:r>
          </a:p>
          <a:p>
            <a:pPr lvl="0" eaLnBrk="1" hangingPunct="1"/>
            <a:r>
              <a:rPr lang="en-AU" sz="1800" b="1" u="sng" dirty="0">
                <a:solidFill>
                  <a:srgbClr val="000000"/>
                </a:solidFill>
                <a:hlinkClick r:id="rId5"/>
              </a:rPr>
              <a:t>Career Advisors</a:t>
            </a:r>
            <a:r>
              <a:rPr lang="en-AU" sz="1800" dirty="0">
                <a:solidFill>
                  <a:srgbClr val="000000"/>
                </a:solidFill>
              </a:rPr>
              <a:t>, for advice and information regarding career and employment opportunities</a:t>
            </a:r>
          </a:p>
          <a:p>
            <a:pPr lvl="0" eaLnBrk="1" hangingPunct="1"/>
            <a:r>
              <a:rPr lang="en-AU" sz="1800" b="1" u="sng" dirty="0">
                <a:solidFill>
                  <a:srgbClr val="000000"/>
                </a:solidFill>
                <a:hlinkClick r:id="rId6"/>
              </a:rPr>
              <a:t>Counsellors</a:t>
            </a:r>
            <a:r>
              <a:rPr lang="en-AU" sz="1800" dirty="0">
                <a:solidFill>
                  <a:srgbClr val="000000"/>
                </a:solidFill>
              </a:rPr>
              <a:t>, for issues of a personal nature</a:t>
            </a:r>
          </a:p>
          <a:p>
            <a:pPr lvl="0" eaLnBrk="1" hangingPunct="1"/>
            <a:r>
              <a:rPr lang="en-AU" sz="1800" b="1" u="sng" dirty="0">
                <a:solidFill>
                  <a:srgbClr val="000000"/>
                </a:solidFill>
                <a:hlinkClick r:id="rId7"/>
              </a:rPr>
              <a:t>Equity, Diversity and Disability Services</a:t>
            </a:r>
            <a:r>
              <a:rPr lang="en-AU" sz="1800" dirty="0">
                <a:solidFill>
                  <a:srgbClr val="000000"/>
                </a:solidFill>
              </a:rPr>
              <a:t>, for issues of disabilities or medical conditions</a:t>
            </a:r>
          </a:p>
          <a:p>
            <a:pPr lvl="0" eaLnBrk="1" hangingPunct="1"/>
            <a:r>
              <a:rPr lang="en-AU" sz="1800" b="1" u="sng" dirty="0">
                <a:solidFill>
                  <a:srgbClr val="000000"/>
                </a:solidFill>
                <a:hlinkClick r:id="rId8"/>
              </a:rPr>
              <a:t>Student Health Services</a:t>
            </a:r>
            <a:r>
              <a:rPr lang="en-AU" sz="1800" dirty="0">
                <a:solidFill>
                  <a:srgbClr val="000000"/>
                </a:solidFill>
              </a:rPr>
              <a:t>, for</a:t>
            </a:r>
            <a:r>
              <a:rPr lang="en-AU" sz="1800" b="1" dirty="0">
                <a:solidFill>
                  <a:srgbClr val="000000"/>
                </a:solidFill>
              </a:rPr>
              <a:t> </a:t>
            </a:r>
            <a:r>
              <a:rPr lang="en-AU" sz="1800" dirty="0">
                <a:solidFill>
                  <a:srgbClr val="000000"/>
                </a:solidFill>
              </a:rPr>
              <a:t>health care needs</a:t>
            </a:r>
          </a:p>
          <a:p>
            <a:pPr lvl="0" eaLnBrk="1" hangingPunct="1"/>
            <a:r>
              <a:rPr lang="en-AU" sz="1800" b="1" u="sng" dirty="0">
                <a:solidFill>
                  <a:srgbClr val="000000"/>
                </a:solidFill>
                <a:hlinkClick r:id="rId9"/>
              </a:rPr>
              <a:t>Multi-Faith Chaplains</a:t>
            </a:r>
            <a:r>
              <a:rPr lang="en-AU" sz="1800" dirty="0">
                <a:solidFill>
                  <a:srgbClr val="000000"/>
                </a:solidFill>
              </a:rPr>
              <a:t>, for issues of a spiritual</a:t>
            </a:r>
            <a:r>
              <a:rPr lang="en-AU" sz="1800" b="1" dirty="0">
                <a:solidFill>
                  <a:srgbClr val="000000"/>
                </a:solidFill>
              </a:rPr>
              <a:t> </a:t>
            </a:r>
            <a:r>
              <a:rPr lang="en-AU" sz="1800" dirty="0">
                <a:solidFill>
                  <a:srgbClr val="000000"/>
                </a:solidFill>
              </a:rPr>
              <a:t>nature</a:t>
            </a:r>
          </a:p>
        </p:txBody>
      </p:sp>
    </p:spTree>
    <p:extLst>
      <p:ext uri="{BB962C8B-B14F-4D97-AF65-F5344CB8AC3E}">
        <p14:creationId xmlns:p14="http://schemas.microsoft.com/office/powerpoint/2010/main" val="2939348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smtClean="0">
                <a:latin typeface="Arial Narrow" pitchFamily="-65" charset="0"/>
              </a:rPr>
              <a:t>Lecturer details</a:t>
            </a:r>
            <a:endParaRPr lang="en-US" smtClean="0">
              <a:latin typeface="Arial Narrow" pitchFamily="-65" charset="0"/>
            </a:endParaRPr>
          </a:p>
        </p:txBody>
      </p:sp>
      <p:sp>
        <p:nvSpPr>
          <p:cNvPr id="7171" name="Rectangle 3"/>
          <p:cNvSpPr>
            <a:spLocks noGrp="1" noChangeArrowheads="1"/>
          </p:cNvSpPr>
          <p:nvPr>
            <p:ph idx="1"/>
          </p:nvPr>
        </p:nvSpPr>
        <p:spPr>
          <a:ln>
            <a:solidFill>
              <a:schemeClr val="tx2"/>
            </a:solidFill>
          </a:ln>
        </p:spPr>
        <p:txBody>
          <a:bodyPr/>
          <a:lstStyle/>
          <a:p>
            <a:pPr eaLnBrk="1" hangingPunct="1">
              <a:lnSpc>
                <a:spcPct val="90000"/>
              </a:lnSpc>
            </a:pPr>
            <a:r>
              <a:rPr lang="en-AU" sz="2400" dirty="0" smtClean="0"/>
              <a:t>Unit coordinator: Dr Mike Johnstone</a:t>
            </a:r>
          </a:p>
          <a:p>
            <a:pPr eaLnBrk="1" hangingPunct="1">
              <a:lnSpc>
                <a:spcPct val="90000"/>
              </a:lnSpc>
            </a:pPr>
            <a:r>
              <a:rPr lang="en-AU" sz="2400" dirty="0" smtClean="0">
                <a:solidFill>
                  <a:srgbClr val="000000"/>
                </a:solidFill>
                <a:hlinkClick r:id="rId2"/>
              </a:rPr>
              <a:t>m.johnstone@ecu.edu.au</a:t>
            </a:r>
            <a:endParaRPr lang="en-AU" sz="2400" dirty="0" smtClean="0">
              <a:solidFill>
                <a:srgbClr val="000000"/>
              </a:solidFill>
            </a:endParaRPr>
          </a:p>
          <a:p>
            <a:pPr eaLnBrk="1" hangingPunct="1">
              <a:lnSpc>
                <a:spcPct val="90000"/>
              </a:lnSpc>
            </a:pPr>
            <a:r>
              <a:rPr lang="en-AU" sz="2400" dirty="0" smtClean="0">
                <a:solidFill>
                  <a:srgbClr val="000000"/>
                </a:solidFill>
              </a:rPr>
              <a:t>+61 8 6304 6615 (</a:t>
            </a:r>
            <a:r>
              <a:rPr lang="en-AU" sz="2400" dirty="0" err="1" smtClean="0">
                <a:solidFill>
                  <a:srgbClr val="000000"/>
                </a:solidFill>
              </a:rPr>
              <a:t>tel</a:t>
            </a:r>
            <a:r>
              <a:rPr lang="en-AU" sz="2400" dirty="0" smtClean="0">
                <a:solidFill>
                  <a:srgbClr val="000000"/>
                </a:solidFill>
              </a:rPr>
              <a:t>)</a:t>
            </a:r>
          </a:p>
          <a:p>
            <a:pPr eaLnBrk="1" hangingPunct="1">
              <a:lnSpc>
                <a:spcPct val="90000"/>
              </a:lnSpc>
            </a:pPr>
            <a:r>
              <a:rPr lang="en-AU" sz="2400" dirty="0" smtClean="0">
                <a:solidFill>
                  <a:srgbClr val="000000"/>
                </a:solidFill>
              </a:rPr>
              <a:t>+61 8 6304 5144 (fax)</a:t>
            </a:r>
          </a:p>
          <a:p>
            <a:pPr eaLnBrk="1" hangingPunct="1">
              <a:lnSpc>
                <a:spcPct val="90000"/>
              </a:lnSpc>
            </a:pPr>
            <a:r>
              <a:rPr lang="en-AU" sz="2400" dirty="0" smtClean="0">
                <a:solidFill>
                  <a:srgbClr val="000000"/>
                </a:solidFill>
              </a:rPr>
              <a:t>Address:</a:t>
            </a:r>
          </a:p>
          <a:p>
            <a:pPr lvl="2" eaLnBrk="1" hangingPunct="1">
              <a:lnSpc>
                <a:spcPct val="90000"/>
              </a:lnSpc>
              <a:buFont typeface="Wingdings" pitchFamily="2" charset="2"/>
              <a:buNone/>
            </a:pPr>
            <a:r>
              <a:rPr lang="en-AU" sz="1800" dirty="0" smtClean="0">
                <a:solidFill>
                  <a:srgbClr val="000000"/>
                </a:solidFill>
              </a:rPr>
              <a:t>Room 18.318</a:t>
            </a:r>
          </a:p>
          <a:p>
            <a:pPr lvl="2" eaLnBrk="1" hangingPunct="1">
              <a:lnSpc>
                <a:spcPct val="90000"/>
              </a:lnSpc>
              <a:buFont typeface="Wingdings" pitchFamily="2" charset="2"/>
              <a:buNone/>
            </a:pPr>
            <a:r>
              <a:rPr lang="en-AU" sz="1800" dirty="0" smtClean="0">
                <a:solidFill>
                  <a:srgbClr val="000000"/>
                </a:solidFill>
              </a:rPr>
              <a:t>School of Science</a:t>
            </a:r>
          </a:p>
          <a:p>
            <a:pPr lvl="2" eaLnBrk="1" hangingPunct="1">
              <a:lnSpc>
                <a:spcPct val="90000"/>
              </a:lnSpc>
              <a:buFont typeface="Wingdings" pitchFamily="2" charset="2"/>
              <a:buNone/>
            </a:pPr>
            <a:r>
              <a:rPr lang="en-AU" sz="1800" dirty="0" smtClean="0">
                <a:solidFill>
                  <a:srgbClr val="000000"/>
                </a:solidFill>
              </a:rPr>
              <a:t>Edith Cowan University</a:t>
            </a:r>
          </a:p>
          <a:p>
            <a:pPr lvl="2" eaLnBrk="1" hangingPunct="1">
              <a:lnSpc>
                <a:spcPct val="90000"/>
              </a:lnSpc>
              <a:buFont typeface="Wingdings" pitchFamily="2" charset="2"/>
              <a:buNone/>
            </a:pPr>
            <a:r>
              <a:rPr lang="en-AU" sz="1800" dirty="0" smtClean="0">
                <a:solidFill>
                  <a:srgbClr val="000000"/>
                </a:solidFill>
              </a:rPr>
              <a:t>Joondalup Campus</a:t>
            </a:r>
          </a:p>
          <a:p>
            <a:pPr lvl="2" eaLnBrk="1" hangingPunct="1">
              <a:lnSpc>
                <a:spcPct val="90000"/>
              </a:lnSpc>
              <a:buFont typeface="Wingdings" pitchFamily="2" charset="2"/>
              <a:buNone/>
            </a:pPr>
            <a:r>
              <a:rPr lang="en-AU" sz="1800" dirty="0" smtClean="0">
                <a:solidFill>
                  <a:srgbClr val="000000"/>
                </a:solidFill>
              </a:rPr>
              <a:t>Perth WA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latin typeface="Arial Narrow" pitchFamily="-65" charset="0"/>
              </a:rPr>
              <a:t>Tutors</a:t>
            </a:r>
          </a:p>
        </p:txBody>
      </p:sp>
      <p:sp>
        <p:nvSpPr>
          <p:cNvPr id="8195" name="Rectangle 3"/>
          <p:cNvSpPr>
            <a:spLocks noGrp="1" noChangeArrowheads="1"/>
          </p:cNvSpPr>
          <p:nvPr>
            <p:ph idx="1"/>
          </p:nvPr>
        </p:nvSpPr>
        <p:spPr/>
        <p:txBody>
          <a:bodyPr/>
          <a:lstStyle/>
          <a:p>
            <a:pPr eaLnBrk="1" hangingPunct="1"/>
            <a:r>
              <a:rPr lang="en-AU" dirty="0" smtClean="0"/>
              <a:t>Your tutor is your main contact-use them.</a:t>
            </a:r>
          </a:p>
          <a:p>
            <a:pPr eaLnBrk="1" hangingPunct="1"/>
            <a:r>
              <a:rPr lang="en-AU" dirty="0" smtClean="0"/>
              <a:t>You can ask them questions</a:t>
            </a:r>
          </a:p>
          <a:p>
            <a:pPr eaLnBrk="1" hangingPunct="1"/>
            <a:r>
              <a:rPr lang="en-AU" dirty="0" smtClean="0"/>
              <a:t>The tutors mark your assignments. They watch you work in the tutorials.  They will have a good view of your skills and attitude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dirty="0" smtClean="0">
                <a:latin typeface="Arial Narrow" pitchFamily="-65" charset="0"/>
              </a:rPr>
              <a:t>Tutors</a:t>
            </a:r>
          </a:p>
        </p:txBody>
      </p:sp>
      <p:sp>
        <p:nvSpPr>
          <p:cNvPr id="9219" name="Rectangle 3"/>
          <p:cNvSpPr>
            <a:spLocks noGrp="1" noChangeArrowheads="1"/>
          </p:cNvSpPr>
          <p:nvPr>
            <p:ph idx="1"/>
          </p:nvPr>
        </p:nvSpPr>
        <p:spPr/>
        <p:txBody>
          <a:bodyPr/>
          <a:lstStyle/>
          <a:p>
            <a:pPr eaLnBrk="1" hangingPunct="1"/>
            <a:r>
              <a:rPr lang="en-AU" dirty="0" smtClean="0"/>
              <a:t>JO</a:t>
            </a:r>
            <a:r>
              <a:rPr lang="en-AU" dirty="0" smtClean="0"/>
              <a:t>: </a:t>
            </a:r>
            <a:r>
              <a:rPr lang="en-AU" dirty="0" smtClean="0"/>
              <a:t>Ashley </a:t>
            </a:r>
            <a:r>
              <a:rPr lang="en-AU" dirty="0" err="1" smtClean="0"/>
              <a:t>Woodiss-Field</a:t>
            </a:r>
            <a:r>
              <a:rPr lang="en-AU" dirty="0"/>
              <a:t/>
            </a:r>
            <a:br>
              <a:rPr lang="en-AU" dirty="0"/>
            </a:br>
            <a:r>
              <a:rPr lang="en-AU" dirty="0" smtClean="0">
                <a:hlinkClick r:id="rId2"/>
              </a:rPr>
              <a:t>a.woodiss-field@ecu.edu.au</a:t>
            </a:r>
            <a:endParaRPr lang="en-AU" dirty="0" smtClean="0"/>
          </a:p>
          <a:p>
            <a:pPr eaLnBrk="1" hangingPunct="1"/>
            <a:r>
              <a:rPr lang="en-AU" dirty="0" smtClean="0"/>
              <a:t>ES as above</a:t>
            </a:r>
            <a:endParaRPr lang="en-AU" dirty="0" smtClean="0"/>
          </a:p>
          <a:p>
            <a:pPr eaLnBrk="1" hangingPunct="1"/>
            <a:endParaRPr lang="en-AU" dirty="0" smtClean="0"/>
          </a:p>
          <a:p>
            <a:pPr eaLnBrk="1" hangingPunct="1"/>
            <a:endParaRPr lang="en-AU"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smtClean="0">
                <a:latin typeface="Arial Narrow" pitchFamily="-65" charset="0"/>
              </a:rPr>
              <a:t>Unit structure</a:t>
            </a:r>
          </a:p>
        </p:txBody>
      </p:sp>
      <p:sp>
        <p:nvSpPr>
          <p:cNvPr id="6147" name="Rectangle 3"/>
          <p:cNvSpPr>
            <a:spLocks noGrp="1" noChangeArrowheads="1"/>
          </p:cNvSpPr>
          <p:nvPr>
            <p:ph idx="1"/>
          </p:nvPr>
        </p:nvSpPr>
        <p:spPr/>
        <p:txBody>
          <a:bodyPr/>
          <a:lstStyle/>
          <a:p>
            <a:pPr lvl="0" eaLnBrk="1" hangingPunct="1">
              <a:buNone/>
            </a:pPr>
            <a:r>
              <a:rPr lang="en-AU" sz="1800" dirty="0">
                <a:solidFill>
                  <a:srgbClr val="000000"/>
                </a:solidFill>
              </a:rPr>
              <a:t>Most units consist of two weekly activities:  A </a:t>
            </a:r>
            <a:r>
              <a:rPr lang="en-AU" sz="1800" dirty="0">
                <a:solidFill>
                  <a:srgbClr val="0070C0"/>
                </a:solidFill>
              </a:rPr>
              <a:t>lecture</a:t>
            </a:r>
            <a:r>
              <a:rPr lang="en-AU" sz="1800" dirty="0">
                <a:solidFill>
                  <a:srgbClr val="000000"/>
                </a:solidFill>
              </a:rPr>
              <a:t> and a </a:t>
            </a:r>
            <a:r>
              <a:rPr lang="en-AU" sz="1800" dirty="0">
                <a:solidFill>
                  <a:srgbClr val="0070C0"/>
                </a:solidFill>
              </a:rPr>
              <a:t>workshop</a:t>
            </a:r>
            <a:r>
              <a:rPr lang="en-AU" sz="1800" dirty="0">
                <a:solidFill>
                  <a:srgbClr val="000000"/>
                </a:solidFill>
              </a:rPr>
              <a:t>.  Lectures generally introduce theories and concepts, while workshops give you an opportunity to apply them.  If studying on campus, you should aim to attend both activities every week.  If studying online you are also encouraged to attend activities if able (and if there is room), but otherwise you should aim to keep up with the unit and study one module per week; It is </a:t>
            </a:r>
            <a:r>
              <a:rPr lang="en-AU" sz="1800" dirty="0">
                <a:solidFill>
                  <a:srgbClr val="00B050"/>
                </a:solidFill>
              </a:rPr>
              <a:t>easy to fall behind</a:t>
            </a:r>
            <a:r>
              <a:rPr lang="en-AU" sz="1800" dirty="0">
                <a:solidFill>
                  <a:srgbClr val="000000"/>
                </a:solidFill>
              </a:rPr>
              <a:t>, but </a:t>
            </a:r>
            <a:r>
              <a:rPr lang="en-AU" sz="1800" dirty="0">
                <a:solidFill>
                  <a:srgbClr val="FF0000"/>
                </a:solidFill>
              </a:rPr>
              <a:t>hard to catch up</a:t>
            </a:r>
            <a:r>
              <a:rPr lang="en-AU" sz="1800" dirty="0">
                <a:solidFill>
                  <a:srgbClr val="000000"/>
                </a:solidFill>
              </a:rPr>
              <a:t>.</a:t>
            </a:r>
          </a:p>
          <a:p>
            <a:pPr lvl="0" eaLnBrk="1" hangingPunct="1">
              <a:buNone/>
            </a:pPr>
            <a:r>
              <a:rPr lang="en-US" sz="1800" dirty="0">
                <a:solidFill>
                  <a:srgbClr val="000000"/>
                </a:solidFill>
              </a:rPr>
              <a:t>There is a </a:t>
            </a:r>
            <a:r>
              <a:rPr lang="en-US" sz="1800" dirty="0">
                <a:solidFill>
                  <a:srgbClr val="0070C0"/>
                </a:solidFill>
              </a:rPr>
              <a:t>strong correlation </a:t>
            </a:r>
            <a:r>
              <a:rPr lang="en-US" sz="1800" dirty="0">
                <a:solidFill>
                  <a:srgbClr val="000000"/>
                </a:solidFill>
              </a:rPr>
              <a:t>between those that </a:t>
            </a:r>
            <a:r>
              <a:rPr lang="en-US" sz="1800" dirty="0">
                <a:solidFill>
                  <a:srgbClr val="00B050"/>
                </a:solidFill>
              </a:rPr>
              <a:t>complete the workshops</a:t>
            </a:r>
            <a:r>
              <a:rPr lang="en-US" sz="1800" dirty="0">
                <a:solidFill>
                  <a:srgbClr val="000000"/>
                </a:solidFill>
              </a:rPr>
              <a:t> and those that </a:t>
            </a:r>
            <a:r>
              <a:rPr lang="en-US" sz="1800" dirty="0">
                <a:solidFill>
                  <a:srgbClr val="00B050"/>
                </a:solidFill>
              </a:rPr>
              <a:t>pass the unit</a:t>
            </a:r>
            <a:r>
              <a:rPr lang="en-US" sz="1800" dirty="0">
                <a:solidFill>
                  <a:srgbClr val="000000"/>
                </a:solidFill>
              </a:rPr>
              <a:t>.</a:t>
            </a:r>
          </a:p>
        </p:txBody>
      </p:sp>
    </p:spTree>
    <p:extLst>
      <p:ext uri="{BB962C8B-B14F-4D97-AF65-F5344CB8AC3E}">
        <p14:creationId xmlns:p14="http://schemas.microsoft.com/office/powerpoint/2010/main" val="1672756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dirty="0" smtClean="0">
                <a:latin typeface="Arial Narrow" pitchFamily="-65" charset="0"/>
              </a:rPr>
              <a:t>Assessments</a:t>
            </a:r>
          </a:p>
        </p:txBody>
      </p:sp>
      <p:sp>
        <p:nvSpPr>
          <p:cNvPr id="6147" name="Rectangle 3"/>
          <p:cNvSpPr>
            <a:spLocks noGrp="1" noChangeArrowheads="1"/>
          </p:cNvSpPr>
          <p:nvPr>
            <p:ph idx="1"/>
          </p:nvPr>
        </p:nvSpPr>
        <p:spPr/>
        <p:txBody>
          <a:bodyPr/>
          <a:lstStyle/>
          <a:p>
            <a:pPr lvl="0" eaLnBrk="1" hangingPunct="1">
              <a:buNone/>
            </a:pPr>
            <a:r>
              <a:rPr lang="en-AU" sz="2400" dirty="0">
                <a:solidFill>
                  <a:srgbClr val="000000"/>
                </a:solidFill>
              </a:rPr>
              <a:t>Units have assessments of various types, including assignments, tests and assessable workshops, and most units also have an end of semester exam.  Be sure to dedicate appropriate time and effort to completing all assessments.  </a:t>
            </a:r>
            <a:r>
              <a:rPr lang="en-AU" sz="2400" dirty="0">
                <a:solidFill>
                  <a:srgbClr val="00B050"/>
                </a:solidFill>
              </a:rPr>
              <a:t>Manage your time responsibly</a:t>
            </a:r>
            <a:r>
              <a:rPr lang="en-AU" sz="2400" dirty="0">
                <a:solidFill>
                  <a:srgbClr val="000000"/>
                </a:solidFill>
              </a:rPr>
              <a:t> and </a:t>
            </a:r>
            <a:r>
              <a:rPr lang="en-AU" sz="2400" dirty="0">
                <a:solidFill>
                  <a:srgbClr val="FF0000"/>
                </a:solidFill>
              </a:rPr>
              <a:t>don’t leave them for the last minute</a:t>
            </a:r>
            <a:r>
              <a:rPr lang="en-AU" sz="2400" dirty="0">
                <a:solidFill>
                  <a:srgbClr val="000000"/>
                </a:solidFill>
              </a:rPr>
              <a:t>.  </a:t>
            </a:r>
            <a:r>
              <a:rPr lang="en-AU" sz="2400" u="sng" dirty="0">
                <a:solidFill>
                  <a:srgbClr val="000000"/>
                </a:solidFill>
              </a:rPr>
              <a:t>Seek assistance from staff if you are struggling, confused, or desire feedback on your work.</a:t>
            </a:r>
          </a:p>
        </p:txBody>
      </p:sp>
    </p:spTree>
    <p:extLst>
      <p:ext uri="{BB962C8B-B14F-4D97-AF65-F5344CB8AC3E}">
        <p14:creationId xmlns:p14="http://schemas.microsoft.com/office/powerpoint/2010/main" val="642671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AU" sz="2400" dirty="0" smtClean="0"/>
              <a:t>“This </a:t>
            </a:r>
            <a:r>
              <a:rPr lang="en-AU" sz="2400" dirty="0"/>
              <a:t>unit introduces the fundamental technologies and skills needed to design and develop applications for mobile devices. It covers design principles and practical implementation issues specific to the development of applications in a distributed environment on small mobile devices</a:t>
            </a:r>
            <a:r>
              <a:rPr lang="en-AU" sz="2400" dirty="0" smtClean="0"/>
              <a:t>.”</a:t>
            </a:r>
          </a:p>
          <a:p>
            <a:pPr marL="0" indent="0">
              <a:buNone/>
            </a:pPr>
            <a:endParaRPr lang="en-AU" sz="2400" dirty="0"/>
          </a:p>
          <a:p>
            <a:pPr marL="0" indent="0">
              <a:buNone/>
            </a:pPr>
            <a:r>
              <a:rPr lang="en-AU" sz="2400" dirty="0" smtClean="0"/>
              <a:t>We’ll take a practical approach, learning to develop apps for mobile devices using Corona SDK, a free development environment for developing mobile applications.</a:t>
            </a:r>
          </a:p>
          <a:p>
            <a:pPr marL="0" indent="0">
              <a:buNone/>
            </a:pPr>
            <a:endParaRPr lang="en-AU" sz="2400" dirty="0" smtClean="0"/>
          </a:p>
          <a:p>
            <a:pPr marL="0" indent="0">
              <a:buNone/>
            </a:pPr>
            <a:r>
              <a:rPr lang="en-AU" sz="2400" dirty="0" smtClean="0"/>
              <a:t>We will learn enough of the programming language </a:t>
            </a:r>
            <a:r>
              <a:rPr lang="en-AU" sz="2400" dirty="0" err="1" smtClean="0"/>
              <a:t>Lua</a:t>
            </a:r>
            <a:r>
              <a:rPr lang="en-AU" sz="2400" dirty="0" smtClean="0"/>
              <a:t> for what we need. </a:t>
            </a:r>
            <a:endParaRPr lang="en-AU" sz="2400" dirty="0"/>
          </a:p>
          <a:p>
            <a:endParaRPr lang="en-US" dirty="0"/>
          </a:p>
        </p:txBody>
      </p:sp>
    </p:spTree>
    <p:extLst>
      <p:ext uri="{BB962C8B-B14F-4D97-AF65-F5344CB8AC3E}">
        <p14:creationId xmlns:p14="http://schemas.microsoft.com/office/powerpoint/2010/main" val="178147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normAutofit fontScale="85000" lnSpcReduction="10000"/>
          </a:bodyPr>
          <a:lstStyle/>
          <a:p>
            <a:pPr marL="514350" lvl="0" indent="-514350">
              <a:buFont typeface="+mj-lt"/>
              <a:buAutoNum type="arabicPeriod"/>
            </a:pPr>
            <a:r>
              <a:rPr lang="en-AU" dirty="0"/>
              <a:t>Apply advanced knowledge to analyse and design mobile software.</a:t>
            </a:r>
          </a:p>
          <a:p>
            <a:pPr marL="514350" lvl="0" indent="-514350">
              <a:buFont typeface="+mj-lt"/>
              <a:buAutoNum type="arabicPeriod"/>
            </a:pPr>
            <a:r>
              <a:rPr lang="en-AU" dirty="0"/>
              <a:t>Deploy a mobile application successfully.</a:t>
            </a:r>
          </a:p>
          <a:p>
            <a:pPr marL="514350" lvl="0" indent="-514350">
              <a:buFont typeface="+mj-lt"/>
              <a:buAutoNum type="arabicPeriod"/>
            </a:pPr>
            <a:r>
              <a:rPr lang="en-AU" dirty="0"/>
              <a:t>Explain the key features of the mobile device environment.</a:t>
            </a:r>
          </a:p>
          <a:p>
            <a:pPr marL="514350" lvl="0" indent="-514350">
              <a:buFont typeface="+mj-lt"/>
              <a:buAutoNum type="arabicPeriod"/>
            </a:pPr>
            <a:r>
              <a:rPr lang="en-AU" dirty="0"/>
              <a:t>Interpret metrics produced by a relevant framework to build an effective mobile software product.</a:t>
            </a:r>
          </a:p>
          <a:p>
            <a:pPr marL="514350" lvl="0" indent="-514350">
              <a:buFont typeface="+mj-lt"/>
              <a:buAutoNum type="arabicPeriod"/>
            </a:pPr>
            <a:r>
              <a:rPr lang="en-AU" dirty="0"/>
              <a:t>Program a simple mobile application</a:t>
            </a:r>
            <a:r>
              <a:rPr lang="en-AU" dirty="0" smtClean="0"/>
              <a:t>.</a:t>
            </a:r>
            <a:endParaRPr lang="en-AU" dirty="0"/>
          </a:p>
        </p:txBody>
      </p:sp>
    </p:spTree>
    <p:extLst>
      <p:ext uri="{BB962C8B-B14F-4D97-AF65-F5344CB8AC3E}">
        <p14:creationId xmlns:p14="http://schemas.microsoft.com/office/powerpoint/2010/main" val="255214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Content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AU" sz="2800" dirty="0"/>
              <a:t>Developing and deploying applications.</a:t>
            </a:r>
          </a:p>
          <a:p>
            <a:pPr marL="514350" lvl="0" indent="-514350">
              <a:buFont typeface="+mj-lt"/>
              <a:buAutoNum type="arabicPeriod"/>
            </a:pPr>
            <a:r>
              <a:rPr lang="en-AU" sz="2800" dirty="0"/>
              <a:t>Location awareness.</a:t>
            </a:r>
          </a:p>
          <a:p>
            <a:pPr marL="514350" lvl="0" indent="-514350">
              <a:buFont typeface="+mj-lt"/>
              <a:buAutoNum type="arabicPeriod"/>
            </a:pPr>
            <a:r>
              <a:rPr lang="en-AU" sz="2800" dirty="0"/>
              <a:t>Mobile device hardware and operating systems.</a:t>
            </a:r>
          </a:p>
          <a:p>
            <a:pPr marL="514350" lvl="0" indent="-514350">
              <a:buFont typeface="+mj-lt"/>
              <a:buAutoNum type="arabicPeriod"/>
            </a:pPr>
            <a:r>
              <a:rPr lang="en-AU" sz="2800" dirty="0"/>
              <a:t>Simple data management.</a:t>
            </a:r>
          </a:p>
          <a:p>
            <a:pPr marL="514350" lvl="0" indent="-514350">
              <a:buFont typeface="+mj-lt"/>
              <a:buAutoNum type="arabicPeriod"/>
            </a:pPr>
            <a:r>
              <a:rPr lang="en-AU" sz="2800" dirty="0"/>
              <a:t>User interaction and using sensors.</a:t>
            </a:r>
          </a:p>
          <a:p>
            <a:pPr marL="514350" lvl="0" indent="-514350">
              <a:buFont typeface="+mj-lt"/>
              <a:buAutoNum type="arabicPeriod"/>
            </a:pPr>
            <a:r>
              <a:rPr lang="en-AU" sz="2800" dirty="0"/>
              <a:t>User interface design principles for mobile devices</a:t>
            </a:r>
            <a:r>
              <a:rPr lang="en-AU" sz="2800" dirty="0" smtClean="0"/>
              <a:t>.</a:t>
            </a:r>
            <a:endParaRPr lang="en-AU" sz="2800" dirty="0"/>
          </a:p>
        </p:txBody>
      </p:sp>
    </p:spTree>
    <p:extLst>
      <p:ext uri="{BB962C8B-B14F-4D97-AF65-F5344CB8AC3E}">
        <p14:creationId xmlns:p14="http://schemas.microsoft.com/office/powerpoint/2010/main" val="262368697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TotalTime>
  <Words>758</Words>
  <Application>Microsoft Office PowerPoint</Application>
  <PresentationFormat>On-screen Show (16:9)</PresentationFormat>
  <Paragraphs>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CSP2108: Introduction to Mobile Applications Development</vt:lpstr>
      <vt:lpstr>Lecturer details</vt:lpstr>
      <vt:lpstr>Tutors</vt:lpstr>
      <vt:lpstr>Tutors</vt:lpstr>
      <vt:lpstr>Unit structure</vt:lpstr>
      <vt:lpstr>Assessments</vt:lpstr>
      <vt:lpstr>Description</vt:lpstr>
      <vt:lpstr>Learning Outcomes</vt:lpstr>
      <vt:lpstr>Unit Content</vt:lpstr>
      <vt:lpstr>Teaching and Learning Processes</vt:lpstr>
      <vt:lpstr>Assessment</vt:lpstr>
      <vt:lpstr>Text References</vt:lpstr>
      <vt:lpstr>Occupational health and safety notice</vt:lpstr>
      <vt:lpstr>Support</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 Ly</dc:creator>
  <cp:lastModifiedBy>Mike JOHNSTONE</cp:lastModifiedBy>
  <cp:revision>22</cp:revision>
  <dcterms:created xsi:type="dcterms:W3CDTF">2009-09-07T06:18:52Z</dcterms:created>
  <dcterms:modified xsi:type="dcterms:W3CDTF">2016-08-05T03:23:35Z</dcterms:modified>
</cp:coreProperties>
</file>