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77" r:id="rId4"/>
    <p:sldId id="278" r:id="rId5"/>
    <p:sldId id="280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64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A1BCF1-43DE-493A-9044-BD0831D73252}" type="datetimeFigureOut">
              <a:rPr lang="en-US" altLang="en-US"/>
              <a:pPr/>
              <a:t>17/05/16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439313-4649-4B6F-9073-6EC3DFA69D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353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://www.bbconsult.co.uk/expertise/mobileapplications/mobiletechnology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links :</a:t>
            </a:r>
          </a:p>
          <a:p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http://www.bbconsult.co.uk/expertise/mobileapplications/mobiletechnology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Mobile_application_development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23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appindex.com</a:t>
            </a:r>
            <a:r>
              <a:rPr lang="en-US" dirty="0" smtClean="0"/>
              <a:t>/app-development/mobile-app-developer-statistics-roundup/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www.statista.com</a:t>
            </a:r>
            <a:r>
              <a:rPr lang="en-US" dirty="0" smtClean="0"/>
              <a:t>/statistics/330695/number-of-smartphone-users-worldwide/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venturebeat.com</a:t>
            </a:r>
            <a:r>
              <a:rPr lang="en-US" dirty="0" smtClean="0"/>
              <a:t>/2016/02/10/the-app-economy-could-double-to-101b-by-2020-research-firm-says/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www.progressivepolicy.org</a:t>
            </a:r>
            <a:r>
              <a:rPr lang="en-US" dirty="0" smtClean="0"/>
              <a:t>/</a:t>
            </a:r>
            <a:r>
              <a:rPr lang="en-US" dirty="0" err="1" smtClean="0"/>
              <a:t>wp</a:t>
            </a:r>
            <a:r>
              <a:rPr lang="en-US" dirty="0" smtClean="0"/>
              <a:t>-content/uploads/2014/07/2014.07-Mandel_Jobs-in-the-Australian-App-Economy.pdf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1231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1231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Link:</a:t>
            </a:r>
          </a:p>
          <a:p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https://</a:t>
            </a:r>
            <a:r>
              <a:rPr lang="en-US" sz="1200" i="1" dirty="0" err="1" smtClean="0"/>
              <a:t>en.wikipedia.org</a:t>
            </a:r>
            <a:r>
              <a:rPr lang="en-US" sz="1200" i="1" dirty="0" smtClean="0"/>
              <a:t>/wiki/</a:t>
            </a:r>
            <a:r>
              <a:rPr lang="en-US" sz="1200" i="1" dirty="0" err="1" smtClean="0"/>
              <a:t>Mobile_device</a:t>
            </a:r>
            <a:endParaRPr lang="en-US" sz="1200" i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029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links: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Mobile_operating_system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www.netmarketshare.com</a:t>
            </a:r>
            <a:r>
              <a:rPr lang="en-US" dirty="0" smtClean="0"/>
              <a:t>/</a:t>
            </a:r>
            <a:r>
              <a:rPr lang="en-US" dirty="0" err="1" smtClean="0"/>
              <a:t>operating-system-market-share.aspx?qprid</a:t>
            </a:r>
            <a:r>
              <a:rPr lang="en-US" dirty="0" smtClean="0"/>
              <a:t>=8&amp;qpcustomd=1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6058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Link: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www.bbconsult.co.uk</a:t>
            </a:r>
            <a:r>
              <a:rPr lang="en-US" dirty="0" smtClean="0"/>
              <a:t>/expertise/</a:t>
            </a:r>
            <a:r>
              <a:rPr lang="en-US" dirty="0" err="1" smtClean="0"/>
              <a:t>mobileapplications</a:t>
            </a:r>
            <a:r>
              <a:rPr lang="en-US" dirty="0" smtClean="0"/>
              <a:t>/</a:t>
            </a:r>
            <a:r>
              <a:rPr lang="en-US" dirty="0" err="1" smtClean="0"/>
              <a:t>mobiletechnology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80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8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0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9" y="566738"/>
            <a:ext cx="2160587" cy="43815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6" y="566738"/>
            <a:ext cx="6329363" cy="43815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3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75607"/>
            <a:ext cx="8642350" cy="367263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pic>
        <p:nvPicPr>
          <p:cNvPr id="4" name="Picture 1" descr="SSCI 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08" y="4852781"/>
            <a:ext cx="2063750" cy="29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39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4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6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7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6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84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66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105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8196"/>
            <a:ext cx="9162000" cy="1227600"/>
          </a:xfrm>
          <a:custGeom>
            <a:avLst/>
            <a:gdLst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0 w 6726903"/>
              <a:gd name="connsiteY3" fmla="*/ 2294193 h 2294193"/>
              <a:gd name="connsiteX4" fmla="*/ 0 w 6726903"/>
              <a:gd name="connsiteY4" fmla="*/ 0 h 2294193"/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770194 w 6726903"/>
              <a:gd name="connsiteY3" fmla="*/ 2056580 h 2294193"/>
              <a:gd name="connsiteX4" fmla="*/ 0 w 6726903"/>
              <a:gd name="connsiteY4" fmla="*/ 0 h 2294193"/>
              <a:gd name="connsiteX0" fmla="*/ 0 w 6612194"/>
              <a:gd name="connsiteY0" fmla="*/ 0 h 2507226"/>
              <a:gd name="connsiteX1" fmla="*/ 6612194 w 6612194"/>
              <a:gd name="connsiteY1" fmla="*/ 213033 h 2507226"/>
              <a:gd name="connsiteX2" fmla="*/ 6612194 w 6612194"/>
              <a:gd name="connsiteY2" fmla="*/ 2507226 h 2507226"/>
              <a:gd name="connsiteX3" fmla="*/ 655485 w 6612194"/>
              <a:gd name="connsiteY3" fmla="*/ 2269613 h 2507226"/>
              <a:gd name="connsiteX4" fmla="*/ 0 w 6612194"/>
              <a:gd name="connsiteY4" fmla="*/ 0 h 2507226"/>
              <a:gd name="connsiteX0" fmla="*/ 0 w 6948129"/>
              <a:gd name="connsiteY0" fmla="*/ 0 h 2507226"/>
              <a:gd name="connsiteX1" fmla="*/ 6948129 w 6948129"/>
              <a:gd name="connsiteY1" fmla="*/ 8194 h 2507226"/>
              <a:gd name="connsiteX2" fmla="*/ 6612194 w 6948129"/>
              <a:gd name="connsiteY2" fmla="*/ 2507226 h 2507226"/>
              <a:gd name="connsiteX3" fmla="*/ 655485 w 6948129"/>
              <a:gd name="connsiteY3" fmla="*/ 2269613 h 2507226"/>
              <a:gd name="connsiteX4" fmla="*/ 0 w 6948129"/>
              <a:gd name="connsiteY4" fmla="*/ 0 h 2507226"/>
              <a:gd name="connsiteX0" fmla="*/ 0 w 6948129"/>
              <a:gd name="connsiteY0" fmla="*/ 0 h 2654710"/>
              <a:gd name="connsiteX1" fmla="*/ 6948129 w 6948129"/>
              <a:gd name="connsiteY1" fmla="*/ 8194 h 2654710"/>
              <a:gd name="connsiteX2" fmla="*/ 6882581 w 6948129"/>
              <a:gd name="connsiteY2" fmla="*/ 2654710 h 2654710"/>
              <a:gd name="connsiteX3" fmla="*/ 655485 w 6948129"/>
              <a:gd name="connsiteY3" fmla="*/ 2269613 h 2654710"/>
              <a:gd name="connsiteX4" fmla="*/ 0 w 6948129"/>
              <a:gd name="connsiteY4" fmla="*/ 0 h 2654710"/>
              <a:gd name="connsiteX0" fmla="*/ 0 w 6882581"/>
              <a:gd name="connsiteY0" fmla="*/ 0 h 2654710"/>
              <a:gd name="connsiteX1" fmla="*/ 6726903 w 6882581"/>
              <a:gd name="connsiteY1" fmla="*/ 57355 h 2654710"/>
              <a:gd name="connsiteX2" fmla="*/ 6882581 w 6882581"/>
              <a:gd name="connsiteY2" fmla="*/ 2654710 h 2654710"/>
              <a:gd name="connsiteX3" fmla="*/ 655485 w 6882581"/>
              <a:gd name="connsiteY3" fmla="*/ 2269613 h 2654710"/>
              <a:gd name="connsiteX4" fmla="*/ 0 w 6882581"/>
              <a:gd name="connsiteY4" fmla="*/ 0 h 2654710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876710 w 7103806"/>
              <a:gd name="connsiteY3" fmla="*/ 2212258 h 2597355"/>
              <a:gd name="connsiteX4" fmla="*/ 0 w 7103806"/>
              <a:gd name="connsiteY4" fmla="*/ 16387 h 2597355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622710 w 7103806"/>
              <a:gd name="connsiteY3" fmla="*/ 2171291 h 2597355"/>
              <a:gd name="connsiteX4" fmla="*/ 0 w 7103806"/>
              <a:gd name="connsiteY4" fmla="*/ 16387 h 2597355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7711"/>
              <a:gd name="connsiteY0" fmla="*/ 0 h 2644822"/>
              <a:gd name="connsiteX1" fmla="*/ 6941033 w 6947711"/>
              <a:gd name="connsiteY1" fmla="*/ 11992 h 2644822"/>
              <a:gd name="connsiteX2" fmla="*/ 6947711 w 6947711"/>
              <a:gd name="connsiteY2" fmla="*/ 2644822 h 2644822"/>
              <a:gd name="connsiteX3" fmla="*/ 622710 w 6947711"/>
              <a:gd name="connsiteY3" fmla="*/ 2154904 h 2644822"/>
              <a:gd name="connsiteX4" fmla="*/ 0 w 6947711"/>
              <a:gd name="connsiteY4" fmla="*/ 0 h 2644822"/>
              <a:gd name="connsiteX0" fmla="*/ 0 w 6947711"/>
              <a:gd name="connsiteY0" fmla="*/ 2198 h 2647020"/>
              <a:gd name="connsiteX1" fmla="*/ 6941033 w 6947711"/>
              <a:gd name="connsiteY1" fmla="*/ 0 h 2647020"/>
              <a:gd name="connsiteX2" fmla="*/ 6947711 w 6947711"/>
              <a:gd name="connsiteY2" fmla="*/ 2647020 h 2647020"/>
              <a:gd name="connsiteX3" fmla="*/ 622710 w 6947711"/>
              <a:gd name="connsiteY3" fmla="*/ 2157102 h 2647020"/>
              <a:gd name="connsiteX4" fmla="*/ 0 w 6947711"/>
              <a:gd name="connsiteY4" fmla="*/ 2198 h 2647020"/>
              <a:gd name="connsiteX0" fmla="*/ 0 w 6968997"/>
              <a:gd name="connsiteY0" fmla="*/ 0 h 2659011"/>
              <a:gd name="connsiteX1" fmla="*/ 6962319 w 6968997"/>
              <a:gd name="connsiteY1" fmla="*/ 11991 h 2659011"/>
              <a:gd name="connsiteX2" fmla="*/ 6968997 w 6968997"/>
              <a:gd name="connsiteY2" fmla="*/ 2659011 h 2659011"/>
              <a:gd name="connsiteX3" fmla="*/ 643996 w 6968997"/>
              <a:gd name="connsiteY3" fmla="*/ 2169093 h 2659011"/>
              <a:gd name="connsiteX4" fmla="*/ 0 w 6968997"/>
              <a:gd name="connsiteY4" fmla="*/ 0 h 2659011"/>
              <a:gd name="connsiteX0" fmla="*/ 0 w 6968997"/>
              <a:gd name="connsiteY0" fmla="*/ 2199 h 2661210"/>
              <a:gd name="connsiteX1" fmla="*/ 6933938 w 6968997"/>
              <a:gd name="connsiteY1" fmla="*/ 0 h 2661210"/>
              <a:gd name="connsiteX2" fmla="*/ 6968997 w 6968997"/>
              <a:gd name="connsiteY2" fmla="*/ 2661210 h 2661210"/>
              <a:gd name="connsiteX3" fmla="*/ 643996 w 6968997"/>
              <a:gd name="connsiteY3" fmla="*/ 2171292 h 2661210"/>
              <a:gd name="connsiteX4" fmla="*/ 0 w 6968997"/>
              <a:gd name="connsiteY4" fmla="*/ 2199 h 2661210"/>
              <a:gd name="connsiteX0" fmla="*/ 0 w 6969414"/>
              <a:gd name="connsiteY0" fmla="*/ 2199 h 2661210"/>
              <a:gd name="connsiteX1" fmla="*/ 6969414 w 6969414"/>
              <a:gd name="connsiteY1" fmla="*/ 0 h 2661210"/>
              <a:gd name="connsiteX2" fmla="*/ 6968997 w 6969414"/>
              <a:gd name="connsiteY2" fmla="*/ 2661210 h 2661210"/>
              <a:gd name="connsiteX3" fmla="*/ 643996 w 6969414"/>
              <a:gd name="connsiteY3" fmla="*/ 2171292 h 2661210"/>
              <a:gd name="connsiteX4" fmla="*/ 0 w 6969414"/>
              <a:gd name="connsiteY4" fmla="*/ 2199 h 266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9414" h="2661210">
                <a:moveTo>
                  <a:pt x="0" y="2199"/>
                </a:moveTo>
                <a:lnTo>
                  <a:pt x="6969414" y="0"/>
                </a:lnTo>
                <a:lnTo>
                  <a:pt x="6968997" y="2661210"/>
                </a:lnTo>
                <a:lnTo>
                  <a:pt x="643996" y="2171292"/>
                </a:lnTo>
                <a:lnTo>
                  <a:pt x="0" y="2199"/>
                </a:lnTo>
                <a:close/>
              </a:path>
            </a:pathLst>
          </a:custGeom>
          <a:gradFill flip="none" rotWithShape="1">
            <a:gsLst>
              <a:gs pos="0">
                <a:srgbClr val="7A2025"/>
              </a:gs>
              <a:gs pos="100000">
                <a:srgbClr val="B5243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36688"/>
            <a:ext cx="864235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87313"/>
            <a:ext cx="6985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pic>
        <p:nvPicPr>
          <p:cNvPr id="1031" name="Picture 13" descr="ECU_AUS_logo_C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-3175"/>
            <a:ext cx="912812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/>
          <a:ea typeface="MS PGothic" panose="020B0600070205080204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Mobile_application_developmen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CSP2108: Introduction to Mobile </a:t>
            </a:r>
            <a:r>
              <a:rPr lang="en-US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Applications </a:t>
            </a:r>
            <a:r>
              <a:rPr lang="en-US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Development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9862"/>
            <a:ext cx="6398479" cy="6492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Mobile Applications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device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Display</a:t>
            </a:r>
          </a:p>
          <a:p>
            <a:pPr lvl="1"/>
            <a:r>
              <a:rPr lang="en-US" dirty="0" smtClean="0"/>
              <a:t>Audio</a:t>
            </a:r>
          </a:p>
          <a:p>
            <a:pPr lvl="1"/>
            <a:r>
              <a:rPr lang="en-US" dirty="0" smtClean="0"/>
              <a:t>Lights/vibration</a:t>
            </a:r>
          </a:p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Rechargeable battery</a:t>
            </a:r>
          </a:p>
          <a:p>
            <a:pPr lvl="1"/>
            <a:r>
              <a:rPr lang="en-US" dirty="0" smtClean="0"/>
              <a:t>Small backup battery</a:t>
            </a:r>
          </a:p>
        </p:txBody>
      </p:sp>
    </p:spTree>
    <p:extLst>
      <p:ext uri="{BB962C8B-B14F-4D97-AF65-F5344CB8AC3E}">
        <p14:creationId xmlns:p14="http://schemas.microsoft.com/office/powerpoint/2010/main" val="277628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device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059582"/>
            <a:ext cx="8642350" cy="3672632"/>
          </a:xfrm>
        </p:spPr>
        <p:txBody>
          <a:bodyPr>
            <a:noAutofit/>
          </a:bodyPr>
          <a:lstStyle/>
          <a:p>
            <a:r>
              <a:rPr lang="en-US" sz="1600" dirty="0" smtClean="0"/>
              <a:t>CPU (Central Processor Unit)</a:t>
            </a:r>
          </a:p>
          <a:p>
            <a:pPr lvl="1"/>
            <a:r>
              <a:rPr lang="en-US" sz="1400" dirty="0" smtClean="0"/>
              <a:t>Runs programs : Operating System (OS) and Apps</a:t>
            </a:r>
          </a:p>
          <a:p>
            <a:r>
              <a:rPr lang="en-US" sz="1600" dirty="0" smtClean="0"/>
              <a:t>Other processors</a:t>
            </a:r>
          </a:p>
          <a:p>
            <a:pPr lvl="1"/>
            <a:r>
              <a:rPr lang="en-US" sz="1400" dirty="0" smtClean="0"/>
              <a:t>Graphics</a:t>
            </a:r>
          </a:p>
          <a:p>
            <a:pPr lvl="1"/>
            <a:r>
              <a:rPr lang="en-US" sz="1400" dirty="0" smtClean="0"/>
              <a:t>Audio</a:t>
            </a:r>
          </a:p>
          <a:p>
            <a:r>
              <a:rPr lang="en-US" sz="1600" dirty="0" smtClean="0"/>
              <a:t>Memory</a:t>
            </a:r>
          </a:p>
          <a:p>
            <a:pPr lvl="1"/>
            <a:r>
              <a:rPr lang="en-US" sz="1400" dirty="0" smtClean="0"/>
              <a:t>ROM (Read-only memory) / Flash memory</a:t>
            </a:r>
          </a:p>
          <a:p>
            <a:pPr lvl="2"/>
            <a:r>
              <a:rPr lang="en-US" sz="1200" dirty="0" smtClean="0"/>
              <a:t>OS, Apps</a:t>
            </a:r>
          </a:p>
          <a:p>
            <a:pPr lvl="2"/>
            <a:r>
              <a:rPr lang="en-US" sz="1200" dirty="0" smtClean="0"/>
              <a:t>Slow</a:t>
            </a:r>
          </a:p>
          <a:p>
            <a:pPr lvl="2"/>
            <a:r>
              <a:rPr lang="en-US" sz="1200" dirty="0" smtClean="0"/>
              <a:t>Persistent</a:t>
            </a:r>
          </a:p>
          <a:p>
            <a:pPr lvl="1"/>
            <a:r>
              <a:rPr lang="en-US" sz="1400" dirty="0" smtClean="0"/>
              <a:t>RAM (Random Access Memory)</a:t>
            </a:r>
          </a:p>
          <a:p>
            <a:pPr lvl="2"/>
            <a:r>
              <a:rPr lang="en-US" sz="1200" dirty="0" smtClean="0"/>
              <a:t>Running programs</a:t>
            </a:r>
          </a:p>
          <a:p>
            <a:pPr lvl="2"/>
            <a:r>
              <a:rPr lang="en-US" sz="1200" dirty="0" smtClean="0"/>
              <a:t>Fast(</a:t>
            </a:r>
            <a:r>
              <a:rPr lang="en-US" sz="1200" dirty="0" err="1" smtClean="0"/>
              <a:t>er</a:t>
            </a:r>
            <a:r>
              <a:rPr lang="en-US" sz="1200" dirty="0" smtClean="0"/>
              <a:t>)</a:t>
            </a:r>
          </a:p>
          <a:p>
            <a:pPr lvl="2"/>
            <a:r>
              <a:rPr lang="en-US" sz="1200" dirty="0" smtClean="0"/>
              <a:t>Volatile</a:t>
            </a:r>
          </a:p>
          <a:p>
            <a:r>
              <a:rPr lang="en-US" sz="1600" dirty="0" smtClean="0"/>
              <a:t>On a smartphone, CPU, other processors, memory and interfaces may be combined on a System on a Chip (</a:t>
            </a:r>
            <a:r>
              <a:rPr lang="en-US" sz="1600" dirty="0" err="1" smtClean="0"/>
              <a:t>SoC</a:t>
            </a:r>
            <a:r>
              <a:rPr lang="en-US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441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87313"/>
            <a:ext cx="7273304" cy="539750"/>
          </a:xfrm>
        </p:spPr>
        <p:txBody>
          <a:bodyPr/>
          <a:lstStyle/>
          <a:p>
            <a:r>
              <a:rPr lang="en-US" dirty="0" smtClean="0"/>
              <a:t>Example: Samsung Galaxy S7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9" r="-133"/>
          <a:stretch/>
        </p:blipFill>
        <p:spPr>
          <a:xfrm>
            <a:off x="2058153" y="1563688"/>
            <a:ext cx="5320543" cy="2951162"/>
          </a:xfrm>
        </p:spPr>
      </p:pic>
      <p:cxnSp>
        <p:nvCxnSpPr>
          <p:cNvPr id="10" name="Straight Arrow Connector 9"/>
          <p:cNvCxnSpPr>
            <a:stCxn id="11" idx="2"/>
          </p:cNvCxnSpPr>
          <p:nvPr/>
        </p:nvCxnSpPr>
        <p:spPr>
          <a:xfrm>
            <a:off x="2051720" y="1860962"/>
            <a:ext cx="1440160" cy="926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1640" y="149163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battery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63688" y="444395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 flipV="1">
            <a:off x="2627784" y="3867894"/>
            <a:ext cx="2232248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96336" y="185167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4GB SDRAM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64288" y="357986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ROM</a:t>
            </a:r>
          </a:p>
          <a:p>
            <a:r>
              <a:rPr lang="en-US" dirty="0" smtClean="0"/>
              <a:t>32GB Flash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0" y="149163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7" idx="1"/>
          </p:cNvCxnSpPr>
          <p:nvPr/>
        </p:nvCxnSpPr>
        <p:spPr>
          <a:xfrm flipH="1">
            <a:off x="5868144" y="2174836"/>
            <a:ext cx="1728192" cy="396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228184" y="2859784"/>
            <a:ext cx="936104" cy="1080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</p:cNvCxnSpPr>
          <p:nvPr/>
        </p:nvCxnSpPr>
        <p:spPr>
          <a:xfrm flipH="1">
            <a:off x="5292080" y="1860962"/>
            <a:ext cx="72008" cy="926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7504" y="4876006"/>
            <a:ext cx="5760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www.ifixit.com</a:t>
            </a:r>
            <a:r>
              <a:rPr lang="en-US" sz="1050" dirty="0"/>
              <a:t>/Teardown/Samsung+Galaxy+S7+Teardown/56686</a:t>
            </a:r>
          </a:p>
        </p:txBody>
      </p:sp>
    </p:spTree>
    <p:extLst>
      <p:ext uri="{BB962C8B-B14F-4D97-AF65-F5344CB8AC3E}">
        <p14:creationId xmlns:p14="http://schemas.microsoft.com/office/powerpoint/2010/main" val="2610529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i="1" dirty="0"/>
              <a:t>An </a:t>
            </a:r>
            <a:r>
              <a:rPr lang="en-US" sz="2400" b="1" i="1" dirty="0"/>
              <a:t>operating system</a:t>
            </a:r>
            <a:r>
              <a:rPr lang="en-US" sz="2400" i="1" dirty="0"/>
              <a:t> (</a:t>
            </a:r>
            <a:r>
              <a:rPr lang="en-US" sz="2400" b="1" i="1" dirty="0"/>
              <a:t>OS</a:t>
            </a:r>
            <a:r>
              <a:rPr lang="en-US" sz="2400" i="1" dirty="0"/>
              <a:t>) </a:t>
            </a:r>
            <a:r>
              <a:rPr lang="en-US" sz="2400" i="1" dirty="0" smtClean="0"/>
              <a:t>is system software that manages computer hardware and software </a:t>
            </a:r>
            <a:r>
              <a:rPr lang="en-US" sz="2400" i="1" dirty="0"/>
              <a:t>resources and provides </a:t>
            </a:r>
            <a:r>
              <a:rPr lang="en-US" sz="2400" i="1" dirty="0" smtClean="0"/>
              <a:t>common services </a:t>
            </a:r>
            <a:r>
              <a:rPr lang="en-US" sz="2400" i="1" dirty="0"/>
              <a:t>for </a:t>
            </a:r>
            <a:r>
              <a:rPr lang="en-US" sz="2400" i="1" dirty="0" smtClean="0"/>
              <a:t>computer programs.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dirty="0" smtClean="0"/>
              <a:t>Examples of Mobile OS’s</a:t>
            </a:r>
          </a:p>
          <a:p>
            <a:r>
              <a:rPr lang="en-US" dirty="0" smtClean="0"/>
              <a:t>Android (Google)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(Apple)</a:t>
            </a:r>
          </a:p>
          <a:p>
            <a:r>
              <a:rPr lang="en-US" dirty="0" smtClean="0"/>
              <a:t>Windows 10 Mobile (Microsoft)</a:t>
            </a:r>
          </a:p>
          <a:p>
            <a:r>
              <a:rPr lang="en-US" dirty="0" smtClean="0"/>
              <a:t>Others e.g. BlackBerry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26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62% market share (2016)</a:t>
            </a:r>
          </a:p>
          <a:p>
            <a:r>
              <a:rPr lang="en-US" sz="2000" dirty="0" smtClean="0"/>
              <a:t>Developed by Google</a:t>
            </a:r>
          </a:p>
          <a:p>
            <a:r>
              <a:rPr lang="en-US" sz="2000" dirty="0" smtClean="0"/>
              <a:t>Based on Linux kernel</a:t>
            </a:r>
          </a:p>
          <a:p>
            <a:r>
              <a:rPr lang="en-US" sz="2000" dirty="0" smtClean="0"/>
              <a:t>As well as smartphones and tablets, variants for other electronic devices</a:t>
            </a:r>
          </a:p>
          <a:p>
            <a:r>
              <a:rPr lang="en-US" sz="2000" dirty="0" smtClean="0"/>
              <a:t>User interface based on direct interaction : touch/gestures</a:t>
            </a:r>
          </a:p>
          <a:p>
            <a:r>
              <a:rPr lang="en-US" sz="2000" dirty="0" smtClean="0"/>
              <a:t>Apps from Google Play</a:t>
            </a:r>
          </a:p>
          <a:p>
            <a:r>
              <a:rPr lang="en-US" sz="2000" dirty="0" smtClean="0"/>
              <a:t>Apps written in Java</a:t>
            </a:r>
          </a:p>
          <a:p>
            <a:r>
              <a:rPr lang="en-US" sz="2000" dirty="0" smtClean="0"/>
              <a:t>Current version 6.0 (Marshmallow)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3557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Market share 28.4% (2016)</a:t>
            </a:r>
          </a:p>
          <a:p>
            <a:r>
              <a:rPr lang="en-US" sz="2000" dirty="0"/>
              <a:t>Developed by </a:t>
            </a:r>
            <a:r>
              <a:rPr lang="en-US" sz="2000" dirty="0" smtClean="0"/>
              <a:t>Apple</a:t>
            </a:r>
            <a:endParaRPr lang="en-US" sz="2000" dirty="0"/>
          </a:p>
          <a:p>
            <a:r>
              <a:rPr lang="en-US" sz="2000" dirty="0"/>
              <a:t>Based on </a:t>
            </a:r>
            <a:r>
              <a:rPr lang="en-US" sz="2000" dirty="0" smtClean="0"/>
              <a:t>Darwin core OS (version of Unix)</a:t>
            </a:r>
            <a:endParaRPr lang="en-US" sz="2000" dirty="0"/>
          </a:p>
          <a:p>
            <a:r>
              <a:rPr lang="en-US" sz="2000" dirty="0" smtClean="0"/>
              <a:t>For IPhone, IPod touch, </a:t>
            </a:r>
            <a:r>
              <a:rPr lang="en-US" sz="2000" dirty="0" err="1" smtClean="0"/>
              <a:t>IPad</a:t>
            </a:r>
            <a:r>
              <a:rPr lang="en-US" sz="2000" dirty="0" smtClean="0"/>
              <a:t>, Apple TV</a:t>
            </a:r>
            <a:endParaRPr lang="en-US" sz="2000" dirty="0"/>
          </a:p>
          <a:p>
            <a:r>
              <a:rPr lang="en-US" sz="2000" dirty="0" smtClean="0"/>
              <a:t>User </a:t>
            </a:r>
            <a:r>
              <a:rPr lang="en-US" sz="2000" dirty="0"/>
              <a:t>interface based on </a:t>
            </a:r>
            <a:r>
              <a:rPr lang="en-US" sz="2000" dirty="0" smtClean="0"/>
              <a:t>direct interaction : multi-touch</a:t>
            </a:r>
            <a:r>
              <a:rPr lang="en-US" sz="2000" dirty="0"/>
              <a:t>/gestures</a:t>
            </a:r>
          </a:p>
          <a:p>
            <a:r>
              <a:rPr lang="en-US" sz="2000" dirty="0"/>
              <a:t>Apps from </a:t>
            </a:r>
            <a:r>
              <a:rPr lang="en-US" sz="2000" dirty="0" smtClean="0"/>
              <a:t>Apple’s App Store</a:t>
            </a:r>
            <a:endParaRPr lang="en-US" sz="2000" dirty="0"/>
          </a:p>
          <a:p>
            <a:r>
              <a:rPr lang="en-US" sz="2000" dirty="0"/>
              <a:t>Apps written in </a:t>
            </a:r>
            <a:r>
              <a:rPr lang="en-US" sz="2000" dirty="0" smtClean="0"/>
              <a:t>Swift or Objective-C</a:t>
            </a:r>
            <a:endParaRPr lang="en-US" sz="2000" dirty="0"/>
          </a:p>
          <a:p>
            <a:r>
              <a:rPr lang="en-US" sz="2000" dirty="0"/>
              <a:t>Current version </a:t>
            </a:r>
            <a:r>
              <a:rPr lang="en-US" sz="2000" dirty="0" smtClean="0"/>
              <a:t>9.3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018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10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Market share </a:t>
            </a:r>
            <a:r>
              <a:rPr lang="en-US" sz="2000" dirty="0" smtClean="0"/>
              <a:t>4</a:t>
            </a:r>
            <a:r>
              <a:rPr lang="en-US" sz="2000" dirty="0"/>
              <a:t>% (2016)</a:t>
            </a:r>
          </a:p>
          <a:p>
            <a:r>
              <a:rPr lang="en-US" sz="2000" dirty="0"/>
              <a:t>Developed by </a:t>
            </a:r>
            <a:r>
              <a:rPr lang="en-US" sz="2000" dirty="0" smtClean="0"/>
              <a:t>Microsoft</a:t>
            </a:r>
            <a:endParaRPr lang="en-US" sz="2000" dirty="0"/>
          </a:p>
          <a:p>
            <a:r>
              <a:rPr lang="en-US" sz="2000" dirty="0" smtClean="0"/>
              <a:t>Closed-source and proprietary</a:t>
            </a:r>
            <a:endParaRPr lang="en-US" sz="2000" dirty="0"/>
          </a:p>
          <a:p>
            <a:r>
              <a:rPr lang="en-US" sz="2000" dirty="0" smtClean="0"/>
              <a:t>For Windows Phone devices</a:t>
            </a:r>
            <a:endParaRPr lang="en-US" sz="2000" dirty="0"/>
          </a:p>
          <a:p>
            <a:r>
              <a:rPr lang="en-US" sz="2000" dirty="0" smtClean="0"/>
              <a:t>Similar user-interface to Windows desktops</a:t>
            </a:r>
            <a:endParaRPr lang="en-US" sz="2000" dirty="0"/>
          </a:p>
          <a:p>
            <a:r>
              <a:rPr lang="en-US" sz="2000" dirty="0"/>
              <a:t>Apps from </a:t>
            </a:r>
            <a:r>
              <a:rPr lang="en-US" sz="2000" dirty="0" smtClean="0"/>
              <a:t>Microsoft Store</a:t>
            </a:r>
            <a:endParaRPr lang="en-US" sz="2000" dirty="0"/>
          </a:p>
          <a:p>
            <a:r>
              <a:rPr lang="en-US" sz="2000" dirty="0"/>
              <a:t>Apps written </a:t>
            </a:r>
            <a:r>
              <a:rPr lang="en-US" sz="2000" dirty="0" smtClean="0"/>
              <a:t>using Visual Studio (C#, Visual Basic, Visual C++…)</a:t>
            </a:r>
            <a:endParaRPr lang="en-US" sz="2000" dirty="0"/>
          </a:p>
          <a:p>
            <a:r>
              <a:rPr lang="en-US" sz="2000" dirty="0"/>
              <a:t>Current version </a:t>
            </a:r>
            <a:r>
              <a:rPr lang="en-US" sz="2000" dirty="0" smtClean="0"/>
              <a:t>Redstone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4795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or Web?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275607"/>
            <a:ext cx="8785671" cy="3672632"/>
          </a:xfrm>
        </p:spPr>
        <p:txBody>
          <a:bodyPr/>
          <a:lstStyle/>
          <a:p>
            <a:r>
              <a:rPr lang="en-US" sz="2400" dirty="0" smtClean="0"/>
              <a:t>Another deployment option is the Mobile Web, or Web 3.0</a:t>
            </a:r>
          </a:p>
          <a:p>
            <a:r>
              <a:rPr lang="en-US" sz="2400" dirty="0" smtClean="0"/>
              <a:t>Applications are built to run within a web browser</a:t>
            </a:r>
          </a:p>
          <a:p>
            <a:r>
              <a:rPr lang="en-US" sz="2400" dirty="0" smtClean="0"/>
              <a:t>Trade-off</a:t>
            </a:r>
          </a:p>
          <a:p>
            <a:pPr lvl="1"/>
            <a:r>
              <a:rPr lang="en-US" sz="2000" dirty="0" smtClean="0"/>
              <a:t>Access to user interface</a:t>
            </a:r>
          </a:p>
          <a:p>
            <a:pPr lvl="1"/>
            <a:r>
              <a:rPr lang="en-US" sz="2000" dirty="0" smtClean="0"/>
              <a:t>Access to hardware and software</a:t>
            </a:r>
          </a:p>
          <a:p>
            <a:pPr lvl="1"/>
            <a:r>
              <a:rPr lang="en-US" sz="2000" dirty="0" smtClean="0"/>
              <a:t>Cross-platform development</a:t>
            </a:r>
          </a:p>
          <a:p>
            <a:r>
              <a:rPr lang="en-US" sz="2400" dirty="0" smtClean="0"/>
              <a:t>Developments such as HTML5 and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are closing the gap in functionality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444208" y="2139702"/>
            <a:ext cx="2520280" cy="576064"/>
          </a:xfrm>
          <a:prstGeom prst="wedgeRoundRectCallout">
            <a:avLst>
              <a:gd name="adj1" fmla="val -103128"/>
              <a:gd name="adj2" fmla="val 9890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Native apps have better functionality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724128" y="2859782"/>
            <a:ext cx="3312368" cy="864096"/>
          </a:xfrm>
          <a:prstGeom prst="wedgeRoundRectCallout">
            <a:avLst>
              <a:gd name="adj1" fmla="val -100236"/>
              <a:gd name="adj2" fmla="val 3033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apps don’t need multiple versions for different OS’s, frequent updates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4788024" y="2643758"/>
            <a:ext cx="288032" cy="64807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79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87313"/>
            <a:ext cx="7201296" cy="539750"/>
          </a:xfrm>
        </p:spPr>
        <p:txBody>
          <a:bodyPr/>
          <a:lstStyle/>
          <a:p>
            <a:r>
              <a:rPr lang="en-US" dirty="0" smtClean="0"/>
              <a:t>App Development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apps often use remote services as well as code running on the mobile device</a:t>
            </a:r>
          </a:p>
          <a:p>
            <a:r>
              <a:rPr lang="en-US" dirty="0" smtClean="0"/>
              <a:t>We will concentrate on the mobile device side and only touch briefly on the “back-end”</a:t>
            </a:r>
          </a:p>
          <a:p>
            <a:r>
              <a:rPr lang="en-US" dirty="0" smtClean="0"/>
              <a:t>More advanced applications and issues will be covered in CSP3108 Advanced Mobile Applications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9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7313"/>
            <a:ext cx="7992888" cy="539750"/>
          </a:xfrm>
        </p:spPr>
        <p:txBody>
          <a:bodyPr/>
          <a:lstStyle/>
          <a:p>
            <a:r>
              <a:rPr lang="en-US" sz="3200" dirty="0" smtClean="0"/>
              <a:t>Tools : SDK’s (Software Development Kits)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SDK</a:t>
            </a:r>
          </a:p>
          <a:p>
            <a:pPr lvl="1"/>
            <a:r>
              <a:rPr lang="en-US" dirty="0" smtClean="0"/>
              <a:t>For native Android apps</a:t>
            </a:r>
          </a:p>
          <a:p>
            <a:pPr lvl="1"/>
            <a:r>
              <a:rPr lang="en-US" dirty="0" smtClean="0"/>
              <a:t>Android Studio IDE (Integrated Development Environment)</a:t>
            </a:r>
          </a:p>
          <a:p>
            <a:pPr lvl="1"/>
            <a:r>
              <a:rPr lang="en-US" dirty="0" smtClean="0"/>
              <a:t>Java based</a:t>
            </a:r>
          </a:p>
          <a:p>
            <a:pPr lvl="1"/>
            <a:r>
              <a:rPr lang="en-US" dirty="0" smtClean="0"/>
              <a:t>Includes debugger, libraries, handset emulator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3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mobile applications?</a:t>
            </a:r>
          </a:p>
          <a:p>
            <a:r>
              <a:rPr lang="en-US" dirty="0" smtClean="0"/>
              <a:t>Mobile devices</a:t>
            </a:r>
          </a:p>
          <a:p>
            <a:r>
              <a:rPr lang="en-US" dirty="0" smtClean="0"/>
              <a:t>Mobile operating systems</a:t>
            </a:r>
          </a:p>
          <a:p>
            <a:r>
              <a:rPr lang="en-US" dirty="0" smtClean="0"/>
              <a:t>Mobile development tools</a:t>
            </a:r>
          </a:p>
        </p:txBody>
      </p:sp>
    </p:spTree>
    <p:extLst>
      <p:ext uri="{BB962C8B-B14F-4D97-AF65-F5344CB8AC3E}">
        <p14:creationId xmlns:p14="http://schemas.microsoft.com/office/powerpoint/2010/main" val="3340370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7313"/>
            <a:ext cx="7992888" cy="539750"/>
          </a:xfrm>
        </p:spPr>
        <p:txBody>
          <a:bodyPr/>
          <a:lstStyle/>
          <a:p>
            <a:r>
              <a:rPr lang="en-US" sz="3200" dirty="0" smtClean="0"/>
              <a:t>Tools : SDK’s (Software Development Kits)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SDK</a:t>
            </a:r>
          </a:p>
          <a:p>
            <a:pPr lvl="1"/>
            <a:r>
              <a:rPr lang="en-US" dirty="0" smtClean="0"/>
              <a:t>For native </a:t>
            </a:r>
            <a:r>
              <a:rPr lang="en-US" dirty="0" err="1" smtClean="0"/>
              <a:t>iOS</a:t>
            </a:r>
            <a:r>
              <a:rPr lang="en-US" dirty="0" smtClean="0"/>
              <a:t> apps</a:t>
            </a:r>
          </a:p>
          <a:p>
            <a:pPr lvl="1"/>
            <a:r>
              <a:rPr lang="en-US" dirty="0" err="1" smtClean="0"/>
              <a:t>Xcode</a:t>
            </a:r>
            <a:r>
              <a:rPr lang="en-US" dirty="0" smtClean="0"/>
              <a:t> IDE </a:t>
            </a:r>
          </a:p>
          <a:p>
            <a:pPr lvl="1"/>
            <a:r>
              <a:rPr lang="en-US" dirty="0" smtClean="0"/>
              <a:t>Objective-C, Swift based</a:t>
            </a:r>
          </a:p>
          <a:p>
            <a:pPr lvl="1"/>
            <a:r>
              <a:rPr lang="en-US" dirty="0" smtClean="0"/>
              <a:t>Includes debugger, libraries, handset emulator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88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7313"/>
            <a:ext cx="7992888" cy="539750"/>
          </a:xfrm>
        </p:spPr>
        <p:txBody>
          <a:bodyPr/>
          <a:lstStyle/>
          <a:p>
            <a:r>
              <a:rPr lang="en-US" sz="3200" dirty="0" smtClean="0"/>
              <a:t>Tools : SDK’s (Software Development Kits)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Corona SDK</a:t>
            </a:r>
          </a:p>
          <a:p>
            <a:pPr lvl="1"/>
            <a:r>
              <a:rPr lang="en-US" dirty="0" smtClean="0"/>
              <a:t>Cross-platform</a:t>
            </a:r>
          </a:p>
          <a:p>
            <a:pPr lvl="2"/>
            <a:r>
              <a:rPr lang="en-US" dirty="0" smtClean="0"/>
              <a:t>Same source builds for </a:t>
            </a:r>
            <a:r>
              <a:rPr lang="en-US" dirty="0" err="1" smtClean="0"/>
              <a:t>iOS</a:t>
            </a:r>
            <a:r>
              <a:rPr lang="en-US" dirty="0" smtClean="0"/>
              <a:t>, Android, NOOK, Windows Phone 8, Windows Desktops</a:t>
            </a:r>
          </a:p>
          <a:p>
            <a:pPr lvl="1"/>
            <a:r>
              <a:rPr lang="en-US" dirty="0" smtClean="0"/>
              <a:t>Corona Editor IDE 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code – simple to learn</a:t>
            </a:r>
          </a:p>
          <a:p>
            <a:pPr lvl="1"/>
            <a:r>
              <a:rPr lang="en-US" dirty="0" smtClean="0"/>
              <a:t>Includes debugger, libraries, handset emulator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93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:SDKs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others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https://en.wikipedia.org/wiki/</a:t>
            </a:r>
            <a:r>
              <a:rPr lang="en-US" dirty="0" smtClean="0">
                <a:hlinkClick r:id="rId2"/>
              </a:rPr>
              <a:t>Mobile_application_development</a:t>
            </a:r>
            <a:endParaRPr lang="en-US" dirty="0" smtClean="0"/>
          </a:p>
          <a:p>
            <a:pPr lvl="1"/>
            <a:r>
              <a:rPr lang="en-US" dirty="0" smtClean="0"/>
              <a:t>Some web-based, some native Android or native </a:t>
            </a:r>
            <a:r>
              <a:rPr lang="en-US" dirty="0" err="1" smtClean="0"/>
              <a:t>iOS</a:t>
            </a:r>
            <a:r>
              <a:rPr lang="en-US" dirty="0" smtClean="0"/>
              <a:t>, some cross-platform</a:t>
            </a:r>
          </a:p>
          <a:p>
            <a:pPr lvl="1"/>
            <a:r>
              <a:rPr lang="en-US" dirty="0" smtClean="0"/>
              <a:t>We will use Corona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5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Mobile Apps?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looking at the next slide, why do you think mobile applications development is interesting/important?</a:t>
            </a:r>
          </a:p>
          <a:p>
            <a:r>
              <a:rPr lang="en-US" dirty="0" smtClean="0"/>
              <a:t>Try </a:t>
            </a:r>
            <a:r>
              <a:rPr lang="en-US" dirty="0" err="1" smtClean="0"/>
              <a:t>googling</a:t>
            </a:r>
            <a:r>
              <a:rPr lang="en-US" dirty="0" smtClean="0"/>
              <a:t> “why mobile apps”, but beware of sales hype.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2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Mobile Apps?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Estimated 2 billion smartphone users</a:t>
            </a:r>
          </a:p>
          <a:p>
            <a:r>
              <a:rPr lang="en-US" dirty="0" smtClean="0"/>
              <a:t>The “app economy” estimated at about USD50 billion</a:t>
            </a:r>
          </a:p>
          <a:p>
            <a:r>
              <a:rPr lang="en-US" dirty="0" smtClean="0"/>
              <a:t>Estimated 10% of all IT jobs in Australia</a:t>
            </a:r>
          </a:p>
          <a:p>
            <a:r>
              <a:rPr lang="en-US" dirty="0" smtClean="0"/>
              <a:t>Smartphone/tablet/app use growing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3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Mobile Apps?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Mobile apps are good for</a:t>
            </a:r>
          </a:p>
          <a:p>
            <a:pPr lvl="1"/>
            <a:r>
              <a:rPr lang="en-US" sz="2000" dirty="0" smtClean="0"/>
              <a:t>Being always available</a:t>
            </a:r>
          </a:p>
          <a:p>
            <a:pPr lvl="1"/>
            <a:r>
              <a:rPr lang="en-US" sz="2000" dirty="0" smtClean="0"/>
              <a:t>Quick, easy user interface</a:t>
            </a:r>
          </a:p>
          <a:p>
            <a:pPr lvl="1"/>
            <a:r>
              <a:rPr lang="en-US" sz="2000" dirty="0" smtClean="0"/>
              <a:t>Integration with email, address book, calendar, social media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lvl="1"/>
            <a:r>
              <a:rPr lang="en-US" sz="2000" dirty="0" smtClean="0"/>
              <a:t>Advertising/marketing – users spend lots of time using apps</a:t>
            </a:r>
          </a:p>
          <a:p>
            <a:pPr lvl="1"/>
            <a:r>
              <a:rPr lang="en-US" sz="2000" dirty="0"/>
              <a:t>Camera, microphone</a:t>
            </a:r>
          </a:p>
          <a:p>
            <a:pPr lvl="1"/>
            <a:r>
              <a:rPr lang="en-US" sz="2000" dirty="0" smtClean="0"/>
              <a:t>Casual games</a:t>
            </a:r>
          </a:p>
          <a:p>
            <a:pPr lvl="1"/>
            <a:r>
              <a:rPr lang="en-US" sz="2000" dirty="0" smtClean="0"/>
              <a:t>Location awareness</a:t>
            </a:r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177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devices - typical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 (typically handheld)</a:t>
            </a:r>
          </a:p>
          <a:p>
            <a:r>
              <a:rPr lang="en-US" dirty="0" smtClean="0"/>
              <a:t>Mobile (can easily move from place to place)</a:t>
            </a:r>
          </a:p>
          <a:p>
            <a:r>
              <a:rPr lang="en-US" dirty="0" smtClean="0"/>
              <a:t>Computing device</a:t>
            </a:r>
          </a:p>
          <a:p>
            <a:r>
              <a:rPr lang="en-US" dirty="0" smtClean="0"/>
              <a:t>Display screen with touch input</a:t>
            </a:r>
          </a:p>
          <a:p>
            <a:r>
              <a:rPr lang="en-US" dirty="0" smtClean="0"/>
              <a:t>Wireless connectivity</a:t>
            </a:r>
          </a:p>
        </p:txBody>
      </p:sp>
    </p:spTree>
    <p:extLst>
      <p:ext uri="{BB962C8B-B14F-4D97-AF65-F5344CB8AC3E}">
        <p14:creationId xmlns:p14="http://schemas.microsoft.com/office/powerpoint/2010/main" val="212237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devices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(Smart) mobile phones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Tablet computers</a:t>
            </a:r>
          </a:p>
          <a:p>
            <a:r>
              <a:rPr lang="en-US" dirty="0" smtClean="0"/>
              <a:t>Wearable devices</a:t>
            </a:r>
          </a:p>
          <a:p>
            <a:pPr lvl="1"/>
            <a:r>
              <a:rPr lang="en-US" dirty="0" smtClean="0"/>
              <a:t>Smart watches</a:t>
            </a:r>
          </a:p>
          <a:p>
            <a:pPr lvl="1"/>
            <a:r>
              <a:rPr lang="en-US" dirty="0" smtClean="0"/>
              <a:t>Head-mounted displays</a:t>
            </a:r>
          </a:p>
          <a:p>
            <a:pPr lvl="1"/>
            <a:r>
              <a:rPr lang="en-US" dirty="0" err="1" smtClean="0"/>
              <a:t>Fitbits</a:t>
            </a:r>
            <a:endParaRPr lang="en-US" dirty="0" smtClean="0"/>
          </a:p>
          <a:p>
            <a:pPr lvl="1"/>
            <a:r>
              <a:rPr lang="en-US" dirty="0" smtClean="0"/>
              <a:t>etc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Personal Digital Assistants (PDAs)</a:t>
            </a:r>
          </a:p>
          <a:p>
            <a:r>
              <a:rPr lang="en-US" dirty="0" smtClean="0"/>
              <a:t>Handheld game consoles</a:t>
            </a:r>
          </a:p>
          <a:p>
            <a:r>
              <a:rPr lang="en-US" dirty="0" smtClean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6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device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Input (some of)</a:t>
            </a:r>
          </a:p>
          <a:p>
            <a:pPr lvl="1"/>
            <a:r>
              <a:rPr lang="en-US" dirty="0" smtClean="0"/>
              <a:t>Touch screen</a:t>
            </a:r>
          </a:p>
          <a:p>
            <a:pPr lvl="1"/>
            <a:r>
              <a:rPr lang="en-US" dirty="0" smtClean="0"/>
              <a:t>Stylus</a:t>
            </a:r>
          </a:p>
          <a:p>
            <a:pPr lvl="1"/>
            <a:r>
              <a:rPr lang="en-US" dirty="0" smtClean="0"/>
              <a:t>Keyboard</a:t>
            </a:r>
          </a:p>
          <a:p>
            <a:pPr lvl="1"/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Audio</a:t>
            </a:r>
          </a:p>
          <a:p>
            <a:pPr lvl="1"/>
            <a:r>
              <a:rPr lang="en-US" dirty="0" smtClean="0"/>
              <a:t>Accelerometer (gravity sensor) – motion and tilt</a:t>
            </a:r>
          </a:p>
          <a:p>
            <a:pPr lvl="1"/>
            <a:r>
              <a:rPr lang="en-US" dirty="0" smtClean="0"/>
              <a:t>Compass</a:t>
            </a:r>
          </a:p>
          <a:p>
            <a:pPr lvl="1"/>
            <a:r>
              <a:rPr lang="en-US" dirty="0" smtClean="0"/>
              <a:t>Camera (still/video) </a:t>
            </a:r>
          </a:p>
          <a:p>
            <a:pPr lvl="1"/>
            <a:r>
              <a:rPr lang="en-US" dirty="0" smtClean="0"/>
              <a:t>GPS (Global Positioning System)</a:t>
            </a:r>
          </a:p>
        </p:txBody>
      </p:sp>
    </p:spTree>
    <p:extLst>
      <p:ext uri="{BB962C8B-B14F-4D97-AF65-F5344CB8AC3E}">
        <p14:creationId xmlns:p14="http://schemas.microsoft.com/office/powerpoint/2010/main" val="222247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device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I/O (Input/Output)</a:t>
            </a:r>
          </a:p>
          <a:p>
            <a:pPr lvl="1"/>
            <a:r>
              <a:rPr lang="en-US" dirty="0" smtClean="0"/>
              <a:t>Wireless</a:t>
            </a:r>
          </a:p>
          <a:p>
            <a:pPr lvl="2"/>
            <a:r>
              <a:rPr lang="en-US" dirty="0" smtClean="0"/>
              <a:t>WIFI</a:t>
            </a:r>
          </a:p>
          <a:p>
            <a:pPr lvl="2"/>
            <a:r>
              <a:rPr lang="en-US" dirty="0" smtClean="0"/>
              <a:t>Bluetooth</a:t>
            </a:r>
          </a:p>
          <a:p>
            <a:pPr lvl="1"/>
            <a:r>
              <a:rPr lang="en-US" dirty="0" smtClean="0"/>
              <a:t>I/O ports</a:t>
            </a:r>
          </a:p>
          <a:p>
            <a:pPr lvl="2"/>
            <a:r>
              <a:rPr lang="en-US" dirty="0" smtClean="0"/>
              <a:t>HDMI</a:t>
            </a:r>
          </a:p>
          <a:p>
            <a:pPr lvl="2"/>
            <a:r>
              <a:rPr lang="en-US" dirty="0" smtClean="0"/>
              <a:t>USB</a:t>
            </a:r>
          </a:p>
          <a:p>
            <a:pPr lvl="2"/>
            <a:r>
              <a:rPr lang="en-US" dirty="0" err="1" smtClean="0"/>
              <a:t>Firewire</a:t>
            </a:r>
            <a:endParaRPr lang="en-US" dirty="0" smtClean="0"/>
          </a:p>
          <a:p>
            <a:pPr lvl="2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935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5345</TotalTime>
  <Words>1050</Words>
  <Application>Microsoft Macintosh PowerPoint</Application>
  <PresentationFormat>On-screen Show (16:9)</PresentationFormat>
  <Paragraphs>196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CSP2108: Introduction to Mobile Applications Development</vt:lpstr>
      <vt:lpstr>Summary</vt:lpstr>
      <vt:lpstr>Why Mobile Apps?</vt:lpstr>
      <vt:lpstr>Why Mobile Apps?</vt:lpstr>
      <vt:lpstr>Why Mobile Apps?</vt:lpstr>
      <vt:lpstr>Mobile devices - typical</vt:lpstr>
      <vt:lpstr>Mobile devices examples</vt:lpstr>
      <vt:lpstr>Mobile device components</vt:lpstr>
      <vt:lpstr>Mobile device components</vt:lpstr>
      <vt:lpstr>Mobile device components</vt:lpstr>
      <vt:lpstr>Mobile device components</vt:lpstr>
      <vt:lpstr>Example: Samsung Galaxy S7</vt:lpstr>
      <vt:lpstr>Mobile Operating Systems</vt:lpstr>
      <vt:lpstr>Android</vt:lpstr>
      <vt:lpstr>iOS</vt:lpstr>
      <vt:lpstr>Windows 10 Mobile</vt:lpstr>
      <vt:lpstr>Native or Web?</vt:lpstr>
      <vt:lpstr>App Development Architecture</vt:lpstr>
      <vt:lpstr>Tools : SDK’s (Software Development Kits)</vt:lpstr>
      <vt:lpstr>Tools : SDK’s (Software Development Kits)</vt:lpstr>
      <vt:lpstr>Tools : SDK’s (Software Development Kits)</vt:lpstr>
      <vt:lpstr>Tools :SDKs</vt:lpstr>
    </vt:vector>
  </TitlesOfParts>
  <Company>Edith Cowan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Ly</dc:creator>
  <cp:lastModifiedBy>Philip Hingston</cp:lastModifiedBy>
  <cp:revision>62</cp:revision>
  <dcterms:created xsi:type="dcterms:W3CDTF">2009-09-07T06:18:52Z</dcterms:created>
  <dcterms:modified xsi:type="dcterms:W3CDTF">2016-05-18T01:28:05Z</dcterms:modified>
</cp:coreProperties>
</file>